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4" r:id="rId2"/>
  </p:sldMasterIdLst>
  <p:notesMasterIdLst>
    <p:notesMasterId r:id="rId21"/>
  </p:notesMasterIdLst>
  <p:sldIdLst>
    <p:sldId id="257" r:id="rId3"/>
    <p:sldId id="2818" r:id="rId4"/>
    <p:sldId id="282" r:id="rId5"/>
    <p:sldId id="285" r:id="rId6"/>
    <p:sldId id="2803" r:id="rId7"/>
    <p:sldId id="286" r:id="rId8"/>
    <p:sldId id="2809" r:id="rId9"/>
    <p:sldId id="2808" r:id="rId10"/>
    <p:sldId id="2806" r:id="rId11"/>
    <p:sldId id="259" r:id="rId12"/>
    <p:sldId id="2804" r:id="rId13"/>
    <p:sldId id="2807" r:id="rId14"/>
    <p:sldId id="2802" r:id="rId15"/>
    <p:sldId id="281" r:id="rId16"/>
    <p:sldId id="2814" r:id="rId17"/>
    <p:sldId id="2815" r:id="rId18"/>
    <p:sldId id="2819" r:id="rId19"/>
    <p:sldId id="281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3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132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682D0-96FE-4821-A891-50B8A1917216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BFD52-EFC5-44BE-AD15-B5C459E65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85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B327-8A74-4F7B-98AF-4C63498F1914}" type="datetime1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8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8424-044C-42BC-9561-F03D43A28B11}" type="datetime1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672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74F9-05B6-4FD7-9ED7-1265696F21CA}" type="datetime1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985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" y="934934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3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 b="0"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4070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" y="934934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3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30"/>
            <a:ext cx="3886200" cy="5065523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99493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" y="934934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1"/>
            <a:ext cx="2442340" cy="243205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2" y="1243584"/>
            <a:ext cx="3013075" cy="5065523"/>
          </a:xfrm>
        </p:spPr>
        <p:txBody>
          <a:bodyPr/>
          <a:lstStyle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90103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" y="934934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1" y="1243584"/>
            <a:ext cx="5484812" cy="5065523"/>
          </a:xfrm>
        </p:spPr>
        <p:txBody>
          <a:bodyPr/>
          <a:lstStyle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1609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r>
              <a:rPr lang="en-CA" dirty="0"/>
              <a:t>***INSTRUCTIONS ON HOW TO APPLY IMAGE MASKING TO SLIDE LAYOUT***</a:t>
            </a:r>
            <a:br>
              <a:rPr lang="en-CA" dirty="0"/>
            </a:br>
            <a:r>
              <a:rPr lang="en-CA" dirty="0"/>
              <a:t>STEP 1: Click icon to insert image</a:t>
            </a:r>
            <a:br>
              <a:rPr lang="en-CA" dirty="0"/>
            </a:br>
            <a:r>
              <a:rPr lang="en-CA" dirty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36536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34" y="6196869"/>
            <a:ext cx="2275566" cy="661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0197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5" y="536578"/>
            <a:ext cx="8008937" cy="2246313"/>
          </a:xfrm>
        </p:spPr>
        <p:txBody>
          <a:bodyPr anchor="b" anchorCtr="0">
            <a:noAutofit/>
          </a:bodyPr>
          <a:lstStyle>
            <a:lvl1pPr>
              <a:defRPr sz="57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5" y="3646171"/>
            <a:ext cx="7989887" cy="2187703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2133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5" y="2755014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5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500"/>
            <a:ext cx="9158400" cy="68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33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" y="934934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3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 b="0"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86714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" y="934934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3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30"/>
            <a:ext cx="3886200" cy="5065523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02497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9A5A-2A8D-4AE6-A2AB-3F09154726DF}" type="datetime1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" y="934934"/>
            <a:ext cx="8685251" cy="2026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" y="934934"/>
            <a:ext cx="8685251" cy="20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903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" y="934934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1"/>
            <a:ext cx="2442340" cy="243205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2" y="1243584"/>
            <a:ext cx="3013075" cy="5065523"/>
          </a:xfrm>
        </p:spPr>
        <p:txBody>
          <a:bodyPr/>
          <a:lstStyle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68908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" y="934934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1" y="1243584"/>
            <a:ext cx="5484812" cy="5065523"/>
          </a:xfrm>
        </p:spPr>
        <p:txBody>
          <a:bodyPr/>
          <a:lstStyle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52208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r>
              <a:rPr lang="en-CA" dirty="0"/>
              <a:t>***INSTRUCTIONS ON HOW TO APPLY IMAGE MASKING TO SLIDE LAYOUT***</a:t>
            </a:r>
            <a:br>
              <a:rPr lang="en-CA" dirty="0"/>
            </a:br>
            <a:r>
              <a:rPr lang="en-CA" dirty="0"/>
              <a:t>STEP 1: Click icon to insert image</a:t>
            </a:r>
            <a:br>
              <a:rPr lang="en-CA" dirty="0"/>
            </a:br>
            <a:r>
              <a:rPr lang="en-CA" dirty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11251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6FC82-5F5A-4A88-B223-C21DED131C52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80054-66C4-417B-AF1B-D8265686A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58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6FC82-5F5A-4A88-B223-C21DED131C52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80054-66C4-417B-AF1B-D8265686A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514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6FC82-5F5A-4A88-B223-C21DED131C52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80054-66C4-417B-AF1B-D8265686A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49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6FC82-5F5A-4A88-B223-C21DED131C52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80054-66C4-417B-AF1B-D8265686A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107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6FC82-5F5A-4A88-B223-C21DED131C52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80054-66C4-417B-AF1B-D8265686A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509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6FC82-5F5A-4A88-B223-C21DED131C52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80054-66C4-417B-AF1B-D8265686A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98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6FC82-5F5A-4A88-B223-C21DED131C52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80054-66C4-417B-AF1B-D8265686A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76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CC51-E9C8-40F4-99DD-9E9B38695DD1}" type="datetime1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5442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6FC82-5F5A-4A88-B223-C21DED131C52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80054-66C4-417B-AF1B-D8265686A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383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6FC82-5F5A-4A88-B223-C21DED131C52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80054-66C4-417B-AF1B-D8265686A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120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6FC82-5F5A-4A88-B223-C21DED131C52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80054-66C4-417B-AF1B-D8265686A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449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6FC82-5F5A-4A88-B223-C21DED131C52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80054-66C4-417B-AF1B-D8265686A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466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34" y="6196869"/>
            <a:ext cx="2275566" cy="661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0197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5" y="536578"/>
            <a:ext cx="8008937" cy="2246313"/>
          </a:xfrm>
        </p:spPr>
        <p:txBody>
          <a:bodyPr anchor="b" anchorCtr="0">
            <a:noAutofit/>
          </a:bodyPr>
          <a:lstStyle>
            <a:lvl1pPr>
              <a:defRPr sz="57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5" y="3646171"/>
            <a:ext cx="7989887" cy="2187703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2133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5" y="2755014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5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500"/>
            <a:ext cx="9158400" cy="68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5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5F8A-9920-403D-A3FE-0BB25D0C49BE}" type="datetime1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" y="934934"/>
            <a:ext cx="8685251" cy="2026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" y="934934"/>
            <a:ext cx="8685251" cy="20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43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E760-6700-4AD5-B415-8AD3CB6E305A}" type="datetime1">
              <a:rPr lang="en-US" smtClean="0"/>
              <a:t>7/16/2024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593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1058-4C01-4BFC-B103-34898151DF58}" type="datetime1">
              <a:rPr lang="en-US" smtClean="0"/>
              <a:t>7/16/2024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589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1E6BF-258D-4CB5-B929-126C2097711B}" type="datetime1">
              <a:rPr lang="en-US" smtClean="0"/>
              <a:t>7/16/2024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18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D09EF-A4CF-4135-96D1-493EC917F836}" type="datetime1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96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6B33-5849-4031-9F91-5BBC38576A5B}" type="datetime1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12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0D912-05CE-426A-A901-463CDBDF5136}" type="datetime1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96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26FC82-5F5A-4A88-B223-C21DED131C52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80054-66C4-417B-AF1B-D8265686A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0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5579D682-FF9F-44DD-94D6-5D3A25E4C6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Wes Craddock July 17, 2024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646307-A9F7-4078-869D-9CE55956F6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661" y="1668819"/>
            <a:ext cx="8526441" cy="1478934"/>
          </a:xfrm>
        </p:spPr>
        <p:txBody>
          <a:bodyPr/>
          <a:lstStyle/>
          <a:p>
            <a:pPr marL="0" indent="0">
              <a:buNone/>
            </a:pPr>
            <a:r>
              <a:rPr lang="en-US" sz="4267" b="1" dirty="0"/>
              <a:t>REVIEW – Steel - Coils – Power Supply and Water Cooling</a:t>
            </a:r>
          </a:p>
        </p:txBody>
      </p:sp>
    </p:spTree>
    <p:extLst>
      <p:ext uri="{BB962C8B-B14F-4D97-AF65-F5344CB8AC3E}">
        <p14:creationId xmlns:p14="http://schemas.microsoft.com/office/powerpoint/2010/main" val="1706138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ng yellow stick with a black handle&#10;&#10;Description automatically generated with medium confidence">
            <a:extLst>
              <a:ext uri="{FF2B5EF4-FFF2-40B4-BE49-F238E27FC236}">
                <a16:creationId xmlns:a16="http://schemas.microsoft.com/office/drawing/2014/main" id="{5D43AE86-43BB-B3FF-4FB6-0696709BD9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41" t="45810" r="15345" b="29636"/>
          <a:stretch/>
        </p:blipFill>
        <p:spPr>
          <a:xfrm>
            <a:off x="2792954" y="3987385"/>
            <a:ext cx="3558091" cy="2480872"/>
          </a:xfrm>
          <a:prstGeom prst="rect">
            <a:avLst/>
          </a:prstGeom>
        </p:spPr>
      </p:pic>
      <p:pic>
        <p:nvPicPr>
          <p:cNvPr id="5" name="Picture 4" descr="A long yellow pencil on a grey background&#10;&#10;Description automatically generated">
            <a:extLst>
              <a:ext uri="{FF2B5EF4-FFF2-40B4-BE49-F238E27FC236}">
                <a16:creationId xmlns:a16="http://schemas.microsoft.com/office/drawing/2014/main" id="{F8587281-3C5D-BA32-12F3-0E612220FA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5" t="19130" r="13033" b="29501"/>
          <a:stretch/>
        </p:blipFill>
        <p:spPr>
          <a:xfrm>
            <a:off x="352268" y="89941"/>
            <a:ext cx="8811806" cy="37850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50BF72-A283-702A-560F-3FE47F8E5762}"/>
              </a:ext>
            </a:extLst>
          </p:cNvPr>
          <p:cNvSpPr txBox="1"/>
          <p:nvPr/>
        </p:nvSpPr>
        <p:spPr>
          <a:xfrm>
            <a:off x="1127731" y="2547034"/>
            <a:ext cx="400737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Need 32 Plates 1” X 9.17” X 71” long</a:t>
            </a:r>
          </a:p>
          <a:p>
            <a:r>
              <a:rPr lang="en-US" b="1" dirty="0"/>
              <a:t>Need 16 Plates 1” X 9.17” X 144” long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3BBC66-81DE-AE89-2B5F-2A4E17750C0D}"/>
              </a:ext>
            </a:extLst>
          </p:cNvPr>
          <p:cNvSpPr txBox="1"/>
          <p:nvPr/>
        </p:nvSpPr>
        <p:spPr>
          <a:xfrm>
            <a:off x="2880194" y="6398726"/>
            <a:ext cx="3033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Typical at both ends of bars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61EF1E-EF86-84CD-46E6-5F8FEA5F4820}"/>
              </a:ext>
            </a:extLst>
          </p:cNvPr>
          <p:cNvSpPr txBox="1"/>
          <p:nvPr/>
        </p:nvSpPr>
        <p:spPr>
          <a:xfrm>
            <a:off x="6513036" y="4766156"/>
            <a:ext cx="2072165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Plate Machined End At Both Ends – Bolt holes not shown</a:t>
            </a:r>
          </a:p>
        </p:txBody>
      </p:sp>
    </p:spTree>
    <p:extLst>
      <p:ext uri="{BB962C8B-B14F-4D97-AF65-F5344CB8AC3E}">
        <p14:creationId xmlns:p14="http://schemas.microsoft.com/office/powerpoint/2010/main" val="4139396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ng yellow pencil on a grey background&#10;&#10;Description automatically generated">
            <a:extLst>
              <a:ext uri="{FF2B5EF4-FFF2-40B4-BE49-F238E27FC236}">
                <a16:creationId xmlns:a16="http://schemas.microsoft.com/office/drawing/2014/main" id="{80121D68-7981-EB36-CADA-51631A1FD9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5" t="19130" r="13033" b="29501"/>
          <a:stretch/>
        </p:blipFill>
        <p:spPr>
          <a:xfrm>
            <a:off x="114319" y="1047469"/>
            <a:ext cx="8993820" cy="3863198"/>
          </a:xfrm>
          <a:prstGeom prst="rect">
            <a:avLst/>
          </a:prstGeom>
        </p:spPr>
      </p:pic>
      <p:pic>
        <p:nvPicPr>
          <p:cNvPr id="3" name="Picture 2" descr="Long yellow stick with a black handle&#10;&#10;Description automatically generated with medium confidence">
            <a:extLst>
              <a:ext uri="{FF2B5EF4-FFF2-40B4-BE49-F238E27FC236}">
                <a16:creationId xmlns:a16="http://schemas.microsoft.com/office/drawing/2014/main" id="{70D95D40-B8FC-3168-3045-0ADC52C82D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41" t="45810" r="15345" b="29636"/>
          <a:stretch/>
        </p:blipFill>
        <p:spPr>
          <a:xfrm>
            <a:off x="562024" y="3592049"/>
            <a:ext cx="3558091" cy="248087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2A6250E-4D28-D3DC-ED39-8F0899B74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Coil Manufacture and Design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93C630B-0D92-A5E8-3FC6-41A1E9350572}"/>
              </a:ext>
            </a:extLst>
          </p:cNvPr>
          <p:cNvCxnSpPr>
            <a:cxnSpLocks/>
          </p:cNvCxnSpPr>
          <p:nvPr/>
        </p:nvCxnSpPr>
        <p:spPr>
          <a:xfrm flipH="1">
            <a:off x="2703957" y="4601652"/>
            <a:ext cx="1473851" cy="461665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115EAC2-6FFD-3B3C-6EF2-841E3C0DAD21}"/>
              </a:ext>
            </a:extLst>
          </p:cNvPr>
          <p:cNvSpPr txBox="1"/>
          <p:nvPr/>
        </p:nvSpPr>
        <p:spPr>
          <a:xfrm>
            <a:off x="5005186" y="1998523"/>
            <a:ext cx="400737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Need 32 Plates 1” X 9.17” X 71” long</a:t>
            </a:r>
          </a:p>
          <a:p>
            <a:r>
              <a:rPr lang="en-US" b="1" dirty="0"/>
              <a:t>Need 16 Plates 1” X 9.17” X 144” long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9FC842-CFBB-F150-41F6-6E20B689EA42}"/>
              </a:ext>
            </a:extLst>
          </p:cNvPr>
          <p:cNvSpPr txBox="1"/>
          <p:nvPr/>
        </p:nvSpPr>
        <p:spPr>
          <a:xfrm>
            <a:off x="4235502" y="4192498"/>
            <a:ext cx="2072165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Plate Machined End At Both Ends – Bolt holes not shown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A82E25-9C7E-4F6E-674C-9A08D1E86D52}"/>
              </a:ext>
            </a:extLst>
          </p:cNvPr>
          <p:cNvSpPr txBox="1"/>
          <p:nvPr/>
        </p:nvSpPr>
        <p:spPr>
          <a:xfrm>
            <a:off x="1936095" y="1184101"/>
            <a:ext cx="691157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End Plates at Cross Over on End Opposite to Current Input/Output End</a:t>
            </a:r>
          </a:p>
        </p:txBody>
      </p:sp>
    </p:spTree>
    <p:extLst>
      <p:ext uri="{BB962C8B-B14F-4D97-AF65-F5344CB8AC3E}">
        <p14:creationId xmlns:p14="http://schemas.microsoft.com/office/powerpoint/2010/main" val="2202314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A6250E-4D28-D3DC-ED39-8F0899B74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Coil Manufacture and Design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15EAC2-6FFD-3B3C-6EF2-841E3C0DAD21}"/>
              </a:ext>
            </a:extLst>
          </p:cNvPr>
          <p:cNvSpPr txBox="1"/>
          <p:nvPr/>
        </p:nvSpPr>
        <p:spPr>
          <a:xfrm>
            <a:off x="4702236" y="1641042"/>
            <a:ext cx="400737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Need 32 Plates 1” X 9.17” X 71” long</a:t>
            </a:r>
          </a:p>
          <a:p>
            <a:r>
              <a:rPr lang="en-US" b="1" dirty="0"/>
              <a:t>Need 16 Plates 1” X 9.17” X 144” long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972B6B-6B5D-3C7D-76D2-461B4E10D5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1" t="18042" r="14409" b="32246"/>
          <a:stretch/>
        </p:blipFill>
        <p:spPr>
          <a:xfrm>
            <a:off x="434385" y="1096616"/>
            <a:ext cx="8515802" cy="3627621"/>
          </a:xfrm>
          <a:prstGeom prst="rect">
            <a:avLst/>
          </a:prstGeom>
        </p:spPr>
      </p:pic>
      <p:pic>
        <p:nvPicPr>
          <p:cNvPr id="6" name="Picture 5" descr="A yellow pencil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3A0A1BBF-A3E2-AD24-3495-0A3FC53C01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2" t="24316" r="19097" b="33876"/>
          <a:stretch/>
        </p:blipFill>
        <p:spPr>
          <a:xfrm>
            <a:off x="73182" y="4579150"/>
            <a:ext cx="5261548" cy="19337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A82E25-9C7E-4F6E-674C-9A08D1E86D52}"/>
              </a:ext>
            </a:extLst>
          </p:cNvPr>
          <p:cNvSpPr txBox="1"/>
          <p:nvPr/>
        </p:nvSpPr>
        <p:spPr>
          <a:xfrm>
            <a:off x="1775228" y="1247165"/>
            <a:ext cx="532645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End Plates at Cross Over on Current Input/Output End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0184EF-1F47-6B7A-12BB-EAD4F0852407}"/>
              </a:ext>
            </a:extLst>
          </p:cNvPr>
          <p:cNvSpPr txBox="1"/>
          <p:nvPr/>
        </p:nvSpPr>
        <p:spPr>
          <a:xfrm>
            <a:off x="4137615" y="1916450"/>
            <a:ext cx="45720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/>
              <a:t>Need 32 Plates 1” X 9.17” X 71” long</a:t>
            </a:r>
          </a:p>
          <a:p>
            <a:r>
              <a:rPr lang="en-US" b="1" dirty="0"/>
              <a:t>Need 16 Plates 1” X 9.17” X 144” long</a:t>
            </a:r>
            <a:endParaRPr lang="en-US" dirty="0"/>
          </a:p>
        </p:txBody>
      </p:sp>
      <p:pic>
        <p:nvPicPr>
          <p:cNvPr id="4" name="Picture 3" descr="Long yellow stick with a black handle&#10;&#10;Description automatically generated with medium confidence">
            <a:extLst>
              <a:ext uri="{FF2B5EF4-FFF2-40B4-BE49-F238E27FC236}">
                <a16:creationId xmlns:a16="http://schemas.microsoft.com/office/drawing/2014/main" id="{1575E4EC-5774-D5BE-E7AF-19D4A87CA4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41" t="45810" r="15345" b="29636"/>
          <a:stretch/>
        </p:blipFill>
        <p:spPr>
          <a:xfrm>
            <a:off x="4572000" y="4342496"/>
            <a:ext cx="3558091" cy="24808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B515B0-8419-03BC-4078-E38D18519508}"/>
              </a:ext>
            </a:extLst>
          </p:cNvPr>
          <p:cNvSpPr txBox="1"/>
          <p:nvPr/>
        </p:nvSpPr>
        <p:spPr>
          <a:xfrm>
            <a:off x="4780760" y="6319286"/>
            <a:ext cx="35981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Typical at Current In/Out end of bar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DD35E9-5FDA-A662-047B-4B575032BE26}"/>
              </a:ext>
            </a:extLst>
          </p:cNvPr>
          <p:cNvSpPr txBox="1"/>
          <p:nvPr/>
        </p:nvSpPr>
        <p:spPr>
          <a:xfrm>
            <a:off x="336532" y="6002584"/>
            <a:ext cx="270349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Typical at other end of bar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9FC842-CFBB-F150-41F6-6E20B689EA42}"/>
              </a:ext>
            </a:extLst>
          </p:cNvPr>
          <p:cNvSpPr txBox="1"/>
          <p:nvPr/>
        </p:nvSpPr>
        <p:spPr>
          <a:xfrm>
            <a:off x="3156024" y="4268663"/>
            <a:ext cx="247075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Plate Machined Ends </a:t>
            </a:r>
          </a:p>
          <a:p>
            <a:r>
              <a:rPr lang="en-US" b="1" dirty="0"/>
              <a:t>Bolt holes not shown</a:t>
            </a:r>
          </a:p>
        </p:txBody>
      </p:sp>
    </p:spTree>
    <p:extLst>
      <p:ext uri="{BB962C8B-B14F-4D97-AF65-F5344CB8AC3E}">
        <p14:creationId xmlns:p14="http://schemas.microsoft.com/office/powerpoint/2010/main" val="703620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A6250E-4D28-D3DC-ED39-8F0899B74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Required Plates for 6 Coils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16170-8DE4-04C5-740A-20C884185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823" y="1600202"/>
            <a:ext cx="856687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/>
              <a:t>     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/>
              <a:t>	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37D480-B79F-39F5-F878-635739DE811C}"/>
              </a:ext>
            </a:extLst>
          </p:cNvPr>
          <p:cNvSpPr txBox="1"/>
          <p:nvPr/>
        </p:nvSpPr>
        <p:spPr>
          <a:xfrm>
            <a:off x="285657" y="1302672"/>
            <a:ext cx="870239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Two Center Coils:  </a:t>
            </a:r>
          </a:p>
          <a:p>
            <a:r>
              <a:rPr lang="en-US" sz="2000" b="1" dirty="0"/>
              <a:t>Outside Length = 7.5 m, Inside Length = 7.1 m  </a:t>
            </a:r>
            <a:r>
              <a:rPr lang="en-US" sz="2000" b="1" dirty="0">
                <a:solidFill>
                  <a:srgbClr val="FF0000"/>
                </a:solidFill>
              </a:rPr>
              <a:t>(from 1” x 1.5” bars)</a:t>
            </a:r>
          </a:p>
          <a:p>
            <a:r>
              <a:rPr lang="en-US" sz="2000" b="1" dirty="0"/>
              <a:t>Outside Width = 3.65 m, Inside Width = 3.29 m</a:t>
            </a:r>
          </a:p>
          <a:p>
            <a:r>
              <a:rPr lang="en-US" sz="2000" b="1" u="sng" dirty="0"/>
              <a:t>Need 32 plates 1” X 295” and 32 plates 1” X 144”</a:t>
            </a:r>
          </a:p>
          <a:p>
            <a:r>
              <a:rPr lang="en-US" sz="2000" b="1" dirty="0"/>
              <a:t> </a:t>
            </a:r>
          </a:p>
          <a:p>
            <a:r>
              <a:rPr lang="en-US" sz="3000" b="1" dirty="0"/>
              <a:t>4 Outer Coils</a:t>
            </a:r>
          </a:p>
          <a:p>
            <a:r>
              <a:rPr lang="en-US" sz="2000" b="1" dirty="0"/>
              <a:t>Outside Length = 7.5 m, Inside Length = 7.1 m</a:t>
            </a:r>
          </a:p>
          <a:p>
            <a:r>
              <a:rPr lang="en-US" sz="2000" b="1" dirty="0"/>
              <a:t>Outside Width = 1.8 m, Inside Width = 1.44 m</a:t>
            </a:r>
          </a:p>
          <a:p>
            <a:r>
              <a:rPr lang="en-US" sz="2000" b="1" u="sng" dirty="0"/>
              <a:t>Need 64 plates 1” X 295” and 64 plates 1” X 71”</a:t>
            </a:r>
          </a:p>
          <a:p>
            <a:endParaRPr lang="en-US" sz="2000" b="1" u="sng" dirty="0"/>
          </a:p>
          <a:p>
            <a:r>
              <a:rPr lang="en-US" sz="3000" b="1" dirty="0">
                <a:solidFill>
                  <a:srgbClr val="FF0000"/>
                </a:solidFill>
              </a:rPr>
              <a:t>Total Plates Needed</a:t>
            </a:r>
          </a:p>
          <a:p>
            <a:r>
              <a:rPr lang="en-US" sz="2000" b="1" dirty="0"/>
              <a:t>96 plates 1” X 295”                  576 bars </a:t>
            </a:r>
          </a:p>
          <a:p>
            <a:r>
              <a:rPr lang="en-US" sz="2000" b="1" dirty="0"/>
              <a:t>32 plates 1” X 144”</a:t>
            </a:r>
          </a:p>
          <a:p>
            <a:r>
              <a:rPr lang="en-US" sz="2000" b="1" dirty="0"/>
              <a:t>64 plates 1” X 71”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Total</a:t>
            </a:r>
            <a:r>
              <a:rPr lang="en-US" sz="3000" b="1" dirty="0">
                <a:solidFill>
                  <a:srgbClr val="FF0000"/>
                </a:solidFill>
              </a:rPr>
              <a:t> Mass of All Plates  = 50,480 kg = 111,130 </a:t>
            </a:r>
            <a:r>
              <a:rPr lang="en-US" sz="3000" b="1" dirty="0" err="1">
                <a:solidFill>
                  <a:srgbClr val="FF0000"/>
                </a:solidFill>
              </a:rPr>
              <a:t>lbs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686E0D2-DA65-F011-4B13-94861A5C3B65}"/>
              </a:ext>
            </a:extLst>
          </p:cNvPr>
          <p:cNvSpPr/>
          <p:nvPr/>
        </p:nvSpPr>
        <p:spPr>
          <a:xfrm>
            <a:off x="2578310" y="5169330"/>
            <a:ext cx="659566" cy="2882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88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A6250E-4D28-D3DC-ED39-8F0899B74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Coil Connection &amp; Heat Load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16170-8DE4-04C5-740A-20C884185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6448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All Six Coils are Connected in Series</a:t>
            </a:r>
            <a:endParaRPr lang="en-US" sz="1800" b="1" dirty="0"/>
          </a:p>
          <a:p>
            <a:pPr marL="0" indent="0">
              <a:buNone/>
            </a:pPr>
            <a:r>
              <a:rPr lang="en-US" sz="2000" b="1" dirty="0"/>
              <a:t>         Power and Voltage at 60 C (without contact resistance)</a:t>
            </a:r>
          </a:p>
          <a:p>
            <a:pPr marL="0" indent="0">
              <a:buNone/>
            </a:pPr>
            <a:endParaRPr lang="en-US" sz="2000" b="1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2 Center Coils + 4 Outer Coils: 46.1 kW and 12.3 Volt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Add in 20% for contact resistance: </a:t>
            </a:r>
            <a:r>
              <a:rPr lang="en-US" sz="2400" b="1" dirty="0">
                <a:solidFill>
                  <a:srgbClr val="FF0000"/>
                </a:solidFill>
              </a:rPr>
              <a:t>55 kW and 14.8 Volt</a:t>
            </a:r>
          </a:p>
          <a:p>
            <a:pPr marL="514350" indent="-514350">
              <a:buFont typeface="+mj-lt"/>
              <a:buAutoNum type="arabicPeriod"/>
            </a:pPr>
            <a:endParaRPr lang="en-US" sz="1800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1800" b="1" dirty="0"/>
          </a:p>
          <a:p>
            <a:endParaRPr lang="en-US" sz="18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801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A6250E-4D28-D3DC-ED39-8F0899B74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POWER SUPPLY</a:t>
            </a:r>
          </a:p>
        </p:txBody>
      </p:sp>
      <p:pic>
        <p:nvPicPr>
          <p:cNvPr id="8" name="Picture 7" descr="A white machine with buttons and switches&#10;&#10;Description automatically generated">
            <a:extLst>
              <a:ext uri="{FF2B5EF4-FFF2-40B4-BE49-F238E27FC236}">
                <a16:creationId xmlns:a16="http://schemas.microsoft.com/office/drawing/2014/main" id="{A28BE980-846A-19CD-A80D-B83A714F8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8" y="1788286"/>
            <a:ext cx="4355017" cy="48121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E3EE57-9882-AA04-554F-5821719CCDF2}"/>
              </a:ext>
            </a:extLst>
          </p:cNvPr>
          <p:cNvSpPr txBox="1"/>
          <p:nvPr/>
        </p:nvSpPr>
        <p:spPr>
          <a:xfrm>
            <a:off x="4416725" y="1956371"/>
            <a:ext cx="466689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1800" b="1" dirty="0"/>
              <a:t>4000 Amp at 25 Volt  --- Able to run continuously  at rated current and voltage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1800" b="1" dirty="0"/>
              <a:t>Integrated in a cabinet  28” high X 19” wide X 24” deep</a:t>
            </a:r>
          </a:p>
          <a:p>
            <a:endParaRPr lang="en-US" sz="1800" b="1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1800" b="1" dirty="0"/>
              <a:t>Air Cooled at 85% efficiency at operating current/voltage  = 7 kW reject heat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26EC06-F88C-7031-E475-3FE3C7E3C537}"/>
              </a:ext>
            </a:extLst>
          </p:cNvPr>
          <p:cNvSpPr txBox="1"/>
          <p:nvPr/>
        </p:nvSpPr>
        <p:spPr>
          <a:xfrm>
            <a:off x="2417056" y="1209717"/>
            <a:ext cx="58556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Magna-Power  TSD-4000-25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45FBC5-C890-D2F8-C685-3B32C333BA70}"/>
              </a:ext>
            </a:extLst>
          </p:cNvPr>
          <p:cNvSpPr txBox="1"/>
          <p:nvPr/>
        </p:nvSpPr>
        <p:spPr>
          <a:xfrm>
            <a:off x="5477774" y="4516822"/>
            <a:ext cx="26655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COST  $53,185</a:t>
            </a:r>
          </a:p>
        </p:txBody>
      </p:sp>
    </p:spTree>
    <p:extLst>
      <p:ext uri="{BB962C8B-B14F-4D97-AF65-F5344CB8AC3E}">
        <p14:creationId xmlns:p14="http://schemas.microsoft.com/office/powerpoint/2010/main" val="1850237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A6250E-4D28-D3DC-ED39-8F0899B74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47" y="76200"/>
            <a:ext cx="8866293" cy="1143000"/>
          </a:xfrm>
        </p:spPr>
        <p:txBody>
          <a:bodyPr>
            <a:noAutofit/>
          </a:bodyPr>
          <a:lstStyle/>
          <a:p>
            <a:r>
              <a:rPr lang="en-US" sz="4400" b="1" dirty="0"/>
              <a:t>COIL COOLING &amp; WATER CHILLER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16170-8DE4-04C5-740A-20C884185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24496"/>
            <a:ext cx="8631381" cy="48016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COIL COOLING:</a:t>
            </a:r>
          </a:p>
          <a:p>
            <a:r>
              <a:rPr lang="en-US" sz="1800" b="1" dirty="0"/>
              <a:t>Water cooled 1” thick aluminum plates are attached to the bottom of each 7.5 meter length of all 6 coils.  Each plate has an up and back length of 5/8” OD copper tubing (15 m of continuous length).</a:t>
            </a:r>
          </a:p>
          <a:p>
            <a:pPr marL="0" indent="0">
              <a:buNone/>
            </a:pPr>
            <a:endParaRPr lang="en-US" sz="1800" b="1" dirty="0"/>
          </a:p>
          <a:p>
            <a:r>
              <a:rPr lang="en-US" sz="1800" b="1" dirty="0"/>
              <a:t>Full length extrusion with grooves from Coast Aluminum.  Estimated die cost $4000.</a:t>
            </a:r>
          </a:p>
          <a:p>
            <a:pPr marL="0" indent="0">
              <a:buNone/>
            </a:pPr>
            <a:r>
              <a:rPr lang="en-US" sz="1800" b="1" dirty="0"/>
              <a:t>         Wait for quote.</a:t>
            </a:r>
          </a:p>
          <a:p>
            <a:pPr marL="0" indent="0">
              <a:buNone/>
            </a:pPr>
            <a:endParaRPr lang="en-US" sz="1800" b="1" dirty="0"/>
          </a:p>
          <a:p>
            <a:r>
              <a:rPr lang="en-US" sz="1800" b="1" dirty="0"/>
              <a:t>Each plate has its own water circuit.  Flow balanced with valves.</a:t>
            </a:r>
          </a:p>
          <a:p>
            <a:pPr marL="0" indent="0">
              <a:buNone/>
            </a:pPr>
            <a:endParaRPr lang="en-US" sz="1800" b="1" dirty="0"/>
          </a:p>
          <a:p>
            <a:r>
              <a:rPr lang="en-US" sz="1800" b="1" dirty="0">
                <a:solidFill>
                  <a:srgbClr val="FF0000"/>
                </a:solidFill>
              </a:rPr>
              <a:t>10.5 GPM needed for 20 C temperature rise;  21 GPM for 10 C rise.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Pressure drop ~ 0.35 psi</a:t>
            </a:r>
          </a:p>
          <a:p>
            <a:pPr marL="0" indent="0">
              <a:buNone/>
            </a:pPr>
            <a:endParaRPr lang="en-US" sz="1800" b="1" dirty="0"/>
          </a:p>
          <a:p>
            <a:r>
              <a:rPr lang="en-US" sz="1800" b="1" dirty="0"/>
              <a:t>Full ANSYS model very soon.</a:t>
            </a:r>
          </a:p>
          <a:p>
            <a:endParaRPr lang="en-US" sz="1800" b="1" dirty="0"/>
          </a:p>
          <a:p>
            <a:endParaRPr lang="en-US" sz="1800" b="1" dirty="0"/>
          </a:p>
          <a:p>
            <a:endParaRPr lang="en-US" sz="1800" b="1" dirty="0"/>
          </a:p>
          <a:p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endParaRPr lang="en-US" sz="1800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7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A6250E-4D28-D3DC-ED39-8F0899B74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47" y="76200"/>
            <a:ext cx="8866293" cy="1143000"/>
          </a:xfrm>
        </p:spPr>
        <p:txBody>
          <a:bodyPr>
            <a:noAutofit/>
          </a:bodyPr>
          <a:lstStyle/>
          <a:p>
            <a:r>
              <a:rPr lang="en-US" sz="4400" dirty="0"/>
              <a:t>COIL COOLING &amp; WATER CHILLER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16170-8DE4-04C5-740A-20C884185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24496"/>
            <a:ext cx="8631381" cy="4801670"/>
          </a:xfrm>
        </p:spPr>
        <p:txBody>
          <a:bodyPr>
            <a:normAutofit/>
          </a:bodyPr>
          <a:lstStyle/>
          <a:p>
            <a:r>
              <a:rPr lang="en-US" sz="2800" b="1" dirty="0"/>
              <a:t>NORDIC PCA 0161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E016EE-5B36-091C-1AC6-5DD6F9EB1771}"/>
              </a:ext>
            </a:extLst>
          </p:cNvPr>
          <p:cNvSpPr txBox="1"/>
          <p:nvPr/>
        </p:nvSpPr>
        <p:spPr>
          <a:xfrm>
            <a:off x="5009802" y="2117184"/>
            <a:ext cx="407877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81.7” high X 90” wide X 81.3” deep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COST $40,604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59 kW Cooling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68 psi max head pressure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Min/Max Flow   13/52 GPM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Power consumption  14.3 kW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Will look at other companies</a:t>
            </a:r>
          </a:p>
          <a:p>
            <a:endParaRPr lang="en-US" b="1" dirty="0"/>
          </a:p>
        </p:txBody>
      </p:sp>
      <p:pic>
        <p:nvPicPr>
          <p:cNvPr id="10" name="Picture 9" descr="A blueprint of a machine&#10;&#10;Description automatically generated">
            <a:extLst>
              <a:ext uri="{FF2B5EF4-FFF2-40B4-BE49-F238E27FC236}">
                <a16:creationId xmlns:a16="http://schemas.microsoft.com/office/drawing/2014/main" id="{8131FC52-095C-A4D6-3D03-21BE8D886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9" y="1787937"/>
            <a:ext cx="5054596" cy="421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6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A6250E-4D28-D3DC-ED39-8F0899B74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UPDATES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3BEABE-0091-03F5-CA6F-F31A496D7973}"/>
              </a:ext>
            </a:extLst>
          </p:cNvPr>
          <p:cNvSpPr txBox="1"/>
          <p:nvPr/>
        </p:nvSpPr>
        <p:spPr>
          <a:xfrm>
            <a:off x="659478" y="1512917"/>
            <a:ext cx="74925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Will receive a 4” X 4” x 1.5” thick water jet sample from Ayers Water Jet showing quality level 2, 3 and 4 cuts.  Level 3 is the standard and is what we were quoted.  Shawn Ayers stated the water jet cuts can cut even through gloves. Level 4 is the nicest cut but also the most expensive.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30686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A6250E-4D28-D3DC-ED39-8F0899B74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Steel Plates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16170-8DE4-04C5-740A-20C884185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8872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PROPOSAL:  Select Nucor Steel for our steel plates and have the plates water jet cut by a separate company.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Nucor Steel is a good choice for steel.  It is the largest steel company in the US by market capitalization and almost certainly the most modern.</a:t>
            </a:r>
          </a:p>
          <a:p>
            <a:pPr marL="0" indent="0">
              <a:buNone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Nucor’s  Kentucky plant should be our choice.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It is the most modern (it is still in the process of being fully commissioned).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They can do ½ ASTM steel spec and probably ¼ ASTM steel spec.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736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A6250E-4D28-D3DC-ED39-8F0899B74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Steel Plates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16170-8DE4-04C5-740A-20C884185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07" y="1219199"/>
            <a:ext cx="8744373" cy="55038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/>
              <a:t>Nucor estimates $1200/short ton or 60¢/</a:t>
            </a:r>
            <a:r>
              <a:rPr lang="en-US" b="1" dirty="0" err="1"/>
              <a:t>lb</a:t>
            </a:r>
            <a:r>
              <a:rPr lang="en-US" b="1" dirty="0"/>
              <a:t>   (1000 T = $1.2 million)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This does not include that we would have to purchase any extra steel in a given heat that couldn’t make a full plate. Each heat ~ 90 Ton. It also does not include the extra inch or two of width and length for water jet cutting.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PROPOSAL:  Use water jet cutting for steel plates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Ayers Water Jet in Wisconsin quotes </a:t>
            </a:r>
            <a:r>
              <a:rPr lang="en-US" sz="1800" b="1" dirty="0">
                <a:solidFill>
                  <a:srgbClr val="FF0000"/>
                </a:solidFill>
              </a:rPr>
              <a:t>$666,155  </a:t>
            </a:r>
            <a:r>
              <a:rPr lang="en-US" sz="1400" b="1" dirty="0"/>
              <a:t>($558,444 water jet cutting + shipping)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algn="ctr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720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A6250E-4D28-D3DC-ED39-8F0899B74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Coil Manufacture and Design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16170-8DE4-04C5-740A-20C884185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882" y="1600202"/>
            <a:ext cx="8851691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900" b="1" dirty="0"/>
              <a:t>      </a:t>
            </a:r>
          </a:p>
          <a:p>
            <a:endParaRPr lang="en-US" dirty="0"/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/>
              <a:t>	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" name="Picture 1" descr="A green rectangular object with pink stripes&#10;&#10;Description automatically generated">
            <a:extLst>
              <a:ext uri="{FF2B5EF4-FFF2-40B4-BE49-F238E27FC236}">
                <a16:creationId xmlns:a16="http://schemas.microsoft.com/office/drawing/2014/main" id="{0810AE85-8C4B-E73C-F6BA-9CB29CC0C2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1" r="17541"/>
          <a:stretch/>
        </p:blipFill>
        <p:spPr>
          <a:xfrm>
            <a:off x="719250" y="1071873"/>
            <a:ext cx="7255239" cy="5582619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DAC6FFE-63F3-CA15-42FF-966EA9D4A5EF}"/>
              </a:ext>
            </a:extLst>
          </p:cNvPr>
          <p:cNvCxnSpPr>
            <a:cxnSpLocks/>
          </p:cNvCxnSpPr>
          <p:nvPr/>
        </p:nvCxnSpPr>
        <p:spPr>
          <a:xfrm flipH="1">
            <a:off x="3065211" y="5970997"/>
            <a:ext cx="1731364" cy="222169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678906A-E8B2-2F37-1107-DE4D3D44E2F7}"/>
              </a:ext>
            </a:extLst>
          </p:cNvPr>
          <p:cNvSpPr txBox="1"/>
          <p:nvPr/>
        </p:nvSpPr>
        <p:spPr>
          <a:xfrm>
            <a:off x="4796575" y="5756833"/>
            <a:ext cx="2820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Input and Output Terminals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A82E25-9C7E-4F6E-674C-9A08D1E86D52}"/>
              </a:ext>
            </a:extLst>
          </p:cNvPr>
          <p:cNvSpPr txBox="1"/>
          <p:nvPr/>
        </p:nvSpPr>
        <p:spPr>
          <a:xfrm>
            <a:off x="1312333" y="2637749"/>
            <a:ext cx="147091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Green is G-10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93C630B-0D92-A5E8-3FC6-41A1E9350572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783248" y="2822415"/>
            <a:ext cx="1147645" cy="250985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2EFA456-363C-E008-EB56-7FA4FC121FF8}"/>
              </a:ext>
            </a:extLst>
          </p:cNvPr>
          <p:cNvSpPr txBox="1"/>
          <p:nvPr/>
        </p:nvSpPr>
        <p:spPr>
          <a:xfrm>
            <a:off x="1147932" y="1233148"/>
            <a:ext cx="3195468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No Corner Transition Pieces   Direct Plank to 6 Bar Plank Connections</a:t>
            </a:r>
          </a:p>
        </p:txBody>
      </p:sp>
    </p:spTree>
    <p:extLst>
      <p:ext uri="{BB962C8B-B14F-4D97-AF65-F5344CB8AC3E}">
        <p14:creationId xmlns:p14="http://schemas.microsoft.com/office/powerpoint/2010/main" val="461002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A6250E-4D28-D3DC-ED39-8F0899B74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Coil Manufacture and Design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16170-8DE4-04C5-740A-20C884185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882" y="1600202"/>
            <a:ext cx="8851691" cy="452596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9600" b="1" dirty="0">
                <a:solidFill>
                  <a:srgbClr val="FF0000"/>
                </a:solidFill>
              </a:rPr>
              <a:t>PROPOSED BASIC CONCEPT – Modification of Minos</a:t>
            </a:r>
          </a:p>
          <a:p>
            <a:pPr marL="0" indent="0" algn="ctr">
              <a:buNone/>
            </a:pPr>
            <a:r>
              <a:rPr lang="en-US" sz="3900" b="1" dirty="0"/>
              <a:t>      </a:t>
            </a:r>
          </a:p>
          <a:p>
            <a:r>
              <a:rPr lang="en-US" sz="6400" b="1" dirty="0"/>
              <a:t>Use solid ETP 110 copper instead of water cooled aluminum</a:t>
            </a:r>
          </a:p>
          <a:p>
            <a:pPr marL="0" indent="0">
              <a:buNone/>
            </a:pPr>
            <a:endParaRPr lang="en-US" sz="6400" b="1" dirty="0"/>
          </a:p>
          <a:p>
            <a:r>
              <a:rPr lang="en-US" sz="6400" b="1" dirty="0"/>
              <a:t>Use Marco’s dimensions for overall size (six conductor wide X 8 layers tall with each conductor 1” X 1.5”)</a:t>
            </a:r>
          </a:p>
          <a:p>
            <a:pPr marL="0" indent="0">
              <a:buNone/>
            </a:pPr>
            <a:endParaRPr lang="en-US" sz="6400" b="1" dirty="0"/>
          </a:p>
          <a:p>
            <a:r>
              <a:rPr lang="en-US" sz="6400" b="1" dirty="0"/>
              <a:t>Form the long length planks from 6 bars.  These bars will have rounded corners and will be skip tack welded together.  They may also be connected by several bolts going through all 6 bars.</a:t>
            </a:r>
          </a:p>
          <a:p>
            <a:endParaRPr lang="en-US" sz="6400" b="1" dirty="0"/>
          </a:p>
          <a:p>
            <a:r>
              <a:rPr lang="en-US" sz="6400" b="1" dirty="0"/>
              <a:t>1/8” Thick G-10 sheets between layers  (This may go down to 3/32” thick G-10)</a:t>
            </a:r>
          </a:p>
          <a:p>
            <a:pPr marL="0" indent="0">
              <a:buNone/>
            </a:pPr>
            <a:endParaRPr lang="en-US" sz="6400" b="1" dirty="0"/>
          </a:p>
          <a:p>
            <a:r>
              <a:rPr lang="en-US" sz="6400" b="1" dirty="0"/>
              <a:t>Joints will be pressed bolted contacts with silver plating.</a:t>
            </a:r>
          </a:p>
          <a:p>
            <a:pPr marL="0" indent="0">
              <a:buNone/>
            </a:pPr>
            <a:endParaRPr lang="en-US" sz="6400" b="1" dirty="0"/>
          </a:p>
          <a:p>
            <a:r>
              <a:rPr lang="en-US" sz="6400" b="1" dirty="0"/>
              <a:t>The whole conductor pack will be joined with discrete connections (bands) as per Marco’s concept.  The cooling plates will be integral with these connection pieces.</a:t>
            </a:r>
          </a:p>
          <a:p>
            <a:endParaRPr lang="en-US" sz="3900" dirty="0"/>
          </a:p>
          <a:p>
            <a:endParaRPr lang="en-US" sz="3900" dirty="0"/>
          </a:p>
          <a:p>
            <a:endParaRPr lang="en-US" dirty="0"/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/>
              <a:t>	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100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A6250E-4D28-D3DC-ED39-8F0899B74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Coil Manufacture and Design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16170-8DE4-04C5-740A-20C884185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67" y="1600202"/>
            <a:ext cx="8890000" cy="4525963"/>
          </a:xfrm>
        </p:spPr>
        <p:txBody>
          <a:bodyPr>
            <a:normAutofit fontScale="40000" lnSpcReduction="20000"/>
          </a:bodyPr>
          <a:lstStyle/>
          <a:p>
            <a:r>
              <a:rPr lang="en-US" sz="4900" b="1" dirty="0"/>
              <a:t>Vendor for Copper Planks and Bars for Planks:  </a:t>
            </a:r>
          </a:p>
          <a:p>
            <a:pPr marL="0" indent="0">
              <a:buNone/>
            </a:pPr>
            <a:r>
              <a:rPr lang="en-US" sz="4900" b="1" dirty="0"/>
              <a:t>          </a:t>
            </a:r>
            <a:r>
              <a:rPr lang="en-US" sz="4900" b="1" dirty="0">
                <a:solidFill>
                  <a:srgbClr val="FF0000"/>
                </a:solidFill>
              </a:rPr>
              <a:t>Copper and Brass Sales  </a:t>
            </a:r>
            <a:r>
              <a:rPr lang="en-US" sz="4900" b="1" dirty="0"/>
              <a:t>-- Division of TKMNA, </a:t>
            </a:r>
            <a:r>
              <a:rPr lang="en-US" sz="4900" b="1" dirty="0" err="1"/>
              <a:t>Thyssenkrup</a:t>
            </a:r>
            <a:endParaRPr lang="en-US" sz="4900" b="1" dirty="0"/>
          </a:p>
          <a:p>
            <a:r>
              <a:rPr lang="en-US" sz="3200" b="1" dirty="0"/>
              <a:t>Copper and Brass Sales functions like a Ryerson  -- Sourcing materials from manufacturers and machining from outside vendors (Some in house machining?)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4900" b="1" dirty="0"/>
              <a:t>Waiting for quote – Expected soon</a:t>
            </a:r>
          </a:p>
          <a:p>
            <a:pPr marL="0" indent="0">
              <a:buNone/>
            </a:pPr>
            <a:endParaRPr lang="en-US" sz="4900" b="1" dirty="0"/>
          </a:p>
          <a:p>
            <a:r>
              <a:rPr lang="en-US" sz="4900" b="1" dirty="0"/>
              <a:t>Bulk ETP copper price = $7.50 /</a:t>
            </a:r>
            <a:r>
              <a:rPr lang="en-US" sz="4900" b="1" dirty="0" err="1"/>
              <a:t>lb</a:t>
            </a:r>
            <a:endParaRPr lang="en-US" sz="4900" b="1" dirty="0"/>
          </a:p>
          <a:p>
            <a:pPr marL="0" indent="0">
              <a:buNone/>
            </a:pPr>
            <a:endParaRPr lang="en-US" sz="4900" b="1" dirty="0"/>
          </a:p>
          <a:p>
            <a:r>
              <a:rPr lang="en-US" sz="4900" b="1" dirty="0"/>
              <a:t>Can only supply in ETP copper bars without purchasing oversees.  Length is the issue.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r>
              <a:rPr lang="en-US" sz="4000" b="1" dirty="0"/>
              <a:t>Contacts:  Glenn Kreis  (local and very eager to get this PO)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/>
              <a:t>	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90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A6250E-4D28-D3DC-ED39-8F0899B74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Coil Manufacture and Design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16170-8DE4-04C5-740A-20C884185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67" y="1600202"/>
            <a:ext cx="8890000" cy="452596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4400" b="1" dirty="0"/>
              <a:t>ETP vs OFHC</a:t>
            </a:r>
          </a:p>
          <a:p>
            <a:pPr algn="just"/>
            <a:r>
              <a:rPr lang="en-US" sz="8000" b="1" dirty="0"/>
              <a:t>ETP copper is 90% of the electrical copper used in the US.</a:t>
            </a:r>
          </a:p>
          <a:p>
            <a:pPr marL="0" indent="0" algn="just">
              <a:buNone/>
            </a:pPr>
            <a:endParaRPr lang="en-US" sz="8000" b="1" dirty="0"/>
          </a:p>
          <a:p>
            <a:pPr algn="just"/>
            <a:r>
              <a:rPr lang="en-US" sz="8000" b="1" dirty="0"/>
              <a:t>ETP is much easier to get</a:t>
            </a:r>
          </a:p>
          <a:p>
            <a:pPr algn="just"/>
            <a:endParaRPr lang="en-US" sz="8000" b="1" dirty="0"/>
          </a:p>
          <a:p>
            <a:pPr algn="just"/>
            <a:r>
              <a:rPr lang="en-US" sz="8000" b="1" dirty="0"/>
              <a:t>ETP has the same electrical conductivity as OFHC</a:t>
            </a:r>
          </a:p>
          <a:p>
            <a:pPr marL="0" indent="0" algn="just">
              <a:buNone/>
            </a:pPr>
            <a:endParaRPr lang="en-US" sz="8000" b="1" dirty="0"/>
          </a:p>
          <a:p>
            <a:pPr algn="just"/>
            <a:r>
              <a:rPr lang="en-US" sz="8000" b="1" dirty="0"/>
              <a:t>OFHC is much easier to weld and braze</a:t>
            </a:r>
          </a:p>
          <a:p>
            <a:pPr marL="0" indent="0" algn="just">
              <a:buNone/>
            </a:pPr>
            <a:endParaRPr lang="en-US" sz="8000" b="1" dirty="0"/>
          </a:p>
          <a:p>
            <a:pPr algn="just"/>
            <a:r>
              <a:rPr lang="en-US" sz="8000" b="1" dirty="0"/>
              <a:t>ETP is a bit easier to machine than OFHC</a:t>
            </a:r>
          </a:p>
          <a:p>
            <a:pPr marL="0" indent="0" algn="just">
              <a:buNone/>
            </a:pPr>
            <a:endParaRPr lang="en-US" sz="8000" b="1" dirty="0"/>
          </a:p>
          <a:p>
            <a:pPr algn="just"/>
            <a:r>
              <a:rPr lang="en-US" sz="8000" b="1" dirty="0"/>
              <a:t>ETP has oxygen in it.  This makes welding and brazing more difficult.  A TIG welding/brazing method will be used.  Silicon-bronze and other alloys are recommended.</a:t>
            </a:r>
          </a:p>
          <a:p>
            <a:pPr marL="0" indent="0" algn="just">
              <a:buNone/>
            </a:pPr>
            <a:endParaRPr lang="en-US" sz="8000" b="1" dirty="0"/>
          </a:p>
          <a:p>
            <a:pPr algn="just"/>
            <a:r>
              <a:rPr lang="en-US" sz="8000" b="1" dirty="0"/>
              <a:t>Need to buy ETP samples with different filler rods and have Bob Conley try them out.  Material cost ~ $400 and 1 day of Bobs time.</a:t>
            </a:r>
          </a:p>
          <a:p>
            <a:pPr marL="0" indent="0">
              <a:buNone/>
            </a:pPr>
            <a:r>
              <a:rPr lang="en-US" sz="4400" b="1" dirty="0"/>
              <a:t>        </a:t>
            </a:r>
            <a:endParaRPr lang="en-US" b="1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812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lose-up of a stack of colorful bars&#10;&#10;Description automatically generated">
            <a:extLst>
              <a:ext uri="{FF2B5EF4-FFF2-40B4-BE49-F238E27FC236}">
                <a16:creationId xmlns:a16="http://schemas.microsoft.com/office/drawing/2014/main" id="{53D04EBD-1786-3BD9-178F-0716CD9B68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1" r="13150"/>
          <a:stretch/>
        </p:blipFill>
        <p:spPr>
          <a:xfrm>
            <a:off x="-1" y="1519752"/>
            <a:ext cx="4802614" cy="373804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2A6250E-4D28-D3DC-ED39-8F0899B74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Coil Manufacture and Design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16170-8DE4-04C5-740A-20C884185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882" y="1600202"/>
            <a:ext cx="8851691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900" b="1" dirty="0"/>
              <a:t>      </a:t>
            </a:r>
          </a:p>
          <a:p>
            <a:endParaRPr lang="en-US" dirty="0"/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/>
              <a:t>	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A82E25-9C7E-4F6E-674C-9A08D1E86D52}"/>
              </a:ext>
            </a:extLst>
          </p:cNvPr>
          <p:cNvSpPr txBox="1"/>
          <p:nvPr/>
        </p:nvSpPr>
        <p:spPr>
          <a:xfrm>
            <a:off x="0" y="5257797"/>
            <a:ext cx="4717702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Current Input/Output Corner Detail</a:t>
            </a:r>
          </a:p>
        </p:txBody>
      </p:sp>
      <p:pic>
        <p:nvPicPr>
          <p:cNvPr id="7" name="Picture 6" descr="A close up of a stack of green and pink boards&#10;&#10;Description automatically generated">
            <a:extLst>
              <a:ext uri="{FF2B5EF4-FFF2-40B4-BE49-F238E27FC236}">
                <a16:creationId xmlns:a16="http://schemas.microsoft.com/office/drawing/2014/main" id="{D53468A5-C791-4CCF-354C-71DB96AFD1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5" t="-654" r="26354" b="654"/>
          <a:stretch/>
        </p:blipFill>
        <p:spPr>
          <a:xfrm>
            <a:off x="4870950" y="2844466"/>
            <a:ext cx="4093168" cy="36748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33B673-88DB-9B00-699A-56E2CB004898}"/>
              </a:ext>
            </a:extLst>
          </p:cNvPr>
          <p:cNvSpPr txBox="1"/>
          <p:nvPr/>
        </p:nvSpPr>
        <p:spPr>
          <a:xfrm>
            <a:off x="4978348" y="1844588"/>
            <a:ext cx="4149406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Current Corner Detail</a:t>
            </a:r>
          </a:p>
          <a:p>
            <a:r>
              <a:rPr lang="en-US" sz="2400" b="1" dirty="0"/>
              <a:t>(opposite from Current In/Out)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DAC6FFE-63F3-CA15-42FF-966EA9D4A5EF}"/>
              </a:ext>
            </a:extLst>
          </p:cNvPr>
          <p:cNvCxnSpPr>
            <a:cxnSpLocks/>
          </p:cNvCxnSpPr>
          <p:nvPr/>
        </p:nvCxnSpPr>
        <p:spPr>
          <a:xfrm flipV="1">
            <a:off x="6229702" y="5391898"/>
            <a:ext cx="1214390" cy="818707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678906A-E8B2-2F37-1107-DE4D3D44E2F7}"/>
              </a:ext>
            </a:extLst>
          </p:cNvPr>
          <p:cNvSpPr txBox="1"/>
          <p:nvPr/>
        </p:nvSpPr>
        <p:spPr>
          <a:xfrm>
            <a:off x="5271405" y="6179706"/>
            <a:ext cx="3567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Notice double sided machining on plank end and G-10 step mismatch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93C630B-0D92-A5E8-3FC6-41A1E9350572}"/>
              </a:ext>
            </a:extLst>
          </p:cNvPr>
          <p:cNvCxnSpPr>
            <a:cxnSpLocks/>
          </p:cNvCxnSpPr>
          <p:nvPr/>
        </p:nvCxnSpPr>
        <p:spPr>
          <a:xfrm flipV="1">
            <a:off x="7662333" y="4207984"/>
            <a:ext cx="547354" cy="207040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542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A6250E-4D28-D3DC-ED39-8F0899B74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Coil Manufacture and Design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16170-8DE4-04C5-740A-20C884185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882" y="1600202"/>
            <a:ext cx="8851691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900" b="1" dirty="0"/>
              <a:t>      </a:t>
            </a:r>
          </a:p>
          <a:p>
            <a:endParaRPr lang="en-US" dirty="0"/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/>
              <a:t>	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DAC6FFE-63F3-CA15-42FF-966EA9D4A5EF}"/>
              </a:ext>
            </a:extLst>
          </p:cNvPr>
          <p:cNvCxnSpPr>
            <a:cxnSpLocks/>
          </p:cNvCxnSpPr>
          <p:nvPr/>
        </p:nvCxnSpPr>
        <p:spPr>
          <a:xfrm flipH="1">
            <a:off x="3065211" y="5970997"/>
            <a:ext cx="1731364" cy="222169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678906A-E8B2-2F37-1107-DE4D3D44E2F7}"/>
              </a:ext>
            </a:extLst>
          </p:cNvPr>
          <p:cNvSpPr txBox="1"/>
          <p:nvPr/>
        </p:nvSpPr>
        <p:spPr>
          <a:xfrm>
            <a:off x="4796575" y="5756833"/>
            <a:ext cx="2820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Input and Output Terminals</a:t>
            </a:r>
          </a:p>
        </p:txBody>
      </p:sp>
      <p:pic>
        <p:nvPicPr>
          <p:cNvPr id="3" name="Picture 2" descr="A long brown wire&#10;&#10;Description automatically generated with medium confidence">
            <a:extLst>
              <a:ext uri="{FF2B5EF4-FFF2-40B4-BE49-F238E27FC236}">
                <a16:creationId xmlns:a16="http://schemas.microsoft.com/office/drawing/2014/main" id="{12B02BC5-A671-235F-1F57-5D1B7DF85B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1" t="50000" r="4722" b="12108"/>
          <a:stretch/>
        </p:blipFill>
        <p:spPr>
          <a:xfrm>
            <a:off x="0" y="4493302"/>
            <a:ext cx="9025237" cy="2267262"/>
          </a:xfrm>
          <a:prstGeom prst="rect">
            <a:avLst/>
          </a:prstGeom>
        </p:spPr>
      </p:pic>
      <p:pic>
        <p:nvPicPr>
          <p:cNvPr id="7" name="Picture 6" descr="A long shot of a person&#10;&#10;Description automatically generated">
            <a:extLst>
              <a:ext uri="{FF2B5EF4-FFF2-40B4-BE49-F238E27FC236}">
                <a16:creationId xmlns:a16="http://schemas.microsoft.com/office/drawing/2014/main" id="{A48918FD-1411-1FF1-954A-24FF1834D0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2" t="20895" r="4999" b="50000"/>
          <a:stretch/>
        </p:blipFill>
        <p:spPr>
          <a:xfrm>
            <a:off x="112427" y="1061728"/>
            <a:ext cx="8887637" cy="1959964"/>
          </a:xfrm>
          <a:prstGeom prst="rect">
            <a:avLst/>
          </a:prstGeom>
        </p:spPr>
      </p:pic>
      <p:pic>
        <p:nvPicPr>
          <p:cNvPr id="8" name="Picture 7" descr="A close-up of a piece of wood&#10;&#10;Description automatically generated">
            <a:extLst>
              <a:ext uri="{FF2B5EF4-FFF2-40B4-BE49-F238E27FC236}">
                <a16:creationId xmlns:a16="http://schemas.microsoft.com/office/drawing/2014/main" id="{2829F099-D6A7-307E-124B-8B6661E9D8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2" t="22379" r="1525" b="41273"/>
          <a:stretch/>
        </p:blipFill>
        <p:spPr>
          <a:xfrm>
            <a:off x="3132665" y="3227739"/>
            <a:ext cx="5554135" cy="1634067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93C630B-0D92-A5E8-3FC6-41A1E9350572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717801" y="3890665"/>
            <a:ext cx="965200" cy="150893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DA82E25-9C7E-4F6E-674C-9A08D1E86D52}"/>
              </a:ext>
            </a:extLst>
          </p:cNvPr>
          <p:cNvSpPr txBox="1"/>
          <p:nvPr/>
        </p:nvSpPr>
        <p:spPr>
          <a:xfrm>
            <a:off x="645636" y="3429000"/>
            <a:ext cx="2072165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Bar Machined End At Both Ends – Bolt holes not shown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3FA1F7-16A6-9DC4-99F8-EAEB1E3DC70E}"/>
              </a:ext>
            </a:extLst>
          </p:cNvPr>
          <p:cNvSpPr txBox="1"/>
          <p:nvPr/>
        </p:nvSpPr>
        <p:spPr>
          <a:xfrm>
            <a:off x="496523" y="5546835"/>
            <a:ext cx="2072165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Bars Formed Into Plank (Skip welds not shown)</a:t>
            </a:r>
          </a:p>
        </p:txBody>
      </p:sp>
    </p:spTree>
    <p:extLst>
      <p:ext uri="{BB962C8B-B14F-4D97-AF65-F5344CB8AC3E}">
        <p14:creationId xmlns:p14="http://schemas.microsoft.com/office/powerpoint/2010/main" val="3017987183"/>
      </p:ext>
    </p:extLst>
  </p:cSld>
  <p:clrMapOvr>
    <a:masterClrMapping/>
  </p:clrMapOvr>
</p:sld>
</file>

<file path=ppt/theme/theme1.xml><?xml version="1.0" encoding="utf-8"?>
<a:theme xmlns:a="http://schemas.openxmlformats.org/drawingml/2006/main" name="SLAC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C Template" id="{3C7BB257-E15E-4892-8D5A-02360B71BFCD}" vid="{4ED570E2-A0E5-4AD5-B6A3-CEDBAD781C1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7276</TotalTime>
  <Words>1283</Words>
  <Application>Microsoft Office PowerPoint</Application>
  <PresentationFormat>On-screen Show (4:3)</PresentationFormat>
  <Paragraphs>236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SLAC Template</vt:lpstr>
      <vt:lpstr>Office Theme</vt:lpstr>
      <vt:lpstr>PowerPoint Presentation</vt:lpstr>
      <vt:lpstr>Steel Plates</vt:lpstr>
      <vt:lpstr>Steel Plates </vt:lpstr>
      <vt:lpstr>Coil Manufacture and Design </vt:lpstr>
      <vt:lpstr>Coil Manufacture and Design </vt:lpstr>
      <vt:lpstr>Coil Manufacture and Design </vt:lpstr>
      <vt:lpstr>Coil Manufacture and Design </vt:lpstr>
      <vt:lpstr>Coil Manufacture and Design </vt:lpstr>
      <vt:lpstr>Coil Manufacture and Design </vt:lpstr>
      <vt:lpstr>PowerPoint Presentation</vt:lpstr>
      <vt:lpstr>Coil Manufacture and Design </vt:lpstr>
      <vt:lpstr>Coil Manufacture and Design </vt:lpstr>
      <vt:lpstr>Required Plates for 6 Coils</vt:lpstr>
      <vt:lpstr>Coil Connection &amp; Heat Load</vt:lpstr>
      <vt:lpstr>POWER SUPPLY</vt:lpstr>
      <vt:lpstr>COIL COOLING &amp; WATER CHILLER</vt:lpstr>
      <vt:lpstr>COIL COOLING &amp; WATER CHILLER</vt:lpstr>
      <vt:lpstr>OTHER UPDATES</vt:lpstr>
    </vt:vector>
  </TitlesOfParts>
  <Company>SLAC National Accelerator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Craddock, Wesley W.</dc:creator>
  <cp:lastModifiedBy>Craddock, Wesley W.</cp:lastModifiedBy>
  <cp:revision>29</cp:revision>
  <dcterms:created xsi:type="dcterms:W3CDTF">2024-06-27T22:55:44Z</dcterms:created>
  <dcterms:modified xsi:type="dcterms:W3CDTF">2024-07-16T20:26:14Z</dcterms:modified>
</cp:coreProperties>
</file>