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2582" r:id="rId3"/>
    <p:sldId id="2570" r:id="rId4"/>
    <p:sldId id="2592" r:id="rId5"/>
    <p:sldId id="2593" r:id="rId6"/>
    <p:sldId id="2586" r:id="rId7"/>
    <p:sldId id="2589" r:id="rId8"/>
    <p:sldId id="2583" r:id="rId9"/>
    <p:sldId id="2587" r:id="rId10"/>
    <p:sldId id="2590" r:id="rId11"/>
    <p:sldId id="2611" r:id="rId12"/>
    <p:sldId id="2613" r:id="rId13"/>
    <p:sldId id="2584" r:id="rId14"/>
    <p:sldId id="2608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40FF"/>
    <a:srgbClr val="0432FF"/>
    <a:srgbClr val="00FA00"/>
    <a:srgbClr val="01FFFF"/>
    <a:srgbClr val="FFFB00"/>
    <a:srgbClr val="FF544F"/>
    <a:srgbClr val="000000"/>
    <a:srgbClr val="4ACA75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78" autoAdjust="0"/>
    <p:restoredTop sz="50067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68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6256" y="5082806"/>
            <a:ext cx="8211613" cy="1390219"/>
          </a:xfrm>
        </p:spPr>
        <p:txBody>
          <a:bodyPr/>
          <a:lstStyle/>
          <a:p>
            <a:r>
              <a:rPr lang="en-US" dirty="0"/>
              <a:t>Katsuya Yonehara</a:t>
            </a:r>
          </a:p>
          <a:p>
            <a:r>
              <a:rPr lang="en-US" dirty="0"/>
              <a:t>Inaugural US Muon Collider Community Meeting</a:t>
            </a:r>
          </a:p>
          <a:p>
            <a:r>
              <a:rPr lang="en-US" dirty="0"/>
              <a:t>8/08/2024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6255" y="3951841"/>
            <a:ext cx="6674647" cy="1093771"/>
          </a:xfrm>
        </p:spPr>
        <p:txBody>
          <a:bodyPr>
            <a:noAutofit/>
          </a:bodyPr>
          <a:lstStyle/>
          <a:p>
            <a:r>
              <a:rPr lang="en-US" dirty="0"/>
              <a:t>Discussion of the Demonstrator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1ACDDA-8ABC-0F84-1E30-90853A1C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“Sketch” R&amp;D 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DDDE9-3102-486A-85B4-B812BEDE18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907E2-06B0-EEC5-7835-CA23CA826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9B17E-DB43-D24F-C8D3-DC9E36765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97909-C195-D241-5C54-425677256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77" y="676684"/>
            <a:ext cx="7772400" cy="3329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56A1DC-1B1C-A175-C61E-1037E3279207}"/>
              </a:ext>
            </a:extLst>
          </p:cNvPr>
          <p:cNvSpPr txBox="1"/>
          <p:nvPr/>
        </p:nvSpPr>
        <p:spPr>
          <a:xfrm>
            <a:off x="1776308" y="4130079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Design R&amp;D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6D838-E25B-5957-E7B2-8576A142321A}"/>
              </a:ext>
            </a:extLst>
          </p:cNvPr>
          <p:cNvSpPr txBox="1"/>
          <p:nvPr/>
        </p:nvSpPr>
        <p:spPr>
          <a:xfrm>
            <a:off x="1776308" y="5065549"/>
            <a:ext cx="338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Technology R&amp;D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3626E-04D8-D040-590B-F0AD1F09D7C0}"/>
              </a:ext>
            </a:extLst>
          </p:cNvPr>
          <p:cNvSpPr txBox="1"/>
          <p:nvPr/>
        </p:nvSpPr>
        <p:spPr>
          <a:xfrm>
            <a:off x="2184881" y="5887200"/>
            <a:ext cx="199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7C88B3-75A5-6A38-1F98-53793E7C0ACA}"/>
              </a:ext>
            </a:extLst>
          </p:cNvPr>
          <p:cNvSpPr txBox="1"/>
          <p:nvPr/>
        </p:nvSpPr>
        <p:spPr>
          <a:xfrm>
            <a:off x="4785299" y="3991579"/>
            <a:ext cx="24465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Proton driver design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9300"/>
                </a:solidFill>
              </a:rPr>
              <a:t>Muon cooling design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Muon Collider Ring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49E7F7-11CC-D32B-9BAF-69635A353FA3}"/>
              </a:ext>
            </a:extLst>
          </p:cNvPr>
          <p:cNvSpPr txBox="1"/>
          <p:nvPr/>
        </p:nvSpPr>
        <p:spPr>
          <a:xfrm>
            <a:off x="5162043" y="4740889"/>
            <a:ext cx="33253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9300"/>
                </a:solidFill>
              </a:rPr>
              <a:t>Targets and Capture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9300"/>
                </a:solidFill>
              </a:rPr>
              <a:t>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9300"/>
                </a:solidFill>
              </a:rPr>
              <a:t>RF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SRF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Bunch Compression (for proton beam)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615C8-A423-0265-1889-2794417F1219}"/>
              </a:ext>
            </a:extLst>
          </p:cNvPr>
          <p:cNvSpPr txBox="1"/>
          <p:nvPr/>
        </p:nvSpPr>
        <p:spPr>
          <a:xfrm rot="16200000">
            <a:off x="-722846" y="4742383"/>
            <a:ext cx="2665089" cy="646331"/>
          </a:xfrm>
          <a:prstGeom prst="rect">
            <a:avLst/>
          </a:prstGeom>
          <a:solidFill>
            <a:schemeClr val="bg1"/>
          </a:solidFill>
          <a:ln w="34925">
            <a:solidFill>
              <a:srgbClr val="FF93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Fermilab Task Force</a:t>
            </a:r>
          </a:p>
          <a:p>
            <a:r>
              <a:rPr lang="en-US" sz="1800" dirty="0"/>
              <a:t>set up three main subjects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A8787-BFE2-5A97-4A66-F933E9F922E9}"/>
              </a:ext>
            </a:extLst>
          </p:cNvPr>
          <p:cNvSpPr txBox="1"/>
          <p:nvPr/>
        </p:nvSpPr>
        <p:spPr>
          <a:xfrm>
            <a:off x="6897379" y="3418388"/>
            <a:ext cx="1960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300"/>
                </a:solidFill>
              </a:rPr>
              <a:t>Orange font item</a:t>
            </a:r>
          </a:p>
          <a:p>
            <a:r>
              <a:rPr lang="en-US" sz="1400" dirty="0">
                <a:solidFill>
                  <a:srgbClr val="FF9300"/>
                </a:solidFill>
              </a:rPr>
              <a:t>related to Demonstrator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53518-3B48-7188-CBEA-234E44AAAE58}"/>
              </a:ext>
            </a:extLst>
          </p:cNvPr>
          <p:cNvSpPr txBox="1"/>
          <p:nvPr/>
        </p:nvSpPr>
        <p:spPr>
          <a:xfrm>
            <a:off x="6672943" y="20178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Jindariani</a:t>
            </a:r>
            <a:endParaRPr lang="en-US" sz="1800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683D7AA-D813-B2E3-46EA-528F75832FAC}"/>
              </a:ext>
            </a:extLst>
          </p:cNvPr>
          <p:cNvSpPr/>
          <p:nvPr/>
        </p:nvSpPr>
        <p:spPr>
          <a:xfrm>
            <a:off x="1257300" y="4371975"/>
            <a:ext cx="900113" cy="1800225"/>
          </a:xfrm>
          <a:custGeom>
            <a:avLst/>
            <a:gdLst>
              <a:gd name="connsiteX0" fmla="*/ 471488 w 900113"/>
              <a:gd name="connsiteY0" fmla="*/ 0 h 1800225"/>
              <a:gd name="connsiteX1" fmla="*/ 0 w 900113"/>
              <a:gd name="connsiteY1" fmla="*/ 0 h 1800225"/>
              <a:gd name="connsiteX2" fmla="*/ 14288 w 900113"/>
              <a:gd name="connsiteY2" fmla="*/ 1800225 h 1800225"/>
              <a:gd name="connsiteX3" fmla="*/ 900113 w 900113"/>
              <a:gd name="connsiteY3" fmla="*/ 1785938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113" h="1800225">
                <a:moveTo>
                  <a:pt x="471488" y="0"/>
                </a:moveTo>
                <a:lnTo>
                  <a:pt x="0" y="0"/>
                </a:lnTo>
                <a:lnTo>
                  <a:pt x="14288" y="1800225"/>
                </a:lnTo>
                <a:lnTo>
                  <a:pt x="900113" y="1785938"/>
                </a:lnTo>
              </a:path>
            </a:pathLst>
          </a:custGeom>
          <a:noFill/>
          <a:ln w="50800">
            <a:solidFill>
              <a:srgbClr val="FF93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2D4A05-8529-6A49-E357-D15053308CF2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1266577" y="5296381"/>
            <a:ext cx="509731" cy="1"/>
          </a:xfrm>
          <a:prstGeom prst="line">
            <a:avLst/>
          </a:prstGeom>
          <a:ln w="50800">
            <a:solidFill>
              <a:srgbClr val="FF9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5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25D95-AE1B-B0C7-69BD-838904B0A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23" y="4990247"/>
            <a:ext cx="8672513" cy="1353403"/>
          </a:xfrm>
        </p:spPr>
        <p:txBody>
          <a:bodyPr/>
          <a:lstStyle/>
          <a:p>
            <a:r>
              <a:rPr lang="en-US" sz="2000" dirty="0"/>
              <a:t>Advanced RF technology to operate RF cavities in magnetic fields </a:t>
            </a:r>
          </a:p>
          <a:p>
            <a:r>
              <a:rPr lang="en-US" sz="2000" dirty="0"/>
              <a:t>Develop RF power source</a:t>
            </a:r>
          </a:p>
          <a:p>
            <a:r>
              <a:rPr lang="en-US" sz="2000" dirty="0"/>
              <a:t>Develop beam instrumentation and emittance monitor to study 6D emittance evolution along channel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0216C3-2F72-274B-942B-B6EF08E9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approach for the Demonstrator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7DBC5-CFE3-B0BC-3A02-55889B5309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64381-56D7-C161-FBCF-0714C1A48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F49F-9B4D-6B5E-FF52-29312523D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94E2F-41F7-855F-79F2-54D351D35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23" y="925462"/>
            <a:ext cx="8508353" cy="4007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0992C-5F1F-6F68-327A-28470C32E81E}"/>
              </a:ext>
            </a:extLst>
          </p:cNvPr>
          <p:cNvSpPr txBox="1"/>
          <p:nvPr/>
        </p:nvSpPr>
        <p:spPr>
          <a:xfrm>
            <a:off x="1817914" y="689867"/>
            <a:ext cx="251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D. </a:t>
            </a:r>
            <a:r>
              <a:rPr lang="en-US" sz="1600" dirty="0" err="1"/>
              <a:t>Stratakis</a:t>
            </a:r>
            <a:r>
              <a:rPr lang="en-US" sz="1600" dirty="0"/>
              <a:t>, IPAC’24 WECD3</a:t>
            </a:r>
          </a:p>
        </p:txBody>
      </p:sp>
    </p:spTree>
    <p:extLst>
      <p:ext uri="{BB962C8B-B14F-4D97-AF65-F5344CB8AC3E}">
        <p14:creationId xmlns:p14="http://schemas.microsoft.com/office/powerpoint/2010/main" val="2792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95716E-7E9A-43FE-A480-E8007DB58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exceptional cooling requires advanced accelerator science and technologies</a:t>
            </a:r>
          </a:p>
          <a:p>
            <a:pPr lvl="1"/>
            <a:r>
              <a:rPr lang="en-US" dirty="0"/>
              <a:t>High field magnets</a:t>
            </a:r>
          </a:p>
          <a:p>
            <a:pPr lvl="2"/>
            <a:r>
              <a:rPr lang="en-US" dirty="0"/>
              <a:t>Extend rectilinear channel using HTS magnet</a:t>
            </a:r>
          </a:p>
          <a:p>
            <a:pPr lvl="2"/>
            <a:r>
              <a:rPr lang="en-US" dirty="0"/>
              <a:t>&gt; 30 Tesla solenoid channel</a:t>
            </a:r>
          </a:p>
          <a:p>
            <a:pPr lvl="1"/>
            <a:r>
              <a:rPr lang="en-US" dirty="0"/>
              <a:t>New cooling concept</a:t>
            </a:r>
          </a:p>
          <a:p>
            <a:pPr lvl="2"/>
            <a:r>
              <a:rPr lang="en-US" dirty="0"/>
              <a:t>Reverse emittance exchange </a:t>
            </a:r>
          </a:p>
          <a:p>
            <a:pPr lvl="2"/>
            <a:r>
              <a:rPr lang="en-US" dirty="0"/>
              <a:t>Parametric resonance Ionization Cooling </a:t>
            </a:r>
          </a:p>
          <a:p>
            <a:pPr lvl="2"/>
            <a:r>
              <a:rPr lang="en-US" dirty="0"/>
              <a:t>Plasma focusing cooling</a:t>
            </a:r>
          </a:p>
          <a:p>
            <a:r>
              <a:rPr lang="en-US" dirty="0"/>
              <a:t>These schemes will be investigated as part of the machine design R&amp;D and the machine technology R&amp;D</a:t>
            </a:r>
          </a:p>
          <a:p>
            <a:r>
              <a:rPr lang="en-US" dirty="0"/>
              <a:t>Prototype final cooling channel(s) and run the cooling demo test in the later stage of the demonstrator period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599EE-E62F-1AEE-5FA7-1BFA051A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Final Cooling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31E88-98D2-1A3F-AA67-0471A49AB7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5B7EC-872A-5BB7-2A77-9C3EEBC0E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FE8B9-4304-20D2-75AD-66BDA8A60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98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C68096-B2CA-4EBB-5025-04FCA873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Front End and Cooling sections as the Demonstrator </a:t>
            </a:r>
          </a:p>
          <a:p>
            <a:pPr lvl="1"/>
            <a:r>
              <a:rPr lang="en-US" dirty="0"/>
              <a:t>The performance of these channels is crucial in determining the achievable collider luminosity</a:t>
            </a:r>
          </a:p>
          <a:p>
            <a:pPr lvl="1"/>
            <a:r>
              <a:rPr lang="en-US" dirty="0"/>
              <a:t>Understand beam options, and control matching and correction components for stable operation</a:t>
            </a:r>
          </a:p>
          <a:p>
            <a:r>
              <a:rPr lang="en-US" dirty="0"/>
              <a:t>Several critical machine technology R&amp;D projects have been completed in the past</a:t>
            </a:r>
          </a:p>
          <a:p>
            <a:pPr lvl="1"/>
            <a:r>
              <a:rPr lang="en-US" dirty="0"/>
              <a:t>We are ready to collaborate with IMCC to develop the demonstrator design and prototype the components</a:t>
            </a:r>
          </a:p>
          <a:p>
            <a:r>
              <a:rPr lang="en-US"/>
              <a:t>Identify a physics </a:t>
            </a:r>
            <a:r>
              <a:rPr lang="en-US" dirty="0"/>
              <a:t>driver </a:t>
            </a:r>
            <a:r>
              <a:rPr lang="en-US"/>
              <a:t>using a high </a:t>
            </a:r>
            <a:r>
              <a:rPr lang="en-US" dirty="0"/>
              <a:t>brightness muon source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EDC8F-FD34-8D61-3642-BCF4C9AE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0C3EF-7810-ADFC-264E-42A09E1344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4862A-13B9-6850-44EE-3AA57A555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DC4E2-E857-C1BF-FB4A-1B98CC675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0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C3359D-4E32-0954-731C-65E83282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872510"/>
          </a:xfrm>
        </p:spPr>
        <p:txBody>
          <a:bodyPr/>
          <a:lstStyle/>
          <a:p>
            <a:r>
              <a:rPr lang="en-US" dirty="0"/>
              <a:t>Alternative design: </a:t>
            </a:r>
            <a:br>
              <a:rPr lang="en-US" dirty="0"/>
            </a:br>
            <a:r>
              <a:rPr lang="en-US" dirty="0"/>
              <a:t>Cold muon beam from surface pion decay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6EC0-EFBD-417A-FE0E-D2A73E074B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12/14/23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84C17-AB03-8B8F-400E-DE1533B4F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muIC 2023, Target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125AF-989D-6EE5-8B76-FA275D6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BDB8F-4A5D-510A-D307-CE7411D8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13" y="1124262"/>
            <a:ext cx="7223974" cy="4988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B24415-FA9A-A29B-06D7-AED8D37622AD}"/>
              </a:ext>
            </a:extLst>
          </p:cNvPr>
          <p:cNvSpPr txBox="1"/>
          <p:nvPr/>
        </p:nvSpPr>
        <p:spPr>
          <a:xfrm>
            <a:off x="5053743" y="2173776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2417E-0D15-D925-AE1C-49BD87F4AD81}"/>
              </a:ext>
            </a:extLst>
          </p:cNvPr>
          <p:cNvSpPr txBox="1"/>
          <p:nvPr/>
        </p:nvSpPr>
        <p:spPr>
          <a:xfrm>
            <a:off x="190043" y="4799269"/>
            <a:ext cx="259288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No ionization cooling channel is needed!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9328D-D649-B313-26AB-FB0F63E3BEA2}"/>
              </a:ext>
            </a:extLst>
          </p:cNvPr>
          <p:cNvSpPr txBox="1"/>
          <p:nvPr/>
        </p:nvSpPr>
        <p:spPr>
          <a:xfrm>
            <a:off x="3853543" y="137840"/>
            <a:ext cx="5196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muon source for the demonstrator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98677-F0D9-F3D6-E9C4-3F4978061873}"/>
              </a:ext>
            </a:extLst>
          </p:cNvPr>
          <p:cNvSpPr txBox="1"/>
          <p:nvPr/>
        </p:nvSpPr>
        <p:spPr>
          <a:xfrm>
            <a:off x="2884714" y="5976257"/>
            <a:ext cx="4121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of the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+ source is ~$40M</a:t>
            </a:r>
          </a:p>
        </p:txBody>
      </p:sp>
    </p:spTree>
    <p:extLst>
      <p:ext uri="{BB962C8B-B14F-4D97-AF65-F5344CB8AC3E}">
        <p14:creationId xmlns:p14="http://schemas.microsoft.com/office/powerpoint/2010/main" val="6242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7361A-51D2-B5CB-2D06-BDD5E9B7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muon accelerator complex for colliders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275F-A064-E6FB-844F-04D65E674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12ED-D1A7-B9CE-F5C7-5C0E01C6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/>
              <a:t>Targetry</a:t>
            </a:r>
            <a:r>
              <a:rPr lang="en-US" b="1" dirty="0"/>
              <a:t> R&amp;D for US MC, Yonehara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9E95-FE58-491A-BEF8-59986ACBD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C863B-3268-DAA5-85BB-B38EDB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829238"/>
            <a:ext cx="8503920" cy="2087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D2EDF2-90AD-07B7-52C6-F612CDCE2F6D}"/>
                  </a:ext>
                </a:extLst>
              </p:cNvPr>
              <p:cNvSpPr txBox="1"/>
              <p:nvPr/>
            </p:nvSpPr>
            <p:spPr>
              <a:xfrm>
                <a:off x="4383503" y="3760422"/>
                <a:ext cx="2796535" cy="830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D2EDF2-90AD-07B7-52C6-F612CDCE2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503" y="3760422"/>
                <a:ext cx="2796535" cy="830548"/>
              </a:xfrm>
              <a:prstGeom prst="rect">
                <a:avLst/>
              </a:prstGeom>
              <a:blipFill>
                <a:blip r:embed="rId3"/>
                <a:stretch>
                  <a:fillRect l="-2262" t="-454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BFD5EE7-EFFB-C20A-3322-7F0E835F3D94}"/>
              </a:ext>
            </a:extLst>
          </p:cNvPr>
          <p:cNvSpPr txBox="1"/>
          <p:nvPr/>
        </p:nvSpPr>
        <p:spPr>
          <a:xfrm>
            <a:off x="5068932" y="5001139"/>
            <a:ext cx="318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Beam spot size at collision point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34015-E47F-777D-BB47-8B777E4B35C7}"/>
              </a:ext>
            </a:extLst>
          </p:cNvPr>
          <p:cNvSpPr txBox="1"/>
          <p:nvPr/>
        </p:nvSpPr>
        <p:spPr>
          <a:xfrm>
            <a:off x="5728358" y="2981909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Number of muons per bunch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F70AF6-3483-24D6-2B44-E24751870208}"/>
              </a:ext>
            </a:extLst>
          </p:cNvPr>
          <p:cNvCxnSpPr/>
          <p:nvPr/>
        </p:nvCxnSpPr>
        <p:spPr>
          <a:xfrm flipH="1">
            <a:off x="5334402" y="3333570"/>
            <a:ext cx="825910" cy="42685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8ABCCB-8227-9C44-0A3F-BFE9FF762005}"/>
              </a:ext>
            </a:extLst>
          </p:cNvPr>
          <p:cNvCxnSpPr>
            <a:cxnSpLocks/>
          </p:cNvCxnSpPr>
          <p:nvPr/>
        </p:nvCxnSpPr>
        <p:spPr>
          <a:xfrm flipH="1">
            <a:off x="5918890" y="3348090"/>
            <a:ext cx="241422" cy="32887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5E572C-A88F-F524-85D3-130CCB1B9866}"/>
              </a:ext>
            </a:extLst>
          </p:cNvPr>
          <p:cNvCxnSpPr>
            <a:cxnSpLocks/>
          </p:cNvCxnSpPr>
          <p:nvPr/>
        </p:nvCxnSpPr>
        <p:spPr>
          <a:xfrm flipV="1">
            <a:off x="6039601" y="4590970"/>
            <a:ext cx="0" cy="40918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D8E1F2-7878-C526-A8B1-D3C7BD978E19}"/>
              </a:ext>
            </a:extLst>
          </p:cNvPr>
          <p:cNvCxnSpPr>
            <a:cxnSpLocks/>
          </p:cNvCxnSpPr>
          <p:nvPr/>
        </p:nvCxnSpPr>
        <p:spPr>
          <a:xfrm flipV="1">
            <a:off x="6039601" y="4590970"/>
            <a:ext cx="435343" cy="40918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572A76-C151-9157-8C80-EB69A62F1CA5}"/>
                  </a:ext>
                </a:extLst>
              </p:cNvPr>
              <p:cNvSpPr txBox="1"/>
              <p:nvPr/>
            </p:nvSpPr>
            <p:spPr>
              <a:xfrm>
                <a:off x="1080656" y="5450210"/>
                <a:ext cx="7168828" cy="738664"/>
              </a:xfrm>
              <a:prstGeom prst="rect">
                <a:avLst/>
              </a:prstGeom>
              <a:noFill/>
              <a:ln w="31750">
                <a:solidFill>
                  <a:srgbClr val="FF93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Scope of the demonstrator: </a:t>
                </a:r>
              </a:p>
              <a:p>
                <a:r>
                  <a:rPr lang="en-US" dirty="0"/>
                  <a:t>Can the realistic machine achieve the designed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572A76-C151-9157-8C80-EB69A62F1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56" y="5450210"/>
                <a:ext cx="7168828" cy="738664"/>
              </a:xfrm>
              <a:prstGeom prst="rect">
                <a:avLst/>
              </a:prstGeom>
              <a:blipFill>
                <a:blip r:embed="rId4"/>
                <a:stretch>
                  <a:fillRect l="-2469" t="-11475" r="-1235" b="-21311"/>
                </a:stretch>
              </a:blipFill>
              <a:ln w="31750">
                <a:solidFill>
                  <a:srgbClr val="FF93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85DFF00-78E2-F53F-558C-F570E99A0270}"/>
              </a:ext>
            </a:extLst>
          </p:cNvPr>
          <p:cNvSpPr txBox="1"/>
          <p:nvPr/>
        </p:nvSpPr>
        <p:spPr>
          <a:xfrm>
            <a:off x="500679" y="3419334"/>
            <a:ext cx="3590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achievable collider luminosity depends on the </a:t>
            </a:r>
          </a:p>
          <a:p>
            <a:r>
              <a:rPr lang="en-US" dirty="0"/>
              <a:t>performance of the Front-End and Cooling sections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2B17D2-26B2-9AB4-56CC-8A1C1DAF9431}"/>
              </a:ext>
            </a:extLst>
          </p:cNvPr>
          <p:cNvSpPr/>
          <p:nvPr/>
        </p:nvSpPr>
        <p:spPr>
          <a:xfrm>
            <a:off x="2421924" y="829238"/>
            <a:ext cx="3076833" cy="2087173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30" grpId="0" animBg="1"/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BB6306-D172-3480-91CB-28420571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t="27864" r="54466" b="41431"/>
          <a:stretch/>
        </p:blipFill>
        <p:spPr>
          <a:xfrm>
            <a:off x="362160" y="1823084"/>
            <a:ext cx="6262117" cy="1895174"/>
          </a:xfrm>
          <a:prstGeom prst="rect">
            <a:avLst/>
          </a:prstGeom>
          <a:ln w="25400"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6409" y="899819"/>
            <a:ext cx="8916700" cy="2543943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While the physics of ionization cooling has been shown it is </a:t>
            </a: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critical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benchmark a 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realistic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altLang="en-US" sz="2200" kern="0" dirty="0" err="1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cooling lattice.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1615" y="279249"/>
            <a:ext cx="8999806" cy="427877"/>
          </a:xfrm>
        </p:spPr>
        <p:txBody>
          <a:bodyPr/>
          <a:lstStyle/>
          <a:p>
            <a:r>
              <a:rPr lang="en-US" dirty="0"/>
              <a:t>IMCC is the front runner of the Demonstrator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12/14/23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4B8D-7BF4-88CD-9E59-3C5968DF7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muIC 2023, Target and Cooling, Yonehara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DB48-1401-0BAC-9CE8-239C93B82506}"/>
              </a:ext>
            </a:extLst>
          </p:cNvPr>
          <p:cNvSpPr txBox="1"/>
          <p:nvPr/>
        </p:nvSpPr>
        <p:spPr>
          <a:xfrm flipH="1">
            <a:off x="2118209" y="2656124"/>
            <a:ext cx="114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D237D2-4059-5FEC-540E-EFBD34CA4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611" y="1967563"/>
            <a:ext cx="1668620" cy="13997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4A6DB5-F607-FB90-9E0C-92727A5E6B5D}"/>
              </a:ext>
            </a:extLst>
          </p:cNvPr>
          <p:cNvSpPr txBox="1"/>
          <p:nvPr/>
        </p:nvSpPr>
        <p:spPr>
          <a:xfrm flipH="1">
            <a:off x="8265456" y="2338472"/>
            <a:ext cx="9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x5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44831C-A508-7A12-0192-4421CCE3C0A7}"/>
              </a:ext>
            </a:extLst>
          </p:cNvPr>
          <p:cNvCxnSpPr>
            <a:cxnSpLocks/>
          </p:cNvCxnSpPr>
          <p:nvPr/>
        </p:nvCxnSpPr>
        <p:spPr>
          <a:xfrm flipH="1">
            <a:off x="3907993" y="2454230"/>
            <a:ext cx="2246844" cy="31644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967E2813-1F84-44EB-25E1-2878B863483F}"/>
              </a:ext>
            </a:extLst>
          </p:cNvPr>
          <p:cNvSpPr/>
          <p:nvPr/>
        </p:nvSpPr>
        <p:spPr>
          <a:xfrm>
            <a:off x="6154837" y="1805391"/>
            <a:ext cx="2736168" cy="1527829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6030C6-D2A8-C993-98E0-EC9B4DFCE482}"/>
              </a:ext>
            </a:extLst>
          </p:cNvPr>
          <p:cNvSpPr txBox="1"/>
          <p:nvPr/>
        </p:nvSpPr>
        <p:spPr>
          <a:xfrm rot="21086988" flipH="1">
            <a:off x="5071037" y="2133311"/>
            <a:ext cx="1923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cells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7DB59-9737-6A03-9860-B5A7292D0850}"/>
              </a:ext>
            </a:extLst>
          </p:cNvPr>
          <p:cNvSpPr txBox="1"/>
          <p:nvPr/>
        </p:nvSpPr>
        <p:spPr>
          <a:xfrm>
            <a:off x="6473659" y="1364692"/>
            <a:ext cx="104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Rogers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840C3-15E6-949E-49A5-4C253D0DF798}"/>
              </a:ext>
            </a:extLst>
          </p:cNvPr>
          <p:cNvSpPr txBox="1"/>
          <p:nvPr/>
        </p:nvSpPr>
        <p:spPr>
          <a:xfrm>
            <a:off x="663107" y="3908635"/>
            <a:ext cx="7694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Aim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Demonstrate 6D cooling in multiple cooling cells, an advanced technology derived from MICE (adding reacceleration and dispersion)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Engineering integration of high gradient RF cavity and absorber in strong solenoid magnets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 Muon Collider Community will join IMCC and support the demonstrator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3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45067B-001F-312E-6B2A-FD2D80B1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 of </a:t>
            </a:r>
            <a:r>
              <a:rPr lang="en-US" dirty="0" err="1"/>
              <a:t>MERcury</a:t>
            </a:r>
            <a:r>
              <a:rPr lang="en-US" dirty="0"/>
              <a:t> Intense Target (MERIT)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7F6F8-CB75-5718-BD4C-58D8B62841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5042-E84D-54A2-DF0B-E97545446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2F524-151A-2223-18FD-117F62814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5" descr="MERIT">
            <a:extLst>
              <a:ext uri="{FF2B5EF4-FFF2-40B4-BE49-F238E27FC236}">
                <a16:creationId xmlns:a16="http://schemas.microsoft.com/office/drawing/2014/main" id="{E399851C-2D9E-2BB4-45AE-D4162C883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676" y="1222723"/>
            <a:ext cx="531582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8591A2-BF24-1478-D47D-A64E1BCF560C}"/>
              </a:ext>
            </a:extLst>
          </p:cNvPr>
          <p:cNvGrpSpPr>
            <a:grpSpLocks noChangeAspect="1"/>
          </p:cNvGrpSpPr>
          <p:nvPr/>
        </p:nvGrpSpPr>
        <p:grpSpPr>
          <a:xfrm>
            <a:off x="5913185" y="1282548"/>
            <a:ext cx="2651760" cy="2394120"/>
            <a:chOff x="5257800" y="844550"/>
            <a:chExt cx="2133600" cy="2051050"/>
          </a:xfrm>
        </p:grpSpPr>
        <p:pic>
          <p:nvPicPr>
            <p:cNvPr id="9" name="Picture 4" descr="C:\data0\MERIT\MOVIES\Animation_16014_fats.gif">
              <a:extLst>
                <a:ext uri="{FF2B5EF4-FFF2-40B4-BE49-F238E27FC236}">
                  <a16:creationId xmlns:a16="http://schemas.microsoft.com/office/drawing/2014/main" id="{E64A4788-0611-9EC5-42D8-A324FFF44B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9EE97F4-EAE3-D219-C9E8-00DEB082996E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1" name="Title 2">
                <a:extLst>
                  <a:ext uri="{FF2B5EF4-FFF2-40B4-BE49-F238E27FC236}">
                    <a16:creationId xmlns:a16="http://schemas.microsoft.com/office/drawing/2014/main" id="{99284499-33D5-2064-D2F2-27A9703FB7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+mn-cs"/>
                  </a:rPr>
                  <a:t>1 cm</a:t>
                </a:r>
              </a:p>
            </p:txBody>
          </p:sp>
          <p:cxnSp>
            <p:nvCxnSpPr>
              <p:cNvPr id="12" name="Straight Arrow Connector 16">
                <a:extLst>
                  <a:ext uri="{FF2B5EF4-FFF2-40B4-BE49-F238E27FC236}">
                    <a16:creationId xmlns:a16="http://schemas.microsoft.com/office/drawing/2014/main" id="{5758B5B4-3F52-688C-A4A6-8CE84B92C7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4197195-046E-C9FA-122B-30DF63334698}"/>
              </a:ext>
            </a:extLst>
          </p:cNvPr>
          <p:cNvSpPr txBox="1"/>
          <p:nvPr/>
        </p:nvSpPr>
        <p:spPr>
          <a:xfrm>
            <a:off x="528647" y="774336"/>
            <a:ext cx="456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Layout of </a:t>
            </a:r>
            <a:r>
              <a:rPr lang="en-US" sz="2000" dirty="0" err="1"/>
              <a:t>MERcury</a:t>
            </a:r>
            <a:r>
              <a:rPr lang="en-US" sz="2000" dirty="0"/>
              <a:t> Intense Target (MERIT)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B343F-CAC4-79D5-6BA1-1814F1FE05BC}"/>
              </a:ext>
            </a:extLst>
          </p:cNvPr>
          <p:cNvSpPr txBox="1"/>
          <p:nvPr/>
        </p:nvSpPr>
        <p:spPr>
          <a:xfrm>
            <a:off x="528646" y="4045226"/>
            <a:ext cx="8158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Proof-of-principle demonstration of a free Hg jet target for a 4-MW proton beam, contained in a 15-T pulsed solenoid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yield measurement of the secondaries was performed (without PID)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Liquid metal target will survive with 10</a:t>
            </a:r>
            <a:r>
              <a:rPr lang="en-US" baseline="30000" dirty="0"/>
              <a:t>14-15</a:t>
            </a:r>
            <a:r>
              <a:rPr lang="en-US" dirty="0"/>
              <a:t> protons impact</a:t>
            </a:r>
          </a:p>
        </p:txBody>
      </p:sp>
    </p:spTree>
    <p:extLst>
      <p:ext uri="{BB962C8B-B14F-4D97-AF65-F5344CB8AC3E}">
        <p14:creationId xmlns:p14="http://schemas.microsoft.com/office/powerpoint/2010/main" val="33021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227400-6A68-6965-E8BC-D59CDFA57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87158"/>
            <a:ext cx="8672513" cy="5059363"/>
          </a:xfrm>
        </p:spPr>
        <p:txBody>
          <a:bodyPr/>
          <a:lstStyle/>
          <a:p>
            <a:r>
              <a:rPr lang="en-US" dirty="0"/>
              <a:t>The liquid (powder) metal target has potential for use as a muon collider target</a:t>
            </a:r>
          </a:p>
          <a:p>
            <a:pPr lvl="1"/>
            <a:r>
              <a:rPr lang="en-US" sz="1800" dirty="0"/>
              <a:t>A few R&amp;D steps are needed to be ready for use</a:t>
            </a:r>
          </a:p>
          <a:p>
            <a:pPr lvl="1"/>
            <a:r>
              <a:rPr lang="en-US" sz="1800" dirty="0"/>
              <a:t>20-Tesla capture solenoid + rad shielding is quite expensive</a:t>
            </a:r>
          </a:p>
          <a:p>
            <a:pPr lvl="1"/>
            <a:r>
              <a:rPr lang="en-US" sz="1800" dirty="0"/>
              <a:t>No real </a:t>
            </a:r>
            <a:r>
              <a:rPr lang="en-US" sz="1800" dirty="0" err="1"/>
              <a:t>targetry</a:t>
            </a:r>
            <a:r>
              <a:rPr lang="en-US" sz="1800" dirty="0"/>
              <a:t> R&amp;D can occur until proton driver is available</a:t>
            </a:r>
          </a:p>
          <a:p>
            <a:r>
              <a:rPr lang="en-US" dirty="0"/>
              <a:t>IMCC has developed a simplified version of target and capture sections using well-established technologies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C213B7-8AEF-6850-F8CD-507A23B4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Demonstrator Target and Capture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FE4-6B7A-0B8E-0C8C-F68E4F2277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F0744-B14A-CA46-B18B-F4CBFB067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860BB-FC60-866B-8CAE-F8ACD4F6C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C0D92-4BF9-A4D8-EA32-7544CB76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82" y="3435993"/>
            <a:ext cx="3714959" cy="298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B236D-4D52-DCE6-EC5E-DE3EBC72AE3A}"/>
              </a:ext>
            </a:extLst>
          </p:cNvPr>
          <p:cNvSpPr txBox="1"/>
          <p:nvPr/>
        </p:nvSpPr>
        <p:spPr>
          <a:xfrm>
            <a:off x="4661662" y="3361454"/>
            <a:ext cx="4343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a magnetic horn and graphite target, as employed in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recent magnetic horn study shows that a horn forms a FODO channel, which will focus both charged </a:t>
            </a:r>
            <a:r>
              <a:rPr lang="en-US" dirty="0" err="1"/>
              <a:t>pions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D051C-E6E3-C42E-60BB-D179FBCAD5C5}"/>
              </a:ext>
            </a:extLst>
          </p:cNvPr>
          <p:cNvSpPr txBox="1"/>
          <p:nvPr/>
        </p:nvSpPr>
        <p:spPr>
          <a:xfrm>
            <a:off x="1074511" y="3097439"/>
            <a:ext cx="279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P.B. </a:t>
            </a:r>
            <a:r>
              <a:rPr lang="en-US" sz="1600" dirty="0" err="1"/>
              <a:t>Jurj</a:t>
            </a:r>
            <a:r>
              <a:rPr lang="en-US" sz="1600" dirty="0"/>
              <a:t> et al. IPAC’24, MOPR03</a:t>
            </a:r>
          </a:p>
        </p:txBody>
      </p:sp>
    </p:spTree>
    <p:extLst>
      <p:ext uri="{BB962C8B-B14F-4D97-AF65-F5344CB8AC3E}">
        <p14:creationId xmlns:p14="http://schemas.microsoft.com/office/powerpoint/2010/main" val="398968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F7770-8C8A-4BE9-0DA9-A23A8D34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 transfer from hot object to cold 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Beam temperature is maximum at a focusing point in a beam optics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76608F-6834-7F2E-0D56-6A07251C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ionization cooling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168EA-D06B-917F-FE4E-39B79DC480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E1437-4826-BB9B-F15B-9B85C3B16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F8A17-5FBE-C890-5E2A-B6F0278C4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FB0B8C-95C2-69B2-5A73-27430D433CF7}"/>
              </a:ext>
            </a:extLst>
          </p:cNvPr>
          <p:cNvSpPr>
            <a:spLocks noChangeAspect="1"/>
          </p:cNvSpPr>
          <p:nvPr/>
        </p:nvSpPr>
        <p:spPr>
          <a:xfrm>
            <a:off x="1327333" y="1673708"/>
            <a:ext cx="1371600" cy="13716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D7C32A-E2E9-E4FA-A88C-CBB21166B207}"/>
              </a:ext>
            </a:extLst>
          </p:cNvPr>
          <p:cNvSpPr>
            <a:spLocks noChangeAspect="1"/>
          </p:cNvSpPr>
          <p:nvPr/>
        </p:nvSpPr>
        <p:spPr>
          <a:xfrm>
            <a:off x="5176566" y="1718832"/>
            <a:ext cx="1371600" cy="1371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E2B500-5033-FFEE-6BE0-5D3F9454D251}"/>
                  </a:ext>
                </a:extLst>
              </p:cNvPr>
              <p:cNvSpPr txBox="1"/>
              <p:nvPr/>
            </p:nvSpPr>
            <p:spPr>
              <a:xfrm>
                <a:off x="1568267" y="2112453"/>
                <a:ext cx="979755" cy="497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E2B500-5033-FFEE-6BE0-5D3F9454D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267" y="2112453"/>
                <a:ext cx="979755" cy="497700"/>
              </a:xfrm>
              <a:prstGeom prst="rect">
                <a:avLst/>
              </a:prstGeom>
              <a:blipFill>
                <a:blip r:embed="rId2"/>
                <a:stretch>
                  <a:fillRect l="-3846" r="-12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F02CFAB1-7D1E-3E86-32E5-BCA4077825D6}"/>
              </a:ext>
            </a:extLst>
          </p:cNvPr>
          <p:cNvSpPr/>
          <p:nvPr/>
        </p:nvSpPr>
        <p:spPr>
          <a:xfrm>
            <a:off x="2899080" y="2398456"/>
            <a:ext cx="2080383" cy="366952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D3629-4EB7-6290-B57B-9E6387591541}"/>
              </a:ext>
            </a:extLst>
          </p:cNvPr>
          <p:cNvSpPr txBox="1"/>
          <p:nvPr/>
        </p:nvSpPr>
        <p:spPr>
          <a:xfrm>
            <a:off x="1626647" y="1339083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BCE4C-6D67-9853-341E-F0E5107051D1}"/>
              </a:ext>
            </a:extLst>
          </p:cNvPr>
          <p:cNvSpPr txBox="1"/>
          <p:nvPr/>
        </p:nvSpPr>
        <p:spPr>
          <a:xfrm>
            <a:off x="5312151" y="1339083"/>
            <a:ext cx="110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Absorber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1FC8BB-F536-3FB5-313A-EA6D1F91FF86}"/>
                  </a:ext>
                </a:extLst>
              </p:cNvPr>
              <p:cNvSpPr txBox="1"/>
              <p:nvPr/>
            </p:nvSpPr>
            <p:spPr>
              <a:xfrm>
                <a:off x="5435662" y="2055209"/>
                <a:ext cx="799642" cy="698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1FC8BB-F536-3FB5-313A-EA6D1F91F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62" y="2055209"/>
                <a:ext cx="799642" cy="698846"/>
              </a:xfrm>
              <a:prstGeom prst="rect">
                <a:avLst/>
              </a:prstGeom>
              <a:blipFill>
                <a:blip r:embed="rId3"/>
                <a:stretch>
                  <a:fillRect l="-9375" t="-1786" r="-156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05ABFE-D2EA-E667-0BB9-05B010B97884}"/>
                  </a:ext>
                </a:extLst>
              </p:cNvPr>
              <p:cNvSpPr txBox="1"/>
              <p:nvPr/>
            </p:nvSpPr>
            <p:spPr>
              <a:xfrm>
                <a:off x="7194683" y="2041628"/>
                <a:ext cx="9969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05ABFE-D2EA-E667-0BB9-05B010B9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683" y="2041628"/>
                <a:ext cx="996940" cy="276999"/>
              </a:xfrm>
              <a:prstGeom prst="rect">
                <a:avLst/>
              </a:prstGeom>
              <a:blipFill>
                <a:blip r:embed="rId4"/>
                <a:stretch>
                  <a:fillRect l="-50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726C042-71E1-FF72-DC30-658216F54B84}"/>
              </a:ext>
            </a:extLst>
          </p:cNvPr>
          <p:cNvSpPr txBox="1"/>
          <p:nvPr/>
        </p:nvSpPr>
        <p:spPr>
          <a:xfrm>
            <a:off x="6734438" y="1634580"/>
            <a:ext cx="175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Heat flows when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16DFD8-4DF3-8049-F39C-662C24CD4C6C}"/>
              </a:ext>
            </a:extLst>
          </p:cNvPr>
          <p:cNvSpPr txBox="1"/>
          <p:nvPr/>
        </p:nvSpPr>
        <p:spPr>
          <a:xfrm>
            <a:off x="2736918" y="1699668"/>
            <a:ext cx="246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 (momentum)-transfer </a:t>
            </a:r>
          </a:p>
          <a:p>
            <a:r>
              <a:rPr lang="en-US" sz="1800" dirty="0"/>
              <a:t>via coulomb interaction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DE5FE8-4B97-73F8-0B49-EC77B2B0D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289" y="3747466"/>
            <a:ext cx="4934415" cy="2514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C9F595-060B-8D24-32C7-FE6E24B7FAAC}"/>
              </a:ext>
            </a:extLst>
          </p:cNvPr>
          <p:cNvSpPr txBox="1"/>
          <p:nvPr/>
        </p:nvSpPr>
        <p:spPr>
          <a:xfrm>
            <a:off x="5371330" y="5497145"/>
            <a:ext cx="3676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a: maximum beta function (RF cavity)</a:t>
            </a:r>
          </a:p>
          <a:p>
            <a:r>
              <a:rPr lang="en-US" sz="1800" dirty="0"/>
              <a:t>c: minimum beta function (absorber)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23E96C-684D-5046-FA61-8300E1D56551}"/>
              </a:ext>
            </a:extLst>
          </p:cNvPr>
          <p:cNvSpPr txBox="1"/>
          <p:nvPr/>
        </p:nvSpPr>
        <p:spPr>
          <a:xfrm>
            <a:off x="7046704" y="4213654"/>
            <a:ext cx="2009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Optics is set </a:t>
            </a:r>
          </a:p>
          <a:p>
            <a:r>
              <a:rPr lang="en-US" sz="1800" dirty="0"/>
              <a:t>near “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” resonance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BEBCD882-EA64-A91B-271D-2F76F6A74118}"/>
              </a:ext>
            </a:extLst>
          </p:cNvPr>
          <p:cNvSpPr/>
          <p:nvPr/>
        </p:nvSpPr>
        <p:spPr>
          <a:xfrm>
            <a:off x="4680857" y="5508031"/>
            <a:ext cx="157092" cy="272283"/>
          </a:xfrm>
          <a:prstGeom prst="righ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357E46-4701-5446-AFD2-0EBF6529CF54}"/>
                  </a:ext>
                </a:extLst>
              </p:cNvPr>
              <p:cNvSpPr txBox="1"/>
              <p:nvPr/>
            </p:nvSpPr>
            <p:spPr>
              <a:xfrm>
                <a:off x="4889971" y="5503315"/>
                <a:ext cx="4398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l-G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357E46-4701-5446-AFD2-0EBF6529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971" y="5503315"/>
                <a:ext cx="439864" cy="276999"/>
              </a:xfrm>
              <a:prstGeom prst="rect">
                <a:avLst/>
              </a:prstGeom>
              <a:blipFill>
                <a:blip r:embed="rId6"/>
                <a:stretch>
                  <a:fillRect l="-8333" r="-27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0737173-B374-3683-1428-8124AE9394C0}"/>
              </a:ext>
            </a:extLst>
          </p:cNvPr>
          <p:cNvSpPr txBox="1"/>
          <p:nvPr/>
        </p:nvSpPr>
        <p:spPr>
          <a:xfrm>
            <a:off x="6734438" y="2410476"/>
            <a:ext cx="22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Equilibrium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D0E1A3-E70A-BB44-C372-1A3D846D0D2C}"/>
                  </a:ext>
                </a:extLst>
              </p:cNvPr>
              <p:cNvSpPr txBox="1"/>
              <p:nvPr/>
            </p:nvSpPr>
            <p:spPr>
              <a:xfrm>
                <a:off x="7209782" y="2779808"/>
                <a:ext cx="96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D0E1A3-E70A-BB44-C372-1A3D846D0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782" y="2779808"/>
                <a:ext cx="963277" cy="276999"/>
              </a:xfrm>
              <a:prstGeom prst="rect">
                <a:avLst/>
              </a:prstGeom>
              <a:blipFill>
                <a:blip r:embed="rId7"/>
                <a:stretch>
                  <a:fillRect l="-3896" t="-8696" r="-129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8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animBg="1"/>
      <p:bldP spid="8" grpId="0" animBg="1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 animBg="1"/>
      <p:bldP spid="22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E28374-2B31-D83F-BB8F-04EF0E460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MAP Frontend &amp; Cooling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07169-5F6B-BB90-2936-FF86EF623E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B9927-B63A-5D6A-D11A-8B54A27FB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3C0DD-ACBC-7BBA-01DD-C3BE6E601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5CE29-EF05-3554-0C27-AC3569F3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5" y="934847"/>
            <a:ext cx="5334000" cy="410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427263-62CD-6D81-AD5A-68AECCFE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817" y="1397237"/>
            <a:ext cx="2970583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98FE8F-C357-8638-D4CE-9691BDE16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817" y="4618134"/>
            <a:ext cx="2825503" cy="1673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4D60C1-B4FE-0168-2BC9-0B94838BE9B1}"/>
              </a:ext>
            </a:extLst>
          </p:cNvPr>
          <p:cNvSpPr txBox="1"/>
          <p:nvPr/>
        </p:nvSpPr>
        <p:spPr>
          <a:xfrm>
            <a:off x="6197795" y="740961"/>
            <a:ext cx="231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4a) 6D cooling channel</a:t>
            </a:r>
          </a:p>
          <a:p>
            <a:pPr algn="ctr"/>
            <a:r>
              <a:rPr lang="en-US" sz="1800" dirty="0"/>
              <a:t>(peak </a:t>
            </a:r>
            <a:r>
              <a:rPr lang="en-US" sz="1800" dirty="0" err="1"/>
              <a:t>Bz</a:t>
            </a:r>
            <a:r>
              <a:rPr lang="en-US" sz="1800" dirty="0"/>
              <a:t> 14 Tesla)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C84973-B528-FD3F-66D2-C07D950CB394}"/>
              </a:ext>
            </a:extLst>
          </p:cNvPr>
          <p:cNvSpPr txBox="1"/>
          <p:nvPr/>
        </p:nvSpPr>
        <p:spPr>
          <a:xfrm>
            <a:off x="5031977" y="4111751"/>
            <a:ext cx="411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5a) 4D cooling channel (30 Tesla solenoid)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7333B3-8D96-038B-A1D7-2EB86F0F1055}"/>
              </a:ext>
            </a:extLst>
          </p:cNvPr>
          <p:cNvSpPr txBox="1"/>
          <p:nvPr/>
        </p:nvSpPr>
        <p:spPr>
          <a:xfrm>
            <a:off x="7473434" y="3543917"/>
            <a:ext cx="149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highlight>
                  <a:srgbClr val="000000"/>
                </a:highlight>
              </a:rPr>
              <a:t>Yellow: Solenoid coil</a:t>
            </a:r>
          </a:p>
          <a:p>
            <a:r>
              <a:rPr lang="en-US" sz="1200" dirty="0">
                <a:solidFill>
                  <a:srgbClr val="FF40FF"/>
                </a:solidFill>
              </a:rPr>
              <a:t>Magenta: Absorber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Red: RF cavity</a:t>
            </a:r>
          </a:p>
        </p:txBody>
      </p:sp>
    </p:spTree>
    <p:extLst>
      <p:ext uri="{BB962C8B-B14F-4D97-AF65-F5344CB8AC3E}">
        <p14:creationId xmlns:p14="http://schemas.microsoft.com/office/powerpoint/2010/main" val="84124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9D26D9-D6D6-3FE8-28BC-3992C89C8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Muon Ionization Cooling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F2890-7CA5-BE3B-754D-CC083375F8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3A51-CBC5-3B19-4A93-ED376E795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DEB12-FFE4-0F1F-F7FC-C61CE1051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BADBB-855F-E952-43E9-18F6740A3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2" y="905397"/>
            <a:ext cx="5551714" cy="1850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B687CA-DA28-D5AB-91CF-A9D7F85A8962}"/>
              </a:ext>
            </a:extLst>
          </p:cNvPr>
          <p:cNvSpPr txBox="1"/>
          <p:nvPr/>
        </p:nvSpPr>
        <p:spPr>
          <a:xfrm>
            <a:off x="228600" y="2790848"/>
            <a:ext cx="2306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Nature Physics, July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3E27D-A49C-0CE8-70F8-3CBD78B0E41B}"/>
              </a:ext>
            </a:extLst>
          </p:cNvPr>
          <p:cNvSpPr txBox="1"/>
          <p:nvPr/>
        </p:nvSpPr>
        <p:spPr>
          <a:xfrm>
            <a:off x="5649688" y="859792"/>
            <a:ext cx="3472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MICE is designed for measuring ~10 % emittance reduction within 0.1 %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 this end, MICE use a single particle tracking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837113-241A-DB1D-E13A-46D8221C3D38}"/>
              </a:ext>
            </a:extLst>
          </p:cNvPr>
          <p:cNvSpPr txBox="1"/>
          <p:nvPr/>
        </p:nvSpPr>
        <p:spPr>
          <a:xfrm>
            <a:off x="5501878" y="2313794"/>
            <a:ext cx="164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Red: Solenoid coil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Green: Absorber</a:t>
            </a:r>
          </a:p>
          <a:p>
            <a:r>
              <a:rPr lang="en-US" sz="1200" dirty="0">
                <a:solidFill>
                  <a:schemeClr val="tx2"/>
                </a:solidFill>
              </a:rPr>
              <a:t>Blue box: Tracker space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595926-01F4-1E42-B4A3-631050209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60409"/>
            <a:ext cx="4007698" cy="3139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54644B-64EE-D8ED-B2FE-2D4A180B92C3}"/>
                  </a:ext>
                </a:extLst>
              </p:cNvPr>
              <p:cNvSpPr txBox="1"/>
              <p:nvPr/>
            </p:nvSpPr>
            <p:spPr>
              <a:xfrm>
                <a:off x="4236298" y="2919892"/>
                <a:ext cx="480973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No absorber data: </a:t>
                </a:r>
              </a:p>
              <a:p>
                <a:r>
                  <a:rPr lang="en-US" sz="1600" dirty="0"/>
                  <a:t>No initial emittance dependence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slightly high due to heating at beam windows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54644B-64EE-D8ED-B2FE-2D4A180B9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298" y="2919892"/>
                <a:ext cx="4809730" cy="861774"/>
              </a:xfrm>
              <a:prstGeom prst="rect">
                <a:avLst/>
              </a:prstGeom>
              <a:blipFill>
                <a:blip r:embed="rId4"/>
                <a:stretch>
                  <a:fillRect l="-1053" t="-144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A7297C1-DDAB-47F4-AEB9-B778EC41EA54}"/>
              </a:ext>
            </a:extLst>
          </p:cNvPr>
          <p:cNvSpPr txBox="1"/>
          <p:nvPr/>
        </p:nvSpPr>
        <p:spPr>
          <a:xfrm>
            <a:off x="4236298" y="4996272"/>
            <a:ext cx="48097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LiH</a:t>
            </a:r>
            <a:r>
              <a:rPr lang="en-US" sz="1800" dirty="0"/>
              <a:t> data: </a:t>
            </a:r>
          </a:p>
          <a:p>
            <a:r>
              <a:rPr lang="en-US" sz="1600" dirty="0"/>
              <a:t>Larger initial emittance makes larger cooling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95DF2F-37A9-FA8D-5DD5-2E8C428EBDCD}"/>
                  </a:ext>
                </a:extLst>
              </p:cNvPr>
              <p:cNvSpPr txBox="1"/>
              <p:nvPr/>
            </p:nvSpPr>
            <p:spPr>
              <a:xfrm>
                <a:off x="4236298" y="3808507"/>
                <a:ext cx="4679102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Crossing a blue line and zero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corresponds to the equilibrium emittance (2.5 mm):</a:t>
                </a:r>
              </a:p>
              <a:p>
                <a:r>
                  <a:rPr lang="en-US" sz="1600" dirty="0"/>
                  <a:t>MICE reports there is a mismatching in the optics which causes emittance growth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95DF2F-37A9-FA8D-5DD5-2E8C428EB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298" y="3808507"/>
                <a:ext cx="4679102" cy="1138773"/>
              </a:xfrm>
              <a:prstGeom prst="rect">
                <a:avLst/>
              </a:prstGeom>
              <a:blipFill>
                <a:blip r:embed="rId5"/>
                <a:stretch>
                  <a:fillRect l="-1081" t="-3333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C054CEC-B0B5-D25A-149A-1EC343DCDA9F}"/>
              </a:ext>
            </a:extLst>
          </p:cNvPr>
          <p:cNvSpPr txBox="1"/>
          <p:nvPr/>
        </p:nvSpPr>
        <p:spPr>
          <a:xfrm>
            <a:off x="4313729" y="5857086"/>
            <a:ext cx="4438907" cy="369332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MICE demonstrates the achievable emittance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9CF43E-B8CA-E9B1-1B0C-CDB575C4AD7D}"/>
              </a:ext>
            </a:extLst>
          </p:cNvPr>
          <p:cNvSpPr txBox="1"/>
          <p:nvPr/>
        </p:nvSpPr>
        <p:spPr>
          <a:xfrm>
            <a:off x="865191" y="6032512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Initial transverse muon beam emittance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8CF9C-5E79-A064-2BA0-B79972834093}"/>
              </a:ext>
            </a:extLst>
          </p:cNvPr>
          <p:cNvSpPr txBox="1"/>
          <p:nvPr/>
        </p:nvSpPr>
        <p:spPr>
          <a:xfrm>
            <a:off x="1530603" y="659231"/>
            <a:ext cx="291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field 2 Tesla at absorber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36D13-C600-F3A8-92E2-855338101549}"/>
              </a:ext>
            </a:extLst>
          </p:cNvPr>
          <p:cNvSpPr txBox="1"/>
          <p:nvPr/>
        </p:nvSpPr>
        <p:spPr>
          <a:xfrm>
            <a:off x="5873454" y="608553"/>
            <a:ext cx="209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P.B. </a:t>
            </a:r>
            <a:r>
              <a:rPr lang="en-US" sz="1600" dirty="0" err="1"/>
              <a:t>Jurj</a:t>
            </a:r>
            <a:r>
              <a:rPr lang="en-US" sz="1600" dirty="0"/>
              <a:t> doctoral thesis</a:t>
            </a:r>
          </a:p>
        </p:txBody>
      </p:sp>
    </p:spTree>
    <p:extLst>
      <p:ext uri="{BB962C8B-B14F-4D97-AF65-F5344CB8AC3E}">
        <p14:creationId xmlns:p14="http://schemas.microsoft.com/office/powerpoint/2010/main" val="1794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99FB04-0380-65E2-A6CD-4651A59E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077" y="909250"/>
            <a:ext cx="4082143" cy="28167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47361A-51D2-B5CB-2D06-BDD5E9B7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1723"/>
            <a:ext cx="8915400" cy="427877"/>
          </a:xfrm>
        </p:spPr>
        <p:txBody>
          <a:bodyPr/>
          <a:lstStyle/>
          <a:p>
            <a:r>
              <a:rPr lang="en-US" dirty="0"/>
              <a:t>Highlight of Cooling RF cavity test at MTA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275F-A064-E6FB-844F-04D65E674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12ED-D1A7-B9CE-F5C7-5C0E01C6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9E95-FE58-491A-BEF8-59986ACBD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539B93-E1BB-FBBF-BF20-1E2444F5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957544"/>
            <a:ext cx="4331913" cy="384128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DA3838-4AD4-A1BA-2796-3055E16766A8}"/>
              </a:ext>
            </a:extLst>
          </p:cNvPr>
          <p:cNvCxnSpPr/>
          <p:nvPr/>
        </p:nvCxnSpPr>
        <p:spPr>
          <a:xfrm flipH="1">
            <a:off x="2359603" y="1283514"/>
            <a:ext cx="164592" cy="1572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1A95FD-DA30-21D2-9F28-5DC4BB4D422F}"/>
              </a:ext>
            </a:extLst>
          </p:cNvPr>
          <p:cNvSpPr txBox="1"/>
          <p:nvPr/>
        </p:nvSpPr>
        <p:spPr>
          <a:xfrm>
            <a:off x="1743457" y="821849"/>
            <a:ext cx="281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 MHz MICE cavity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F8331-F3D5-D319-AF93-97A1CA5DF9CC}"/>
              </a:ext>
            </a:extLst>
          </p:cNvPr>
          <p:cNvSpPr txBox="1"/>
          <p:nvPr/>
        </p:nvSpPr>
        <p:spPr>
          <a:xfrm>
            <a:off x="2526228" y="1338439"/>
            <a:ext cx="21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3-Tesla solenoid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05C818-70D3-2053-4F1B-58C826F2B7A3}"/>
              </a:ext>
            </a:extLst>
          </p:cNvPr>
          <p:cNvCxnSpPr/>
          <p:nvPr/>
        </p:nvCxnSpPr>
        <p:spPr>
          <a:xfrm flipH="1">
            <a:off x="3292904" y="1800104"/>
            <a:ext cx="164592" cy="1572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5892946-9749-95BB-31FA-A3AB71F42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227" y="2586519"/>
            <a:ext cx="877113" cy="6209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7329FE-EC43-94B5-F603-768E721AB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786" y="3928938"/>
            <a:ext cx="4082143" cy="2679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5A3572-4B30-6ABF-B3CA-301329555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189" y="4743584"/>
            <a:ext cx="962172" cy="54325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D571ABE-72D1-7B09-EBCF-6FB138581EF9}"/>
              </a:ext>
            </a:extLst>
          </p:cNvPr>
          <p:cNvSpPr>
            <a:spLocks noChangeAspect="1"/>
          </p:cNvSpPr>
          <p:nvPr/>
        </p:nvSpPr>
        <p:spPr>
          <a:xfrm>
            <a:off x="7899080" y="137893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6DBEA1-5651-4A7B-18D6-56FE55A5F948}"/>
              </a:ext>
            </a:extLst>
          </p:cNvPr>
          <p:cNvSpPr>
            <a:spLocks noChangeAspect="1"/>
          </p:cNvSpPr>
          <p:nvPr/>
        </p:nvSpPr>
        <p:spPr>
          <a:xfrm>
            <a:off x="7931741" y="2771018"/>
            <a:ext cx="91440" cy="91440"/>
          </a:xfrm>
          <a:prstGeom prst="ellipse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7AD5E4-D0CC-56E1-B046-9416CA47DFEB}"/>
              </a:ext>
            </a:extLst>
          </p:cNvPr>
          <p:cNvSpPr txBox="1"/>
          <p:nvPr/>
        </p:nvSpPr>
        <p:spPr>
          <a:xfrm>
            <a:off x="5682343" y="700885"/>
            <a:ext cx="276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gradient in vacuum RF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E3795E-48E4-F218-41EB-48CBE893FD85}"/>
              </a:ext>
            </a:extLst>
          </p:cNvPr>
          <p:cNvSpPr txBox="1"/>
          <p:nvPr/>
        </p:nvSpPr>
        <p:spPr>
          <a:xfrm>
            <a:off x="5038317" y="3650486"/>
            <a:ext cx="382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Observed peak gradient in gas-filled RF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6D3880-6CAC-17BA-8606-A3C9CAB69C23}"/>
              </a:ext>
            </a:extLst>
          </p:cNvPr>
          <p:cNvSpPr txBox="1"/>
          <p:nvPr/>
        </p:nvSpPr>
        <p:spPr>
          <a:xfrm>
            <a:off x="5394929" y="2179144"/>
            <a:ext cx="82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Prediction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41B6A0-A8C4-235D-1786-45AEB70546B8}"/>
              </a:ext>
            </a:extLst>
          </p:cNvPr>
          <p:cNvSpPr txBox="1"/>
          <p:nvPr/>
        </p:nvSpPr>
        <p:spPr>
          <a:xfrm>
            <a:off x="6317279" y="1819044"/>
            <a:ext cx="1066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Measurement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8EC79A-1B53-D9FC-42BA-24E97098633E}"/>
              </a:ext>
            </a:extLst>
          </p:cNvPr>
          <p:cNvCxnSpPr>
            <a:stCxn id="43" idx="3"/>
          </p:cNvCxnSpPr>
          <p:nvPr/>
        </p:nvCxnSpPr>
        <p:spPr>
          <a:xfrm flipV="1">
            <a:off x="7383340" y="1470375"/>
            <a:ext cx="515740" cy="48716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BE0B13D-299A-6642-ECD6-F9A0F5A137E8}"/>
              </a:ext>
            </a:extLst>
          </p:cNvPr>
          <p:cNvCxnSpPr>
            <a:cxnSpLocks/>
          </p:cNvCxnSpPr>
          <p:nvPr/>
        </p:nvCxnSpPr>
        <p:spPr>
          <a:xfrm>
            <a:off x="7383340" y="1979059"/>
            <a:ext cx="548401" cy="7325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6EFE9AC-78DD-58A6-B34A-EF8E227C8259}"/>
              </a:ext>
            </a:extLst>
          </p:cNvPr>
          <p:cNvSpPr txBox="1"/>
          <p:nvPr/>
        </p:nvSpPr>
        <p:spPr>
          <a:xfrm>
            <a:off x="5234125" y="5991585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Beam loading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59F3A3-E4E4-F723-F4EA-45865C3BF6E3}"/>
              </a:ext>
            </a:extLst>
          </p:cNvPr>
          <p:cNvSpPr txBox="1"/>
          <p:nvPr/>
        </p:nvSpPr>
        <p:spPr>
          <a:xfrm>
            <a:off x="6233194" y="4124859"/>
            <a:ext cx="71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40FF"/>
                </a:solidFill>
              </a:rPr>
              <a:t>+ 3 Tesla</a:t>
            </a:r>
          </a:p>
        </p:txBody>
      </p:sp>
    </p:spTree>
    <p:extLst>
      <p:ext uri="{BB962C8B-B14F-4D97-AF65-F5344CB8AC3E}">
        <p14:creationId xmlns:p14="http://schemas.microsoft.com/office/powerpoint/2010/main" val="19594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42" grpId="0"/>
      <p:bldP spid="43" grpId="0"/>
      <p:bldP spid="50" grpId="0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71933</TotalTime>
  <Words>1029</Words>
  <Application>Microsoft Macintosh PowerPoint</Application>
  <PresentationFormat>On-screen Show (4:3)</PresentationFormat>
  <Paragraphs>177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Helvetica</vt:lpstr>
      <vt:lpstr>Symbol</vt:lpstr>
      <vt:lpstr>Fermilab_PowerPoint_Template_090915</vt:lpstr>
      <vt:lpstr>PowerPoint Presentation</vt:lpstr>
      <vt:lpstr>Layout of muon accelerator complex for colliders</vt:lpstr>
      <vt:lpstr>IMCC is the front runner of the Demonstrator design</vt:lpstr>
      <vt:lpstr>Highlight of MERcury Intense Target (MERIT) </vt:lpstr>
      <vt:lpstr>Possible Demonstrator Target and Capture</vt:lpstr>
      <vt:lpstr>Concept of ionization cooling channel</vt:lpstr>
      <vt:lpstr>End-to-End MAP Frontend &amp; Cooling simulations</vt:lpstr>
      <vt:lpstr>International Muon Ionization Cooling Experiment</vt:lpstr>
      <vt:lpstr>Highlight of Cooling RF cavity test at MTA</vt:lpstr>
      <vt:lpstr>“Sketch” R&amp;D Timeline</vt:lpstr>
      <vt:lpstr>Phase approach for the Demonstrator</vt:lpstr>
      <vt:lpstr>Consider Final Cooling Channel</vt:lpstr>
      <vt:lpstr>Summary</vt:lpstr>
      <vt:lpstr>Alternative design:  Cold muon beam from surface pion decay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2345</cp:revision>
  <cp:lastPrinted>2019-10-08T19:10:15Z</cp:lastPrinted>
  <dcterms:created xsi:type="dcterms:W3CDTF">2014-01-03T20:18:13Z</dcterms:created>
  <dcterms:modified xsi:type="dcterms:W3CDTF">2024-08-08T13:08:32Z</dcterms:modified>
</cp:coreProperties>
</file>