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21" r:id="rId2"/>
    <p:sldId id="330" r:id="rId3"/>
    <p:sldId id="331" r:id="rId4"/>
    <p:sldId id="315" r:id="rId5"/>
    <p:sldId id="328" r:id="rId6"/>
    <p:sldId id="317" r:id="rId7"/>
    <p:sldId id="329" r:id="rId8"/>
    <p:sldId id="325" r:id="rId9"/>
    <p:sldId id="327" r:id="rId1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941100"/>
    <a:srgbClr val="FF42F7"/>
    <a:srgbClr val="4E8F00"/>
    <a:srgbClr val="FFD579"/>
    <a:srgbClr val="FF6666"/>
    <a:srgbClr val="FF0000"/>
    <a:srgbClr val="FFFFFF"/>
    <a:srgbClr val="66FF66"/>
    <a:srgbClr val="E59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2" autoAdjust="0"/>
    <p:restoredTop sz="95107" autoAdjust="0"/>
  </p:normalViewPr>
  <p:slideViewPr>
    <p:cSldViewPr snapToObjects="1">
      <p:cViewPr varScale="1">
        <p:scale>
          <a:sx n="158" d="100"/>
          <a:sy n="158" d="100"/>
        </p:scale>
        <p:origin x="216" y="984"/>
      </p:cViewPr>
      <p:guideLst>
        <p:guide orient="horz" pos="1620"/>
        <p:guide pos="2880"/>
      </p:guideLst>
    </p:cSldViewPr>
  </p:slideViewPr>
  <p:outlineViewPr>
    <p:cViewPr>
      <p:scale>
        <a:sx n="33" d="100"/>
        <a:sy n="33" d="100"/>
      </p:scale>
      <p:origin x="0" y="157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281ACEE-B434-9E48-AAF8-DB61287634E0}" type="datetime1">
              <a:rPr lang="en-US"/>
              <a:pPr>
                <a:defRPr/>
              </a:pPr>
              <a:t>8/8/24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C56E42C-FEC2-C646-807C-432E628547EA}" type="slidenum">
              <a:rPr lang="en-US"/>
              <a:pPr>
                <a:defRPr/>
              </a:pPr>
              <a:t>‹#›</a:t>
            </a:fld>
            <a:endParaRPr lang="en-US"/>
          </a:p>
        </p:txBody>
      </p:sp>
    </p:spTree>
    <p:extLst>
      <p:ext uri="{BB962C8B-B14F-4D97-AF65-F5344CB8AC3E}">
        <p14:creationId xmlns:p14="http://schemas.microsoft.com/office/powerpoint/2010/main" val="2954980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D19E572-6A22-FC49-A9CC-E8678561ED67}" type="datetime1">
              <a:rPr lang="en-US"/>
              <a:pPr>
                <a:defRPr/>
              </a:pPr>
              <a:t>8/8/24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9D05AA0-C0FC-7744-84CF-5AA3DD237C82}" type="slidenum">
              <a:rPr lang="en-US"/>
              <a:pPr>
                <a:defRPr/>
              </a:pPr>
              <a:t>‹#›</a:t>
            </a:fld>
            <a:endParaRPr lang="en-US"/>
          </a:p>
        </p:txBody>
      </p:sp>
    </p:spTree>
    <p:extLst>
      <p:ext uri="{BB962C8B-B14F-4D97-AF65-F5344CB8AC3E}">
        <p14:creationId xmlns:p14="http://schemas.microsoft.com/office/powerpoint/2010/main" val="32218632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
            <a:ext cx="6934200" cy="914400"/>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209800" y="952501"/>
            <a:ext cx="6934200" cy="476249"/>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31E9645F-AFA4-254D-B050-B7B0280C08A2}" type="datetime5">
              <a:rPr lang="en-US" smtClean="0"/>
              <a:t>8-Aug-24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Sridhara Dasu (dasu@hep.wisc.edu)</a:t>
            </a:r>
          </a:p>
        </p:txBody>
      </p:sp>
      <p:sp>
        <p:nvSpPr>
          <p:cNvPr id="6" name="Slide Number Placeholder 5"/>
          <p:cNvSpPr>
            <a:spLocks noGrp="1"/>
          </p:cNvSpPr>
          <p:nvPr>
            <p:ph type="sldNum" sz="quarter" idx="12"/>
          </p:nvPr>
        </p:nvSpPr>
        <p:spPr/>
        <p:txBody>
          <a:bodyPr/>
          <a:lstStyle>
            <a:lvl1pPr>
              <a:defRPr/>
            </a:lvl1pPr>
          </a:lstStyle>
          <a:p>
            <a:fld id="{7F536418-46AA-9543-8507-2D10FDE641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3"/>
          </p:nvPr>
        </p:nvSpPr>
        <p:spPr>
          <a:xfrm>
            <a:off x="152400" y="1028701"/>
            <a:ext cx="8839200"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90CA229D-7F6D-074D-B5E1-4F51E97BE407}" type="datetime5">
              <a:rPr lang="en-US" smtClean="0"/>
              <a:t>8-Aug-24</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Sridhara Dasu (dasu@hep.wisc.edu)</a:t>
            </a:r>
          </a:p>
        </p:txBody>
      </p:sp>
      <p:sp>
        <p:nvSpPr>
          <p:cNvPr id="6" name="Slide Number Placeholder 5"/>
          <p:cNvSpPr>
            <a:spLocks noGrp="1"/>
          </p:cNvSpPr>
          <p:nvPr>
            <p:ph type="sldNum" sz="quarter" idx="16"/>
          </p:nvPr>
        </p:nvSpPr>
        <p:spPr/>
        <p:txBody>
          <a:bodyPr/>
          <a:lstStyle>
            <a:lvl1pPr>
              <a:defRPr/>
            </a:lvl1pPr>
          </a:lstStyle>
          <a:p>
            <a:fld id="{623EC512-DE41-8D4F-9FC7-449F6E7E2B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11F6A1B-9475-9D40-BCB9-1C4D06443183}" type="datetime5">
              <a:rPr lang="en-US" smtClean="0"/>
              <a:t>8-Aug-24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Sridhara Dasu (dasu@hep.wisc.edu)</a:t>
            </a:r>
          </a:p>
        </p:txBody>
      </p:sp>
      <p:sp>
        <p:nvSpPr>
          <p:cNvPr id="6" name="Slide Number Placeholder 5"/>
          <p:cNvSpPr>
            <a:spLocks noGrp="1"/>
          </p:cNvSpPr>
          <p:nvPr>
            <p:ph type="sldNum" sz="quarter" idx="12"/>
          </p:nvPr>
        </p:nvSpPr>
        <p:spPr/>
        <p:txBody>
          <a:bodyPr/>
          <a:lstStyle>
            <a:lvl1pPr>
              <a:defRPr/>
            </a:lvl1pPr>
          </a:lstStyle>
          <a:p>
            <a:fld id="{17500E5D-682D-9043-B9E9-7C255E8153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4869657"/>
            <a:ext cx="9144000" cy="27384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29" name="Text Placeholder 2"/>
          <p:cNvSpPr>
            <a:spLocks noGrp="1"/>
          </p:cNvSpPr>
          <p:nvPr>
            <p:ph type="body" idx="1"/>
          </p:nvPr>
        </p:nvSpPr>
        <p:spPr bwMode="auto">
          <a:xfrm>
            <a:off x="228600" y="1028701"/>
            <a:ext cx="8686800" cy="3840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4869657"/>
            <a:ext cx="1250950" cy="273844"/>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latin typeface="Helvetica" charset="0"/>
                <a:ea typeface="Helvetica" charset="0"/>
                <a:cs typeface="Helvetica" charset="0"/>
              </a:defRPr>
            </a:lvl1pPr>
          </a:lstStyle>
          <a:p>
            <a:fld id="{85D45520-9F23-5E42-A633-843EAE6D35FD}" type="datetime5">
              <a:rPr lang="en-US" smtClean="0"/>
              <a:pPr/>
              <a:t>8-Aug-24</a:t>
            </a:fld>
            <a:endParaRPr lang="en-US" dirty="0"/>
          </a:p>
        </p:txBody>
      </p:sp>
      <p:sp>
        <p:nvSpPr>
          <p:cNvPr id="5" name="Footer Placeholder 4"/>
          <p:cNvSpPr>
            <a:spLocks noGrp="1"/>
          </p:cNvSpPr>
          <p:nvPr>
            <p:ph type="ftr" sz="quarter" idx="3"/>
          </p:nvPr>
        </p:nvSpPr>
        <p:spPr>
          <a:xfrm>
            <a:off x="1250950" y="4869657"/>
            <a:ext cx="6826250" cy="273844"/>
          </a:xfrm>
          <a:prstGeom prst="rect">
            <a:avLst/>
          </a:prstGeom>
        </p:spPr>
        <p:txBody>
          <a:bodyPr vert="horz" lIns="91440" tIns="45720" rIns="91440" bIns="45720" rtlCol="0" anchor="ctr"/>
          <a:lstStyle>
            <a:lvl1pPr algn="ctr" fontAlgn="auto">
              <a:spcBef>
                <a:spcPts val="0"/>
              </a:spcBef>
              <a:spcAft>
                <a:spcPts val="0"/>
              </a:spcAft>
              <a:defRPr sz="900" smtClean="0">
                <a:solidFill>
                  <a:schemeClr val="bg1"/>
                </a:solidFill>
                <a:latin typeface="Helvetica"/>
                <a:ea typeface="+mn-ea"/>
                <a:cs typeface="Helvetica"/>
              </a:defRPr>
            </a:lvl1pPr>
          </a:lstStyle>
          <a:p>
            <a:pPr>
              <a:defRPr/>
            </a:pPr>
            <a:r>
              <a:rPr lang="en-US"/>
              <a:t>Sridhara Dasu (dasu@hep.wisc.edu)</a:t>
            </a:r>
          </a:p>
        </p:txBody>
      </p:sp>
      <p:sp>
        <p:nvSpPr>
          <p:cNvPr id="6" name="Slide Number Placeholder 5"/>
          <p:cNvSpPr>
            <a:spLocks noGrp="1"/>
          </p:cNvSpPr>
          <p:nvPr>
            <p:ph type="sldNum" sz="quarter" idx="4"/>
          </p:nvPr>
        </p:nvSpPr>
        <p:spPr>
          <a:xfrm>
            <a:off x="8077200" y="4869657"/>
            <a:ext cx="10668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Helvetica" charset="0"/>
                <a:ea typeface="Helvetica" charset="0"/>
                <a:cs typeface="Helvetica" charset="0"/>
              </a:defRPr>
            </a:lvl1pPr>
          </a:lstStyle>
          <a:p>
            <a:fld id="{76841388-C7E8-FC4A-B9C2-851FB28000D3}" type="slidenum">
              <a:rPr lang="en-US" smtClean="0"/>
              <a:pPr/>
              <a:t>‹#›</a:t>
            </a:fld>
            <a:endParaRPr lang="en-US"/>
          </a:p>
        </p:txBody>
      </p:sp>
      <p:pic>
        <p:nvPicPr>
          <p:cNvPr id="2" name="Picture 1" descr="UWCrest_4c.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29000" y="4869657"/>
            <a:ext cx="226591" cy="269628"/>
          </a:xfrm>
          <a:prstGeom prst="rect">
            <a:avLst/>
          </a:prstGeom>
        </p:spPr>
      </p:pic>
      <p:pic>
        <p:nvPicPr>
          <p:cNvPr id="11" name="Picture 10">
            <a:extLst>
              <a:ext uri="{FF2B5EF4-FFF2-40B4-BE49-F238E27FC236}">
                <a16:creationId xmlns:a16="http://schemas.microsoft.com/office/drawing/2014/main" id="{62CB2CAC-10B1-0C06-AC51-EE1886495021}"/>
              </a:ext>
            </a:extLst>
          </p:cNvPr>
          <p:cNvPicPr>
            <a:picLocks noChangeAspect="1"/>
          </p:cNvPicPr>
          <p:nvPr userDrawn="1"/>
        </p:nvPicPr>
        <p:blipFill>
          <a:blip r:embed="rId6"/>
          <a:stretch>
            <a:fillRect/>
          </a:stretch>
        </p:blipFill>
        <p:spPr>
          <a:xfrm>
            <a:off x="9040" y="0"/>
            <a:ext cx="9134960" cy="934723"/>
          </a:xfrm>
          <a:prstGeom prst="rect">
            <a:avLst/>
          </a:prstGeom>
        </p:spPr>
      </p:pic>
      <p:sp>
        <p:nvSpPr>
          <p:cNvPr id="1028" name="Title Placeholder 1"/>
          <p:cNvSpPr>
            <a:spLocks noGrp="1"/>
          </p:cNvSpPr>
          <p:nvPr>
            <p:ph type="title"/>
          </p:nvPr>
        </p:nvSpPr>
        <p:spPr bwMode="auto">
          <a:xfrm>
            <a:off x="838200" y="57150"/>
            <a:ext cx="83058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hf hdr="0"/>
  <p:txStyles>
    <p:titleStyle>
      <a:lvl1pPr algn="ctr" defTabSz="342900" rtl="0" fontAlgn="base">
        <a:spcBef>
          <a:spcPct val="0"/>
        </a:spcBef>
        <a:spcAft>
          <a:spcPct val="0"/>
        </a:spcAft>
        <a:defRPr sz="2700" b="1" kern="1200">
          <a:solidFill>
            <a:schemeClr val="bg1"/>
          </a:solidFill>
          <a:latin typeface="Helvetica"/>
          <a:ea typeface="ＭＳ Ｐゴシック" charset="-128"/>
          <a:cs typeface="Helvetica"/>
        </a:defRPr>
      </a:lvl1pPr>
      <a:lvl2pPr algn="ctr" defTabSz="342900" rtl="0" fontAlgn="base">
        <a:spcBef>
          <a:spcPct val="0"/>
        </a:spcBef>
        <a:spcAft>
          <a:spcPct val="0"/>
        </a:spcAft>
        <a:defRPr sz="2700" b="1">
          <a:solidFill>
            <a:srgbClr val="FFFF00"/>
          </a:solidFill>
          <a:latin typeface="Helvetica" charset="0"/>
          <a:ea typeface="ＭＳ Ｐゴシック" charset="-128"/>
        </a:defRPr>
      </a:lvl2pPr>
      <a:lvl3pPr algn="ctr" defTabSz="342900" rtl="0" fontAlgn="base">
        <a:spcBef>
          <a:spcPct val="0"/>
        </a:spcBef>
        <a:spcAft>
          <a:spcPct val="0"/>
        </a:spcAft>
        <a:defRPr sz="2700" b="1">
          <a:solidFill>
            <a:srgbClr val="FFFF00"/>
          </a:solidFill>
          <a:latin typeface="Helvetica" charset="0"/>
          <a:ea typeface="ＭＳ Ｐゴシック" charset="-128"/>
        </a:defRPr>
      </a:lvl3pPr>
      <a:lvl4pPr algn="ctr" defTabSz="342900" rtl="0" fontAlgn="base">
        <a:spcBef>
          <a:spcPct val="0"/>
        </a:spcBef>
        <a:spcAft>
          <a:spcPct val="0"/>
        </a:spcAft>
        <a:defRPr sz="2700" b="1">
          <a:solidFill>
            <a:srgbClr val="FFFF00"/>
          </a:solidFill>
          <a:latin typeface="Helvetica" charset="0"/>
          <a:ea typeface="ＭＳ Ｐゴシック" charset="-128"/>
        </a:defRPr>
      </a:lvl4pPr>
      <a:lvl5pPr algn="ctr" defTabSz="342900" rtl="0" fontAlgn="base">
        <a:spcBef>
          <a:spcPct val="0"/>
        </a:spcBef>
        <a:spcAft>
          <a:spcPct val="0"/>
        </a:spcAft>
        <a:defRPr sz="2700" b="1">
          <a:solidFill>
            <a:srgbClr val="FFFF00"/>
          </a:solidFill>
          <a:latin typeface="Helvetica" charset="0"/>
          <a:ea typeface="ＭＳ Ｐゴシック" charset="-128"/>
        </a:defRPr>
      </a:lvl5pPr>
      <a:lvl6pPr marL="342900" algn="ctr" defTabSz="342900" rtl="0" fontAlgn="base">
        <a:spcBef>
          <a:spcPct val="0"/>
        </a:spcBef>
        <a:spcAft>
          <a:spcPct val="0"/>
        </a:spcAft>
        <a:defRPr sz="2700" b="1">
          <a:solidFill>
            <a:srgbClr val="FFFF00"/>
          </a:solidFill>
          <a:latin typeface="Helvetica" charset="0"/>
          <a:ea typeface="ＭＳ Ｐゴシック" charset="-128"/>
        </a:defRPr>
      </a:lvl6pPr>
      <a:lvl7pPr marL="685800" algn="ctr" defTabSz="342900" rtl="0" fontAlgn="base">
        <a:spcBef>
          <a:spcPct val="0"/>
        </a:spcBef>
        <a:spcAft>
          <a:spcPct val="0"/>
        </a:spcAft>
        <a:defRPr sz="2700" b="1">
          <a:solidFill>
            <a:srgbClr val="FFFF00"/>
          </a:solidFill>
          <a:latin typeface="Helvetica" charset="0"/>
          <a:ea typeface="ＭＳ Ｐゴシック" charset="-128"/>
        </a:defRPr>
      </a:lvl7pPr>
      <a:lvl8pPr marL="1028700" algn="ctr" defTabSz="342900" rtl="0" fontAlgn="base">
        <a:spcBef>
          <a:spcPct val="0"/>
        </a:spcBef>
        <a:spcAft>
          <a:spcPct val="0"/>
        </a:spcAft>
        <a:defRPr sz="2700" b="1">
          <a:solidFill>
            <a:srgbClr val="FFFF00"/>
          </a:solidFill>
          <a:latin typeface="Helvetica" charset="0"/>
          <a:ea typeface="ＭＳ Ｐゴシック" charset="-128"/>
        </a:defRPr>
      </a:lvl8pPr>
      <a:lvl9pPr marL="1371600" algn="ctr" defTabSz="342900" rtl="0" fontAlgn="base">
        <a:spcBef>
          <a:spcPct val="0"/>
        </a:spcBef>
        <a:spcAft>
          <a:spcPct val="0"/>
        </a:spcAft>
        <a:defRPr sz="2700" b="1">
          <a:solidFill>
            <a:srgbClr val="FFFF00"/>
          </a:solidFill>
          <a:latin typeface="Helvetica" charset="0"/>
          <a:ea typeface="ＭＳ Ｐゴシック" charset="-128"/>
        </a:defRPr>
      </a:lvl9pPr>
    </p:titleStyle>
    <p:bodyStyle>
      <a:lvl1pPr marL="257175" indent="-257175" algn="l" defTabSz="342900" rtl="0" fontAlgn="base">
        <a:spcBef>
          <a:spcPct val="20000"/>
        </a:spcBef>
        <a:spcAft>
          <a:spcPct val="0"/>
        </a:spcAft>
        <a:buFont typeface="Arial" charset="0"/>
        <a:defRPr sz="2100" kern="1200">
          <a:solidFill>
            <a:schemeClr val="tx1"/>
          </a:solidFill>
          <a:latin typeface="Helvetica"/>
          <a:ea typeface="ＭＳ Ｐゴシック" charset="-128"/>
          <a:cs typeface="Helvetica"/>
        </a:defRPr>
      </a:lvl1pPr>
      <a:lvl2pPr marL="557213" indent="-214313" algn="l" defTabSz="342900" rtl="0" fontAlgn="base">
        <a:spcBef>
          <a:spcPct val="20000"/>
        </a:spcBef>
        <a:spcAft>
          <a:spcPct val="0"/>
        </a:spcAft>
        <a:buFont typeface="Arial" charset="0"/>
        <a:buChar char="–"/>
        <a:defRPr sz="2100" kern="1200">
          <a:solidFill>
            <a:srgbClr val="FF0000"/>
          </a:solidFill>
          <a:latin typeface="Helvetica"/>
          <a:ea typeface="ＭＳ Ｐゴシック" charset="-128"/>
          <a:cs typeface="Helvetica"/>
        </a:defRPr>
      </a:lvl2pPr>
      <a:lvl3pPr marL="857250" indent="-171450" algn="l" defTabSz="342900" rtl="0" fontAlgn="base">
        <a:spcBef>
          <a:spcPct val="20000"/>
        </a:spcBef>
        <a:spcAft>
          <a:spcPct val="0"/>
        </a:spcAft>
        <a:buFont typeface="Arial" charset="0"/>
        <a:buChar char="•"/>
        <a:defRPr sz="2100" kern="1200">
          <a:solidFill>
            <a:srgbClr val="0000FF"/>
          </a:solidFill>
          <a:latin typeface="Helvetica"/>
          <a:ea typeface="ＭＳ Ｐゴシック" charset="-128"/>
          <a:cs typeface="Helvetica"/>
        </a:defRPr>
      </a:lvl3pPr>
      <a:lvl4pPr marL="1200150" indent="-171450" algn="l" defTabSz="342900" rtl="0" fontAlgn="base">
        <a:spcBef>
          <a:spcPct val="20000"/>
        </a:spcBef>
        <a:spcAft>
          <a:spcPct val="0"/>
        </a:spcAft>
        <a:buFont typeface="Arial" charset="0"/>
        <a:buChar char="–"/>
        <a:defRPr sz="2100" kern="1200">
          <a:solidFill>
            <a:schemeClr val="tx1"/>
          </a:solidFill>
          <a:latin typeface="Helvetica"/>
          <a:ea typeface="ＭＳ Ｐゴシック" charset="-128"/>
          <a:cs typeface="Helvetica"/>
        </a:defRPr>
      </a:lvl4pPr>
      <a:lvl5pPr marL="1543050" indent="-171450" algn="l" defTabSz="342900" rtl="0" fontAlgn="base">
        <a:spcBef>
          <a:spcPct val="20000"/>
        </a:spcBef>
        <a:spcAft>
          <a:spcPct val="0"/>
        </a:spcAft>
        <a:buFont typeface="Arial" charset="0"/>
        <a:buChar char="»"/>
        <a:defRPr sz="2100" kern="1200">
          <a:solidFill>
            <a:schemeClr val="tx1"/>
          </a:solidFill>
          <a:latin typeface="Helvetica"/>
          <a:ea typeface="ＭＳ Ｐゴシック"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co.fnal.gov/event/64493/contributions/293255/attachments/180420/246984/Draft%20US%20Muon%20Collider%20Collaboration.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cs.google.com/forms/d/e/1FAIpQLSf0lVt2wMJdlemDhJcakZBrVG7C_1XHHZnqSssTqPOIdgjSZw/viewfor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4E9009-07AE-ED36-897D-01107D148D7A}"/>
              </a:ext>
            </a:extLst>
          </p:cNvPr>
          <p:cNvSpPr>
            <a:spLocks noGrp="1"/>
          </p:cNvSpPr>
          <p:nvPr>
            <p:ph type="dt" sz="half" idx="10"/>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A4391434-5627-09C2-9D01-728F5A958520}"/>
              </a:ext>
            </a:extLst>
          </p:cNvPr>
          <p:cNvSpPr>
            <a:spLocks noGrp="1"/>
          </p:cNvSpPr>
          <p:nvPr>
            <p:ph type="ftr" sz="quarter" idx="11"/>
          </p:nvPr>
        </p:nvSpPr>
        <p:spPr/>
        <p:txBody>
          <a:bodyPr/>
          <a:lstStyle/>
          <a:p>
            <a:pPr>
              <a:defRPr/>
            </a:pPr>
            <a:r>
              <a:rPr lang="en-US"/>
              <a:t>Sridhara Dasu (dasu@hep.wisc.edu)</a:t>
            </a:r>
          </a:p>
        </p:txBody>
      </p:sp>
      <p:sp>
        <p:nvSpPr>
          <p:cNvPr id="6" name="Slide Number Placeholder 5">
            <a:extLst>
              <a:ext uri="{FF2B5EF4-FFF2-40B4-BE49-F238E27FC236}">
                <a16:creationId xmlns:a16="http://schemas.microsoft.com/office/drawing/2014/main" id="{8638A019-5FAC-ACD8-1431-DAFB55D4CE0C}"/>
              </a:ext>
            </a:extLst>
          </p:cNvPr>
          <p:cNvSpPr>
            <a:spLocks noGrp="1"/>
          </p:cNvSpPr>
          <p:nvPr>
            <p:ph type="sldNum" sz="quarter" idx="12"/>
          </p:nvPr>
        </p:nvSpPr>
        <p:spPr/>
        <p:txBody>
          <a:bodyPr/>
          <a:lstStyle/>
          <a:p>
            <a:fld id="{623EC512-DE41-8D4F-9FC7-449F6E7E2BE8}" type="slidenum">
              <a:rPr lang="en-US" smtClean="0"/>
              <a:pPr/>
              <a:t>1</a:t>
            </a:fld>
            <a:endParaRPr lang="en-US"/>
          </a:p>
        </p:txBody>
      </p:sp>
      <p:sp>
        <p:nvSpPr>
          <p:cNvPr id="9" name="Rectangle 8">
            <a:extLst>
              <a:ext uri="{FF2B5EF4-FFF2-40B4-BE49-F238E27FC236}">
                <a16:creationId xmlns:a16="http://schemas.microsoft.com/office/drawing/2014/main" id="{D33CC1F9-D85A-70D6-7E50-0493F8039747}"/>
              </a:ext>
            </a:extLst>
          </p:cNvPr>
          <p:cNvSpPr/>
          <p:nvPr/>
        </p:nvSpPr>
        <p:spPr>
          <a:xfrm>
            <a:off x="2255514" y="1504950"/>
            <a:ext cx="4633000" cy="584775"/>
          </a:xfrm>
          <a:prstGeom prst="rect">
            <a:avLst/>
          </a:prstGeom>
          <a:noFill/>
        </p:spPr>
        <p:txBody>
          <a:bodyPr wrap="none" lIns="91440" tIns="45720" rIns="91440" bIns="45720">
            <a:spAutoFit/>
          </a:bodyPr>
          <a:lstStyle/>
          <a:p>
            <a:pPr algn="ctr"/>
            <a:r>
              <a:rPr lang="en-US" sz="3200" b="1" cap="small" dirty="0">
                <a:ln w="19050">
                  <a:solidFill>
                    <a:schemeClr val="tx1"/>
                  </a:solidFill>
                  <a:prstDash val="solid"/>
                </a:ln>
                <a:solidFill>
                  <a:srgbClr val="941100"/>
                </a:solidFill>
                <a:effectLst>
                  <a:outerShdw blurRad="12700" dist="38100" dir="2700000" algn="tl" rotWithShape="0">
                    <a:schemeClr val="bg1">
                      <a:lumMod val="50000"/>
                    </a:schemeClr>
                  </a:outerShdw>
                </a:effectLst>
              </a:rPr>
              <a:t>1-hr Discussion Points</a:t>
            </a:r>
            <a:endParaRPr lang="en-US" sz="3200" b="1" cap="small" spc="0" dirty="0">
              <a:ln w="19050">
                <a:solidFill>
                  <a:schemeClr val="tx1"/>
                </a:solidFill>
                <a:prstDash val="solid"/>
              </a:ln>
              <a:solidFill>
                <a:srgbClr val="941100"/>
              </a:solidFill>
              <a:effectLst>
                <a:outerShdw blurRad="12700" dist="38100" dir="2700000" algn="tl" rotWithShape="0">
                  <a:schemeClr val="bg1">
                    <a:lumMod val="50000"/>
                  </a:schemeClr>
                </a:outerShdw>
              </a:effectLst>
            </a:endParaRPr>
          </a:p>
        </p:txBody>
      </p:sp>
      <p:sp>
        <p:nvSpPr>
          <p:cNvPr id="12" name="TextBox 11">
            <a:extLst>
              <a:ext uri="{FF2B5EF4-FFF2-40B4-BE49-F238E27FC236}">
                <a16:creationId xmlns:a16="http://schemas.microsoft.com/office/drawing/2014/main" id="{E5320728-93E2-B908-3C30-61CEDFB062A5}"/>
              </a:ext>
            </a:extLst>
          </p:cNvPr>
          <p:cNvSpPr txBox="1"/>
          <p:nvPr/>
        </p:nvSpPr>
        <p:spPr>
          <a:xfrm>
            <a:off x="2073275" y="2555224"/>
            <a:ext cx="5181600" cy="923330"/>
          </a:xfrm>
          <a:prstGeom prst="rect">
            <a:avLst/>
          </a:prstGeom>
          <a:noFill/>
        </p:spPr>
        <p:txBody>
          <a:bodyPr wrap="square" rtlCol="0">
            <a:spAutoFit/>
          </a:bodyPr>
          <a:lstStyle/>
          <a:p>
            <a:pPr algn="ctr"/>
            <a:r>
              <a:rPr lang="en-US" dirty="0">
                <a:hlinkClick r:id="rId2"/>
              </a:rPr>
              <a:t>Draft Constitution</a:t>
            </a:r>
            <a:r>
              <a:rPr lang="en-US" dirty="0"/>
              <a:t> developed following the discussion at Princeton Workshop prepared by </a:t>
            </a:r>
            <a:br>
              <a:rPr lang="en-US" dirty="0"/>
            </a:br>
            <a:r>
              <a:rPr lang="en-US" dirty="0"/>
              <a:t>Michael </a:t>
            </a:r>
            <a:r>
              <a:rPr lang="en-US" dirty="0" err="1"/>
              <a:t>Begel</a:t>
            </a:r>
            <a:r>
              <a:rPr lang="en-US" dirty="0"/>
              <a:t>, Sridhara Dasu, Tova Holmes</a:t>
            </a:r>
          </a:p>
        </p:txBody>
      </p:sp>
    </p:spTree>
    <p:extLst>
      <p:ext uri="{BB962C8B-B14F-4D97-AF65-F5344CB8AC3E}">
        <p14:creationId xmlns:p14="http://schemas.microsoft.com/office/powerpoint/2010/main" val="355181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00FB-059A-1A6F-D1E8-3F9E045AFCDC}"/>
              </a:ext>
            </a:extLst>
          </p:cNvPr>
          <p:cNvSpPr>
            <a:spLocks noGrp="1"/>
          </p:cNvSpPr>
          <p:nvPr>
            <p:ph type="title"/>
          </p:nvPr>
        </p:nvSpPr>
        <p:spPr>
          <a:xfrm>
            <a:off x="1676400" y="57150"/>
            <a:ext cx="7467600" cy="857250"/>
          </a:xfrm>
        </p:spPr>
        <p:txBody>
          <a:bodyPr/>
          <a:lstStyle/>
          <a:p>
            <a:r>
              <a:rPr lang="en-US" sz="2400" i="0" u="none" strike="noStrike" dirty="0">
                <a:effectLst/>
                <a:latin typeface="Arial" panose="020B0604020202020204" pitchFamily="34" charset="0"/>
              </a:rPr>
              <a:t>Why do we need an organization in the US?</a:t>
            </a:r>
            <a:endParaRPr lang="en-US" sz="2400" dirty="0"/>
          </a:p>
        </p:txBody>
      </p:sp>
      <p:sp>
        <p:nvSpPr>
          <p:cNvPr id="3" name="Text Placeholder 2">
            <a:extLst>
              <a:ext uri="{FF2B5EF4-FFF2-40B4-BE49-F238E27FC236}">
                <a16:creationId xmlns:a16="http://schemas.microsoft.com/office/drawing/2014/main" id="{3BB19F84-E97E-5A48-19D1-C3B5298D085C}"/>
              </a:ext>
            </a:extLst>
          </p:cNvPr>
          <p:cNvSpPr>
            <a:spLocks noGrp="1"/>
          </p:cNvSpPr>
          <p:nvPr>
            <p:ph type="body" sz="quarter" idx="13"/>
          </p:nvPr>
        </p:nvSpPr>
        <p:spPr>
          <a:xfrm>
            <a:off x="76200" y="1028701"/>
            <a:ext cx="8991600" cy="3714750"/>
          </a:xfrm>
        </p:spPr>
        <p:txBody>
          <a:bodyPr/>
          <a:lstStyle/>
          <a:p>
            <a:pPr rtl="0" fontAlgn="base">
              <a:spcBef>
                <a:spcPts val="0"/>
              </a:spcBef>
              <a:spcAft>
                <a:spcPts val="0"/>
              </a:spcAft>
              <a:buFont typeface="Arial" panose="020B0604020202020204" pitchFamily="34" charset="0"/>
              <a:buChar char="•"/>
            </a:pPr>
            <a:r>
              <a:rPr lang="en-US" sz="1800" b="0" i="0" u="none" strike="noStrike" dirty="0">
                <a:effectLst/>
                <a:latin typeface="Arial" panose="020B0604020202020204" pitchFamily="34" charset="0"/>
              </a:rPr>
              <a:t>To execute the P5 muon collider recommendations</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Arial" panose="020B0604020202020204" pitchFamily="34" charset="0"/>
              </a:rPr>
              <a:t>Define needs for mid-P5 panel</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Arial" panose="020B0604020202020204" pitchFamily="34" charset="0"/>
              </a:rPr>
              <a:t>Design a US demonstrator</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Arial" panose="020B0604020202020204" pitchFamily="34" charset="0"/>
              </a:rPr>
              <a:t>Create a long-term vision for Fermilab that leads to a muon collider</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Arial" panose="020B0604020202020204" pitchFamily="34" charset="0"/>
              </a:rPr>
              <a:t>Build on a theory-driven physics case</a:t>
            </a:r>
          </a:p>
          <a:p>
            <a:pPr rtl="0" fontAlgn="base">
              <a:spcBef>
                <a:spcPts val="0"/>
              </a:spcBef>
              <a:spcAft>
                <a:spcPts val="0"/>
              </a:spcAft>
              <a:buFont typeface="Arial" panose="020B0604020202020204" pitchFamily="34" charset="0"/>
              <a:buChar char="•"/>
            </a:pPr>
            <a:r>
              <a:rPr lang="en-US" sz="1800" b="0" i="0" u="none" strike="noStrike" dirty="0">
                <a:effectLst/>
                <a:latin typeface="Arial" panose="020B0604020202020204" pitchFamily="34" charset="0"/>
              </a:rPr>
              <a:t>To advocate for US funding and US siting</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Arial" panose="020B0604020202020204" pitchFamily="34" charset="0"/>
              </a:rPr>
              <a:t>Create a center in the US for cross-field Muon Collider efforts</a:t>
            </a:r>
          </a:p>
          <a:p>
            <a:pPr rtl="0" fontAlgn="base">
              <a:spcBef>
                <a:spcPts val="0"/>
              </a:spcBef>
              <a:spcAft>
                <a:spcPts val="0"/>
              </a:spcAft>
              <a:buFont typeface="Arial" panose="020B0604020202020204" pitchFamily="34" charset="0"/>
              <a:buChar char="•"/>
            </a:pPr>
            <a:r>
              <a:rPr lang="en-US" sz="1800" b="0" i="0" u="none" strike="noStrike" dirty="0">
                <a:effectLst/>
                <a:latin typeface="Arial" panose="020B0604020202020204" pitchFamily="34" charset="0"/>
              </a:rPr>
              <a:t>To provide resources for communication with the public and gov’t</a:t>
            </a:r>
          </a:p>
          <a:p>
            <a:pPr rtl="0" fontAlgn="base">
              <a:spcBef>
                <a:spcPts val="0"/>
              </a:spcBef>
              <a:spcAft>
                <a:spcPts val="0"/>
              </a:spcAft>
              <a:buFont typeface="Arial" panose="020B0604020202020204" pitchFamily="34" charset="0"/>
              <a:buChar char="•"/>
            </a:pPr>
            <a:r>
              <a:rPr lang="en-US" sz="1800" b="0" i="0" u="none" strike="noStrike" dirty="0">
                <a:effectLst/>
                <a:latin typeface="Arial" panose="020B0604020202020204" pitchFamily="34" charset="0"/>
              </a:rPr>
              <a:t>To set requirements for US siting and coordinate with IMCC </a:t>
            </a:r>
          </a:p>
          <a:p>
            <a:pPr rtl="0" fontAlgn="base">
              <a:spcBef>
                <a:spcPts val="0"/>
              </a:spcBef>
              <a:spcAft>
                <a:spcPts val="0"/>
              </a:spcAft>
              <a:buFont typeface="Arial" panose="020B0604020202020204" pitchFamily="34" charset="0"/>
              <a:buChar char="•"/>
            </a:pPr>
            <a:r>
              <a:rPr lang="en-US" sz="1800" b="0" i="0" u="none" strike="noStrike" dirty="0">
                <a:effectLst/>
                <a:latin typeface="Arial" panose="020B0604020202020204" pitchFamily="34" charset="0"/>
              </a:rPr>
              <a:t>To serve as contacts for </a:t>
            </a:r>
            <a:r>
              <a:rPr lang="en-US" sz="1800" b="0" i="0" u="none" strike="noStrike" dirty="0" err="1">
                <a:effectLst/>
                <a:latin typeface="Arial" panose="020B0604020202020204" pitchFamily="34" charset="0"/>
              </a:rPr>
              <a:t>MuC</a:t>
            </a:r>
            <a:r>
              <a:rPr lang="en-US" sz="1800" b="0" i="0" u="none" strike="noStrike" dirty="0">
                <a:effectLst/>
                <a:latin typeface="Arial" panose="020B0604020202020204" pitchFamily="34" charset="0"/>
              </a:rPr>
              <a:t>-interested people, and to connect US participants to IMCC-organized work</a:t>
            </a:r>
          </a:p>
          <a:p>
            <a:pPr rtl="0" fontAlgn="base">
              <a:spcBef>
                <a:spcPts val="0"/>
              </a:spcBef>
              <a:spcAft>
                <a:spcPts val="0"/>
              </a:spcAft>
              <a:buFont typeface="Arial" panose="020B0604020202020204" pitchFamily="34" charset="0"/>
              <a:buChar char="•"/>
            </a:pPr>
            <a:r>
              <a:rPr lang="en-US" sz="1800" b="0" i="0" u="none" strike="noStrike" dirty="0">
                <a:effectLst/>
                <a:latin typeface="Arial" panose="020B0604020202020204" pitchFamily="34" charset="0"/>
              </a:rPr>
              <a:t>To connect HEP experimentalists &amp; theorists with accelerator training opportunities</a:t>
            </a:r>
          </a:p>
          <a:p>
            <a:pPr rtl="0" fontAlgn="base">
              <a:spcBef>
                <a:spcPts val="0"/>
              </a:spcBef>
              <a:spcAft>
                <a:spcPts val="1200"/>
              </a:spcAft>
              <a:buFont typeface="Arial" panose="020B0604020202020204" pitchFamily="34" charset="0"/>
              <a:buChar char="•"/>
            </a:pPr>
            <a:r>
              <a:rPr lang="en-US" sz="1800" b="0" i="0" u="none" strike="noStrike" dirty="0">
                <a:effectLst/>
                <a:latin typeface="Arial" panose="020B0604020202020204" pitchFamily="34" charset="0"/>
              </a:rPr>
              <a:t>To execute the US-CERN agreement that covers a muon collider, currently in discussion</a:t>
            </a:r>
          </a:p>
          <a:p>
            <a:endParaRPr lang="en-US" sz="1800" dirty="0"/>
          </a:p>
        </p:txBody>
      </p:sp>
      <p:sp>
        <p:nvSpPr>
          <p:cNvPr id="4" name="Date Placeholder 3">
            <a:extLst>
              <a:ext uri="{FF2B5EF4-FFF2-40B4-BE49-F238E27FC236}">
                <a16:creationId xmlns:a16="http://schemas.microsoft.com/office/drawing/2014/main" id="{3405DB81-520D-80A3-EA66-DFE81B084FA9}"/>
              </a:ext>
            </a:extLst>
          </p:cNvPr>
          <p:cNvSpPr>
            <a:spLocks noGrp="1"/>
          </p:cNvSpPr>
          <p:nvPr>
            <p:ph type="dt" sz="half" idx="14"/>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26C27B41-56BA-09A4-B871-020B915BF800}"/>
              </a:ext>
            </a:extLst>
          </p:cNvPr>
          <p:cNvSpPr>
            <a:spLocks noGrp="1"/>
          </p:cNvSpPr>
          <p:nvPr>
            <p:ph type="ftr" sz="quarter" idx="15"/>
          </p:nvPr>
        </p:nvSpPr>
        <p:spPr/>
        <p:txBody>
          <a:bodyPr/>
          <a:lstStyle/>
          <a:p>
            <a:pPr>
              <a:defRPr/>
            </a:pPr>
            <a:r>
              <a:rPr lang="en-US"/>
              <a:t>Sridhara Dasu (dasu@hep.wisc.edu)</a:t>
            </a:r>
          </a:p>
        </p:txBody>
      </p:sp>
      <p:sp>
        <p:nvSpPr>
          <p:cNvPr id="6" name="Slide Number Placeholder 5">
            <a:extLst>
              <a:ext uri="{FF2B5EF4-FFF2-40B4-BE49-F238E27FC236}">
                <a16:creationId xmlns:a16="http://schemas.microsoft.com/office/drawing/2014/main" id="{3E85E866-6600-40D7-EE1B-E39825F5C84F}"/>
              </a:ext>
            </a:extLst>
          </p:cNvPr>
          <p:cNvSpPr>
            <a:spLocks noGrp="1"/>
          </p:cNvSpPr>
          <p:nvPr>
            <p:ph type="sldNum" sz="quarter" idx="16"/>
          </p:nvPr>
        </p:nvSpPr>
        <p:spPr/>
        <p:txBody>
          <a:bodyPr/>
          <a:lstStyle/>
          <a:p>
            <a:fld id="{623EC512-DE41-8D4F-9FC7-449F6E7E2BE8}" type="slidenum">
              <a:rPr lang="en-US" smtClean="0"/>
              <a:pPr/>
              <a:t>2</a:t>
            </a:fld>
            <a:endParaRPr lang="en-US"/>
          </a:p>
        </p:txBody>
      </p:sp>
    </p:spTree>
    <p:extLst>
      <p:ext uri="{BB962C8B-B14F-4D97-AF65-F5344CB8AC3E}">
        <p14:creationId xmlns:p14="http://schemas.microsoft.com/office/powerpoint/2010/main" val="16610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1060-5604-066C-EA86-3D4C8BC35966}"/>
              </a:ext>
            </a:extLst>
          </p:cNvPr>
          <p:cNvSpPr>
            <a:spLocks noGrp="1"/>
          </p:cNvSpPr>
          <p:nvPr>
            <p:ph type="title"/>
          </p:nvPr>
        </p:nvSpPr>
        <p:spPr/>
        <p:txBody>
          <a:bodyPr/>
          <a:lstStyle/>
          <a:p>
            <a:r>
              <a:rPr lang="en-US" sz="3600" i="0" u="none" strike="noStrike" dirty="0">
                <a:effectLst/>
                <a:latin typeface="Arial" panose="020B0604020202020204" pitchFamily="34" charset="0"/>
              </a:rPr>
              <a:t>Relationship with IMCC</a:t>
            </a:r>
            <a:endParaRPr lang="en-US" sz="3600" dirty="0"/>
          </a:p>
        </p:txBody>
      </p:sp>
      <p:sp>
        <p:nvSpPr>
          <p:cNvPr id="3" name="Text Placeholder 2">
            <a:extLst>
              <a:ext uri="{FF2B5EF4-FFF2-40B4-BE49-F238E27FC236}">
                <a16:creationId xmlns:a16="http://schemas.microsoft.com/office/drawing/2014/main" id="{0937EC60-019B-723E-5591-9D5AC779D17C}"/>
              </a:ext>
            </a:extLst>
          </p:cNvPr>
          <p:cNvSpPr>
            <a:spLocks noGrp="1"/>
          </p:cNvSpPr>
          <p:nvPr>
            <p:ph type="body" sz="quarter" idx="13"/>
          </p:nvPr>
        </p:nvSpPr>
        <p:spPr/>
        <p:txBody>
          <a:bodyPr/>
          <a:lstStyle/>
          <a:p>
            <a:br>
              <a:rPr lang="en-US" dirty="0"/>
            </a:br>
            <a:endParaRPr lang="en-US" dirty="0"/>
          </a:p>
        </p:txBody>
      </p:sp>
      <p:sp>
        <p:nvSpPr>
          <p:cNvPr id="4" name="Date Placeholder 3">
            <a:extLst>
              <a:ext uri="{FF2B5EF4-FFF2-40B4-BE49-F238E27FC236}">
                <a16:creationId xmlns:a16="http://schemas.microsoft.com/office/drawing/2014/main" id="{9B921BF6-212C-AD90-6AC4-CD2D1F277575}"/>
              </a:ext>
            </a:extLst>
          </p:cNvPr>
          <p:cNvSpPr>
            <a:spLocks noGrp="1"/>
          </p:cNvSpPr>
          <p:nvPr>
            <p:ph type="dt" sz="half" idx="14"/>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3AD373F9-41DD-F8B3-68E7-051FC96CEE19}"/>
              </a:ext>
            </a:extLst>
          </p:cNvPr>
          <p:cNvSpPr>
            <a:spLocks noGrp="1"/>
          </p:cNvSpPr>
          <p:nvPr>
            <p:ph type="ftr" sz="quarter" idx="15"/>
          </p:nvPr>
        </p:nvSpPr>
        <p:spPr/>
        <p:txBody>
          <a:bodyPr/>
          <a:lstStyle/>
          <a:p>
            <a:pPr>
              <a:defRPr/>
            </a:pPr>
            <a:r>
              <a:rPr lang="en-US"/>
              <a:t>Sridhara Dasu (dasu@hep.wisc.edu)</a:t>
            </a:r>
          </a:p>
        </p:txBody>
      </p:sp>
      <p:sp>
        <p:nvSpPr>
          <p:cNvPr id="6" name="Slide Number Placeholder 5">
            <a:extLst>
              <a:ext uri="{FF2B5EF4-FFF2-40B4-BE49-F238E27FC236}">
                <a16:creationId xmlns:a16="http://schemas.microsoft.com/office/drawing/2014/main" id="{AB58F8CB-C2E2-449E-F8C2-82D385841FDD}"/>
              </a:ext>
            </a:extLst>
          </p:cNvPr>
          <p:cNvSpPr>
            <a:spLocks noGrp="1"/>
          </p:cNvSpPr>
          <p:nvPr>
            <p:ph type="sldNum" sz="quarter" idx="16"/>
          </p:nvPr>
        </p:nvSpPr>
        <p:spPr/>
        <p:txBody>
          <a:bodyPr/>
          <a:lstStyle/>
          <a:p>
            <a:fld id="{623EC512-DE41-8D4F-9FC7-449F6E7E2BE8}" type="slidenum">
              <a:rPr lang="en-US" smtClean="0"/>
              <a:pPr/>
              <a:t>3</a:t>
            </a:fld>
            <a:endParaRPr lang="en-US"/>
          </a:p>
        </p:txBody>
      </p:sp>
      <p:sp>
        <p:nvSpPr>
          <p:cNvPr id="7" name="TextBox 6">
            <a:extLst>
              <a:ext uri="{FF2B5EF4-FFF2-40B4-BE49-F238E27FC236}">
                <a16:creationId xmlns:a16="http://schemas.microsoft.com/office/drawing/2014/main" id="{E0F00EFF-A928-F250-5971-C9C70D5401EF}"/>
              </a:ext>
            </a:extLst>
          </p:cNvPr>
          <p:cNvSpPr txBox="1"/>
          <p:nvPr/>
        </p:nvSpPr>
        <p:spPr>
          <a:xfrm>
            <a:off x="152400" y="1123949"/>
            <a:ext cx="8839200" cy="2831544"/>
          </a:xfrm>
          <a:prstGeom prst="rect">
            <a:avLst/>
          </a:prstGeom>
          <a:noFill/>
        </p:spPr>
        <p:txBody>
          <a:bodyPr wrap="square" rtlCol="0">
            <a:spAutoFit/>
          </a:bodyPr>
          <a:lstStyle/>
          <a:p>
            <a:pPr rtl="0" fontAlgn="base">
              <a:spcBef>
                <a:spcPts val="0"/>
              </a:spcBef>
              <a:spcAft>
                <a:spcPts val="0"/>
              </a:spcAft>
            </a:pPr>
            <a:r>
              <a:rPr lang="en-US" sz="2800" b="0" i="0" u="none" strike="noStrike" dirty="0">
                <a:effectLst/>
                <a:latin typeface="Arial" panose="020B0604020202020204" pitchFamily="34" charset="0"/>
              </a:rPr>
              <a:t>The goal should be for this organization to help integrate the US into IMCC</a:t>
            </a:r>
          </a:p>
          <a:p>
            <a:pPr marL="742950" lvl="1" indent="-285750" rtl="0" fontAlgn="base">
              <a:spcBef>
                <a:spcPts val="0"/>
              </a:spcBef>
              <a:spcAft>
                <a:spcPts val="1200"/>
              </a:spcAft>
              <a:buFont typeface="Arial" panose="020B0604020202020204" pitchFamily="34" charset="0"/>
              <a:buChar char="•"/>
            </a:pPr>
            <a:r>
              <a:rPr lang="en-US" sz="2800" b="0" i="0" u="none" strike="noStrike" dirty="0">
                <a:solidFill>
                  <a:srgbClr val="FF0000"/>
                </a:solidFill>
                <a:effectLst/>
                <a:latin typeface="Arial" panose="020B0604020202020204" pitchFamily="34" charset="0"/>
              </a:rPr>
              <a:t>Will discuss the outcomes of this meeting with IMCC leadership tomorrow </a:t>
            </a:r>
            <a:br>
              <a:rPr lang="en-US" sz="2800" b="0" i="0" u="none" strike="noStrike" dirty="0">
                <a:solidFill>
                  <a:srgbClr val="FF0000"/>
                </a:solidFill>
                <a:effectLst/>
                <a:latin typeface="Arial" panose="020B0604020202020204" pitchFamily="34" charset="0"/>
              </a:rPr>
            </a:br>
            <a:r>
              <a:rPr lang="en-US" sz="2800" b="0" i="0" u="none" strike="noStrike" dirty="0">
                <a:solidFill>
                  <a:srgbClr val="FF0000"/>
                </a:solidFill>
                <a:effectLst/>
                <a:latin typeface="Arial" panose="020B0604020202020204" pitchFamily="34" charset="0"/>
              </a:rPr>
              <a:t>(and continue as we go forward)</a:t>
            </a:r>
          </a:p>
          <a:p>
            <a:endParaRPr lang="en-US" sz="2800" dirty="0"/>
          </a:p>
        </p:txBody>
      </p:sp>
    </p:spTree>
    <p:extLst>
      <p:ext uri="{BB962C8B-B14F-4D97-AF65-F5344CB8AC3E}">
        <p14:creationId xmlns:p14="http://schemas.microsoft.com/office/powerpoint/2010/main" val="8071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57AE9F-84FB-0B38-B31E-9E645C976F43}"/>
              </a:ext>
            </a:extLst>
          </p:cNvPr>
          <p:cNvSpPr>
            <a:spLocks noGrp="1"/>
          </p:cNvSpPr>
          <p:nvPr>
            <p:ph type="dt" sz="half" idx="14"/>
          </p:nvPr>
        </p:nvSpPr>
        <p:spPr/>
        <p:txBody>
          <a:bodyPr/>
          <a:lstStyle/>
          <a:p>
            <a:fld id="{911F6A1B-9475-9D40-BCB9-1C4D06443183}" type="datetime5">
              <a:rPr lang="en-US" smtClean="0"/>
              <a:t>8-Aug-24</a:t>
            </a:fld>
            <a:endParaRPr lang="en-US"/>
          </a:p>
        </p:txBody>
      </p:sp>
      <p:sp>
        <p:nvSpPr>
          <p:cNvPr id="4" name="Footer Placeholder 3">
            <a:extLst>
              <a:ext uri="{FF2B5EF4-FFF2-40B4-BE49-F238E27FC236}">
                <a16:creationId xmlns:a16="http://schemas.microsoft.com/office/drawing/2014/main" id="{3AF124CB-DEB4-FCCC-D9B9-C2D27285EB22}"/>
              </a:ext>
            </a:extLst>
          </p:cNvPr>
          <p:cNvSpPr>
            <a:spLocks noGrp="1"/>
          </p:cNvSpPr>
          <p:nvPr>
            <p:ph type="ftr" sz="quarter" idx="15"/>
          </p:nvPr>
        </p:nvSpPr>
        <p:spPr/>
        <p:txBody>
          <a:bodyPr/>
          <a:lstStyle/>
          <a:p>
            <a:pPr>
              <a:defRPr/>
            </a:pPr>
            <a:r>
              <a:rPr lang="en-US"/>
              <a:t>Sridhara Dasu (dasu@hep.wisc.edu)</a:t>
            </a:r>
          </a:p>
        </p:txBody>
      </p:sp>
      <p:sp>
        <p:nvSpPr>
          <p:cNvPr id="5" name="Slide Number Placeholder 4">
            <a:extLst>
              <a:ext uri="{FF2B5EF4-FFF2-40B4-BE49-F238E27FC236}">
                <a16:creationId xmlns:a16="http://schemas.microsoft.com/office/drawing/2014/main" id="{4AD4C35E-A202-8FF7-5751-9807EEBC5917}"/>
              </a:ext>
            </a:extLst>
          </p:cNvPr>
          <p:cNvSpPr>
            <a:spLocks noGrp="1"/>
          </p:cNvSpPr>
          <p:nvPr>
            <p:ph type="sldNum" sz="quarter" idx="16"/>
          </p:nvPr>
        </p:nvSpPr>
        <p:spPr/>
        <p:txBody>
          <a:bodyPr/>
          <a:lstStyle/>
          <a:p>
            <a:fld id="{17500E5D-682D-9043-B9E9-7C255E8153BC}" type="slidenum">
              <a:rPr lang="en-US" smtClean="0"/>
              <a:pPr/>
              <a:t>4</a:t>
            </a:fld>
            <a:endParaRPr lang="en-US"/>
          </a:p>
        </p:txBody>
      </p:sp>
      <p:sp>
        <p:nvSpPr>
          <p:cNvPr id="8" name="Text Placeholder 7">
            <a:extLst>
              <a:ext uri="{FF2B5EF4-FFF2-40B4-BE49-F238E27FC236}">
                <a16:creationId xmlns:a16="http://schemas.microsoft.com/office/drawing/2014/main" id="{F420D839-B584-F9B2-113A-0B1D625F51FB}"/>
              </a:ext>
            </a:extLst>
          </p:cNvPr>
          <p:cNvSpPr>
            <a:spLocks noGrp="1"/>
          </p:cNvSpPr>
          <p:nvPr>
            <p:ph type="body" sz="quarter" idx="13"/>
          </p:nvPr>
        </p:nvSpPr>
        <p:spPr/>
        <p:txBody>
          <a:bodyPr/>
          <a:lstStyle/>
          <a:p>
            <a:r>
              <a:rPr lang="en-US" sz="1800" dirty="0"/>
              <a:t>The </a:t>
            </a:r>
            <a:r>
              <a:rPr lang="en-US" sz="1800" strike="sngStrike" dirty="0"/>
              <a:t>…………….</a:t>
            </a:r>
            <a:r>
              <a:rPr lang="en-US" sz="1800" dirty="0"/>
              <a:t> is an </a:t>
            </a:r>
            <a:r>
              <a:rPr lang="en-US" sz="1800" dirty="0">
                <a:solidFill>
                  <a:srgbClr val="FF0000"/>
                </a:solidFill>
              </a:rPr>
              <a:t>organization of individuals interested in bolstering the science case, designing and promoting the construction of a </a:t>
            </a:r>
            <a:r>
              <a:rPr lang="en-US" sz="1800" dirty="0">
                <a:solidFill>
                  <a:schemeClr val="bg1">
                    <a:lumMod val="65000"/>
                  </a:schemeClr>
                </a:solidFill>
              </a:rPr>
              <a:t>multi-</a:t>
            </a:r>
            <a:r>
              <a:rPr lang="en-US" sz="1800" dirty="0" err="1">
                <a:solidFill>
                  <a:schemeClr val="bg1">
                    <a:lumMod val="65000"/>
                  </a:schemeClr>
                </a:solidFill>
              </a:rPr>
              <a:t>TeV</a:t>
            </a:r>
            <a:r>
              <a:rPr lang="en-US" sz="1800" dirty="0">
                <a:solidFill>
                  <a:schemeClr val="bg1">
                    <a:lumMod val="65000"/>
                  </a:schemeClr>
                </a:solidFill>
              </a:rPr>
              <a:t> </a:t>
            </a:r>
            <a:r>
              <a:rPr lang="en-US" sz="1800" dirty="0">
                <a:solidFill>
                  <a:srgbClr val="FF0000"/>
                </a:solidFill>
              </a:rPr>
              <a:t>muon collider in the United States. </a:t>
            </a:r>
            <a:r>
              <a:rPr lang="en-US" sz="1800" dirty="0">
                <a:solidFill>
                  <a:schemeClr val="bg1">
                    <a:lumMod val="85000"/>
                  </a:schemeClr>
                </a:solidFill>
              </a:rPr>
              <a:t>The </a:t>
            </a:r>
            <a:r>
              <a:rPr lang="en-US" sz="1800" strike="sngStrike" dirty="0">
                <a:solidFill>
                  <a:schemeClr val="bg1">
                    <a:lumMod val="85000"/>
                  </a:schemeClr>
                </a:solidFill>
              </a:rPr>
              <a:t>……….</a:t>
            </a:r>
            <a:r>
              <a:rPr lang="en-US" sz="1800" dirty="0">
                <a:solidFill>
                  <a:schemeClr val="bg1">
                    <a:lumMod val="85000"/>
                  </a:schemeClr>
                </a:solidFill>
              </a:rPr>
              <a:t> will also work closely with International Muon Collider Collaboration (IMCC) hosted at the European Council for Nuclear Research (CERN) in realizing a muon collider, wherever it is built in the world.</a:t>
            </a:r>
          </a:p>
          <a:p>
            <a:endParaRPr lang="en-US" sz="1800" dirty="0">
              <a:solidFill>
                <a:schemeClr val="bg1">
                  <a:lumMod val="85000"/>
                </a:schemeClr>
              </a:solidFill>
            </a:endParaRPr>
          </a:p>
          <a:p>
            <a:r>
              <a:rPr lang="en-US" sz="1800" dirty="0">
                <a:solidFill>
                  <a:schemeClr val="bg1">
                    <a:lumMod val="85000"/>
                  </a:schemeClr>
                </a:solidFill>
              </a:rPr>
              <a:t>The </a:t>
            </a:r>
            <a:r>
              <a:rPr lang="en-US" sz="1800" strike="sngStrike" dirty="0">
                <a:solidFill>
                  <a:schemeClr val="bg1">
                    <a:lumMod val="85000"/>
                  </a:schemeClr>
                </a:solidFill>
              </a:rPr>
              <a:t>……….</a:t>
            </a:r>
            <a:r>
              <a:rPr lang="en-US" sz="1800" dirty="0">
                <a:solidFill>
                  <a:schemeClr val="bg1">
                    <a:lumMod val="85000"/>
                  </a:schemeClr>
                </a:solidFill>
              </a:rPr>
              <a:t> will be hosted by the Fermi National Accelerator Laboratory, which will oversee its affairs, including financial responsibilities.</a:t>
            </a:r>
          </a:p>
          <a:p>
            <a:pPr algn="ctr"/>
            <a:r>
              <a:rPr lang="en-US" sz="1800" dirty="0">
                <a:solidFill>
                  <a:schemeClr val="bg1">
                    <a:lumMod val="85000"/>
                  </a:schemeClr>
                </a:solidFill>
              </a:rPr>
              <a:t>(To be approved by FNAL and FNAL Legal)</a:t>
            </a:r>
          </a:p>
        </p:txBody>
      </p:sp>
      <p:sp>
        <p:nvSpPr>
          <p:cNvPr id="6" name="Title 1">
            <a:extLst>
              <a:ext uri="{FF2B5EF4-FFF2-40B4-BE49-F238E27FC236}">
                <a16:creationId xmlns:a16="http://schemas.microsoft.com/office/drawing/2014/main" id="{C01D9AEC-13D2-AEB5-CE7E-8F1C4A2AA02F}"/>
              </a:ext>
            </a:extLst>
          </p:cNvPr>
          <p:cNvSpPr>
            <a:spLocks noGrp="1"/>
          </p:cNvSpPr>
          <p:nvPr>
            <p:ph type="title"/>
          </p:nvPr>
        </p:nvSpPr>
        <p:spPr>
          <a:xfrm>
            <a:off x="1981200" y="57150"/>
            <a:ext cx="5334000" cy="857250"/>
          </a:xfrm>
        </p:spPr>
        <p:txBody>
          <a:bodyPr/>
          <a:lstStyle/>
          <a:p>
            <a:r>
              <a:rPr lang="en-US" sz="2800" dirty="0"/>
              <a:t>Question 2</a:t>
            </a:r>
            <a:endParaRPr lang="en-US" dirty="0"/>
          </a:p>
        </p:txBody>
      </p:sp>
    </p:spTree>
    <p:extLst>
      <p:ext uri="{BB962C8B-B14F-4D97-AF65-F5344CB8AC3E}">
        <p14:creationId xmlns:p14="http://schemas.microsoft.com/office/powerpoint/2010/main" val="212835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57AE9F-84FB-0B38-B31E-9E645C976F43}"/>
              </a:ext>
            </a:extLst>
          </p:cNvPr>
          <p:cNvSpPr>
            <a:spLocks noGrp="1"/>
          </p:cNvSpPr>
          <p:nvPr>
            <p:ph type="dt" sz="half" idx="14"/>
          </p:nvPr>
        </p:nvSpPr>
        <p:spPr/>
        <p:txBody>
          <a:bodyPr/>
          <a:lstStyle/>
          <a:p>
            <a:fld id="{911F6A1B-9475-9D40-BCB9-1C4D06443183}" type="datetime5">
              <a:rPr lang="en-US" smtClean="0"/>
              <a:t>8-Aug-24</a:t>
            </a:fld>
            <a:endParaRPr lang="en-US"/>
          </a:p>
        </p:txBody>
      </p:sp>
      <p:sp>
        <p:nvSpPr>
          <p:cNvPr id="4" name="Footer Placeholder 3">
            <a:extLst>
              <a:ext uri="{FF2B5EF4-FFF2-40B4-BE49-F238E27FC236}">
                <a16:creationId xmlns:a16="http://schemas.microsoft.com/office/drawing/2014/main" id="{3AF124CB-DEB4-FCCC-D9B9-C2D27285EB22}"/>
              </a:ext>
            </a:extLst>
          </p:cNvPr>
          <p:cNvSpPr>
            <a:spLocks noGrp="1"/>
          </p:cNvSpPr>
          <p:nvPr>
            <p:ph type="ftr" sz="quarter" idx="15"/>
          </p:nvPr>
        </p:nvSpPr>
        <p:spPr/>
        <p:txBody>
          <a:bodyPr/>
          <a:lstStyle/>
          <a:p>
            <a:pPr>
              <a:defRPr/>
            </a:pPr>
            <a:r>
              <a:rPr lang="en-US"/>
              <a:t>Sridhara Dasu (dasu@hep.wisc.edu)</a:t>
            </a:r>
          </a:p>
        </p:txBody>
      </p:sp>
      <p:sp>
        <p:nvSpPr>
          <p:cNvPr id="5" name="Slide Number Placeholder 4">
            <a:extLst>
              <a:ext uri="{FF2B5EF4-FFF2-40B4-BE49-F238E27FC236}">
                <a16:creationId xmlns:a16="http://schemas.microsoft.com/office/drawing/2014/main" id="{4AD4C35E-A202-8FF7-5751-9807EEBC5917}"/>
              </a:ext>
            </a:extLst>
          </p:cNvPr>
          <p:cNvSpPr>
            <a:spLocks noGrp="1"/>
          </p:cNvSpPr>
          <p:nvPr>
            <p:ph type="sldNum" sz="quarter" idx="16"/>
          </p:nvPr>
        </p:nvSpPr>
        <p:spPr/>
        <p:txBody>
          <a:bodyPr/>
          <a:lstStyle/>
          <a:p>
            <a:fld id="{17500E5D-682D-9043-B9E9-7C255E8153BC}" type="slidenum">
              <a:rPr lang="en-US" smtClean="0"/>
              <a:pPr/>
              <a:t>5</a:t>
            </a:fld>
            <a:endParaRPr lang="en-US"/>
          </a:p>
        </p:txBody>
      </p:sp>
      <p:sp>
        <p:nvSpPr>
          <p:cNvPr id="8" name="Text Placeholder 7">
            <a:extLst>
              <a:ext uri="{FF2B5EF4-FFF2-40B4-BE49-F238E27FC236}">
                <a16:creationId xmlns:a16="http://schemas.microsoft.com/office/drawing/2014/main" id="{F420D839-B584-F9B2-113A-0B1D625F51FB}"/>
              </a:ext>
            </a:extLst>
          </p:cNvPr>
          <p:cNvSpPr>
            <a:spLocks noGrp="1"/>
          </p:cNvSpPr>
          <p:nvPr>
            <p:ph type="body" sz="quarter" idx="13"/>
          </p:nvPr>
        </p:nvSpPr>
        <p:spPr/>
        <p:txBody>
          <a:bodyPr/>
          <a:lstStyle/>
          <a:p>
            <a:r>
              <a:rPr lang="en-US" sz="1800" dirty="0">
                <a:solidFill>
                  <a:schemeClr val="bg1">
                    <a:lumMod val="85000"/>
                  </a:schemeClr>
                </a:solidFill>
              </a:rPr>
              <a:t>The </a:t>
            </a:r>
            <a:r>
              <a:rPr lang="en-US" sz="1800" strike="sngStrike" dirty="0">
                <a:solidFill>
                  <a:schemeClr val="bg1">
                    <a:lumMod val="85000"/>
                  </a:schemeClr>
                </a:solidFill>
              </a:rPr>
              <a:t>…………….</a:t>
            </a:r>
            <a:r>
              <a:rPr lang="en-US" sz="1800" dirty="0">
                <a:solidFill>
                  <a:schemeClr val="bg1">
                    <a:lumMod val="85000"/>
                  </a:schemeClr>
                </a:solidFill>
              </a:rPr>
              <a:t> is an organization of individuals interested in bolstering the science case, designing and promoting the construction of a multi-</a:t>
            </a:r>
            <a:r>
              <a:rPr lang="en-US" sz="1800" dirty="0" err="1">
                <a:solidFill>
                  <a:schemeClr val="bg1">
                    <a:lumMod val="85000"/>
                  </a:schemeClr>
                </a:solidFill>
              </a:rPr>
              <a:t>TeV</a:t>
            </a:r>
            <a:r>
              <a:rPr lang="en-US" sz="1800" dirty="0">
                <a:solidFill>
                  <a:schemeClr val="bg1">
                    <a:lumMod val="85000"/>
                  </a:schemeClr>
                </a:solidFill>
              </a:rPr>
              <a:t> muon collider in the United States. The organization </a:t>
            </a:r>
            <a:r>
              <a:rPr lang="en-US" sz="1800" dirty="0">
                <a:solidFill>
                  <a:srgbClr val="FF0000"/>
                </a:solidFill>
              </a:rPr>
              <a:t>will also work closely with International Muon Collider Collaboration (IMCC) hosted at the European Council for Nuclear Research (CERN) in realizing a muon collider, wherever it is built in the world.</a:t>
            </a:r>
          </a:p>
          <a:p>
            <a:endParaRPr lang="en-US" sz="1800" dirty="0">
              <a:solidFill>
                <a:schemeClr val="bg1">
                  <a:lumMod val="85000"/>
                </a:schemeClr>
              </a:solidFill>
            </a:endParaRPr>
          </a:p>
          <a:p>
            <a:r>
              <a:rPr lang="en-US" sz="1800" dirty="0">
                <a:solidFill>
                  <a:schemeClr val="bg1">
                    <a:lumMod val="85000"/>
                  </a:schemeClr>
                </a:solidFill>
              </a:rPr>
              <a:t>The </a:t>
            </a:r>
            <a:r>
              <a:rPr lang="en-US" sz="1800" strike="sngStrike" dirty="0">
                <a:solidFill>
                  <a:schemeClr val="bg1">
                    <a:lumMod val="85000"/>
                  </a:schemeClr>
                </a:solidFill>
              </a:rPr>
              <a:t>……….</a:t>
            </a:r>
            <a:r>
              <a:rPr lang="en-US" sz="1800" dirty="0">
                <a:solidFill>
                  <a:schemeClr val="bg1">
                    <a:lumMod val="85000"/>
                  </a:schemeClr>
                </a:solidFill>
              </a:rPr>
              <a:t> will be hosted by the Fermi National Accelerator Laboratory, which will oversee its affairs, including financial responsibilities.</a:t>
            </a:r>
          </a:p>
          <a:p>
            <a:pPr algn="ctr"/>
            <a:r>
              <a:rPr lang="en-US" sz="1800" dirty="0">
                <a:solidFill>
                  <a:schemeClr val="bg1">
                    <a:lumMod val="85000"/>
                  </a:schemeClr>
                </a:solidFill>
              </a:rPr>
              <a:t>(To be approved by FNAL and FNAL Legal)</a:t>
            </a:r>
          </a:p>
        </p:txBody>
      </p:sp>
      <p:sp>
        <p:nvSpPr>
          <p:cNvPr id="6" name="Title 1">
            <a:extLst>
              <a:ext uri="{FF2B5EF4-FFF2-40B4-BE49-F238E27FC236}">
                <a16:creationId xmlns:a16="http://schemas.microsoft.com/office/drawing/2014/main" id="{C01D9AEC-13D2-AEB5-CE7E-8F1C4A2AA02F}"/>
              </a:ext>
            </a:extLst>
          </p:cNvPr>
          <p:cNvSpPr>
            <a:spLocks noGrp="1"/>
          </p:cNvSpPr>
          <p:nvPr>
            <p:ph type="title"/>
          </p:nvPr>
        </p:nvSpPr>
        <p:spPr>
          <a:xfrm>
            <a:off x="1981200" y="57150"/>
            <a:ext cx="5334000" cy="857250"/>
          </a:xfrm>
        </p:spPr>
        <p:txBody>
          <a:bodyPr/>
          <a:lstStyle/>
          <a:p>
            <a:r>
              <a:rPr lang="en-US" sz="2800" dirty="0"/>
              <a:t>Question 3</a:t>
            </a:r>
            <a:endParaRPr lang="en-US" dirty="0"/>
          </a:p>
        </p:txBody>
      </p:sp>
    </p:spTree>
    <p:extLst>
      <p:ext uri="{BB962C8B-B14F-4D97-AF65-F5344CB8AC3E}">
        <p14:creationId xmlns:p14="http://schemas.microsoft.com/office/powerpoint/2010/main" val="220660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F80-4F3B-71AA-3665-F02E48D14EA2}"/>
              </a:ext>
            </a:extLst>
          </p:cNvPr>
          <p:cNvSpPr>
            <a:spLocks noGrp="1"/>
          </p:cNvSpPr>
          <p:nvPr>
            <p:ph type="title"/>
          </p:nvPr>
        </p:nvSpPr>
        <p:spPr/>
        <p:txBody>
          <a:bodyPr/>
          <a:lstStyle/>
          <a:p>
            <a:r>
              <a:rPr lang="en-US" dirty="0"/>
              <a:t>Question 4</a:t>
            </a:r>
          </a:p>
        </p:txBody>
      </p:sp>
      <p:sp>
        <p:nvSpPr>
          <p:cNvPr id="3" name="Text Placeholder 2">
            <a:extLst>
              <a:ext uri="{FF2B5EF4-FFF2-40B4-BE49-F238E27FC236}">
                <a16:creationId xmlns:a16="http://schemas.microsoft.com/office/drawing/2014/main" id="{A01F25B5-244E-79FB-B35D-5EACFD7C4FB4}"/>
              </a:ext>
            </a:extLst>
          </p:cNvPr>
          <p:cNvSpPr>
            <a:spLocks noGrp="1"/>
          </p:cNvSpPr>
          <p:nvPr>
            <p:ph type="body" sz="quarter" idx="13"/>
          </p:nvPr>
        </p:nvSpPr>
        <p:spPr/>
        <p:txBody>
          <a:bodyPr/>
          <a:lstStyle/>
          <a:p>
            <a:r>
              <a:rPr lang="en-US" dirty="0">
                <a:solidFill>
                  <a:srgbClr val="FF0000"/>
                </a:solidFill>
              </a:rPr>
              <a:t>The </a:t>
            </a:r>
            <a:r>
              <a:rPr lang="en-US" dirty="0">
                <a:solidFill>
                  <a:schemeClr val="bg1">
                    <a:lumMod val="85000"/>
                  </a:schemeClr>
                </a:solidFill>
              </a:rPr>
              <a:t>organization</a:t>
            </a:r>
            <a:r>
              <a:rPr lang="en-US" dirty="0">
                <a:solidFill>
                  <a:srgbClr val="FF0000"/>
                </a:solidFill>
              </a:rPr>
              <a:t> is open to all members of the high energy physics community, accelerator physicists, theoretical and experimental particle physicists and professional engineers working at universities, laboratories and participating industry partners. </a:t>
            </a:r>
            <a:r>
              <a:rPr lang="en-US" dirty="0">
                <a:solidFill>
                  <a:schemeClr val="bg1">
                    <a:lumMod val="85000"/>
                  </a:schemeClr>
                </a:solidFill>
              </a:rPr>
              <a:t>Student members of </a:t>
            </a:r>
            <a:r>
              <a:rPr lang="en-US" strike="sngStrike" dirty="0">
                <a:solidFill>
                  <a:schemeClr val="bg1">
                    <a:lumMod val="85000"/>
                  </a:schemeClr>
                </a:solidFill>
              </a:rPr>
              <a:t>……</a:t>
            </a:r>
            <a:r>
              <a:rPr lang="en-US" dirty="0">
                <a:solidFill>
                  <a:schemeClr val="bg1">
                    <a:lumMod val="85000"/>
                  </a:schemeClr>
                </a:solidFill>
              </a:rPr>
              <a:t> must have approval of their faculty supervisors. </a:t>
            </a:r>
            <a:endParaRPr lang="en-US" dirty="0"/>
          </a:p>
        </p:txBody>
      </p:sp>
      <p:sp>
        <p:nvSpPr>
          <p:cNvPr id="4" name="Date Placeholder 3">
            <a:extLst>
              <a:ext uri="{FF2B5EF4-FFF2-40B4-BE49-F238E27FC236}">
                <a16:creationId xmlns:a16="http://schemas.microsoft.com/office/drawing/2014/main" id="{61AAF796-A05C-E29F-A408-D258892D91A5}"/>
              </a:ext>
            </a:extLst>
          </p:cNvPr>
          <p:cNvSpPr>
            <a:spLocks noGrp="1"/>
          </p:cNvSpPr>
          <p:nvPr>
            <p:ph type="dt" sz="half" idx="14"/>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702EFE6C-385F-9127-9D77-C7EBAD0F8EB0}"/>
              </a:ext>
            </a:extLst>
          </p:cNvPr>
          <p:cNvSpPr>
            <a:spLocks noGrp="1"/>
          </p:cNvSpPr>
          <p:nvPr>
            <p:ph type="ftr" sz="quarter" idx="15"/>
          </p:nvPr>
        </p:nvSpPr>
        <p:spPr/>
        <p:txBody>
          <a:bodyPr/>
          <a:lstStyle/>
          <a:p>
            <a:pPr>
              <a:defRPr/>
            </a:pPr>
            <a:r>
              <a:rPr lang="en-US" dirty="0"/>
              <a:t>Sridhara Dasu (</a:t>
            </a:r>
            <a:r>
              <a:rPr lang="en-US" dirty="0" err="1"/>
              <a:t>dasu@hep.wisc.edu</a:t>
            </a:r>
            <a:r>
              <a:rPr lang="en-US" dirty="0"/>
              <a:t>)</a:t>
            </a:r>
          </a:p>
        </p:txBody>
      </p:sp>
      <p:sp>
        <p:nvSpPr>
          <p:cNvPr id="6" name="Slide Number Placeholder 5">
            <a:extLst>
              <a:ext uri="{FF2B5EF4-FFF2-40B4-BE49-F238E27FC236}">
                <a16:creationId xmlns:a16="http://schemas.microsoft.com/office/drawing/2014/main" id="{B3754966-6B58-720F-7C4B-D52D8DC1D7F2}"/>
              </a:ext>
            </a:extLst>
          </p:cNvPr>
          <p:cNvSpPr>
            <a:spLocks noGrp="1"/>
          </p:cNvSpPr>
          <p:nvPr>
            <p:ph type="sldNum" sz="quarter" idx="16"/>
          </p:nvPr>
        </p:nvSpPr>
        <p:spPr/>
        <p:txBody>
          <a:bodyPr/>
          <a:lstStyle/>
          <a:p>
            <a:fld id="{623EC512-DE41-8D4F-9FC7-449F6E7E2BE8}" type="slidenum">
              <a:rPr lang="en-US" smtClean="0"/>
              <a:pPr/>
              <a:t>6</a:t>
            </a:fld>
            <a:endParaRPr lang="en-US"/>
          </a:p>
        </p:txBody>
      </p:sp>
    </p:spTree>
    <p:extLst>
      <p:ext uri="{BB962C8B-B14F-4D97-AF65-F5344CB8AC3E}">
        <p14:creationId xmlns:p14="http://schemas.microsoft.com/office/powerpoint/2010/main" val="2325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F80-4F3B-71AA-3665-F02E48D14EA2}"/>
              </a:ext>
            </a:extLst>
          </p:cNvPr>
          <p:cNvSpPr>
            <a:spLocks noGrp="1"/>
          </p:cNvSpPr>
          <p:nvPr>
            <p:ph type="title"/>
          </p:nvPr>
        </p:nvSpPr>
        <p:spPr/>
        <p:txBody>
          <a:bodyPr/>
          <a:lstStyle/>
          <a:p>
            <a:r>
              <a:rPr lang="en-US" dirty="0"/>
              <a:t>Question 5</a:t>
            </a:r>
          </a:p>
        </p:txBody>
      </p:sp>
      <p:sp>
        <p:nvSpPr>
          <p:cNvPr id="3" name="Text Placeholder 2">
            <a:extLst>
              <a:ext uri="{FF2B5EF4-FFF2-40B4-BE49-F238E27FC236}">
                <a16:creationId xmlns:a16="http://schemas.microsoft.com/office/drawing/2014/main" id="{A01F25B5-244E-79FB-B35D-5EACFD7C4FB4}"/>
              </a:ext>
            </a:extLst>
          </p:cNvPr>
          <p:cNvSpPr>
            <a:spLocks noGrp="1"/>
          </p:cNvSpPr>
          <p:nvPr>
            <p:ph type="body" sz="quarter" idx="13"/>
          </p:nvPr>
        </p:nvSpPr>
        <p:spPr/>
        <p:txBody>
          <a:bodyPr/>
          <a:lstStyle/>
          <a:p>
            <a:r>
              <a:rPr lang="en-US" dirty="0">
                <a:solidFill>
                  <a:schemeClr val="bg1">
                    <a:lumMod val="85000"/>
                  </a:schemeClr>
                </a:solidFill>
              </a:rPr>
              <a:t>The organization is open to all members of the high energy physics community, accelerator physicists, theoretical and experimental particle physicists and professional engineers working at universities, laboratories and participating industry partners. </a:t>
            </a:r>
            <a:r>
              <a:rPr lang="en-US" dirty="0">
                <a:solidFill>
                  <a:srgbClr val="FF0000"/>
                </a:solidFill>
              </a:rPr>
              <a:t>Student members of </a:t>
            </a:r>
            <a:r>
              <a:rPr lang="en-US" strike="sngStrike" dirty="0">
                <a:solidFill>
                  <a:srgbClr val="FF0000"/>
                </a:solidFill>
              </a:rPr>
              <a:t>……</a:t>
            </a:r>
            <a:r>
              <a:rPr lang="en-US" dirty="0">
                <a:solidFill>
                  <a:srgbClr val="FF0000"/>
                </a:solidFill>
              </a:rPr>
              <a:t> must have approval of their faculty supervisors. </a:t>
            </a:r>
          </a:p>
        </p:txBody>
      </p:sp>
      <p:sp>
        <p:nvSpPr>
          <p:cNvPr id="4" name="Date Placeholder 3">
            <a:extLst>
              <a:ext uri="{FF2B5EF4-FFF2-40B4-BE49-F238E27FC236}">
                <a16:creationId xmlns:a16="http://schemas.microsoft.com/office/drawing/2014/main" id="{61AAF796-A05C-E29F-A408-D258892D91A5}"/>
              </a:ext>
            </a:extLst>
          </p:cNvPr>
          <p:cNvSpPr>
            <a:spLocks noGrp="1"/>
          </p:cNvSpPr>
          <p:nvPr>
            <p:ph type="dt" sz="half" idx="14"/>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702EFE6C-385F-9127-9D77-C7EBAD0F8EB0}"/>
              </a:ext>
            </a:extLst>
          </p:cNvPr>
          <p:cNvSpPr>
            <a:spLocks noGrp="1"/>
          </p:cNvSpPr>
          <p:nvPr>
            <p:ph type="ftr" sz="quarter" idx="15"/>
          </p:nvPr>
        </p:nvSpPr>
        <p:spPr/>
        <p:txBody>
          <a:bodyPr/>
          <a:lstStyle/>
          <a:p>
            <a:pPr>
              <a:defRPr/>
            </a:pPr>
            <a:r>
              <a:rPr lang="en-US" dirty="0"/>
              <a:t>Sridhara Dasu (</a:t>
            </a:r>
            <a:r>
              <a:rPr lang="en-US" dirty="0" err="1"/>
              <a:t>dasu@hep.wisc.edu</a:t>
            </a:r>
            <a:r>
              <a:rPr lang="en-US" dirty="0"/>
              <a:t>)</a:t>
            </a:r>
          </a:p>
        </p:txBody>
      </p:sp>
      <p:sp>
        <p:nvSpPr>
          <p:cNvPr id="6" name="Slide Number Placeholder 5">
            <a:extLst>
              <a:ext uri="{FF2B5EF4-FFF2-40B4-BE49-F238E27FC236}">
                <a16:creationId xmlns:a16="http://schemas.microsoft.com/office/drawing/2014/main" id="{B3754966-6B58-720F-7C4B-D52D8DC1D7F2}"/>
              </a:ext>
            </a:extLst>
          </p:cNvPr>
          <p:cNvSpPr>
            <a:spLocks noGrp="1"/>
          </p:cNvSpPr>
          <p:nvPr>
            <p:ph type="sldNum" sz="quarter" idx="16"/>
          </p:nvPr>
        </p:nvSpPr>
        <p:spPr/>
        <p:txBody>
          <a:bodyPr/>
          <a:lstStyle/>
          <a:p>
            <a:fld id="{623EC512-DE41-8D4F-9FC7-449F6E7E2BE8}" type="slidenum">
              <a:rPr lang="en-US" smtClean="0"/>
              <a:pPr/>
              <a:t>7</a:t>
            </a:fld>
            <a:endParaRPr lang="en-US"/>
          </a:p>
        </p:txBody>
      </p:sp>
    </p:spTree>
    <p:extLst>
      <p:ext uri="{BB962C8B-B14F-4D97-AF65-F5344CB8AC3E}">
        <p14:creationId xmlns:p14="http://schemas.microsoft.com/office/powerpoint/2010/main" val="29965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F977-1D70-8B29-6BD0-E974C24AC36A}"/>
              </a:ext>
            </a:extLst>
          </p:cNvPr>
          <p:cNvSpPr>
            <a:spLocks noGrp="1"/>
          </p:cNvSpPr>
          <p:nvPr>
            <p:ph type="title"/>
          </p:nvPr>
        </p:nvSpPr>
        <p:spPr/>
        <p:txBody>
          <a:bodyPr/>
          <a:lstStyle/>
          <a:p>
            <a:r>
              <a:rPr lang="en-US" dirty="0"/>
              <a:t>Adoption of the Constitution</a:t>
            </a:r>
          </a:p>
        </p:txBody>
      </p:sp>
      <p:sp>
        <p:nvSpPr>
          <p:cNvPr id="3" name="Text Placeholder 2">
            <a:extLst>
              <a:ext uri="{FF2B5EF4-FFF2-40B4-BE49-F238E27FC236}">
                <a16:creationId xmlns:a16="http://schemas.microsoft.com/office/drawing/2014/main" id="{F4DBB706-C506-9F9D-2048-8D3317504D81}"/>
              </a:ext>
            </a:extLst>
          </p:cNvPr>
          <p:cNvSpPr>
            <a:spLocks noGrp="1"/>
          </p:cNvSpPr>
          <p:nvPr>
            <p:ph type="body" sz="quarter" idx="13"/>
          </p:nvPr>
        </p:nvSpPr>
        <p:spPr/>
        <p:txBody>
          <a:bodyPr/>
          <a:lstStyle/>
          <a:p>
            <a:pPr rtl="0">
              <a:spcBef>
                <a:spcPts val="0"/>
              </a:spcBef>
              <a:spcAft>
                <a:spcPts val="0"/>
              </a:spcAft>
            </a:pPr>
            <a:r>
              <a:rPr lang="en-US" sz="2400" b="0" i="0" u="none" strike="noStrike" dirty="0">
                <a:solidFill>
                  <a:srgbClr val="FF0000"/>
                </a:solidFill>
                <a:effectLst/>
                <a:latin typeface="Arial" panose="020B0604020202020204" pitchFamily="34" charset="0"/>
              </a:rPr>
              <a:t>Adoption of the constitution and any future amendments require two-thirds majority of the votes cast, excluding abstain votes.</a:t>
            </a:r>
          </a:p>
          <a:p>
            <a:pPr rtl="0">
              <a:spcBef>
                <a:spcPts val="0"/>
              </a:spcBef>
              <a:spcAft>
                <a:spcPts val="0"/>
              </a:spcAft>
            </a:pPr>
            <a:endParaRPr lang="en-US" sz="2400" dirty="0">
              <a:solidFill>
                <a:srgbClr val="000000"/>
              </a:solidFill>
              <a:latin typeface="Arial" panose="020B0604020202020204" pitchFamily="34" charset="0"/>
            </a:endParaRPr>
          </a:p>
          <a:p>
            <a:pPr rtl="0">
              <a:spcBef>
                <a:spcPts val="0"/>
              </a:spcBef>
              <a:spcAft>
                <a:spcPts val="0"/>
              </a:spcAft>
            </a:pPr>
            <a:endParaRPr lang="en-US" sz="2400" b="0" dirty="0">
              <a:solidFill>
                <a:srgbClr val="000000"/>
              </a:solidFill>
              <a:effectLst/>
              <a:latin typeface="Arial" panose="020B0604020202020204" pitchFamily="34" charset="0"/>
            </a:endParaRPr>
          </a:p>
          <a:p>
            <a:pPr rtl="0">
              <a:spcBef>
                <a:spcPts val="0"/>
              </a:spcBef>
              <a:spcAft>
                <a:spcPts val="0"/>
              </a:spcAft>
            </a:pPr>
            <a:r>
              <a:rPr lang="en-US" sz="2400" dirty="0">
                <a:solidFill>
                  <a:srgbClr val="000000"/>
                </a:solidFill>
                <a:latin typeface="Arial" panose="020B0604020202020204" pitchFamily="34" charset="0"/>
              </a:rPr>
              <a:t>Logistics</a:t>
            </a:r>
          </a:p>
          <a:p>
            <a:pPr marL="642938" lvl="1" indent="-342900">
              <a:spcBef>
                <a:spcPts val="0"/>
              </a:spcBef>
              <a:spcAft>
                <a:spcPts val="0"/>
              </a:spcAft>
              <a:buFont typeface="Arial" panose="020B0604020202020204" pitchFamily="34" charset="0"/>
              <a:buChar char="•"/>
            </a:pPr>
            <a:r>
              <a:rPr lang="en-US" sz="2400" dirty="0">
                <a:solidFill>
                  <a:srgbClr val="000000"/>
                </a:solidFill>
                <a:latin typeface="Arial" panose="020B0604020202020204" pitchFamily="34" charset="0"/>
              </a:rPr>
              <a:t>Continue discussion online -- use </a:t>
            </a:r>
            <a:r>
              <a:rPr lang="en-US" sz="2400" b="0" dirty="0">
                <a:solidFill>
                  <a:srgbClr val="000000"/>
                </a:solidFill>
                <a:effectLst/>
                <a:latin typeface="Arial" panose="020B0604020202020204" pitchFamily="34" charset="0"/>
                <a:hlinkClick r:id="rId2"/>
              </a:rPr>
              <a:t>Feedback</a:t>
            </a:r>
            <a:r>
              <a:rPr lang="en-US" sz="2400" b="0" dirty="0">
                <a:solidFill>
                  <a:srgbClr val="000000"/>
                </a:solidFill>
                <a:effectLst/>
                <a:latin typeface="Arial" panose="020B0604020202020204" pitchFamily="34" charset="0"/>
              </a:rPr>
              <a:t> form</a:t>
            </a:r>
          </a:p>
          <a:p>
            <a:pPr marL="642938" lvl="1" indent="-342900">
              <a:spcBef>
                <a:spcPts val="0"/>
              </a:spcBef>
              <a:spcAft>
                <a:spcPts val="0"/>
              </a:spcAft>
              <a:buFont typeface="Arial" panose="020B0604020202020204" pitchFamily="34" charset="0"/>
              <a:buChar char="•"/>
            </a:pPr>
            <a:r>
              <a:rPr lang="en-US" sz="2400" dirty="0">
                <a:solidFill>
                  <a:srgbClr val="000000"/>
                </a:solidFill>
                <a:latin typeface="Arial" panose="020B0604020202020204" pitchFamily="34" charset="0"/>
              </a:rPr>
              <a:t>Call a Zoom meeting in 2-weeks </a:t>
            </a:r>
            <a:br>
              <a:rPr lang="en-US" sz="2400" dirty="0">
                <a:solidFill>
                  <a:srgbClr val="000000"/>
                </a:solidFill>
                <a:latin typeface="Arial" panose="020B0604020202020204" pitchFamily="34" charset="0"/>
              </a:rPr>
            </a:br>
            <a:r>
              <a:rPr lang="en-US" sz="2400" dirty="0">
                <a:solidFill>
                  <a:srgbClr val="000000"/>
                </a:solidFill>
                <a:latin typeface="Arial" panose="020B0604020202020204" pitchFamily="34" charset="0"/>
              </a:rPr>
              <a:t>(invitations on mailing list – do signup – Tova’s slides)</a:t>
            </a:r>
          </a:p>
          <a:p>
            <a:pPr marL="942975" lvl="2" indent="-342900">
              <a:spcBef>
                <a:spcPts val="0"/>
              </a:spcBef>
              <a:spcAft>
                <a:spcPts val="0"/>
              </a:spcAft>
              <a:buFont typeface="Arial" panose="020B0604020202020204" pitchFamily="34" charset="0"/>
              <a:buChar char="•"/>
            </a:pPr>
            <a:endParaRPr lang="en-US" sz="2400" dirty="0">
              <a:solidFill>
                <a:srgbClr val="000000"/>
              </a:solidFill>
              <a:latin typeface="Arial" panose="020B0604020202020204" pitchFamily="34" charset="0"/>
            </a:endParaRPr>
          </a:p>
          <a:p>
            <a:endParaRPr lang="en-US" sz="2400" dirty="0"/>
          </a:p>
        </p:txBody>
      </p:sp>
      <p:sp>
        <p:nvSpPr>
          <p:cNvPr id="4" name="Date Placeholder 3">
            <a:extLst>
              <a:ext uri="{FF2B5EF4-FFF2-40B4-BE49-F238E27FC236}">
                <a16:creationId xmlns:a16="http://schemas.microsoft.com/office/drawing/2014/main" id="{E8BFDEE0-5779-7BEE-8916-B12873F56FCE}"/>
              </a:ext>
            </a:extLst>
          </p:cNvPr>
          <p:cNvSpPr>
            <a:spLocks noGrp="1"/>
          </p:cNvSpPr>
          <p:nvPr>
            <p:ph type="dt" sz="half" idx="14"/>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53307481-9161-3D29-0F4B-CEDC8807005B}"/>
              </a:ext>
            </a:extLst>
          </p:cNvPr>
          <p:cNvSpPr>
            <a:spLocks noGrp="1"/>
          </p:cNvSpPr>
          <p:nvPr>
            <p:ph type="ftr" sz="quarter" idx="15"/>
          </p:nvPr>
        </p:nvSpPr>
        <p:spPr/>
        <p:txBody>
          <a:bodyPr/>
          <a:lstStyle/>
          <a:p>
            <a:pPr>
              <a:defRPr/>
            </a:pPr>
            <a:r>
              <a:rPr lang="en-US"/>
              <a:t>Sridhara Dasu (dasu@hep.wisc.edu)</a:t>
            </a:r>
          </a:p>
        </p:txBody>
      </p:sp>
      <p:sp>
        <p:nvSpPr>
          <p:cNvPr id="6" name="Slide Number Placeholder 5">
            <a:extLst>
              <a:ext uri="{FF2B5EF4-FFF2-40B4-BE49-F238E27FC236}">
                <a16:creationId xmlns:a16="http://schemas.microsoft.com/office/drawing/2014/main" id="{64625573-4277-A93B-962A-79CC3D8AB209}"/>
              </a:ext>
            </a:extLst>
          </p:cNvPr>
          <p:cNvSpPr>
            <a:spLocks noGrp="1"/>
          </p:cNvSpPr>
          <p:nvPr>
            <p:ph type="sldNum" sz="quarter" idx="16"/>
          </p:nvPr>
        </p:nvSpPr>
        <p:spPr/>
        <p:txBody>
          <a:bodyPr/>
          <a:lstStyle/>
          <a:p>
            <a:fld id="{623EC512-DE41-8D4F-9FC7-449F6E7E2BE8}" type="slidenum">
              <a:rPr lang="en-US" smtClean="0"/>
              <a:pPr/>
              <a:t>8</a:t>
            </a:fld>
            <a:endParaRPr lang="en-US"/>
          </a:p>
        </p:txBody>
      </p:sp>
    </p:spTree>
    <p:extLst>
      <p:ext uri="{BB962C8B-B14F-4D97-AF65-F5344CB8AC3E}">
        <p14:creationId xmlns:p14="http://schemas.microsoft.com/office/powerpoint/2010/main" val="236244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DDC800-4754-4DEF-BADD-A5DC6DE7F039}"/>
              </a:ext>
            </a:extLst>
          </p:cNvPr>
          <p:cNvSpPr>
            <a:spLocks noGrp="1"/>
          </p:cNvSpPr>
          <p:nvPr>
            <p:ph type="dt" sz="half" idx="10"/>
          </p:nvPr>
        </p:nvSpPr>
        <p:spPr/>
        <p:txBody>
          <a:bodyPr/>
          <a:lstStyle/>
          <a:p>
            <a:fld id="{90CA229D-7F6D-074D-B5E1-4F51E97BE407}" type="datetime5">
              <a:rPr lang="en-US" smtClean="0"/>
              <a:t>8-Aug-24</a:t>
            </a:fld>
            <a:endParaRPr lang="en-US"/>
          </a:p>
        </p:txBody>
      </p:sp>
      <p:sp>
        <p:nvSpPr>
          <p:cNvPr id="5" name="Footer Placeholder 4">
            <a:extLst>
              <a:ext uri="{FF2B5EF4-FFF2-40B4-BE49-F238E27FC236}">
                <a16:creationId xmlns:a16="http://schemas.microsoft.com/office/drawing/2014/main" id="{5DC09BA3-71C3-E3D4-A9B2-78F03EFF4E76}"/>
              </a:ext>
            </a:extLst>
          </p:cNvPr>
          <p:cNvSpPr>
            <a:spLocks noGrp="1"/>
          </p:cNvSpPr>
          <p:nvPr>
            <p:ph type="ftr" sz="quarter" idx="11"/>
          </p:nvPr>
        </p:nvSpPr>
        <p:spPr/>
        <p:txBody>
          <a:bodyPr/>
          <a:lstStyle/>
          <a:p>
            <a:pPr>
              <a:defRPr/>
            </a:pPr>
            <a:r>
              <a:rPr lang="en-US"/>
              <a:t>Sridhara Dasu (dasu@hep.wisc.edu)</a:t>
            </a:r>
          </a:p>
        </p:txBody>
      </p:sp>
      <p:sp>
        <p:nvSpPr>
          <p:cNvPr id="6" name="Slide Number Placeholder 5">
            <a:extLst>
              <a:ext uri="{FF2B5EF4-FFF2-40B4-BE49-F238E27FC236}">
                <a16:creationId xmlns:a16="http://schemas.microsoft.com/office/drawing/2014/main" id="{4985E619-6D9F-8819-8542-84BD0973B71F}"/>
              </a:ext>
            </a:extLst>
          </p:cNvPr>
          <p:cNvSpPr>
            <a:spLocks noGrp="1"/>
          </p:cNvSpPr>
          <p:nvPr>
            <p:ph type="sldNum" sz="quarter" idx="12"/>
          </p:nvPr>
        </p:nvSpPr>
        <p:spPr/>
        <p:txBody>
          <a:bodyPr/>
          <a:lstStyle/>
          <a:p>
            <a:fld id="{623EC512-DE41-8D4F-9FC7-449F6E7E2BE8}" type="slidenum">
              <a:rPr lang="en-US" smtClean="0"/>
              <a:pPr/>
              <a:t>9</a:t>
            </a:fld>
            <a:endParaRPr lang="en-US"/>
          </a:p>
        </p:txBody>
      </p:sp>
      <p:grpSp>
        <p:nvGrpSpPr>
          <p:cNvPr id="11" name="Group 10">
            <a:extLst>
              <a:ext uri="{FF2B5EF4-FFF2-40B4-BE49-F238E27FC236}">
                <a16:creationId xmlns:a16="http://schemas.microsoft.com/office/drawing/2014/main" id="{B42821BC-8AE8-140B-9CCB-FFF6A8A82E70}"/>
              </a:ext>
            </a:extLst>
          </p:cNvPr>
          <p:cNvGrpSpPr/>
          <p:nvPr/>
        </p:nvGrpSpPr>
        <p:grpSpPr>
          <a:xfrm>
            <a:off x="1333500" y="1576685"/>
            <a:ext cx="6477000" cy="1990130"/>
            <a:chOff x="1333500" y="1657350"/>
            <a:chExt cx="6477000" cy="1990130"/>
          </a:xfrm>
        </p:grpSpPr>
        <p:sp>
          <p:nvSpPr>
            <p:cNvPr id="9" name="Rectangle 8">
              <a:extLst>
                <a:ext uri="{FF2B5EF4-FFF2-40B4-BE49-F238E27FC236}">
                  <a16:creationId xmlns:a16="http://schemas.microsoft.com/office/drawing/2014/main" id="{4C58E351-27B9-14A2-A892-9654CA6D6A07}"/>
                </a:ext>
              </a:extLst>
            </p:cNvPr>
            <p:cNvSpPr/>
            <p:nvPr/>
          </p:nvSpPr>
          <p:spPr>
            <a:xfrm>
              <a:off x="2872658" y="1657350"/>
              <a:ext cx="3398687" cy="584775"/>
            </a:xfrm>
            <a:prstGeom prst="rect">
              <a:avLst/>
            </a:prstGeom>
            <a:noFill/>
          </p:spPr>
          <p:txBody>
            <a:bodyPr wrap="none" lIns="91440" tIns="45720" rIns="91440" bIns="45720">
              <a:spAutoFit/>
            </a:bodyPr>
            <a:lstStyle/>
            <a:p>
              <a:pPr algn="ctr"/>
              <a:r>
                <a:rPr lang="en-US" sz="3200" b="1" cap="small" spc="0" dirty="0">
                  <a:ln w="19050">
                    <a:solidFill>
                      <a:schemeClr val="tx1"/>
                    </a:solidFill>
                    <a:prstDash val="solid"/>
                  </a:ln>
                  <a:solidFill>
                    <a:srgbClr val="941100"/>
                  </a:solidFill>
                  <a:effectLst>
                    <a:outerShdw blurRad="12700" dist="38100" dir="2700000" algn="tl" rotWithShape="0">
                      <a:schemeClr val="bg1">
                        <a:lumMod val="50000"/>
                      </a:schemeClr>
                    </a:outerShdw>
                  </a:effectLst>
                </a:rPr>
                <a:t>Open Discussion</a:t>
              </a:r>
            </a:p>
          </p:txBody>
        </p:sp>
        <p:sp>
          <p:nvSpPr>
            <p:cNvPr id="10" name="TextBox 9">
              <a:extLst>
                <a:ext uri="{FF2B5EF4-FFF2-40B4-BE49-F238E27FC236}">
                  <a16:creationId xmlns:a16="http://schemas.microsoft.com/office/drawing/2014/main" id="{C7AF1AD5-AF94-5B2A-065C-A96DFF934F25}"/>
                </a:ext>
              </a:extLst>
            </p:cNvPr>
            <p:cNvSpPr txBox="1"/>
            <p:nvPr/>
          </p:nvSpPr>
          <p:spPr>
            <a:xfrm>
              <a:off x="1333500" y="2724150"/>
              <a:ext cx="6477000" cy="923330"/>
            </a:xfrm>
            <a:prstGeom prst="rect">
              <a:avLst/>
            </a:prstGeom>
            <a:noFill/>
          </p:spPr>
          <p:txBody>
            <a:bodyPr wrap="square" rtlCol="0">
              <a:spAutoFit/>
            </a:bodyPr>
            <a:lstStyle/>
            <a:p>
              <a:pPr algn="ctr"/>
              <a:r>
                <a:rPr lang="en-US" dirty="0"/>
                <a:t>Please raise your hand and wait to be called to speak.</a:t>
              </a:r>
              <a:br>
                <a:rPr lang="en-US" dirty="0"/>
              </a:br>
              <a:endParaRPr lang="en-US" dirty="0"/>
            </a:p>
            <a:p>
              <a:pPr algn="ctr"/>
              <a:r>
                <a:rPr lang="en-US" dirty="0"/>
                <a:t>Please state your name &amp; institution before commenting.</a:t>
              </a:r>
            </a:p>
          </p:txBody>
        </p:sp>
      </p:grpSp>
    </p:spTree>
    <p:extLst>
      <p:ext uri="{BB962C8B-B14F-4D97-AF65-F5344CB8AC3E}">
        <p14:creationId xmlns:p14="http://schemas.microsoft.com/office/powerpoint/2010/main" val="89812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72120</TotalTime>
  <Words>678</Words>
  <Application>Microsoft Macintosh PowerPoint</Application>
  <PresentationFormat>On-screen Show (16:9)</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vt:lpstr>
      <vt:lpstr>Office Theme</vt:lpstr>
      <vt:lpstr>PowerPoint Presentation</vt:lpstr>
      <vt:lpstr>Why do we need an organization in the US?</vt:lpstr>
      <vt:lpstr>Relationship with IMCC</vt:lpstr>
      <vt:lpstr>Question 2</vt:lpstr>
      <vt:lpstr>Question 3</vt:lpstr>
      <vt:lpstr>Question 4</vt:lpstr>
      <vt:lpstr>Question 5</vt:lpstr>
      <vt:lpstr>Adoption of the Constitution</vt:lpstr>
      <vt:lpstr>PowerPoint Presentation</vt:lpstr>
    </vt:vector>
  </TitlesOfParts>
  <Company>University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LHC machine and its Physics Potential</dc:title>
  <dc:creator>Sridhara Dasu</dc:creator>
  <cp:lastModifiedBy>Sridhara Dasu</cp:lastModifiedBy>
  <cp:revision>489</cp:revision>
  <dcterms:created xsi:type="dcterms:W3CDTF">2012-01-24T18:30:37Z</dcterms:created>
  <dcterms:modified xsi:type="dcterms:W3CDTF">2024-08-08T18:40:45Z</dcterms:modified>
</cp:coreProperties>
</file>