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8"/>
  </p:notesMasterIdLst>
  <p:handoutMasterIdLst>
    <p:handoutMasterId r:id="rId9"/>
  </p:handoutMasterIdLst>
  <p:sldIdLst>
    <p:sldId id="294" r:id="rId6"/>
    <p:sldId id="342" r:id="rId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62" autoAdjust="0"/>
    <p:restoredTop sz="96197" autoAdjust="0"/>
  </p:normalViewPr>
  <p:slideViewPr>
    <p:cSldViewPr snapToGrid="0" snapToObjects="1" showGuides="1">
      <p:cViewPr varScale="1">
        <p:scale>
          <a:sx n="159" d="100"/>
          <a:sy n="159" d="100"/>
        </p:scale>
        <p:origin x="3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4/26/24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4/26/24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82400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4/26/24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4/26/24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4/26/24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4/26/24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4/26/24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4/26/24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4/26/24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AD/Ops Friday 0900 Coordination Meeting</a:t>
            </a:r>
          </a:p>
          <a:p>
            <a:r>
              <a:rPr lang="en-US" sz="1400" dirty="0"/>
              <a:t>26 April 2024</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This past week</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4" name="TextBox 13">
            <a:extLst>
              <a:ext uri="{FF2B5EF4-FFF2-40B4-BE49-F238E27FC236}">
                <a16:creationId xmlns:a16="http://schemas.microsoft.com/office/drawing/2014/main" id="{99CAF51D-965F-C37A-24CB-C060B8A5D714}"/>
              </a:ext>
            </a:extLst>
          </p:cNvPr>
          <p:cNvSpPr txBox="1"/>
          <p:nvPr/>
        </p:nvSpPr>
        <p:spPr>
          <a:xfrm>
            <a:off x="587075" y="2707917"/>
            <a:ext cx="8163893" cy="2246769"/>
          </a:xfrm>
          <a:prstGeom prst="rect">
            <a:avLst/>
          </a:prstGeom>
          <a:noFill/>
        </p:spPr>
        <p:txBody>
          <a:bodyPr wrap="square" rtlCol="0">
            <a:spAutoFit/>
          </a:bodyPr>
          <a:lstStyle/>
          <a:p>
            <a:pPr marL="342900" indent="-342900">
              <a:buFont typeface="Arial" panose="020B0604020202020204" pitchFamily="34" charset="0"/>
              <a:buChar char="•"/>
            </a:pPr>
            <a:r>
              <a:rPr lang="en-US" sz="1400" dirty="0">
                <a:solidFill>
                  <a:schemeClr val="accent6"/>
                </a:solidFill>
              </a:rPr>
              <a:t>Application developers worked with Booster group to fix apparent database issues with M188 (GPIB communication) application.</a:t>
            </a:r>
          </a:p>
          <a:p>
            <a:pPr marL="342900" indent="-342900">
              <a:buFont typeface="Arial" panose="020B0604020202020204" pitchFamily="34" charset="0"/>
              <a:buChar char="•"/>
            </a:pPr>
            <a:r>
              <a:rPr lang="en-US" sz="1400" dirty="0">
                <a:solidFill>
                  <a:schemeClr val="accent6"/>
                </a:solidFill>
              </a:rPr>
              <a:t>Code change to address DPM memory issue appears successful. </a:t>
            </a:r>
            <a:r>
              <a:rPr lang="en-US" sz="1400">
                <a:solidFill>
                  <a:schemeClr val="accent6"/>
                </a:solidFill>
              </a:rPr>
              <a:t>Monitoring.</a:t>
            </a:r>
            <a:endParaRPr lang="en-US" sz="1400" dirty="0">
              <a:solidFill>
                <a:schemeClr val="accent6"/>
              </a:solidFill>
            </a:endParaRPr>
          </a:p>
          <a:p>
            <a:pPr marL="342900" indent="-342900">
              <a:buFont typeface="Arial" panose="020B0604020202020204" pitchFamily="34" charset="0"/>
              <a:buChar char="•"/>
            </a:pPr>
            <a:r>
              <a:rPr lang="en-US" sz="1400" dirty="0">
                <a:solidFill>
                  <a:schemeClr val="accent6"/>
                </a:solidFill>
              </a:rPr>
              <a:t>Code change to address CLX40 virtual front-end stability issues appears to have helped. Monitoring.</a:t>
            </a:r>
          </a:p>
          <a:p>
            <a:pPr marL="342900" indent="-342900">
              <a:buFont typeface="Arial" panose="020B0604020202020204" pitchFamily="34" charset="0"/>
              <a:buChar char="•"/>
            </a:pPr>
            <a:r>
              <a:rPr lang="en-US" sz="1400" dirty="0">
                <a:solidFill>
                  <a:schemeClr val="accent6"/>
                </a:solidFill>
              </a:rPr>
              <a:t>MCR02 VME front-end issues with stability and network connectivity. Ops and expert attention appear to have helped for now but appears correlated with “proton torpedo” application.</a:t>
            </a:r>
          </a:p>
          <a:p>
            <a:pPr marL="342900" indent="-342900">
              <a:buFont typeface="Arial" panose="020B0604020202020204" pitchFamily="34" charset="0"/>
              <a:buChar char="•"/>
            </a:pPr>
            <a:r>
              <a:rPr lang="en-US" sz="1400" dirty="0">
                <a:solidFill>
                  <a:schemeClr val="accent6"/>
                </a:solidFill>
              </a:rPr>
              <a:t>Installing/configuring motor control hardware to prepare for upcoming collimator shutdown jobs.</a:t>
            </a:r>
          </a:p>
          <a:p>
            <a:pPr marL="342900" indent="-342900">
              <a:buFont typeface="Arial" panose="020B0604020202020204" pitchFamily="34" charset="0"/>
              <a:buChar char="•"/>
            </a:pPr>
            <a:r>
              <a:rPr lang="en-US" sz="1400" dirty="0">
                <a:solidFill>
                  <a:schemeClr val="accent6"/>
                </a:solidFill>
              </a:rPr>
              <a:t>Need to schedule SSD array firmware upgrade during complete accelerator downtime. Routine maintenance, but errors would affect CLX node access (consoles, virtual front-ends).</a:t>
            </a:r>
          </a:p>
          <a:p>
            <a:pPr marL="342900" indent="-342900">
              <a:buFont typeface="Arial" panose="020B0604020202020204" pitchFamily="34" charset="0"/>
              <a:buChar char="•"/>
            </a:pPr>
            <a:endParaRPr lang="en-US" sz="1400" dirty="0">
              <a:solidFill>
                <a:schemeClr val="accent6"/>
              </a:solidFill>
            </a:endParaRPr>
          </a:p>
        </p:txBody>
      </p:sp>
      <p:pic>
        <p:nvPicPr>
          <p:cNvPr id="1037" name="Picture 13">
            <a:extLst>
              <a:ext uri="{FF2B5EF4-FFF2-40B4-BE49-F238E27FC236}">
                <a16:creationId xmlns:a16="http://schemas.microsoft.com/office/drawing/2014/main" id="{E383CB91-B4E9-245F-B070-AFD81243F1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99B96A8D-0D67-8E12-01C6-DB6E30AAF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D67517F5-7211-17C8-62F6-5428C3094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C93D69DF-4A9B-DF13-60DE-9E2F447A9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a:extLst>
              <a:ext uri="{FF2B5EF4-FFF2-40B4-BE49-F238E27FC236}">
                <a16:creationId xmlns:a16="http://schemas.microsoft.com/office/drawing/2014/main" id="{8B4CBA9F-9CAF-E091-AFD2-D3B015F23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169AA8A3-A14D-824F-6E85-FF524379FA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a:extLst>
              <a:ext uri="{FF2B5EF4-FFF2-40B4-BE49-F238E27FC236}">
                <a16:creationId xmlns:a16="http://schemas.microsoft.com/office/drawing/2014/main" id="{4E460066-763B-ECF8-5956-78619A64AE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72596A56-A739-8AFB-E0C8-B28E04B8F0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a:extLst>
              <a:ext uri="{FF2B5EF4-FFF2-40B4-BE49-F238E27FC236}">
                <a16:creationId xmlns:a16="http://schemas.microsoft.com/office/drawing/2014/main" id="{E274B990-B3C3-18ED-5BFF-D00ABE2204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4300"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B4F89D2-BB24-403F-876E-F77307C1F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70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black screen&#10;&#10;Description automatically generated">
            <a:extLst>
              <a:ext uri="{FF2B5EF4-FFF2-40B4-BE49-F238E27FC236}">
                <a16:creationId xmlns:a16="http://schemas.microsoft.com/office/drawing/2014/main" id="{671B5C3E-C636-93EA-F51B-55CC0AB1535B}"/>
              </a:ext>
            </a:extLst>
          </p:cNvPr>
          <p:cNvPicPr>
            <a:picLocks noChangeAspect="1"/>
          </p:cNvPicPr>
          <p:nvPr/>
        </p:nvPicPr>
        <p:blipFill>
          <a:blip r:embed="rId5"/>
          <a:stretch>
            <a:fillRect/>
          </a:stretch>
        </p:blipFill>
        <p:spPr>
          <a:xfrm>
            <a:off x="685800" y="654177"/>
            <a:ext cx="7772400" cy="1944907"/>
          </a:xfrm>
          <a:prstGeom prst="rect">
            <a:avLst/>
          </a:prstGeom>
        </p:spPr>
      </p:pic>
    </p:spTree>
    <p:extLst>
      <p:ext uri="{BB962C8B-B14F-4D97-AF65-F5344CB8AC3E}">
        <p14:creationId xmlns:p14="http://schemas.microsoft.com/office/powerpoint/2010/main" val="125749566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2.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A78AAC9-3811-45E2-8B1F-6823F0320A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11526</TotalTime>
  <Words>230</Words>
  <Application>Microsoft Macintosh PowerPoint</Application>
  <PresentationFormat>On-screen Show (16:9)</PresentationFormat>
  <Paragraphs>16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Helvetica</vt:lpstr>
      <vt:lpstr>Fermilab_PPT_090915</vt:lpstr>
      <vt:lpstr>PowerPoint Presentation</vt:lpstr>
      <vt:lpstr>This past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334</cp:revision>
  <cp:lastPrinted>2023-01-25T17:43:18Z</cp:lastPrinted>
  <dcterms:created xsi:type="dcterms:W3CDTF">2021-10-06T21:33:04Z</dcterms:created>
  <dcterms:modified xsi:type="dcterms:W3CDTF">2024-04-26T14:20:07Z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