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3" r:id="rId5"/>
    <p:sldId id="387" r:id="rId6"/>
    <p:sldId id="377" r:id="rId7"/>
    <p:sldId id="386" r:id="rId8"/>
    <p:sldId id="383" r:id="rId9"/>
    <p:sldId id="388" r:id="rId10"/>
    <p:sldId id="391" r:id="rId11"/>
    <p:sldId id="384" r:id="rId12"/>
    <p:sldId id="393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9" autoAdjust="0"/>
    <p:restoredTop sz="96407" autoAdjust="0"/>
  </p:normalViewPr>
  <p:slideViewPr>
    <p:cSldViewPr snapToObjects="1" showGuides="1">
      <p:cViewPr varScale="1">
        <p:scale>
          <a:sx n="67" d="100"/>
          <a:sy n="67" d="100"/>
        </p:scale>
        <p:origin x="1128" y="42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65" d="100"/>
        <a:sy n="165" d="100"/>
      </p:scale>
      <p:origin x="0" y="53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06/07/2024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06/07/2024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36000" y="6318000"/>
            <a:ext cx="6396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DOE IPR  – July 23–25, 2024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711889"/>
            <a:ext cx="8136904" cy="1286728"/>
          </a:xfrm>
        </p:spPr>
        <p:txBody>
          <a:bodyPr/>
          <a:lstStyle/>
          <a:p>
            <a:pPr algn="ctr"/>
            <a:r>
              <a:rPr lang="en-GB" sz="3600" dirty="0"/>
              <a:t>Magnets 302.2 – Charge Summary &amp; Previous Reviews Recommendations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G. Ambrosio</a:t>
            </a:r>
            <a:endParaRPr lang="en-US" dirty="0"/>
          </a:p>
          <a:p>
            <a:r>
              <a:rPr lang="en-US" i="1" dirty="0"/>
              <a:t>MQXFA Magnets L2 manager, </a:t>
            </a:r>
            <a:r>
              <a:rPr lang="en-GB" i="1" dirty="0" err="1"/>
              <a:t>Fermilab</a:t>
            </a:r>
            <a:endParaRPr lang="en-GB" i="1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1371600" y="5877272"/>
            <a:ext cx="6480000" cy="349250"/>
          </a:xfrm>
        </p:spPr>
        <p:txBody>
          <a:bodyPr>
            <a:normAutofit/>
          </a:bodyPr>
          <a:lstStyle/>
          <a:p>
            <a:r>
              <a:rPr lang="en-US" dirty="0"/>
              <a:t>HL-LHC AUP DOE IPR  – July 23</a:t>
            </a:r>
            <a:r>
              <a:rPr lang="en-US" baseline="30000" dirty="0"/>
              <a:t>rd</a:t>
            </a:r>
            <a:r>
              <a:rPr lang="en-US" dirty="0"/>
              <a:t>–25</a:t>
            </a:r>
            <a:r>
              <a:rPr lang="en-US" baseline="30000" dirty="0"/>
              <a:t>th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92008"/>
            <a:ext cx="7920000" cy="55259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i="1" dirty="0"/>
              <a:t>Is the project making adequate </a:t>
            </a:r>
            <a:r>
              <a:rPr lang="en-US" sz="2000" i="1" dirty="0">
                <a:highlight>
                  <a:srgbClr val="FFFF00"/>
                </a:highlight>
              </a:rPr>
              <a:t>technical progress </a:t>
            </a:r>
            <a:r>
              <a:rPr lang="en-US" sz="2000" i="1" dirty="0"/>
              <a:t>to ensure that the completed </a:t>
            </a:r>
            <a:r>
              <a:rPr lang="en-US" sz="2000" i="1" dirty="0">
                <a:highlight>
                  <a:srgbClr val="FFFF00"/>
                </a:highlight>
              </a:rPr>
              <a:t>project will perform as planned </a:t>
            </a:r>
            <a:r>
              <a:rPr lang="en-US" sz="2000" i="1" dirty="0"/>
              <a:t>and the </a:t>
            </a:r>
            <a:r>
              <a:rPr lang="en-US" sz="2000" i="1" dirty="0">
                <a:highlight>
                  <a:srgbClr val="FFFF00"/>
                </a:highlight>
              </a:rPr>
              <a:t>key performance parameters will be met</a:t>
            </a:r>
            <a:r>
              <a:rPr lang="en-US" sz="2000" i="1" dirty="0"/>
              <a:t>?</a:t>
            </a:r>
          </a:p>
          <a:p>
            <a:pPr marL="457200" lvl="1" indent="0">
              <a:buNone/>
            </a:pPr>
            <a:r>
              <a:rPr lang="en-US" sz="1600" i="1" dirty="0"/>
              <a:t>	</a:t>
            </a:r>
          </a:p>
          <a:p>
            <a:r>
              <a:rPr lang="en-US" sz="2000" dirty="0"/>
              <a:t>So far, 10 magnets met requirements during vertical test and 4  magnets did not during the 1</a:t>
            </a:r>
            <a:r>
              <a:rPr lang="en-US" sz="2000" baseline="30000" dirty="0"/>
              <a:t>st</a:t>
            </a:r>
            <a:r>
              <a:rPr lang="en-US" sz="2000" dirty="0"/>
              <a:t> test.</a:t>
            </a:r>
          </a:p>
          <a:p>
            <a:pPr lvl="1"/>
            <a:r>
              <a:rPr lang="en-US" sz="1600" dirty="0"/>
              <a:t>Covid restrictions contributed to MQXFA07 &amp; MQXFA08 issues</a:t>
            </a:r>
          </a:p>
          <a:p>
            <a:pPr lvl="1"/>
            <a:r>
              <a:rPr lang="en-US" sz="1600" dirty="0"/>
              <a:t>2 magnets were fixed by replacing the limiting coil and met requirements.</a:t>
            </a:r>
          </a:p>
          <a:p>
            <a:pPr lvl="1"/>
            <a:r>
              <a:rPr lang="en-US" sz="1600" dirty="0"/>
              <a:t>1 magnet (MQXFA13) was fixed and is being tested</a:t>
            </a:r>
          </a:p>
          <a:p>
            <a:pPr lvl="1"/>
            <a:r>
              <a:rPr lang="en-US" sz="1600" dirty="0"/>
              <a:t>1 magnet (MQXFA17) will be fixed and tested</a:t>
            </a:r>
          </a:p>
          <a:p>
            <a:r>
              <a:rPr lang="en-US" sz="2000" dirty="0"/>
              <a:t>Root causes were identified, lessons have been learned, and design changes have been / are being implemented:</a:t>
            </a:r>
          </a:p>
          <a:p>
            <a:pPr lvl="1"/>
            <a:r>
              <a:rPr lang="en-US" sz="1600" dirty="0"/>
              <a:t>Larger pole-key gaps</a:t>
            </a:r>
          </a:p>
          <a:p>
            <a:pPr lvl="1"/>
            <a:r>
              <a:rPr lang="en-US" sz="1600" dirty="0"/>
              <a:t>Spec for minimum pole key gap in any coil &amp; location</a:t>
            </a:r>
          </a:p>
          <a:p>
            <a:pPr lvl="1"/>
            <a:r>
              <a:rPr lang="en-US" sz="1600" dirty="0"/>
              <a:t>Additional CMM measurements in coil ends</a:t>
            </a:r>
          </a:p>
          <a:p>
            <a:pPr lvl="1"/>
            <a:r>
              <a:rPr lang="en-US" sz="1600" dirty="0"/>
              <a:t>Spec for maximum arc-length difference between straight section and ends</a:t>
            </a:r>
          </a:p>
          <a:p>
            <a:pPr lvl="1"/>
            <a:r>
              <a:rPr lang="en-US" sz="1600" dirty="0"/>
              <a:t>Spec for load-key target size</a:t>
            </a:r>
          </a:p>
          <a:p>
            <a:pPr lvl="1"/>
            <a:r>
              <a:rPr lang="en-US" sz="1600" dirty="0"/>
              <a:t>Target </a:t>
            </a:r>
            <a:r>
              <a:rPr lang="en-US" sz="1600" dirty="0">
                <a:sym typeface="Wingdings" panose="05000000000000000000" pitchFamily="2" charset="2"/>
              </a:rPr>
              <a:t></a:t>
            </a:r>
            <a:r>
              <a:rPr lang="en-US" sz="1600" dirty="0"/>
              <a:t> Minimum load-key size</a:t>
            </a:r>
          </a:p>
          <a:p>
            <a:pPr lvl="1"/>
            <a:r>
              <a:rPr lang="en-US" sz="1600" dirty="0"/>
              <a:t>Tapered load shims to be used in lead end (being implemented)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1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FC252799-5BFD-1590-DA50-E13322ADD1AF}"/>
              </a:ext>
            </a:extLst>
          </p:cNvPr>
          <p:cNvSpPr/>
          <p:nvPr/>
        </p:nvSpPr>
        <p:spPr>
          <a:xfrm>
            <a:off x="827584" y="4221088"/>
            <a:ext cx="189735" cy="50405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EDE330E5-95B9-6F73-08A8-DC349B41449C}"/>
              </a:ext>
            </a:extLst>
          </p:cNvPr>
          <p:cNvSpPr/>
          <p:nvPr/>
        </p:nvSpPr>
        <p:spPr>
          <a:xfrm>
            <a:off x="827584" y="4797152"/>
            <a:ext cx="189734" cy="64807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D27EADD3-FF94-DA4A-31DD-35484448A03F}"/>
              </a:ext>
            </a:extLst>
          </p:cNvPr>
          <p:cNvSpPr/>
          <p:nvPr/>
        </p:nvSpPr>
        <p:spPr>
          <a:xfrm>
            <a:off x="814998" y="5528544"/>
            <a:ext cx="189735" cy="50405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8699B9-C0FB-AF71-EF17-DAA9FEEA4BB7}"/>
              </a:ext>
            </a:extLst>
          </p:cNvPr>
          <p:cNvSpPr txBox="1"/>
          <p:nvPr/>
        </p:nvSpPr>
        <p:spPr>
          <a:xfrm>
            <a:off x="61154" y="4288450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A07/8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CB0989-576E-7315-5896-9715B8DCE764}"/>
              </a:ext>
            </a:extLst>
          </p:cNvPr>
          <p:cNvSpPr txBox="1"/>
          <p:nvPr/>
        </p:nvSpPr>
        <p:spPr>
          <a:xfrm>
            <a:off x="107504" y="4936522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A13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8E1E4AA-2878-584B-6EA1-333152C7C39A}"/>
              </a:ext>
            </a:extLst>
          </p:cNvPr>
          <p:cNvSpPr txBox="1"/>
          <p:nvPr/>
        </p:nvSpPr>
        <p:spPr>
          <a:xfrm>
            <a:off x="130819" y="559590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A17</a:t>
            </a:r>
          </a:p>
        </p:txBody>
      </p:sp>
    </p:spTree>
    <p:extLst>
      <p:ext uri="{BB962C8B-B14F-4D97-AF65-F5344CB8AC3E}">
        <p14:creationId xmlns:p14="http://schemas.microsoft.com/office/powerpoint/2010/main" val="77717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20000"/>
            <a:ext cx="8568952" cy="551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Are the </a:t>
            </a:r>
            <a:r>
              <a:rPr lang="en-US" sz="2000" i="1" dirty="0">
                <a:highlight>
                  <a:srgbClr val="FFFF00"/>
                </a:highlight>
              </a:rPr>
              <a:t>resource-loaded schedule </a:t>
            </a:r>
            <a:r>
              <a:rPr lang="en-US" sz="2000" i="1" dirty="0"/>
              <a:t>and the </a:t>
            </a:r>
            <a:r>
              <a:rPr lang="en-US" sz="2000" i="1" dirty="0">
                <a:highlight>
                  <a:srgbClr val="FFFF00"/>
                </a:highlight>
              </a:rPr>
              <a:t>estimate-to-complete </a:t>
            </a:r>
            <a:r>
              <a:rPr lang="en-US" sz="2000" i="1" dirty="0"/>
              <a:t>up-to-date, accurate, and credible?</a:t>
            </a:r>
          </a:p>
          <a:p>
            <a:pPr marL="0" indent="0">
              <a:buNone/>
            </a:pP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/>
              <a:t>The resource-loaded schedule and the estimate-to-complete are checked monthly and updated (BCRs and EAC changes) as needed.</a:t>
            </a:r>
          </a:p>
          <a:p>
            <a:pPr>
              <a:lnSpc>
                <a:spcPct val="110000"/>
              </a:lnSpc>
            </a:pP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/>
              <a:t>After MQXFA17 issue, magnet yield decreased below BL assumptions. Therefore, we added one coil fabrication and one magnet rework to the EAC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/>
              <a:t>302.2 scope is 94% complete. We are confident that with the design and spec changes that we have done, we will deliver all MQXFA magnets within budget and schedule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2</a:t>
            </a:r>
          </a:p>
        </p:txBody>
      </p:sp>
    </p:spTree>
    <p:extLst>
      <p:ext uri="{BB962C8B-B14F-4D97-AF65-F5344CB8AC3E}">
        <p14:creationId xmlns:p14="http://schemas.microsoft.com/office/powerpoint/2010/main" val="26446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20000"/>
            <a:ext cx="8074800" cy="540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Does the project understand its </a:t>
            </a:r>
            <a:r>
              <a:rPr lang="en-US" sz="2000" i="1" dirty="0">
                <a:highlight>
                  <a:srgbClr val="FFFF00"/>
                </a:highlight>
              </a:rPr>
              <a:t>dependencies on outside resources </a:t>
            </a:r>
            <a:r>
              <a:rPr lang="en-US" sz="2000" i="1" dirty="0"/>
              <a:t>such as international collaborators, funding from other agencies, and participation by researchers with other funding sources?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All remining tasks in 302.2 have no dependencies on outside resources</a:t>
            </a:r>
          </a:p>
          <a:p>
            <a:endParaRPr lang="en-US" sz="24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3</a:t>
            </a:r>
          </a:p>
        </p:txBody>
      </p:sp>
    </p:spTree>
    <p:extLst>
      <p:ext uri="{BB962C8B-B14F-4D97-AF65-F5344CB8AC3E}">
        <p14:creationId xmlns:p14="http://schemas.microsoft.com/office/powerpoint/2010/main" val="4050905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692696"/>
            <a:ext cx="7920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Are the </a:t>
            </a:r>
            <a:r>
              <a:rPr lang="en-US" sz="2000" i="1" dirty="0">
                <a:highlight>
                  <a:srgbClr val="FFFF00"/>
                </a:highlight>
              </a:rPr>
              <a:t>major procurements </a:t>
            </a:r>
            <a:r>
              <a:rPr lang="en-US" sz="2000" i="1" dirty="0"/>
              <a:t>being managed successfully?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200" dirty="0"/>
          </a:p>
          <a:p>
            <a:r>
              <a:rPr lang="en-US" sz="2400" dirty="0"/>
              <a:t>All 302.2 major procurements are done.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4</a:t>
            </a:r>
          </a:p>
        </p:txBody>
      </p:sp>
    </p:spTree>
    <p:extLst>
      <p:ext uri="{BB962C8B-B14F-4D97-AF65-F5344CB8AC3E}">
        <p14:creationId xmlns:p14="http://schemas.microsoft.com/office/powerpoint/2010/main" val="177476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720000"/>
            <a:ext cx="8136464" cy="563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Is </a:t>
            </a:r>
            <a:r>
              <a:rPr lang="en-US" sz="2000" i="1" dirty="0">
                <a:highlight>
                  <a:srgbClr val="FFFF00"/>
                </a:highlight>
              </a:rPr>
              <a:t>Environmental Safety and Health</a:t>
            </a:r>
            <a:r>
              <a:rPr lang="en-US" sz="2000" i="1" dirty="0"/>
              <a:t> being handled appropriately?</a:t>
            </a:r>
          </a:p>
          <a:p>
            <a:endParaRPr lang="en-US" sz="2200" dirty="0"/>
          </a:p>
          <a:p>
            <a:r>
              <a:rPr lang="en-US" sz="2200" dirty="0"/>
              <a:t>No major ES&amp;H issue at 94% scope complete</a:t>
            </a:r>
          </a:p>
          <a:p>
            <a:pPr lvl="1"/>
            <a:r>
              <a:rPr lang="en-US" sz="1800" dirty="0"/>
              <a:t>The AUP Hazard Analysis Report is complete </a:t>
            </a:r>
            <a:r>
              <a:rPr lang="en-US" sz="1800" dirty="0">
                <a:solidFill>
                  <a:srgbClr val="5F5F5F"/>
                </a:solidFill>
              </a:rPr>
              <a:t>(US-HiLumi-doc-1121)</a:t>
            </a:r>
          </a:p>
          <a:p>
            <a:pPr lvl="2"/>
            <a:r>
              <a:rPr lang="en-US" sz="1400" dirty="0"/>
              <a:t>Typical hazards: Material Handling, Hazardous Materials, Mechanical Hazards, Fire Hazards, Pressure Hazards, Electrical Hazards, Cryogenic Hazards, …</a:t>
            </a:r>
          </a:p>
          <a:p>
            <a:pPr lvl="1"/>
            <a:r>
              <a:rPr lang="en-US" sz="1800" dirty="0"/>
              <a:t>All L3s have performed hazard analyses and implemented policies and procedures of their laboratory</a:t>
            </a:r>
          </a:p>
          <a:p>
            <a:pPr lvl="2"/>
            <a:r>
              <a:rPr lang="en-US" sz="1400" dirty="0"/>
              <a:t>Details in L3 talks</a:t>
            </a:r>
          </a:p>
          <a:p>
            <a:pPr lvl="1"/>
            <a:r>
              <a:rPr lang="en-US" sz="1800" dirty="0"/>
              <a:t>We are working in close communication with AUP ES&amp;H Coordinator (Amy Pavnica)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5</a:t>
            </a:r>
          </a:p>
        </p:txBody>
      </p:sp>
    </p:spTree>
    <p:extLst>
      <p:ext uri="{BB962C8B-B14F-4D97-AF65-F5344CB8AC3E}">
        <p14:creationId xmlns:p14="http://schemas.microsoft.com/office/powerpoint/2010/main" val="4149712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692696"/>
            <a:ext cx="7920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Has the </a:t>
            </a:r>
            <a:r>
              <a:rPr lang="en-US" sz="2000" i="1" dirty="0">
                <a:highlight>
                  <a:srgbClr val="FFFF00"/>
                </a:highlight>
              </a:rPr>
              <a:t>risk analysis </a:t>
            </a:r>
            <a:r>
              <a:rPr lang="en-US" sz="2000" i="1" dirty="0"/>
              <a:t>been updated to reflect the real risks of completing the project and are the </a:t>
            </a:r>
            <a:r>
              <a:rPr lang="en-US" sz="2000" i="1" dirty="0">
                <a:highlight>
                  <a:srgbClr val="FFFF00"/>
                </a:highlight>
              </a:rPr>
              <a:t>contingencies</a:t>
            </a:r>
            <a:r>
              <a:rPr lang="en-US" sz="2000" i="1" dirty="0"/>
              <a:t> acceptable?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400" dirty="0"/>
              <a:t>Risks are updated on monthly basis to ensure all remining risks are properly captured</a:t>
            </a:r>
          </a:p>
          <a:p>
            <a:pPr lvl="1"/>
            <a:r>
              <a:rPr lang="en-US" sz="2000" dirty="0"/>
              <a:t>After MQXFA17 issue, risk RT-302-02-01-003 </a:t>
            </a:r>
            <a:r>
              <a:rPr lang="en-US" sz="2000" i="1" dirty="0"/>
              <a:t>“Series magnet fail to meet yield assumption in BL”</a:t>
            </a:r>
            <a:r>
              <a:rPr lang="en-US" sz="2000" dirty="0"/>
              <a:t> was increased according to present yield</a:t>
            </a:r>
          </a:p>
          <a:p>
            <a:r>
              <a:rPr lang="en-US" sz="2400" dirty="0"/>
              <a:t>Risk mitigation elements:</a:t>
            </a:r>
          </a:p>
          <a:p>
            <a:pPr lvl="1"/>
            <a:r>
              <a:rPr lang="en-US" sz="2000" dirty="0"/>
              <a:t>We have in house parts for 4+ additional coils</a:t>
            </a:r>
          </a:p>
          <a:p>
            <a:pPr lvl="1"/>
            <a:r>
              <a:rPr lang="en-US" sz="2000" dirty="0"/>
              <a:t>We have in house 1 cable and conductor for another cable</a:t>
            </a:r>
          </a:p>
          <a:p>
            <a:pPr lvl="1"/>
            <a:r>
              <a:rPr lang="en-US" sz="2000" dirty="0"/>
              <a:t>We are going to receive conductor for 3 cables </a:t>
            </a:r>
          </a:p>
          <a:p>
            <a:pPr lvl="2"/>
            <a:r>
              <a:rPr lang="en-US" sz="1600" dirty="0"/>
              <a:t>by the end of July (for 1 cable) and December (for 2 cables)   </a:t>
            </a:r>
          </a:p>
          <a:p>
            <a:r>
              <a:rPr lang="en-US" sz="2400" dirty="0"/>
              <a:t>Risk analysis shows that 302.2 risks can be accommodated within the total project costs</a:t>
            </a:r>
          </a:p>
          <a:p>
            <a:endParaRPr lang="en-US" sz="2400" dirty="0"/>
          </a:p>
          <a:p>
            <a:pPr lvl="2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6</a:t>
            </a:r>
          </a:p>
        </p:txBody>
      </p:sp>
    </p:spTree>
    <p:extLst>
      <p:ext uri="{BB962C8B-B14F-4D97-AF65-F5344CB8AC3E}">
        <p14:creationId xmlns:p14="http://schemas.microsoft.com/office/powerpoint/2010/main" val="32087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842" y="666907"/>
            <a:ext cx="8168958" cy="4365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Has the project satisfactorily responded to the </a:t>
            </a:r>
            <a:r>
              <a:rPr lang="en-US" sz="2000" i="1" dirty="0">
                <a:highlight>
                  <a:srgbClr val="FFFF00"/>
                </a:highlight>
              </a:rPr>
              <a:t>recommendations</a:t>
            </a:r>
            <a:r>
              <a:rPr lang="en-US" sz="2000" i="1" dirty="0"/>
              <a:t> from the previous reviews?</a:t>
            </a:r>
            <a:endParaRPr lang="en-US" sz="1200" dirty="0"/>
          </a:p>
          <a:p>
            <a:endParaRPr lang="en-US" sz="2000" dirty="0"/>
          </a:p>
          <a:p>
            <a:r>
              <a:rPr lang="en-US" sz="2000" dirty="0"/>
              <a:t>All recommendations from project reviews are being tracked</a:t>
            </a:r>
          </a:p>
          <a:p>
            <a:pPr lvl="1"/>
            <a:r>
              <a:rPr lang="en-US" sz="1600" dirty="0"/>
              <a:t>AUP reviews tracking is in US-HiLumi-doc-1322</a:t>
            </a:r>
          </a:p>
          <a:p>
            <a:pPr lvl="2"/>
            <a:endParaRPr lang="en-US" sz="1200" dirty="0"/>
          </a:p>
          <a:p>
            <a:r>
              <a:rPr lang="en-US" sz="2000" dirty="0"/>
              <a:t>All recommendations regarding 302.2 (MQXFA Magnets) from previous AUP reviews are closed</a:t>
            </a:r>
          </a:p>
          <a:p>
            <a:pPr lvl="2"/>
            <a:endParaRPr lang="en-US" sz="12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7</a:t>
            </a:r>
          </a:p>
        </p:txBody>
      </p:sp>
    </p:spTree>
    <p:extLst>
      <p:ext uri="{BB962C8B-B14F-4D97-AF65-F5344CB8AC3E}">
        <p14:creationId xmlns:p14="http://schemas.microsoft.com/office/powerpoint/2010/main" val="688797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00" y="692696"/>
            <a:ext cx="79200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Are there any other </a:t>
            </a:r>
            <a:r>
              <a:rPr lang="en-US" sz="2000" i="1" dirty="0">
                <a:highlight>
                  <a:srgbClr val="FFFF00"/>
                </a:highlight>
              </a:rPr>
              <a:t>significant issue </a:t>
            </a:r>
            <a:r>
              <a:rPr lang="en-US" sz="2000" i="1" dirty="0"/>
              <a:t>that require management attention?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200" dirty="0"/>
              <a:t>At this time magnet yield is lower than assumed in BL because of MQXFA17 issue. We are implementing a design change to prevent it in future magnets. We added a magnet rework to the EAC and adjusted risks accordingly.</a:t>
            </a:r>
          </a:p>
          <a:p>
            <a:r>
              <a:rPr lang="en-US" sz="2200" dirty="0"/>
              <a:t>There are enough spare parts and conductor for additional coils, if needed.</a:t>
            </a:r>
          </a:p>
          <a:p>
            <a:r>
              <a:rPr lang="en-US" sz="2200" dirty="0"/>
              <a:t>Risk contingency is adequate. 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>
                <a:sym typeface="Wingdings" panose="05000000000000000000" pitchFamily="2" charset="2"/>
              </a:rPr>
              <a:t>Therefore, we do not see any significant issue.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HL-LHC AUP DOE IPR  – July 23–25, 2024</a:t>
            </a:r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4BDD7FF-BCF7-40A5-BB13-9207D3C1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365" y="0"/>
            <a:ext cx="7920000" cy="720000"/>
          </a:xfrm>
        </p:spPr>
        <p:txBody>
          <a:bodyPr/>
          <a:lstStyle/>
          <a:p>
            <a:r>
              <a:rPr lang="en-US" dirty="0"/>
              <a:t>Charge Question 8</a:t>
            </a:r>
          </a:p>
        </p:txBody>
      </p:sp>
    </p:spTree>
    <p:extLst>
      <p:ext uri="{BB962C8B-B14F-4D97-AF65-F5344CB8AC3E}">
        <p14:creationId xmlns:p14="http://schemas.microsoft.com/office/powerpoint/2010/main" val="35942552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Props1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8946e33d-fd2f-4ae4-8ee9-d90c129cdf9e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59080</TotalTime>
  <Words>778</Words>
  <Application>Microsoft Office PowerPoint</Application>
  <PresentationFormat>On-screen Show (4:3)</PresentationFormat>
  <Paragraphs>94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Thème Office</vt:lpstr>
      <vt:lpstr>Magnets 302.2 – Charge Summary &amp; Previous Reviews Recommendations </vt:lpstr>
      <vt:lpstr>Charge Question 1</vt:lpstr>
      <vt:lpstr>Charge Question 2</vt:lpstr>
      <vt:lpstr>Charge Question 3</vt:lpstr>
      <vt:lpstr>Charge Question 4</vt:lpstr>
      <vt:lpstr>Charge Question 5</vt:lpstr>
      <vt:lpstr>Charge Question 6</vt:lpstr>
      <vt:lpstr>Charge Question 7</vt:lpstr>
      <vt:lpstr>Charge Question 8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Giorgio Ambrosio</cp:lastModifiedBy>
  <cp:revision>975</cp:revision>
  <cp:lastPrinted>2018-11-30T00:18:13Z</cp:lastPrinted>
  <dcterms:created xsi:type="dcterms:W3CDTF">2016-03-23T12:58:39Z</dcterms:created>
  <dcterms:modified xsi:type="dcterms:W3CDTF">2024-07-06T14:59:14Z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