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58" r:id="rId5"/>
    <p:sldMasterId id="2147483666" r:id="rId6"/>
    <p:sldMasterId id="2147483674" r:id="rId7"/>
  </p:sldMasterIdLst>
  <p:notesMasterIdLst>
    <p:notesMasterId r:id="rId44"/>
  </p:notesMasterIdLst>
  <p:handoutMasterIdLst>
    <p:handoutMasterId r:id="rId45"/>
  </p:handoutMasterIdLst>
  <p:sldIdLst>
    <p:sldId id="263" r:id="rId8"/>
    <p:sldId id="1162" r:id="rId9"/>
    <p:sldId id="1579" r:id="rId10"/>
    <p:sldId id="1130" r:id="rId11"/>
    <p:sldId id="1572" r:id="rId12"/>
    <p:sldId id="1580" r:id="rId13"/>
    <p:sldId id="1161" r:id="rId14"/>
    <p:sldId id="1575" r:id="rId15"/>
    <p:sldId id="1577" r:id="rId16"/>
    <p:sldId id="1578" r:id="rId17"/>
    <p:sldId id="1576" r:id="rId18"/>
    <p:sldId id="1152" r:id="rId19"/>
    <p:sldId id="1087" r:id="rId20"/>
    <p:sldId id="1163" r:id="rId21"/>
    <p:sldId id="1166" r:id="rId22"/>
    <p:sldId id="1165" r:id="rId23"/>
    <p:sldId id="1574" r:id="rId24"/>
    <p:sldId id="337" r:id="rId25"/>
    <p:sldId id="392" r:id="rId26"/>
    <p:sldId id="1157" r:id="rId27"/>
    <p:sldId id="1151" r:id="rId28"/>
    <p:sldId id="1117" r:id="rId29"/>
    <p:sldId id="1170" r:id="rId30"/>
    <p:sldId id="1134" r:id="rId31"/>
    <p:sldId id="1045" r:id="rId32"/>
    <p:sldId id="1153" r:id="rId33"/>
    <p:sldId id="1154" r:id="rId34"/>
    <p:sldId id="1155" r:id="rId35"/>
    <p:sldId id="1141" r:id="rId36"/>
    <p:sldId id="1096" r:id="rId37"/>
    <p:sldId id="1171" r:id="rId38"/>
    <p:sldId id="1083" r:id="rId39"/>
    <p:sldId id="1095" r:id="rId40"/>
    <p:sldId id="1169" r:id="rId41"/>
    <p:sldId id="1581" r:id="rId42"/>
    <p:sldId id="1849" r:id="rId43"/>
  </p:sldIdLst>
  <p:sldSz cx="9144000" cy="6858000" type="screen4x3"/>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80">
          <p15:clr>
            <a:srgbClr val="A4A3A4"/>
          </p15:clr>
        </p15:guide>
        <p15:guide id="2" pos="2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9900"/>
    <a:srgbClr val="FFCC00"/>
    <a:srgbClr val="FFE699"/>
    <a:srgbClr val="B4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103" autoAdjust="0"/>
    <p:restoredTop sz="96379" autoAdjust="0"/>
  </p:normalViewPr>
  <p:slideViewPr>
    <p:cSldViewPr snapToObjects="1" showGuides="1">
      <p:cViewPr varScale="1">
        <p:scale>
          <a:sx n="111" d="100"/>
          <a:sy n="111" d="100"/>
        </p:scale>
        <p:origin x="1158" y="102"/>
      </p:cViewPr>
      <p:guideLst>
        <p:guide orient="horz" pos="4080"/>
        <p:guide pos="240"/>
      </p:guideLst>
    </p:cSldViewPr>
  </p:slideViewPr>
  <p:notesTextViewPr>
    <p:cViewPr>
      <p:scale>
        <a:sx n="3" d="2"/>
        <a:sy n="3" d="2"/>
      </p:scale>
      <p:origin x="0" y="0"/>
    </p:cViewPr>
  </p:notesTextViewPr>
  <p:sorterViewPr>
    <p:cViewPr>
      <p:scale>
        <a:sx n="90" d="100"/>
        <a:sy n="90" d="100"/>
      </p:scale>
      <p:origin x="0" y="-2742"/>
    </p:cViewPr>
  </p:sorterViewPr>
  <p:notesViewPr>
    <p:cSldViewPr snapToObjects="1">
      <p:cViewPr varScale="1">
        <p:scale>
          <a:sx n="86" d="100"/>
          <a:sy n="86"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F5CDDF-3246-6843-A314-FDDEB3F3DF8E}" type="datetimeFigureOut">
              <a:rPr lang="fr-FR" smtClean="0"/>
              <a:pPr/>
              <a:t>18/07/2024</a:t>
            </a:fld>
            <a:endParaRPr lang="fr-F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405983-79D5-E84D-A19B-6B5F52179104}" type="slidenum">
              <a:rPr lang="fr-FR" smtClean="0"/>
              <a:pPr/>
              <a:t>‹#›</a:t>
            </a:fld>
            <a:endParaRPr lang="fr-FR"/>
          </a:p>
        </p:txBody>
      </p:sp>
    </p:spTree>
    <p:extLst>
      <p:ext uri="{BB962C8B-B14F-4D97-AF65-F5344CB8AC3E}">
        <p14:creationId xmlns:p14="http://schemas.microsoft.com/office/powerpoint/2010/main" val="2360430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1D8F6D-3354-BF4D-834B-467E3215D30A}" type="datetimeFigureOut">
              <a:rPr lang="fr-FR" smtClean="0"/>
              <a:pPr/>
              <a:t>18/07/2024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4B141A-D04E-DD49-88DC-EFA90428BA41}" type="slidenum">
              <a:rPr lang="fr-FR" smtClean="0"/>
              <a:pPr/>
              <a:t>‹#›</a:t>
            </a:fld>
            <a:endParaRPr lang="fr-FR"/>
          </a:p>
        </p:txBody>
      </p:sp>
    </p:spTree>
    <p:extLst>
      <p:ext uri="{BB962C8B-B14F-4D97-AF65-F5344CB8AC3E}">
        <p14:creationId xmlns:p14="http://schemas.microsoft.com/office/powerpoint/2010/main" val="37535872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24B141A-D04E-DD49-88DC-EFA90428BA41}" type="slidenum">
              <a:rPr lang="fr-FR" smtClean="0"/>
              <a:pPr/>
              <a:t>1</a:t>
            </a:fld>
            <a:endParaRPr lang="fr-FR"/>
          </a:p>
        </p:txBody>
      </p:sp>
    </p:spTree>
    <p:extLst>
      <p:ext uri="{BB962C8B-B14F-4D97-AF65-F5344CB8AC3E}">
        <p14:creationId xmlns:p14="http://schemas.microsoft.com/office/powerpoint/2010/main" val="101449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24B141A-D04E-DD49-88DC-EFA90428BA41}"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25657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E3A2339-41DF-D34F-893D-CD7D0A0F306E}" type="slidenum">
              <a:rPr lang="en-US" smtClean="0"/>
              <a:pPr>
                <a:defRPr/>
              </a:pPr>
              <a:t>22</a:t>
            </a:fld>
            <a:endParaRPr lang="en-US" dirty="0"/>
          </a:p>
        </p:txBody>
      </p:sp>
    </p:spTree>
    <p:extLst>
      <p:ext uri="{BB962C8B-B14F-4D97-AF65-F5344CB8AC3E}">
        <p14:creationId xmlns:p14="http://schemas.microsoft.com/office/powerpoint/2010/main" val="3325570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 Id="rId5" Type="http://schemas.openxmlformats.org/officeDocument/2006/relationships/image" Target="../media/image6.jp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6.jp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sp>
        <p:nvSpPr>
          <p:cNvPr id="10"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Tree>
    <p:extLst>
      <p:ext uri="{BB962C8B-B14F-4D97-AF65-F5344CB8AC3E}">
        <p14:creationId xmlns:p14="http://schemas.microsoft.com/office/powerpoint/2010/main" val="5501221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Tree>
    <p:extLst>
      <p:ext uri="{BB962C8B-B14F-4D97-AF65-F5344CB8AC3E}">
        <p14:creationId xmlns:p14="http://schemas.microsoft.com/office/powerpoint/2010/main" val="32860872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dirty="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dirty="0"/>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13"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Tree>
    <p:extLst>
      <p:ext uri="{BB962C8B-B14F-4D97-AF65-F5344CB8AC3E}">
        <p14:creationId xmlns:p14="http://schemas.microsoft.com/office/powerpoint/2010/main" val="1670474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bg>
      <p:bgPr>
        <a:solidFill>
          <a:schemeClr val="bg2">
            <a:alpha val="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7" y="6495482"/>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1" name="Footer Placeholder 4"/>
          <p:cNvSpPr>
            <a:spLocks noGrp="1"/>
          </p:cNvSpPr>
          <p:nvPr>
            <p:ph type="ftr" sz="quarter" idx="3"/>
          </p:nvPr>
        </p:nvSpPr>
        <p:spPr>
          <a:xfrm>
            <a:off x="1530602" y="6495482"/>
            <a:ext cx="554156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HL-LHC AUP DOE IPR  – July 23–25, 2024</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318235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a:prstGeom prst="rect">
            <a:avLst/>
          </a:prstGeom>
        </p:spPr>
        <p:txBody>
          <a:bodyPr lIns="0" tIns="0" rIns="0" bIns="0" anchor="b" anchorCtr="0"/>
          <a:lstStyle>
            <a:lvl1pPr algn="r">
              <a:defRPr>
                <a:solidFill>
                  <a:schemeClr val="accent1"/>
                </a:solidFill>
              </a:defRPr>
            </a:lvl1pPr>
          </a:lstStyle>
          <a:p>
            <a:r>
              <a:rPr lang="en-US" noProof="0"/>
              <a:t>HL-LHC AUP DOE IPR  – July 23–25, 2024</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99592" y="673710"/>
            <a:ext cx="3785364" cy="1534388"/>
          </a:xfrm>
          <a:prstGeom prst="rect">
            <a:avLst/>
          </a:prstGeom>
        </p:spPr>
      </p:pic>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Tree>
    <p:extLst>
      <p:ext uri="{BB962C8B-B14F-4D97-AF65-F5344CB8AC3E}">
        <p14:creationId xmlns:p14="http://schemas.microsoft.com/office/powerpoint/2010/main" val="1690985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1916577" y="6356350"/>
            <a:ext cx="6627000" cy="360000"/>
          </a:xfrm>
          <a:prstGeom prst="rect">
            <a:avLst/>
          </a:prstGeom>
        </p:spPr>
        <p:txBody>
          <a:bodyPr/>
          <a:lstStyle/>
          <a:p>
            <a:r>
              <a:rPr lang="en-US" noProof="0"/>
              <a:t>HL-LHC AUP DOE IPR  – July 23–25, 2024</a:t>
            </a:r>
            <a:endParaRPr lang="en-GB" noProof="0" dirty="0"/>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27158207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a:prstGeom prst="rect">
            <a:avLst/>
          </a:prstGeom>
        </p:spPr>
        <p:txBody>
          <a:bodyPr/>
          <a:lstStyle/>
          <a:p>
            <a:r>
              <a:rPr lang="en-US" noProof="0"/>
              <a:t>HL-LHC AUP DOE IPR  – July 23–25, 2024</a:t>
            </a:r>
            <a:endParaRPr lang="en-GB" noProof="0" dirty="0"/>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3471744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a:prstGeom prst="rect">
            <a:avLst/>
          </a:prstGeom>
        </p:spPr>
        <p:txBody>
          <a:bodyPr/>
          <a:lstStyle/>
          <a:p>
            <a:r>
              <a:rPr lang="en-US" noProof="0"/>
              <a:t>HL-LHC AUP DOE IPR  – July 23–25, 2024</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40651556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a:prstGeom prst="rect">
            <a:avLst/>
          </a:prstGeom>
        </p:spPr>
        <p:txBody>
          <a:bodyPr/>
          <a:lstStyle/>
          <a:p>
            <a:r>
              <a:rPr lang="en-US" noProof="0"/>
              <a:t>HL-LHC AUP DOE IPR  – July 23–25, 2024</a:t>
            </a:r>
            <a:endParaRPr lang="en-GB" noProof="0" dirty="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Tree>
    <p:extLst>
      <p:ext uri="{BB962C8B-B14F-4D97-AF65-F5344CB8AC3E}">
        <p14:creationId xmlns:p14="http://schemas.microsoft.com/office/powerpoint/2010/main" val="38051018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a:prstGeom prst="rect">
            <a:avLst/>
          </a:prstGeom>
        </p:spPr>
        <p:txBody>
          <a:bodyPr/>
          <a:lstStyle/>
          <a:p>
            <a:r>
              <a:rPr lang="en-US" noProof="0"/>
              <a:t>HL-LHC AUP DOE IPR  – July 23–25, 2024</a:t>
            </a:r>
            <a:endParaRPr lang="en-GB" noProof="0" dirty="0"/>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grpSp>
        <p:nvGrpSpPr>
          <p:cNvPr id="10" name="Grouper 9"/>
          <p:cNvGrpSpPr/>
          <p:nvPr userDrawn="1"/>
        </p:nvGrpSpPr>
        <p:grpSpPr>
          <a:xfrm>
            <a:off x="1440000" y="6300000"/>
            <a:ext cx="457200" cy="457200"/>
            <a:chOff x="1462200" y="4620913"/>
            <a:chExt cx="457200" cy="457200"/>
          </a:xfrm>
        </p:grpSpPr>
        <p:sp>
          <p:nvSpPr>
            <p:cNvPr id="11" name="Rectangle 10"/>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ZoneTexte 11"/>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extLst>
      <p:ext uri="{BB962C8B-B14F-4D97-AF65-F5344CB8AC3E}">
        <p14:creationId xmlns:p14="http://schemas.microsoft.com/office/powerpoint/2010/main" val="3218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lvl1pPr>
              <a:defRPr>
                <a:solidFill>
                  <a:schemeClr val="bg1"/>
                </a:solidFill>
              </a:defRPr>
            </a:lvl1pPr>
          </a:lstStyle>
          <a:p>
            <a:fld id="{BFDCA1C4-9514-7B4F-976F-D92F7E296653}" type="slidenum">
              <a:rPr lang="fr-FR" smtClean="0"/>
              <a:pPr/>
              <a:t>‹#›</a:t>
            </a:fld>
            <a:endParaRPr lang="fr-FR" dirty="0"/>
          </a:p>
        </p:txBody>
      </p:sp>
      <p:sp>
        <p:nvSpPr>
          <p:cNvPr id="8" name="Footer Placeholder 4">
            <a:extLst>
              <a:ext uri="{FF2B5EF4-FFF2-40B4-BE49-F238E27FC236}">
                <a16:creationId xmlns:a16="http://schemas.microsoft.com/office/drawing/2014/main" id="{36C81D83-D392-484C-A88E-6AB33035C96D}"/>
              </a:ext>
            </a:extLst>
          </p:cNvPr>
          <p:cNvSpPr>
            <a:spLocks noGrp="1"/>
          </p:cNvSpPr>
          <p:nvPr>
            <p:ph type="ftr" sz="quarter" idx="3"/>
          </p:nvPr>
        </p:nvSpPr>
        <p:spPr>
          <a:xfrm>
            <a:off x="1981200" y="6356350"/>
            <a:ext cx="6550800" cy="360000"/>
          </a:xfrm>
          <a:prstGeom prst="rect">
            <a:avLst/>
          </a:prstGeom>
        </p:spPr>
        <p:txBody>
          <a:bodyPr/>
          <a:lstStyle/>
          <a:p>
            <a:r>
              <a:rPr lang="en-US"/>
              <a:t>HL-LHC AUP DOE IPR  – July 23–25, 2024</a:t>
            </a:r>
            <a:endParaRPr lang="en-GB"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a:prstGeom prst="rect">
            <a:avLst/>
          </a:prstGeom>
        </p:spPr>
        <p:txBody>
          <a:bodyPr/>
          <a:lstStyle/>
          <a:p>
            <a:r>
              <a:rPr lang="en-US" noProof="0"/>
              <a:t>HL-LHC AUP DOE IPR  – July 23–25, 2024</a:t>
            </a:r>
            <a:endParaRPr lang="en-GB" noProof="0"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1200" baseline="0">
                <a:solidFill>
                  <a:schemeClr val="tx2"/>
                </a:solidFill>
              </a:defRPr>
            </a:lvl1pPr>
            <a:lvl2pPr>
              <a:buFontTx/>
              <a:buNone/>
              <a:defRPr sz="1400"/>
            </a:lvl2pPr>
            <a:lvl3pPr>
              <a:buFontTx/>
              <a:buNone/>
              <a:defRPr sz="1400"/>
            </a:lvl3pPr>
            <a:lvl4pPr>
              <a:buFontTx/>
              <a:buNone/>
              <a:defRPr sz="1400"/>
            </a:lvl4pPr>
            <a:lvl5pPr>
              <a:buFontTx/>
              <a:buNone/>
              <a:defRPr sz="1400"/>
            </a:lvl5pPr>
          </a:lstStyle>
          <a:p>
            <a:pPr lvl="0"/>
            <a:r>
              <a:rPr lang="en-GB" noProof="0"/>
              <a:t>Credits if needed: reference 1, reference 2 ...</a:t>
            </a:r>
          </a:p>
        </p:txBody>
      </p:sp>
      <p:grpSp>
        <p:nvGrpSpPr>
          <p:cNvPr id="9" name="Grouper 8"/>
          <p:cNvGrpSpPr/>
          <p:nvPr userDrawn="1"/>
        </p:nvGrpSpPr>
        <p:grpSpPr>
          <a:xfrm>
            <a:off x="457200" y="6071400"/>
            <a:ext cx="457200" cy="457200"/>
            <a:chOff x="1462200" y="4620913"/>
            <a:chExt cx="457200" cy="457200"/>
          </a:xfrm>
        </p:grpSpPr>
        <p:sp>
          <p:nvSpPr>
            <p:cNvPr id="10" name="Rectangle 9"/>
            <p:cNvSpPr/>
            <p:nvPr userDrawn="1"/>
          </p:nvSpPr>
          <p:spPr>
            <a:xfrm>
              <a:off x="1462200" y="4620913"/>
              <a:ext cx="457200" cy="457200"/>
            </a:xfrm>
            <a:prstGeom prst="rect">
              <a:avLst/>
            </a:prstGeom>
            <a:solidFill>
              <a:schemeClr val="accent5">
                <a:alpha val="32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1" name="ZoneTexte 10"/>
            <p:cNvSpPr txBox="1"/>
            <p:nvPr userDrawn="1"/>
          </p:nvSpPr>
          <p:spPr>
            <a:xfrm>
              <a:off x="1485900" y="4670164"/>
              <a:ext cx="381000" cy="276999"/>
            </a:xfrm>
            <a:prstGeom prst="rect">
              <a:avLst/>
            </a:prstGeom>
            <a:noFill/>
          </p:spPr>
          <p:txBody>
            <a:bodyPr wrap="square" lIns="0" tIns="0" rIns="0" bIns="0" rtlCol="0">
              <a:spAutoFit/>
            </a:bodyPr>
            <a:lstStyle/>
            <a:p>
              <a:pPr algn="ctr"/>
              <a:r>
                <a:rPr lang="en-GB" sz="900" dirty="0"/>
                <a:t>logo</a:t>
              </a:r>
            </a:p>
            <a:p>
              <a:pPr algn="ctr"/>
              <a:r>
                <a:rPr lang="en-GB" sz="900" dirty="0"/>
                <a:t>area</a:t>
              </a:r>
            </a:p>
          </p:txBody>
        </p:sp>
      </p:grpSp>
    </p:spTree>
    <p:extLst>
      <p:ext uri="{BB962C8B-B14F-4D97-AF65-F5344CB8AC3E}">
        <p14:creationId xmlns:p14="http://schemas.microsoft.com/office/powerpoint/2010/main" val="478888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100" b="1" baseline="0">
                <a:solidFill>
                  <a:schemeClr val="accent5"/>
                </a:solidFill>
              </a:defRPr>
            </a:lvl1pPr>
          </a:lstStyle>
          <a:p>
            <a:r>
              <a:rPr lang="en-GB" noProof="0" dirty="0"/>
              <a:t>Presentation title - line 1 - Arial 30pt - bold </a:t>
            </a:r>
            <a:r>
              <a:rPr lang="en-GB" noProof="0" dirty="0" err="1"/>
              <a:t>HiLumi</a:t>
            </a:r>
            <a:r>
              <a:rPr lang="en-GB" noProof="0" dirty="0"/>
              <a:t> dark grey - line 2</a:t>
            </a:r>
            <a:br>
              <a:rPr lang="en-GB" noProof="0" dirty="0"/>
            </a:br>
            <a:r>
              <a:rPr lang="en-GB" noProof="0" dirty="0"/>
              <a:t>line 3</a:t>
            </a:r>
            <a:br>
              <a:rPr lang="en-GB" noProof="0" dirty="0"/>
            </a:br>
            <a:r>
              <a:rPr lang="en-GB" noProof="0" dirty="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1500" b="0" baseline="0">
                <a:solidFill>
                  <a:schemeClr val="accent5"/>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5" name="Espace réservé du pied de page 4"/>
          <p:cNvSpPr>
            <a:spLocks noGrp="1"/>
          </p:cNvSpPr>
          <p:nvPr>
            <p:ph type="ftr" sz="quarter" idx="11"/>
          </p:nvPr>
        </p:nvSpPr>
        <p:spPr>
          <a:xfrm>
            <a:off x="1371600" y="6356350"/>
            <a:ext cx="6309000" cy="360000"/>
          </a:xfrm>
        </p:spPr>
        <p:txBody>
          <a:bodyPr lIns="0" tIns="0" rIns="0" bIns="0" anchor="b" anchorCtr="0"/>
          <a:lstStyle>
            <a:lvl1pPr algn="r">
              <a:defRPr>
                <a:solidFill>
                  <a:schemeClr val="accent1"/>
                </a:solidFill>
              </a:defRPr>
            </a:lvl1pPr>
          </a:lstStyle>
          <a:p>
            <a:r>
              <a:rPr lang="es-ES" noProof="0"/>
              <a:t>P. Ferracin, G. Ambrosio, S. Izquierdo Bermudez, E. Todesco</a:t>
            </a:r>
            <a:endParaRPr lang="en-GB" noProof="0" dirty="0"/>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accent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257175" marR="0" indent="-257175" algn="l" defTabSz="342900" rtl="0" eaLnBrk="1" fontAlgn="auto" latinLnBrk="0" hangingPunct="1">
              <a:lnSpc>
                <a:spcPct val="100000"/>
              </a:lnSpc>
              <a:spcBef>
                <a:spcPct val="20000"/>
              </a:spcBef>
              <a:spcAft>
                <a:spcPts val="0"/>
              </a:spcAft>
              <a:buClr>
                <a:schemeClr val="accent6"/>
              </a:buClr>
              <a:buSzTx/>
              <a:buFontTx/>
              <a:buNone/>
              <a:tabLst/>
              <a:defRPr sz="1200">
                <a:solidFill>
                  <a:schemeClr val="bg2"/>
                </a:solidFill>
              </a:defRPr>
            </a:lvl1pPr>
            <a:lvl2pPr>
              <a:buFontTx/>
              <a:buNone/>
              <a:defRPr/>
            </a:lvl2pPr>
            <a:lvl3pPr>
              <a:buFontTx/>
              <a:buNone/>
              <a:defRPr/>
            </a:lvl3pPr>
            <a:lvl4pPr>
              <a:buFontTx/>
              <a:buNone/>
              <a:defRPr/>
            </a:lvl4pPr>
            <a:lvl5pPr>
              <a:buFontTx/>
              <a:buNone/>
              <a:defRPr/>
            </a:lvl5pPr>
          </a:lstStyle>
          <a:p>
            <a:pPr marL="257175" marR="0" lvl="0" indent="-257175" algn="l" defTabSz="342900" rtl="0" eaLnBrk="1" fontAlgn="auto" latinLnBrk="0" hangingPunct="1">
              <a:lnSpc>
                <a:spcPct val="100000"/>
              </a:lnSpc>
              <a:spcBef>
                <a:spcPct val="20000"/>
              </a:spcBef>
              <a:spcAft>
                <a:spcPts val="0"/>
              </a:spcAft>
              <a:buClr>
                <a:schemeClr val="accent6"/>
              </a:buClr>
              <a:buSzTx/>
              <a:buFontTx/>
              <a:buNone/>
              <a:tabLst/>
              <a:defRPr/>
            </a:pPr>
            <a:r>
              <a:rPr kumimoji="0" lang="en-GB" sz="1200" b="0" i="0" u="none" strike="noStrike" kern="1200" cap="none" spc="0" normalizeH="0" baseline="0" noProof="0" dirty="0">
                <a:ln>
                  <a:noFill/>
                </a:ln>
                <a:solidFill>
                  <a:schemeClr val="bg2"/>
                </a:solidFill>
                <a:effectLst/>
                <a:uLnTx/>
                <a:uFillTx/>
                <a:latin typeface="+mn-lt"/>
                <a:ea typeface="+mn-ea"/>
                <a:cs typeface="+mn-cs"/>
              </a:rPr>
              <a:t>Conference - Location - Date</a:t>
            </a:r>
          </a:p>
          <a:p>
            <a:pPr lvl="0"/>
            <a:endParaRPr lang="en-GB" noProof="0" dirty="0"/>
          </a:p>
        </p:txBody>
      </p:sp>
      <p:pic>
        <p:nvPicPr>
          <p:cNvPr id="16" name="Image 11" descr="HLU-logoN-title.png">
            <a:extLst>
              <a:ext uri="{FF2B5EF4-FFF2-40B4-BE49-F238E27FC236}">
                <a16:creationId xmlns:a16="http://schemas.microsoft.com/office/drawing/2014/main" id="{80935D1F-87A2-4EAF-9C8B-00CD80A2D2E6}"/>
              </a:ext>
            </a:extLst>
          </p:cNvPr>
          <p:cNvPicPr>
            <a:picLocks noChangeAspect="1"/>
          </p:cNvPicPr>
          <p:nvPr userDrawn="1"/>
        </p:nvPicPr>
        <p:blipFill>
          <a:blip r:embed="rId3"/>
          <a:stretch>
            <a:fillRect/>
          </a:stretch>
        </p:blipFill>
        <p:spPr>
          <a:xfrm>
            <a:off x="1371600" y="908720"/>
            <a:ext cx="2531220" cy="1368032"/>
          </a:xfrm>
          <a:prstGeom prst="rect">
            <a:avLst/>
          </a:prstGeom>
        </p:spPr>
      </p:pic>
      <p:pic>
        <p:nvPicPr>
          <p:cNvPr id="17" name="Picture 16">
            <a:extLst>
              <a:ext uri="{FF2B5EF4-FFF2-40B4-BE49-F238E27FC236}">
                <a16:creationId xmlns:a16="http://schemas.microsoft.com/office/drawing/2014/main" id="{71BAFFDB-1A7D-428D-B2A1-13CBEECC1934}"/>
              </a:ext>
            </a:extLst>
          </p:cNvPr>
          <p:cNvPicPr>
            <a:picLocks noChangeAspect="1"/>
          </p:cNvPicPr>
          <p:nvPr userDrawn="1"/>
        </p:nvPicPr>
        <p:blipFill rotWithShape="1">
          <a:blip r:embed="rId4">
            <a:extLst>
              <a:ext uri="{28A0092B-C50C-407E-A947-70E740481C1C}">
                <a14:useLocalDpi xmlns:a14="http://schemas.microsoft.com/office/drawing/2010/main"/>
              </a:ext>
            </a:extLst>
          </a:blip>
          <a:srcRect r="20278"/>
          <a:stretch/>
        </p:blipFill>
        <p:spPr>
          <a:xfrm>
            <a:off x="4359529" y="908721"/>
            <a:ext cx="2480723" cy="1402995"/>
          </a:xfrm>
          <a:prstGeom prst="rect">
            <a:avLst/>
          </a:prstGeom>
        </p:spPr>
      </p:pic>
      <p:pic>
        <p:nvPicPr>
          <p:cNvPr id="18" name="Picture 17">
            <a:extLst>
              <a:ext uri="{FF2B5EF4-FFF2-40B4-BE49-F238E27FC236}">
                <a16:creationId xmlns:a16="http://schemas.microsoft.com/office/drawing/2014/main" id="{7B508594-220E-40DA-A0EE-E1A2365405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350217" y="961878"/>
            <a:ext cx="1002766" cy="1314875"/>
          </a:xfrm>
          <a:prstGeom prst="rect">
            <a:avLst/>
          </a:prstGeom>
        </p:spPr>
      </p:pic>
    </p:spTree>
    <p:extLst>
      <p:ext uri="{BB962C8B-B14F-4D97-AF65-F5344CB8AC3E}">
        <p14:creationId xmlns:p14="http://schemas.microsoft.com/office/powerpoint/2010/main" val="32125338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2"/>
            <a:ext cx="7920000" cy="4906963"/>
          </a:xfrm>
        </p:spPr>
        <p:txBody>
          <a:bodyPr lIns="0" tIns="0" rIns="0" bIns="0"/>
          <a:lstStyle>
            <a:lvl1pPr marL="257175" indent="-257175">
              <a:buClr>
                <a:schemeClr val="bg2"/>
              </a:buClr>
              <a:buFont typeface="Arial" panose="020B0604020202020204" pitchFamily="34" charset="0"/>
              <a:buChar char="•"/>
              <a:defRPr/>
            </a:lvl1pPr>
            <a:lvl2pPr marL="557213" indent="-214313">
              <a:buClr>
                <a:schemeClr val="bg2"/>
              </a:buClr>
              <a:buFont typeface="Arial" panose="020B0604020202020204" pitchFamily="34" charset="0"/>
              <a:buChar char="•"/>
              <a:defRPr/>
            </a:lvl2pPr>
            <a:lvl3pPr marL="857250" indent="-171450">
              <a:buClr>
                <a:schemeClr val="bg2"/>
              </a:buClr>
              <a:buFont typeface="Arial" panose="020B0604020202020204" pitchFamily="34" charset="0"/>
              <a:buChar char="•"/>
              <a:defRPr/>
            </a:lvl3pPr>
            <a:lvl4pPr marL="1200150" indent="-171450">
              <a:buClr>
                <a:schemeClr val="bg2"/>
              </a:buClr>
              <a:buFont typeface="Arial" panose="020B0604020202020204" pitchFamily="34" charset="0"/>
              <a:buChar char="•"/>
              <a:defRPr/>
            </a:lvl4pPr>
            <a:lvl5pPr marL="1543050" indent="-171450">
              <a:buClr>
                <a:schemeClr val="bg2"/>
              </a:buClr>
              <a:buFont typeface="Arial" panose="020B0604020202020204" pitchFamily="34" charset="0"/>
              <a:buChar char="•"/>
              <a:defRPr/>
            </a:lvl5pPr>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pied de page 4"/>
          <p:cNvSpPr>
            <a:spLocks noGrp="1"/>
          </p:cNvSpPr>
          <p:nvPr>
            <p:ph type="ftr" sz="quarter" idx="11"/>
          </p:nvPr>
        </p:nvSpPr>
        <p:spPr>
          <a:xfrm>
            <a:off x="3073022" y="6265363"/>
            <a:ext cx="5458977" cy="360000"/>
          </a:xfrm>
        </p:spPr>
        <p:txBody>
          <a:bodyPr/>
          <a:lstStyle>
            <a:lvl1pPr algn="ctr">
              <a:defRPr/>
            </a:lvl1pPr>
          </a:lstStyle>
          <a:p>
            <a:r>
              <a:rPr lang="es-ES"/>
              <a:t>P. Ferracin, G. Ambrosio, S. Izquierdo Bermudez, E. Todesco</a:t>
            </a:r>
            <a:endParaRPr lang="en-GB" dirty="0"/>
          </a:p>
        </p:txBody>
      </p:sp>
      <p:sp>
        <p:nvSpPr>
          <p:cNvPr id="6" name="Espace réservé du numéro de diapositive 5"/>
          <p:cNvSpPr>
            <a:spLocks noGrp="1"/>
          </p:cNvSpPr>
          <p:nvPr>
            <p:ph type="sldNum" sz="quarter" idx="12"/>
          </p:nvPr>
        </p:nvSpPr>
        <p:spPr>
          <a:xfrm>
            <a:off x="8691926" y="6261306"/>
            <a:ext cx="360000" cy="360000"/>
          </a:xfrm>
        </p:spPr>
        <p:txBody>
          <a:bodyPr/>
          <a:lstStyle/>
          <a:p>
            <a:fld id="{BFDCA1C4-9514-7B4F-976F-D92F7E296653}" type="slidenum">
              <a:rPr lang="fr-FR" smtClean="0"/>
              <a:pPr/>
              <a:t>‹#›</a:t>
            </a:fld>
            <a:endParaRPr lang="fr-FR"/>
          </a:p>
        </p:txBody>
      </p:sp>
      <p:pic>
        <p:nvPicPr>
          <p:cNvPr id="8" name="Image 11" descr="HLU-logoN-title.png">
            <a:extLst>
              <a:ext uri="{FF2B5EF4-FFF2-40B4-BE49-F238E27FC236}">
                <a16:creationId xmlns:a16="http://schemas.microsoft.com/office/drawing/2014/main" id="{B2204D40-1429-4637-BCA4-8F0384EB86ED}"/>
              </a:ext>
            </a:extLst>
          </p:cNvPr>
          <p:cNvPicPr>
            <a:picLocks noChangeAspect="1"/>
          </p:cNvPicPr>
          <p:nvPr userDrawn="1"/>
        </p:nvPicPr>
        <p:blipFill>
          <a:blip r:embed="rId2"/>
          <a:stretch>
            <a:fillRect/>
          </a:stretch>
        </p:blipFill>
        <p:spPr>
          <a:xfrm>
            <a:off x="114898" y="6198834"/>
            <a:ext cx="1108730" cy="599228"/>
          </a:xfrm>
          <a:prstGeom prst="rect">
            <a:avLst/>
          </a:prstGeom>
          <a:solidFill>
            <a:schemeClr val="bg1"/>
          </a:solidFill>
        </p:spPr>
      </p:pic>
      <p:pic>
        <p:nvPicPr>
          <p:cNvPr id="9" name="Picture 8">
            <a:extLst>
              <a:ext uri="{FF2B5EF4-FFF2-40B4-BE49-F238E27FC236}">
                <a16:creationId xmlns:a16="http://schemas.microsoft.com/office/drawing/2014/main" id="{A45C8669-314A-4391-AFCE-A00502A85D3C}"/>
              </a:ext>
            </a:extLst>
          </p:cNvPr>
          <p:cNvPicPr>
            <a:picLocks noChangeAspect="1"/>
          </p:cNvPicPr>
          <p:nvPr userDrawn="1"/>
        </p:nvPicPr>
        <p:blipFill rotWithShape="1">
          <a:blip r:embed="rId3">
            <a:extLst>
              <a:ext uri="{28A0092B-C50C-407E-A947-70E740481C1C}">
                <a14:useLocalDpi xmlns:a14="http://schemas.microsoft.com/office/drawing/2010/main"/>
              </a:ext>
            </a:extLst>
          </a:blip>
          <a:srcRect r="20278"/>
          <a:stretch/>
        </p:blipFill>
        <p:spPr>
          <a:xfrm>
            <a:off x="1264042" y="6198834"/>
            <a:ext cx="1086611" cy="614542"/>
          </a:xfrm>
          <a:prstGeom prst="rect">
            <a:avLst/>
          </a:prstGeom>
        </p:spPr>
      </p:pic>
      <p:pic>
        <p:nvPicPr>
          <p:cNvPr id="10" name="Picture 9">
            <a:extLst>
              <a:ext uri="{FF2B5EF4-FFF2-40B4-BE49-F238E27FC236}">
                <a16:creationId xmlns:a16="http://schemas.microsoft.com/office/drawing/2014/main" id="{1F03DA77-961D-477C-A50B-7D1A28F5AC7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11950" y="6218133"/>
            <a:ext cx="439233" cy="575944"/>
          </a:xfrm>
          <a:prstGeom prst="rect">
            <a:avLst/>
          </a:prstGeom>
        </p:spPr>
      </p:pic>
    </p:spTree>
    <p:extLst>
      <p:ext uri="{BB962C8B-B14F-4D97-AF65-F5344CB8AC3E}">
        <p14:creationId xmlns:p14="http://schemas.microsoft.com/office/powerpoint/2010/main" val="32220126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marL="342900" indent="-342900">
              <a:buClr>
                <a:schemeClr val="bg2"/>
              </a:buClr>
              <a:buFont typeface="Arial" panose="020B0604020202020204" pitchFamily="34" charset="0"/>
              <a:buChar char="•"/>
              <a:defRPr sz="1800"/>
            </a:lvl1pPr>
            <a:lvl2pPr marL="685800" indent="-342900">
              <a:buClr>
                <a:schemeClr val="bg2"/>
              </a:buClr>
              <a:buFont typeface="Arial" panose="020B0604020202020204" pitchFamily="34" charset="0"/>
              <a:buChar char="•"/>
              <a:defRPr sz="1500"/>
            </a:lvl2pPr>
            <a:lvl3pPr marL="942975" indent="-257175">
              <a:buClr>
                <a:schemeClr val="bg2"/>
              </a:buClr>
              <a:buFont typeface="Arial" panose="020B0604020202020204" pitchFamily="34" charset="0"/>
              <a:buChar char="•"/>
              <a:defRPr sz="1350"/>
            </a:lvl3pPr>
            <a:lvl4pPr marL="1285875" indent="-257175">
              <a:buClr>
                <a:schemeClr val="bg2"/>
              </a:buClr>
              <a:buFont typeface="Arial" panose="020B0604020202020204" pitchFamily="34" charset="0"/>
              <a:buChar char="•"/>
              <a:defRPr sz="1200"/>
            </a:lvl4pPr>
            <a:lvl5pPr marL="1628775" indent="-257175">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6" y="1215232"/>
            <a:ext cx="4041775" cy="639762"/>
          </a:xfrm>
        </p:spPr>
        <p:txBody>
          <a:bodyPr anchor="t">
            <a:normAutofit/>
          </a:bodyPr>
          <a:lstStyle>
            <a:lvl1pPr marL="0" indent="0">
              <a:buNone/>
              <a:defRPr sz="1500" b="1" baseline="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6" y="2057400"/>
            <a:ext cx="4041775" cy="3951288"/>
          </a:xfrm>
        </p:spPr>
        <p:txBody>
          <a:bodyPr/>
          <a:lstStyle>
            <a:lvl1pPr marL="257175" indent="-257175">
              <a:buClr>
                <a:schemeClr val="bg2"/>
              </a:buClr>
              <a:buFont typeface="Arial" panose="020B0604020202020204" pitchFamily="34" charset="0"/>
              <a:buChar char="•"/>
              <a:defRPr sz="1800"/>
            </a:lvl1pPr>
            <a:lvl2pPr marL="600075" indent="-257175">
              <a:buClr>
                <a:schemeClr val="bg2"/>
              </a:buClr>
              <a:buFont typeface="Arial" panose="020B0604020202020204" pitchFamily="34" charset="0"/>
              <a:buChar char="•"/>
              <a:defRPr sz="1500"/>
            </a:lvl2pPr>
            <a:lvl3pPr marL="900113" indent="-214313">
              <a:buClr>
                <a:schemeClr val="bg2"/>
              </a:buClr>
              <a:buFont typeface="Arial" panose="020B0604020202020204" pitchFamily="34" charset="0"/>
              <a:buChar char="•"/>
              <a:defRPr sz="1350"/>
            </a:lvl3pPr>
            <a:lvl4pPr marL="1243013" indent="-214313">
              <a:buClr>
                <a:schemeClr val="bg2"/>
              </a:buClr>
              <a:buFont typeface="Arial" panose="020B0604020202020204" pitchFamily="34" charset="0"/>
              <a:buChar char="•"/>
              <a:defRPr sz="1200"/>
            </a:lvl4pPr>
            <a:lvl5pPr marL="1585913" indent="-214313">
              <a:buClr>
                <a:schemeClr val="bg2"/>
              </a:buClr>
              <a:buFont typeface="Arial" panose="020B0604020202020204" pitchFamily="34" charset="0"/>
              <a:buChar char="•"/>
              <a:defRPr sz="1200"/>
            </a:lvl5pPr>
            <a:lvl6pPr>
              <a:defRPr sz="1200"/>
            </a:lvl6pPr>
            <a:lvl7pPr>
              <a:defRPr sz="1200"/>
            </a:lvl7pPr>
            <a:lvl8pPr>
              <a:defRPr sz="1200"/>
            </a:lvl8pPr>
            <a:lvl9pPr>
              <a:defRPr sz="12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8" name="Espace réservé du pied de page 7"/>
          <p:cNvSpPr>
            <a:spLocks noGrp="1"/>
          </p:cNvSpPr>
          <p:nvPr>
            <p:ph type="ftr" sz="quarter" idx="11"/>
          </p:nvPr>
        </p:nvSpPr>
        <p:spPr>
          <a:xfrm>
            <a:off x="1905000" y="6356350"/>
            <a:ext cx="6627000" cy="360000"/>
          </a:xfrm>
        </p:spPr>
        <p:txBody>
          <a:bodyPr/>
          <a:lstStyle>
            <a:lvl1pPr algn="ctr">
              <a:defRPr/>
            </a:lvl1pPr>
          </a:lstStyle>
          <a:p>
            <a:r>
              <a:rPr lang="es-ES"/>
              <a:t>P. Ferracin, G. Ambrosio, S. Izquierdo Bermudez, E. Todesco</a:t>
            </a:r>
            <a:endParaRPr lang="en-GB"/>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pic>
        <p:nvPicPr>
          <p:cNvPr id="14"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35865129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4" name="Espace réservé du pied de page 3"/>
          <p:cNvSpPr>
            <a:spLocks noGrp="1"/>
          </p:cNvSpPr>
          <p:nvPr>
            <p:ph type="ftr" sz="quarter" idx="11"/>
          </p:nvPr>
        </p:nvSpPr>
        <p:spPr>
          <a:xfrm>
            <a:off x="1905000" y="6356350"/>
            <a:ext cx="6627000" cy="360000"/>
          </a:xfrm>
        </p:spPr>
        <p:txBody>
          <a:bodyPr/>
          <a:lstStyle>
            <a:lvl1pPr algn="ctr">
              <a:defRPr/>
            </a:lvl1pPr>
          </a:lstStyle>
          <a:p>
            <a:r>
              <a:rPr lang="es-ES"/>
              <a:t>P. Ferracin, G. Ambrosio, S. Izquierdo Bermudez, E. Todesco</a:t>
            </a:r>
            <a:endParaRPr lang="en-GB"/>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pic>
        <p:nvPicPr>
          <p:cNvPr id="10"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32237333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a:xfrm>
            <a:off x="1981200" y="6356350"/>
            <a:ext cx="6553200" cy="360000"/>
          </a:xfrm>
        </p:spPr>
        <p:txBody>
          <a:bodyPr/>
          <a:lstStyle/>
          <a:p>
            <a:r>
              <a:rPr lang="es-ES" noProof="0"/>
              <a:t>P. Ferracin, G. Ambrosio, S. Izquierdo Bermudez, E. Todesco</a:t>
            </a:r>
            <a:endParaRPr lang="en-GB" noProof="0"/>
          </a:p>
        </p:txBody>
      </p:sp>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8" name="ZoneTexte 7"/>
          <p:cNvSpPr txBox="1"/>
          <p:nvPr userDrawn="1"/>
        </p:nvSpPr>
        <p:spPr>
          <a:xfrm>
            <a:off x="1463700" y="6349253"/>
            <a:ext cx="381000" cy="207749"/>
          </a:xfrm>
          <a:prstGeom prst="rect">
            <a:avLst/>
          </a:prstGeom>
          <a:noFill/>
        </p:spPr>
        <p:txBody>
          <a:bodyPr wrap="square" lIns="0" tIns="0" rIns="0" bIns="0" rtlCol="0">
            <a:spAutoFit/>
          </a:bodyPr>
          <a:lstStyle/>
          <a:p>
            <a:pPr algn="ctr"/>
            <a:r>
              <a:rPr lang="en-GB" sz="675" dirty="0"/>
              <a:t>logo</a:t>
            </a:r>
          </a:p>
          <a:p>
            <a:pPr algn="ctr"/>
            <a:r>
              <a:rPr lang="en-GB" sz="675" dirty="0"/>
              <a:t>are</a:t>
            </a:r>
          </a:p>
        </p:txBody>
      </p:sp>
      <p:pic>
        <p:nvPicPr>
          <p:cNvPr id="9"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2633437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GB" noProof="0"/>
              <a:t>Text – image caption – comments ....</a:t>
            </a:r>
          </a:p>
        </p:txBody>
      </p:sp>
      <p:sp>
        <p:nvSpPr>
          <p:cNvPr id="6" name="Espace réservé du pied de page 5"/>
          <p:cNvSpPr>
            <a:spLocks noGrp="1"/>
          </p:cNvSpPr>
          <p:nvPr>
            <p:ph type="ftr" sz="quarter" idx="11"/>
          </p:nvPr>
        </p:nvSpPr>
        <p:spPr>
          <a:xfrm>
            <a:off x="1981200" y="6356350"/>
            <a:ext cx="6550800" cy="360000"/>
          </a:xfrm>
        </p:spPr>
        <p:txBody>
          <a:bodyPr/>
          <a:lstStyle>
            <a:lvl1pPr algn="ctr">
              <a:defRPr/>
            </a:lvl1pPr>
          </a:lstStyle>
          <a:p>
            <a:r>
              <a:rPr lang="es-ES"/>
              <a:t>P. Ferracin, G. Ambrosio, S. Izquierdo Bermudez, E. Todesco</a:t>
            </a:r>
            <a:endParaRPr lang="en-GB"/>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1" y="4648200"/>
            <a:ext cx="7918450" cy="381000"/>
          </a:xfrm>
        </p:spPr>
        <p:txBody>
          <a:bodyPr/>
          <a:lstStyle>
            <a:lvl1pPr>
              <a:buFontTx/>
              <a:buNone/>
              <a:defRPr sz="1350">
                <a:solidFill>
                  <a:schemeClr val="bg2"/>
                </a:solidFill>
              </a:defRPr>
            </a:lvl1pPr>
          </a:lstStyle>
          <a:p>
            <a:pPr lvl="0"/>
            <a:r>
              <a:rPr lang="en-GB" dirty="0"/>
              <a:t>Image title</a:t>
            </a:r>
          </a:p>
        </p:txBody>
      </p:sp>
      <p:pic>
        <p:nvPicPr>
          <p:cNvPr id="13" name="Image 7" descr="Logo-APO-LARP.png"/>
          <p:cNvPicPr>
            <a:picLocks noChangeAspect="1"/>
          </p:cNvPicPr>
          <p:nvPr userDrawn="1"/>
        </p:nvPicPr>
        <p:blipFill>
          <a:blip r:embed="rId2"/>
          <a:stretch>
            <a:fillRect/>
          </a:stretch>
        </p:blipFill>
        <p:spPr>
          <a:xfrm>
            <a:off x="1330918" y="6263451"/>
            <a:ext cx="432770" cy="515102"/>
          </a:xfrm>
          <a:prstGeom prst="rect">
            <a:avLst/>
          </a:prstGeom>
        </p:spPr>
      </p:pic>
    </p:spTree>
    <p:extLst>
      <p:ext uri="{BB962C8B-B14F-4D97-AF65-F5344CB8AC3E}">
        <p14:creationId xmlns:p14="http://schemas.microsoft.com/office/powerpoint/2010/main" val="2488890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sposition personnalisé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1351800" y="2709000"/>
            <a:ext cx="6440400" cy="1634400"/>
          </a:xfrm>
        </p:spPr>
        <p:txBody>
          <a:bodyPr/>
          <a:lstStyle>
            <a:lvl1pPr>
              <a:defRPr b="1" i="1">
                <a:solidFill>
                  <a:schemeClr val="tx2"/>
                </a:solidFill>
              </a:defRPr>
            </a:lvl1pPr>
          </a:lstStyle>
          <a:p>
            <a:r>
              <a:rPr lang="en-GB" noProof="0"/>
              <a:t>Thank you message....</a:t>
            </a:r>
          </a:p>
        </p:txBody>
      </p:sp>
      <p:sp>
        <p:nvSpPr>
          <p:cNvPr id="4" name="Espace réservé du pied de page 3"/>
          <p:cNvSpPr>
            <a:spLocks noGrp="1"/>
          </p:cNvSpPr>
          <p:nvPr>
            <p:ph type="ftr" sz="quarter" idx="11"/>
          </p:nvPr>
        </p:nvSpPr>
        <p:spPr>
          <a:xfrm>
            <a:off x="1351800" y="6356350"/>
            <a:ext cx="6440400" cy="360000"/>
          </a:xfrm>
        </p:spPr>
        <p:txBody>
          <a:bodyPr/>
          <a:lstStyle>
            <a:lvl1pPr algn="ctr">
              <a:defRPr/>
            </a:lvl1pPr>
          </a:lstStyle>
          <a:p>
            <a:r>
              <a:rPr lang="es-ES"/>
              <a:t>P. Ferracin, G. Ambrosio, S. Izquierdo Bermudez, E. Todesco</a:t>
            </a:r>
            <a:endParaRPr lang="en-GB" dirty="0"/>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dirty="0"/>
          </a:p>
        </p:txBody>
      </p:sp>
      <p:pic>
        <p:nvPicPr>
          <p:cNvPr id="12" name="Image 11" descr="HLU-logoN-title.png"/>
          <p:cNvPicPr>
            <a:picLocks noChangeAspect="1"/>
          </p:cNvPicPr>
          <p:nvPr userDrawn="1"/>
        </p:nvPicPr>
        <p:blipFill>
          <a:blip r:embed="rId3"/>
          <a:stretch>
            <a:fillRect/>
          </a:stretch>
        </p:blipFill>
        <p:spPr>
          <a:xfrm>
            <a:off x="1371600" y="673710"/>
            <a:ext cx="3785364" cy="1534388"/>
          </a:xfrm>
          <a:prstGeom prst="rect">
            <a:avLst/>
          </a:prstGeom>
        </p:spPr>
      </p:pic>
      <p:sp>
        <p:nvSpPr>
          <p:cNvPr id="8" name="Espace réservé du texte 7"/>
          <p:cNvSpPr>
            <a:spLocks noGrp="1"/>
          </p:cNvSpPr>
          <p:nvPr>
            <p:ph type="body" sz="quarter" idx="14" hasCustomPrompt="1"/>
          </p:nvPr>
        </p:nvSpPr>
        <p:spPr>
          <a:xfrm>
            <a:off x="1351800" y="4953000"/>
            <a:ext cx="6440400" cy="1219200"/>
          </a:xfrm>
        </p:spPr>
        <p:txBody>
          <a:bodyPr anchor="b">
            <a:noAutofit/>
          </a:bodyPr>
          <a:lstStyle>
            <a:lvl1pPr>
              <a:buFontTx/>
              <a:buNone/>
              <a:defRPr sz="900" baseline="0">
                <a:solidFill>
                  <a:schemeClr val="tx2"/>
                </a:solidFill>
              </a:defRPr>
            </a:lvl1pPr>
            <a:lvl2pPr>
              <a:buFontTx/>
              <a:buNone/>
              <a:defRPr sz="1050"/>
            </a:lvl2pPr>
            <a:lvl3pPr>
              <a:buFontTx/>
              <a:buNone/>
              <a:defRPr sz="1050"/>
            </a:lvl3pPr>
            <a:lvl4pPr>
              <a:buFontTx/>
              <a:buNone/>
              <a:defRPr sz="1050"/>
            </a:lvl4pPr>
            <a:lvl5pPr>
              <a:buFontTx/>
              <a:buNone/>
              <a:defRPr sz="1050"/>
            </a:lvl5pPr>
          </a:lstStyle>
          <a:p>
            <a:pPr lvl="0"/>
            <a:r>
              <a:rPr lang="en-GB" noProof="0"/>
              <a:t>Credits if needed: reference 1, reference 2 ...</a:t>
            </a:r>
          </a:p>
        </p:txBody>
      </p:sp>
      <p:pic>
        <p:nvPicPr>
          <p:cNvPr id="13" name="Image 7" descr="Logo-APO-LARP.png"/>
          <p:cNvPicPr>
            <a:picLocks noChangeAspect="1"/>
          </p:cNvPicPr>
          <p:nvPr userDrawn="1"/>
        </p:nvPicPr>
        <p:blipFill>
          <a:blip r:embed="rId4"/>
          <a:stretch>
            <a:fillRect/>
          </a:stretch>
        </p:blipFill>
        <p:spPr>
          <a:xfrm>
            <a:off x="466822" y="6263451"/>
            <a:ext cx="432770" cy="515102"/>
          </a:xfrm>
          <a:prstGeom prst="rect">
            <a:avLst/>
          </a:prstGeom>
        </p:spPr>
      </p:pic>
    </p:spTree>
    <p:extLst>
      <p:ext uri="{BB962C8B-B14F-4D97-AF65-F5344CB8AC3E}">
        <p14:creationId xmlns:p14="http://schemas.microsoft.com/office/powerpoint/2010/main" val="19424985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a:p>
        </p:txBody>
      </p:sp>
      <p:sp>
        <p:nvSpPr>
          <p:cNvPr id="12" name="Footer Placeholder 4">
            <a:extLst>
              <a:ext uri="{FF2B5EF4-FFF2-40B4-BE49-F238E27FC236}">
                <a16:creationId xmlns:a16="http://schemas.microsoft.com/office/drawing/2014/main" id="{C81C0938-3010-8148-8020-61B47D4AFEA7}"/>
              </a:ext>
            </a:extLst>
          </p:cNvPr>
          <p:cNvSpPr>
            <a:spLocks noGrp="1"/>
          </p:cNvSpPr>
          <p:nvPr>
            <p:ph type="ftr" sz="quarter" idx="13"/>
          </p:nvPr>
        </p:nvSpPr>
        <p:spPr>
          <a:xfrm>
            <a:off x="1981200" y="6356350"/>
            <a:ext cx="6550800" cy="360000"/>
          </a:xfrm>
          <a:prstGeom prst="rect">
            <a:avLst/>
          </a:prstGeom>
        </p:spPr>
        <p:txBody>
          <a:bodyPr/>
          <a:lstStyle/>
          <a:p>
            <a:r>
              <a:rPr lang="en-US"/>
              <a:t>HL-LHC AUP DOE IPR  – July 23–25, 2024</a:t>
            </a:r>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p>
            <a:r>
              <a:rPr lang="en-GB" noProof="0"/>
              <a:t>Slide title – line 1 – Arial 30 pt – HiLumi blue</a:t>
            </a:r>
            <a:br>
              <a:rPr lang="en-GB" noProof="0"/>
            </a:br>
            <a:r>
              <a:rPr lang="en-GB" noProof="0"/>
              <a:t>Slide title – line 2 – Arial 30 pt – HiLumi blue</a:t>
            </a:r>
          </a:p>
        </p:txBody>
      </p:sp>
      <p:sp>
        <p:nvSpPr>
          <p:cNvPr id="5" name="Espace réservé du numéro de diapositive 4"/>
          <p:cNvSpPr>
            <a:spLocks noGrp="1"/>
          </p:cNvSpPr>
          <p:nvPr>
            <p:ph type="sldNum" sz="quarter" idx="12"/>
          </p:nvPr>
        </p:nvSpPr>
        <p:spPr/>
        <p:txBody>
          <a:bodyPr/>
          <a:lstStyle/>
          <a:p>
            <a:fld id="{BFDCA1C4-9514-7B4F-976F-D92F7E296653}" type="slidenum">
              <a:rPr lang="fr-FR" smtClean="0"/>
              <a:pPr/>
              <a:t>‹#›</a:t>
            </a:fld>
            <a:endParaRPr lang="fr-FR"/>
          </a:p>
        </p:txBody>
      </p:sp>
      <p:sp>
        <p:nvSpPr>
          <p:cNvPr id="6" name="Footer Placeholder 4">
            <a:extLst>
              <a:ext uri="{FF2B5EF4-FFF2-40B4-BE49-F238E27FC236}">
                <a16:creationId xmlns:a16="http://schemas.microsoft.com/office/drawing/2014/main" id="{A3B0F276-C90F-EE40-A60D-12B4AA5B1487}"/>
              </a:ext>
            </a:extLst>
          </p:cNvPr>
          <p:cNvSpPr>
            <a:spLocks noGrp="1"/>
          </p:cNvSpPr>
          <p:nvPr>
            <p:ph type="ftr" sz="quarter" idx="3"/>
          </p:nvPr>
        </p:nvSpPr>
        <p:spPr>
          <a:xfrm>
            <a:off x="1981200" y="6356350"/>
            <a:ext cx="6550800" cy="360000"/>
          </a:xfrm>
          <a:prstGeom prst="rect">
            <a:avLst/>
          </a:prstGeom>
        </p:spPr>
        <p:txBody>
          <a:bodyPr/>
          <a:lstStyle/>
          <a:p>
            <a:r>
              <a:rPr lang="en-US"/>
              <a:t>HL-LHC AUP DOE IPR  – July 23–25, 2024</a:t>
            </a:r>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lstStyle/>
          <a:p>
            <a:fld id="{BFDCA1C4-9514-7B4F-976F-D92F7E296653}" type="slidenum">
              <a:rPr lang="fr-FR" smtClean="0"/>
              <a:pPr/>
              <a:t>‹#›</a:t>
            </a:fld>
            <a:endParaRPr lang="fr-FR"/>
          </a:p>
        </p:txBody>
      </p:sp>
      <p:sp>
        <p:nvSpPr>
          <p:cNvPr id="5" name="Footer Placeholder 4">
            <a:extLst>
              <a:ext uri="{FF2B5EF4-FFF2-40B4-BE49-F238E27FC236}">
                <a16:creationId xmlns:a16="http://schemas.microsoft.com/office/drawing/2014/main" id="{0D8A76FA-4A0F-E24B-9298-03D0C020818C}"/>
              </a:ext>
            </a:extLst>
          </p:cNvPr>
          <p:cNvSpPr>
            <a:spLocks noGrp="1"/>
          </p:cNvSpPr>
          <p:nvPr>
            <p:ph type="ftr" sz="quarter" idx="3"/>
          </p:nvPr>
        </p:nvSpPr>
        <p:spPr>
          <a:xfrm>
            <a:off x="1981200" y="6356350"/>
            <a:ext cx="6550800" cy="360000"/>
          </a:xfrm>
          <a:prstGeom prst="rect">
            <a:avLst/>
          </a:prstGeom>
        </p:spPr>
        <p:txBody>
          <a:bodyPr/>
          <a:lstStyle/>
          <a:p>
            <a:r>
              <a:rPr lang="en-US"/>
              <a:t>HL-LHC AUP DOE IPR  – July 23–25, 2024</a:t>
            </a:r>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p:nvPr>
        </p:nvSpPr>
        <p:spPr>
          <a:xfrm>
            <a:off x="612000" y="457200"/>
            <a:ext cx="79200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noProof="0"/>
          </a:p>
        </p:txBody>
      </p:sp>
      <p:sp>
        <p:nvSpPr>
          <p:cNvPr id="4" name="Espace réservé du texte 3"/>
          <p:cNvSpPr>
            <a:spLocks noGrp="1"/>
          </p:cNvSpPr>
          <p:nvPr>
            <p:ph type="body" sz="half" idx="2" hasCustomPrompt="1"/>
          </p:nvPr>
        </p:nvSpPr>
        <p:spPr>
          <a:xfrm>
            <a:off x="612000" y="5105400"/>
            <a:ext cx="7920000" cy="990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noProof="0"/>
              <a:t>Text – image caption – comments ....</a:t>
            </a:r>
          </a:p>
        </p:txBody>
      </p:sp>
      <p:sp>
        <p:nvSpPr>
          <p:cNvPr id="7" name="Espace réservé du numéro de diapositive 6"/>
          <p:cNvSpPr>
            <a:spLocks noGrp="1"/>
          </p:cNvSpPr>
          <p:nvPr>
            <p:ph type="sldNum" sz="quarter" idx="12"/>
          </p:nvPr>
        </p:nvSpPr>
        <p:spPr/>
        <p:txBody>
          <a:bodyPr/>
          <a:lstStyle/>
          <a:p>
            <a:fld id="{BFDCA1C4-9514-7B4F-976F-D92F7E296653}" type="slidenum">
              <a:rPr lang="fr-FR" smtClean="0"/>
              <a:pPr/>
              <a:t>‹#›</a:t>
            </a:fld>
            <a:endParaRPr lang="fr-FR"/>
          </a:p>
        </p:txBody>
      </p:sp>
      <p:sp>
        <p:nvSpPr>
          <p:cNvPr id="9" name="Espace réservé du contenu 8"/>
          <p:cNvSpPr>
            <a:spLocks noGrp="1"/>
          </p:cNvSpPr>
          <p:nvPr>
            <p:ph sz="quarter" idx="14" hasCustomPrompt="1"/>
          </p:nvPr>
        </p:nvSpPr>
        <p:spPr>
          <a:xfrm>
            <a:off x="613550" y="4648200"/>
            <a:ext cx="7918450" cy="381000"/>
          </a:xfrm>
        </p:spPr>
        <p:txBody>
          <a:bodyPr/>
          <a:lstStyle>
            <a:lvl1pPr>
              <a:buFontTx/>
              <a:buNone/>
              <a:defRPr sz="1800">
                <a:solidFill>
                  <a:schemeClr val="bg2"/>
                </a:solidFill>
              </a:defRPr>
            </a:lvl1pPr>
          </a:lstStyle>
          <a:p>
            <a:pPr lvl="0"/>
            <a:r>
              <a:rPr lang="en-GB" dirty="0"/>
              <a:t>Image title</a:t>
            </a:r>
          </a:p>
        </p:txBody>
      </p:sp>
      <p:sp>
        <p:nvSpPr>
          <p:cNvPr id="8" name="Footer Placeholder 4">
            <a:extLst>
              <a:ext uri="{FF2B5EF4-FFF2-40B4-BE49-F238E27FC236}">
                <a16:creationId xmlns:a16="http://schemas.microsoft.com/office/drawing/2014/main" id="{112CC318-7D30-5748-B35B-E093CE35002E}"/>
              </a:ext>
            </a:extLst>
          </p:cNvPr>
          <p:cNvSpPr>
            <a:spLocks noGrp="1"/>
          </p:cNvSpPr>
          <p:nvPr>
            <p:ph type="ftr" sz="quarter" idx="3"/>
          </p:nvPr>
        </p:nvSpPr>
        <p:spPr>
          <a:xfrm>
            <a:off x="1981200" y="6356350"/>
            <a:ext cx="6550800" cy="360000"/>
          </a:xfrm>
          <a:prstGeom prst="rect">
            <a:avLst/>
          </a:prstGeom>
        </p:spPr>
        <p:txBody>
          <a:bodyPr/>
          <a:lstStyle/>
          <a:p>
            <a:r>
              <a:rPr lang="en-US"/>
              <a:t>HL-LHC AUP DOE IPR  – July 23–25, 2024</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apositive de titr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371600" y="2819400"/>
            <a:ext cx="7200000" cy="1800000"/>
          </a:xfrm>
        </p:spPr>
        <p:txBody>
          <a:bodyPr lIns="0" tIns="0" rIns="0" bIns="0" anchor="t" anchorCtr="0">
            <a:noAutofit/>
          </a:bodyPr>
          <a:lstStyle>
            <a:lvl1pPr algn="l">
              <a:defRPr sz="2800" b="1" baseline="0">
                <a:solidFill>
                  <a:schemeClr val="accent5"/>
                </a:solidFill>
              </a:defRPr>
            </a:lvl1pPr>
          </a:lstStyle>
          <a:p>
            <a:r>
              <a:rPr lang="en-GB" noProof="0"/>
              <a:t>Presentation title - line 1 - Arial 30pt - bold HiLumi dark grey - line 2</a:t>
            </a:r>
            <a:br>
              <a:rPr lang="en-GB" noProof="0"/>
            </a:br>
            <a:r>
              <a:rPr lang="en-GB" noProof="0"/>
              <a:t>line 3</a:t>
            </a:r>
            <a:br>
              <a:rPr lang="en-GB" noProof="0"/>
            </a:br>
            <a:r>
              <a:rPr lang="en-GB" noProof="0"/>
              <a:t>line 4   </a:t>
            </a:r>
          </a:p>
        </p:txBody>
      </p:sp>
      <p:sp>
        <p:nvSpPr>
          <p:cNvPr id="3" name="Sous-titre 2"/>
          <p:cNvSpPr>
            <a:spLocks noGrp="1"/>
          </p:cNvSpPr>
          <p:nvPr>
            <p:ph type="subTitle" idx="1" hasCustomPrompt="1"/>
          </p:nvPr>
        </p:nvSpPr>
        <p:spPr>
          <a:xfrm>
            <a:off x="1371600" y="4800600"/>
            <a:ext cx="6480000" cy="990600"/>
          </a:xfrm>
        </p:spPr>
        <p:txBody>
          <a:bodyPr lIns="0" tIns="0" rIns="0" bIns="0">
            <a:normAutofit/>
          </a:bodyPr>
          <a:lstStyle>
            <a:lvl1pPr marL="0" indent="0" algn="l">
              <a:buNone/>
              <a:defRPr sz="2000" b="0" baseline="0">
                <a:solidFill>
                  <a:schemeClr val="accent5"/>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err="1"/>
              <a:t>Author(s</a:t>
            </a:r>
            <a:r>
              <a:rPr lang="en-GB" noProof="0" dirty="0"/>
              <a:t>)  - Arial 20 pt – </a:t>
            </a:r>
            <a:r>
              <a:rPr lang="en-GB" noProof="0" dirty="0" err="1"/>
              <a:t>HiLumi</a:t>
            </a:r>
            <a:r>
              <a:rPr lang="en-GB" noProof="0" dirty="0"/>
              <a:t> dark grey</a:t>
            </a:r>
          </a:p>
        </p:txBody>
      </p:sp>
      <p:sp>
        <p:nvSpPr>
          <p:cNvPr id="6" name="Espace réservé du numéro de diapositive 5"/>
          <p:cNvSpPr>
            <a:spLocks noGrp="1"/>
          </p:cNvSpPr>
          <p:nvPr>
            <p:ph type="sldNum" sz="quarter" idx="12"/>
          </p:nvPr>
        </p:nvSpPr>
        <p:spPr>
          <a:xfrm>
            <a:off x="8686800" y="6356350"/>
            <a:ext cx="360000" cy="360000"/>
          </a:xfrm>
          <a:ln>
            <a:solidFill>
              <a:srgbClr val="2BABAD"/>
            </a:solidFill>
          </a:ln>
        </p:spPr>
        <p:txBody>
          <a:bodyPr lIns="0" tIns="0" rIns="0" bIns="0" anchor="b" anchorCtr="0"/>
          <a:lstStyle>
            <a:lvl1pPr>
              <a:defRPr>
                <a:solidFill>
                  <a:schemeClr val="bg1"/>
                </a:solidFill>
              </a:defRPr>
            </a:lvl1pPr>
          </a:lstStyle>
          <a:p>
            <a:fld id="{BFDCA1C4-9514-7B4F-976F-D92F7E296653}" type="slidenum">
              <a:rPr lang="fr-FR" smtClean="0"/>
              <a:pPr/>
              <a:t>‹#›</a:t>
            </a:fld>
            <a:endParaRPr lang="fr-FR" dirty="0"/>
          </a:p>
        </p:txBody>
      </p:sp>
      <p:sp>
        <p:nvSpPr>
          <p:cNvPr id="15" name="Espace réservé du texte 14"/>
          <p:cNvSpPr>
            <a:spLocks noGrp="1"/>
          </p:cNvSpPr>
          <p:nvPr>
            <p:ph type="body" sz="quarter" idx="14" hasCustomPrompt="1"/>
          </p:nvPr>
        </p:nvSpPr>
        <p:spPr>
          <a:xfrm>
            <a:off x="1371600" y="5899150"/>
            <a:ext cx="6480000" cy="349250"/>
          </a:xfrm>
        </p:spPr>
        <p:txBody>
          <a:bodyPr>
            <a:normAutofit/>
          </a:bodyPr>
          <a:lstStyle>
            <a:lvl1pPr marL="342900" marR="0" indent="-342900" algn="l" defTabSz="457200" rtl="0" eaLnBrk="1" fontAlgn="auto" latinLnBrk="0" hangingPunct="1">
              <a:lnSpc>
                <a:spcPct val="100000"/>
              </a:lnSpc>
              <a:spcBef>
                <a:spcPct val="20000"/>
              </a:spcBef>
              <a:spcAft>
                <a:spcPts val="0"/>
              </a:spcAft>
              <a:buClr>
                <a:schemeClr val="accent6"/>
              </a:buClr>
              <a:buSzTx/>
              <a:buFontTx/>
              <a:buNone/>
              <a:tabLst/>
              <a:defRPr sz="1600">
                <a:solidFill>
                  <a:schemeClr val="bg2"/>
                </a:solidFill>
              </a:defRPr>
            </a:lvl1pPr>
            <a:lvl2pPr>
              <a:buFontTx/>
              <a:buNone/>
              <a:defRPr/>
            </a:lvl2pPr>
            <a:lvl3pPr>
              <a:buFontTx/>
              <a:buNone/>
              <a:defRPr/>
            </a:lvl3pPr>
            <a:lvl4pPr>
              <a:buFontTx/>
              <a:buNone/>
              <a:defRPr/>
            </a:lvl4pPr>
            <a:lvl5pPr>
              <a:buFontTx/>
              <a:buNone/>
              <a:defRPr/>
            </a:lvl5pPr>
          </a:lstStyle>
          <a:p>
            <a:pPr marL="342900" marR="0" lvl="0" indent="-342900" algn="l" defTabSz="457200" rtl="0" eaLnBrk="1" fontAlgn="auto" latinLnBrk="0" hangingPunct="1">
              <a:lnSpc>
                <a:spcPct val="100000"/>
              </a:lnSpc>
              <a:spcBef>
                <a:spcPct val="20000"/>
              </a:spcBef>
              <a:spcAft>
                <a:spcPts val="0"/>
              </a:spcAft>
              <a:buClr>
                <a:schemeClr val="accent6"/>
              </a:buClr>
              <a:buSzTx/>
              <a:buFontTx/>
              <a:buNone/>
              <a:tabLst/>
              <a:defRPr/>
            </a:pPr>
            <a:r>
              <a:rPr kumimoji="0" lang="en-GB" sz="1600" b="0" i="0" u="none" strike="noStrike" kern="1200" cap="none" spc="0" normalizeH="0" baseline="0" noProof="0">
                <a:ln>
                  <a:noFill/>
                </a:ln>
                <a:solidFill>
                  <a:schemeClr val="bg2"/>
                </a:solidFill>
                <a:effectLst/>
                <a:uLnTx/>
                <a:uFillTx/>
                <a:latin typeface="+mn-lt"/>
                <a:ea typeface="+mn-ea"/>
                <a:cs typeface="+mn-cs"/>
              </a:rPr>
              <a:t>Conference - Location - Date</a:t>
            </a:r>
          </a:p>
          <a:p>
            <a:pPr lvl="0"/>
            <a:endParaRPr lang="en-GB" noProof="0"/>
          </a:p>
        </p:txBody>
      </p:sp>
      <p:sp>
        <p:nvSpPr>
          <p:cNvPr id="14" name="Espace réservé du pied de page 4"/>
          <p:cNvSpPr>
            <a:spLocks noGrp="1"/>
          </p:cNvSpPr>
          <p:nvPr>
            <p:ph type="ftr" sz="quarter" idx="3"/>
          </p:nvPr>
        </p:nvSpPr>
        <p:spPr>
          <a:xfrm>
            <a:off x="4499992" y="6388100"/>
            <a:ext cx="3167912"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Tree>
    <p:extLst>
      <p:ext uri="{BB962C8B-B14F-4D97-AF65-F5344CB8AC3E}">
        <p14:creationId xmlns:p14="http://schemas.microsoft.com/office/powerpoint/2010/main" val="55818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nchor="ctr" anchorCtr="1"/>
          <a:lstStyle/>
          <a:p>
            <a:r>
              <a:rPr lang="en-GB" noProof="0"/>
              <a:t>Slide title – line 1 – Arial 30 pt – HiLumi blue</a:t>
            </a:r>
            <a:br>
              <a:rPr lang="en-GB" noProof="0"/>
            </a:br>
            <a:r>
              <a:rPr lang="en-GB" noProof="0"/>
              <a:t>Slide title – line 2 – Arial 30 pt – HiLumi blue</a:t>
            </a:r>
          </a:p>
        </p:txBody>
      </p:sp>
      <p:sp>
        <p:nvSpPr>
          <p:cNvPr id="3" name="Espace réservé du contenu 2"/>
          <p:cNvSpPr>
            <a:spLocks noGrp="1"/>
          </p:cNvSpPr>
          <p:nvPr>
            <p:ph idx="1" hasCustomPrompt="1"/>
          </p:nvPr>
        </p:nvSpPr>
        <p:spPr>
          <a:xfrm>
            <a:off x="612000" y="1219200"/>
            <a:ext cx="7920000" cy="4906963"/>
          </a:xfrm>
        </p:spPr>
        <p:txBody>
          <a:bodyPr lIns="0" tIns="0" rIns="0" bIns="0"/>
          <a:lstStyle/>
          <a:p>
            <a:pPr lvl="0"/>
            <a:r>
              <a:rPr lang="en-GB" noProof="0" dirty="0"/>
              <a:t>Click to modify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6" name="Espace réservé du numéro de diapositive 5"/>
          <p:cNvSpPr>
            <a:spLocks noGrp="1"/>
          </p:cNvSpPr>
          <p:nvPr>
            <p:ph type="sldNum" sz="quarter" idx="12"/>
          </p:nvPr>
        </p:nvSpPr>
        <p:spPr/>
        <p:txBody>
          <a:bodyPr/>
          <a:lstStyle/>
          <a:p>
            <a:fld id="{BFDCA1C4-9514-7B4F-976F-D92F7E296653}" type="slidenum">
              <a:rPr lang="fr-FR" smtClean="0"/>
              <a:pPr/>
              <a:t>‹#›</a:t>
            </a:fld>
            <a:endParaRPr lang="fr-FR" dirty="0"/>
          </a:p>
        </p:txBody>
      </p:sp>
      <p:sp>
        <p:nvSpPr>
          <p:cNvPr id="11"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Tree>
    <p:extLst>
      <p:ext uri="{BB962C8B-B14F-4D97-AF65-F5344CB8AC3E}">
        <p14:creationId xmlns:p14="http://schemas.microsoft.com/office/powerpoint/2010/main" val="222596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hasCustomPrompt="1"/>
          </p:nvPr>
        </p:nvSpPr>
        <p:spPr>
          <a:xfrm>
            <a:off x="457200" y="1215232"/>
            <a:ext cx="4040188"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 </a:t>
            </a:r>
          </a:p>
        </p:txBody>
      </p:sp>
      <p:sp>
        <p:nvSpPr>
          <p:cNvPr id="4" name="Espace réservé du contenu 3"/>
          <p:cNvSpPr>
            <a:spLocks noGrp="1"/>
          </p:cNvSpPr>
          <p:nvPr>
            <p:ph sz="half" idx="2" hasCustomPrompt="1"/>
          </p:nvPr>
        </p:nvSpPr>
        <p:spPr>
          <a:xfrm>
            <a:off x="457200" y="2057400"/>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Espace réservé du texte 4"/>
          <p:cNvSpPr>
            <a:spLocks noGrp="1"/>
          </p:cNvSpPr>
          <p:nvPr>
            <p:ph type="body" sz="quarter" idx="3" hasCustomPrompt="1"/>
          </p:nvPr>
        </p:nvSpPr>
        <p:spPr>
          <a:xfrm>
            <a:off x="4645025" y="1215232"/>
            <a:ext cx="4041775" cy="639762"/>
          </a:xfrm>
        </p:spPr>
        <p:txBody>
          <a:bodyPr anchor="t">
            <a:normAutofit/>
          </a:bodyPr>
          <a:lstStyle>
            <a:lvl1pPr marL="0" indent="0">
              <a:buNone/>
              <a:defRPr sz="2000" b="1"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6" name="Espace réservé du contenu 5"/>
          <p:cNvSpPr>
            <a:spLocks noGrp="1"/>
          </p:cNvSpPr>
          <p:nvPr>
            <p:ph sz="quarter" idx="4" hasCustomPrompt="1"/>
          </p:nvPr>
        </p:nvSpPr>
        <p:spPr>
          <a:xfrm>
            <a:off x="4645025" y="2057400"/>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noProof="0" dirty="0"/>
              <a:t>Click to edit Master texts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9" name="Espace réservé du numéro de diapositive 8"/>
          <p:cNvSpPr>
            <a:spLocks noGrp="1"/>
          </p:cNvSpPr>
          <p:nvPr>
            <p:ph type="sldNum" sz="quarter" idx="12"/>
          </p:nvPr>
        </p:nvSpPr>
        <p:spPr/>
        <p:txBody>
          <a:bodyPr/>
          <a:lstStyle/>
          <a:p>
            <a:fld id="{BFDCA1C4-9514-7B4F-976F-D92F7E296653}" type="slidenum">
              <a:rPr lang="fr-FR" smtClean="0"/>
              <a:pPr/>
              <a:t>‹#›</a:t>
            </a:fld>
            <a:endParaRPr lang="fr-FR" dirty="0"/>
          </a:p>
        </p:txBody>
      </p:sp>
      <p:sp>
        <p:nvSpPr>
          <p:cNvPr id="14" name="Espace réservé du pied de page 4"/>
          <p:cNvSpPr>
            <a:spLocks noGrp="1"/>
          </p:cNvSpPr>
          <p:nvPr>
            <p:ph type="ftr" sz="quarter" idx="1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Tree>
    <p:extLst>
      <p:ext uri="{BB962C8B-B14F-4D97-AF65-F5344CB8AC3E}">
        <p14:creationId xmlns:p14="http://schemas.microsoft.com/office/powerpoint/2010/main" val="27270033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4.png"/><Relationship Id="rId4" Type="http://schemas.openxmlformats.org/officeDocument/2006/relationships/slideLayout" Target="../slideLayouts/slideLayout10.xml"/><Relationship Id="rId9"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image" Target="../media/image4.png"/><Relationship Id="rId4" Type="http://schemas.openxmlformats.org/officeDocument/2006/relationships/slideLayout" Target="../slideLayouts/slideLayout17.xml"/><Relationship Id="rId9"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5" r:id="rId5"/>
    <p:sldLayoutId id="2147483657" r:id="rId6"/>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3419872" y="6356350"/>
            <a:ext cx="5112128" cy="360000"/>
          </a:xfrm>
          <a:prstGeom prst="rect">
            <a:avLst/>
          </a:prstGeom>
        </p:spPr>
        <p:txBody>
          <a:bodyPr vert="horz" lIns="0" tIns="0" rIns="0" bIns="0" rtlCol="0" anchor="b"/>
          <a:lstStyle>
            <a:lvl1pPr algn="r">
              <a:defRPr sz="1200">
                <a:solidFill>
                  <a:schemeClr val="accent1"/>
                </a:solidFill>
              </a:defRPr>
            </a:lvl1pPr>
          </a:lstStyle>
          <a:p>
            <a:r>
              <a:rPr lang="en-US"/>
              <a:t>HL-LHC AUP DOE IPR  – July 23–25, 2024</a:t>
            </a:r>
            <a:endParaRPr lang="en-GB"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321779178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0"/>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1200">
                <a:solidFill>
                  <a:schemeClr val="accent1"/>
                </a:solidFill>
              </a:defRPr>
            </a:lvl1pPr>
          </a:lstStyle>
          <a:p>
            <a:r>
              <a:rPr lang="en-US" noProof="0"/>
              <a:t>HL-LHC AUP DOE IPR  – July 23–25, 2024</a:t>
            </a:r>
            <a:endParaRPr lang="en-GB" noProof="0" dirty="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1200">
                <a:solidFill>
                  <a:schemeClr val="bg1"/>
                </a:solidFill>
              </a:defRPr>
            </a:lvl1pPr>
          </a:lstStyle>
          <a:p>
            <a:fld id="{BFDCA1C4-9514-7B4F-976F-D92F7E296653}" type="slidenum">
              <a:rPr lang="fr-FR" smtClean="0"/>
              <a:pPr/>
              <a:t>‹#›</a:t>
            </a:fld>
            <a:endParaRPr lang="fr-FR" dirty="0"/>
          </a:p>
        </p:txBody>
      </p:sp>
      <p:pic>
        <p:nvPicPr>
          <p:cNvPr id="7" name="Picture 6"/>
          <p:cNvPicPr>
            <a:picLocks noChangeAspect="1"/>
          </p:cNvPicPr>
          <p:nvPr userDrawn="1"/>
        </p:nvPicPr>
        <p:blipFill rotWithShape="1">
          <a:blip r:embed="rId10">
            <a:extLst>
              <a:ext uri="{28A0092B-C50C-407E-A947-70E740481C1C}">
                <a14:useLocalDpi xmlns:a14="http://schemas.microsoft.com/office/drawing/2010/main"/>
              </a:ext>
            </a:extLst>
          </a:blip>
          <a:srcRect/>
          <a:stretch/>
        </p:blipFill>
        <p:spPr>
          <a:xfrm>
            <a:off x="0" y="6212900"/>
            <a:ext cx="1907704" cy="645100"/>
          </a:xfrm>
          <a:prstGeom prst="rect">
            <a:avLst/>
          </a:prstGeom>
        </p:spPr>
      </p:pic>
    </p:spTree>
    <p:extLst>
      <p:ext uri="{BB962C8B-B14F-4D97-AF65-F5344CB8AC3E}">
        <p14:creationId xmlns:p14="http://schemas.microsoft.com/office/powerpoint/2010/main" val="881077328"/>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hf hdr="0" dt="0"/>
  <p:txStyles>
    <p:titleStyle>
      <a:lvl1pPr algn="ctr" defTabSz="457200" rtl="0" eaLnBrk="1" latinLnBrk="0" hangingPunct="1">
        <a:spcBef>
          <a:spcPct val="0"/>
        </a:spcBef>
        <a:buNone/>
        <a:defRPr sz="2800" b="1" kern="1200">
          <a:solidFill>
            <a:schemeClr val="bg2"/>
          </a:solidFill>
          <a:latin typeface="+mj-lt"/>
          <a:ea typeface="+mj-ea"/>
          <a:cs typeface="+mj-cs"/>
        </a:defRPr>
      </a:lvl1pPr>
    </p:titleStyle>
    <p:body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9"/>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12000" y="180000"/>
            <a:ext cx="7920000" cy="720000"/>
          </a:xfrm>
          <a:prstGeom prst="rect">
            <a:avLst/>
          </a:prstGeom>
        </p:spPr>
        <p:txBody>
          <a:bodyPr vert="horz" lIns="0" tIns="0" rIns="0" bIns="0" rtlCol="0" anchor="ctr" anchorCtr="1">
            <a:noAutofit/>
          </a:bodyPr>
          <a:lstStyle/>
          <a:p>
            <a:r>
              <a:rPr lang="en-GB" noProof="0"/>
              <a:t>Slide title – line 1 – Arial 30 pt – HiLumi blue</a:t>
            </a:r>
            <a:br>
              <a:rPr lang="en-GB" noProof="0"/>
            </a:br>
            <a:r>
              <a:rPr lang="en-GB" noProof="0"/>
              <a:t>Slide title – line 2 – Arial 30 pt – HiLumi blue</a:t>
            </a:r>
          </a:p>
        </p:txBody>
      </p:sp>
      <p:sp>
        <p:nvSpPr>
          <p:cNvPr id="3" name="Espace réservé du texte 2"/>
          <p:cNvSpPr>
            <a:spLocks noGrp="1"/>
          </p:cNvSpPr>
          <p:nvPr>
            <p:ph type="body" idx="1"/>
          </p:nvPr>
        </p:nvSpPr>
        <p:spPr>
          <a:xfrm>
            <a:off x="612000" y="1371601"/>
            <a:ext cx="7920000" cy="4754563"/>
          </a:xfrm>
          <a:prstGeom prst="rect">
            <a:avLst/>
          </a:prstGeom>
        </p:spPr>
        <p:txBody>
          <a:bodyPr vert="horz" lIns="0" tIns="0" rIns="0" bIns="0" rtlCol="0">
            <a:normAutofit/>
          </a:bodyPr>
          <a:lstStyle/>
          <a:p>
            <a:pPr lvl="0"/>
            <a:r>
              <a:rPr lang="en-GB" noProof="0"/>
              <a:t>Click to edit Master texts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Espace réservé du pied de page 4"/>
          <p:cNvSpPr>
            <a:spLocks noGrp="1"/>
          </p:cNvSpPr>
          <p:nvPr>
            <p:ph type="ftr" sz="quarter" idx="3"/>
          </p:nvPr>
        </p:nvSpPr>
        <p:spPr>
          <a:xfrm>
            <a:off x="1981200" y="6356350"/>
            <a:ext cx="6550800" cy="360000"/>
          </a:xfrm>
          <a:prstGeom prst="rect">
            <a:avLst/>
          </a:prstGeom>
        </p:spPr>
        <p:txBody>
          <a:bodyPr vert="horz" lIns="0" tIns="0" rIns="0" bIns="0" rtlCol="0" anchor="b"/>
          <a:lstStyle>
            <a:lvl1pPr algn="r">
              <a:defRPr sz="900">
                <a:solidFill>
                  <a:schemeClr val="accent1"/>
                </a:solidFill>
              </a:defRPr>
            </a:lvl1pPr>
          </a:lstStyle>
          <a:p>
            <a:r>
              <a:rPr lang="es-ES" noProof="0"/>
              <a:t>P. Ferracin, G. Ambrosio, S. Izquierdo Bermudez, E. Todesco</a:t>
            </a:r>
            <a:endParaRPr lang="en-GB" noProof="0"/>
          </a:p>
        </p:txBody>
      </p:sp>
      <p:sp>
        <p:nvSpPr>
          <p:cNvPr id="6" name="Espace réservé du numéro de diapositive 5"/>
          <p:cNvSpPr>
            <a:spLocks noGrp="1"/>
          </p:cNvSpPr>
          <p:nvPr>
            <p:ph type="sldNum" sz="quarter" idx="4"/>
          </p:nvPr>
        </p:nvSpPr>
        <p:spPr>
          <a:xfrm>
            <a:off x="8686800" y="6356350"/>
            <a:ext cx="360000" cy="360000"/>
          </a:xfrm>
          <a:prstGeom prst="rect">
            <a:avLst/>
          </a:prstGeom>
        </p:spPr>
        <p:txBody>
          <a:bodyPr vert="horz" lIns="0" tIns="0" rIns="0" bIns="0" rtlCol="0" anchor="b"/>
          <a:lstStyle>
            <a:lvl1pPr algn="r">
              <a:defRPr sz="900">
                <a:solidFill>
                  <a:schemeClr val="accent1"/>
                </a:solidFill>
              </a:defRPr>
            </a:lvl1pPr>
          </a:lstStyle>
          <a:p>
            <a:fld id="{BFDCA1C4-9514-7B4F-976F-D92F7E296653}" type="slidenum">
              <a:rPr lang="fr-FR" smtClean="0"/>
              <a:pPr/>
              <a:t>‹#›</a:t>
            </a:fld>
            <a:endParaRPr lang="fr-FR" dirty="0"/>
          </a:p>
        </p:txBody>
      </p:sp>
    </p:spTree>
    <p:extLst>
      <p:ext uri="{BB962C8B-B14F-4D97-AF65-F5344CB8AC3E}">
        <p14:creationId xmlns:p14="http://schemas.microsoft.com/office/powerpoint/2010/main" val="36563346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hf hdr="0" dt="0"/>
  <p:txStyles>
    <p:titleStyle>
      <a:lvl1pPr algn="ctr" defTabSz="342900" rtl="0" eaLnBrk="1" latinLnBrk="0" hangingPunct="1">
        <a:spcBef>
          <a:spcPct val="0"/>
        </a:spcBef>
        <a:buNone/>
        <a:defRPr sz="2100" b="1" kern="1200">
          <a:solidFill>
            <a:schemeClr val="bg2"/>
          </a:solidFill>
          <a:latin typeface="+mj-lt"/>
          <a:ea typeface="+mj-ea"/>
          <a:cs typeface="+mj-cs"/>
        </a:defRPr>
      </a:lvl1pPr>
    </p:titleStyle>
    <p:bodyStyle>
      <a:lvl1pPr marL="257175" indent="-257175" algn="l" defTabSz="342900" rtl="0" eaLnBrk="1" latinLnBrk="0" hangingPunct="1">
        <a:spcBef>
          <a:spcPct val="20000"/>
        </a:spcBef>
        <a:buClr>
          <a:schemeClr val="accent6"/>
        </a:buClr>
        <a:buFont typeface="Wingdings" charset="2"/>
        <a:buChar char="§"/>
        <a:defRPr sz="2100" kern="1200">
          <a:solidFill>
            <a:schemeClr val="accent5"/>
          </a:solidFill>
          <a:latin typeface="+mn-lt"/>
          <a:ea typeface="+mn-ea"/>
          <a:cs typeface="+mn-cs"/>
        </a:defRPr>
      </a:lvl1pPr>
      <a:lvl2pPr marL="557213" indent="-214313" algn="l" defTabSz="3429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2pPr>
      <a:lvl3pPr marL="857250" indent="-171450" algn="l" defTabSz="342900" rtl="0" eaLnBrk="1" latinLnBrk="0" hangingPunct="1">
        <a:spcBef>
          <a:spcPct val="20000"/>
        </a:spcBef>
        <a:buClr>
          <a:schemeClr val="accent6"/>
        </a:buClr>
        <a:buFont typeface="Wingdings" charset="2"/>
        <a:buChar char="§"/>
        <a:defRPr sz="1500" kern="1200">
          <a:solidFill>
            <a:schemeClr val="accent5"/>
          </a:solidFill>
          <a:latin typeface="+mn-lt"/>
          <a:ea typeface="+mn-ea"/>
          <a:cs typeface="+mn-cs"/>
        </a:defRPr>
      </a:lvl3pPr>
      <a:lvl4pPr marL="1200150" indent="-171450" algn="l" defTabSz="342900" rtl="0" eaLnBrk="1" latinLnBrk="0" hangingPunct="1">
        <a:spcBef>
          <a:spcPct val="20000"/>
        </a:spcBef>
        <a:buClr>
          <a:schemeClr val="accent6"/>
        </a:buClr>
        <a:buFont typeface="Wingdings" charset="2"/>
        <a:buChar char="§"/>
        <a:defRPr sz="1350" kern="1200">
          <a:solidFill>
            <a:schemeClr val="accent5"/>
          </a:solidFill>
          <a:latin typeface="+mn-lt"/>
          <a:ea typeface="+mn-ea"/>
          <a:cs typeface="+mn-cs"/>
        </a:defRPr>
      </a:lvl4pPr>
      <a:lvl5pPr marL="1543050" indent="-171450" algn="l" defTabSz="342900" rtl="0" eaLnBrk="1" latinLnBrk="0" hangingPunct="1">
        <a:spcBef>
          <a:spcPct val="20000"/>
        </a:spcBef>
        <a:buClr>
          <a:schemeClr val="accent6"/>
        </a:buClr>
        <a:buFont typeface="Wingdings" charset="2"/>
        <a:buChar char="§"/>
        <a:defRPr sz="1200" kern="1200">
          <a:solidFill>
            <a:schemeClr val="accent5"/>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fr-FR"/>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5.xml"/><Relationship Id="rId5" Type="http://schemas.openxmlformats.org/officeDocument/2006/relationships/image" Target="../media/image61.png"/><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98914" y="2634656"/>
            <a:ext cx="7549550" cy="1658439"/>
          </a:xfrm>
        </p:spPr>
        <p:txBody>
          <a:bodyPr/>
          <a:lstStyle/>
          <a:p>
            <a:r>
              <a:rPr lang="en-GB" sz="3600" dirty="0"/>
              <a:t>302.2 - MQXFA Results and Status</a:t>
            </a:r>
            <a:br>
              <a:rPr lang="en-GB" sz="3600" dirty="0"/>
            </a:br>
            <a:endParaRPr lang="en-GB" sz="3600" dirty="0"/>
          </a:p>
        </p:txBody>
      </p:sp>
      <p:sp>
        <p:nvSpPr>
          <p:cNvPr id="3" name="Sous-titre 2"/>
          <p:cNvSpPr>
            <a:spLocks noGrp="1"/>
          </p:cNvSpPr>
          <p:nvPr>
            <p:ph type="subTitle" idx="1"/>
          </p:nvPr>
        </p:nvSpPr>
        <p:spPr/>
        <p:txBody>
          <a:bodyPr>
            <a:normAutofit/>
          </a:bodyPr>
          <a:lstStyle/>
          <a:p>
            <a:r>
              <a:rPr lang="en-GB" dirty="0"/>
              <a:t>G. Ambrosio – FNAL</a:t>
            </a:r>
          </a:p>
          <a:p>
            <a:r>
              <a:rPr lang="en-GB" dirty="0"/>
              <a:t>MQXFA magnets L2 manager</a:t>
            </a:r>
          </a:p>
        </p:txBody>
      </p:sp>
      <p:sp>
        <p:nvSpPr>
          <p:cNvPr id="4" name="Espace réservé du texte 3"/>
          <p:cNvSpPr>
            <a:spLocks noGrp="1"/>
          </p:cNvSpPr>
          <p:nvPr>
            <p:ph type="body" sz="quarter" idx="14"/>
          </p:nvPr>
        </p:nvSpPr>
        <p:spPr>
          <a:xfrm>
            <a:off x="1371600" y="5877272"/>
            <a:ext cx="6480000" cy="349250"/>
          </a:xfrm>
        </p:spPr>
        <p:txBody>
          <a:bodyPr>
            <a:normAutofit/>
          </a:bodyPr>
          <a:lstStyle/>
          <a:p>
            <a:r>
              <a:rPr lang="en-US" dirty="0"/>
              <a:t>HL-LHC AUP DOE IPR  – July 23</a:t>
            </a:r>
            <a:r>
              <a:rPr lang="en-US" baseline="30000" dirty="0"/>
              <a:t>rd</a:t>
            </a:r>
            <a:r>
              <a:rPr lang="en-US" dirty="0"/>
              <a:t>–25</a:t>
            </a:r>
            <a:r>
              <a:rPr lang="en-US" baseline="30000" dirty="0"/>
              <a:t>th</a:t>
            </a:r>
            <a:r>
              <a:rPr lang="en-US" dirty="0"/>
              <a:t> 2024</a:t>
            </a:r>
            <a:endParaRPr lang="en-GB" dirty="0"/>
          </a:p>
        </p:txBody>
      </p:sp>
      <p:sp>
        <p:nvSpPr>
          <p:cNvPr id="8" name="Freeform 7"/>
          <p:cNvSpPr/>
          <p:nvPr/>
        </p:nvSpPr>
        <p:spPr>
          <a:xfrm>
            <a:off x="871672" y="908720"/>
            <a:ext cx="604431" cy="1286727"/>
          </a:xfrm>
          <a:custGeom>
            <a:avLst/>
            <a:gdLst>
              <a:gd name="connsiteX0" fmla="*/ 460739 w 604431"/>
              <a:gd name="connsiteY0" fmla="*/ 0 h 1286727"/>
              <a:gd name="connsiteX1" fmla="*/ 460739 w 604431"/>
              <a:gd name="connsiteY1" fmla="*/ 0 h 1286727"/>
              <a:gd name="connsiteX2" fmla="*/ 447677 w 604431"/>
              <a:gd name="connsiteY2" fmla="*/ 117566 h 1286727"/>
              <a:gd name="connsiteX3" fmla="*/ 421551 w 604431"/>
              <a:gd name="connsiteY3" fmla="*/ 156754 h 1286727"/>
              <a:gd name="connsiteX4" fmla="*/ 356237 w 604431"/>
              <a:gd name="connsiteY4" fmla="*/ 274320 h 1286727"/>
              <a:gd name="connsiteX5" fmla="*/ 330111 w 604431"/>
              <a:gd name="connsiteY5" fmla="*/ 313509 h 1286727"/>
              <a:gd name="connsiteX6" fmla="*/ 251734 w 604431"/>
              <a:gd name="connsiteY6" fmla="*/ 378823 h 1286727"/>
              <a:gd name="connsiteX7" fmla="*/ 225608 w 604431"/>
              <a:gd name="connsiteY7" fmla="*/ 418011 h 1286727"/>
              <a:gd name="connsiteX8" fmla="*/ 186419 w 604431"/>
              <a:gd name="connsiteY8" fmla="*/ 444137 h 1286727"/>
              <a:gd name="connsiteX9" fmla="*/ 134168 w 604431"/>
              <a:gd name="connsiteY9" fmla="*/ 522514 h 1286727"/>
              <a:gd name="connsiteX10" fmla="*/ 108042 w 604431"/>
              <a:gd name="connsiteY10" fmla="*/ 561703 h 1286727"/>
              <a:gd name="connsiteX11" fmla="*/ 68854 w 604431"/>
              <a:gd name="connsiteY11" fmla="*/ 679269 h 1286727"/>
              <a:gd name="connsiteX12" fmla="*/ 55791 w 604431"/>
              <a:gd name="connsiteY12" fmla="*/ 718457 h 1286727"/>
              <a:gd name="connsiteX13" fmla="*/ 42728 w 604431"/>
              <a:gd name="connsiteY13" fmla="*/ 757646 h 1286727"/>
              <a:gd name="connsiteX14" fmla="*/ 16602 w 604431"/>
              <a:gd name="connsiteY14" fmla="*/ 809897 h 1286727"/>
              <a:gd name="connsiteX15" fmla="*/ 16602 w 604431"/>
              <a:gd name="connsiteY15" fmla="*/ 1045029 h 1286727"/>
              <a:gd name="connsiteX16" fmla="*/ 55791 w 604431"/>
              <a:gd name="connsiteY16" fmla="*/ 1084217 h 1286727"/>
              <a:gd name="connsiteX17" fmla="*/ 121105 w 604431"/>
              <a:gd name="connsiteY17" fmla="*/ 1162594 h 1286727"/>
              <a:gd name="connsiteX18" fmla="*/ 173357 w 604431"/>
              <a:gd name="connsiteY18" fmla="*/ 1175657 h 1286727"/>
              <a:gd name="connsiteX19" fmla="*/ 199482 w 604431"/>
              <a:gd name="connsiteY19" fmla="*/ 1214846 h 1286727"/>
              <a:gd name="connsiteX20" fmla="*/ 238671 w 604431"/>
              <a:gd name="connsiteY20" fmla="*/ 1227909 h 1286727"/>
              <a:gd name="connsiteX21" fmla="*/ 277859 w 604431"/>
              <a:gd name="connsiteY21" fmla="*/ 1254034 h 1286727"/>
              <a:gd name="connsiteX22" fmla="*/ 369299 w 604431"/>
              <a:gd name="connsiteY22" fmla="*/ 1280160 h 1286727"/>
              <a:gd name="connsiteX23" fmla="*/ 591368 w 604431"/>
              <a:gd name="connsiteY23" fmla="*/ 1227909 h 1286727"/>
              <a:gd name="connsiteX24" fmla="*/ 604431 w 604431"/>
              <a:gd name="connsiteY24" fmla="*/ 1136469 h 1286727"/>
              <a:gd name="connsiteX25" fmla="*/ 578305 w 604431"/>
              <a:gd name="connsiteY25" fmla="*/ 757646 h 1286727"/>
              <a:gd name="connsiteX26" fmla="*/ 565242 w 604431"/>
              <a:gd name="connsiteY26" fmla="*/ 718457 h 1286727"/>
              <a:gd name="connsiteX27" fmla="*/ 578305 w 604431"/>
              <a:gd name="connsiteY27" fmla="*/ 235131 h 1286727"/>
              <a:gd name="connsiteX28" fmla="*/ 486865 w 604431"/>
              <a:gd name="connsiteY28" fmla="*/ 0 h 1286727"/>
              <a:gd name="connsiteX29" fmla="*/ 460739 w 604431"/>
              <a:gd name="connsiteY29" fmla="*/ 0 h 1286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04431" h="1286727">
                <a:moveTo>
                  <a:pt x="460739" y="0"/>
                </a:moveTo>
                <a:lnTo>
                  <a:pt x="460739" y="0"/>
                </a:lnTo>
                <a:cubicBezTo>
                  <a:pt x="456385" y="39189"/>
                  <a:pt x="457240" y="79313"/>
                  <a:pt x="447677" y="117566"/>
                </a:cubicBezTo>
                <a:cubicBezTo>
                  <a:pt x="443869" y="132797"/>
                  <a:pt x="429340" y="143123"/>
                  <a:pt x="421551" y="156754"/>
                </a:cubicBezTo>
                <a:cubicBezTo>
                  <a:pt x="338365" y="302328"/>
                  <a:pt x="465035" y="100242"/>
                  <a:pt x="356237" y="274320"/>
                </a:cubicBezTo>
                <a:cubicBezTo>
                  <a:pt x="347916" y="287633"/>
                  <a:pt x="340162" y="301448"/>
                  <a:pt x="330111" y="313509"/>
                </a:cubicBezTo>
                <a:cubicBezTo>
                  <a:pt x="298682" y="351224"/>
                  <a:pt x="290264" y="353136"/>
                  <a:pt x="251734" y="378823"/>
                </a:cubicBezTo>
                <a:cubicBezTo>
                  <a:pt x="243025" y="391886"/>
                  <a:pt x="236709" y="406910"/>
                  <a:pt x="225608" y="418011"/>
                </a:cubicBezTo>
                <a:cubicBezTo>
                  <a:pt x="214506" y="429112"/>
                  <a:pt x="196757" y="432322"/>
                  <a:pt x="186419" y="444137"/>
                </a:cubicBezTo>
                <a:cubicBezTo>
                  <a:pt x="165743" y="467767"/>
                  <a:pt x="151585" y="496388"/>
                  <a:pt x="134168" y="522514"/>
                </a:cubicBezTo>
                <a:cubicBezTo>
                  <a:pt x="125459" y="535577"/>
                  <a:pt x="113007" y="546809"/>
                  <a:pt x="108042" y="561703"/>
                </a:cubicBezTo>
                <a:lnTo>
                  <a:pt x="68854" y="679269"/>
                </a:lnTo>
                <a:lnTo>
                  <a:pt x="55791" y="718457"/>
                </a:lnTo>
                <a:cubicBezTo>
                  <a:pt x="51437" y="731520"/>
                  <a:pt x="48886" y="745330"/>
                  <a:pt x="42728" y="757646"/>
                </a:cubicBezTo>
                <a:lnTo>
                  <a:pt x="16602" y="809897"/>
                </a:lnTo>
                <a:cubicBezTo>
                  <a:pt x="1443" y="900852"/>
                  <a:pt x="-11575" y="939366"/>
                  <a:pt x="16602" y="1045029"/>
                </a:cubicBezTo>
                <a:cubicBezTo>
                  <a:pt x="21362" y="1062879"/>
                  <a:pt x="43964" y="1070025"/>
                  <a:pt x="55791" y="1084217"/>
                </a:cubicBezTo>
                <a:cubicBezTo>
                  <a:pt x="80384" y="1113729"/>
                  <a:pt x="84677" y="1141778"/>
                  <a:pt x="121105" y="1162594"/>
                </a:cubicBezTo>
                <a:cubicBezTo>
                  <a:pt x="136693" y="1171501"/>
                  <a:pt x="155940" y="1171303"/>
                  <a:pt x="173357" y="1175657"/>
                </a:cubicBezTo>
                <a:cubicBezTo>
                  <a:pt x="182065" y="1188720"/>
                  <a:pt x="187223" y="1205038"/>
                  <a:pt x="199482" y="1214846"/>
                </a:cubicBezTo>
                <a:cubicBezTo>
                  <a:pt x="210234" y="1223448"/>
                  <a:pt x="226355" y="1221751"/>
                  <a:pt x="238671" y="1227909"/>
                </a:cubicBezTo>
                <a:cubicBezTo>
                  <a:pt x="252713" y="1234930"/>
                  <a:pt x="263817" y="1247013"/>
                  <a:pt x="277859" y="1254034"/>
                </a:cubicBezTo>
                <a:cubicBezTo>
                  <a:pt x="296599" y="1263404"/>
                  <a:pt x="352558" y="1275975"/>
                  <a:pt x="369299" y="1280160"/>
                </a:cubicBezTo>
                <a:cubicBezTo>
                  <a:pt x="434801" y="1275793"/>
                  <a:pt x="563973" y="1319226"/>
                  <a:pt x="591368" y="1227909"/>
                </a:cubicBezTo>
                <a:cubicBezTo>
                  <a:pt x="600215" y="1198418"/>
                  <a:pt x="600077" y="1166949"/>
                  <a:pt x="604431" y="1136469"/>
                </a:cubicBezTo>
                <a:cubicBezTo>
                  <a:pt x="598352" y="990576"/>
                  <a:pt x="610202" y="885233"/>
                  <a:pt x="578305" y="757646"/>
                </a:cubicBezTo>
                <a:cubicBezTo>
                  <a:pt x="574965" y="744288"/>
                  <a:pt x="569596" y="731520"/>
                  <a:pt x="565242" y="718457"/>
                </a:cubicBezTo>
                <a:cubicBezTo>
                  <a:pt x="569596" y="557348"/>
                  <a:pt x="578305" y="396298"/>
                  <a:pt x="578305" y="235131"/>
                </a:cubicBezTo>
                <a:cubicBezTo>
                  <a:pt x="578305" y="188617"/>
                  <a:pt x="608232" y="0"/>
                  <a:pt x="486865" y="0"/>
                </a:cubicBezTo>
                <a:lnTo>
                  <a:pt x="460739" y="0"/>
                </a:lnTo>
                <a:close/>
              </a:path>
            </a:pathLst>
          </a:cu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Image 11" descr="HLU-logoN-title.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2050" y="585575"/>
            <a:ext cx="3540430" cy="1534388"/>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87690" y="585575"/>
            <a:ext cx="4057610" cy="169129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416D71FC-80F0-C8C6-2241-B6E869D55271}"/>
              </a:ext>
            </a:extLst>
          </p:cNvPr>
          <p:cNvPicPr>
            <a:picLocks noChangeAspect="1"/>
          </p:cNvPicPr>
          <p:nvPr/>
        </p:nvPicPr>
        <p:blipFill>
          <a:blip r:embed="rId2"/>
          <a:stretch>
            <a:fillRect/>
          </a:stretch>
        </p:blipFill>
        <p:spPr>
          <a:xfrm>
            <a:off x="3504" y="3864605"/>
            <a:ext cx="4980864" cy="2993395"/>
          </a:xfrm>
          <a:prstGeom prst="rect">
            <a:avLst/>
          </a:prstGeom>
        </p:spPr>
      </p:pic>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III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56469"/>
            <a:ext cx="8604956" cy="3829398"/>
          </a:xfrm>
        </p:spPr>
        <p:txBody>
          <a:bodyPr>
            <a:normAutofit/>
          </a:bodyPr>
          <a:lstStyle/>
          <a:p>
            <a:r>
              <a:rPr lang="en-US" dirty="0">
                <a:sym typeface="Wingdings" panose="05000000000000000000" pitchFamily="2" charset="2"/>
              </a:rPr>
              <a:t>Other possible factors:</a:t>
            </a:r>
          </a:p>
          <a:p>
            <a:pPr lvl="1"/>
            <a:r>
              <a:rPr lang="en-US" sz="2200" dirty="0">
                <a:sym typeface="Wingdings" panose="05000000000000000000" pitchFamily="2" charset="2"/>
              </a:rPr>
              <a:t>CLIQ increases currents in Q2 and Q4 coils</a:t>
            </a:r>
          </a:p>
          <a:p>
            <a:pPr lvl="2"/>
            <a:r>
              <a:rPr lang="en-US" sz="1800" dirty="0">
                <a:sym typeface="Wingdings" panose="05000000000000000000" pitchFamily="2" charset="2"/>
              </a:rPr>
              <a:t>Detraining started after quench at ~acceptance current, and was preceded by 4 quenches at higher current</a:t>
            </a:r>
          </a:p>
          <a:p>
            <a:pPr lvl="1"/>
            <a:r>
              <a:rPr lang="en-US" sz="2200" dirty="0">
                <a:sym typeface="Wingdings" panose="05000000000000000000" pitchFamily="2" charset="2"/>
              </a:rPr>
              <a:t>Analysis of differences among coils is in progress</a:t>
            </a:r>
          </a:p>
          <a:p>
            <a:endParaRPr lang="en-US" dirty="0"/>
          </a:p>
        </p:txBody>
      </p:sp>
      <p:sp>
        <p:nvSpPr>
          <p:cNvPr id="22" name="TextBox 21">
            <a:extLst>
              <a:ext uri="{FF2B5EF4-FFF2-40B4-BE49-F238E27FC236}">
                <a16:creationId xmlns:a16="http://schemas.microsoft.com/office/drawing/2014/main" id="{64D37077-126F-5180-D31E-D8529A3D52C3}"/>
              </a:ext>
            </a:extLst>
          </p:cNvPr>
          <p:cNvSpPr txBox="1"/>
          <p:nvPr/>
        </p:nvSpPr>
        <p:spPr>
          <a:xfrm>
            <a:off x="83820" y="3521909"/>
            <a:ext cx="2016224" cy="307777"/>
          </a:xfrm>
          <a:prstGeom prst="rect">
            <a:avLst/>
          </a:prstGeom>
          <a:solidFill>
            <a:schemeClr val="bg1"/>
          </a:solidFill>
          <a:ln>
            <a:solidFill>
              <a:schemeClr val="bg2"/>
            </a:solidFill>
          </a:ln>
        </p:spPr>
        <p:txBody>
          <a:bodyPr wrap="square" rtlCol="0">
            <a:spAutoFit/>
          </a:bodyPr>
          <a:lstStyle/>
          <a:p>
            <a:r>
              <a:rPr lang="en-US" sz="1400" dirty="0"/>
              <a:t>Current boost by CLIQ </a:t>
            </a:r>
          </a:p>
        </p:txBody>
      </p:sp>
      <p:sp>
        <p:nvSpPr>
          <p:cNvPr id="7" name="TextBox 6">
            <a:extLst>
              <a:ext uri="{FF2B5EF4-FFF2-40B4-BE49-F238E27FC236}">
                <a16:creationId xmlns:a16="http://schemas.microsoft.com/office/drawing/2014/main" id="{49CD571A-655E-0F13-40E2-CE0769720F89}"/>
              </a:ext>
            </a:extLst>
          </p:cNvPr>
          <p:cNvSpPr txBox="1"/>
          <p:nvPr/>
        </p:nvSpPr>
        <p:spPr>
          <a:xfrm>
            <a:off x="478887" y="5720578"/>
            <a:ext cx="2364921" cy="769441"/>
          </a:xfrm>
          <a:prstGeom prst="rect">
            <a:avLst/>
          </a:prstGeom>
          <a:noFill/>
          <a:ln>
            <a:solidFill>
              <a:schemeClr val="tx2"/>
            </a:solidFill>
          </a:ln>
        </p:spPr>
        <p:txBody>
          <a:bodyPr wrap="square" rtlCol="0">
            <a:spAutoFit/>
          </a:bodyPr>
          <a:lstStyle/>
          <a:p>
            <a:r>
              <a:rPr lang="en-US" sz="1100" b="0" i="0" dirty="0">
                <a:solidFill>
                  <a:srgbClr val="333333"/>
                </a:solidFill>
                <a:effectLst/>
                <a:highlight>
                  <a:srgbClr val="FFFFFF"/>
                </a:highlight>
                <a:latin typeface="HelveticaNeue Regular"/>
              </a:rPr>
              <a:t>S. Stoynev </a:t>
            </a:r>
            <a:r>
              <a:rPr lang="en-US" sz="1100" b="0" i="1" dirty="0">
                <a:solidFill>
                  <a:srgbClr val="333333"/>
                </a:solidFill>
                <a:effectLst/>
                <a:highlight>
                  <a:srgbClr val="FFFFFF"/>
                </a:highlight>
                <a:latin typeface="HelveticaNeue Regular"/>
              </a:rPr>
              <a:t>et al</a:t>
            </a:r>
            <a:r>
              <a:rPr lang="en-US" sz="1100" b="0" i="0" dirty="0">
                <a:solidFill>
                  <a:srgbClr val="333333"/>
                </a:solidFill>
                <a:effectLst/>
                <a:highlight>
                  <a:srgbClr val="FFFFFF"/>
                </a:highlight>
                <a:latin typeface="HelveticaNeue Regular"/>
              </a:rPr>
              <a:t>., "Effect of CLIQ on Training of HL-LHC Quadrupole Magnets," in </a:t>
            </a:r>
            <a:r>
              <a:rPr lang="en-US" sz="1100" b="0" i="1" dirty="0">
                <a:solidFill>
                  <a:srgbClr val="333333"/>
                </a:solidFill>
                <a:effectLst/>
                <a:highlight>
                  <a:srgbClr val="FFFFFF"/>
                </a:highlight>
                <a:latin typeface="HelveticaNeue Regular"/>
              </a:rPr>
              <a:t>IEEE TAS.</a:t>
            </a:r>
            <a:r>
              <a:rPr lang="en-US" sz="1100" b="0" i="0" dirty="0">
                <a:solidFill>
                  <a:srgbClr val="333333"/>
                </a:solidFill>
                <a:effectLst/>
                <a:highlight>
                  <a:srgbClr val="FFFFFF"/>
                </a:highlight>
                <a:latin typeface="HelveticaNeue Regular"/>
              </a:rPr>
              <a:t>, vol. 34, no. 5, Aug. 2024, Art no. 4900606,</a:t>
            </a:r>
            <a:endParaRPr lang="en-US" sz="1100" dirty="0"/>
          </a:p>
        </p:txBody>
      </p:sp>
      <p:pic>
        <p:nvPicPr>
          <p:cNvPr id="6" name="Picture 5">
            <a:extLst>
              <a:ext uri="{FF2B5EF4-FFF2-40B4-BE49-F238E27FC236}">
                <a16:creationId xmlns:a16="http://schemas.microsoft.com/office/drawing/2014/main" id="{0AD2E8DD-5EA6-ECB7-5E6A-0041FEBC872E}"/>
              </a:ext>
            </a:extLst>
          </p:cNvPr>
          <p:cNvPicPr>
            <a:picLocks noChangeAspect="1"/>
          </p:cNvPicPr>
          <p:nvPr/>
        </p:nvPicPr>
        <p:blipFill>
          <a:blip r:embed="rId3"/>
          <a:stretch>
            <a:fillRect/>
          </a:stretch>
        </p:blipFill>
        <p:spPr>
          <a:xfrm>
            <a:off x="2349844" y="2834357"/>
            <a:ext cx="6813621" cy="4023643"/>
          </a:xfrm>
          <a:prstGeom prst="rect">
            <a:avLst/>
          </a:prstGeom>
        </p:spPr>
      </p:pic>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solidFill>
                  <a:schemeClr val="bg2"/>
                </a:solidFill>
              </a:rPr>
              <a:pPr/>
              <a:t>10</a:t>
            </a:fld>
            <a:endParaRPr lang="fr-FR" dirty="0">
              <a:solidFill>
                <a:schemeClr val="bg2"/>
              </a:solidFill>
            </a:endParaRPr>
          </a:p>
        </p:txBody>
      </p:sp>
      <p:sp>
        <p:nvSpPr>
          <p:cNvPr id="16" name="Rectangle: Rounded Corners 15">
            <a:extLst>
              <a:ext uri="{FF2B5EF4-FFF2-40B4-BE49-F238E27FC236}">
                <a16:creationId xmlns:a16="http://schemas.microsoft.com/office/drawing/2014/main" id="{80AF4E77-DF0B-1118-704A-3E5ED46288D1}"/>
              </a:ext>
            </a:extLst>
          </p:cNvPr>
          <p:cNvSpPr/>
          <p:nvPr/>
        </p:nvSpPr>
        <p:spPr>
          <a:xfrm rot="5400000">
            <a:off x="4824048" y="3007309"/>
            <a:ext cx="360000" cy="1008112"/>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99072CBB-6639-C9FE-FAFD-00B0BF1CB936}"/>
              </a:ext>
            </a:extLst>
          </p:cNvPr>
          <p:cNvCxnSpPr>
            <a:cxnSpLocks/>
          </p:cNvCxnSpPr>
          <p:nvPr/>
        </p:nvCxnSpPr>
        <p:spPr>
          <a:xfrm>
            <a:off x="4984368" y="2060848"/>
            <a:ext cx="91688" cy="1177106"/>
          </a:xfrm>
          <a:prstGeom prst="straightConnector1">
            <a:avLst/>
          </a:prstGeom>
          <a:ln w="19050">
            <a:solidFill>
              <a:schemeClr val="accent6">
                <a:lumMod val="75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4552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Preventive Actions</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260849" y="692696"/>
            <a:ext cx="8523619" cy="4078566"/>
          </a:xfrm>
        </p:spPr>
        <p:txBody>
          <a:bodyPr>
            <a:normAutofit/>
          </a:bodyPr>
          <a:lstStyle/>
          <a:p>
            <a:r>
              <a:rPr lang="en-US" sz="2600" dirty="0">
                <a:sym typeface="Wingdings" panose="05000000000000000000" pitchFamily="2" charset="2"/>
              </a:rPr>
              <a:t>We will</a:t>
            </a:r>
            <a:r>
              <a:rPr lang="en-US" sz="2600" dirty="0"/>
              <a:t> use </a:t>
            </a:r>
            <a:r>
              <a:rPr lang="en-US" sz="2600" b="1" dirty="0"/>
              <a:t>tapered load shims </a:t>
            </a:r>
            <a:r>
              <a:rPr lang="en-US" sz="2600" dirty="0"/>
              <a:t>in the lead end of future magnets, as needed:</a:t>
            </a:r>
          </a:p>
          <a:p>
            <a:pPr lvl="1"/>
            <a:r>
              <a:rPr lang="en-US" sz="2000" b="1" dirty="0"/>
              <a:t>FE analysis </a:t>
            </a:r>
            <a:r>
              <a:rPr lang="en-US" sz="2000" dirty="0"/>
              <a:t>will be done using coil CMM data, planned coil shims and tapered load shims, prior to use.</a:t>
            </a:r>
          </a:p>
          <a:p>
            <a:pPr lvl="1"/>
            <a:r>
              <a:rPr lang="en-US" sz="2000" b="1" dirty="0"/>
              <a:t>Strain gauges </a:t>
            </a:r>
            <a:r>
              <a:rPr lang="en-US" sz="2000" dirty="0"/>
              <a:t>will be added to each Lead End coil tip and on shell 1</a:t>
            </a:r>
          </a:p>
          <a:p>
            <a:pPr lvl="1"/>
            <a:r>
              <a:rPr lang="en-US" sz="2000" dirty="0"/>
              <a:t>The strain gauges on shell 1 will be connected for </a:t>
            </a:r>
            <a:r>
              <a:rPr lang="en-US" sz="2000" b="1" dirty="0"/>
              <a:t>reading during vertical test </a:t>
            </a:r>
            <a:r>
              <a:rPr lang="en-US" sz="2000" dirty="0"/>
              <a:t>(in place of SG on shell 2)</a:t>
            </a:r>
          </a:p>
          <a:p>
            <a:pPr lvl="4"/>
            <a:endParaRPr lang="en-US" sz="1400" dirty="0"/>
          </a:p>
          <a:p>
            <a:r>
              <a:rPr lang="en-US" sz="2400" dirty="0"/>
              <a:t>First magnets to use Tapered Load Shims: MQXFA12b (retrofit), MQXFA17b (re-assembly), MQXFA18 (new assembly)</a:t>
            </a:r>
          </a:p>
          <a:p>
            <a:pPr marL="0" indent="0">
              <a:buNone/>
            </a:pPr>
            <a:endParaRPr lang="en-US" dirty="0"/>
          </a:p>
        </p:txBody>
      </p:sp>
      <p:sp>
        <p:nvSpPr>
          <p:cNvPr id="7" name="TextBox 6">
            <a:extLst>
              <a:ext uri="{FF2B5EF4-FFF2-40B4-BE49-F238E27FC236}">
                <a16:creationId xmlns:a16="http://schemas.microsoft.com/office/drawing/2014/main" id="{DD7F8891-6457-C1AE-5822-73BF8C2213A5}"/>
              </a:ext>
            </a:extLst>
          </p:cNvPr>
          <p:cNvSpPr txBox="1"/>
          <p:nvPr/>
        </p:nvSpPr>
        <p:spPr>
          <a:xfrm>
            <a:off x="2708457" y="6441008"/>
            <a:ext cx="2961589" cy="307777"/>
          </a:xfrm>
          <a:prstGeom prst="rect">
            <a:avLst/>
          </a:prstGeom>
          <a:noFill/>
          <a:ln>
            <a:solidFill>
              <a:schemeClr val="bg2"/>
            </a:solidFill>
          </a:ln>
        </p:spPr>
        <p:txBody>
          <a:bodyPr wrap="square" rtlCol="0">
            <a:spAutoFit/>
          </a:bodyPr>
          <a:lstStyle/>
          <a:p>
            <a:r>
              <a:rPr lang="en-US" sz="1400" dirty="0"/>
              <a:t>Tapered load shims in Lead End</a:t>
            </a:r>
          </a:p>
        </p:txBody>
      </p:sp>
      <p:pic>
        <p:nvPicPr>
          <p:cNvPr id="17" name="Picture 16">
            <a:extLst>
              <a:ext uri="{FF2B5EF4-FFF2-40B4-BE49-F238E27FC236}">
                <a16:creationId xmlns:a16="http://schemas.microsoft.com/office/drawing/2014/main" id="{25D6BE39-679A-03AB-BED8-AB125EA20FA9}"/>
              </a:ext>
            </a:extLst>
          </p:cNvPr>
          <p:cNvPicPr>
            <a:picLocks noChangeAspect="1"/>
          </p:cNvPicPr>
          <p:nvPr/>
        </p:nvPicPr>
        <p:blipFill>
          <a:blip r:embed="rId2"/>
          <a:stretch>
            <a:fillRect/>
          </a:stretch>
        </p:blipFill>
        <p:spPr>
          <a:xfrm>
            <a:off x="2555776" y="5379660"/>
            <a:ext cx="3221955" cy="1044641"/>
          </a:xfrm>
          <a:prstGeom prst="rect">
            <a:avLst/>
          </a:prstGeom>
        </p:spPr>
      </p:pic>
      <p:pic>
        <p:nvPicPr>
          <p:cNvPr id="18" name="Picture 17">
            <a:extLst>
              <a:ext uri="{FF2B5EF4-FFF2-40B4-BE49-F238E27FC236}">
                <a16:creationId xmlns:a16="http://schemas.microsoft.com/office/drawing/2014/main" id="{0507917A-D1C2-8F16-464F-55211DEA1A5D}"/>
              </a:ext>
            </a:extLst>
          </p:cNvPr>
          <p:cNvPicPr>
            <a:picLocks noChangeAspect="1"/>
          </p:cNvPicPr>
          <p:nvPr/>
        </p:nvPicPr>
        <p:blipFill rotWithShape="1">
          <a:blip r:embed="rId3"/>
          <a:srcRect l="48968" b="49314"/>
          <a:stretch/>
        </p:blipFill>
        <p:spPr>
          <a:xfrm>
            <a:off x="0" y="5142744"/>
            <a:ext cx="1733134" cy="1715593"/>
          </a:xfrm>
          <a:prstGeom prst="rect">
            <a:avLst/>
          </a:prstGeom>
        </p:spPr>
      </p:pic>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z="1400" smtClean="0"/>
              <a:pPr/>
              <a:t>11</a:t>
            </a:fld>
            <a:endParaRPr lang="fr-FR" dirty="0"/>
          </a:p>
        </p:txBody>
      </p:sp>
      <p:cxnSp>
        <p:nvCxnSpPr>
          <p:cNvPr id="20" name="Straight Arrow Connector 19">
            <a:extLst>
              <a:ext uri="{FF2B5EF4-FFF2-40B4-BE49-F238E27FC236}">
                <a16:creationId xmlns:a16="http://schemas.microsoft.com/office/drawing/2014/main" id="{B9C41040-21AD-4A6C-BD74-C6422E38693D}"/>
              </a:ext>
            </a:extLst>
          </p:cNvPr>
          <p:cNvCxnSpPr>
            <a:cxnSpLocks/>
          </p:cNvCxnSpPr>
          <p:nvPr/>
        </p:nvCxnSpPr>
        <p:spPr>
          <a:xfrm flipH="1">
            <a:off x="260849" y="5205588"/>
            <a:ext cx="1347242" cy="628817"/>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BB478EB2-515A-570B-1A36-526312CB371B}"/>
              </a:ext>
            </a:extLst>
          </p:cNvPr>
          <p:cNvSpPr txBox="1"/>
          <p:nvPr/>
        </p:nvSpPr>
        <p:spPr>
          <a:xfrm>
            <a:off x="612000" y="4880754"/>
            <a:ext cx="1992182" cy="307777"/>
          </a:xfrm>
          <a:prstGeom prst="rect">
            <a:avLst/>
          </a:prstGeom>
          <a:noFill/>
          <a:ln>
            <a:solidFill>
              <a:schemeClr val="bg2"/>
            </a:solidFill>
          </a:ln>
        </p:spPr>
        <p:txBody>
          <a:bodyPr wrap="square" rtlCol="0">
            <a:spAutoFit/>
          </a:bodyPr>
          <a:lstStyle/>
          <a:p>
            <a:r>
              <a:rPr lang="en-US" sz="1400" dirty="0"/>
              <a:t>Load keys with shims</a:t>
            </a:r>
          </a:p>
        </p:txBody>
      </p:sp>
      <p:cxnSp>
        <p:nvCxnSpPr>
          <p:cNvPr id="23" name="Straight Arrow Connector 22">
            <a:extLst>
              <a:ext uri="{FF2B5EF4-FFF2-40B4-BE49-F238E27FC236}">
                <a16:creationId xmlns:a16="http://schemas.microsoft.com/office/drawing/2014/main" id="{46078DB1-EB02-7F5A-B7D5-554731AACC20}"/>
              </a:ext>
            </a:extLst>
          </p:cNvPr>
          <p:cNvCxnSpPr>
            <a:cxnSpLocks/>
            <a:stCxn id="21" idx="2"/>
          </p:cNvCxnSpPr>
          <p:nvPr/>
        </p:nvCxnSpPr>
        <p:spPr>
          <a:xfrm flipH="1">
            <a:off x="1043608" y="5188531"/>
            <a:ext cx="564483" cy="140882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9DE5F075-39D7-8DCB-A905-AD631BE5BBCE}"/>
              </a:ext>
            </a:extLst>
          </p:cNvPr>
          <p:cNvSpPr txBox="1"/>
          <p:nvPr/>
        </p:nvSpPr>
        <p:spPr>
          <a:xfrm>
            <a:off x="2792893" y="5632228"/>
            <a:ext cx="2771913" cy="369332"/>
          </a:xfrm>
          <a:prstGeom prst="rect">
            <a:avLst/>
          </a:prstGeom>
          <a:noFill/>
        </p:spPr>
        <p:txBody>
          <a:bodyPr wrap="none" rtlCol="0">
            <a:spAutoFit/>
          </a:bodyPr>
          <a:lstStyle/>
          <a:p>
            <a:r>
              <a:rPr lang="en-US" dirty="0">
                <a:solidFill>
                  <a:schemeClr val="accent3"/>
                </a:solidFill>
              </a:rPr>
              <a:t>+ 100 </a:t>
            </a:r>
            <a:r>
              <a:rPr lang="en-US" dirty="0">
                <a:solidFill>
                  <a:srgbClr val="FF0000"/>
                </a:solidFill>
                <a:latin typeface="Symbol" panose="05050102010706020507" pitchFamily="18" charset="2"/>
              </a:rPr>
              <a:t>m</a:t>
            </a:r>
            <a:r>
              <a:rPr lang="en-US" dirty="0">
                <a:solidFill>
                  <a:srgbClr val="FF0000"/>
                </a:solidFill>
              </a:rPr>
              <a:t>m  </a:t>
            </a:r>
            <a:r>
              <a:rPr lang="en-US" dirty="0">
                <a:solidFill>
                  <a:schemeClr val="accent3"/>
                </a:solidFill>
              </a:rPr>
              <a:t>           </a:t>
            </a:r>
            <a:r>
              <a:rPr lang="en-US" dirty="0">
                <a:solidFill>
                  <a:srgbClr val="002060"/>
                </a:solidFill>
              </a:rPr>
              <a:t>+ 0 </a:t>
            </a:r>
            <a:r>
              <a:rPr lang="en-US" dirty="0">
                <a:solidFill>
                  <a:srgbClr val="002060"/>
                </a:solidFill>
                <a:latin typeface="Symbol" panose="05050102010706020507" pitchFamily="18" charset="2"/>
              </a:rPr>
              <a:t>m</a:t>
            </a:r>
            <a:r>
              <a:rPr lang="en-US" dirty="0">
                <a:solidFill>
                  <a:srgbClr val="002060"/>
                </a:solidFill>
              </a:rPr>
              <a:t>m</a:t>
            </a:r>
          </a:p>
        </p:txBody>
      </p:sp>
    </p:spTree>
    <p:extLst>
      <p:ext uri="{BB962C8B-B14F-4D97-AF65-F5344CB8AC3E}">
        <p14:creationId xmlns:p14="http://schemas.microsoft.com/office/powerpoint/2010/main" val="1209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1" grpId="0" animBg="1"/>
      <p:bldP spid="2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D72D6-AC57-4A73-AD74-92050B19AB40}"/>
              </a:ext>
            </a:extLst>
          </p:cNvPr>
          <p:cNvSpPr>
            <a:spLocks noGrp="1"/>
          </p:cNvSpPr>
          <p:nvPr>
            <p:ph type="title"/>
          </p:nvPr>
        </p:nvSpPr>
        <p:spPr>
          <a:xfrm>
            <a:off x="534095" y="49734"/>
            <a:ext cx="7920000" cy="720000"/>
          </a:xfrm>
        </p:spPr>
        <p:txBody>
          <a:bodyPr/>
          <a:lstStyle/>
          <a:p>
            <a:r>
              <a:rPr lang="en-US" dirty="0"/>
              <a:t>302.2.01: Magnet Integration &amp; Coordination</a:t>
            </a:r>
          </a:p>
        </p:txBody>
      </p:sp>
      <p:sp>
        <p:nvSpPr>
          <p:cNvPr id="4" name="Slide Number Placeholder 3">
            <a:extLst>
              <a:ext uri="{FF2B5EF4-FFF2-40B4-BE49-F238E27FC236}">
                <a16:creationId xmlns:a16="http://schemas.microsoft.com/office/drawing/2014/main" id="{95EBC621-2201-4C7A-8872-9E6C41482AE3}"/>
              </a:ext>
            </a:extLst>
          </p:cNvPr>
          <p:cNvSpPr>
            <a:spLocks noGrp="1"/>
          </p:cNvSpPr>
          <p:nvPr>
            <p:ph type="sldNum" sz="quarter" idx="12"/>
          </p:nvPr>
        </p:nvSpPr>
        <p:spPr/>
        <p:txBody>
          <a:bodyPr/>
          <a:lstStyle/>
          <a:p>
            <a:fld id="{BFDCA1C4-9514-7B4F-976F-D92F7E296653}" type="slidenum">
              <a:rPr lang="fr-FR" smtClean="0"/>
              <a:pPr/>
              <a:t>12</a:t>
            </a:fld>
            <a:endParaRPr lang="fr-FR" dirty="0"/>
          </a:p>
        </p:txBody>
      </p:sp>
      <p:sp>
        <p:nvSpPr>
          <p:cNvPr id="5" name="Footer Placeholder 4">
            <a:extLst>
              <a:ext uri="{FF2B5EF4-FFF2-40B4-BE49-F238E27FC236}">
                <a16:creationId xmlns:a16="http://schemas.microsoft.com/office/drawing/2014/main" id="{CDB32160-72A8-4933-B3D1-248AC41CF292}"/>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nl-NL"/>
              <a:t>HL-LHC AUP DOE IPR  – July 23–25, 2024</a:t>
            </a:r>
            <a:endParaRPr lang="en-GB" dirty="0"/>
          </a:p>
        </p:txBody>
      </p:sp>
      <p:sp>
        <p:nvSpPr>
          <p:cNvPr id="10" name="Content Placeholder 2">
            <a:extLst>
              <a:ext uri="{FF2B5EF4-FFF2-40B4-BE49-F238E27FC236}">
                <a16:creationId xmlns:a16="http://schemas.microsoft.com/office/drawing/2014/main" id="{9A178F5A-D4CA-4C1F-9D50-40D9A46560D6}"/>
              </a:ext>
            </a:extLst>
          </p:cNvPr>
          <p:cNvSpPr txBox="1">
            <a:spLocks/>
          </p:cNvSpPr>
          <p:nvPr/>
        </p:nvSpPr>
        <p:spPr>
          <a:xfrm>
            <a:off x="338315" y="789921"/>
            <a:ext cx="8100000" cy="3517299"/>
          </a:xfrm>
          <a:prstGeom prst="rect">
            <a:avLst/>
          </a:prstGeom>
        </p:spPr>
        <p:txBody>
          <a:bodyPr vert="horz" lIns="0" tIns="0" rIns="0" bIns="0" rtlCol="0">
            <a:normAutofit fontScale="70000" lnSpcReduction="2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200" dirty="0"/>
              <a:t>Coil and Magnet shipments:</a:t>
            </a:r>
          </a:p>
          <a:p>
            <a:pPr lvl="1"/>
            <a:r>
              <a:rPr lang="en-US" sz="2200" dirty="0"/>
              <a:t>90+ shipments: no coil/magnet damage</a:t>
            </a:r>
          </a:p>
          <a:p>
            <a:pPr lvl="1"/>
            <a:r>
              <a:rPr lang="en-US" sz="2200" dirty="0"/>
              <a:t>Accelerometer data analysis for all shipments</a:t>
            </a:r>
          </a:p>
          <a:p>
            <a:pPr lvl="3"/>
            <a:endParaRPr lang="en-US" sz="1200" dirty="0"/>
          </a:p>
          <a:p>
            <a:pPr marL="0" indent="0">
              <a:buNone/>
            </a:pPr>
            <a:r>
              <a:rPr lang="en-US" sz="3400" dirty="0"/>
              <a:t>Magnet Post-Test Analysis:</a:t>
            </a:r>
          </a:p>
          <a:p>
            <a:pPr>
              <a:lnSpc>
                <a:spcPct val="120000"/>
              </a:lnSpc>
            </a:pPr>
            <a:r>
              <a:rPr lang="en-US" sz="2300" dirty="0"/>
              <a:t>10 magnets (MQXFA03/4/5/6/7b/8b/10/11/14/15) met requirements during vertical test</a:t>
            </a:r>
          </a:p>
          <a:p>
            <a:pPr lvl="1">
              <a:lnSpc>
                <a:spcPct val="120000"/>
              </a:lnSpc>
            </a:pPr>
            <a:r>
              <a:rPr lang="en-US" sz="2000" dirty="0"/>
              <a:t>MQXFA05 passed an Endurance Test</a:t>
            </a:r>
          </a:p>
          <a:p>
            <a:pPr lvl="1">
              <a:lnSpc>
                <a:spcPct val="120000"/>
              </a:lnSpc>
            </a:pPr>
            <a:r>
              <a:rPr lang="en-US" sz="2000" dirty="0"/>
              <a:t>MQXFA11 demonstrated resilience after highway crash</a:t>
            </a:r>
          </a:p>
          <a:p>
            <a:pPr>
              <a:lnSpc>
                <a:spcPct val="120000"/>
              </a:lnSpc>
            </a:pPr>
            <a:r>
              <a:rPr lang="en-US" sz="2300" dirty="0"/>
              <a:t>4 magnets (MQXFA07/8/13/17) did not meet requirements:</a:t>
            </a:r>
          </a:p>
          <a:p>
            <a:pPr lvl="1">
              <a:lnSpc>
                <a:spcPct val="120000"/>
              </a:lnSpc>
            </a:pPr>
            <a:r>
              <a:rPr lang="en-US" sz="2000" dirty="0"/>
              <a:t>67% COVID attribution for MQXFA07/8 issues</a:t>
            </a:r>
            <a:endParaRPr lang="en-US" sz="2000" i="1" dirty="0"/>
          </a:p>
          <a:p>
            <a:pPr lvl="1">
              <a:lnSpc>
                <a:spcPct val="120000"/>
              </a:lnSpc>
            </a:pPr>
            <a:r>
              <a:rPr lang="en-US" sz="2000" dirty="0">
                <a:sym typeface="Wingdings" panose="05000000000000000000" pitchFamily="2" charset="2"/>
              </a:rPr>
              <a:t>Design changes and specification changes implementing lessons learned</a:t>
            </a:r>
          </a:p>
          <a:p>
            <a:pPr lvl="1">
              <a:lnSpc>
                <a:spcPct val="120000"/>
              </a:lnSpc>
            </a:pPr>
            <a:r>
              <a:rPr lang="en-US" sz="2000" dirty="0"/>
              <a:t>MQXFA07b and 08b met requirements after changing the limiting coil</a:t>
            </a:r>
          </a:p>
          <a:p>
            <a:pPr lvl="1">
              <a:lnSpc>
                <a:spcPct val="120000"/>
              </a:lnSpc>
            </a:pPr>
            <a:r>
              <a:rPr lang="en-US" sz="2000" dirty="0"/>
              <a:t>MQXFA13 and 17 to be tested after changing the limiting coil</a:t>
            </a:r>
          </a:p>
          <a:p>
            <a:endParaRPr lang="en-US" sz="1400" dirty="0"/>
          </a:p>
        </p:txBody>
      </p:sp>
      <p:sp>
        <p:nvSpPr>
          <p:cNvPr id="9" name="TextBox 8">
            <a:extLst>
              <a:ext uri="{FF2B5EF4-FFF2-40B4-BE49-F238E27FC236}">
                <a16:creationId xmlns:a16="http://schemas.microsoft.com/office/drawing/2014/main" id="{91E77A26-D639-40DA-98B8-099E0B470754}"/>
              </a:ext>
            </a:extLst>
          </p:cNvPr>
          <p:cNvSpPr txBox="1"/>
          <p:nvPr/>
        </p:nvSpPr>
        <p:spPr>
          <a:xfrm>
            <a:off x="5059475" y="859917"/>
            <a:ext cx="3167912" cy="523220"/>
          </a:xfrm>
          <a:prstGeom prst="rect">
            <a:avLst/>
          </a:prstGeom>
          <a:noFill/>
          <a:ln>
            <a:solidFill>
              <a:schemeClr val="bg2"/>
            </a:solidFill>
          </a:ln>
        </p:spPr>
        <p:txBody>
          <a:bodyPr wrap="square" rtlCol="0">
            <a:spAutoFit/>
          </a:bodyPr>
          <a:lstStyle/>
          <a:p>
            <a:r>
              <a:rPr lang="en-US" sz="1400" dirty="0"/>
              <a:t>Talk “Magnets 302.2.01 - Integration, Coordination, and Shipments” </a:t>
            </a:r>
          </a:p>
        </p:txBody>
      </p:sp>
      <p:pic>
        <p:nvPicPr>
          <p:cNvPr id="6" name="Picture 5">
            <a:extLst>
              <a:ext uri="{FF2B5EF4-FFF2-40B4-BE49-F238E27FC236}">
                <a16:creationId xmlns:a16="http://schemas.microsoft.com/office/drawing/2014/main" id="{071A69AB-0A81-8E90-2D33-2B66B57DF424}"/>
              </a:ext>
            </a:extLst>
          </p:cNvPr>
          <p:cNvPicPr>
            <a:picLocks noChangeAspect="1"/>
          </p:cNvPicPr>
          <p:nvPr/>
        </p:nvPicPr>
        <p:blipFill>
          <a:blip r:embed="rId2"/>
          <a:stretch>
            <a:fillRect/>
          </a:stretch>
        </p:blipFill>
        <p:spPr>
          <a:xfrm>
            <a:off x="5508103" y="4404246"/>
            <a:ext cx="3378273" cy="2453754"/>
          </a:xfrm>
          <a:prstGeom prst="rect">
            <a:avLst/>
          </a:prstGeom>
        </p:spPr>
      </p:pic>
      <p:sp>
        <p:nvSpPr>
          <p:cNvPr id="3" name="Content Placeholder 6">
            <a:extLst>
              <a:ext uri="{FF2B5EF4-FFF2-40B4-BE49-F238E27FC236}">
                <a16:creationId xmlns:a16="http://schemas.microsoft.com/office/drawing/2014/main" id="{9CDD77CC-D603-206B-2B41-F9AA8E965F19}"/>
              </a:ext>
            </a:extLst>
          </p:cNvPr>
          <p:cNvSpPr txBox="1">
            <a:spLocks/>
          </p:cNvSpPr>
          <p:nvPr/>
        </p:nvSpPr>
        <p:spPr>
          <a:xfrm>
            <a:off x="179512" y="4327407"/>
            <a:ext cx="5400600" cy="1740672"/>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20000"/>
              </a:lnSpc>
            </a:pPr>
            <a:r>
              <a:rPr lang="en-US" sz="1800" b="1" dirty="0"/>
              <a:t>Test yield w/o Covid impact: 			79.0% </a:t>
            </a:r>
            <a:endParaRPr lang="en-US" sz="2000" b="1" dirty="0"/>
          </a:p>
          <a:p>
            <a:pPr>
              <a:lnSpc>
                <a:spcPct val="120000"/>
              </a:lnSpc>
            </a:pPr>
            <a:r>
              <a:rPr lang="en-US" sz="1800" dirty="0"/>
              <a:t>Original yield in Baseline:  				83.3% </a:t>
            </a:r>
            <a:endParaRPr lang="en-US" sz="2000" dirty="0"/>
          </a:p>
          <a:p>
            <a:pPr>
              <a:lnSpc>
                <a:spcPct val="120000"/>
              </a:lnSpc>
            </a:pPr>
            <a:r>
              <a:rPr lang="en-US" sz="1800" b="1" dirty="0"/>
              <a:t>Yield of future magnets (BL &amp; EAC): 	84.6%</a:t>
            </a:r>
          </a:p>
          <a:p>
            <a:pPr>
              <a:lnSpc>
                <a:spcPct val="120000"/>
              </a:lnSpc>
            </a:pPr>
            <a:r>
              <a:rPr lang="en-US" sz="1800" dirty="0"/>
              <a:t>Risk RT-302-2-01-003 about magnet yield was increased after MQXFA17 issue</a:t>
            </a:r>
          </a:p>
          <a:p>
            <a:pPr>
              <a:lnSpc>
                <a:spcPct val="120000"/>
              </a:lnSpc>
            </a:pPr>
            <a:endParaRPr lang="en-US" sz="1800" b="1" dirty="0"/>
          </a:p>
        </p:txBody>
      </p:sp>
      <p:sp>
        <p:nvSpPr>
          <p:cNvPr id="11" name="TextBox 10">
            <a:extLst>
              <a:ext uri="{FF2B5EF4-FFF2-40B4-BE49-F238E27FC236}">
                <a16:creationId xmlns:a16="http://schemas.microsoft.com/office/drawing/2014/main" id="{31D02C86-3DC1-2AF1-55D3-78BDFE66D723}"/>
              </a:ext>
            </a:extLst>
          </p:cNvPr>
          <p:cNvSpPr txBox="1"/>
          <p:nvPr/>
        </p:nvSpPr>
        <p:spPr>
          <a:xfrm>
            <a:off x="1576489" y="6290156"/>
            <a:ext cx="4118818" cy="523220"/>
          </a:xfrm>
          <a:prstGeom prst="rect">
            <a:avLst/>
          </a:prstGeom>
          <a:noFill/>
          <a:ln>
            <a:solidFill>
              <a:schemeClr val="bg2"/>
            </a:solidFill>
          </a:ln>
        </p:spPr>
        <p:txBody>
          <a:bodyPr wrap="square" rtlCol="0">
            <a:spAutoFit/>
          </a:bodyPr>
          <a:lstStyle/>
          <a:p>
            <a:r>
              <a:rPr lang="en-US" sz="1400" dirty="0"/>
              <a:t>Risks will be presented in Talk “Magnets 302.2.01 - Integration, Coordination, and Shipments” </a:t>
            </a:r>
          </a:p>
        </p:txBody>
      </p:sp>
    </p:spTree>
    <p:extLst>
      <p:ext uri="{BB962C8B-B14F-4D97-AF65-F5344CB8AC3E}">
        <p14:creationId xmlns:p14="http://schemas.microsoft.com/office/powerpoint/2010/main" val="269897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43FB-BF48-4CB6-A5CF-987E1AB3965D}"/>
              </a:ext>
            </a:extLst>
          </p:cNvPr>
          <p:cNvSpPr>
            <a:spLocks noGrp="1"/>
          </p:cNvSpPr>
          <p:nvPr>
            <p:ph type="title"/>
          </p:nvPr>
        </p:nvSpPr>
        <p:spPr>
          <a:xfrm>
            <a:off x="608777" y="72879"/>
            <a:ext cx="7920000" cy="720000"/>
          </a:xfrm>
        </p:spPr>
        <p:txBody>
          <a:bodyPr/>
          <a:lstStyle/>
          <a:p>
            <a:r>
              <a:rPr lang="en-US" dirty="0"/>
              <a:t>302.2.02/03: Strand &amp; Cables</a:t>
            </a:r>
          </a:p>
        </p:txBody>
      </p:sp>
      <p:sp>
        <p:nvSpPr>
          <p:cNvPr id="7" name="Content Placeholder 6">
            <a:extLst>
              <a:ext uri="{FF2B5EF4-FFF2-40B4-BE49-F238E27FC236}">
                <a16:creationId xmlns:a16="http://schemas.microsoft.com/office/drawing/2014/main" id="{E4713BD8-4566-43E0-9912-006665649B9C}"/>
              </a:ext>
            </a:extLst>
          </p:cNvPr>
          <p:cNvSpPr>
            <a:spLocks noGrp="1"/>
          </p:cNvSpPr>
          <p:nvPr>
            <p:ph idx="1"/>
          </p:nvPr>
        </p:nvSpPr>
        <p:spPr>
          <a:xfrm>
            <a:off x="454168" y="908720"/>
            <a:ext cx="8438311" cy="5372425"/>
          </a:xfrm>
        </p:spPr>
        <p:txBody>
          <a:bodyPr>
            <a:normAutofit/>
          </a:bodyPr>
          <a:lstStyle/>
          <a:p>
            <a:pPr marL="285750">
              <a:buFont typeface="Arial" panose="020B0604020202020204" pitchFamily="34" charset="0"/>
              <a:buChar char="•"/>
            </a:pPr>
            <a:r>
              <a:rPr lang="en-US" dirty="0"/>
              <a:t>Strand inventory:</a:t>
            </a:r>
          </a:p>
          <a:p>
            <a:pPr marL="685800" lvl="1">
              <a:buFont typeface="Arial" panose="020B0604020202020204" pitchFamily="34" charset="0"/>
              <a:buChar char="•"/>
            </a:pPr>
            <a:r>
              <a:rPr lang="en-US" dirty="0"/>
              <a:t>Strand for </a:t>
            </a:r>
            <a:r>
              <a:rPr lang="en-US" b="1" dirty="0"/>
              <a:t>one</a:t>
            </a:r>
            <a:r>
              <a:rPr lang="en-US" dirty="0"/>
              <a:t> cable is available</a:t>
            </a:r>
          </a:p>
          <a:p>
            <a:pPr marL="685800" lvl="1">
              <a:buFont typeface="Arial" panose="020B0604020202020204" pitchFamily="34" charset="0"/>
              <a:buChar char="•"/>
            </a:pPr>
            <a:r>
              <a:rPr lang="en-US" u="sng" dirty="0"/>
              <a:t>60 km</a:t>
            </a:r>
            <a:r>
              <a:rPr lang="en-US" dirty="0"/>
              <a:t> (for </a:t>
            </a:r>
            <a:r>
              <a:rPr lang="en-US" b="1" dirty="0"/>
              <a:t>three</a:t>
            </a:r>
            <a:r>
              <a:rPr lang="en-US" dirty="0"/>
              <a:t> cables) to be replaced by BOST:</a:t>
            </a:r>
          </a:p>
          <a:p>
            <a:pPr marL="1085850" lvl="2">
              <a:buFont typeface="Arial" panose="020B0604020202020204" pitchFamily="34" charset="0"/>
              <a:buChar char="•"/>
            </a:pPr>
            <a:r>
              <a:rPr lang="en-US" dirty="0"/>
              <a:t>25 km by August</a:t>
            </a:r>
          </a:p>
          <a:p>
            <a:pPr marL="1085850" lvl="2">
              <a:buFont typeface="Arial" panose="020B0604020202020204" pitchFamily="34" charset="0"/>
              <a:buChar char="•"/>
            </a:pPr>
            <a:r>
              <a:rPr lang="en-US" dirty="0"/>
              <a:t>35 km in December 2024</a:t>
            </a:r>
          </a:p>
          <a:p>
            <a:pPr marL="685800" lvl="1">
              <a:buFont typeface="Arial" panose="020B0604020202020204" pitchFamily="34" charset="0"/>
              <a:buChar char="•"/>
            </a:pPr>
            <a:r>
              <a:rPr lang="en-US" u="sng" dirty="0"/>
              <a:t>40 km</a:t>
            </a:r>
            <a:r>
              <a:rPr lang="en-US" dirty="0"/>
              <a:t> (for 2 cables): Waiting for bid</a:t>
            </a:r>
          </a:p>
          <a:p>
            <a:pPr marL="685800" lvl="1">
              <a:buFont typeface="Arial" panose="020B0604020202020204" pitchFamily="34" charset="0"/>
              <a:buChar char="•"/>
            </a:pPr>
            <a:endParaRPr lang="en-US" dirty="0"/>
          </a:p>
          <a:p>
            <a:pPr marL="685800" lvl="1">
              <a:buFont typeface="Arial" panose="020B0604020202020204" pitchFamily="34" charset="0"/>
              <a:buChar char="•"/>
            </a:pPr>
            <a:endParaRPr lang="en-US" dirty="0"/>
          </a:p>
          <a:p>
            <a:pPr marL="285750">
              <a:buFont typeface="Arial" panose="020B0604020202020204" pitchFamily="34" charset="0"/>
              <a:buChar char="•"/>
            </a:pPr>
            <a:r>
              <a:rPr lang="en-US" dirty="0"/>
              <a:t>Cable Yield:</a:t>
            </a:r>
          </a:p>
          <a:p>
            <a:pPr marL="685800" lvl="1">
              <a:buFont typeface="Arial" panose="020B0604020202020204" pitchFamily="34" charset="0"/>
              <a:buChar char="•"/>
            </a:pPr>
            <a:r>
              <a:rPr lang="en-US" dirty="0">
                <a:solidFill>
                  <a:srgbClr val="009900"/>
                </a:solidFill>
              </a:rPr>
              <a:t>95.6% </a:t>
            </a:r>
            <a:r>
              <a:rPr lang="en-US" dirty="0"/>
              <a:t>vs. 90% assumed in Baseline at AUP start</a:t>
            </a:r>
          </a:p>
          <a:p>
            <a:pPr marL="285750">
              <a:buFont typeface="Arial" panose="020B0604020202020204" pitchFamily="34" charset="0"/>
              <a:buChar char="•"/>
            </a:pPr>
            <a:r>
              <a:rPr lang="en-US" dirty="0"/>
              <a:t>Cable inventory:</a:t>
            </a:r>
          </a:p>
          <a:p>
            <a:pPr marL="685800" lvl="1">
              <a:buFont typeface="Arial" panose="020B0604020202020204" pitchFamily="34" charset="0"/>
              <a:buChar char="•"/>
            </a:pPr>
            <a:r>
              <a:rPr lang="en-US" b="1" dirty="0"/>
              <a:t>One</a:t>
            </a:r>
            <a:r>
              <a:rPr lang="en-US" dirty="0"/>
              <a:t> insulated cable  </a:t>
            </a:r>
          </a:p>
          <a:p>
            <a:pPr marL="2114550" lvl="4">
              <a:buFont typeface="Arial" panose="020B0604020202020204" pitchFamily="34" charset="0"/>
              <a:buChar char="•"/>
            </a:pPr>
            <a:endParaRPr lang="en-US" sz="2000" dirty="0">
              <a:solidFill>
                <a:schemeClr val="tx1"/>
              </a:solidFill>
            </a:endParaRPr>
          </a:p>
          <a:p>
            <a:endParaRPr lang="en-US" dirty="0">
              <a:solidFill>
                <a:schemeClr val="tx1"/>
              </a:solidFill>
            </a:endParaRPr>
          </a:p>
        </p:txBody>
      </p:sp>
      <p:sp>
        <p:nvSpPr>
          <p:cNvPr id="3" name="Footer Placeholder 2">
            <a:extLst>
              <a:ext uri="{FF2B5EF4-FFF2-40B4-BE49-F238E27FC236}">
                <a16:creationId xmlns:a16="http://schemas.microsoft.com/office/drawing/2014/main" id="{415681F6-5C7B-4C45-B345-F5F96564B4E2}"/>
              </a:ext>
            </a:extLst>
          </p:cNvPr>
          <p:cNvSpPr>
            <a:spLocks noGrp="1"/>
          </p:cNvSpPr>
          <p:nvPr>
            <p:ph type="ftr" sz="quarter" idx="11"/>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noProof="0" dirty="0"/>
          </a:p>
        </p:txBody>
      </p:sp>
      <p:sp>
        <p:nvSpPr>
          <p:cNvPr id="5" name="Slide Number Placeholder 4">
            <a:extLst>
              <a:ext uri="{FF2B5EF4-FFF2-40B4-BE49-F238E27FC236}">
                <a16:creationId xmlns:a16="http://schemas.microsoft.com/office/drawing/2014/main" id="{FE3CC19D-4A1F-96B0-9409-9018ECC45356}"/>
              </a:ext>
            </a:extLst>
          </p:cNvPr>
          <p:cNvSpPr>
            <a:spLocks noGrp="1"/>
          </p:cNvSpPr>
          <p:nvPr>
            <p:ph type="sldNum" sz="quarter" idx="12"/>
          </p:nvPr>
        </p:nvSpPr>
        <p:spPr/>
        <p:txBody>
          <a:bodyPr/>
          <a:lstStyle/>
          <a:p>
            <a:fld id="{BFDCA1C4-9514-7B4F-976F-D92F7E296653}" type="slidenum">
              <a:rPr lang="fr-FR" smtClean="0"/>
              <a:pPr/>
              <a:t>13</a:t>
            </a:fld>
            <a:endParaRPr lang="fr-FR" dirty="0"/>
          </a:p>
        </p:txBody>
      </p:sp>
    </p:spTree>
    <p:extLst>
      <p:ext uri="{BB962C8B-B14F-4D97-AF65-F5344CB8AC3E}">
        <p14:creationId xmlns:p14="http://schemas.microsoft.com/office/powerpoint/2010/main" val="18663401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43FB-BF48-4CB6-A5CF-987E1AB3965D}"/>
              </a:ext>
            </a:extLst>
          </p:cNvPr>
          <p:cNvSpPr>
            <a:spLocks noGrp="1"/>
          </p:cNvSpPr>
          <p:nvPr>
            <p:ph type="title"/>
          </p:nvPr>
        </p:nvSpPr>
        <p:spPr>
          <a:xfrm>
            <a:off x="539553" y="0"/>
            <a:ext cx="7560940" cy="548680"/>
          </a:xfrm>
        </p:spPr>
        <p:txBody>
          <a:bodyPr/>
          <a:lstStyle/>
          <a:p>
            <a:r>
              <a:rPr lang="en-US" sz="2800" dirty="0"/>
              <a:t>302.2.05/06: Coil Fabrication at FNAL/BNL</a:t>
            </a:r>
          </a:p>
        </p:txBody>
      </p:sp>
      <p:sp>
        <p:nvSpPr>
          <p:cNvPr id="4" name="Slide Number Placeholder 3">
            <a:extLst>
              <a:ext uri="{FF2B5EF4-FFF2-40B4-BE49-F238E27FC236}">
                <a16:creationId xmlns:a16="http://schemas.microsoft.com/office/drawing/2014/main" id="{A31E259B-6FA1-458C-BA1E-836C837595F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9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1706B1A6-3A96-266B-5AE1-9531562553D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11" name="Content Placeholder 10">
            <a:extLst>
              <a:ext uri="{FF2B5EF4-FFF2-40B4-BE49-F238E27FC236}">
                <a16:creationId xmlns:a16="http://schemas.microsoft.com/office/drawing/2014/main" id="{B6059650-8267-9A36-B883-C581DB7C0C2F}"/>
              </a:ext>
            </a:extLst>
          </p:cNvPr>
          <p:cNvSpPr>
            <a:spLocks noGrp="1"/>
          </p:cNvSpPr>
          <p:nvPr>
            <p:ph idx="1"/>
          </p:nvPr>
        </p:nvSpPr>
        <p:spPr>
          <a:xfrm>
            <a:off x="612000" y="4981496"/>
            <a:ext cx="7920000" cy="1191973"/>
          </a:xfrm>
        </p:spPr>
        <p:txBody>
          <a:bodyPr>
            <a:normAutofit fontScale="92500" lnSpcReduction="10000"/>
          </a:bodyPr>
          <a:lstStyle/>
          <a:p>
            <a:r>
              <a:rPr lang="en-US" sz="2400" dirty="0"/>
              <a:t>Simple Coil Fabrication Yield</a:t>
            </a:r>
            <a:endParaRPr lang="en-US" sz="1800" dirty="0"/>
          </a:p>
          <a:p>
            <a:pPr lvl="1"/>
            <a:r>
              <a:rPr lang="en-US" sz="1800" i="1" dirty="0"/>
              <a:t>Coils on hold</a:t>
            </a:r>
            <a:r>
              <a:rPr lang="en-US" sz="1800" dirty="0"/>
              <a:t>: The number of coils on hold expected to be used is the sum of the probabilities of using each coil on hold (0%, 25%, 50%, 75%).</a:t>
            </a:r>
          </a:p>
          <a:p>
            <a:pPr lvl="1"/>
            <a:r>
              <a:rPr lang="en-US" sz="1800" i="1" dirty="0"/>
              <a:t>**Integration and test yield </a:t>
            </a:r>
            <a:r>
              <a:rPr lang="en-US" sz="1800" dirty="0"/>
              <a:t>computed after removing Covid impact </a:t>
            </a:r>
          </a:p>
        </p:txBody>
      </p:sp>
      <p:sp>
        <p:nvSpPr>
          <p:cNvPr id="12" name="Speech Bubble: Rectangle with Corners Rounded 11">
            <a:extLst>
              <a:ext uri="{FF2B5EF4-FFF2-40B4-BE49-F238E27FC236}">
                <a16:creationId xmlns:a16="http://schemas.microsoft.com/office/drawing/2014/main" id="{8057956F-6C52-42C5-3752-C88A721140F2}"/>
              </a:ext>
            </a:extLst>
          </p:cNvPr>
          <p:cNvSpPr/>
          <p:nvPr/>
        </p:nvSpPr>
        <p:spPr>
          <a:xfrm>
            <a:off x="2843859" y="6131112"/>
            <a:ext cx="2952328" cy="720060"/>
          </a:xfrm>
          <a:prstGeom prst="wedgeRoundRectCallout">
            <a:avLst>
              <a:gd name="adj1" fmla="val 40186"/>
              <a:gd name="adj2" fmla="val -97446"/>
              <a:gd name="adj3" fmla="val 1666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tx1">
                    <a:lumMod val="75000"/>
                    <a:lumOff val="25000"/>
                  </a:schemeClr>
                </a:solidFill>
              </a:rPr>
              <a:t>MQXFA15 has 3 coils that were previously on hold</a:t>
            </a:r>
          </a:p>
        </p:txBody>
      </p:sp>
      <p:pic>
        <p:nvPicPr>
          <p:cNvPr id="3" name="Picture 2">
            <a:extLst>
              <a:ext uri="{FF2B5EF4-FFF2-40B4-BE49-F238E27FC236}">
                <a16:creationId xmlns:a16="http://schemas.microsoft.com/office/drawing/2014/main" id="{1A5D9B0F-2E8B-7363-CB12-186C6E5FFCC1}"/>
              </a:ext>
            </a:extLst>
          </p:cNvPr>
          <p:cNvPicPr>
            <a:picLocks noChangeAspect="1"/>
          </p:cNvPicPr>
          <p:nvPr/>
        </p:nvPicPr>
        <p:blipFill>
          <a:blip r:embed="rId2"/>
          <a:stretch>
            <a:fillRect/>
          </a:stretch>
        </p:blipFill>
        <p:spPr>
          <a:xfrm>
            <a:off x="612305" y="2780928"/>
            <a:ext cx="7919390" cy="2164268"/>
          </a:xfrm>
          <a:prstGeom prst="rect">
            <a:avLst/>
          </a:prstGeom>
        </p:spPr>
      </p:pic>
      <p:pic>
        <p:nvPicPr>
          <p:cNvPr id="7" name="Picture 6">
            <a:extLst>
              <a:ext uri="{FF2B5EF4-FFF2-40B4-BE49-F238E27FC236}">
                <a16:creationId xmlns:a16="http://schemas.microsoft.com/office/drawing/2014/main" id="{345AC36A-1FE8-D6A1-8DAD-9CCB8A7DEA35}"/>
              </a:ext>
            </a:extLst>
          </p:cNvPr>
          <p:cNvPicPr>
            <a:picLocks noChangeAspect="1"/>
          </p:cNvPicPr>
          <p:nvPr/>
        </p:nvPicPr>
        <p:blipFill>
          <a:blip r:embed="rId3"/>
          <a:stretch>
            <a:fillRect/>
          </a:stretch>
        </p:blipFill>
        <p:spPr>
          <a:xfrm>
            <a:off x="612000" y="545477"/>
            <a:ext cx="7919390" cy="2235451"/>
          </a:xfrm>
          <a:prstGeom prst="rect">
            <a:avLst/>
          </a:prstGeom>
        </p:spPr>
      </p:pic>
    </p:spTree>
    <p:extLst>
      <p:ext uri="{BB962C8B-B14F-4D97-AF65-F5344CB8AC3E}">
        <p14:creationId xmlns:p14="http://schemas.microsoft.com/office/powerpoint/2010/main" val="3500409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7B3DB-6D52-F87D-1AF5-C9CFCC74BD8D}"/>
              </a:ext>
            </a:extLst>
          </p:cNvPr>
          <p:cNvSpPr>
            <a:spLocks noGrp="1"/>
          </p:cNvSpPr>
          <p:nvPr>
            <p:ph type="title"/>
          </p:nvPr>
        </p:nvSpPr>
        <p:spPr>
          <a:xfrm>
            <a:off x="597859" y="33658"/>
            <a:ext cx="7920000" cy="720000"/>
          </a:xfrm>
        </p:spPr>
        <p:txBody>
          <a:bodyPr/>
          <a:lstStyle/>
          <a:p>
            <a:r>
              <a:rPr lang="en-US" dirty="0"/>
              <a:t>Coils needed to complete all magnets</a:t>
            </a:r>
          </a:p>
        </p:txBody>
      </p:sp>
      <p:sp>
        <p:nvSpPr>
          <p:cNvPr id="4" name="Slide Number Placeholder 3">
            <a:extLst>
              <a:ext uri="{FF2B5EF4-FFF2-40B4-BE49-F238E27FC236}">
                <a16:creationId xmlns:a16="http://schemas.microsoft.com/office/drawing/2014/main" id="{2B413D20-95B6-B4E6-F50C-9F4B2C8B3B18}"/>
              </a:ext>
            </a:extLst>
          </p:cNvPr>
          <p:cNvSpPr>
            <a:spLocks noGrp="1"/>
          </p:cNvSpPr>
          <p:nvPr>
            <p:ph type="sldNum" sz="quarter" idx="12"/>
          </p:nvPr>
        </p:nvSpPr>
        <p:spPr/>
        <p:txBody>
          <a:bodyPr/>
          <a:lstStyle/>
          <a:p>
            <a:fld id="{BFDCA1C4-9514-7B4F-976F-D92F7E296653}" type="slidenum">
              <a:rPr lang="fr-FR" smtClean="0"/>
              <a:pPr/>
              <a:t>15</a:t>
            </a:fld>
            <a:endParaRPr lang="fr-FR" dirty="0"/>
          </a:p>
        </p:txBody>
      </p:sp>
      <p:sp>
        <p:nvSpPr>
          <p:cNvPr id="5" name="Footer Placeholder 4">
            <a:extLst>
              <a:ext uri="{FF2B5EF4-FFF2-40B4-BE49-F238E27FC236}">
                <a16:creationId xmlns:a16="http://schemas.microsoft.com/office/drawing/2014/main" id="{3630C5BA-7E08-1976-E69E-C6D190353AD4}"/>
              </a:ext>
            </a:extLst>
          </p:cNvPr>
          <p:cNvSpPr>
            <a:spLocks noGrp="1"/>
          </p:cNvSpPr>
          <p:nvPr>
            <p:ph type="ftr" sz="quarter" idx="3"/>
          </p:nvPr>
        </p:nvSpPr>
        <p:spPr>
          <a:xfrm>
            <a:off x="1949646" y="6464342"/>
            <a:ext cx="6550800" cy="360000"/>
          </a:xfrm>
        </p:spPr>
        <p:txBody>
          <a:bodyPr/>
          <a:lstStyle/>
          <a:p>
            <a:r>
              <a:rPr lang="en-US" dirty="0"/>
              <a:t>HL-LHC AUP DOE IPR  – July 23–25, 2024</a:t>
            </a:r>
            <a:endParaRPr lang="en-GB" dirty="0"/>
          </a:p>
        </p:txBody>
      </p:sp>
      <p:pic>
        <p:nvPicPr>
          <p:cNvPr id="7" name="Content Placeholder 6">
            <a:extLst>
              <a:ext uri="{FF2B5EF4-FFF2-40B4-BE49-F238E27FC236}">
                <a16:creationId xmlns:a16="http://schemas.microsoft.com/office/drawing/2014/main" id="{6E0793B3-CD67-397B-4801-603F6F11BAC8}"/>
              </a:ext>
            </a:extLst>
          </p:cNvPr>
          <p:cNvPicPr>
            <a:picLocks noGrp="1" noChangeAspect="1"/>
          </p:cNvPicPr>
          <p:nvPr>
            <p:ph idx="1"/>
          </p:nvPr>
        </p:nvPicPr>
        <p:blipFill>
          <a:blip r:embed="rId2"/>
          <a:stretch>
            <a:fillRect/>
          </a:stretch>
        </p:blipFill>
        <p:spPr>
          <a:xfrm>
            <a:off x="971600" y="753658"/>
            <a:ext cx="7000851" cy="4656781"/>
          </a:xfrm>
          <a:prstGeom prst="rect">
            <a:avLst/>
          </a:prstGeom>
        </p:spPr>
      </p:pic>
      <p:sp>
        <p:nvSpPr>
          <p:cNvPr id="8" name="TextBox 7">
            <a:extLst>
              <a:ext uri="{FF2B5EF4-FFF2-40B4-BE49-F238E27FC236}">
                <a16:creationId xmlns:a16="http://schemas.microsoft.com/office/drawing/2014/main" id="{DEEC2F02-B31B-45D5-9E28-E9486323919B}"/>
              </a:ext>
            </a:extLst>
          </p:cNvPr>
          <p:cNvSpPr txBox="1"/>
          <p:nvPr/>
        </p:nvSpPr>
        <p:spPr>
          <a:xfrm>
            <a:off x="880058" y="5459132"/>
            <a:ext cx="7580374" cy="1077218"/>
          </a:xfrm>
          <a:prstGeom prst="rect">
            <a:avLst/>
          </a:prstGeom>
          <a:solidFill>
            <a:schemeClr val="bg1"/>
          </a:solidFill>
        </p:spPr>
        <p:txBody>
          <a:bodyPr wrap="square">
            <a:spAutoFit/>
          </a:bodyPr>
          <a:lstStyle/>
          <a:p>
            <a:pPr marL="342900" lvl="0" indent="-342900">
              <a:spcBef>
                <a:spcPct val="20000"/>
              </a:spcBef>
              <a:buClr>
                <a:srgbClr val="FB963C"/>
              </a:buClr>
              <a:buFont typeface="Wingdings" charset="2"/>
              <a:buChar char="§"/>
              <a:defRPr/>
            </a:pPr>
            <a:r>
              <a:rPr lang="en-US" sz="2000" dirty="0">
                <a:solidFill>
                  <a:schemeClr val="accent5"/>
                </a:solidFill>
              </a:rPr>
              <a:t>Fabrication of one coil was added to the manual EAC after MQXFA17 issue</a:t>
            </a:r>
          </a:p>
          <a:p>
            <a:pPr marL="342900" lvl="0" indent="-342900">
              <a:spcBef>
                <a:spcPct val="20000"/>
              </a:spcBef>
              <a:buClr>
                <a:srgbClr val="FB963C"/>
              </a:buClr>
              <a:buFont typeface="Wingdings" charset="2"/>
              <a:buChar char="§"/>
              <a:defRPr/>
            </a:pPr>
            <a:r>
              <a:rPr lang="en-US" sz="2000" dirty="0">
                <a:solidFill>
                  <a:schemeClr val="accent5"/>
                </a:solidFill>
              </a:rPr>
              <a:t>We have conductor and parts to add more coils, if needed</a:t>
            </a:r>
          </a:p>
        </p:txBody>
      </p:sp>
    </p:spTree>
    <p:extLst>
      <p:ext uri="{BB962C8B-B14F-4D97-AF65-F5344CB8AC3E}">
        <p14:creationId xmlns:p14="http://schemas.microsoft.com/office/powerpoint/2010/main" val="15617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243FB-BF48-4CB6-A5CF-987E1AB3965D}"/>
              </a:ext>
            </a:extLst>
          </p:cNvPr>
          <p:cNvSpPr>
            <a:spLocks noGrp="1"/>
          </p:cNvSpPr>
          <p:nvPr>
            <p:ph type="title"/>
          </p:nvPr>
        </p:nvSpPr>
        <p:spPr>
          <a:xfrm>
            <a:off x="608777" y="72879"/>
            <a:ext cx="7920000" cy="720000"/>
          </a:xfrm>
        </p:spPr>
        <p:txBody>
          <a:bodyPr/>
          <a:lstStyle/>
          <a:p>
            <a:r>
              <a:rPr lang="en-US" sz="2800" dirty="0"/>
              <a:t>302.2.04: </a:t>
            </a:r>
            <a:r>
              <a:rPr lang="en-US" dirty="0"/>
              <a:t>Coil Parts</a:t>
            </a:r>
            <a:br>
              <a:rPr lang="en-US" dirty="0"/>
            </a:br>
            <a:r>
              <a:rPr lang="en-US" sz="2000" dirty="0"/>
              <a:t>for additional coils if needed</a:t>
            </a:r>
            <a:endParaRPr lang="en-US" dirty="0"/>
          </a:p>
        </p:txBody>
      </p:sp>
      <p:sp>
        <p:nvSpPr>
          <p:cNvPr id="7" name="Content Placeholder 6">
            <a:extLst>
              <a:ext uri="{FF2B5EF4-FFF2-40B4-BE49-F238E27FC236}">
                <a16:creationId xmlns:a16="http://schemas.microsoft.com/office/drawing/2014/main" id="{E4713BD8-4566-43E0-9912-006665649B9C}"/>
              </a:ext>
            </a:extLst>
          </p:cNvPr>
          <p:cNvSpPr>
            <a:spLocks noGrp="1"/>
          </p:cNvSpPr>
          <p:nvPr>
            <p:ph idx="1"/>
          </p:nvPr>
        </p:nvSpPr>
        <p:spPr>
          <a:xfrm>
            <a:off x="105266" y="3844812"/>
            <a:ext cx="8438311" cy="1960452"/>
          </a:xfrm>
        </p:spPr>
        <p:txBody>
          <a:bodyPr>
            <a:normAutofit lnSpcReduction="10000"/>
          </a:bodyPr>
          <a:lstStyle/>
          <a:p>
            <a:pPr marL="685800" lvl="1">
              <a:buFont typeface="Arial" panose="020B0604020202020204" pitchFamily="34" charset="0"/>
              <a:buChar char="•"/>
            </a:pPr>
            <a:r>
              <a:rPr lang="en-US" dirty="0"/>
              <a:t>All other components are available or can be procured quickly (consumable with short shelf life)</a:t>
            </a:r>
          </a:p>
          <a:p>
            <a:pPr marL="685800" lvl="1">
              <a:buFont typeface="Arial" panose="020B0604020202020204" pitchFamily="34" charset="0"/>
              <a:buChar char="•"/>
            </a:pPr>
            <a:endParaRPr lang="en-US" dirty="0"/>
          </a:p>
          <a:p>
            <a:pPr marL="685800" lvl="1">
              <a:buFont typeface="Arial" panose="020B0604020202020204" pitchFamily="34" charset="0"/>
              <a:buChar char="•"/>
            </a:pPr>
            <a:r>
              <a:rPr lang="en-US" u="sng" dirty="0"/>
              <a:t>Additional pole &amp; end parts may be salvaged</a:t>
            </a:r>
            <a:r>
              <a:rPr lang="en-US" dirty="0"/>
              <a:t> from rejected coils after burning the epoxy</a:t>
            </a:r>
          </a:p>
        </p:txBody>
      </p:sp>
      <p:sp>
        <p:nvSpPr>
          <p:cNvPr id="3" name="Footer Placeholder 2">
            <a:extLst>
              <a:ext uri="{FF2B5EF4-FFF2-40B4-BE49-F238E27FC236}">
                <a16:creationId xmlns:a16="http://schemas.microsoft.com/office/drawing/2014/main" id="{415681F6-5C7B-4C45-B345-F5F96564B4E2}"/>
              </a:ext>
            </a:extLst>
          </p:cNvPr>
          <p:cNvSpPr>
            <a:spLocks noGrp="1"/>
          </p:cNvSpPr>
          <p:nvPr>
            <p:ph type="ftr" sz="quarter" idx="11"/>
          </p:nvPr>
        </p:nvSpPr>
        <p:spPr>
          <a:xfrm>
            <a:off x="1916577"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noProof="0" dirty="0"/>
          </a:p>
        </p:txBody>
      </p:sp>
      <p:sp>
        <p:nvSpPr>
          <p:cNvPr id="5" name="Slide Number Placeholder 4">
            <a:extLst>
              <a:ext uri="{FF2B5EF4-FFF2-40B4-BE49-F238E27FC236}">
                <a16:creationId xmlns:a16="http://schemas.microsoft.com/office/drawing/2014/main" id="{FE3CC19D-4A1F-96B0-9409-9018ECC45356}"/>
              </a:ext>
            </a:extLst>
          </p:cNvPr>
          <p:cNvSpPr>
            <a:spLocks noGrp="1"/>
          </p:cNvSpPr>
          <p:nvPr>
            <p:ph type="sldNum" sz="quarter" idx="12"/>
          </p:nvPr>
        </p:nvSpPr>
        <p:spPr/>
        <p:txBody>
          <a:bodyPr/>
          <a:lstStyle/>
          <a:p>
            <a:fld id="{BFDCA1C4-9514-7B4F-976F-D92F7E296653}" type="slidenum">
              <a:rPr lang="fr-FR" smtClean="0"/>
              <a:pPr/>
              <a:t>16</a:t>
            </a:fld>
            <a:endParaRPr lang="fr-FR" dirty="0"/>
          </a:p>
        </p:txBody>
      </p:sp>
      <p:graphicFrame>
        <p:nvGraphicFramePr>
          <p:cNvPr id="6" name="Table 7">
            <a:extLst>
              <a:ext uri="{FF2B5EF4-FFF2-40B4-BE49-F238E27FC236}">
                <a16:creationId xmlns:a16="http://schemas.microsoft.com/office/drawing/2014/main" id="{FFE6CAB0-C74C-39AA-D46B-86B64AC5AE08}"/>
              </a:ext>
            </a:extLst>
          </p:cNvPr>
          <p:cNvGraphicFramePr>
            <a:graphicFrameLocks noGrp="1"/>
          </p:cNvGraphicFramePr>
          <p:nvPr>
            <p:extLst>
              <p:ext uri="{D42A27DB-BD31-4B8C-83A1-F6EECF244321}">
                <p14:modId xmlns:p14="http://schemas.microsoft.com/office/powerpoint/2010/main" val="3937176437"/>
              </p:ext>
            </p:extLst>
          </p:nvPr>
        </p:nvGraphicFramePr>
        <p:xfrm>
          <a:off x="395536" y="1397000"/>
          <a:ext cx="8651263" cy="2123440"/>
        </p:xfrm>
        <a:graphic>
          <a:graphicData uri="http://schemas.openxmlformats.org/drawingml/2006/table">
            <a:tbl>
              <a:tblPr firstRow="1" bandRow="1">
                <a:tableStyleId>{5C22544A-7EE6-4342-B048-85BDC9FD1C3A}</a:tableStyleId>
              </a:tblPr>
              <a:tblGrid>
                <a:gridCol w="1686263">
                  <a:extLst>
                    <a:ext uri="{9D8B030D-6E8A-4147-A177-3AD203B41FA5}">
                      <a16:colId xmlns:a16="http://schemas.microsoft.com/office/drawing/2014/main" val="1578044467"/>
                    </a:ext>
                  </a:extLst>
                </a:gridCol>
                <a:gridCol w="1698113">
                  <a:extLst>
                    <a:ext uri="{9D8B030D-6E8A-4147-A177-3AD203B41FA5}">
                      <a16:colId xmlns:a16="http://schemas.microsoft.com/office/drawing/2014/main" val="720962135"/>
                    </a:ext>
                  </a:extLst>
                </a:gridCol>
                <a:gridCol w="1872208">
                  <a:extLst>
                    <a:ext uri="{9D8B030D-6E8A-4147-A177-3AD203B41FA5}">
                      <a16:colId xmlns:a16="http://schemas.microsoft.com/office/drawing/2014/main" val="3641365327"/>
                    </a:ext>
                  </a:extLst>
                </a:gridCol>
                <a:gridCol w="3394679">
                  <a:extLst>
                    <a:ext uri="{9D8B030D-6E8A-4147-A177-3AD203B41FA5}">
                      <a16:colId xmlns:a16="http://schemas.microsoft.com/office/drawing/2014/main" val="2528693309"/>
                    </a:ext>
                  </a:extLst>
                </a:gridCol>
              </a:tblGrid>
              <a:tr h="370840">
                <a:tc>
                  <a:txBody>
                    <a:bodyPr/>
                    <a:lstStyle/>
                    <a:p>
                      <a:r>
                        <a:rPr lang="en-US" dirty="0"/>
                        <a:t>Item</a:t>
                      </a:r>
                    </a:p>
                  </a:txBody>
                  <a:tcPr/>
                </a:tc>
                <a:tc>
                  <a:txBody>
                    <a:bodyPr/>
                    <a:lstStyle/>
                    <a:p>
                      <a:pPr algn="ctr"/>
                      <a:r>
                        <a:rPr lang="en-US" dirty="0"/>
                        <a:t>Inventory</a:t>
                      </a:r>
                    </a:p>
                  </a:txBody>
                  <a:tcPr/>
                </a:tc>
                <a:tc>
                  <a:txBody>
                    <a:bodyPr/>
                    <a:lstStyle/>
                    <a:p>
                      <a:pPr algn="ctr"/>
                      <a:r>
                        <a:rPr lang="en-US" dirty="0"/>
                        <a:t>In procurement</a:t>
                      </a:r>
                    </a:p>
                  </a:txBody>
                  <a:tcPr/>
                </a:tc>
                <a:tc>
                  <a:txBody>
                    <a:bodyPr/>
                    <a:lstStyle/>
                    <a:p>
                      <a:r>
                        <a:rPr lang="en-US" dirty="0"/>
                        <a:t>Status</a:t>
                      </a:r>
                    </a:p>
                  </a:txBody>
                  <a:tcPr/>
                </a:tc>
                <a:extLst>
                  <a:ext uri="{0D108BD9-81ED-4DB2-BD59-A6C34878D82A}">
                    <a16:rowId xmlns:a16="http://schemas.microsoft.com/office/drawing/2014/main" val="563962774"/>
                  </a:ext>
                </a:extLst>
              </a:tr>
              <a:tr h="370840">
                <a:tc>
                  <a:txBody>
                    <a:bodyPr/>
                    <a:lstStyle/>
                    <a:p>
                      <a:r>
                        <a:rPr lang="en-US" dirty="0"/>
                        <a:t>Pole parts</a:t>
                      </a:r>
                    </a:p>
                  </a:txBody>
                  <a:tcPr/>
                </a:tc>
                <a:tc>
                  <a:txBody>
                    <a:bodyPr/>
                    <a:lstStyle/>
                    <a:p>
                      <a:pPr algn="ctr"/>
                      <a:r>
                        <a:rPr lang="en-US" dirty="0">
                          <a:solidFill>
                            <a:srgbClr val="009900"/>
                          </a:solidFill>
                        </a:rPr>
                        <a:t>4 sets</a:t>
                      </a:r>
                    </a:p>
                  </a:txBody>
                  <a:tcPr/>
                </a:tc>
                <a:tc>
                  <a:txBody>
                    <a:bodyPr/>
                    <a:lstStyle/>
                    <a:p>
                      <a:pPr algn="ctr"/>
                      <a:r>
                        <a:rPr lang="en-US" dirty="0"/>
                        <a:t>-</a:t>
                      </a:r>
                    </a:p>
                  </a:txBody>
                  <a:tcPr/>
                </a:tc>
                <a:tc>
                  <a:txBody>
                    <a:bodyPr/>
                    <a:lstStyle/>
                    <a:p>
                      <a:endParaRPr lang="en-US" dirty="0"/>
                    </a:p>
                  </a:txBody>
                  <a:tcPr/>
                </a:tc>
                <a:extLst>
                  <a:ext uri="{0D108BD9-81ED-4DB2-BD59-A6C34878D82A}">
                    <a16:rowId xmlns:a16="http://schemas.microsoft.com/office/drawing/2014/main" val="3557780778"/>
                  </a:ext>
                </a:extLst>
              </a:tr>
              <a:tr h="370840">
                <a:tc>
                  <a:txBody>
                    <a:bodyPr/>
                    <a:lstStyle/>
                    <a:p>
                      <a:r>
                        <a:rPr lang="en-US" dirty="0"/>
                        <a:t>End parts</a:t>
                      </a:r>
                    </a:p>
                  </a:txBody>
                  <a:tcPr anchor="ctr"/>
                </a:tc>
                <a:tc>
                  <a:txBody>
                    <a:bodyPr/>
                    <a:lstStyle/>
                    <a:p>
                      <a:pPr algn="ctr"/>
                      <a:r>
                        <a:rPr lang="en-US" dirty="0"/>
                        <a:t>0</a:t>
                      </a:r>
                    </a:p>
                  </a:txBody>
                  <a:tcPr anchor="ctr"/>
                </a:tc>
                <a:tc>
                  <a:txBody>
                    <a:bodyPr/>
                    <a:lstStyle/>
                    <a:p>
                      <a:pPr algn="ctr"/>
                      <a:r>
                        <a:rPr lang="en-US" dirty="0"/>
                        <a:t>4 sets</a:t>
                      </a:r>
                    </a:p>
                  </a:txBody>
                  <a:tcPr anchor="ctr"/>
                </a:tc>
                <a:tc>
                  <a:txBody>
                    <a:bodyPr/>
                    <a:lstStyle/>
                    <a:p>
                      <a:r>
                        <a:rPr lang="en-US" dirty="0"/>
                        <a:t>Solid parts received, slits are being added, coting to be done </a:t>
                      </a:r>
                    </a:p>
                  </a:txBody>
                  <a:tcPr anchor="ctr"/>
                </a:tc>
                <a:extLst>
                  <a:ext uri="{0D108BD9-81ED-4DB2-BD59-A6C34878D82A}">
                    <a16:rowId xmlns:a16="http://schemas.microsoft.com/office/drawing/2014/main" val="710699159"/>
                  </a:ext>
                </a:extLst>
              </a:tr>
              <a:tr h="370840">
                <a:tc>
                  <a:txBody>
                    <a:bodyPr/>
                    <a:lstStyle/>
                    <a:p>
                      <a:r>
                        <a:rPr lang="en-US" dirty="0"/>
                        <a:t>Wedges</a:t>
                      </a:r>
                    </a:p>
                  </a:txBody>
                  <a:tcPr/>
                </a:tc>
                <a:tc>
                  <a:txBody>
                    <a:bodyPr/>
                    <a:lstStyle/>
                    <a:p>
                      <a:pPr algn="ctr"/>
                      <a:r>
                        <a:rPr lang="en-US" dirty="0">
                          <a:solidFill>
                            <a:srgbClr val="009900"/>
                          </a:solidFill>
                        </a:rPr>
                        <a:t>17 sets</a:t>
                      </a:r>
                    </a:p>
                  </a:txBody>
                  <a:tcPr/>
                </a:tc>
                <a:tc>
                  <a:txBody>
                    <a:bodyPr/>
                    <a:lstStyle/>
                    <a:p>
                      <a:pPr algn="ctr"/>
                      <a:r>
                        <a:rPr lang="en-US" dirty="0"/>
                        <a:t>-</a:t>
                      </a:r>
                    </a:p>
                  </a:txBody>
                  <a:tcPr/>
                </a:tc>
                <a:tc>
                  <a:txBody>
                    <a:bodyPr/>
                    <a:lstStyle/>
                    <a:p>
                      <a:endParaRPr lang="en-US" dirty="0"/>
                    </a:p>
                  </a:txBody>
                  <a:tcPr/>
                </a:tc>
                <a:extLst>
                  <a:ext uri="{0D108BD9-81ED-4DB2-BD59-A6C34878D82A}">
                    <a16:rowId xmlns:a16="http://schemas.microsoft.com/office/drawing/2014/main" val="3223314111"/>
                  </a:ext>
                </a:extLst>
              </a:tr>
              <a:tr h="370840">
                <a:tc>
                  <a:txBody>
                    <a:bodyPr/>
                    <a:lstStyle/>
                    <a:p>
                      <a:r>
                        <a:rPr lang="en-US" dirty="0"/>
                        <a:t>QH traces</a:t>
                      </a:r>
                    </a:p>
                  </a:txBody>
                  <a:tcPr/>
                </a:tc>
                <a:tc>
                  <a:txBody>
                    <a:bodyPr/>
                    <a:lstStyle/>
                    <a:p>
                      <a:pPr algn="ctr"/>
                      <a:r>
                        <a:rPr lang="en-US" dirty="0">
                          <a:solidFill>
                            <a:srgbClr val="009900"/>
                          </a:solidFill>
                        </a:rPr>
                        <a:t>1</a:t>
                      </a:r>
                      <a:endParaRPr lang="en-US" dirty="0">
                        <a:solidFill>
                          <a:schemeClr val="accent6">
                            <a:lumMod val="75000"/>
                          </a:schemeClr>
                        </a:solidFill>
                      </a:endParaRPr>
                    </a:p>
                  </a:txBody>
                  <a:tcPr/>
                </a:tc>
                <a:tc>
                  <a:txBody>
                    <a:bodyPr/>
                    <a:lstStyle/>
                    <a:p>
                      <a:pPr algn="ctr"/>
                      <a:r>
                        <a:rPr lang="en-US" dirty="0"/>
                        <a:t>4 by CERN</a:t>
                      </a:r>
                    </a:p>
                  </a:txBody>
                  <a:tcPr/>
                </a:tc>
                <a:tc>
                  <a:txBody>
                    <a:bodyPr/>
                    <a:lstStyle/>
                    <a:p>
                      <a:r>
                        <a:rPr lang="en-US" dirty="0"/>
                        <a:t>Have been shipped to FNAL</a:t>
                      </a:r>
                    </a:p>
                  </a:txBody>
                  <a:tcPr/>
                </a:tc>
                <a:extLst>
                  <a:ext uri="{0D108BD9-81ED-4DB2-BD59-A6C34878D82A}">
                    <a16:rowId xmlns:a16="http://schemas.microsoft.com/office/drawing/2014/main" val="2662902093"/>
                  </a:ext>
                </a:extLst>
              </a:tr>
            </a:tbl>
          </a:graphicData>
        </a:graphic>
      </p:graphicFrame>
    </p:spTree>
    <p:extLst>
      <p:ext uri="{BB962C8B-B14F-4D97-AF65-F5344CB8AC3E}">
        <p14:creationId xmlns:p14="http://schemas.microsoft.com/office/powerpoint/2010/main" val="27310612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3EB92-3BFD-4E4C-93AF-3329C72201BE}"/>
              </a:ext>
            </a:extLst>
          </p:cNvPr>
          <p:cNvSpPr>
            <a:spLocks noGrp="1"/>
          </p:cNvSpPr>
          <p:nvPr>
            <p:ph type="title"/>
          </p:nvPr>
        </p:nvSpPr>
        <p:spPr>
          <a:xfrm>
            <a:off x="479692" y="0"/>
            <a:ext cx="7920000" cy="720000"/>
          </a:xfrm>
        </p:spPr>
        <p:txBody>
          <a:bodyPr/>
          <a:lstStyle/>
          <a:p>
            <a:r>
              <a:rPr lang="en-US" dirty="0"/>
              <a:t>302.2.07: MQXFA Structures and Assembly</a:t>
            </a:r>
          </a:p>
        </p:txBody>
      </p:sp>
      <p:sp>
        <p:nvSpPr>
          <p:cNvPr id="5" name="Footer Placeholder 4">
            <a:extLst>
              <a:ext uri="{FF2B5EF4-FFF2-40B4-BE49-F238E27FC236}">
                <a16:creationId xmlns:a16="http://schemas.microsoft.com/office/drawing/2014/main" id="{F8FEB469-D645-FF49-8094-D2B08AE0167D}"/>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3AE111FB-1D29-454D-9B5A-5B6776DA4317}"/>
              </a:ext>
            </a:extLst>
          </p:cNvPr>
          <p:cNvSpPr>
            <a:spLocks noGrp="1"/>
          </p:cNvSpPr>
          <p:nvPr>
            <p:ph idx="1"/>
          </p:nvPr>
        </p:nvSpPr>
        <p:spPr>
          <a:xfrm>
            <a:off x="179511" y="686400"/>
            <a:ext cx="8712969" cy="3894728"/>
          </a:xfrm>
        </p:spPr>
        <p:txBody>
          <a:bodyPr>
            <a:normAutofit fontScale="85000" lnSpcReduction="20000"/>
          </a:bodyPr>
          <a:lstStyle/>
          <a:p>
            <a:pPr>
              <a:lnSpc>
                <a:spcPct val="120000"/>
              </a:lnSpc>
            </a:pPr>
            <a:r>
              <a:rPr lang="en-US" dirty="0"/>
              <a:t>Structure procurement is complete (except a few spare parts). </a:t>
            </a:r>
          </a:p>
          <a:p>
            <a:pPr>
              <a:lnSpc>
                <a:spcPct val="120000"/>
              </a:lnSpc>
            </a:pPr>
            <a:r>
              <a:rPr lang="en-US" dirty="0"/>
              <a:t>Magnet assembly is at peak production with two assembly lines fully operational</a:t>
            </a:r>
          </a:p>
          <a:p>
            <a:pPr>
              <a:lnSpc>
                <a:spcPct val="120000"/>
              </a:lnSpc>
            </a:pPr>
            <a:r>
              <a:rPr lang="en-US" dirty="0"/>
              <a:t>19 MQXFA magnets assembled </a:t>
            </a:r>
            <a:r>
              <a:rPr lang="en-US" sz="2400" dirty="0"/>
              <a:t>(MQXFA03-17, 7b, 8b, 13b, 12b):  </a:t>
            </a:r>
            <a:endParaRPr lang="en-US" dirty="0"/>
          </a:p>
          <a:p>
            <a:pPr lvl="1">
              <a:lnSpc>
                <a:spcPct val="120000"/>
              </a:lnSpc>
            </a:pPr>
            <a:r>
              <a:rPr lang="en-US" dirty="0"/>
              <a:t>MQXFA12b: used to test insertion of tapered load shims </a:t>
            </a:r>
          </a:p>
          <a:p>
            <a:pPr lvl="2">
              <a:lnSpc>
                <a:spcPct val="120000"/>
              </a:lnSpc>
            </a:pPr>
            <a:r>
              <a:rPr lang="en-US" dirty="0"/>
              <a:t>Tapered load shims were inserted in the Lead End at ½ preload and removed  to test the procedure.</a:t>
            </a:r>
          </a:p>
          <a:p>
            <a:pPr lvl="2">
              <a:lnSpc>
                <a:spcPct val="120000"/>
              </a:lnSpc>
            </a:pPr>
            <a:r>
              <a:rPr lang="en-US" dirty="0"/>
              <a:t>Data from additional gauges were analyzed </a:t>
            </a:r>
            <a:r>
              <a:rPr lang="en-US" dirty="0">
                <a:sym typeface="Wingdings" panose="05000000000000000000" pitchFamily="2" charset="2"/>
              </a:rPr>
              <a:t> very good agreement with FE</a:t>
            </a:r>
          </a:p>
          <a:p>
            <a:pPr>
              <a:lnSpc>
                <a:spcPct val="120000"/>
              </a:lnSpc>
            </a:pPr>
            <a:r>
              <a:rPr lang="en-US" u="sng" dirty="0"/>
              <a:t>FMEA through all magnet assembly travelers</a:t>
            </a:r>
            <a:r>
              <a:rPr lang="en-US" dirty="0"/>
              <a:t> to address integration issues </a:t>
            </a:r>
            <a:r>
              <a:rPr lang="en-US" sz="2100" dirty="0"/>
              <a:t>(first round done, second in progress)</a:t>
            </a:r>
          </a:p>
          <a:p>
            <a:pPr>
              <a:lnSpc>
                <a:spcPct val="120000"/>
              </a:lnSpc>
            </a:pPr>
            <a:endParaRPr lang="en-US" dirty="0"/>
          </a:p>
          <a:p>
            <a:pPr marL="457200" lvl="1" indent="0">
              <a:lnSpc>
                <a:spcPct val="120000"/>
              </a:lnSpc>
              <a:buNone/>
            </a:pPr>
            <a:endParaRPr lang="en-US" dirty="0"/>
          </a:p>
        </p:txBody>
      </p:sp>
      <p:sp>
        <p:nvSpPr>
          <p:cNvPr id="8" name="Content Placeholder 6">
            <a:extLst>
              <a:ext uri="{FF2B5EF4-FFF2-40B4-BE49-F238E27FC236}">
                <a16:creationId xmlns:a16="http://schemas.microsoft.com/office/drawing/2014/main" id="{A54E5214-386C-05D9-3A6B-AC47C9893813}"/>
              </a:ext>
            </a:extLst>
          </p:cNvPr>
          <p:cNvSpPr txBox="1">
            <a:spLocks/>
          </p:cNvSpPr>
          <p:nvPr/>
        </p:nvSpPr>
        <p:spPr>
          <a:xfrm>
            <a:off x="-248600" y="4662712"/>
            <a:ext cx="4966575" cy="889033"/>
          </a:xfrm>
          <a:prstGeom prst="rect">
            <a:avLst/>
          </a:prstGeom>
        </p:spPr>
        <p:txBody>
          <a:bodyPr vert="horz" lIns="0" tIns="0" rIns="0" bIns="0" rtlCol="0">
            <a:normAutofit/>
          </a:bodyPr>
          <a:lstStyle>
            <a:lvl1pPr marL="342900" indent="-342900" algn="l" defTabSz="457200" rtl="0" eaLnBrk="1" latinLnBrk="0" hangingPunct="1">
              <a:spcBef>
                <a:spcPct val="20000"/>
              </a:spcBef>
              <a:buClr>
                <a:schemeClr val="accent6"/>
              </a:buClr>
              <a:buFont typeface="Wingdings" charset="2"/>
              <a:buChar char="§"/>
              <a:defRPr sz="2800" kern="1200">
                <a:solidFill>
                  <a:schemeClr val="accent5"/>
                </a:solidFill>
                <a:latin typeface="+mn-lt"/>
                <a:ea typeface="+mn-ea"/>
                <a:cs typeface="+mn-cs"/>
              </a:defRPr>
            </a:lvl1pPr>
            <a:lvl2pPr marL="742950" indent="-285750" algn="l" defTabSz="457200" rtl="0" eaLnBrk="1" latinLnBrk="0" hangingPunct="1">
              <a:spcBef>
                <a:spcPct val="20000"/>
              </a:spcBef>
              <a:buClr>
                <a:schemeClr val="accent6"/>
              </a:buClr>
              <a:buFont typeface="Wingdings" charset="2"/>
              <a:buChar char="§"/>
              <a:defRPr sz="2400" kern="1200">
                <a:solidFill>
                  <a:schemeClr val="accent5"/>
                </a:solidFill>
                <a:latin typeface="+mn-lt"/>
                <a:ea typeface="+mn-ea"/>
                <a:cs typeface="+mn-cs"/>
              </a:defRPr>
            </a:lvl2pPr>
            <a:lvl3pPr marL="1143000" indent="-228600" algn="l" defTabSz="457200" rtl="0" eaLnBrk="1" latinLnBrk="0" hangingPunct="1">
              <a:spcBef>
                <a:spcPct val="20000"/>
              </a:spcBef>
              <a:buClr>
                <a:schemeClr val="accent6"/>
              </a:buClr>
              <a:buFont typeface="Wingdings" charset="2"/>
              <a:buChar char="§"/>
              <a:defRPr sz="2000" kern="1200">
                <a:solidFill>
                  <a:schemeClr val="accent5"/>
                </a:solidFill>
                <a:latin typeface="+mn-lt"/>
                <a:ea typeface="+mn-ea"/>
                <a:cs typeface="+mn-cs"/>
              </a:defRPr>
            </a:lvl3pPr>
            <a:lvl4pPr marL="1600200" indent="-228600" algn="l" defTabSz="457200" rtl="0" eaLnBrk="1" latinLnBrk="0" hangingPunct="1">
              <a:spcBef>
                <a:spcPct val="20000"/>
              </a:spcBef>
              <a:buClr>
                <a:schemeClr val="accent6"/>
              </a:buClr>
              <a:buFont typeface="Wingdings" charset="2"/>
              <a:buChar char="§"/>
              <a:defRPr sz="1800" kern="1200">
                <a:solidFill>
                  <a:schemeClr val="accent5"/>
                </a:solidFill>
                <a:latin typeface="+mn-lt"/>
                <a:ea typeface="+mn-ea"/>
                <a:cs typeface="+mn-cs"/>
              </a:defRPr>
            </a:lvl4pPr>
            <a:lvl5pPr marL="2057400" indent="-228600" algn="l" defTabSz="457200" rtl="0" eaLnBrk="1" latinLnBrk="0" hangingPunct="1">
              <a:spcBef>
                <a:spcPct val="20000"/>
              </a:spcBef>
              <a:buClr>
                <a:schemeClr val="accent6"/>
              </a:buClr>
              <a:buFont typeface="Wingdings" charset="2"/>
              <a:buChar char="§"/>
              <a:defRPr sz="1600" kern="1200">
                <a:solidFill>
                  <a:schemeClr val="accent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lnSpc>
                <a:spcPct val="120000"/>
              </a:lnSpc>
              <a:spcBef>
                <a:spcPts val="0"/>
              </a:spcBef>
            </a:pPr>
            <a:r>
              <a:rPr lang="en-US" sz="1800" dirty="0"/>
              <a:t>MQXFA16 is at FNAL </a:t>
            </a:r>
          </a:p>
          <a:p>
            <a:pPr lvl="1">
              <a:lnSpc>
                <a:spcPct val="120000"/>
              </a:lnSpc>
              <a:spcBef>
                <a:spcPts val="0"/>
              </a:spcBef>
            </a:pPr>
            <a:r>
              <a:rPr lang="en-US" sz="1800" dirty="0"/>
              <a:t>MQXFA13b and MQXFA12b are at BNL</a:t>
            </a:r>
          </a:p>
          <a:p>
            <a:pPr marL="914400" lvl="2" indent="0">
              <a:lnSpc>
                <a:spcPct val="120000"/>
              </a:lnSpc>
              <a:spcBef>
                <a:spcPts val="0"/>
              </a:spcBef>
              <a:buNone/>
            </a:pPr>
            <a:endParaRPr lang="en-US" sz="1600" dirty="0"/>
          </a:p>
        </p:txBody>
      </p:sp>
      <p:sp>
        <p:nvSpPr>
          <p:cNvPr id="4" name="Slide Number Placeholder 3">
            <a:extLst>
              <a:ext uri="{FF2B5EF4-FFF2-40B4-BE49-F238E27FC236}">
                <a16:creationId xmlns:a16="http://schemas.microsoft.com/office/drawing/2014/main" id="{FD7AE1C8-761E-4C66-ADA3-E8D2EAEA51E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6" name="Picture 5">
            <a:extLst>
              <a:ext uri="{FF2B5EF4-FFF2-40B4-BE49-F238E27FC236}">
                <a16:creationId xmlns:a16="http://schemas.microsoft.com/office/drawing/2014/main" id="{49A3C539-956F-2484-CCCE-E444C7CA90AC}"/>
              </a:ext>
            </a:extLst>
          </p:cNvPr>
          <p:cNvPicPr>
            <a:picLocks noChangeAspect="1"/>
          </p:cNvPicPr>
          <p:nvPr/>
        </p:nvPicPr>
        <p:blipFill>
          <a:blip r:embed="rId3"/>
          <a:stretch>
            <a:fillRect/>
          </a:stretch>
        </p:blipFill>
        <p:spPr>
          <a:xfrm>
            <a:off x="5192457" y="4581128"/>
            <a:ext cx="3749955" cy="1870902"/>
          </a:xfrm>
          <a:prstGeom prst="rect">
            <a:avLst/>
          </a:prstGeom>
        </p:spPr>
      </p:pic>
      <p:sp>
        <p:nvSpPr>
          <p:cNvPr id="3" name="TextBox 2">
            <a:extLst>
              <a:ext uri="{FF2B5EF4-FFF2-40B4-BE49-F238E27FC236}">
                <a16:creationId xmlns:a16="http://schemas.microsoft.com/office/drawing/2014/main" id="{5FCD0C4F-278E-5924-8C0C-E56A66A91C52}"/>
              </a:ext>
            </a:extLst>
          </p:cNvPr>
          <p:cNvSpPr txBox="1"/>
          <p:nvPr/>
        </p:nvSpPr>
        <p:spPr>
          <a:xfrm>
            <a:off x="1187624" y="5532444"/>
            <a:ext cx="3167912" cy="523220"/>
          </a:xfrm>
          <a:prstGeom prst="rect">
            <a:avLst/>
          </a:prstGeom>
          <a:noFill/>
          <a:ln>
            <a:solidFill>
              <a:schemeClr val="bg2"/>
            </a:solidFill>
          </a:ln>
        </p:spPr>
        <p:txBody>
          <a:bodyPr wrap="square" rtlCol="0">
            <a:spAutoFit/>
          </a:bodyPr>
          <a:lstStyle/>
          <a:p>
            <a:r>
              <a:rPr lang="en-US" sz="1400" dirty="0"/>
              <a:t>Talk “Magnets 302.2.07 - Magnet Assembly at LBNL” </a:t>
            </a:r>
          </a:p>
        </p:txBody>
      </p:sp>
    </p:spTree>
    <p:extLst>
      <p:ext uri="{BB962C8B-B14F-4D97-AF65-F5344CB8AC3E}">
        <p14:creationId xmlns:p14="http://schemas.microsoft.com/office/powerpoint/2010/main" val="263304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WBS 302.2: Summary</a:t>
            </a:r>
          </a:p>
        </p:txBody>
      </p:sp>
      <p:sp>
        <p:nvSpPr>
          <p:cNvPr id="3" name="Content Placeholder 2"/>
          <p:cNvSpPr>
            <a:spLocks noGrp="1"/>
          </p:cNvSpPr>
          <p:nvPr>
            <p:ph idx="1"/>
          </p:nvPr>
        </p:nvSpPr>
        <p:spPr>
          <a:xfrm>
            <a:off x="406320" y="1035676"/>
            <a:ext cx="8280480" cy="5320674"/>
          </a:xfrm>
        </p:spPr>
        <p:txBody>
          <a:bodyPr>
            <a:normAutofit fontScale="85000" lnSpcReduction="20000"/>
          </a:bodyPr>
          <a:lstStyle/>
          <a:p>
            <a:pPr>
              <a:lnSpc>
                <a:spcPct val="120000"/>
              </a:lnSpc>
            </a:pPr>
            <a:r>
              <a:rPr lang="en-US" dirty="0"/>
              <a:t>Magnet scope is 94% complete and some CAs have completed discrete activities</a:t>
            </a:r>
          </a:p>
          <a:p>
            <a:pPr>
              <a:lnSpc>
                <a:spcPct val="120000"/>
              </a:lnSpc>
            </a:pPr>
            <a:r>
              <a:rPr lang="en-US" dirty="0"/>
              <a:t>Magnet assembly is at peak production rate</a:t>
            </a:r>
          </a:p>
          <a:p>
            <a:pPr>
              <a:lnSpc>
                <a:spcPct val="120000"/>
              </a:lnSpc>
            </a:pPr>
            <a:r>
              <a:rPr lang="en-US" dirty="0"/>
              <a:t>Coil yield is slightly below Baseline assumptions</a:t>
            </a:r>
          </a:p>
          <a:p>
            <a:pPr lvl="1">
              <a:lnSpc>
                <a:spcPct val="120000"/>
              </a:lnSpc>
            </a:pPr>
            <a:r>
              <a:rPr lang="en-US" dirty="0"/>
              <a:t>We added 1 cable and 1 coil fabrication to the manual EAC</a:t>
            </a:r>
          </a:p>
          <a:p>
            <a:pPr lvl="1">
              <a:lnSpc>
                <a:spcPct val="120000"/>
              </a:lnSpc>
            </a:pPr>
            <a:r>
              <a:rPr lang="en-US" dirty="0"/>
              <a:t>We have parts for 4 coils, and we will have conductor for 7.</a:t>
            </a:r>
          </a:p>
          <a:p>
            <a:pPr>
              <a:lnSpc>
                <a:spcPct val="120000"/>
              </a:lnSpc>
            </a:pPr>
            <a:r>
              <a:rPr lang="en-US" dirty="0"/>
              <a:t>Magnet yield is below Baseline assumptions</a:t>
            </a:r>
          </a:p>
          <a:p>
            <a:pPr lvl="1">
              <a:lnSpc>
                <a:spcPct val="120000"/>
              </a:lnSpc>
            </a:pPr>
            <a:r>
              <a:rPr lang="en-US" dirty="0"/>
              <a:t>We added 1 magnet re-assembly to the manual EAC</a:t>
            </a:r>
          </a:p>
          <a:p>
            <a:pPr lvl="1">
              <a:lnSpc>
                <a:spcPct val="120000"/>
              </a:lnSpc>
            </a:pPr>
            <a:r>
              <a:rPr lang="en-US" dirty="0"/>
              <a:t>We are implementing lessons learned and doing design changes to prevent issues during magnet tests</a:t>
            </a:r>
          </a:p>
          <a:p>
            <a:pPr>
              <a:lnSpc>
                <a:spcPct val="120000"/>
              </a:lnSpc>
            </a:pPr>
            <a:r>
              <a:rPr lang="en-US" dirty="0"/>
              <a:t>We are confident to complete magnet scope within budget and schedule</a:t>
            </a:r>
          </a:p>
          <a:p>
            <a:pPr marL="0" indent="0">
              <a:buNone/>
            </a:pPr>
            <a:r>
              <a:rPr lang="en-US" dirty="0"/>
              <a:t> </a:t>
            </a:r>
          </a:p>
        </p:txBody>
      </p:sp>
      <p:sp>
        <p:nvSpPr>
          <p:cNvPr id="4" name="Slide Number Placeholder 3"/>
          <p:cNvSpPr>
            <a:spLocks noGrp="1"/>
          </p:cNvSpPr>
          <p:nvPr>
            <p:ph type="sldNum" sz="quarter" idx="12"/>
          </p:nvPr>
        </p:nvSpPr>
        <p:spPr/>
        <p:txBody>
          <a:bodyPr/>
          <a:lstStyle/>
          <a:p>
            <a:fld id="{BFDCA1C4-9514-7B4F-976F-D92F7E296653}" type="slidenum">
              <a:rPr lang="fr-FR" smtClean="0"/>
              <a:pPr/>
              <a:t>18</a:t>
            </a:fld>
            <a:endParaRPr lang="fr-FR"/>
          </a:p>
        </p:txBody>
      </p:sp>
      <p:sp>
        <p:nvSpPr>
          <p:cNvPr id="5" name="Footer Placeholder 4">
            <a:extLst>
              <a:ext uri="{FF2B5EF4-FFF2-40B4-BE49-F238E27FC236}">
                <a16:creationId xmlns:a16="http://schemas.microsoft.com/office/drawing/2014/main" id="{2AEC979A-8E46-A260-18F9-443F9A3ED042}"/>
              </a:ext>
            </a:extLst>
          </p:cNvPr>
          <p:cNvSpPr>
            <a:spLocks noGrp="1"/>
          </p:cNvSpPr>
          <p:nvPr>
            <p:ph type="ftr" sz="quarter" idx="3"/>
          </p:nvPr>
        </p:nvSpPr>
        <p:spPr>
          <a:xfrm>
            <a:off x="1981200" y="6356350"/>
            <a:ext cx="6550800" cy="360000"/>
          </a:xfrm>
        </p:spPr>
        <p:txBody>
          <a:bodyPr/>
          <a:lstStyle/>
          <a:p>
            <a:r>
              <a:rPr lang="en-US"/>
              <a:t>HL-LHC AUP DOE IPR  – July 23–25, 2024</a:t>
            </a:r>
            <a:endParaRPr lang="en-GB" dirty="0"/>
          </a:p>
        </p:txBody>
      </p:sp>
    </p:spTree>
    <p:extLst>
      <p:ext uri="{BB962C8B-B14F-4D97-AF65-F5344CB8AC3E}">
        <p14:creationId xmlns:p14="http://schemas.microsoft.com/office/powerpoint/2010/main" val="196805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D4666-BA24-4175-9C32-19348EE010D8}"/>
              </a:ext>
            </a:extLst>
          </p:cNvPr>
          <p:cNvSpPr>
            <a:spLocks noGrp="1"/>
          </p:cNvSpPr>
          <p:nvPr>
            <p:ph type="title"/>
          </p:nvPr>
        </p:nvSpPr>
        <p:spPr/>
        <p:txBody>
          <a:bodyPr/>
          <a:lstStyle/>
          <a:p>
            <a:r>
              <a:rPr lang="en-US" dirty="0"/>
              <a:t>Backup Slides</a:t>
            </a:r>
          </a:p>
        </p:txBody>
      </p:sp>
      <p:sp>
        <p:nvSpPr>
          <p:cNvPr id="3" name="Content Placeholder 2">
            <a:extLst>
              <a:ext uri="{FF2B5EF4-FFF2-40B4-BE49-F238E27FC236}">
                <a16:creationId xmlns:a16="http://schemas.microsoft.com/office/drawing/2014/main" id="{89F11E29-C5FC-4AAA-A13A-38DBD71AEF99}"/>
              </a:ext>
            </a:extLst>
          </p:cNvPr>
          <p:cNvSpPr>
            <a:spLocks noGrp="1"/>
          </p:cNvSpPr>
          <p:nvPr>
            <p:ph idx="1"/>
          </p:nvPr>
        </p:nvSpPr>
        <p:spPr/>
        <p:txBody>
          <a:bodyPr/>
          <a:lstStyle/>
          <a:p>
            <a:pPr marL="0" indent="0">
              <a:buNone/>
            </a:pPr>
            <a:endParaRPr lang="en-US" dirty="0">
              <a:solidFill>
                <a:srgbClr val="FF0000"/>
              </a:solidFill>
            </a:endParaRPr>
          </a:p>
        </p:txBody>
      </p:sp>
      <p:sp>
        <p:nvSpPr>
          <p:cNvPr id="4" name="Slide Number Placeholder 3">
            <a:extLst>
              <a:ext uri="{FF2B5EF4-FFF2-40B4-BE49-F238E27FC236}">
                <a16:creationId xmlns:a16="http://schemas.microsoft.com/office/drawing/2014/main" id="{6C3D43F1-5141-48A8-81C1-856E4D9010A7}"/>
              </a:ext>
            </a:extLst>
          </p:cNvPr>
          <p:cNvSpPr>
            <a:spLocks noGrp="1"/>
          </p:cNvSpPr>
          <p:nvPr>
            <p:ph type="sldNum" sz="quarter" idx="12"/>
          </p:nvPr>
        </p:nvSpPr>
        <p:spPr/>
        <p:txBody>
          <a:bodyPr/>
          <a:lstStyle/>
          <a:p>
            <a:fld id="{BFDCA1C4-9514-7B4F-976F-D92F7E296653}" type="slidenum">
              <a:rPr lang="fr-FR" smtClean="0"/>
              <a:pPr/>
              <a:t>19</a:t>
            </a:fld>
            <a:endParaRPr lang="fr-FR"/>
          </a:p>
        </p:txBody>
      </p:sp>
      <p:sp>
        <p:nvSpPr>
          <p:cNvPr id="5" name="Footer Placeholder 4">
            <a:extLst>
              <a:ext uri="{FF2B5EF4-FFF2-40B4-BE49-F238E27FC236}">
                <a16:creationId xmlns:a16="http://schemas.microsoft.com/office/drawing/2014/main" id="{BF684692-9310-45B5-380C-73C97137CDC1}"/>
              </a:ext>
            </a:extLst>
          </p:cNvPr>
          <p:cNvSpPr>
            <a:spLocks noGrp="1"/>
          </p:cNvSpPr>
          <p:nvPr>
            <p:ph type="ftr" sz="quarter" idx="3"/>
          </p:nvPr>
        </p:nvSpPr>
        <p:spPr>
          <a:xfrm>
            <a:off x="1981200" y="6356350"/>
            <a:ext cx="6550800" cy="360000"/>
          </a:xfrm>
        </p:spPr>
        <p:txBody>
          <a:bodyPr/>
          <a:lstStyle/>
          <a:p>
            <a:r>
              <a:rPr lang="en-US"/>
              <a:t>HL-LHC AUP DOE IPR  – July 23–25, 2024</a:t>
            </a:r>
            <a:endParaRPr lang="en-GB" dirty="0"/>
          </a:p>
        </p:txBody>
      </p:sp>
    </p:spTree>
    <p:extLst>
      <p:ext uri="{BB962C8B-B14F-4D97-AF65-F5344CB8AC3E}">
        <p14:creationId xmlns:p14="http://schemas.microsoft.com/office/powerpoint/2010/main" val="2871052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9CCC1-E2AF-D1A9-7697-A57D604AB8DB}"/>
              </a:ext>
            </a:extLst>
          </p:cNvPr>
          <p:cNvSpPr>
            <a:spLocks noGrp="1"/>
          </p:cNvSpPr>
          <p:nvPr>
            <p:ph type="title"/>
          </p:nvPr>
        </p:nvSpPr>
        <p:spPr>
          <a:xfrm>
            <a:off x="612000" y="-27384"/>
            <a:ext cx="7920000" cy="720000"/>
          </a:xfrm>
        </p:spPr>
        <p:txBody>
          <a:bodyPr/>
          <a:lstStyle/>
          <a:p>
            <a:r>
              <a:rPr lang="en-US" dirty="0"/>
              <a:t>MQXFA Status Summary</a:t>
            </a:r>
          </a:p>
        </p:txBody>
      </p:sp>
      <p:sp>
        <p:nvSpPr>
          <p:cNvPr id="5" name="Footer Placeholder 4">
            <a:extLst>
              <a:ext uri="{FF2B5EF4-FFF2-40B4-BE49-F238E27FC236}">
                <a16:creationId xmlns:a16="http://schemas.microsoft.com/office/drawing/2014/main" id="{12B4C4BB-0408-579F-4B17-B6353F7F9850}"/>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3" name="Slide Number Placeholder 2">
            <a:extLst>
              <a:ext uri="{FF2B5EF4-FFF2-40B4-BE49-F238E27FC236}">
                <a16:creationId xmlns:a16="http://schemas.microsoft.com/office/drawing/2014/main" id="{CDEB3E06-E0A5-6849-7BA2-B2E39FC52C0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Content Placeholder 6">
            <a:extLst>
              <a:ext uri="{FF2B5EF4-FFF2-40B4-BE49-F238E27FC236}">
                <a16:creationId xmlns:a16="http://schemas.microsoft.com/office/drawing/2014/main" id="{89DDBF2F-65AD-B0B9-1B4D-D490FB648FC5}"/>
              </a:ext>
            </a:extLst>
          </p:cNvPr>
          <p:cNvSpPr>
            <a:spLocks noGrp="1"/>
          </p:cNvSpPr>
          <p:nvPr>
            <p:ph idx="1"/>
          </p:nvPr>
        </p:nvSpPr>
        <p:spPr>
          <a:xfrm>
            <a:off x="755576" y="4393178"/>
            <a:ext cx="8527632" cy="1991246"/>
          </a:xfrm>
        </p:spPr>
        <p:txBody>
          <a:bodyPr>
            <a:normAutofit lnSpcReduction="10000"/>
          </a:bodyPr>
          <a:lstStyle/>
          <a:p>
            <a:r>
              <a:rPr lang="en-US" sz="2000" dirty="0"/>
              <a:t>Magnets tested in vertical cryostat (</a:t>
            </a:r>
            <a:r>
              <a:rPr lang="en-US" sz="2000" i="1" dirty="0"/>
              <a:t>by 302.4.1</a:t>
            </a:r>
            <a:r>
              <a:rPr lang="en-US" sz="2000" dirty="0"/>
              <a:t>): 14		8</a:t>
            </a:r>
          </a:p>
          <a:p>
            <a:r>
              <a:rPr lang="en-US" sz="2000" b="1" dirty="0"/>
              <a:t>Met requirements: 10									6</a:t>
            </a:r>
          </a:p>
          <a:p>
            <a:r>
              <a:rPr lang="en-US" sz="2000" dirty="0"/>
              <a:t>Did not meet requirements: 4								2 </a:t>
            </a:r>
          </a:p>
          <a:p>
            <a:pPr lvl="1"/>
            <a:r>
              <a:rPr lang="en-US" sz="1800" dirty="0"/>
              <a:t>Affected by Covid restrictions: 2							2</a:t>
            </a:r>
          </a:p>
          <a:p>
            <a:pPr lvl="1"/>
            <a:r>
              <a:rPr lang="en-US" sz="1800" b="1" dirty="0"/>
              <a:t>Met requirements after replacing the limiting coil: 2		0</a:t>
            </a:r>
          </a:p>
          <a:p>
            <a:pPr lvl="1"/>
            <a:r>
              <a:rPr lang="en-US" sz="1800" dirty="0"/>
              <a:t>To be tested after replacing the limiting coil: 2				2</a:t>
            </a:r>
          </a:p>
          <a:p>
            <a:endParaRPr lang="en-US" sz="2000" dirty="0"/>
          </a:p>
        </p:txBody>
      </p:sp>
      <p:graphicFrame>
        <p:nvGraphicFramePr>
          <p:cNvPr id="6" name="Table 56">
            <a:extLst>
              <a:ext uri="{FF2B5EF4-FFF2-40B4-BE49-F238E27FC236}">
                <a16:creationId xmlns:a16="http://schemas.microsoft.com/office/drawing/2014/main" id="{FD978E18-40ED-B175-5767-65AF239DC472}"/>
              </a:ext>
            </a:extLst>
          </p:cNvPr>
          <p:cNvGraphicFramePr>
            <a:graphicFrameLocks noGrp="1"/>
          </p:cNvGraphicFramePr>
          <p:nvPr/>
        </p:nvGraphicFramePr>
        <p:xfrm>
          <a:off x="395537" y="620688"/>
          <a:ext cx="8424935" cy="3621360"/>
        </p:xfrm>
        <a:graphic>
          <a:graphicData uri="http://schemas.openxmlformats.org/drawingml/2006/table">
            <a:tbl>
              <a:tblPr firstRow="1" bandRow="1">
                <a:tableStyleId>{5C22544A-7EE6-4342-B048-85BDC9FD1C3A}</a:tableStyleId>
              </a:tblPr>
              <a:tblGrid>
                <a:gridCol w="3744416">
                  <a:extLst>
                    <a:ext uri="{9D8B030D-6E8A-4147-A177-3AD203B41FA5}">
                      <a16:colId xmlns:a16="http://schemas.microsoft.com/office/drawing/2014/main" val="3437327562"/>
                    </a:ext>
                  </a:extLst>
                </a:gridCol>
                <a:gridCol w="1800200">
                  <a:extLst>
                    <a:ext uri="{9D8B030D-6E8A-4147-A177-3AD203B41FA5}">
                      <a16:colId xmlns:a16="http://schemas.microsoft.com/office/drawing/2014/main" val="3786973923"/>
                    </a:ext>
                  </a:extLst>
                </a:gridCol>
                <a:gridCol w="1440160">
                  <a:extLst>
                    <a:ext uri="{9D8B030D-6E8A-4147-A177-3AD203B41FA5}">
                      <a16:colId xmlns:a16="http://schemas.microsoft.com/office/drawing/2014/main" val="699946995"/>
                    </a:ext>
                  </a:extLst>
                </a:gridCol>
                <a:gridCol w="1440159">
                  <a:extLst>
                    <a:ext uri="{9D8B030D-6E8A-4147-A177-3AD203B41FA5}">
                      <a16:colId xmlns:a16="http://schemas.microsoft.com/office/drawing/2014/main" val="3893498320"/>
                    </a:ext>
                  </a:extLst>
                </a:gridCol>
              </a:tblGrid>
              <a:tr h="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800" dirty="0"/>
                        <a:t>Control Account</a:t>
                      </a:r>
                    </a:p>
                  </a:txBody>
                  <a:tcPr anchor="ct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t>Status*</a:t>
                      </a:r>
                    </a:p>
                  </a:txBody>
                  <a:tcPr anchor="ctr"/>
                </a:tc>
                <a:tc>
                  <a:txBody>
                    <a:bodyPr/>
                    <a:lstStyle/>
                    <a:p>
                      <a:pPr algn="ctr"/>
                      <a:r>
                        <a:rPr lang="en-US" sz="1800" b="1" dirty="0">
                          <a:solidFill>
                            <a:schemeClr val="bg1"/>
                          </a:solidFill>
                        </a:rPr>
                        <a:t>Actual Yield</a:t>
                      </a:r>
                    </a:p>
                  </a:txBody>
                  <a:tcPr/>
                </a:tc>
                <a:tc>
                  <a:txBody>
                    <a:bodyPr/>
                    <a:lstStyle/>
                    <a:p>
                      <a:pPr algn="ctr"/>
                      <a:r>
                        <a:rPr lang="en-US" sz="1800" b="1" dirty="0">
                          <a:solidFill>
                            <a:schemeClr val="bg1"/>
                          </a:solidFill>
                        </a:rPr>
                        <a:t>Yield in Baseline</a:t>
                      </a:r>
                    </a:p>
                  </a:txBody>
                  <a:tcPr/>
                </a:tc>
                <a:extLst>
                  <a:ext uri="{0D108BD9-81ED-4DB2-BD59-A6C34878D82A}">
                    <a16:rowId xmlns:a16="http://schemas.microsoft.com/office/drawing/2014/main" val="135998485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Strand procurement &amp; QC (FNAL, FSU)</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97.6% complete</a:t>
                      </a:r>
                    </a:p>
                  </a:txBody>
                  <a:tcPr/>
                </a:tc>
                <a:tc>
                  <a:txBody>
                    <a:bodyPr/>
                    <a:lstStyle/>
                    <a:p>
                      <a:pPr algn="ctr"/>
                      <a:endParaRPr lang="en-US" sz="1800" dirty="0"/>
                    </a:p>
                  </a:txBody>
                  <a:tcPr/>
                </a:tc>
                <a:tc>
                  <a:txBody>
                    <a:bodyPr/>
                    <a:lstStyle/>
                    <a:p>
                      <a:pPr algn="ctr"/>
                      <a:endParaRPr lang="en-US" sz="1800" dirty="0"/>
                    </a:p>
                  </a:txBody>
                  <a:tcPr/>
                </a:tc>
                <a:extLst>
                  <a:ext uri="{0D108BD9-81ED-4DB2-BD59-A6C34878D82A}">
                    <a16:rowId xmlns:a16="http://schemas.microsoft.com/office/drawing/2014/main" val="661495234"/>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Cable fabrication &amp; insulation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99.9% complete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800" b="1" dirty="0">
                          <a:solidFill>
                            <a:srgbClr val="009900"/>
                          </a:solidFill>
                        </a:rPr>
                        <a:t>95.6%</a:t>
                      </a:r>
                    </a:p>
                  </a:txBody>
                  <a:tcPr/>
                </a:tc>
                <a:tc>
                  <a:txBody>
                    <a:bodyPr/>
                    <a:lstStyle/>
                    <a:p>
                      <a:pPr algn="ctr"/>
                      <a:r>
                        <a:rPr lang="en-US" sz="1800" dirty="0"/>
                        <a:t>90% </a:t>
                      </a:r>
                      <a:r>
                        <a:rPr lang="en-US" sz="1200" dirty="0"/>
                        <a:t>at start</a:t>
                      </a:r>
                      <a:endParaRPr lang="en-US" sz="1800" dirty="0"/>
                    </a:p>
                  </a:txBody>
                  <a:tcPr/>
                </a:tc>
                <a:extLst>
                  <a:ext uri="{0D108BD9-81ED-4DB2-BD59-A6C34878D82A}">
                    <a16:rowId xmlns:a16="http://schemas.microsoft.com/office/drawing/2014/main" val="1163951220"/>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part procurement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97.4% complete</a:t>
                      </a:r>
                    </a:p>
                  </a:txBody>
                  <a:tcPr/>
                </a:tc>
                <a:tc>
                  <a:txBody>
                    <a:bodyPr/>
                    <a:lstStyle/>
                    <a:p>
                      <a:pPr algn="ctr"/>
                      <a:endParaRPr lang="en-US" sz="1800" b="1" dirty="0">
                        <a:solidFill>
                          <a:srgbClr val="009900"/>
                        </a:solidFill>
                      </a:endParaRPr>
                    </a:p>
                  </a:txBody>
                  <a:tcPr/>
                </a:tc>
                <a:tc>
                  <a:txBody>
                    <a:bodyPr/>
                    <a:lstStyle/>
                    <a:p>
                      <a:pPr algn="ctr"/>
                      <a:endParaRPr lang="en-US" sz="1800" dirty="0"/>
                    </a:p>
                  </a:txBody>
                  <a:tcPr/>
                </a:tc>
                <a:extLst>
                  <a:ext uri="{0D108BD9-81ED-4DB2-BD59-A6C34878D82A}">
                    <a16:rowId xmlns:a16="http://schemas.microsoft.com/office/drawing/2014/main" val="1924408367"/>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(FNAL)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97.3% complete</a:t>
                      </a:r>
                    </a:p>
                  </a:txBody>
                  <a:tcPr/>
                </a:tc>
                <a:tc>
                  <a:txBody>
                    <a:bodyPr/>
                    <a:lstStyle/>
                    <a:p>
                      <a:pPr algn="ctr"/>
                      <a:endParaRPr lang="en-US" sz="1800" b="1" dirty="0">
                        <a:solidFill>
                          <a:srgbClr val="009900"/>
                        </a:solidFill>
                      </a:endParaRPr>
                    </a:p>
                  </a:txBody>
                  <a:tcPr/>
                </a:tc>
                <a:tc>
                  <a:txBody>
                    <a:bodyPr/>
                    <a:lstStyle/>
                    <a:p>
                      <a:pPr algn="ctr"/>
                      <a:endParaRPr lang="en-US" sz="1800" dirty="0"/>
                    </a:p>
                  </a:txBody>
                  <a:tcPr/>
                </a:tc>
                <a:extLst>
                  <a:ext uri="{0D108BD9-81ED-4DB2-BD59-A6C34878D82A}">
                    <a16:rowId xmlns:a16="http://schemas.microsoft.com/office/drawing/2014/main" val="1805602271"/>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Coil fabrication (BNL)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99.1% complete</a:t>
                      </a:r>
                    </a:p>
                  </a:txBody>
                  <a:tcPr/>
                </a:tc>
                <a:tc>
                  <a:txBody>
                    <a:bodyPr/>
                    <a:lstStyle/>
                    <a:p>
                      <a:pPr algn="ctr"/>
                      <a:endParaRPr lang="en-US" sz="1800" b="1" dirty="0">
                        <a:solidFill>
                          <a:srgbClr val="009900"/>
                        </a:solidFill>
                      </a:endParaRPr>
                    </a:p>
                  </a:txBody>
                  <a:tcPr/>
                </a:tc>
                <a:tc>
                  <a:txBody>
                    <a:bodyPr/>
                    <a:lstStyle/>
                    <a:p>
                      <a:pPr algn="ctr"/>
                      <a:endParaRPr lang="en-US" sz="1800" dirty="0"/>
                    </a:p>
                  </a:txBody>
                  <a:tcPr/>
                </a:tc>
                <a:extLst>
                  <a:ext uri="{0D108BD9-81ED-4DB2-BD59-A6C34878D82A}">
                    <a16:rowId xmlns:a16="http://schemas.microsoft.com/office/drawing/2014/main" val="3442899937"/>
                  </a:ext>
                </a:extLst>
              </a:tr>
              <a:tr h="372660">
                <a:tc>
                  <a:txBody>
                    <a:bodyPr/>
                    <a:lstStyle/>
                    <a:p>
                      <a:r>
                        <a:rPr lang="en-US" sz="1800" dirty="0"/>
                        <a:t>   </a:t>
                      </a:r>
                      <a:r>
                        <a:rPr lang="en-US" sz="1800" i="1" dirty="0"/>
                        <a:t>Total coil yield</a:t>
                      </a:r>
                    </a:p>
                  </a:txBody>
                  <a:tcPr/>
                </a:tc>
                <a:tc>
                  <a:txBody>
                    <a:bodyPr/>
                    <a:lstStyle/>
                    <a:p>
                      <a:pPr algn="ctr"/>
                      <a:endParaRPr lang="en-US" sz="1800" dirty="0"/>
                    </a:p>
                  </a:txBody>
                  <a:tcPr/>
                </a:tc>
                <a:tc>
                  <a:txBody>
                    <a:bodyPr/>
                    <a:lstStyle/>
                    <a:p>
                      <a:pPr algn="ctr"/>
                      <a:r>
                        <a:rPr lang="en-US" sz="1800" b="1" dirty="0">
                          <a:solidFill>
                            <a:schemeClr val="tx1"/>
                          </a:solidFill>
                        </a:rPr>
                        <a:t>74.3%</a:t>
                      </a:r>
                    </a:p>
                  </a:txBody>
                  <a:tcPr/>
                </a:tc>
                <a:tc>
                  <a:txBody>
                    <a:bodyPr/>
                    <a:lstStyle/>
                    <a:p>
                      <a:pPr algn="ctr"/>
                      <a:r>
                        <a:rPr lang="en-US" sz="1800" dirty="0"/>
                        <a:t>75.7%</a:t>
                      </a:r>
                    </a:p>
                  </a:txBody>
                  <a:tcPr/>
                </a:tc>
                <a:extLst>
                  <a:ext uri="{0D108BD9-81ED-4DB2-BD59-A6C34878D82A}">
                    <a16:rowId xmlns:a16="http://schemas.microsoft.com/office/drawing/2014/main" val="2644587788"/>
                  </a:ext>
                </a:extLst>
              </a:tr>
              <a:tr h="37266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US" sz="1800" dirty="0"/>
                        <a:t>Magnet assembly (LBNL)</a:t>
                      </a:r>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r>
                        <a:rPr lang="en-US" sz="1800" dirty="0"/>
                        <a:t>89.8% complete</a:t>
                      </a:r>
                    </a:p>
                  </a:txBody>
                  <a:tcPr/>
                </a:tc>
                <a:tc>
                  <a:txBody>
                    <a:bodyPr/>
                    <a:lstStyle/>
                    <a:p>
                      <a:pPr algn="ctr"/>
                      <a:endParaRPr lang="en-US" sz="1800" b="1" dirty="0"/>
                    </a:p>
                  </a:txBody>
                  <a:tcPr/>
                </a:tc>
                <a:tc>
                  <a:txBody>
                    <a:bodyPr/>
                    <a:lstStyle/>
                    <a:p>
                      <a:pPr algn="ctr"/>
                      <a:endParaRPr lang="en-US" sz="1800" dirty="0"/>
                    </a:p>
                  </a:txBody>
                  <a:tcPr/>
                </a:tc>
                <a:extLst>
                  <a:ext uri="{0D108BD9-81ED-4DB2-BD59-A6C34878D82A}">
                    <a16:rowId xmlns:a16="http://schemas.microsoft.com/office/drawing/2014/main" val="4157508479"/>
                  </a:ext>
                </a:extLst>
              </a:tr>
              <a:tr h="372660">
                <a:tc>
                  <a:txBody>
                    <a:bodyPr/>
                    <a:lstStyle/>
                    <a:p>
                      <a:r>
                        <a:rPr lang="en-US" sz="1800" dirty="0"/>
                        <a:t>   </a:t>
                      </a:r>
                      <a:r>
                        <a:rPr lang="en-US" sz="1800" i="1" dirty="0"/>
                        <a:t>Magnet yield after cold test</a:t>
                      </a:r>
                    </a:p>
                  </a:txBody>
                  <a:tcPr/>
                </a:tc>
                <a:tc>
                  <a:txBody>
                    <a:bodyPr/>
                    <a:lstStyle/>
                    <a:p>
                      <a:pPr algn="ctr"/>
                      <a:endParaRPr lang="en-US" sz="1800" dirty="0"/>
                    </a:p>
                  </a:txBody>
                  <a:tcPr/>
                </a:tc>
                <a:tc>
                  <a:txBody>
                    <a:bodyPr/>
                    <a:lstStyle/>
                    <a:p>
                      <a:pPr algn="ctr"/>
                      <a:r>
                        <a:rPr lang="en-US" sz="1800" b="1" dirty="0">
                          <a:solidFill>
                            <a:schemeClr val="accent6">
                              <a:lumMod val="75000"/>
                            </a:schemeClr>
                          </a:solidFill>
                        </a:rPr>
                        <a:t>79.0%</a:t>
                      </a:r>
                    </a:p>
                  </a:txBody>
                  <a:tcPr/>
                </a:tc>
                <a:tc>
                  <a:txBody>
                    <a:bodyPr/>
                    <a:lstStyle/>
                    <a:p>
                      <a:pPr algn="ctr"/>
                      <a:r>
                        <a:rPr lang="en-US" sz="1800" dirty="0"/>
                        <a:t>84%</a:t>
                      </a:r>
                    </a:p>
                  </a:txBody>
                  <a:tcPr/>
                </a:tc>
                <a:extLst>
                  <a:ext uri="{0D108BD9-81ED-4DB2-BD59-A6C34878D82A}">
                    <a16:rowId xmlns:a16="http://schemas.microsoft.com/office/drawing/2014/main" val="1119767394"/>
                  </a:ext>
                </a:extLst>
              </a:tr>
            </a:tbl>
          </a:graphicData>
        </a:graphic>
      </p:graphicFrame>
      <p:sp>
        <p:nvSpPr>
          <p:cNvPr id="4" name="TextBox 3">
            <a:extLst>
              <a:ext uri="{FF2B5EF4-FFF2-40B4-BE49-F238E27FC236}">
                <a16:creationId xmlns:a16="http://schemas.microsoft.com/office/drawing/2014/main" id="{36A2BFA2-56BB-9DCA-6F5B-23EEE3923846}"/>
              </a:ext>
            </a:extLst>
          </p:cNvPr>
          <p:cNvSpPr txBox="1"/>
          <p:nvPr/>
        </p:nvSpPr>
        <p:spPr>
          <a:xfrm rot="5400000">
            <a:off x="7718384" y="4601554"/>
            <a:ext cx="1340080" cy="923330"/>
          </a:xfrm>
          <a:prstGeom prst="rect">
            <a:avLst/>
          </a:prstGeom>
          <a:noFill/>
        </p:spPr>
        <p:txBody>
          <a:bodyPr vert="horz" wrap="square" rtlCol="0">
            <a:spAutoFit/>
          </a:bodyPr>
          <a:lstStyle/>
          <a:p>
            <a:r>
              <a:rPr lang="en-US" dirty="0">
                <a:solidFill>
                  <a:schemeClr val="accent5"/>
                </a:solidFill>
              </a:rPr>
              <a:t>@</a:t>
            </a:r>
            <a:r>
              <a:rPr lang="en-US" dirty="0"/>
              <a:t> </a:t>
            </a:r>
            <a:endParaRPr lang="en-US" dirty="0">
              <a:solidFill>
                <a:schemeClr val="accent5"/>
              </a:solidFill>
            </a:endParaRPr>
          </a:p>
          <a:p>
            <a:r>
              <a:rPr lang="en-US" dirty="0" err="1">
                <a:solidFill>
                  <a:schemeClr val="accent5"/>
                </a:solidFill>
              </a:rPr>
              <a:t>rebaseline</a:t>
            </a:r>
            <a:endParaRPr lang="en-US" dirty="0">
              <a:solidFill>
                <a:schemeClr val="accent5"/>
              </a:solidFill>
            </a:endParaRPr>
          </a:p>
          <a:p>
            <a:r>
              <a:rPr lang="en-US" dirty="0">
                <a:solidFill>
                  <a:schemeClr val="accent5"/>
                </a:solidFill>
              </a:rPr>
              <a:t>review</a:t>
            </a:r>
          </a:p>
        </p:txBody>
      </p:sp>
      <p:sp>
        <p:nvSpPr>
          <p:cNvPr id="8" name="Rectangle 7">
            <a:extLst>
              <a:ext uri="{FF2B5EF4-FFF2-40B4-BE49-F238E27FC236}">
                <a16:creationId xmlns:a16="http://schemas.microsoft.com/office/drawing/2014/main" id="{E5A40E20-5CDA-A0B2-4605-2BC166CBD404}"/>
              </a:ext>
            </a:extLst>
          </p:cNvPr>
          <p:cNvSpPr/>
          <p:nvPr/>
        </p:nvSpPr>
        <p:spPr>
          <a:xfrm>
            <a:off x="7452320" y="4293096"/>
            <a:ext cx="1397769" cy="2091328"/>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CCEF111-016A-522D-12D9-BDBE30F2D4C0}"/>
              </a:ext>
            </a:extLst>
          </p:cNvPr>
          <p:cNvSpPr txBox="1"/>
          <p:nvPr/>
        </p:nvSpPr>
        <p:spPr>
          <a:xfrm>
            <a:off x="7882116" y="0"/>
            <a:ext cx="1261884" cy="369332"/>
          </a:xfrm>
          <a:prstGeom prst="rect">
            <a:avLst/>
          </a:prstGeom>
          <a:solidFill>
            <a:schemeClr val="accent6">
              <a:lumMod val="60000"/>
              <a:lumOff val="40000"/>
            </a:schemeClr>
          </a:solidFill>
        </p:spPr>
        <p:txBody>
          <a:bodyPr wrap="none" rtlCol="0">
            <a:spAutoFit/>
          </a:bodyPr>
          <a:lstStyle/>
          <a:p>
            <a:r>
              <a:rPr lang="en-US" dirty="0"/>
              <a:t>Charge #1</a:t>
            </a:r>
          </a:p>
        </p:txBody>
      </p:sp>
      <p:sp>
        <p:nvSpPr>
          <p:cNvPr id="10" name="TextBox 9">
            <a:extLst>
              <a:ext uri="{FF2B5EF4-FFF2-40B4-BE49-F238E27FC236}">
                <a16:creationId xmlns:a16="http://schemas.microsoft.com/office/drawing/2014/main" id="{A5C81FC2-81F9-0237-AE70-7DAC3C732E4B}"/>
              </a:ext>
            </a:extLst>
          </p:cNvPr>
          <p:cNvSpPr txBox="1"/>
          <p:nvPr/>
        </p:nvSpPr>
        <p:spPr>
          <a:xfrm>
            <a:off x="1763688" y="6476922"/>
            <a:ext cx="1800493" cy="307777"/>
          </a:xfrm>
          <a:prstGeom prst="rect">
            <a:avLst/>
          </a:prstGeom>
          <a:noFill/>
          <a:ln>
            <a:solidFill>
              <a:schemeClr val="bg2"/>
            </a:solidFill>
          </a:ln>
        </p:spPr>
        <p:txBody>
          <a:bodyPr wrap="none" rtlCol="0">
            <a:spAutoFit/>
          </a:bodyPr>
          <a:lstStyle/>
          <a:p>
            <a:r>
              <a:rPr lang="en-US" sz="1400" dirty="0"/>
              <a:t>*EDMS % Complete</a:t>
            </a:r>
          </a:p>
        </p:txBody>
      </p:sp>
      <p:sp>
        <p:nvSpPr>
          <p:cNvPr id="9" name="Rectangle: Rounded Corners 8">
            <a:extLst>
              <a:ext uri="{FF2B5EF4-FFF2-40B4-BE49-F238E27FC236}">
                <a16:creationId xmlns:a16="http://schemas.microsoft.com/office/drawing/2014/main" id="{34F667E2-C885-E343-5ADA-EF1A278FC997}"/>
              </a:ext>
            </a:extLst>
          </p:cNvPr>
          <p:cNvSpPr/>
          <p:nvPr/>
        </p:nvSpPr>
        <p:spPr>
          <a:xfrm>
            <a:off x="365920" y="1241383"/>
            <a:ext cx="8454552" cy="2232248"/>
          </a:xfrm>
          <a:prstGeom prst="roundRect">
            <a:avLst/>
          </a:prstGeom>
          <a:solidFill>
            <a:srgbClr val="000000">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Focus on Inventory</a:t>
            </a:r>
          </a:p>
        </p:txBody>
      </p:sp>
      <p:sp>
        <p:nvSpPr>
          <p:cNvPr id="12" name="Rectangle: Rounded Corners 11">
            <a:extLst>
              <a:ext uri="{FF2B5EF4-FFF2-40B4-BE49-F238E27FC236}">
                <a16:creationId xmlns:a16="http://schemas.microsoft.com/office/drawing/2014/main" id="{2A672DE7-6523-85DA-D6E6-99DCA4CD9433}"/>
              </a:ext>
            </a:extLst>
          </p:cNvPr>
          <p:cNvSpPr/>
          <p:nvPr/>
        </p:nvSpPr>
        <p:spPr>
          <a:xfrm>
            <a:off x="395537" y="3501012"/>
            <a:ext cx="8410126" cy="699586"/>
          </a:xfrm>
          <a:prstGeom prst="roundRect">
            <a:avLst/>
          </a:prstGeom>
          <a:solidFill>
            <a:srgbClr val="000000">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Focus on Preventive Actions</a:t>
            </a:r>
          </a:p>
        </p:txBody>
      </p:sp>
      <p:sp>
        <p:nvSpPr>
          <p:cNvPr id="13" name="Rectangle: Rounded Corners 12">
            <a:extLst>
              <a:ext uri="{FF2B5EF4-FFF2-40B4-BE49-F238E27FC236}">
                <a16:creationId xmlns:a16="http://schemas.microsoft.com/office/drawing/2014/main" id="{18C9E60E-3938-B6E3-7B56-5C945AB1B6F9}"/>
              </a:ext>
            </a:extLst>
          </p:cNvPr>
          <p:cNvSpPr/>
          <p:nvPr/>
        </p:nvSpPr>
        <p:spPr>
          <a:xfrm>
            <a:off x="395537" y="4978234"/>
            <a:ext cx="8410125" cy="1285617"/>
          </a:xfrm>
          <a:prstGeom prst="roundRect">
            <a:avLst/>
          </a:prstGeom>
          <a:solidFill>
            <a:srgbClr val="000000">
              <a:alpha val="25098"/>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Focus on Lessons Learned &amp; Preventive Actions</a:t>
            </a:r>
          </a:p>
        </p:txBody>
      </p:sp>
      <p:sp>
        <p:nvSpPr>
          <p:cNvPr id="14" name="Rectangle 13">
            <a:extLst>
              <a:ext uri="{FF2B5EF4-FFF2-40B4-BE49-F238E27FC236}">
                <a16:creationId xmlns:a16="http://schemas.microsoft.com/office/drawing/2014/main" id="{648058C6-D326-020A-513F-E85884CF6E17}"/>
              </a:ext>
            </a:extLst>
          </p:cNvPr>
          <p:cNvSpPr/>
          <p:nvPr/>
        </p:nvSpPr>
        <p:spPr>
          <a:xfrm>
            <a:off x="1914" y="5338760"/>
            <a:ext cx="526105"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1 </a:t>
            </a:r>
          </a:p>
        </p:txBody>
      </p:sp>
      <p:sp>
        <p:nvSpPr>
          <p:cNvPr id="15" name="Rectangle 14">
            <a:extLst>
              <a:ext uri="{FF2B5EF4-FFF2-40B4-BE49-F238E27FC236}">
                <a16:creationId xmlns:a16="http://schemas.microsoft.com/office/drawing/2014/main" id="{198376C7-1821-5A34-DF07-91092A058633}"/>
              </a:ext>
            </a:extLst>
          </p:cNvPr>
          <p:cNvSpPr/>
          <p:nvPr/>
        </p:nvSpPr>
        <p:spPr>
          <a:xfrm>
            <a:off x="30858" y="2092496"/>
            <a:ext cx="526105"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2 </a:t>
            </a:r>
          </a:p>
        </p:txBody>
      </p:sp>
      <p:sp>
        <p:nvSpPr>
          <p:cNvPr id="16" name="Rectangle 15">
            <a:extLst>
              <a:ext uri="{FF2B5EF4-FFF2-40B4-BE49-F238E27FC236}">
                <a16:creationId xmlns:a16="http://schemas.microsoft.com/office/drawing/2014/main" id="{1D3F3B6B-EEE7-486D-C45A-C8EBAE8B767C}"/>
              </a:ext>
            </a:extLst>
          </p:cNvPr>
          <p:cNvSpPr/>
          <p:nvPr/>
        </p:nvSpPr>
        <p:spPr>
          <a:xfrm>
            <a:off x="1914" y="3595955"/>
            <a:ext cx="526105" cy="584775"/>
          </a:xfrm>
          <a:prstGeom prst="rect">
            <a:avLst/>
          </a:prstGeom>
          <a:noFill/>
        </p:spPr>
        <p:txBody>
          <a:bodyPr wrap="none" lIns="91440" tIns="45720" rIns="91440" bIns="45720">
            <a:spAutoFit/>
          </a:bodyPr>
          <a:lstStyle/>
          <a:p>
            <a:pPr algn="ctr"/>
            <a:r>
              <a:rPr lang="en-US" sz="3200" b="0" cap="none" spc="0" dirty="0">
                <a:ln w="0"/>
                <a:solidFill>
                  <a:schemeClr val="accent1"/>
                </a:solidFill>
                <a:effectLst>
                  <a:outerShdw blurRad="38100" dist="25400" dir="5400000" algn="ctr" rotWithShape="0">
                    <a:srgbClr val="6E747A">
                      <a:alpha val="43000"/>
                    </a:srgbClr>
                  </a:outerShdw>
                </a:effectLst>
              </a:rPr>
              <a:t>3 </a:t>
            </a:r>
          </a:p>
        </p:txBody>
      </p:sp>
    </p:spTree>
    <p:extLst>
      <p:ext uri="{BB962C8B-B14F-4D97-AF65-F5344CB8AC3E}">
        <p14:creationId xmlns:p14="http://schemas.microsoft.com/office/powerpoint/2010/main" val="850507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450C3-FCFE-41DA-88F1-720A5EB32D36}"/>
              </a:ext>
            </a:extLst>
          </p:cNvPr>
          <p:cNvSpPr>
            <a:spLocks noGrp="1"/>
          </p:cNvSpPr>
          <p:nvPr>
            <p:ph type="title"/>
          </p:nvPr>
        </p:nvSpPr>
        <p:spPr>
          <a:xfrm>
            <a:off x="612000" y="0"/>
            <a:ext cx="7920000" cy="720000"/>
          </a:xfrm>
        </p:spPr>
        <p:txBody>
          <a:bodyPr/>
          <a:lstStyle/>
          <a:p>
            <a:r>
              <a:rPr lang="en-US" dirty="0"/>
              <a:t>Endurance Tests</a:t>
            </a:r>
          </a:p>
        </p:txBody>
      </p:sp>
      <p:sp>
        <p:nvSpPr>
          <p:cNvPr id="3" name="Content Placeholder 2">
            <a:extLst>
              <a:ext uri="{FF2B5EF4-FFF2-40B4-BE49-F238E27FC236}">
                <a16:creationId xmlns:a16="http://schemas.microsoft.com/office/drawing/2014/main" id="{A24A2BC6-819E-47B1-9087-EE4FD8E33AF2}"/>
              </a:ext>
            </a:extLst>
          </p:cNvPr>
          <p:cNvSpPr>
            <a:spLocks noGrp="1"/>
          </p:cNvSpPr>
          <p:nvPr>
            <p:ph idx="1"/>
          </p:nvPr>
        </p:nvSpPr>
        <p:spPr>
          <a:xfrm>
            <a:off x="575544" y="620689"/>
            <a:ext cx="7920000" cy="1872208"/>
          </a:xfrm>
        </p:spPr>
        <p:txBody>
          <a:bodyPr>
            <a:normAutofit/>
          </a:bodyPr>
          <a:lstStyle/>
          <a:p>
            <a:r>
              <a:rPr lang="en-US" sz="2400" dirty="0"/>
              <a:t>Previous endurance tests were successfully performed on short models</a:t>
            </a:r>
          </a:p>
          <a:p>
            <a:r>
              <a:rPr lang="en-US" sz="2400" dirty="0"/>
              <a:t>MQXFA05 met requirements after </a:t>
            </a:r>
            <a:r>
              <a:rPr lang="en-US" sz="2400" u="sng" dirty="0"/>
              <a:t>5 thermal cycles</a:t>
            </a:r>
            <a:r>
              <a:rPr lang="en-US" sz="2400" dirty="0"/>
              <a:t>,    </a:t>
            </a:r>
            <a:r>
              <a:rPr lang="en-US" sz="2400" u="sng" dirty="0"/>
              <a:t>52 quenches</a:t>
            </a:r>
            <a:r>
              <a:rPr lang="en-US" sz="2400" dirty="0"/>
              <a:t> and </a:t>
            </a:r>
            <a:r>
              <a:rPr lang="en-US" sz="2400" u="sng" dirty="0"/>
              <a:t>79 powering cycles</a:t>
            </a:r>
          </a:p>
        </p:txBody>
      </p:sp>
      <p:sp>
        <p:nvSpPr>
          <p:cNvPr id="4" name="Footer Placeholder 3">
            <a:extLst>
              <a:ext uri="{FF2B5EF4-FFF2-40B4-BE49-F238E27FC236}">
                <a16:creationId xmlns:a16="http://schemas.microsoft.com/office/drawing/2014/main" id="{BEF0DCE2-2443-4C5B-B13E-4C110DD4124F}"/>
              </a:ext>
            </a:extLst>
          </p:cNvPr>
          <p:cNvSpPr>
            <a:spLocks noGrp="1"/>
          </p:cNvSpPr>
          <p:nvPr>
            <p:ph type="ftr" sz="quarter" idx="11"/>
          </p:nvPr>
        </p:nvSpPr>
        <p:spPr>
          <a:xfrm>
            <a:off x="1833073" y="6356350"/>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noProof="0" dirty="0"/>
          </a:p>
        </p:txBody>
      </p:sp>
      <p:sp>
        <p:nvSpPr>
          <p:cNvPr id="5" name="Slide Number Placeholder 4">
            <a:extLst>
              <a:ext uri="{FF2B5EF4-FFF2-40B4-BE49-F238E27FC236}">
                <a16:creationId xmlns:a16="http://schemas.microsoft.com/office/drawing/2014/main" id="{1048CD94-F086-43E0-A28F-85F864FD8A33}"/>
              </a:ext>
            </a:extLst>
          </p:cNvPr>
          <p:cNvSpPr>
            <a:spLocks noGrp="1"/>
          </p:cNvSpPr>
          <p:nvPr>
            <p:ph type="sldNum" sz="quarter" idx="12"/>
          </p:nvPr>
        </p:nvSpPr>
        <p:spPr/>
        <p:txBody>
          <a:bodyPr/>
          <a:lstStyle/>
          <a:p>
            <a:fld id="{BFDCA1C4-9514-7B4F-976F-D92F7E296653}" type="slidenum">
              <a:rPr lang="fr-FR" smtClean="0"/>
              <a:pPr/>
              <a:t>20</a:t>
            </a:fld>
            <a:endParaRPr lang="fr-FR"/>
          </a:p>
        </p:txBody>
      </p:sp>
      <p:pic>
        <p:nvPicPr>
          <p:cNvPr id="8" name="Picture 7">
            <a:extLst>
              <a:ext uri="{FF2B5EF4-FFF2-40B4-BE49-F238E27FC236}">
                <a16:creationId xmlns:a16="http://schemas.microsoft.com/office/drawing/2014/main" id="{80D833B7-11AC-4DB1-8305-C841D451A6C8}"/>
              </a:ext>
            </a:extLst>
          </p:cNvPr>
          <p:cNvPicPr>
            <a:picLocks noChangeAspect="1"/>
          </p:cNvPicPr>
          <p:nvPr/>
        </p:nvPicPr>
        <p:blipFill>
          <a:blip r:embed="rId2"/>
          <a:stretch>
            <a:fillRect/>
          </a:stretch>
        </p:blipFill>
        <p:spPr>
          <a:xfrm>
            <a:off x="1536167" y="2335661"/>
            <a:ext cx="6924265" cy="4522339"/>
          </a:xfrm>
          <a:prstGeom prst="rect">
            <a:avLst/>
          </a:prstGeom>
        </p:spPr>
      </p:pic>
      <p:sp>
        <p:nvSpPr>
          <p:cNvPr id="7" name="TextBox 6">
            <a:extLst>
              <a:ext uri="{FF2B5EF4-FFF2-40B4-BE49-F238E27FC236}">
                <a16:creationId xmlns:a16="http://schemas.microsoft.com/office/drawing/2014/main" id="{DD17F62F-AC03-4BA1-AD31-152EC6A18951}"/>
              </a:ext>
            </a:extLst>
          </p:cNvPr>
          <p:cNvSpPr txBox="1"/>
          <p:nvPr/>
        </p:nvSpPr>
        <p:spPr>
          <a:xfrm>
            <a:off x="2616288" y="5229200"/>
            <a:ext cx="3456384" cy="8309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5 Thermal cycles</a:t>
            </a:r>
            <a:endParaRPr lang="en-US" sz="1200" b="1"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52 quenches </a:t>
            </a:r>
            <a:r>
              <a:rPr lang="en-US" sz="1200" dirty="0">
                <a:effectLst/>
                <a:latin typeface="Calibri" panose="020F0502020204030204" pitchFamily="34" charset="0"/>
                <a:ea typeface="Times New Roman" panose="02020603050405020304" pitchFamily="18" charset="0"/>
              </a:rPr>
              <a:t>(10 spontaneous + 42 induced)</a:t>
            </a:r>
            <a:endParaRPr lang="en-US" sz="12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200" b="1" dirty="0">
                <a:effectLst/>
                <a:latin typeface="Calibri" panose="020F0502020204030204" pitchFamily="34" charset="0"/>
                <a:ea typeface="Times New Roman" panose="02020603050405020304" pitchFamily="18" charset="0"/>
              </a:rPr>
              <a:t>79 power cycles </a:t>
            </a:r>
            <a:r>
              <a:rPr lang="en-US" sz="1200" dirty="0">
                <a:effectLst/>
                <a:latin typeface="Calibri" panose="020F0502020204030204" pitchFamily="34" charset="0"/>
                <a:ea typeface="Times New Roman" panose="02020603050405020304" pitchFamily="18" charset="0"/>
              </a:rPr>
              <a:t>(52 quenches + 27 cycles w/o quench) above 10 kA.</a:t>
            </a:r>
            <a:endParaRPr lang="en-US" sz="12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6859199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733D52-730E-47FF-87F2-6B751D1FF1C4}"/>
              </a:ext>
            </a:extLst>
          </p:cNvPr>
          <p:cNvSpPr>
            <a:spLocks noGrp="1"/>
          </p:cNvSpPr>
          <p:nvPr>
            <p:ph idx="1"/>
          </p:nvPr>
        </p:nvSpPr>
        <p:spPr>
          <a:xfrm>
            <a:off x="216024" y="692696"/>
            <a:ext cx="8892480" cy="3158992"/>
          </a:xfrm>
        </p:spPr>
        <p:txBody>
          <a:bodyPr>
            <a:normAutofit lnSpcReduction="10000"/>
          </a:bodyPr>
          <a:lstStyle/>
          <a:p>
            <a:r>
              <a:rPr lang="en-US" sz="2000" dirty="0"/>
              <a:t>The truck transporting the MQXFA11 magnet from LBNL to BNL was rear ended by another truck on 7/20/22.  </a:t>
            </a:r>
          </a:p>
          <a:p>
            <a:r>
              <a:rPr lang="en-US" sz="2000" dirty="0"/>
              <a:t>The main hit took place on the right back corner. During the incident the truck rear axle disengaged as displayed below. </a:t>
            </a:r>
          </a:p>
          <a:p>
            <a:r>
              <a:rPr lang="en-US" sz="2000" dirty="0"/>
              <a:t>The magnet was moved to FNAL on 7/28/22. Upon arrival a visual inspection was performed followed by electrical checkout, metrology survey, analysis of the fiber optic sensors and accelerometer data analysis </a:t>
            </a:r>
          </a:p>
          <a:p>
            <a:pPr lvl="1"/>
            <a:r>
              <a:rPr lang="en-US" sz="1600" dirty="0"/>
              <a:t>Max shock: 6 or 10 g vertical (depending on the device in the same accelerometer unit)</a:t>
            </a:r>
          </a:p>
          <a:p>
            <a:pPr lvl="1"/>
            <a:r>
              <a:rPr lang="en-US" sz="1600" dirty="0"/>
              <a:t>Duration: 5 </a:t>
            </a:r>
            <a:r>
              <a:rPr lang="en-US" sz="1600" dirty="0" err="1"/>
              <a:t>ms</a:t>
            </a:r>
            <a:endParaRPr lang="en-US" sz="1600" dirty="0"/>
          </a:p>
          <a:p>
            <a:r>
              <a:rPr lang="en-US" sz="2000" dirty="0"/>
              <a:t>All tests and analyses were OK. Magnet was shipped to BNL  </a:t>
            </a:r>
          </a:p>
          <a:p>
            <a:pPr marL="0" indent="0">
              <a:buNone/>
            </a:pPr>
            <a:endParaRPr lang="en-US" sz="2400" dirty="0"/>
          </a:p>
        </p:txBody>
      </p:sp>
      <p:sp>
        <p:nvSpPr>
          <p:cNvPr id="5" name="Footer Placeholder 4">
            <a:extLst>
              <a:ext uri="{FF2B5EF4-FFF2-40B4-BE49-F238E27FC236}">
                <a16:creationId xmlns:a16="http://schemas.microsoft.com/office/drawing/2014/main" id="{A5BC77F7-6862-4081-A89C-E3BB25C892AB}"/>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solidFill>
                  <a:schemeClr val="bg1"/>
                </a:solidFill>
              </a:rPr>
              <a:t>HL-LHC AUP DOE IPR  – July 23–25, 2024</a:t>
            </a:r>
            <a:endParaRPr lang="en-GB" dirty="0"/>
          </a:p>
        </p:txBody>
      </p:sp>
      <p:pic>
        <p:nvPicPr>
          <p:cNvPr id="1028" name="Picture 4">
            <a:extLst>
              <a:ext uri="{FF2B5EF4-FFF2-40B4-BE49-F238E27FC236}">
                <a16:creationId xmlns:a16="http://schemas.microsoft.com/office/drawing/2014/main" id="{271459FE-72AA-4DA5-8A90-4FA06E4920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887" b="9643"/>
          <a:stretch/>
        </p:blipFill>
        <p:spPr bwMode="auto">
          <a:xfrm>
            <a:off x="5940152" y="3654083"/>
            <a:ext cx="3152775" cy="3203917"/>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64B464B4-CB9E-415E-B2FE-90F3F8CDECE9}"/>
              </a:ext>
            </a:extLst>
          </p:cNvPr>
          <p:cNvSpPr>
            <a:spLocks noGrp="1"/>
          </p:cNvSpPr>
          <p:nvPr>
            <p:ph type="sldNum" sz="quarter" idx="12"/>
          </p:nvPr>
        </p:nvSpPr>
        <p:spPr/>
        <p:txBody>
          <a:bodyPr/>
          <a:lstStyle/>
          <a:p>
            <a:fld id="{BFDCA1C4-9514-7B4F-976F-D92F7E296653}" type="slidenum">
              <a:rPr lang="fr-FR" smtClean="0"/>
              <a:pPr/>
              <a:t>21</a:t>
            </a:fld>
            <a:endParaRPr lang="fr-FR" dirty="0"/>
          </a:p>
        </p:txBody>
      </p:sp>
      <p:sp>
        <p:nvSpPr>
          <p:cNvPr id="10" name="Title 1">
            <a:extLst>
              <a:ext uri="{FF2B5EF4-FFF2-40B4-BE49-F238E27FC236}">
                <a16:creationId xmlns:a16="http://schemas.microsoft.com/office/drawing/2014/main" id="{77319CEE-AFF3-4DC1-BD32-72DD0C673DB9}"/>
              </a:ext>
            </a:extLst>
          </p:cNvPr>
          <p:cNvSpPr>
            <a:spLocks noGrp="1"/>
          </p:cNvSpPr>
          <p:nvPr>
            <p:ph type="title"/>
          </p:nvPr>
        </p:nvSpPr>
        <p:spPr>
          <a:xfrm>
            <a:off x="539552" y="9059"/>
            <a:ext cx="7920000" cy="720000"/>
          </a:xfrm>
        </p:spPr>
        <p:txBody>
          <a:bodyPr/>
          <a:lstStyle/>
          <a:p>
            <a:r>
              <a:rPr lang="en-US" dirty="0"/>
              <a:t>MQXFA11 truck incident</a:t>
            </a:r>
          </a:p>
        </p:txBody>
      </p:sp>
      <p:pic>
        <p:nvPicPr>
          <p:cNvPr id="2" name="Picture 1">
            <a:extLst>
              <a:ext uri="{FF2B5EF4-FFF2-40B4-BE49-F238E27FC236}">
                <a16:creationId xmlns:a16="http://schemas.microsoft.com/office/drawing/2014/main" id="{2DA3839E-9A96-458B-9258-A258CB5987B2}"/>
              </a:ext>
            </a:extLst>
          </p:cNvPr>
          <p:cNvPicPr>
            <a:picLocks noChangeAspect="1"/>
          </p:cNvPicPr>
          <p:nvPr/>
        </p:nvPicPr>
        <p:blipFill>
          <a:blip r:embed="rId3"/>
          <a:stretch>
            <a:fillRect/>
          </a:stretch>
        </p:blipFill>
        <p:spPr>
          <a:xfrm>
            <a:off x="3087492" y="3675648"/>
            <a:ext cx="2677929" cy="3182351"/>
          </a:xfrm>
          <a:prstGeom prst="rect">
            <a:avLst/>
          </a:prstGeom>
        </p:spPr>
      </p:pic>
      <p:pic>
        <p:nvPicPr>
          <p:cNvPr id="6" name="Picture 5">
            <a:extLst>
              <a:ext uri="{FF2B5EF4-FFF2-40B4-BE49-F238E27FC236}">
                <a16:creationId xmlns:a16="http://schemas.microsoft.com/office/drawing/2014/main" id="{F60A4390-CBE0-44F8-BA61-6002AD4A8BC5}"/>
              </a:ext>
            </a:extLst>
          </p:cNvPr>
          <p:cNvPicPr>
            <a:picLocks noChangeAspect="1"/>
          </p:cNvPicPr>
          <p:nvPr/>
        </p:nvPicPr>
        <p:blipFill>
          <a:blip r:embed="rId4"/>
          <a:stretch>
            <a:fillRect/>
          </a:stretch>
        </p:blipFill>
        <p:spPr>
          <a:xfrm>
            <a:off x="539552" y="4099243"/>
            <a:ext cx="2016224" cy="1887983"/>
          </a:xfrm>
          <a:prstGeom prst="rect">
            <a:avLst/>
          </a:prstGeom>
        </p:spPr>
      </p:pic>
      <p:cxnSp>
        <p:nvCxnSpPr>
          <p:cNvPr id="11" name="Straight Arrow Connector 10">
            <a:extLst>
              <a:ext uri="{FF2B5EF4-FFF2-40B4-BE49-F238E27FC236}">
                <a16:creationId xmlns:a16="http://schemas.microsoft.com/office/drawing/2014/main" id="{B622026B-08E0-48A3-8276-CFAAF88C310F}"/>
              </a:ext>
            </a:extLst>
          </p:cNvPr>
          <p:cNvCxnSpPr>
            <a:cxnSpLocks/>
          </p:cNvCxnSpPr>
          <p:nvPr/>
        </p:nvCxnSpPr>
        <p:spPr>
          <a:xfrm flipH="1">
            <a:off x="1907704" y="3012540"/>
            <a:ext cx="767869" cy="945053"/>
          </a:xfrm>
          <a:prstGeom prst="straightConnector1">
            <a:avLst/>
          </a:prstGeom>
          <a:ln>
            <a:prstDash val="sysDot"/>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E4EA225D-5B23-46FB-8A4B-D206456F8DD1}"/>
              </a:ext>
            </a:extLst>
          </p:cNvPr>
          <p:cNvPicPr>
            <a:picLocks noChangeAspect="1"/>
          </p:cNvPicPr>
          <p:nvPr/>
        </p:nvPicPr>
        <p:blipFill>
          <a:blip r:embed="rId5"/>
          <a:stretch>
            <a:fillRect/>
          </a:stretch>
        </p:blipFill>
        <p:spPr>
          <a:xfrm>
            <a:off x="2730507" y="593465"/>
            <a:ext cx="5736833" cy="3718882"/>
          </a:xfrm>
          <a:prstGeom prst="rect">
            <a:avLst/>
          </a:prstGeom>
        </p:spPr>
      </p:pic>
      <p:sp>
        <p:nvSpPr>
          <p:cNvPr id="7" name="TextBox 6">
            <a:extLst>
              <a:ext uri="{FF2B5EF4-FFF2-40B4-BE49-F238E27FC236}">
                <a16:creationId xmlns:a16="http://schemas.microsoft.com/office/drawing/2014/main" id="{D4E7F373-2D9E-4B09-856A-7E376AA225A7}"/>
              </a:ext>
            </a:extLst>
          </p:cNvPr>
          <p:cNvSpPr txBox="1"/>
          <p:nvPr/>
        </p:nvSpPr>
        <p:spPr>
          <a:xfrm>
            <a:off x="3164892" y="6448621"/>
            <a:ext cx="2541071" cy="338554"/>
          </a:xfrm>
          <a:prstGeom prst="rect">
            <a:avLst/>
          </a:prstGeom>
          <a:solidFill>
            <a:schemeClr val="bg1"/>
          </a:solidFill>
        </p:spPr>
        <p:txBody>
          <a:bodyPr wrap="square" rtlCol="0">
            <a:spAutoFit/>
          </a:bodyPr>
          <a:lstStyle/>
          <a:p>
            <a:r>
              <a:rPr lang="en-US" sz="1600" dirty="0">
                <a:effectLst/>
                <a:latin typeface="Calibri" panose="020F0502020204030204" pitchFamily="34" charset="0"/>
                <a:ea typeface="Calibri" panose="020F0502020204030204" pitchFamily="34" charset="0"/>
                <a:cs typeface="Calibri" panose="020F0502020204030204" pitchFamily="34" charset="0"/>
              </a:rPr>
              <a:t>No Personal Injury to driver</a:t>
            </a:r>
            <a:endParaRPr lang="en-US" sz="1600" dirty="0"/>
          </a:p>
        </p:txBody>
      </p:sp>
    </p:spTree>
    <p:extLst>
      <p:ext uri="{BB962C8B-B14F-4D97-AF65-F5344CB8AC3E}">
        <p14:creationId xmlns:p14="http://schemas.microsoft.com/office/powerpoint/2010/main" val="33899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180000"/>
            <a:ext cx="5616184" cy="720000"/>
          </a:xfrm>
        </p:spPr>
        <p:txBody>
          <a:bodyPr/>
          <a:lstStyle/>
          <a:p>
            <a:r>
              <a:rPr lang="en-US" dirty="0"/>
              <a:t>MQXFA Design</a:t>
            </a:r>
          </a:p>
        </p:txBody>
      </p:sp>
      <p:graphicFrame>
        <p:nvGraphicFramePr>
          <p:cNvPr id="6" name="Content Placeholder 6"/>
          <p:cNvGraphicFramePr>
            <a:graphicFrameLocks/>
          </p:cNvGraphicFramePr>
          <p:nvPr/>
        </p:nvGraphicFramePr>
        <p:xfrm>
          <a:off x="19050" y="943755"/>
          <a:ext cx="5562599" cy="4717493"/>
        </p:xfrm>
        <a:graphic>
          <a:graphicData uri="http://schemas.openxmlformats.org/drawingml/2006/table">
            <a:tbl>
              <a:tblPr firstCol="1" bandRow="1">
                <a:solidFill>
                  <a:schemeClr val="accent1">
                    <a:lumMod val="20000"/>
                    <a:lumOff val="80000"/>
                  </a:schemeClr>
                </a:solidFill>
              </a:tblPr>
              <a:tblGrid>
                <a:gridCol w="3231205">
                  <a:extLst>
                    <a:ext uri="{9D8B030D-6E8A-4147-A177-3AD203B41FA5}">
                      <a16:colId xmlns:a16="http://schemas.microsoft.com/office/drawing/2014/main" val="20000"/>
                    </a:ext>
                  </a:extLst>
                </a:gridCol>
                <a:gridCol w="978330">
                  <a:extLst>
                    <a:ext uri="{9D8B030D-6E8A-4147-A177-3AD203B41FA5}">
                      <a16:colId xmlns:a16="http://schemas.microsoft.com/office/drawing/2014/main" val="20001"/>
                    </a:ext>
                  </a:extLst>
                </a:gridCol>
                <a:gridCol w="1353064">
                  <a:extLst>
                    <a:ext uri="{9D8B030D-6E8A-4147-A177-3AD203B41FA5}">
                      <a16:colId xmlns:a16="http://schemas.microsoft.com/office/drawing/2014/main" val="20002"/>
                    </a:ext>
                  </a:extLst>
                </a:gridCol>
              </a:tblGrid>
              <a:tr h="328373">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cap="small" dirty="0">
                          <a:effectLst/>
                        </a:rPr>
                        <a:t>Parameter</a:t>
                      </a:r>
                      <a:endParaRPr lang="en-US" sz="1800" cap="small"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Unit</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lgn="ctr">
                        <a:spcBef>
                          <a:spcPts val="0"/>
                        </a:spcBef>
                        <a:spcAft>
                          <a:spcPts val="0"/>
                        </a:spcAft>
                      </a:pPr>
                      <a:r>
                        <a:rPr lang="en-US" sz="1800" dirty="0">
                          <a:effectLst/>
                        </a:rPr>
                        <a:t>MQXFA</a:t>
                      </a:r>
                      <a:endParaRPr lang="en-US" sz="2400" dirty="0">
                        <a:effectLst/>
                        <a:latin typeface="Times New Roman"/>
                        <a:ea typeface="Times New Roman"/>
                      </a:endParaRPr>
                    </a:p>
                  </a:txBody>
                  <a:tcPr marL="68580" marR="68580" marT="0" marB="0"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99D6EA"/>
                    </a:solidFill>
                  </a:tcPr>
                </a:tc>
                <a:extLst>
                  <a:ext uri="{0D108BD9-81ED-4DB2-BD59-A6C34878D82A}">
                    <a16:rowId xmlns:a16="http://schemas.microsoft.com/office/drawing/2014/main" val="1000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Coil aperture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150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Magnetic length</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solidFill>
                            <a:srgbClr val="000000"/>
                          </a:solidFill>
                          <a:effectLst/>
                        </a:rPr>
                        <a:t>m</a:t>
                      </a:r>
                      <a:endParaRPr lang="en-US" sz="2400" dirty="0">
                        <a:solidFill>
                          <a:srgbClr val="000000"/>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solidFill>
                            <a:srgbClr val="000000"/>
                          </a:solidFill>
                          <a:effectLst/>
                        </a:rPr>
                        <a:t>4.2</a:t>
                      </a:r>
                      <a:endParaRPr lang="en-US" sz="2400" dirty="0">
                        <a:solidFill>
                          <a:srgbClr val="000000"/>
                        </a:solidFill>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layers</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 of turns Inner-Outer layer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 </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22</a:t>
                      </a:r>
                      <a:r>
                        <a:rPr lang="en-US" sz="1800" baseline="0" dirty="0">
                          <a:effectLst/>
                        </a:rPr>
                        <a:t>-</a:t>
                      </a:r>
                      <a:r>
                        <a:rPr lang="en-US" sz="1800" dirty="0">
                          <a:effectLst/>
                        </a:rPr>
                        <a:t>28</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Operation temperature</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1.9</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5"/>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gradient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132.2</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6"/>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Nominal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kA</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16.23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7"/>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Peak field at nom. current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11.3</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8"/>
                  </a:ext>
                </a:extLst>
              </a:tr>
              <a:tr h="171491">
                <a:tc>
                  <a:txBody>
                    <a:bodyPr/>
                    <a:lstStyle/>
                    <a:p>
                      <a:pPr marL="0" marR="0">
                        <a:spcBef>
                          <a:spcPts val="0"/>
                        </a:spcBef>
                        <a:spcAft>
                          <a:spcPts val="0"/>
                        </a:spcAft>
                      </a:pPr>
                      <a:r>
                        <a:rPr lang="en-US" sz="1800" b="1" dirty="0">
                          <a:solidFill>
                            <a:schemeClr val="bg1"/>
                          </a:solidFill>
                          <a:effectLst/>
                          <a:latin typeface="+mn-lt"/>
                          <a:ea typeface="Times New Roman"/>
                        </a:rPr>
                        <a:t>Short Sample Limit</a:t>
                      </a:r>
                    </a:p>
                  </a:txBody>
                  <a:tcPr marL="68580" marR="68580"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9D6EA"/>
                    </a:solidFill>
                  </a:tcPr>
                </a:tc>
                <a:tc>
                  <a:txBody>
                    <a:bodyPr/>
                    <a:lstStyle/>
                    <a:p>
                      <a:pPr marL="0" marR="0" algn="ctr">
                        <a:spcBef>
                          <a:spcPts val="0"/>
                        </a:spcBef>
                        <a:spcAft>
                          <a:spcPts val="0"/>
                        </a:spcAft>
                      </a:pPr>
                      <a:endParaRPr lang="en-US" sz="1800" dirty="0">
                        <a:effectLst/>
                        <a:latin typeface="+mn-lt"/>
                        <a:ea typeface="Times New Roman"/>
                      </a:endParaRP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spcBef>
                          <a:spcPts val="0"/>
                        </a:spcBef>
                        <a:spcAft>
                          <a:spcPts val="0"/>
                        </a:spcAft>
                      </a:pPr>
                      <a:r>
                        <a:rPr lang="en-US" sz="1800" dirty="0">
                          <a:effectLst/>
                          <a:latin typeface="+mn-lt"/>
                          <a:ea typeface="Times New Roman"/>
                        </a:rPr>
                        <a:t>76%</a:t>
                      </a: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469157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Stored energy at nom. </a:t>
                      </a:r>
                      <a:r>
                        <a:rPr lang="en-US" sz="1800" dirty="0" err="1">
                          <a:effectLst/>
                        </a:rPr>
                        <a:t>curr</a:t>
                      </a:r>
                      <a:r>
                        <a:rPr lang="en-US" sz="1800" dirty="0">
                          <a:effectLst/>
                        </a:rPr>
                        <a:t>.</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99D6EA"/>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MJ/m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1.15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09"/>
                  </a:ext>
                </a:extLst>
              </a:tr>
              <a:tr h="274320">
                <a:tc>
                  <a:txBody>
                    <a:bodyPr/>
                    <a:lstStyle/>
                    <a:p>
                      <a:pPr marL="0" marR="0">
                        <a:spcBef>
                          <a:spcPts val="0"/>
                        </a:spcBef>
                        <a:spcAft>
                          <a:spcPts val="0"/>
                        </a:spcAft>
                      </a:pPr>
                      <a:r>
                        <a:rPr lang="en-US" sz="1800" b="1" dirty="0">
                          <a:solidFill>
                            <a:schemeClr val="bg1"/>
                          </a:solidFill>
                          <a:effectLst/>
                          <a:latin typeface="Arial" panose="020B0604020202020204" pitchFamily="34" charset="0"/>
                          <a:ea typeface="Times New Roman"/>
                          <a:cs typeface="Arial" panose="020B0604020202020204" pitchFamily="34" charset="0"/>
                        </a:rPr>
                        <a:t>Diff. inductance</a:t>
                      </a:r>
                    </a:p>
                  </a:txBody>
                  <a:tcPr marL="68580" marR="68580" marT="0" marB="0">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99D6EA"/>
                    </a:solidFill>
                  </a:tcPr>
                </a:tc>
                <a:tc>
                  <a:txBody>
                    <a:bodyPr/>
                    <a:lstStyle/>
                    <a:p>
                      <a:pPr marL="0" marR="0" algn="ctr">
                        <a:spcBef>
                          <a:spcPts val="0"/>
                        </a:spcBef>
                        <a:spcAft>
                          <a:spcPts val="0"/>
                        </a:spcAft>
                      </a:pPr>
                      <a:r>
                        <a:rPr lang="en-US" sz="1800" b="0" dirty="0" err="1">
                          <a:solidFill>
                            <a:schemeClr val="tx1"/>
                          </a:solidFill>
                          <a:effectLst/>
                          <a:latin typeface="Arial" panose="020B0604020202020204" pitchFamily="34" charset="0"/>
                          <a:ea typeface="Times New Roman"/>
                          <a:cs typeface="Arial" panose="020B0604020202020204" pitchFamily="34" charset="0"/>
                        </a:rPr>
                        <a:t>mH</a:t>
                      </a:r>
                      <a:r>
                        <a:rPr lang="en-US" sz="1800" b="0" dirty="0">
                          <a:solidFill>
                            <a:schemeClr val="tx1"/>
                          </a:solidFill>
                          <a:effectLst/>
                          <a:latin typeface="Arial" panose="020B0604020202020204" pitchFamily="34" charset="0"/>
                          <a:ea typeface="Times New Roman"/>
                          <a:cs typeface="Arial" panose="020B0604020202020204" pitchFamily="34" charset="0"/>
                        </a:rPr>
                        <a:t>/m</a:t>
                      </a:r>
                    </a:p>
                  </a:txBody>
                  <a:tcPr marL="68580" marR="68580"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lgn="ctr">
                        <a:spcBef>
                          <a:spcPts val="0"/>
                        </a:spcBef>
                        <a:spcAft>
                          <a:spcPts val="0"/>
                        </a:spcAft>
                      </a:pPr>
                      <a:r>
                        <a:rPr lang="en-US" sz="1800" b="0" dirty="0">
                          <a:solidFill>
                            <a:schemeClr val="tx1"/>
                          </a:solidFill>
                          <a:effectLst/>
                          <a:latin typeface="Arial" panose="020B0604020202020204" pitchFamily="34" charset="0"/>
                          <a:ea typeface="Times New Roman"/>
                          <a:cs typeface="Arial" panose="020B0604020202020204" pitchFamily="34" charset="0"/>
                        </a:rPr>
                        <a:t>8.26</a:t>
                      </a:r>
                    </a:p>
                  </a:txBody>
                  <a:tcPr marL="68580" marR="68580" marT="0" marB="0">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010"/>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 diameter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mm</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0.85</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1"/>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rPr>
                        <a:t>Strand</a:t>
                      </a:r>
                      <a:r>
                        <a:rPr lang="en-US" sz="1800" baseline="0" dirty="0">
                          <a:effectLst/>
                        </a:rPr>
                        <a:t> number</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rPr>
                        <a:t>40</a:t>
                      </a:r>
                      <a:endParaRPr lang="en-US" sz="2400" dirty="0">
                        <a:effectLst/>
                        <a:latin typeface="Times New Roman"/>
                        <a:ea typeface="Times New Roman"/>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2"/>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mn-ea"/>
                          <a:cs typeface="Arial" panose="020B0604020202020204" pitchFamily="34" charset="0"/>
                        </a:rPr>
                        <a:t>Cable</a:t>
                      </a:r>
                      <a:r>
                        <a:rPr lang="en-US" sz="1800" baseline="0" dirty="0">
                          <a:effectLst/>
                          <a:latin typeface="Arial" panose="020B0604020202020204" pitchFamily="34" charset="0"/>
                          <a:ea typeface="+mn-ea"/>
                          <a:cs typeface="Arial" panose="020B0604020202020204" pitchFamily="34" charset="0"/>
                        </a:rPr>
                        <a:t> width</a:t>
                      </a: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18.15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3"/>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Cable mid thickness</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mm</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1.525</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4"/>
                  </a:ext>
                </a:extLst>
              </a:tr>
              <a:tr h="27432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marL="0" marR="0">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Keystone angle</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DB720C"/>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endParaRPr lang="en-US" sz="1800" dirty="0">
                        <a:effectLst/>
                        <a:latin typeface="Arial" panose="020B0604020202020204" pitchFamily="34" charset="0"/>
                        <a:ea typeface="Times New Roman"/>
                        <a:cs typeface="Arial" panose="020B0604020202020204" pitchFamily="34" charset="0"/>
                      </a:endParaRP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marL="0" marR="0" algn="ctr">
                        <a:spcBef>
                          <a:spcPts val="0"/>
                        </a:spcBef>
                        <a:spcAft>
                          <a:spcPts val="0"/>
                        </a:spcAft>
                      </a:pPr>
                      <a:r>
                        <a:rPr lang="en-US" sz="1800" dirty="0">
                          <a:effectLst/>
                          <a:latin typeface="Arial" panose="020B0604020202020204" pitchFamily="34" charset="0"/>
                          <a:ea typeface="Times New Roman"/>
                          <a:cs typeface="Arial" panose="020B0604020202020204" pitchFamily="34" charset="0"/>
                        </a:rPr>
                        <a:t>0.4</a:t>
                      </a:r>
                    </a:p>
                  </a:txBody>
                  <a:tcPr marL="68580" marR="68580" marT="0" marB="0">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chemeClr val="accent5">
                        <a:lumMod val="20000"/>
                        <a:lumOff val="80000"/>
                      </a:schemeClr>
                    </a:solidFill>
                  </a:tcPr>
                </a:tc>
                <a:extLst>
                  <a:ext uri="{0D108BD9-81ED-4DB2-BD59-A6C34878D82A}">
                    <a16:rowId xmlns:a16="http://schemas.microsoft.com/office/drawing/2014/main" val="10015"/>
                  </a:ext>
                </a:extLst>
              </a:tr>
            </a:tbl>
          </a:graphicData>
        </a:graphic>
      </p:graphicFrame>
      <p:pic>
        <p:nvPicPr>
          <p:cNvPr id="10" name="Picture 9"/>
          <p:cNvPicPr>
            <a:picLocks noChangeAspect="1"/>
          </p:cNvPicPr>
          <p:nvPr/>
        </p:nvPicPr>
        <p:blipFill rotWithShape="1">
          <a:blip r:embed="rId3"/>
          <a:srcRect l="1313" b="5868"/>
          <a:stretch/>
        </p:blipFill>
        <p:spPr>
          <a:xfrm>
            <a:off x="5580112" y="4413279"/>
            <a:ext cx="3581400" cy="2444721"/>
          </a:xfrm>
          <a:prstGeom prst="rect">
            <a:avLst/>
          </a:prstGeom>
        </p:spPr>
      </p:pic>
      <p:pic>
        <p:nvPicPr>
          <p:cNvPr id="8" name="Picture 7"/>
          <p:cNvPicPr>
            <a:picLocks noChangeAspect="1"/>
          </p:cNvPicPr>
          <p:nvPr/>
        </p:nvPicPr>
        <p:blipFill>
          <a:blip r:embed="rId4"/>
          <a:stretch>
            <a:fillRect/>
          </a:stretch>
        </p:blipFill>
        <p:spPr>
          <a:xfrm>
            <a:off x="5736387" y="404664"/>
            <a:ext cx="3396190" cy="3384775"/>
          </a:xfrm>
          <a:prstGeom prst="rect">
            <a:avLst/>
          </a:prstGeom>
        </p:spPr>
      </p:pic>
      <p:sp>
        <p:nvSpPr>
          <p:cNvPr id="7" name="Slide Number Placeholder 6"/>
          <p:cNvSpPr>
            <a:spLocks noGrp="1"/>
          </p:cNvSpPr>
          <p:nvPr>
            <p:ph type="sldNum" sz="quarter" idx="12"/>
          </p:nvPr>
        </p:nvSpPr>
        <p:spPr>
          <a:xfrm>
            <a:off x="8716294" y="6423128"/>
            <a:ext cx="360000" cy="360000"/>
          </a:xfrm>
        </p:spPr>
        <p:txBody>
          <a:bodyPr/>
          <a:lstStyle/>
          <a:p>
            <a:pPr>
              <a:defRPr/>
            </a:pPr>
            <a:fld id="{2E8B149A-14C6-B749-AF60-1744CFF2A849}" type="slidenum">
              <a:rPr lang="en-US" smtClean="0">
                <a:solidFill>
                  <a:schemeClr val="tx2"/>
                </a:solidFill>
              </a:rPr>
              <a:pPr>
                <a:defRPr/>
              </a:pPr>
              <a:t>22</a:t>
            </a:fld>
            <a:endParaRPr lang="en-US" dirty="0">
              <a:solidFill>
                <a:schemeClr val="tx2"/>
              </a:solidFill>
            </a:endParaRPr>
          </a:p>
        </p:txBody>
      </p:sp>
      <p:sp>
        <p:nvSpPr>
          <p:cNvPr id="11" name="TextBox 10"/>
          <p:cNvSpPr txBox="1"/>
          <p:nvPr/>
        </p:nvSpPr>
        <p:spPr>
          <a:xfrm>
            <a:off x="0" y="6192296"/>
            <a:ext cx="5698105"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G. Ambrosio et al., “First Test Results of the 150 mm Aperture IR Quadrupole Models for the High Luminosity LHC” NAPAC16, FERMILAB-CONF-16-440-TD</a:t>
            </a:r>
          </a:p>
        </p:txBody>
      </p:sp>
      <p:sp>
        <p:nvSpPr>
          <p:cNvPr id="13" name="TextBox 12"/>
          <p:cNvSpPr txBox="1"/>
          <p:nvPr/>
        </p:nvSpPr>
        <p:spPr>
          <a:xfrm>
            <a:off x="3146" y="5715012"/>
            <a:ext cx="5694959"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P. Ferracin et al., “</a:t>
            </a:r>
            <a:r>
              <a:rPr lang="x-none" sz="1200" dirty="0"/>
              <a:t>Development of MQXF, the Nb</a:t>
            </a:r>
            <a:r>
              <a:rPr lang="x-none" sz="1200" baseline="-25000" dirty="0"/>
              <a:t>3</a:t>
            </a:r>
            <a:r>
              <a:rPr lang="x-none" sz="1200" dirty="0"/>
              <a:t>Sn Low-β Quadrupole for the HiLumi LHC </a:t>
            </a:r>
            <a:r>
              <a:rPr lang="en-US" sz="1200" dirty="0">
                <a:solidFill>
                  <a:schemeClr val="tx1">
                    <a:lumMod val="50000"/>
                  </a:schemeClr>
                </a:solidFill>
              </a:rPr>
              <a:t>” IEEE Trans App. </a:t>
            </a:r>
            <a:r>
              <a:rPr lang="en-US" sz="1200" dirty="0" err="1">
                <a:solidFill>
                  <a:schemeClr val="tx1">
                    <a:lumMod val="50000"/>
                  </a:schemeClr>
                </a:solidFill>
              </a:rPr>
              <a:t>Supercond</a:t>
            </a:r>
            <a:r>
              <a:rPr lang="en-US" sz="1200" dirty="0">
                <a:solidFill>
                  <a:schemeClr val="tx1">
                    <a:lumMod val="50000"/>
                  </a:schemeClr>
                </a:solidFill>
              </a:rPr>
              <a:t>. Vol. 26, no. 4, 4000207</a:t>
            </a:r>
          </a:p>
        </p:txBody>
      </p:sp>
      <p:sp>
        <p:nvSpPr>
          <p:cNvPr id="3" name="Oval 2"/>
          <p:cNvSpPr/>
          <p:nvPr/>
        </p:nvSpPr>
        <p:spPr>
          <a:xfrm>
            <a:off x="4646968" y="1215858"/>
            <a:ext cx="504056" cy="360040"/>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C:\Documents and Settings\bbordini\Local Settings\Temporary Internet Files\Content.Word\001.jpg"/>
          <p:cNvPicPr>
            <a:picLocks noChangeAspect="1"/>
          </p:cNvPicPr>
          <p:nvPr/>
        </p:nvPicPr>
        <p:blipFill>
          <a:blip r:embed="rId5">
            <a:extLst>
              <a:ext uri="{28A0092B-C50C-407E-A947-70E740481C1C}">
                <a14:useLocalDpi xmlns:a14="http://schemas.microsoft.com/office/drawing/2010/main" val="0"/>
              </a:ext>
            </a:extLst>
          </a:blip>
          <a:srcRect l="13051" r="13051"/>
          <a:stretch>
            <a:fillRect/>
          </a:stretch>
        </p:blipFill>
        <p:spPr bwMode="auto">
          <a:xfrm>
            <a:off x="5614009" y="3753522"/>
            <a:ext cx="1262247" cy="128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6887421" y="4028429"/>
            <a:ext cx="1774845" cy="584775"/>
          </a:xfrm>
          <a:prstGeom prst="rect">
            <a:avLst/>
          </a:prstGeom>
          <a:noFill/>
        </p:spPr>
        <p:txBody>
          <a:bodyPr wrap="none" rtlCol="0">
            <a:spAutoFit/>
          </a:bodyPr>
          <a:lstStyle/>
          <a:p>
            <a:r>
              <a:rPr lang="en-US" sz="1600" dirty="0"/>
              <a:t>Nb</a:t>
            </a:r>
            <a:r>
              <a:rPr lang="en-US" sz="1600" baseline="-25000" dirty="0"/>
              <a:t>3</a:t>
            </a:r>
            <a:r>
              <a:rPr lang="en-US" sz="1600" dirty="0"/>
              <a:t>Sn Conductor</a:t>
            </a:r>
          </a:p>
          <a:p>
            <a:r>
              <a:rPr lang="en-US" sz="1600" i="1" dirty="0"/>
              <a:t>B-OST RRP</a:t>
            </a:r>
          </a:p>
        </p:txBody>
      </p:sp>
      <p:sp>
        <p:nvSpPr>
          <p:cNvPr id="17" name="Rectangle: Rounded Corners 16"/>
          <p:cNvSpPr/>
          <p:nvPr/>
        </p:nvSpPr>
        <p:spPr>
          <a:xfrm>
            <a:off x="5698105" y="1956368"/>
            <a:ext cx="3384376" cy="2045741"/>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Design stable since Jan 2016</a:t>
            </a:r>
          </a:p>
          <a:p>
            <a:pPr algn="ctr"/>
            <a:r>
              <a:rPr lang="en-US" sz="2400" dirty="0">
                <a:solidFill>
                  <a:schemeClr val="accent5"/>
                </a:solidFill>
              </a:rPr>
              <a:t>with a few minor DCRs approved</a:t>
            </a:r>
          </a:p>
        </p:txBody>
      </p:sp>
      <p:sp>
        <p:nvSpPr>
          <p:cNvPr id="5" name="Rectangle: Rounded Corners 4">
            <a:extLst>
              <a:ext uri="{FF2B5EF4-FFF2-40B4-BE49-F238E27FC236}">
                <a16:creationId xmlns:a16="http://schemas.microsoft.com/office/drawing/2014/main" id="{C18C3729-125D-4C7E-B237-B6B6ECF444C5}"/>
              </a:ext>
            </a:extLst>
          </p:cNvPr>
          <p:cNvSpPr/>
          <p:nvPr/>
        </p:nvSpPr>
        <p:spPr>
          <a:xfrm>
            <a:off x="4567438" y="2911031"/>
            <a:ext cx="713477" cy="842491"/>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ooter Placeholder 8">
            <a:extLst>
              <a:ext uri="{FF2B5EF4-FFF2-40B4-BE49-F238E27FC236}">
                <a16:creationId xmlns:a16="http://schemas.microsoft.com/office/drawing/2014/main" id="{5AFB18F2-8F79-42CC-931C-0DDF6424BDBE}"/>
              </a:ext>
            </a:extLst>
          </p:cNvPr>
          <p:cNvSpPr>
            <a:spLocks noGrp="1"/>
          </p:cNvSpPr>
          <p:nvPr>
            <p:ph type="ftr" sz="quarter" idx="3"/>
          </p:nvPr>
        </p:nvSpPr>
        <p:spPr>
          <a:xfrm>
            <a:off x="1547664" y="6489580"/>
            <a:ext cx="4033985" cy="360000"/>
          </a:xfrm>
        </p:spPr>
        <p:txBody>
          <a:bodyPr/>
          <a:lstStyle/>
          <a:p>
            <a:r>
              <a:rPr lang="en-US"/>
              <a:t>HL-LHC AUP DOE IPR  – July 23–25, 2024</a:t>
            </a:r>
            <a:endParaRPr lang="en-GB" dirty="0"/>
          </a:p>
        </p:txBody>
      </p:sp>
    </p:spTree>
    <p:extLst>
      <p:ext uri="{BB962C8B-B14F-4D97-AF65-F5344CB8AC3E}">
        <p14:creationId xmlns:p14="http://schemas.microsoft.com/office/powerpoint/2010/main" val="3439119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4078B0B-F8F5-4E92-B8A4-59FB0082CCF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142E8023-2662-4AD0-B14D-E5EA70732B53}"/>
              </a:ext>
            </a:extLst>
          </p:cNvPr>
          <p:cNvSpPr>
            <a:spLocks noGrp="1"/>
          </p:cNvSpPr>
          <p:nvPr>
            <p:ph type="ftr" sz="quarter" idx="3"/>
          </p:nvPr>
        </p:nvSpPr>
        <p:spPr>
          <a:xfrm>
            <a:off x="1972136" y="649800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3" name="Picture 2">
            <a:extLst>
              <a:ext uri="{FF2B5EF4-FFF2-40B4-BE49-F238E27FC236}">
                <a16:creationId xmlns:a16="http://schemas.microsoft.com/office/drawing/2014/main" id="{77FB8E53-C24C-4FF1-B5C3-96B754EB35A9}"/>
              </a:ext>
            </a:extLst>
          </p:cNvPr>
          <p:cNvPicPr>
            <a:picLocks noChangeAspect="1"/>
          </p:cNvPicPr>
          <p:nvPr/>
        </p:nvPicPr>
        <p:blipFill>
          <a:blip r:embed="rId2"/>
          <a:stretch>
            <a:fillRect/>
          </a:stretch>
        </p:blipFill>
        <p:spPr>
          <a:xfrm>
            <a:off x="0" y="0"/>
            <a:ext cx="8316416" cy="5529117"/>
          </a:xfrm>
          <a:prstGeom prst="rect">
            <a:avLst/>
          </a:prstGeom>
        </p:spPr>
      </p:pic>
      <p:sp>
        <p:nvSpPr>
          <p:cNvPr id="11" name="TextBox 10">
            <a:extLst>
              <a:ext uri="{FF2B5EF4-FFF2-40B4-BE49-F238E27FC236}">
                <a16:creationId xmlns:a16="http://schemas.microsoft.com/office/drawing/2014/main" id="{90565C32-29A4-41DC-964B-5911CCED0E55}"/>
              </a:ext>
            </a:extLst>
          </p:cNvPr>
          <p:cNvSpPr txBox="1"/>
          <p:nvPr/>
        </p:nvSpPr>
        <p:spPr>
          <a:xfrm>
            <a:off x="7127353" y="5307763"/>
            <a:ext cx="1800200" cy="461665"/>
          </a:xfrm>
          <a:prstGeom prst="rect">
            <a:avLst/>
          </a:prstGeom>
          <a:solidFill>
            <a:schemeClr val="bg1"/>
          </a:solid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mn-cs"/>
              </a:rPr>
              <a:t>Courtesy of J. Muratore and A. Ben Yahia</a:t>
            </a:r>
          </a:p>
        </p:txBody>
      </p:sp>
      <p:pic>
        <p:nvPicPr>
          <p:cNvPr id="2" name="Picture 1">
            <a:extLst>
              <a:ext uri="{FF2B5EF4-FFF2-40B4-BE49-F238E27FC236}">
                <a16:creationId xmlns:a16="http://schemas.microsoft.com/office/drawing/2014/main" id="{09683AB1-1E51-499F-8987-2C1CFF8ECF20}"/>
              </a:ext>
            </a:extLst>
          </p:cNvPr>
          <p:cNvPicPr>
            <a:picLocks noChangeAspect="1"/>
          </p:cNvPicPr>
          <p:nvPr/>
        </p:nvPicPr>
        <p:blipFill rotWithShape="1">
          <a:blip r:embed="rId3"/>
          <a:srcRect l="64582" t="34348" b="23663"/>
          <a:stretch/>
        </p:blipFill>
        <p:spPr>
          <a:xfrm>
            <a:off x="6732240" y="1844824"/>
            <a:ext cx="2195313" cy="1728192"/>
          </a:xfrm>
          <a:prstGeom prst="rect">
            <a:avLst/>
          </a:prstGeom>
        </p:spPr>
      </p:pic>
      <p:sp>
        <p:nvSpPr>
          <p:cNvPr id="6" name="Rectangle 5">
            <a:extLst>
              <a:ext uri="{FF2B5EF4-FFF2-40B4-BE49-F238E27FC236}">
                <a16:creationId xmlns:a16="http://schemas.microsoft.com/office/drawing/2014/main" id="{4A9DF007-B775-40A8-937A-9BDD9A0E7A0F}"/>
              </a:ext>
            </a:extLst>
          </p:cNvPr>
          <p:cNvSpPr/>
          <p:nvPr/>
        </p:nvSpPr>
        <p:spPr>
          <a:xfrm>
            <a:off x="7740352" y="2204864"/>
            <a:ext cx="720080" cy="100811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6306C1E5-22CE-47AE-ADAD-9BE92D41A7DA}"/>
              </a:ext>
            </a:extLst>
          </p:cNvPr>
          <p:cNvSpPr txBox="1"/>
          <p:nvPr/>
        </p:nvSpPr>
        <p:spPr>
          <a:xfrm>
            <a:off x="6724027" y="3481844"/>
            <a:ext cx="2358636" cy="523220"/>
          </a:xfrm>
          <a:prstGeom prst="rect">
            <a:avLst/>
          </a:prstGeom>
          <a:no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Location based on Quench Antenna and Voltage Taps</a:t>
            </a:r>
          </a:p>
        </p:txBody>
      </p:sp>
      <p:cxnSp>
        <p:nvCxnSpPr>
          <p:cNvPr id="9" name="Straight Arrow Connector 8">
            <a:extLst>
              <a:ext uri="{FF2B5EF4-FFF2-40B4-BE49-F238E27FC236}">
                <a16:creationId xmlns:a16="http://schemas.microsoft.com/office/drawing/2014/main" id="{25A072ED-8168-44E4-85CD-676977832626}"/>
              </a:ext>
            </a:extLst>
          </p:cNvPr>
          <p:cNvCxnSpPr>
            <a:cxnSpLocks/>
          </p:cNvCxnSpPr>
          <p:nvPr/>
        </p:nvCxnSpPr>
        <p:spPr>
          <a:xfrm flipV="1">
            <a:off x="3923928" y="3023149"/>
            <a:ext cx="3812318" cy="879845"/>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2" name="Content Placeholder 5">
            <a:extLst>
              <a:ext uri="{FF2B5EF4-FFF2-40B4-BE49-F238E27FC236}">
                <a16:creationId xmlns:a16="http://schemas.microsoft.com/office/drawing/2014/main" id="{C144210A-7EB5-447D-8E00-86DEFBB65A69}"/>
              </a:ext>
            </a:extLst>
          </p:cNvPr>
          <p:cNvSpPr>
            <a:spLocks noGrp="1"/>
          </p:cNvSpPr>
          <p:nvPr>
            <p:ph idx="1"/>
          </p:nvPr>
        </p:nvSpPr>
        <p:spPr>
          <a:xfrm>
            <a:off x="1691680" y="5608157"/>
            <a:ext cx="6192688" cy="1167428"/>
          </a:xfrm>
        </p:spPr>
        <p:txBody>
          <a:bodyPr>
            <a:normAutofit fontScale="92500" lnSpcReduction="10000"/>
          </a:bodyPr>
          <a:lstStyle/>
          <a:p>
            <a:r>
              <a:rPr lang="en-GB" sz="2600" u="sng" dirty="0"/>
              <a:t>Reverse temperature dependence</a:t>
            </a:r>
          </a:p>
          <a:p>
            <a:r>
              <a:rPr lang="en-GB" sz="2600" u="sng" dirty="0"/>
              <a:t>Reverse ramp-rate dependence</a:t>
            </a:r>
          </a:p>
          <a:p>
            <a:r>
              <a:rPr lang="en-GB" sz="2600" dirty="0"/>
              <a:t>Same features and location in MQXFA08</a:t>
            </a:r>
            <a:endParaRPr lang="en-GB" dirty="0"/>
          </a:p>
        </p:txBody>
      </p:sp>
      <p:cxnSp>
        <p:nvCxnSpPr>
          <p:cNvPr id="13" name="Straight Arrow Connector 12">
            <a:extLst>
              <a:ext uri="{FF2B5EF4-FFF2-40B4-BE49-F238E27FC236}">
                <a16:creationId xmlns:a16="http://schemas.microsoft.com/office/drawing/2014/main" id="{AF0D1A72-F497-4BC4-90DC-A74C93FF9A9A}"/>
              </a:ext>
            </a:extLst>
          </p:cNvPr>
          <p:cNvCxnSpPr>
            <a:cxnSpLocks/>
          </p:cNvCxnSpPr>
          <p:nvPr/>
        </p:nvCxnSpPr>
        <p:spPr>
          <a:xfrm flipV="1">
            <a:off x="2206207" y="1844824"/>
            <a:ext cx="1573705" cy="3703249"/>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2E6248A-E957-4279-AA2D-B97BC80490D9}"/>
              </a:ext>
            </a:extLst>
          </p:cNvPr>
          <p:cNvCxnSpPr>
            <a:cxnSpLocks/>
          </p:cNvCxnSpPr>
          <p:nvPr/>
        </p:nvCxnSpPr>
        <p:spPr>
          <a:xfrm flipV="1">
            <a:off x="2269571" y="1556792"/>
            <a:ext cx="1888637" cy="4496286"/>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542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00" y="24550"/>
            <a:ext cx="7920000" cy="720000"/>
          </a:xfrm>
        </p:spPr>
        <p:txBody>
          <a:bodyPr/>
          <a:lstStyle/>
          <a:p>
            <a:r>
              <a:rPr lang="en-US" dirty="0"/>
              <a:t>Discrepancies and Non-conformities</a:t>
            </a:r>
          </a:p>
        </p:txBody>
      </p:sp>
      <p:sp>
        <p:nvSpPr>
          <p:cNvPr id="3" name="Content Placeholder 2"/>
          <p:cNvSpPr>
            <a:spLocks noGrp="1"/>
          </p:cNvSpPr>
          <p:nvPr>
            <p:ph idx="1"/>
          </p:nvPr>
        </p:nvSpPr>
        <p:spPr>
          <a:xfrm>
            <a:off x="612000" y="728391"/>
            <a:ext cx="8074800" cy="3348682"/>
          </a:xfrm>
        </p:spPr>
        <p:txBody>
          <a:bodyPr>
            <a:normAutofit fontScale="92500" lnSpcReduction="10000"/>
          </a:bodyPr>
          <a:lstStyle/>
          <a:p>
            <a:r>
              <a:rPr lang="en-US" dirty="0"/>
              <a:t>Possible causes of local issue:</a:t>
            </a:r>
          </a:p>
          <a:p>
            <a:pPr lvl="1"/>
            <a:r>
              <a:rPr lang="en-US" dirty="0"/>
              <a:t>Some strands popped out during winding, were fixed, popped out overnight and were fixed a second time (BNL DR AM-164) </a:t>
            </a:r>
          </a:p>
          <a:p>
            <a:pPr lvl="1"/>
            <a:r>
              <a:rPr lang="en-US" dirty="0"/>
              <a:t>Limiting coil was affected by COVID lockdown</a:t>
            </a:r>
          </a:p>
          <a:p>
            <a:pPr lvl="2"/>
            <a:r>
              <a:rPr lang="en-US" dirty="0"/>
              <a:t>14 weeks stop after winding &amp; curing of inner layer</a:t>
            </a:r>
          </a:p>
          <a:p>
            <a:pPr lvl="1"/>
            <a:r>
              <a:rPr lang="en-US" dirty="0"/>
              <a:t>Axial preload had to be removed in order to fix position of end plate (LBNL MQXFA-NCR-0220)</a:t>
            </a:r>
          </a:p>
          <a:p>
            <a:pPr marL="0" indent="0">
              <a:buNone/>
            </a:pPr>
            <a:r>
              <a:rPr lang="en-US" dirty="0"/>
              <a:t> </a:t>
            </a:r>
          </a:p>
          <a:p>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pic>
        <p:nvPicPr>
          <p:cNvPr id="7" name="Picture 6">
            <a:extLst>
              <a:ext uri="{FF2B5EF4-FFF2-40B4-BE49-F238E27FC236}">
                <a16:creationId xmlns:a16="http://schemas.microsoft.com/office/drawing/2014/main" id="{478FB876-871F-4238-B206-24F750EB6D99}"/>
              </a:ext>
            </a:extLst>
          </p:cNvPr>
          <p:cNvPicPr>
            <a:picLocks noChangeAspect="1"/>
          </p:cNvPicPr>
          <p:nvPr/>
        </p:nvPicPr>
        <p:blipFill rotWithShape="1">
          <a:blip r:embed="rId2"/>
          <a:srcRect t="10386" b="12582"/>
          <a:stretch/>
        </p:blipFill>
        <p:spPr>
          <a:xfrm>
            <a:off x="3608424" y="3786634"/>
            <a:ext cx="5322269" cy="3071366"/>
          </a:xfrm>
          <a:prstGeom prst="rect">
            <a:avLst/>
          </a:prstGeom>
        </p:spPr>
      </p:pic>
      <p:sp>
        <p:nvSpPr>
          <p:cNvPr id="8" name="TextBox 7">
            <a:extLst>
              <a:ext uri="{FF2B5EF4-FFF2-40B4-BE49-F238E27FC236}">
                <a16:creationId xmlns:a16="http://schemas.microsoft.com/office/drawing/2014/main" id="{51F35337-EB8E-4123-96F8-151FFE1224D4}"/>
              </a:ext>
            </a:extLst>
          </p:cNvPr>
          <p:cNvSpPr txBox="1"/>
          <p:nvPr/>
        </p:nvSpPr>
        <p:spPr>
          <a:xfrm>
            <a:off x="3707904" y="6477886"/>
            <a:ext cx="4711546"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a:ea typeface="+mn-ea"/>
                <a:cs typeface="+mn-cs"/>
              </a:rPr>
              <a:t>coil 214 as it was setup for the lab shutdown</a:t>
            </a:r>
          </a:p>
        </p:txBody>
      </p:sp>
      <p:pic>
        <p:nvPicPr>
          <p:cNvPr id="9" name="Picture 8">
            <a:extLst>
              <a:ext uri="{FF2B5EF4-FFF2-40B4-BE49-F238E27FC236}">
                <a16:creationId xmlns:a16="http://schemas.microsoft.com/office/drawing/2014/main" id="{7F8DDD2F-67F1-4B52-BDCD-7CF6CE713461}"/>
              </a:ext>
            </a:extLst>
          </p:cNvPr>
          <p:cNvPicPr>
            <a:picLocks noChangeAspect="1"/>
          </p:cNvPicPr>
          <p:nvPr/>
        </p:nvPicPr>
        <p:blipFill rotWithShape="1">
          <a:blip r:embed="rId3"/>
          <a:srcRect l="16482" t="16759" r="304" b="15314"/>
          <a:stretch/>
        </p:blipFill>
        <p:spPr>
          <a:xfrm>
            <a:off x="16632" y="3779898"/>
            <a:ext cx="3591792" cy="2331456"/>
          </a:xfrm>
          <a:prstGeom prst="rect">
            <a:avLst/>
          </a:prstGeom>
        </p:spPr>
      </p:pic>
      <p:sp>
        <p:nvSpPr>
          <p:cNvPr id="11" name="TextBox 10">
            <a:extLst>
              <a:ext uri="{FF2B5EF4-FFF2-40B4-BE49-F238E27FC236}">
                <a16:creationId xmlns:a16="http://schemas.microsoft.com/office/drawing/2014/main" id="{563CE112-ADFF-4450-934E-C66C96E2D2F2}"/>
              </a:ext>
            </a:extLst>
          </p:cNvPr>
          <p:cNvSpPr txBox="1"/>
          <p:nvPr/>
        </p:nvSpPr>
        <p:spPr>
          <a:xfrm>
            <a:off x="23172" y="5941406"/>
            <a:ext cx="3591792" cy="923330"/>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Inner layer coil showing in yellow the position of coil-214 cable affected by DR AM-164</a:t>
            </a:r>
          </a:p>
        </p:txBody>
      </p:sp>
    </p:spTree>
    <p:extLst>
      <p:ext uri="{BB962C8B-B14F-4D97-AF65-F5344CB8AC3E}">
        <p14:creationId xmlns:p14="http://schemas.microsoft.com/office/powerpoint/2010/main" val="750560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7E7C1-D7F7-4163-834E-481404B5CFA9}"/>
              </a:ext>
            </a:extLst>
          </p:cNvPr>
          <p:cNvSpPr>
            <a:spLocks noGrp="1"/>
          </p:cNvSpPr>
          <p:nvPr>
            <p:ph type="title"/>
          </p:nvPr>
        </p:nvSpPr>
        <p:spPr>
          <a:xfrm>
            <a:off x="608674" y="91064"/>
            <a:ext cx="7920000" cy="720000"/>
          </a:xfrm>
        </p:spPr>
        <p:txBody>
          <a:bodyPr/>
          <a:lstStyle/>
          <a:p>
            <a:r>
              <a:rPr lang="en-US" dirty="0"/>
              <a:t>Structure Analysis &amp; MQXFA07 Disassembly</a:t>
            </a:r>
          </a:p>
        </p:txBody>
      </p:sp>
      <p:pic>
        <p:nvPicPr>
          <p:cNvPr id="4" name="Picture 3">
            <a:extLst>
              <a:ext uri="{FF2B5EF4-FFF2-40B4-BE49-F238E27FC236}">
                <a16:creationId xmlns:a16="http://schemas.microsoft.com/office/drawing/2014/main" id="{A1007441-C721-4BCD-B7B9-B7914BE92A03}"/>
              </a:ext>
            </a:extLst>
          </p:cNvPr>
          <p:cNvPicPr/>
          <p:nvPr/>
        </p:nvPicPr>
        <p:blipFill rotWithShape="1">
          <a:blip r:embed="rId2"/>
          <a:srcRect l="14287" t="46667" r="13293" b="9206"/>
          <a:stretch/>
        </p:blipFill>
        <p:spPr bwMode="auto">
          <a:xfrm>
            <a:off x="533400" y="1005710"/>
            <a:ext cx="8251677" cy="3153319"/>
          </a:xfrm>
          <a:prstGeom prst="rect">
            <a:avLst/>
          </a:prstGeom>
          <a:ln>
            <a:noFill/>
          </a:ln>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458D574C-DDA1-4FF8-8789-D8F69F4D9B2C}"/>
              </a:ext>
            </a:extLst>
          </p:cNvPr>
          <p:cNvSpPr txBox="1"/>
          <p:nvPr/>
        </p:nvSpPr>
        <p:spPr>
          <a:xfrm>
            <a:off x="457200" y="1158111"/>
            <a:ext cx="60818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Yoke</a:t>
            </a:r>
          </a:p>
        </p:txBody>
      </p:sp>
      <p:sp>
        <p:nvSpPr>
          <p:cNvPr id="6" name="TextBox 5">
            <a:extLst>
              <a:ext uri="{FF2B5EF4-FFF2-40B4-BE49-F238E27FC236}">
                <a16:creationId xmlns:a16="http://schemas.microsoft.com/office/drawing/2014/main" id="{C93CEC06-4BEF-4150-B0F9-190B7A3FBBB1}"/>
              </a:ext>
            </a:extLst>
          </p:cNvPr>
          <p:cNvSpPr txBox="1"/>
          <p:nvPr/>
        </p:nvSpPr>
        <p:spPr>
          <a:xfrm>
            <a:off x="457200" y="3672711"/>
            <a:ext cx="83067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 shell</a:t>
            </a:r>
          </a:p>
        </p:txBody>
      </p:sp>
      <p:sp>
        <p:nvSpPr>
          <p:cNvPr id="7" name="TextBox 6">
            <a:extLst>
              <a:ext uri="{FF2B5EF4-FFF2-40B4-BE49-F238E27FC236}">
                <a16:creationId xmlns:a16="http://schemas.microsoft.com/office/drawing/2014/main" id="{C19C3D7B-2149-465D-A3F0-2A62D22F4596}"/>
              </a:ext>
            </a:extLst>
          </p:cNvPr>
          <p:cNvSpPr txBox="1"/>
          <p:nvPr/>
        </p:nvSpPr>
        <p:spPr>
          <a:xfrm>
            <a:off x="2895600" y="1158111"/>
            <a:ext cx="873957"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Gap key</a:t>
            </a:r>
          </a:p>
        </p:txBody>
      </p:sp>
      <p:cxnSp>
        <p:nvCxnSpPr>
          <p:cNvPr id="9" name="Straight Connector 8">
            <a:extLst>
              <a:ext uri="{FF2B5EF4-FFF2-40B4-BE49-F238E27FC236}">
                <a16:creationId xmlns:a16="http://schemas.microsoft.com/office/drawing/2014/main" id="{00CD7B0C-8246-4BEE-8B2B-B17573E96ADA}"/>
              </a:ext>
            </a:extLst>
          </p:cNvPr>
          <p:cNvCxnSpPr>
            <a:cxnSpLocks/>
          </p:cNvCxnSpPr>
          <p:nvPr/>
        </p:nvCxnSpPr>
        <p:spPr>
          <a:xfrm>
            <a:off x="753057" y="1412026"/>
            <a:ext cx="725014" cy="29618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D42A90A5-CD1F-49C1-9436-E3A8BD53FB63}"/>
              </a:ext>
            </a:extLst>
          </p:cNvPr>
          <p:cNvCxnSpPr>
            <a:cxnSpLocks/>
          </p:cNvCxnSpPr>
          <p:nvPr/>
        </p:nvCxnSpPr>
        <p:spPr>
          <a:xfrm flipH="1">
            <a:off x="2880986" y="1493495"/>
            <a:ext cx="451592" cy="25855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1345ABDE-8CFB-4244-A1A1-DD97D0360C14}"/>
              </a:ext>
            </a:extLst>
          </p:cNvPr>
          <p:cNvCxnSpPr>
            <a:cxnSpLocks/>
          </p:cNvCxnSpPr>
          <p:nvPr/>
        </p:nvCxnSpPr>
        <p:spPr>
          <a:xfrm flipH="1">
            <a:off x="774860" y="3524947"/>
            <a:ext cx="229095" cy="21565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61AEAC73-3215-40F6-871F-A1C4B1B33A40}"/>
              </a:ext>
            </a:extLst>
          </p:cNvPr>
          <p:cNvSpPr txBox="1"/>
          <p:nvPr/>
        </p:nvSpPr>
        <p:spPr>
          <a:xfrm>
            <a:off x="2978739" y="3549600"/>
            <a:ext cx="898003"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Cooling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holes</a:t>
            </a:r>
          </a:p>
        </p:txBody>
      </p:sp>
      <p:cxnSp>
        <p:nvCxnSpPr>
          <p:cNvPr id="17" name="Straight Connector 16">
            <a:extLst>
              <a:ext uri="{FF2B5EF4-FFF2-40B4-BE49-F238E27FC236}">
                <a16:creationId xmlns:a16="http://schemas.microsoft.com/office/drawing/2014/main" id="{FEA06A0F-4529-4CE8-81B7-018182FEC157}"/>
              </a:ext>
            </a:extLst>
          </p:cNvPr>
          <p:cNvCxnSpPr>
            <a:cxnSpLocks/>
          </p:cNvCxnSpPr>
          <p:nvPr/>
        </p:nvCxnSpPr>
        <p:spPr>
          <a:xfrm flipH="1" flipV="1">
            <a:off x="2761989" y="3386700"/>
            <a:ext cx="344269" cy="51218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AB6FFF7A-02C5-44A2-B180-254890CC1970}"/>
              </a:ext>
            </a:extLst>
          </p:cNvPr>
          <p:cNvSpPr txBox="1"/>
          <p:nvPr/>
        </p:nvSpPr>
        <p:spPr>
          <a:xfrm>
            <a:off x="3881612" y="3549662"/>
            <a:ext cx="699230"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Collar</a:t>
            </a:r>
          </a:p>
        </p:txBody>
      </p:sp>
      <p:sp>
        <p:nvSpPr>
          <p:cNvPr id="20" name="TextBox 19">
            <a:extLst>
              <a:ext uri="{FF2B5EF4-FFF2-40B4-BE49-F238E27FC236}">
                <a16:creationId xmlns:a16="http://schemas.microsoft.com/office/drawing/2014/main" id="{B521B417-F886-4AB7-A1B3-FD4693808C91}"/>
              </a:ext>
            </a:extLst>
          </p:cNvPr>
          <p:cNvSpPr txBox="1"/>
          <p:nvPr/>
        </p:nvSpPr>
        <p:spPr>
          <a:xfrm>
            <a:off x="3840841" y="1272163"/>
            <a:ext cx="49244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Pad</a:t>
            </a:r>
          </a:p>
        </p:txBody>
      </p:sp>
      <p:sp>
        <p:nvSpPr>
          <p:cNvPr id="21" name="TextBox 20">
            <a:extLst>
              <a:ext uri="{FF2B5EF4-FFF2-40B4-BE49-F238E27FC236}">
                <a16:creationId xmlns:a16="http://schemas.microsoft.com/office/drawing/2014/main" id="{4EA806C9-A3FD-4E41-AED2-4E3A57AB00CE}"/>
              </a:ext>
            </a:extLst>
          </p:cNvPr>
          <p:cNvSpPr txBox="1"/>
          <p:nvPr/>
        </p:nvSpPr>
        <p:spPr>
          <a:xfrm>
            <a:off x="4750107" y="1284220"/>
            <a:ext cx="89800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Pole key</a:t>
            </a:r>
          </a:p>
        </p:txBody>
      </p:sp>
      <p:sp>
        <p:nvSpPr>
          <p:cNvPr id="22" name="TextBox 21">
            <a:extLst>
              <a:ext uri="{FF2B5EF4-FFF2-40B4-BE49-F238E27FC236}">
                <a16:creationId xmlns:a16="http://schemas.microsoft.com/office/drawing/2014/main" id="{E59B600E-3F8B-4B1A-BC1E-4875CC1E712E}"/>
              </a:ext>
            </a:extLst>
          </p:cNvPr>
          <p:cNvSpPr txBox="1"/>
          <p:nvPr/>
        </p:nvSpPr>
        <p:spPr>
          <a:xfrm>
            <a:off x="4929597" y="3549662"/>
            <a:ext cx="96693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Axial 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location</a:t>
            </a:r>
          </a:p>
        </p:txBody>
      </p:sp>
      <p:cxnSp>
        <p:nvCxnSpPr>
          <p:cNvPr id="23" name="Straight Connector 22">
            <a:extLst>
              <a:ext uri="{FF2B5EF4-FFF2-40B4-BE49-F238E27FC236}">
                <a16:creationId xmlns:a16="http://schemas.microsoft.com/office/drawing/2014/main" id="{16D48781-CAB9-4397-B894-9EC390F97687}"/>
              </a:ext>
            </a:extLst>
          </p:cNvPr>
          <p:cNvCxnSpPr>
            <a:cxnSpLocks/>
          </p:cNvCxnSpPr>
          <p:nvPr/>
        </p:nvCxnSpPr>
        <p:spPr>
          <a:xfrm>
            <a:off x="4086674" y="1578933"/>
            <a:ext cx="378855" cy="37353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9EEA58F-1100-408D-AF0E-9D1BF17EFC4E}"/>
              </a:ext>
            </a:extLst>
          </p:cNvPr>
          <p:cNvCxnSpPr>
            <a:cxnSpLocks/>
          </p:cNvCxnSpPr>
          <p:nvPr/>
        </p:nvCxnSpPr>
        <p:spPr>
          <a:xfrm flipH="1">
            <a:off x="5062603" y="1576689"/>
            <a:ext cx="141961" cy="647178"/>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F2C1D60-6CFE-4F21-9387-47A76C8FB8D4}"/>
              </a:ext>
            </a:extLst>
          </p:cNvPr>
          <p:cNvCxnSpPr>
            <a:cxnSpLocks/>
          </p:cNvCxnSpPr>
          <p:nvPr/>
        </p:nvCxnSpPr>
        <p:spPr>
          <a:xfrm flipH="1">
            <a:off x="4270882" y="3139311"/>
            <a:ext cx="309488" cy="46841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29CCB01-C356-414F-8053-75F96C991967}"/>
              </a:ext>
            </a:extLst>
          </p:cNvPr>
          <p:cNvCxnSpPr>
            <a:cxnSpLocks/>
          </p:cNvCxnSpPr>
          <p:nvPr/>
        </p:nvCxnSpPr>
        <p:spPr>
          <a:xfrm>
            <a:off x="5205095" y="3126847"/>
            <a:ext cx="129752" cy="505926"/>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937E667E-F829-491D-8D9F-FFB14E9C35B6}"/>
              </a:ext>
            </a:extLst>
          </p:cNvPr>
          <p:cNvSpPr txBox="1"/>
          <p:nvPr/>
        </p:nvSpPr>
        <p:spPr>
          <a:xfrm>
            <a:off x="5752997" y="996141"/>
            <a:ext cx="808235"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Master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keys</a:t>
            </a:r>
          </a:p>
        </p:txBody>
      </p:sp>
      <p:sp>
        <p:nvSpPr>
          <p:cNvPr id="32" name="TextBox 31">
            <a:extLst>
              <a:ext uri="{FF2B5EF4-FFF2-40B4-BE49-F238E27FC236}">
                <a16:creationId xmlns:a16="http://schemas.microsoft.com/office/drawing/2014/main" id="{642337EB-7510-4B6A-92C7-B0D7B9EDF7B7}"/>
              </a:ext>
            </a:extLst>
          </p:cNvPr>
          <p:cNvSpPr txBox="1"/>
          <p:nvPr/>
        </p:nvSpPr>
        <p:spPr>
          <a:xfrm>
            <a:off x="8268934" y="3482506"/>
            <a:ext cx="657552" cy="584775"/>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Load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key</a:t>
            </a:r>
          </a:p>
        </p:txBody>
      </p:sp>
      <p:cxnSp>
        <p:nvCxnSpPr>
          <p:cNvPr id="33" name="Straight Connector 32">
            <a:extLst>
              <a:ext uri="{FF2B5EF4-FFF2-40B4-BE49-F238E27FC236}">
                <a16:creationId xmlns:a16="http://schemas.microsoft.com/office/drawing/2014/main" id="{305E712A-4DAA-4C80-BD1F-339F8BC86091}"/>
              </a:ext>
            </a:extLst>
          </p:cNvPr>
          <p:cNvCxnSpPr>
            <a:cxnSpLocks/>
          </p:cNvCxnSpPr>
          <p:nvPr/>
        </p:nvCxnSpPr>
        <p:spPr>
          <a:xfrm>
            <a:off x="6236669" y="1525417"/>
            <a:ext cx="696487" cy="257952"/>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30B25FDC-63BE-45F5-B9BE-1FA19BB3B3BE}"/>
              </a:ext>
            </a:extLst>
          </p:cNvPr>
          <p:cNvCxnSpPr>
            <a:cxnSpLocks/>
          </p:cNvCxnSpPr>
          <p:nvPr/>
        </p:nvCxnSpPr>
        <p:spPr>
          <a:xfrm>
            <a:off x="6244225" y="1532848"/>
            <a:ext cx="641627" cy="335821"/>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98B6D27-E77D-499A-9859-1352FB062093}"/>
              </a:ext>
            </a:extLst>
          </p:cNvPr>
          <p:cNvCxnSpPr>
            <a:cxnSpLocks/>
          </p:cNvCxnSpPr>
          <p:nvPr/>
        </p:nvCxnSpPr>
        <p:spPr>
          <a:xfrm>
            <a:off x="8116866" y="2747873"/>
            <a:ext cx="446191" cy="811263"/>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FD918940-ECAF-45BA-B7AB-E6B5A54750AE}"/>
              </a:ext>
            </a:extLst>
          </p:cNvPr>
          <p:cNvSpPr txBox="1"/>
          <p:nvPr/>
        </p:nvSpPr>
        <p:spPr>
          <a:xfrm>
            <a:off x="7915806" y="908720"/>
            <a:ext cx="848309"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Bladder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location</a:t>
            </a:r>
          </a:p>
        </p:txBody>
      </p:sp>
      <p:cxnSp>
        <p:nvCxnSpPr>
          <p:cNvPr id="40" name="Straight Connector 39">
            <a:extLst>
              <a:ext uri="{FF2B5EF4-FFF2-40B4-BE49-F238E27FC236}">
                <a16:creationId xmlns:a16="http://schemas.microsoft.com/office/drawing/2014/main" id="{52011812-C47B-4A30-8DCA-593FD17423C9}"/>
              </a:ext>
            </a:extLst>
          </p:cNvPr>
          <p:cNvCxnSpPr>
            <a:cxnSpLocks/>
            <a:stCxn id="39" idx="2"/>
          </p:cNvCxnSpPr>
          <p:nvPr/>
        </p:nvCxnSpPr>
        <p:spPr>
          <a:xfrm flipH="1">
            <a:off x="8111647" y="1493495"/>
            <a:ext cx="228314" cy="764400"/>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F147D4C4-B422-410A-967E-D2FCEFD36BEB}"/>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8" name="Slide Number Placeholder 7">
            <a:extLst>
              <a:ext uri="{FF2B5EF4-FFF2-40B4-BE49-F238E27FC236}">
                <a16:creationId xmlns:a16="http://schemas.microsoft.com/office/drawing/2014/main" id="{7F2D26BD-92D6-40EE-B8F2-ED7081F5046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a:extLst>
              <a:ext uri="{FF2B5EF4-FFF2-40B4-BE49-F238E27FC236}">
                <a16:creationId xmlns:a16="http://schemas.microsoft.com/office/drawing/2014/main" id="{6B2F0031-9E5E-4C2F-B043-6D8ADF0F1A96}"/>
              </a:ext>
            </a:extLst>
          </p:cNvPr>
          <p:cNvPicPr>
            <a:picLocks noChangeAspect="1"/>
          </p:cNvPicPr>
          <p:nvPr/>
        </p:nvPicPr>
        <p:blipFill>
          <a:blip r:embed="rId3"/>
          <a:stretch>
            <a:fillRect/>
          </a:stretch>
        </p:blipFill>
        <p:spPr>
          <a:xfrm>
            <a:off x="4015348" y="4221088"/>
            <a:ext cx="4589100" cy="2636291"/>
          </a:xfrm>
          <a:prstGeom prst="rect">
            <a:avLst/>
          </a:prstGeom>
        </p:spPr>
      </p:pic>
      <p:sp>
        <p:nvSpPr>
          <p:cNvPr id="11" name="Oval 10">
            <a:extLst>
              <a:ext uri="{FF2B5EF4-FFF2-40B4-BE49-F238E27FC236}">
                <a16:creationId xmlns:a16="http://schemas.microsoft.com/office/drawing/2014/main" id="{0E5789B7-2388-4617-B302-A9570FADE51D}"/>
              </a:ext>
            </a:extLst>
          </p:cNvPr>
          <p:cNvSpPr/>
          <p:nvPr/>
        </p:nvSpPr>
        <p:spPr>
          <a:xfrm>
            <a:off x="4835374" y="2027391"/>
            <a:ext cx="454457" cy="447307"/>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15" name="Straight Arrow Connector 14">
            <a:extLst>
              <a:ext uri="{FF2B5EF4-FFF2-40B4-BE49-F238E27FC236}">
                <a16:creationId xmlns:a16="http://schemas.microsoft.com/office/drawing/2014/main" id="{433A99CE-734B-4E38-8051-BECED458523B}"/>
              </a:ext>
            </a:extLst>
          </p:cNvPr>
          <p:cNvCxnSpPr>
            <a:stCxn id="11" idx="4"/>
          </p:cNvCxnSpPr>
          <p:nvPr/>
        </p:nvCxnSpPr>
        <p:spPr>
          <a:xfrm flipH="1">
            <a:off x="4929597" y="2474698"/>
            <a:ext cx="133006" cy="178470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4" name="TextBox 33">
            <a:extLst>
              <a:ext uri="{FF2B5EF4-FFF2-40B4-BE49-F238E27FC236}">
                <a16:creationId xmlns:a16="http://schemas.microsoft.com/office/drawing/2014/main" id="{48AE3BE8-842A-42AD-987C-EC96C068F4AE}"/>
              </a:ext>
            </a:extLst>
          </p:cNvPr>
          <p:cNvSpPr txBox="1"/>
          <p:nvPr/>
        </p:nvSpPr>
        <p:spPr>
          <a:xfrm>
            <a:off x="260398" y="4558690"/>
            <a:ext cx="3447506" cy="147732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 pole-key gap asymmetry was found during MQXFA07 and MQXFA08 disassembly: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Gaps closed in quadrant 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 Gaps open in other quadrants</a:t>
            </a:r>
          </a:p>
        </p:txBody>
      </p:sp>
      <p:sp>
        <p:nvSpPr>
          <p:cNvPr id="36" name="TextBox 35">
            <a:extLst>
              <a:ext uri="{FF2B5EF4-FFF2-40B4-BE49-F238E27FC236}">
                <a16:creationId xmlns:a16="http://schemas.microsoft.com/office/drawing/2014/main" id="{F58704D1-4886-47EB-985A-1003651A8634}"/>
              </a:ext>
            </a:extLst>
          </p:cNvPr>
          <p:cNvSpPr txBox="1"/>
          <p:nvPr/>
        </p:nvSpPr>
        <p:spPr>
          <a:xfrm>
            <a:off x="3130953" y="6383021"/>
            <a:ext cx="1888947" cy="461665"/>
          </a:xfrm>
          <a:prstGeom prst="rect">
            <a:avLst/>
          </a:prstGeom>
          <a:solidFill>
            <a:schemeClr val="bg1"/>
          </a:solid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mn-cs"/>
              </a:rPr>
              <a:t>Courtesy of P. Ferracin and D. Cheng</a:t>
            </a:r>
          </a:p>
        </p:txBody>
      </p:sp>
    </p:spTree>
    <p:extLst>
      <p:ext uri="{BB962C8B-B14F-4D97-AF65-F5344CB8AC3E}">
        <p14:creationId xmlns:p14="http://schemas.microsoft.com/office/powerpoint/2010/main" val="39881729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612000" y="113682"/>
            <a:ext cx="7920000" cy="720000"/>
          </a:xfrm>
        </p:spPr>
        <p:txBody>
          <a:bodyPr/>
          <a:lstStyle/>
          <a:p>
            <a:r>
              <a:rPr lang="en-US" dirty="0"/>
              <a:t>Pole-key gaps in MQXFA07</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a:xfrm>
            <a:off x="5004048" y="6356350"/>
            <a:ext cx="3527952"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98FD2FA4-CEAB-4F25-A58F-8B27EDC17E6E}"/>
              </a:ext>
            </a:extLst>
          </p:cNvPr>
          <p:cNvSpPr>
            <a:spLocks noGrp="1"/>
          </p:cNvSpPr>
          <p:nvPr>
            <p:ph idx="1"/>
          </p:nvPr>
        </p:nvSpPr>
        <p:spPr>
          <a:xfrm>
            <a:off x="612000" y="3429000"/>
            <a:ext cx="7776424" cy="2784423"/>
          </a:xfrm>
        </p:spPr>
        <p:txBody>
          <a:bodyPr>
            <a:normAutofit fontScale="70000" lnSpcReduction="20000"/>
          </a:bodyPr>
          <a:lstStyle/>
          <a:p>
            <a:r>
              <a:rPr lang="en-GB" dirty="0"/>
              <a:t>The measured </a:t>
            </a:r>
            <a:r>
              <a:rPr lang="en-GB" b="1" dirty="0"/>
              <a:t>pole-key</a:t>
            </a:r>
            <a:r>
              <a:rPr lang="en-GB" dirty="0"/>
              <a:t> </a:t>
            </a:r>
            <a:r>
              <a:rPr lang="en-GB" b="1" dirty="0"/>
              <a:t>gaps</a:t>
            </a:r>
            <a:r>
              <a:rPr lang="en-GB" dirty="0"/>
              <a:t> were not as </a:t>
            </a:r>
            <a:r>
              <a:rPr lang="en-GB" b="1" dirty="0"/>
              <a:t>uniform</a:t>
            </a:r>
            <a:r>
              <a:rPr lang="en-GB" dirty="0"/>
              <a:t> in MQXFA07 and MQXFA08 as in past magnets; this is particularly apparent on the </a:t>
            </a:r>
            <a:r>
              <a:rPr lang="en-GB" b="1" dirty="0"/>
              <a:t>limiting</a:t>
            </a:r>
            <a:r>
              <a:rPr lang="en-GB" dirty="0"/>
              <a:t> </a:t>
            </a:r>
            <a:r>
              <a:rPr lang="en-GB" b="1" dirty="0"/>
              <a:t>coils</a:t>
            </a:r>
            <a:r>
              <a:rPr lang="en-GB" dirty="0"/>
              <a:t> (</a:t>
            </a:r>
            <a:r>
              <a:rPr lang="en-GB" b="1" dirty="0"/>
              <a:t>Q3</a:t>
            </a:r>
            <a:r>
              <a:rPr lang="en-GB" dirty="0"/>
              <a:t> for both magnets)</a:t>
            </a:r>
          </a:p>
          <a:p>
            <a:pPr lvl="2"/>
            <a:endParaRPr lang="en-GB" dirty="0"/>
          </a:p>
          <a:p>
            <a:r>
              <a:rPr lang="en-GB" dirty="0"/>
              <a:t>Only the </a:t>
            </a:r>
            <a:r>
              <a:rPr lang="en-GB" b="1" dirty="0"/>
              <a:t>total</a:t>
            </a:r>
            <a:r>
              <a:rPr lang="en-GB" dirty="0"/>
              <a:t> </a:t>
            </a:r>
            <a:r>
              <a:rPr lang="en-GB" b="1" dirty="0"/>
              <a:t>average</a:t>
            </a:r>
            <a:r>
              <a:rPr lang="en-GB" dirty="0"/>
              <a:t> (on the 4 keys) was targeted in the </a:t>
            </a:r>
            <a:r>
              <a:rPr lang="en-GB" b="1" dirty="0"/>
              <a:t>specification</a:t>
            </a:r>
            <a:r>
              <a:rPr lang="en-GB" dirty="0"/>
              <a:t>. The underlying assumption was that the </a:t>
            </a:r>
            <a:r>
              <a:rPr lang="en-GB" b="1" dirty="0"/>
              <a:t>gaps </a:t>
            </a:r>
            <a:r>
              <a:rPr lang="en-GB" dirty="0"/>
              <a:t>would be </a:t>
            </a:r>
            <a:r>
              <a:rPr lang="en-GB" b="1" dirty="0"/>
              <a:t>redistributed</a:t>
            </a:r>
            <a:r>
              <a:rPr lang="en-GB" dirty="0"/>
              <a:t> across coils during </a:t>
            </a:r>
            <a:r>
              <a:rPr lang="en-GB" b="1" dirty="0"/>
              <a:t>loading</a:t>
            </a:r>
            <a:r>
              <a:rPr lang="en-GB" dirty="0"/>
              <a:t>.</a:t>
            </a:r>
          </a:p>
          <a:p>
            <a:pPr lvl="2"/>
            <a:endParaRPr lang="en-GB" dirty="0"/>
          </a:p>
          <a:p>
            <a:r>
              <a:rPr lang="en-GB" b="1" dirty="0"/>
              <a:t>Investigation </a:t>
            </a:r>
            <a:r>
              <a:rPr lang="en-GB" dirty="0"/>
              <a:t>of the effect of this non-uniformity on the mechanical performances with </a:t>
            </a:r>
            <a:r>
              <a:rPr lang="en-GB" b="1" dirty="0"/>
              <a:t>2D</a:t>
            </a:r>
            <a:r>
              <a:rPr lang="en-GB" dirty="0"/>
              <a:t> and </a:t>
            </a:r>
            <a:r>
              <a:rPr lang="en-GB" b="1" dirty="0"/>
              <a:t>3D</a:t>
            </a:r>
            <a:r>
              <a:rPr lang="en-GB" dirty="0"/>
              <a:t> FE </a:t>
            </a:r>
            <a:r>
              <a:rPr lang="en-GB" b="1" dirty="0"/>
              <a:t>models</a:t>
            </a:r>
          </a:p>
          <a:p>
            <a:pPr lvl="1"/>
            <a:r>
              <a:rPr lang="en-GB" b="1" dirty="0"/>
              <a:t>2D effect: preload variation within acceptable range </a:t>
            </a:r>
          </a:p>
        </p:txBody>
      </p:sp>
      <p:pic>
        <p:nvPicPr>
          <p:cNvPr id="9" name="Picture 8" descr="Chart, line chart&#10;&#10;Description automatically generated">
            <a:extLst>
              <a:ext uri="{FF2B5EF4-FFF2-40B4-BE49-F238E27FC236}">
                <a16:creationId xmlns:a16="http://schemas.microsoft.com/office/drawing/2014/main" id="{4582B5F3-18C0-8848-A37A-C0151A343F8E}"/>
              </a:ext>
            </a:extLst>
          </p:cNvPr>
          <p:cNvPicPr>
            <a:picLocks noChangeAspect="1"/>
          </p:cNvPicPr>
          <p:nvPr/>
        </p:nvPicPr>
        <p:blipFill>
          <a:blip r:embed="rId2"/>
          <a:stretch>
            <a:fillRect/>
          </a:stretch>
        </p:blipFill>
        <p:spPr>
          <a:xfrm>
            <a:off x="539552" y="791677"/>
            <a:ext cx="3594925" cy="2613260"/>
          </a:xfrm>
          <a:prstGeom prst="rect">
            <a:avLst/>
          </a:prstGeom>
        </p:spPr>
      </p:pic>
      <p:sp>
        <p:nvSpPr>
          <p:cNvPr id="7" name="Arrow: Right 6">
            <a:extLst>
              <a:ext uri="{FF2B5EF4-FFF2-40B4-BE49-F238E27FC236}">
                <a16:creationId xmlns:a16="http://schemas.microsoft.com/office/drawing/2014/main" id="{3B6D3BE0-6843-4D84-BC4B-61F66EA6AED7}"/>
              </a:ext>
            </a:extLst>
          </p:cNvPr>
          <p:cNvSpPr/>
          <p:nvPr/>
        </p:nvSpPr>
        <p:spPr>
          <a:xfrm>
            <a:off x="4427984" y="1844824"/>
            <a:ext cx="437525" cy="50405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87D284BD-CD7F-4D14-8842-E113CF7C23B3}"/>
              </a:ext>
            </a:extLst>
          </p:cNvPr>
          <p:cNvSpPr txBox="1"/>
          <p:nvPr/>
        </p:nvSpPr>
        <p:spPr>
          <a:xfrm>
            <a:off x="3048570" y="6305517"/>
            <a:ext cx="1888947" cy="461665"/>
          </a:xfrm>
          <a:prstGeom prst="rect">
            <a:avLst/>
          </a:prstGeom>
          <a:solidFill>
            <a:schemeClr val="bg1"/>
          </a:solid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mn-cs"/>
              </a:rPr>
              <a:t>Courtesy of P. Ferracin and D. Cheng</a:t>
            </a:r>
          </a:p>
        </p:txBody>
      </p:sp>
      <p:pic>
        <p:nvPicPr>
          <p:cNvPr id="11" name="Picture 10">
            <a:extLst>
              <a:ext uri="{FF2B5EF4-FFF2-40B4-BE49-F238E27FC236}">
                <a16:creationId xmlns:a16="http://schemas.microsoft.com/office/drawing/2014/main" id="{ED67AA2B-AFD2-43BF-A88D-7FFB9A5D83A0}"/>
              </a:ext>
            </a:extLst>
          </p:cNvPr>
          <p:cNvPicPr>
            <a:picLocks noChangeAspect="1"/>
          </p:cNvPicPr>
          <p:nvPr/>
        </p:nvPicPr>
        <p:blipFill>
          <a:blip r:embed="rId3"/>
          <a:stretch>
            <a:fillRect/>
          </a:stretch>
        </p:blipFill>
        <p:spPr>
          <a:xfrm>
            <a:off x="4953411" y="791677"/>
            <a:ext cx="3579029" cy="2601776"/>
          </a:xfrm>
          <a:prstGeom prst="rect">
            <a:avLst/>
          </a:prstGeom>
        </p:spPr>
      </p:pic>
      <p:sp>
        <p:nvSpPr>
          <p:cNvPr id="13" name="Isosceles Triangle 12">
            <a:extLst>
              <a:ext uri="{FF2B5EF4-FFF2-40B4-BE49-F238E27FC236}">
                <a16:creationId xmlns:a16="http://schemas.microsoft.com/office/drawing/2014/main" id="{85FCC928-B9F1-402F-A5F6-90632179420B}"/>
              </a:ext>
            </a:extLst>
          </p:cNvPr>
          <p:cNvSpPr/>
          <p:nvPr/>
        </p:nvSpPr>
        <p:spPr>
          <a:xfrm>
            <a:off x="7750656" y="4221088"/>
            <a:ext cx="1296144" cy="1080120"/>
          </a:xfrm>
          <a:prstGeom prst="triangle">
            <a:avLst/>
          </a:prstGeom>
          <a:solidFill>
            <a:srgbClr val="FFC000"/>
          </a:solidFill>
          <a:ln w="76200">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rPr>
              <a:t>LL1</a:t>
            </a:r>
          </a:p>
        </p:txBody>
      </p:sp>
    </p:spTree>
    <p:extLst>
      <p:ext uri="{BB962C8B-B14F-4D97-AF65-F5344CB8AC3E}">
        <p14:creationId xmlns:p14="http://schemas.microsoft.com/office/powerpoint/2010/main" val="25220528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45246-7C1C-5049-8FFB-294BFF8B44B4}"/>
              </a:ext>
            </a:extLst>
          </p:cNvPr>
          <p:cNvSpPr>
            <a:spLocks noGrp="1"/>
          </p:cNvSpPr>
          <p:nvPr>
            <p:ph type="title"/>
          </p:nvPr>
        </p:nvSpPr>
        <p:spPr>
          <a:xfrm>
            <a:off x="495257" y="12984"/>
            <a:ext cx="7920000" cy="720000"/>
          </a:xfrm>
        </p:spPr>
        <p:txBody>
          <a:bodyPr/>
          <a:lstStyle/>
          <a:p>
            <a:r>
              <a:rPr lang="en-US" dirty="0"/>
              <a:t>Possible Damage at Wedge-Spacer Interface</a:t>
            </a:r>
          </a:p>
        </p:txBody>
      </p:sp>
      <p:sp>
        <p:nvSpPr>
          <p:cNvPr id="4" name="Slide Number Placeholder 3">
            <a:extLst>
              <a:ext uri="{FF2B5EF4-FFF2-40B4-BE49-F238E27FC236}">
                <a16:creationId xmlns:a16="http://schemas.microsoft.com/office/drawing/2014/main" id="{193F5DC7-39F3-FB4A-BA24-CD138688CB36}"/>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fr-FR"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78E03EBF-4A07-F049-B276-1D74A9D3A81C}"/>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6" name="Content Placeholder 5">
            <a:extLst>
              <a:ext uri="{FF2B5EF4-FFF2-40B4-BE49-F238E27FC236}">
                <a16:creationId xmlns:a16="http://schemas.microsoft.com/office/drawing/2014/main" id="{98FD2FA4-CEAB-4F25-A58F-8B27EDC17E6E}"/>
              </a:ext>
            </a:extLst>
          </p:cNvPr>
          <p:cNvSpPr>
            <a:spLocks noGrp="1"/>
          </p:cNvSpPr>
          <p:nvPr>
            <p:ph idx="1"/>
          </p:nvPr>
        </p:nvSpPr>
        <p:spPr>
          <a:xfrm>
            <a:off x="301114" y="3897052"/>
            <a:ext cx="8308286" cy="2572669"/>
          </a:xfrm>
        </p:spPr>
        <p:txBody>
          <a:bodyPr>
            <a:normAutofit/>
          </a:bodyPr>
          <a:lstStyle/>
          <a:p>
            <a:r>
              <a:rPr lang="en-GB" sz="1800" b="1" dirty="0"/>
              <a:t>At cold </a:t>
            </a:r>
            <a:r>
              <a:rPr lang="en-GB" sz="1800" dirty="0"/>
              <a:t>the </a:t>
            </a:r>
            <a:r>
              <a:rPr lang="en-GB" sz="1800" u="sng" dirty="0"/>
              <a:t>coil with less azimuthal preload</a:t>
            </a:r>
            <a:r>
              <a:rPr lang="en-GB" sz="1800" dirty="0"/>
              <a:t> ends up with </a:t>
            </a:r>
            <a:r>
              <a:rPr lang="en-GB" sz="1800" b="1" dirty="0"/>
              <a:t>less longitudinal preload </a:t>
            </a:r>
          </a:p>
          <a:p>
            <a:r>
              <a:rPr lang="en-GB" sz="1800" b="1" dirty="0"/>
              <a:t>At nominal current </a:t>
            </a:r>
            <a:r>
              <a:rPr lang="en-GB" sz="1800" dirty="0"/>
              <a:t>tension develops between the inner wedge and the end spacer, and a (small) </a:t>
            </a:r>
            <a:r>
              <a:rPr lang="en-GB" sz="1800" b="1" dirty="0"/>
              <a:t>gap</a:t>
            </a:r>
            <a:r>
              <a:rPr lang="en-GB" sz="1800" dirty="0"/>
              <a:t> may open</a:t>
            </a:r>
            <a:endParaRPr lang="en-GB" sz="1400" b="1" dirty="0"/>
          </a:p>
          <a:p>
            <a:r>
              <a:rPr lang="en-GB" sz="1800" dirty="0"/>
              <a:t>This may result in high </a:t>
            </a:r>
            <a:r>
              <a:rPr lang="en-GB" sz="1800" b="1" dirty="0"/>
              <a:t>longitudinal</a:t>
            </a:r>
            <a:r>
              <a:rPr lang="en-GB" sz="1800" dirty="0"/>
              <a:t> </a:t>
            </a:r>
            <a:r>
              <a:rPr lang="en-GB" sz="1800" b="1" dirty="0"/>
              <a:t>strain</a:t>
            </a:r>
            <a:r>
              <a:rPr lang="en-GB" sz="1800" dirty="0"/>
              <a:t> (up to</a:t>
            </a:r>
            <a:r>
              <a:rPr lang="en-GB" sz="1800" b="1" dirty="0"/>
              <a:t> 0.4%</a:t>
            </a:r>
            <a:r>
              <a:rPr lang="en-GB" sz="1800" dirty="0"/>
              <a:t>)</a:t>
            </a:r>
            <a:r>
              <a:rPr lang="en-GB" sz="1800" b="1" dirty="0"/>
              <a:t> </a:t>
            </a:r>
            <a:r>
              <a:rPr lang="en-GB" sz="1800" dirty="0"/>
              <a:t>in that location</a:t>
            </a:r>
          </a:p>
          <a:p>
            <a:pPr lvl="1"/>
            <a:r>
              <a:rPr lang="en-GB" sz="1400" dirty="0"/>
              <a:t>This location is consistent with quench data</a:t>
            </a:r>
          </a:p>
          <a:p>
            <a:pPr lvl="1"/>
            <a:r>
              <a:rPr lang="en-GB" sz="1400" dirty="0"/>
              <a:t>Effect is larger on the pole block, but also visible on the mid plane block</a:t>
            </a:r>
          </a:p>
        </p:txBody>
      </p:sp>
      <p:pic>
        <p:nvPicPr>
          <p:cNvPr id="3" name="Picture 2">
            <a:extLst>
              <a:ext uri="{FF2B5EF4-FFF2-40B4-BE49-F238E27FC236}">
                <a16:creationId xmlns:a16="http://schemas.microsoft.com/office/drawing/2014/main" id="{1A40F571-C79A-E44D-BF08-EA6A96C4744C}"/>
              </a:ext>
            </a:extLst>
          </p:cNvPr>
          <p:cNvPicPr>
            <a:picLocks noChangeAspect="1"/>
          </p:cNvPicPr>
          <p:nvPr/>
        </p:nvPicPr>
        <p:blipFill>
          <a:blip r:embed="rId2"/>
          <a:stretch>
            <a:fillRect/>
          </a:stretch>
        </p:blipFill>
        <p:spPr>
          <a:xfrm>
            <a:off x="391300" y="831420"/>
            <a:ext cx="3289300" cy="2552700"/>
          </a:xfrm>
          <a:prstGeom prst="rect">
            <a:avLst/>
          </a:prstGeom>
        </p:spPr>
      </p:pic>
      <p:cxnSp>
        <p:nvCxnSpPr>
          <p:cNvPr id="8" name="Straight Arrow Connector 7">
            <a:extLst>
              <a:ext uri="{FF2B5EF4-FFF2-40B4-BE49-F238E27FC236}">
                <a16:creationId xmlns:a16="http://schemas.microsoft.com/office/drawing/2014/main" id="{8ED74BDC-9CA9-403D-B59B-CF9781E7CF2A}"/>
              </a:ext>
            </a:extLst>
          </p:cNvPr>
          <p:cNvCxnSpPr>
            <a:cxnSpLocks/>
          </p:cNvCxnSpPr>
          <p:nvPr/>
        </p:nvCxnSpPr>
        <p:spPr>
          <a:xfrm flipH="1" flipV="1">
            <a:off x="1187624" y="1819706"/>
            <a:ext cx="1495429" cy="2977446"/>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916282D8-1B7C-4EFC-BE27-A4BF4AA98D61}"/>
              </a:ext>
            </a:extLst>
          </p:cNvPr>
          <p:cNvPicPr>
            <a:picLocks noChangeAspect="1"/>
          </p:cNvPicPr>
          <p:nvPr/>
        </p:nvPicPr>
        <p:blipFill>
          <a:blip r:embed="rId3"/>
          <a:stretch>
            <a:fillRect/>
          </a:stretch>
        </p:blipFill>
        <p:spPr>
          <a:xfrm>
            <a:off x="4471083" y="867126"/>
            <a:ext cx="3367574" cy="2561874"/>
          </a:xfrm>
          <a:prstGeom prst="rect">
            <a:avLst/>
          </a:prstGeom>
        </p:spPr>
      </p:pic>
      <p:cxnSp>
        <p:nvCxnSpPr>
          <p:cNvPr id="14" name="Straight Arrow Connector 13">
            <a:extLst>
              <a:ext uri="{FF2B5EF4-FFF2-40B4-BE49-F238E27FC236}">
                <a16:creationId xmlns:a16="http://schemas.microsoft.com/office/drawing/2014/main" id="{A8BA0CAD-35F8-40FD-BD01-7E54E467D445}"/>
              </a:ext>
            </a:extLst>
          </p:cNvPr>
          <p:cNvCxnSpPr>
            <a:cxnSpLocks/>
          </p:cNvCxnSpPr>
          <p:nvPr/>
        </p:nvCxnSpPr>
        <p:spPr>
          <a:xfrm flipV="1">
            <a:off x="3563888" y="2276872"/>
            <a:ext cx="2304256" cy="3405415"/>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50C8A35C-5C1E-4E68-8031-59253395B0AB}"/>
              </a:ext>
            </a:extLst>
          </p:cNvPr>
          <p:cNvSpPr txBox="1"/>
          <p:nvPr/>
        </p:nvSpPr>
        <p:spPr>
          <a:xfrm>
            <a:off x="2683053" y="6150339"/>
            <a:ext cx="1888947" cy="461665"/>
          </a:xfrm>
          <a:prstGeom prst="rect">
            <a:avLst/>
          </a:prstGeom>
          <a:solidFill>
            <a:schemeClr val="bg1"/>
          </a:solid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mn-cs"/>
              </a:rPr>
              <a:t>Courtesy of G. Vallone and P. Ferracin</a:t>
            </a:r>
          </a:p>
        </p:txBody>
      </p:sp>
      <p:sp>
        <p:nvSpPr>
          <p:cNvPr id="13" name="Isosceles Triangle 12">
            <a:extLst>
              <a:ext uri="{FF2B5EF4-FFF2-40B4-BE49-F238E27FC236}">
                <a16:creationId xmlns:a16="http://schemas.microsoft.com/office/drawing/2014/main" id="{F036016E-AA7C-4E00-8859-DA9CCD565FE6}"/>
              </a:ext>
            </a:extLst>
          </p:cNvPr>
          <p:cNvSpPr/>
          <p:nvPr/>
        </p:nvSpPr>
        <p:spPr>
          <a:xfrm>
            <a:off x="7639005" y="4972856"/>
            <a:ext cx="1296144" cy="1080120"/>
          </a:xfrm>
          <a:prstGeom prst="triangle">
            <a:avLst/>
          </a:prstGeom>
          <a:solidFill>
            <a:srgbClr val="FFC000"/>
          </a:solidFill>
          <a:ln w="76200">
            <a:solidFill>
              <a:schemeClr val="tx1">
                <a:lumMod val="95000"/>
                <a:lumOff val="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Arial"/>
                <a:ea typeface="+mn-ea"/>
                <a:cs typeface="+mn-cs"/>
              </a:rPr>
              <a:t>LL2</a:t>
            </a:r>
          </a:p>
        </p:txBody>
      </p:sp>
    </p:spTree>
    <p:extLst>
      <p:ext uri="{BB962C8B-B14F-4D97-AF65-F5344CB8AC3E}">
        <p14:creationId xmlns:p14="http://schemas.microsoft.com/office/powerpoint/2010/main" val="14903156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02CF-6F4E-4ABF-BDD3-27808692B9C1}"/>
              </a:ext>
            </a:extLst>
          </p:cNvPr>
          <p:cNvSpPr>
            <a:spLocks noGrp="1"/>
          </p:cNvSpPr>
          <p:nvPr>
            <p:ph type="title"/>
          </p:nvPr>
        </p:nvSpPr>
        <p:spPr>
          <a:xfrm>
            <a:off x="595247" y="38350"/>
            <a:ext cx="7920000" cy="720000"/>
          </a:xfrm>
        </p:spPr>
        <p:txBody>
          <a:bodyPr/>
          <a:lstStyle/>
          <a:p>
            <a:r>
              <a:rPr lang="en-US" dirty="0"/>
              <a:t>Micrographic Analysis of Coil 214 Lead End</a:t>
            </a:r>
          </a:p>
        </p:txBody>
      </p:sp>
      <p:pic>
        <p:nvPicPr>
          <p:cNvPr id="6" name="Content Placeholder 5">
            <a:extLst>
              <a:ext uri="{FF2B5EF4-FFF2-40B4-BE49-F238E27FC236}">
                <a16:creationId xmlns:a16="http://schemas.microsoft.com/office/drawing/2014/main" id="{6D8FE3E0-4684-4784-903D-61E033D9DDA1}"/>
              </a:ext>
            </a:extLst>
          </p:cNvPr>
          <p:cNvPicPr>
            <a:picLocks noGrp="1" noChangeAspect="1"/>
          </p:cNvPicPr>
          <p:nvPr>
            <p:ph idx="1"/>
          </p:nvPr>
        </p:nvPicPr>
        <p:blipFill>
          <a:blip r:embed="rId2"/>
          <a:stretch>
            <a:fillRect/>
          </a:stretch>
        </p:blipFill>
        <p:spPr>
          <a:xfrm>
            <a:off x="-6288" y="692696"/>
            <a:ext cx="5694158" cy="3566469"/>
          </a:xfrm>
          <a:prstGeom prst="rect">
            <a:avLst/>
          </a:prstGeom>
        </p:spPr>
      </p:pic>
      <p:sp>
        <p:nvSpPr>
          <p:cNvPr id="4" name="Footer Placeholder 3">
            <a:extLst>
              <a:ext uri="{FF2B5EF4-FFF2-40B4-BE49-F238E27FC236}">
                <a16:creationId xmlns:a16="http://schemas.microsoft.com/office/drawing/2014/main" id="{FD94C837-DBE6-433E-BFA9-4414911066F1}"/>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F7C70D28-E16C-4DD1-8358-E7E47CD1C24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pic>
        <p:nvPicPr>
          <p:cNvPr id="7" name="Picture 6">
            <a:extLst>
              <a:ext uri="{FF2B5EF4-FFF2-40B4-BE49-F238E27FC236}">
                <a16:creationId xmlns:a16="http://schemas.microsoft.com/office/drawing/2014/main" id="{C9C7E328-C029-4737-AD45-53175803234E}"/>
              </a:ext>
            </a:extLst>
          </p:cNvPr>
          <p:cNvPicPr>
            <a:picLocks noChangeAspect="1"/>
          </p:cNvPicPr>
          <p:nvPr/>
        </p:nvPicPr>
        <p:blipFill>
          <a:blip r:embed="rId3"/>
          <a:stretch>
            <a:fillRect/>
          </a:stretch>
        </p:blipFill>
        <p:spPr>
          <a:xfrm>
            <a:off x="4067944" y="3896833"/>
            <a:ext cx="4744597" cy="2961167"/>
          </a:xfrm>
          <a:prstGeom prst="rect">
            <a:avLst/>
          </a:prstGeom>
        </p:spPr>
      </p:pic>
      <p:sp>
        <p:nvSpPr>
          <p:cNvPr id="8" name="TextBox 7">
            <a:extLst>
              <a:ext uri="{FF2B5EF4-FFF2-40B4-BE49-F238E27FC236}">
                <a16:creationId xmlns:a16="http://schemas.microsoft.com/office/drawing/2014/main" id="{C76A5732-BB18-4CC5-BEF1-D442B795B331}"/>
              </a:ext>
            </a:extLst>
          </p:cNvPr>
          <p:cNvSpPr txBox="1"/>
          <p:nvPr/>
        </p:nvSpPr>
        <p:spPr>
          <a:xfrm>
            <a:off x="1331640" y="4913511"/>
            <a:ext cx="2736304"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No anomalies found in cross-section #1.</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Therefore, we did </a:t>
            </a:r>
            <a:r>
              <a:rPr kumimoji="0" lang="en-US" sz="1800" b="0" i="0" u="none" strike="noStrike" kern="1200" cap="none" spc="0" normalizeH="0" baseline="0" noProof="0" dirty="0">
                <a:ln>
                  <a:noFill/>
                </a:ln>
                <a:solidFill>
                  <a:srgbClr val="FF0000"/>
                </a:solidFill>
                <a:effectLst/>
                <a:uLnTx/>
                <a:uFillTx/>
                <a:latin typeface="Arial"/>
                <a:ea typeface="+mn-ea"/>
                <a:cs typeface="+mn-cs"/>
              </a:rPr>
              <a:t>longitudinal sections</a:t>
            </a:r>
          </a:p>
        </p:txBody>
      </p:sp>
      <p:sp>
        <p:nvSpPr>
          <p:cNvPr id="9" name="TextBox 8">
            <a:extLst>
              <a:ext uri="{FF2B5EF4-FFF2-40B4-BE49-F238E27FC236}">
                <a16:creationId xmlns:a16="http://schemas.microsoft.com/office/drawing/2014/main" id="{840E46D4-0033-461E-A850-1D3A6A0F802C}"/>
              </a:ext>
            </a:extLst>
          </p:cNvPr>
          <p:cNvSpPr txBox="1"/>
          <p:nvPr/>
        </p:nvSpPr>
        <p:spPr>
          <a:xfrm>
            <a:off x="5687870" y="2939335"/>
            <a:ext cx="2736304"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Analysis started with sample #1: wedge-spacer interface</a:t>
            </a:r>
          </a:p>
        </p:txBody>
      </p:sp>
      <p:sp>
        <p:nvSpPr>
          <p:cNvPr id="3" name="TextBox 2">
            <a:extLst>
              <a:ext uri="{FF2B5EF4-FFF2-40B4-BE49-F238E27FC236}">
                <a16:creationId xmlns:a16="http://schemas.microsoft.com/office/drawing/2014/main" id="{B311DE78-B20B-4577-9256-E7784CA0EDE1}"/>
              </a:ext>
            </a:extLst>
          </p:cNvPr>
          <p:cNvSpPr txBox="1"/>
          <p:nvPr/>
        </p:nvSpPr>
        <p:spPr>
          <a:xfrm>
            <a:off x="5784472" y="873841"/>
            <a:ext cx="316474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CT-scan, dye-penetrant test and metallurgical analysis by </a:t>
            </a:r>
            <a:r>
              <a:rPr kumimoji="0" lang="en-US" sz="1800" b="1" i="0" u="none" strike="noStrike" kern="1200" cap="none" spc="0" normalizeH="0" baseline="0" noProof="0" dirty="0">
                <a:ln>
                  <a:noFill/>
                </a:ln>
                <a:solidFill>
                  <a:prstClr val="black"/>
                </a:solidFill>
                <a:effectLst/>
                <a:uLnTx/>
                <a:uFillTx/>
                <a:latin typeface="Arial"/>
                <a:ea typeface="+mn-ea"/>
                <a:cs typeface="+mn-cs"/>
              </a:rPr>
              <a:t>CERN teams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a:ea typeface="+mn-ea"/>
                <a:cs typeface="+mn-cs"/>
              </a:rPr>
              <a:t>OUTSTANDING!</a:t>
            </a:r>
          </a:p>
        </p:txBody>
      </p:sp>
      <p:sp>
        <p:nvSpPr>
          <p:cNvPr id="10" name="TextBox 8">
            <a:extLst>
              <a:ext uri="{FF2B5EF4-FFF2-40B4-BE49-F238E27FC236}">
                <a16:creationId xmlns:a16="http://schemas.microsoft.com/office/drawing/2014/main" id="{DAC6312A-9B5A-4ECD-8639-685FDB126E64}"/>
              </a:ext>
            </a:extLst>
          </p:cNvPr>
          <p:cNvSpPr txBox="1"/>
          <p:nvPr/>
        </p:nvSpPr>
        <p:spPr>
          <a:xfrm>
            <a:off x="1475657" y="6577850"/>
            <a:ext cx="3405788" cy="276999"/>
          </a:xfrm>
          <a:prstGeom prst="rect">
            <a:avLst/>
          </a:prstGeom>
          <a:solidFill>
            <a:schemeClr val="bg1"/>
          </a:solidFill>
          <a:ln w="31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93BE"/>
                </a:solidFill>
                <a:effectLst/>
                <a:uLnTx/>
                <a:uFillTx/>
                <a:latin typeface="Arial"/>
                <a:ea typeface="+mn-ea"/>
                <a:cs typeface="+mn-cs"/>
              </a:rPr>
              <a:t>By </a:t>
            </a:r>
            <a:r>
              <a:rPr kumimoji="0" lang="nl-NL" sz="1200" b="0" i="0" u="none" strike="noStrike" kern="1200" cap="none" spc="0" normalizeH="0" baseline="0" noProof="0" dirty="0">
                <a:ln>
                  <a:noFill/>
                </a:ln>
                <a:solidFill>
                  <a:srgbClr val="0093BE"/>
                </a:solidFill>
                <a:effectLst/>
                <a:uLnTx/>
                <a:uFillTx/>
                <a:latin typeface="Arial"/>
                <a:ea typeface="+mn-ea"/>
                <a:cs typeface="+mn-cs"/>
              </a:rPr>
              <a:t>M. Crouvizier, A. Moros, S. Sgobba, CERN </a:t>
            </a:r>
            <a:endParaRPr kumimoji="0" lang="en-GB" sz="1200" b="0" i="0" u="none" strike="noStrike" kern="0" cap="none" spc="0" normalizeH="0" baseline="0" noProof="0" dirty="0">
              <a:ln>
                <a:noFill/>
              </a:ln>
              <a:solidFill>
                <a:srgbClr val="0093BE"/>
              </a:solidFill>
              <a:effectLst/>
              <a:uLnTx/>
              <a:uFillTx/>
              <a:latin typeface="Arial"/>
              <a:ea typeface="+mn-ea"/>
              <a:cs typeface="+mn-cs"/>
            </a:endParaRPr>
          </a:p>
        </p:txBody>
      </p:sp>
      <p:sp>
        <p:nvSpPr>
          <p:cNvPr id="11" name="TextBox 8">
            <a:extLst>
              <a:ext uri="{FF2B5EF4-FFF2-40B4-BE49-F238E27FC236}">
                <a16:creationId xmlns:a16="http://schemas.microsoft.com/office/drawing/2014/main" id="{C8B9341A-1829-4419-A343-9F42B41C24FC}"/>
              </a:ext>
            </a:extLst>
          </p:cNvPr>
          <p:cNvSpPr txBox="1"/>
          <p:nvPr/>
        </p:nvSpPr>
        <p:spPr>
          <a:xfrm>
            <a:off x="1389460" y="4283854"/>
            <a:ext cx="1526356" cy="276999"/>
          </a:xfrm>
          <a:prstGeom prst="rect">
            <a:avLst/>
          </a:prstGeom>
          <a:solidFill>
            <a:schemeClr val="bg1"/>
          </a:solidFill>
          <a:ln w="3175">
            <a:solidFill>
              <a:schemeClr val="tx1"/>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93BE"/>
                </a:solidFill>
                <a:effectLst/>
                <a:uLnTx/>
                <a:uFillTx/>
                <a:latin typeface="Arial"/>
                <a:ea typeface="+mn-ea"/>
                <a:cs typeface="+mn-cs"/>
              </a:rPr>
              <a:t>By </a:t>
            </a:r>
            <a:r>
              <a:rPr kumimoji="0" lang="nl-NL" sz="1200" b="0" i="0" u="none" strike="noStrike" kern="1200" cap="none" spc="0" normalizeH="0" baseline="0" noProof="0" dirty="0">
                <a:ln>
                  <a:noFill/>
                </a:ln>
                <a:solidFill>
                  <a:srgbClr val="0093BE"/>
                </a:solidFill>
                <a:effectLst/>
                <a:uLnTx/>
                <a:uFillTx/>
                <a:latin typeface="Arial"/>
                <a:ea typeface="+mn-ea"/>
                <a:cs typeface="+mn-cs"/>
              </a:rPr>
              <a:t>B. Bulat, CERN </a:t>
            </a:r>
            <a:endParaRPr kumimoji="0" lang="en-GB" sz="1200" b="0" i="0" u="none" strike="noStrike" kern="0" cap="none" spc="0" normalizeH="0" baseline="0" noProof="0" dirty="0">
              <a:ln>
                <a:noFill/>
              </a:ln>
              <a:solidFill>
                <a:srgbClr val="0093BE"/>
              </a:solidFill>
              <a:effectLst/>
              <a:uLnTx/>
              <a:uFillTx/>
              <a:latin typeface="Arial"/>
              <a:ea typeface="+mn-ea"/>
              <a:cs typeface="+mn-cs"/>
            </a:endParaRPr>
          </a:p>
        </p:txBody>
      </p:sp>
      <p:cxnSp>
        <p:nvCxnSpPr>
          <p:cNvPr id="12" name="Straight Arrow Connector 11">
            <a:extLst>
              <a:ext uri="{FF2B5EF4-FFF2-40B4-BE49-F238E27FC236}">
                <a16:creationId xmlns:a16="http://schemas.microsoft.com/office/drawing/2014/main" id="{D2925753-7CBC-4F8E-BD91-206C7035FD20}"/>
              </a:ext>
            </a:extLst>
          </p:cNvPr>
          <p:cNvCxnSpPr>
            <a:cxnSpLocks/>
          </p:cNvCxnSpPr>
          <p:nvPr/>
        </p:nvCxnSpPr>
        <p:spPr>
          <a:xfrm flipV="1">
            <a:off x="3554365" y="5513675"/>
            <a:ext cx="3249883" cy="448164"/>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90240F5-BE02-4E51-9ED2-27EA544D77D2}"/>
              </a:ext>
            </a:extLst>
          </p:cNvPr>
          <p:cNvCxnSpPr>
            <a:cxnSpLocks/>
          </p:cNvCxnSpPr>
          <p:nvPr/>
        </p:nvCxnSpPr>
        <p:spPr>
          <a:xfrm>
            <a:off x="3554365" y="5961839"/>
            <a:ext cx="3910061" cy="217301"/>
          </a:xfrm>
          <a:prstGeom prst="straightConnector1">
            <a:avLst/>
          </a:prstGeom>
          <a:ln>
            <a:solidFill>
              <a:srgbClr val="FF0000"/>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420751F8-6FE4-473C-9600-575A3D9DED13}"/>
              </a:ext>
            </a:extLst>
          </p:cNvPr>
          <p:cNvSpPr txBox="1"/>
          <p:nvPr/>
        </p:nvSpPr>
        <p:spPr>
          <a:xfrm>
            <a:off x="5755493" y="2060431"/>
            <a:ext cx="3384376" cy="830997"/>
          </a:xfrm>
          <a:prstGeom prst="rect">
            <a:avLst/>
          </a:prstGeom>
          <a:solidFill>
            <a:schemeClr val="bg1"/>
          </a:solidFill>
          <a:ln>
            <a:solidFill>
              <a:schemeClr val="tx2"/>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mn-cs"/>
              </a:rPr>
              <a:t>S. Sgobba et al., “</a:t>
            </a:r>
            <a:r>
              <a:rPr kumimoji="0" lang="en-US" sz="1200" b="0" i="0" u="none" strike="noStrike" kern="1200" cap="none" spc="0" normalizeH="0" baseline="0" noProof="0" dirty="0">
                <a:ln>
                  <a:noFill/>
                </a:ln>
                <a:solidFill>
                  <a:prstClr val="black"/>
                </a:solidFill>
                <a:effectLst/>
                <a:uLnTx/>
                <a:uFillTx/>
                <a:latin typeface="Arial"/>
                <a:ea typeface="+mn-ea"/>
                <a:cs typeface="+mn-cs"/>
              </a:rPr>
              <a:t>Advanced Examination of Nb</a:t>
            </a:r>
            <a:r>
              <a:rPr kumimoji="0" lang="en-US" sz="1200" b="0" i="0" u="none" strike="noStrike" kern="1200" cap="none" spc="0" normalizeH="0" baseline="-25000" noProof="0" dirty="0">
                <a:ln>
                  <a:noFill/>
                </a:ln>
                <a:solidFill>
                  <a:prstClr val="black"/>
                </a:solidFill>
                <a:effectLst/>
                <a:uLnTx/>
                <a:uFillTx/>
                <a:latin typeface="Arial"/>
                <a:ea typeface="+mn-ea"/>
                <a:cs typeface="+mn-cs"/>
              </a:rPr>
              <a:t>3</a:t>
            </a:r>
            <a:r>
              <a:rPr kumimoji="0" lang="en-US" sz="1200" b="0" i="0" u="none" strike="noStrike" kern="1200" cap="none" spc="0" normalizeH="0" baseline="0" noProof="0" dirty="0">
                <a:ln>
                  <a:noFill/>
                </a:ln>
                <a:solidFill>
                  <a:prstClr val="black"/>
                </a:solidFill>
                <a:effectLst/>
                <a:uLnTx/>
                <a:uFillTx/>
                <a:latin typeface="Arial"/>
                <a:ea typeface="+mn-ea"/>
                <a:cs typeface="+mn-cs"/>
              </a:rPr>
              <a:t>Sn Coils and Conductors for the LHC luminosity upgrade: Computed Tomography and </a:t>
            </a:r>
            <a:r>
              <a:rPr kumimoji="0" lang="en-US" sz="1200" b="0" i="0" u="none" strike="noStrike" kern="1200" cap="none" spc="0" normalizeH="0" baseline="0" noProof="0" dirty="0" err="1">
                <a:ln>
                  <a:noFill/>
                </a:ln>
                <a:solidFill>
                  <a:prstClr val="black"/>
                </a:solidFill>
                <a:effectLst/>
                <a:uLnTx/>
                <a:uFillTx/>
                <a:latin typeface="Arial"/>
                <a:ea typeface="+mn-ea"/>
                <a:cs typeface="+mn-cs"/>
              </a:rPr>
              <a:t>Materialographic</a:t>
            </a:r>
            <a:r>
              <a:rPr kumimoji="0" lang="en-US" sz="1200" b="0" i="0" u="none" strike="noStrike" kern="1200" cap="none" spc="0" normalizeH="0" baseline="0" noProof="0" dirty="0">
                <a:ln>
                  <a:noFill/>
                </a:ln>
                <a:solidFill>
                  <a:prstClr val="black"/>
                </a:solidFill>
                <a:effectLst/>
                <a:uLnTx/>
                <a:uFillTx/>
                <a:latin typeface="Arial"/>
                <a:ea typeface="+mn-ea"/>
                <a:cs typeface="+mn-cs"/>
              </a:rPr>
              <a:t> Analyses</a:t>
            </a:r>
            <a:r>
              <a:rPr kumimoji="0" lang="en-US" sz="1200" b="0" i="0" u="none" strike="noStrike" kern="1200" cap="none" spc="0" normalizeH="0" baseline="0" noProof="0" dirty="0">
                <a:ln>
                  <a:noFill/>
                </a:ln>
                <a:solidFill>
                  <a:prstClr val="black">
                    <a:lumMod val="50000"/>
                  </a:prstClr>
                </a:solidFill>
                <a:effectLst/>
                <a:uLnTx/>
                <a:uFillTx/>
                <a:latin typeface="Arial"/>
                <a:ea typeface="+mn-ea"/>
                <a:cs typeface="+mn-cs"/>
              </a:rPr>
              <a:t>”, </a:t>
            </a:r>
            <a:r>
              <a:rPr kumimoji="0" lang="en-US" sz="1200" b="1" i="0" u="none" strike="noStrike" kern="1200" cap="none" spc="0" normalizeH="0" baseline="0" noProof="0" dirty="0">
                <a:ln>
                  <a:noFill/>
                </a:ln>
                <a:solidFill>
                  <a:prstClr val="black">
                    <a:lumMod val="50000"/>
                  </a:prstClr>
                </a:solidFill>
                <a:effectLst/>
                <a:uLnTx/>
                <a:uFillTx/>
                <a:latin typeface="Arial"/>
                <a:ea typeface="+mn-ea"/>
                <a:cs typeface="+mn-cs"/>
              </a:rPr>
              <a:t>ASC22 paper</a:t>
            </a:r>
          </a:p>
        </p:txBody>
      </p:sp>
    </p:spTree>
    <p:extLst>
      <p:ext uri="{BB962C8B-B14F-4D97-AF65-F5344CB8AC3E}">
        <p14:creationId xmlns:p14="http://schemas.microsoft.com/office/powerpoint/2010/main" val="290307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FFF51-53BC-4F98-9587-05355D9D4F94}"/>
              </a:ext>
            </a:extLst>
          </p:cNvPr>
          <p:cNvSpPr>
            <a:spLocks noGrp="1"/>
          </p:cNvSpPr>
          <p:nvPr>
            <p:ph type="title"/>
          </p:nvPr>
        </p:nvSpPr>
        <p:spPr>
          <a:xfrm>
            <a:off x="623577" y="0"/>
            <a:ext cx="7920000" cy="720000"/>
          </a:xfrm>
        </p:spPr>
        <p:txBody>
          <a:bodyPr/>
          <a:lstStyle/>
          <a:p>
            <a:r>
              <a:rPr lang="en-US" dirty="0"/>
              <a:t>The Smoking Gun!</a:t>
            </a:r>
          </a:p>
        </p:txBody>
      </p:sp>
      <p:sp>
        <p:nvSpPr>
          <p:cNvPr id="4" name="Footer Placeholder 3">
            <a:extLst>
              <a:ext uri="{FF2B5EF4-FFF2-40B4-BE49-F238E27FC236}">
                <a16:creationId xmlns:a16="http://schemas.microsoft.com/office/drawing/2014/main" id="{E0FAAFA0-02D4-4E20-9FBA-596FA1CD85D7}"/>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8682A022-AA66-476F-B7F7-3F707CD47C6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6C27243A-4ECA-4560-8208-8399039CF7A2}"/>
              </a:ext>
            </a:extLst>
          </p:cNvPr>
          <p:cNvPicPr>
            <a:picLocks noChangeAspect="1"/>
          </p:cNvPicPr>
          <p:nvPr/>
        </p:nvPicPr>
        <p:blipFill>
          <a:blip r:embed="rId2"/>
          <a:stretch>
            <a:fillRect/>
          </a:stretch>
        </p:blipFill>
        <p:spPr>
          <a:xfrm>
            <a:off x="395536" y="720000"/>
            <a:ext cx="8526435" cy="4855074"/>
          </a:xfrm>
          <a:prstGeom prst="rect">
            <a:avLst/>
          </a:prstGeom>
        </p:spPr>
      </p:pic>
      <p:pic>
        <p:nvPicPr>
          <p:cNvPr id="7" name="Picture 6">
            <a:extLst>
              <a:ext uri="{FF2B5EF4-FFF2-40B4-BE49-F238E27FC236}">
                <a16:creationId xmlns:a16="http://schemas.microsoft.com/office/drawing/2014/main" id="{AB48F6ED-477A-4E53-BC4B-F10A732AB5DE}"/>
              </a:ext>
            </a:extLst>
          </p:cNvPr>
          <p:cNvPicPr>
            <a:picLocks noChangeAspect="1"/>
          </p:cNvPicPr>
          <p:nvPr/>
        </p:nvPicPr>
        <p:blipFill>
          <a:blip r:embed="rId3"/>
          <a:stretch>
            <a:fillRect/>
          </a:stretch>
        </p:blipFill>
        <p:spPr>
          <a:xfrm>
            <a:off x="2483768" y="4282166"/>
            <a:ext cx="3493311" cy="2603218"/>
          </a:xfrm>
          <a:prstGeom prst="rect">
            <a:avLst/>
          </a:prstGeom>
        </p:spPr>
      </p:pic>
      <p:sp>
        <p:nvSpPr>
          <p:cNvPr id="3" name="TextBox 2">
            <a:extLst>
              <a:ext uri="{FF2B5EF4-FFF2-40B4-BE49-F238E27FC236}">
                <a16:creationId xmlns:a16="http://schemas.microsoft.com/office/drawing/2014/main" id="{D0D2FD9E-0747-447D-888D-6C56E377AD4B}"/>
              </a:ext>
            </a:extLst>
          </p:cNvPr>
          <p:cNvSpPr txBox="1"/>
          <p:nvPr/>
        </p:nvSpPr>
        <p:spPr>
          <a:xfrm>
            <a:off x="3311860" y="3402102"/>
            <a:ext cx="2520280" cy="646331"/>
          </a:xfrm>
          <a:prstGeom prst="rect">
            <a:avLst/>
          </a:prstGeom>
          <a:noFill/>
          <a:ln>
            <a:solidFill>
              <a:schemeClr val="accent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Each red marker is a broken Nb</a:t>
            </a:r>
            <a:r>
              <a:rPr kumimoji="0" lang="en-US" sz="1800" b="0" i="0" u="none" strike="noStrike" kern="1200" cap="none" spc="0" normalizeH="0" baseline="-25000" noProof="0" dirty="0">
                <a:ln>
                  <a:noFill/>
                </a:ln>
                <a:solidFill>
                  <a:prstClr val="black"/>
                </a:solidFill>
                <a:effectLst/>
                <a:uLnTx/>
                <a:uFillTx/>
                <a:latin typeface="Arial"/>
                <a:ea typeface="+mn-ea"/>
                <a:cs typeface="+mn-cs"/>
              </a:rPr>
              <a:t>3</a:t>
            </a:r>
            <a:r>
              <a:rPr kumimoji="0" lang="en-US" sz="1800" b="0" i="0" u="none" strike="noStrike" kern="1200" cap="none" spc="0" normalizeH="0" baseline="0" noProof="0" dirty="0">
                <a:ln>
                  <a:noFill/>
                </a:ln>
                <a:solidFill>
                  <a:prstClr val="black"/>
                </a:solidFill>
                <a:effectLst/>
                <a:uLnTx/>
                <a:uFillTx/>
                <a:latin typeface="Arial"/>
                <a:ea typeface="+mn-ea"/>
                <a:cs typeface="+mn-cs"/>
              </a:rPr>
              <a:t>Sn filament</a:t>
            </a:r>
          </a:p>
        </p:txBody>
      </p:sp>
      <p:cxnSp>
        <p:nvCxnSpPr>
          <p:cNvPr id="9" name="Straight Arrow Connector 8">
            <a:extLst>
              <a:ext uri="{FF2B5EF4-FFF2-40B4-BE49-F238E27FC236}">
                <a16:creationId xmlns:a16="http://schemas.microsoft.com/office/drawing/2014/main" id="{AD4F85BE-6DB4-4749-92CA-5751435FBB41}"/>
              </a:ext>
            </a:extLst>
          </p:cNvPr>
          <p:cNvCxnSpPr/>
          <p:nvPr/>
        </p:nvCxnSpPr>
        <p:spPr>
          <a:xfrm flipV="1">
            <a:off x="5832140" y="3568363"/>
            <a:ext cx="1980220" cy="148669"/>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EA7A7BB3-3D20-4896-B14A-AE6462C622E7}"/>
              </a:ext>
            </a:extLst>
          </p:cNvPr>
          <p:cNvCxnSpPr>
            <a:stCxn id="3" idx="2"/>
          </p:cNvCxnSpPr>
          <p:nvPr/>
        </p:nvCxnSpPr>
        <p:spPr>
          <a:xfrm flipH="1">
            <a:off x="3995936" y="4048433"/>
            <a:ext cx="576064" cy="103675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14715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6769-73B1-C362-4B9F-B25F87960FF5}"/>
              </a:ext>
            </a:extLst>
          </p:cNvPr>
          <p:cNvSpPr>
            <a:spLocks noGrp="1"/>
          </p:cNvSpPr>
          <p:nvPr>
            <p:ph type="title"/>
          </p:nvPr>
        </p:nvSpPr>
        <p:spPr>
          <a:xfrm>
            <a:off x="680163" y="63714"/>
            <a:ext cx="3239920" cy="720000"/>
          </a:xfrm>
        </p:spPr>
        <p:txBody>
          <a:bodyPr/>
          <a:lstStyle/>
          <a:p>
            <a:r>
              <a:rPr lang="en-US" dirty="0"/>
              <a:t>Test Results</a:t>
            </a:r>
          </a:p>
        </p:txBody>
      </p:sp>
      <p:sp>
        <p:nvSpPr>
          <p:cNvPr id="5" name="Footer Placeholder 4">
            <a:extLst>
              <a:ext uri="{FF2B5EF4-FFF2-40B4-BE49-F238E27FC236}">
                <a16:creationId xmlns:a16="http://schemas.microsoft.com/office/drawing/2014/main" id="{34F01EA2-600C-897D-3EC2-47911443BF51}"/>
              </a:ext>
            </a:extLst>
          </p:cNvPr>
          <p:cNvSpPr>
            <a:spLocks noGrp="1"/>
          </p:cNvSpPr>
          <p:nvPr>
            <p:ph type="ftr" sz="quarter" idx="3"/>
          </p:nvPr>
        </p:nvSpPr>
        <p:spPr/>
        <p:txBody>
          <a:bodyPr/>
          <a:lstStyle/>
          <a:p>
            <a:r>
              <a:rPr lang="en-US" dirty="0"/>
              <a:t>HL-LHC </a:t>
            </a:r>
            <a:r>
              <a:rPr lang="en-US" dirty="0">
                <a:solidFill>
                  <a:schemeClr val="bg1"/>
                </a:solidFill>
              </a:rPr>
              <a:t>AUP DOE IPR  – July 23–25, 2024</a:t>
            </a:r>
            <a:endParaRPr lang="en-GB" dirty="0">
              <a:solidFill>
                <a:schemeClr val="bg1"/>
              </a:solidFill>
            </a:endParaRPr>
          </a:p>
        </p:txBody>
      </p:sp>
      <p:pic>
        <p:nvPicPr>
          <p:cNvPr id="6" name="Picture 5">
            <a:extLst>
              <a:ext uri="{FF2B5EF4-FFF2-40B4-BE49-F238E27FC236}">
                <a16:creationId xmlns:a16="http://schemas.microsoft.com/office/drawing/2014/main" id="{52B09FB3-AF03-B6ED-DFC5-D012CB709E5D}"/>
              </a:ext>
            </a:extLst>
          </p:cNvPr>
          <p:cNvPicPr>
            <a:picLocks noChangeAspect="1"/>
          </p:cNvPicPr>
          <p:nvPr/>
        </p:nvPicPr>
        <p:blipFill>
          <a:blip r:embed="rId2"/>
          <a:stretch>
            <a:fillRect/>
          </a:stretch>
        </p:blipFill>
        <p:spPr>
          <a:xfrm>
            <a:off x="5000643" y="0"/>
            <a:ext cx="4143356" cy="3009103"/>
          </a:xfrm>
          <a:prstGeom prst="rect">
            <a:avLst/>
          </a:prstGeom>
        </p:spPr>
      </p:pic>
      <p:sp>
        <p:nvSpPr>
          <p:cNvPr id="3" name="Content Placeholder 2">
            <a:extLst>
              <a:ext uri="{FF2B5EF4-FFF2-40B4-BE49-F238E27FC236}">
                <a16:creationId xmlns:a16="http://schemas.microsoft.com/office/drawing/2014/main" id="{68CE06BF-6D77-F917-4EC1-665462A5FEEB}"/>
              </a:ext>
            </a:extLst>
          </p:cNvPr>
          <p:cNvSpPr>
            <a:spLocks noGrp="1"/>
          </p:cNvSpPr>
          <p:nvPr>
            <p:ph idx="1"/>
          </p:nvPr>
        </p:nvSpPr>
        <p:spPr>
          <a:xfrm>
            <a:off x="441215" y="835795"/>
            <a:ext cx="4320480" cy="3109402"/>
          </a:xfrm>
        </p:spPr>
        <p:txBody>
          <a:bodyPr>
            <a:normAutofit lnSpcReduction="10000"/>
          </a:bodyPr>
          <a:lstStyle/>
          <a:p>
            <a:pPr marL="342900" marR="0" lvl="0" indent="-342900" algn="l" defTabSz="457200" rtl="0" eaLnBrk="1" fontAlgn="auto" latinLnBrk="0" hangingPunct="1">
              <a:lnSpc>
                <a:spcPct val="120000"/>
              </a:lnSpc>
              <a:spcBef>
                <a:spcPct val="20000"/>
              </a:spcBef>
              <a:spcAft>
                <a:spcPts val="0"/>
              </a:spcAft>
              <a:buClr>
                <a:srgbClr val="FB963C"/>
              </a:buClr>
              <a:buSzTx/>
              <a:buFont typeface="Wingdings" charset="2"/>
              <a:buChar char="§"/>
              <a:tabLst/>
              <a:defRPr/>
            </a:pPr>
            <a:r>
              <a:rPr kumimoji="0" lang="en-US" sz="1600" b="0" i="0" u="none" strike="noStrike" kern="1200" cap="none" spc="0" normalizeH="0" baseline="0" noProof="0" dirty="0">
                <a:ln>
                  <a:noFill/>
                </a:ln>
                <a:solidFill>
                  <a:srgbClr val="0093BE"/>
                </a:solidFill>
                <a:effectLst/>
                <a:uLnTx/>
                <a:uFillTx/>
                <a:latin typeface="Arial"/>
                <a:ea typeface="+mn-ea"/>
                <a:cs typeface="+mn-cs"/>
              </a:rPr>
              <a:t>Vertical test is done at BNL by 302.4.01, post-test analysis is done by 302.2.01</a:t>
            </a:r>
          </a:p>
          <a:p>
            <a:pPr lvl="1" indent="-342900">
              <a:lnSpc>
                <a:spcPct val="120000"/>
              </a:lnSpc>
              <a:buClr>
                <a:srgbClr val="FB963C"/>
              </a:buClr>
              <a:defRPr/>
            </a:pPr>
            <a:endParaRPr kumimoji="0" lang="en-US" sz="500" b="0" i="0" u="none" strike="noStrike" kern="1200" cap="none" spc="0" normalizeH="0" baseline="0" noProof="0" dirty="0">
              <a:ln>
                <a:noFill/>
              </a:ln>
              <a:solidFill>
                <a:srgbClr val="0093BE"/>
              </a:solidFill>
              <a:effectLst/>
              <a:uLnTx/>
              <a:uFillTx/>
              <a:latin typeface="Arial"/>
              <a:ea typeface="+mn-ea"/>
              <a:cs typeface="+mn-cs"/>
            </a:endParaRPr>
          </a:p>
          <a:p>
            <a:r>
              <a:rPr lang="en-US" sz="2000" dirty="0"/>
              <a:t>10 magnets met requirements with very good training memory</a:t>
            </a:r>
          </a:p>
          <a:p>
            <a:pPr lvl="1"/>
            <a:r>
              <a:rPr lang="en-US" sz="1600" dirty="0"/>
              <a:t>Demonstrated endurance (MQXFA05)</a:t>
            </a:r>
          </a:p>
          <a:p>
            <a:pPr lvl="1"/>
            <a:r>
              <a:rPr lang="en-US" sz="1600" dirty="0"/>
              <a:t>Demonstrated resilience (MQXFA11)</a:t>
            </a:r>
          </a:p>
          <a:p>
            <a:pPr lvl="1"/>
            <a:r>
              <a:rPr lang="en-US" sz="1600" dirty="0"/>
              <a:t>Significant training reduction in last 3 magnets</a:t>
            </a:r>
          </a:p>
          <a:p>
            <a:r>
              <a:rPr lang="en-US" sz="2000" dirty="0"/>
              <a:t>Field quality, integrated gradient and other requirements are fine</a:t>
            </a:r>
          </a:p>
          <a:p>
            <a:endParaRPr lang="en-US" sz="2000" dirty="0"/>
          </a:p>
        </p:txBody>
      </p:sp>
      <p:pic>
        <p:nvPicPr>
          <p:cNvPr id="13" name="Picture 12">
            <a:extLst>
              <a:ext uri="{FF2B5EF4-FFF2-40B4-BE49-F238E27FC236}">
                <a16:creationId xmlns:a16="http://schemas.microsoft.com/office/drawing/2014/main" id="{E1B49741-6258-51AE-1409-ED3CC7DF5646}"/>
              </a:ext>
            </a:extLst>
          </p:cNvPr>
          <p:cNvPicPr>
            <a:picLocks noChangeAspect="1"/>
          </p:cNvPicPr>
          <p:nvPr/>
        </p:nvPicPr>
        <p:blipFill>
          <a:blip r:embed="rId3"/>
          <a:stretch>
            <a:fillRect/>
          </a:stretch>
        </p:blipFill>
        <p:spPr>
          <a:xfrm>
            <a:off x="0" y="4509120"/>
            <a:ext cx="3195643" cy="2295959"/>
          </a:xfrm>
          <a:prstGeom prst="rect">
            <a:avLst/>
          </a:prstGeom>
          <a:solidFill>
            <a:schemeClr val="bg1"/>
          </a:solidFill>
        </p:spPr>
      </p:pic>
      <p:cxnSp>
        <p:nvCxnSpPr>
          <p:cNvPr id="11" name="Straight Arrow Connector 10">
            <a:extLst>
              <a:ext uri="{FF2B5EF4-FFF2-40B4-BE49-F238E27FC236}">
                <a16:creationId xmlns:a16="http://schemas.microsoft.com/office/drawing/2014/main" id="{FDDE7327-67E4-03A9-0902-2395727143BA}"/>
              </a:ext>
            </a:extLst>
          </p:cNvPr>
          <p:cNvCxnSpPr>
            <a:cxnSpLocks/>
          </p:cNvCxnSpPr>
          <p:nvPr/>
        </p:nvCxnSpPr>
        <p:spPr>
          <a:xfrm flipH="1">
            <a:off x="539552" y="3429001"/>
            <a:ext cx="140611" cy="101363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2A955AE-1500-1B6B-A0A8-8543A83D17E8}"/>
              </a:ext>
            </a:extLst>
          </p:cNvPr>
          <p:cNvSpPr>
            <a:spLocks noGrp="1"/>
          </p:cNvSpPr>
          <p:nvPr>
            <p:ph type="sldNum" sz="quarter" idx="12"/>
          </p:nvPr>
        </p:nvSpPr>
        <p:spPr>
          <a:xfrm>
            <a:off x="8744572" y="6452243"/>
            <a:ext cx="360000" cy="360000"/>
          </a:xfrm>
        </p:spPr>
        <p:txBody>
          <a:bodyPr/>
          <a:lstStyle/>
          <a:p>
            <a:fld id="{BFDCA1C4-9514-7B4F-976F-D92F7E296653}" type="slidenum">
              <a:rPr lang="fr-FR" smtClean="0"/>
              <a:pPr/>
              <a:t>3</a:t>
            </a:fld>
            <a:endParaRPr lang="fr-FR" dirty="0"/>
          </a:p>
        </p:txBody>
      </p:sp>
      <p:pic>
        <p:nvPicPr>
          <p:cNvPr id="16" name="Picture 15">
            <a:extLst>
              <a:ext uri="{FF2B5EF4-FFF2-40B4-BE49-F238E27FC236}">
                <a16:creationId xmlns:a16="http://schemas.microsoft.com/office/drawing/2014/main" id="{15896BB2-580F-FB55-BB5E-6E3A229C1573}"/>
              </a:ext>
            </a:extLst>
          </p:cNvPr>
          <p:cNvPicPr>
            <a:picLocks noChangeAspect="1"/>
          </p:cNvPicPr>
          <p:nvPr/>
        </p:nvPicPr>
        <p:blipFill>
          <a:blip r:embed="rId4"/>
          <a:stretch>
            <a:fillRect/>
          </a:stretch>
        </p:blipFill>
        <p:spPr>
          <a:xfrm>
            <a:off x="3051650" y="4471260"/>
            <a:ext cx="4320479" cy="2386740"/>
          </a:xfrm>
          <a:prstGeom prst="rect">
            <a:avLst/>
          </a:prstGeom>
        </p:spPr>
      </p:pic>
      <p:pic>
        <p:nvPicPr>
          <p:cNvPr id="15" name="Picture 14">
            <a:extLst>
              <a:ext uri="{FF2B5EF4-FFF2-40B4-BE49-F238E27FC236}">
                <a16:creationId xmlns:a16="http://schemas.microsoft.com/office/drawing/2014/main" id="{2305E18E-CDC1-917C-508E-98D7CB1D8480}"/>
              </a:ext>
            </a:extLst>
          </p:cNvPr>
          <p:cNvPicPr>
            <a:picLocks noChangeAspect="1"/>
          </p:cNvPicPr>
          <p:nvPr/>
        </p:nvPicPr>
        <p:blipFill rotWithShape="1">
          <a:blip r:embed="rId5"/>
          <a:srcRect l="6413" t="278" b="46176"/>
          <a:stretch/>
        </p:blipFill>
        <p:spPr>
          <a:xfrm>
            <a:off x="5271371" y="2839908"/>
            <a:ext cx="3852340" cy="1602728"/>
          </a:xfrm>
          <a:prstGeom prst="rect">
            <a:avLst/>
          </a:prstGeom>
        </p:spPr>
      </p:pic>
      <p:cxnSp>
        <p:nvCxnSpPr>
          <p:cNvPr id="9" name="Straight Arrow Connector 8">
            <a:extLst>
              <a:ext uri="{FF2B5EF4-FFF2-40B4-BE49-F238E27FC236}">
                <a16:creationId xmlns:a16="http://schemas.microsoft.com/office/drawing/2014/main" id="{54D0BB19-4C38-AD87-49C2-AACA1AF0805C}"/>
              </a:ext>
            </a:extLst>
          </p:cNvPr>
          <p:cNvCxnSpPr>
            <a:cxnSpLocks/>
          </p:cNvCxnSpPr>
          <p:nvPr/>
        </p:nvCxnSpPr>
        <p:spPr>
          <a:xfrm>
            <a:off x="4423998" y="2903270"/>
            <a:ext cx="847373" cy="49833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891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A67120-5843-41CD-8A3D-548D6EFE79EB}"/>
              </a:ext>
            </a:extLst>
          </p:cNvPr>
          <p:cNvSpPr>
            <a:spLocks noGrp="1"/>
          </p:cNvSpPr>
          <p:nvPr>
            <p:ph type="title"/>
          </p:nvPr>
        </p:nvSpPr>
        <p:spPr/>
        <p:txBody>
          <a:bodyPr/>
          <a:lstStyle/>
          <a:p>
            <a:r>
              <a:rPr lang="en-US" dirty="0"/>
              <a:t>COVID Lockdown Impact on Coil 214 </a:t>
            </a:r>
          </a:p>
        </p:txBody>
      </p:sp>
      <p:graphicFrame>
        <p:nvGraphicFramePr>
          <p:cNvPr id="6" name="Content Placeholder 5">
            <a:extLst>
              <a:ext uri="{FF2B5EF4-FFF2-40B4-BE49-F238E27FC236}">
                <a16:creationId xmlns:a16="http://schemas.microsoft.com/office/drawing/2014/main" id="{2C601B15-43C5-4341-93A6-7CDC7E4B3926}"/>
              </a:ext>
            </a:extLst>
          </p:cNvPr>
          <p:cNvGraphicFramePr>
            <a:graphicFrameLocks noGrp="1"/>
          </p:cNvGraphicFramePr>
          <p:nvPr>
            <p:ph idx="1"/>
          </p:nvPr>
        </p:nvGraphicFramePr>
        <p:xfrm>
          <a:off x="1906688" y="1870571"/>
          <a:ext cx="7200800" cy="3790677"/>
        </p:xfrm>
        <a:graphic>
          <a:graphicData uri="http://schemas.openxmlformats.org/drawingml/2006/table">
            <a:tbl>
              <a:tblPr firstRow="1" firstCol="1" bandRow="1"/>
              <a:tblGrid>
                <a:gridCol w="596590">
                  <a:extLst>
                    <a:ext uri="{9D8B030D-6E8A-4147-A177-3AD203B41FA5}">
                      <a16:colId xmlns:a16="http://schemas.microsoft.com/office/drawing/2014/main" val="3943729857"/>
                    </a:ext>
                  </a:extLst>
                </a:gridCol>
                <a:gridCol w="750952">
                  <a:extLst>
                    <a:ext uri="{9D8B030D-6E8A-4147-A177-3AD203B41FA5}">
                      <a16:colId xmlns:a16="http://schemas.microsoft.com/office/drawing/2014/main" val="797707599"/>
                    </a:ext>
                  </a:extLst>
                </a:gridCol>
                <a:gridCol w="4055144">
                  <a:extLst>
                    <a:ext uri="{9D8B030D-6E8A-4147-A177-3AD203B41FA5}">
                      <a16:colId xmlns:a16="http://schemas.microsoft.com/office/drawing/2014/main" val="243837083"/>
                    </a:ext>
                  </a:extLst>
                </a:gridCol>
                <a:gridCol w="1798114">
                  <a:extLst>
                    <a:ext uri="{9D8B030D-6E8A-4147-A177-3AD203B41FA5}">
                      <a16:colId xmlns:a16="http://schemas.microsoft.com/office/drawing/2014/main" val="867603074"/>
                    </a:ext>
                  </a:extLst>
                </a:gridCol>
              </a:tblGrid>
              <a:tr h="228176">
                <a:tc>
                  <a:txBody>
                    <a:bodyPr/>
                    <a:lstStyle/>
                    <a:p>
                      <a:pPr marL="0" marR="0">
                        <a:spcBef>
                          <a:spcPts val="0"/>
                        </a:spcBef>
                        <a:spcAft>
                          <a:spcPts val="0"/>
                        </a:spcAft>
                      </a:pPr>
                      <a:r>
                        <a:rPr lang="en-US" sz="1200" dirty="0">
                          <a:effectLst/>
                          <a:latin typeface="New York"/>
                          <a:ea typeface="Times New Roman" panose="02020603050405020304" pitchFamily="18" charset="0"/>
                        </a:rPr>
                        <a:t>Coil #</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Idle time</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Status during lockdown</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Test status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2449822"/>
                  </a:ext>
                </a:extLst>
              </a:tr>
              <a:tr h="182540">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58056973"/>
                  </a:ext>
                </a:extLst>
              </a:tr>
              <a:tr h="228176">
                <a:tc>
                  <a:txBody>
                    <a:bodyPr/>
                    <a:lstStyle/>
                    <a:p>
                      <a:pPr marL="0" marR="0">
                        <a:spcBef>
                          <a:spcPts val="0"/>
                        </a:spcBef>
                        <a:spcAft>
                          <a:spcPts val="0"/>
                        </a:spcAft>
                      </a:pPr>
                      <a:r>
                        <a:rPr lang="en-US" sz="1200">
                          <a:effectLst/>
                          <a:latin typeface="New York"/>
                          <a:ea typeface="Times New Roman" panose="02020603050405020304" pitchFamily="18" charset="0"/>
                        </a:rPr>
                        <a:t>122</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~9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OL impregnation prep, no lead soldering.</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B050"/>
                          </a:solidFill>
                          <a:effectLst/>
                          <a:latin typeface="New York"/>
                          <a:ea typeface="Times New Roman" panose="02020603050405020304" pitchFamily="18" charset="0"/>
                        </a:rPr>
                        <a:t>Tested in MQXFA06</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912283628"/>
                  </a:ext>
                </a:extLst>
              </a:tr>
              <a:tr h="328573">
                <a:tc>
                  <a:txBody>
                    <a:bodyPr/>
                    <a:lstStyle/>
                    <a:p>
                      <a:pPr marL="0" marR="0">
                        <a:spcBef>
                          <a:spcPts val="0"/>
                        </a:spcBef>
                        <a:spcAft>
                          <a:spcPts val="0"/>
                        </a:spcAft>
                      </a:pPr>
                      <a:r>
                        <a:rPr lang="en-US" sz="1200">
                          <a:effectLst/>
                          <a:latin typeface="New York"/>
                          <a:ea typeface="Times New Roman" panose="02020603050405020304" pitchFamily="18" charset="0"/>
                        </a:rPr>
                        <a:t>123</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11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Reaction was stopped during first ramp at 76 C. Coil in reaction fixture inside oven.</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B050"/>
                          </a:solidFill>
                          <a:effectLst/>
                          <a:latin typeface="New York"/>
                          <a:ea typeface="Times New Roman" panose="02020603050405020304" pitchFamily="18" charset="0"/>
                        </a:rPr>
                        <a:t>Tested in MQXFA06</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46644440"/>
                  </a:ext>
                </a:extLst>
              </a:tr>
              <a:tr h="456351">
                <a:tc>
                  <a:txBody>
                    <a:bodyPr/>
                    <a:lstStyle/>
                    <a:p>
                      <a:pPr marL="0" marR="0">
                        <a:spcBef>
                          <a:spcPts val="0"/>
                        </a:spcBef>
                        <a:spcAft>
                          <a:spcPts val="0"/>
                        </a:spcAft>
                      </a:pPr>
                      <a:r>
                        <a:rPr lang="en-US" sz="1200">
                          <a:effectLst/>
                          <a:latin typeface="New York"/>
                          <a:ea typeface="Times New Roman" panose="02020603050405020304" pitchFamily="18" charset="0"/>
                        </a:rPr>
                        <a:t>124</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8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Coil winding prep mostly complete. 1</a:t>
                      </a:r>
                      <a:r>
                        <a:rPr lang="en-US" sz="1200" baseline="30000" dirty="0">
                          <a:effectLst/>
                          <a:latin typeface="New York"/>
                          <a:ea typeface="Times New Roman" panose="02020603050405020304" pitchFamily="18" charset="0"/>
                        </a:rPr>
                        <a:t>st</a:t>
                      </a:r>
                      <a:r>
                        <a:rPr lang="en-US" sz="1200" dirty="0">
                          <a:effectLst/>
                          <a:latin typeface="New York"/>
                          <a:ea typeface="Times New Roman" panose="02020603050405020304" pitchFamily="18" charset="0"/>
                        </a:rPr>
                        <a:t> turn not wound. </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Tested in MQXFA07, will be used in MQXFA07b</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2969405"/>
                  </a:ext>
                </a:extLst>
              </a:tr>
              <a:tr h="182540">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a:effectLst/>
                        <a:latin typeface="New York"/>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2746067"/>
                  </a:ext>
                </a:extLst>
              </a:tr>
              <a:tr h="328573">
                <a:tc>
                  <a:txBody>
                    <a:bodyPr/>
                    <a:lstStyle/>
                    <a:p>
                      <a:pPr marL="0" marR="0">
                        <a:spcBef>
                          <a:spcPts val="0"/>
                        </a:spcBef>
                        <a:spcAft>
                          <a:spcPts val="0"/>
                        </a:spcAft>
                      </a:pPr>
                      <a:r>
                        <a:rPr lang="en-US" sz="1200">
                          <a:effectLst/>
                          <a:latin typeface="New York"/>
                          <a:ea typeface="Times New Roman" panose="02020603050405020304" pitchFamily="18" charset="0"/>
                        </a:rPr>
                        <a:t>211</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Impregnated coil.  Coil remained closed in the impregnation fixture, hanging in the impregnation tank.</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solidFill>
                            <a:srgbClr val="00B050"/>
                          </a:solidFill>
                          <a:effectLst/>
                          <a:latin typeface="New York"/>
                          <a:ea typeface="Times New Roman" panose="02020603050405020304" pitchFamily="18" charset="0"/>
                        </a:rPr>
                        <a:t>Tested in MQXFA06</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1501780"/>
                  </a:ext>
                </a:extLst>
              </a:tr>
              <a:tr h="492859">
                <a:tc>
                  <a:txBody>
                    <a:bodyPr/>
                    <a:lstStyle/>
                    <a:p>
                      <a:pPr marL="0" marR="0">
                        <a:spcBef>
                          <a:spcPts val="0"/>
                        </a:spcBef>
                        <a:spcAft>
                          <a:spcPts val="0"/>
                        </a:spcAft>
                      </a:pPr>
                      <a:r>
                        <a:rPr lang="en-US" sz="1200">
                          <a:effectLst/>
                          <a:latin typeface="New York"/>
                          <a:ea typeface="Times New Roman" panose="02020603050405020304" pitchFamily="18" charset="0"/>
                        </a:rPr>
                        <a:t>212</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Reacted coil with leads soldered.  Coil stored in the lower half of the reaction fixture, clamped with several form blocks and covered in plastic.</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effectLst/>
                          <a:latin typeface="New York"/>
                          <a:ea typeface="Times New Roman" panose="02020603050405020304" pitchFamily="18" charset="0"/>
                        </a:rPr>
                        <a:t>Tested in MQXFA07, will be used in MQXFA07b</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44229977"/>
                  </a:ext>
                </a:extLst>
              </a:tr>
              <a:tr h="439574">
                <a:tc>
                  <a:txBody>
                    <a:bodyPr/>
                    <a:lstStyle/>
                    <a:p>
                      <a:pPr marL="0" marR="0">
                        <a:spcBef>
                          <a:spcPts val="0"/>
                        </a:spcBef>
                        <a:spcAft>
                          <a:spcPts val="0"/>
                        </a:spcAft>
                      </a:pPr>
                      <a:r>
                        <a:rPr lang="en-US" sz="1200">
                          <a:effectLst/>
                          <a:latin typeface="New York"/>
                          <a:ea typeface="Times New Roman" panose="02020603050405020304" pitchFamily="18" charset="0"/>
                        </a:rPr>
                        <a:t>213</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Reacted coil.  Coil remained closed in the reaction fixture, in the oven.</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FF0000"/>
                          </a:solidFill>
                          <a:effectLst/>
                          <a:latin typeface="New York"/>
                          <a:ea typeface="Times New Roman" panose="02020603050405020304" pitchFamily="18" charset="0"/>
                        </a:rPr>
                        <a:t>Limiting coil in MQXFA08</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35329414"/>
                  </a:ext>
                </a:extLst>
              </a:tr>
              <a:tr h="657146">
                <a:tc>
                  <a:txBody>
                    <a:bodyPr/>
                    <a:lstStyle/>
                    <a:p>
                      <a:pPr marL="0" marR="0">
                        <a:spcBef>
                          <a:spcPts val="0"/>
                        </a:spcBef>
                        <a:spcAft>
                          <a:spcPts val="0"/>
                        </a:spcAft>
                      </a:pPr>
                      <a:r>
                        <a:rPr lang="en-US" sz="1200">
                          <a:effectLst/>
                          <a:latin typeface="New York"/>
                          <a:ea typeface="Times New Roman" panose="02020603050405020304" pitchFamily="18" charset="0"/>
                        </a:rPr>
                        <a:t>214</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~14 weeks</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a:effectLst/>
                          <a:latin typeface="New York"/>
                          <a:ea typeface="Times New Roman" panose="02020603050405020304" pitchFamily="18" charset="0"/>
                        </a:rPr>
                        <a:t>Inner layer wound and cured.  Coil stored on mandrel in winding machine, inner layer pushers bolted in place supporting midplane, numerous Velcro straps securing coil OD and coil ends, coil covered in plastic.</a:t>
                      </a:r>
                      <a:endParaRPr lang="en-US" sz="140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solidFill>
                            <a:srgbClr val="FF0000"/>
                          </a:solidFill>
                          <a:effectLst/>
                          <a:latin typeface="New York"/>
                          <a:ea typeface="Times New Roman" panose="02020603050405020304" pitchFamily="18" charset="0"/>
                        </a:rPr>
                        <a:t>Limiting coil in MQXFA07</a:t>
                      </a:r>
                      <a:endParaRPr lang="en-US" sz="1400" dirty="0">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27781867"/>
                  </a:ext>
                </a:extLst>
              </a:tr>
            </a:tbl>
          </a:graphicData>
        </a:graphic>
      </p:graphicFrame>
      <p:sp>
        <p:nvSpPr>
          <p:cNvPr id="4" name="Footer Placeholder 3">
            <a:extLst>
              <a:ext uri="{FF2B5EF4-FFF2-40B4-BE49-F238E27FC236}">
                <a16:creationId xmlns:a16="http://schemas.microsoft.com/office/drawing/2014/main" id="{FB7B875B-D039-4FFB-8D67-D34F8DB071B9}"/>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06F0F24D-8D09-4918-87A2-B799A0061FC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sp>
        <p:nvSpPr>
          <p:cNvPr id="7" name="Rectangle 1">
            <a:extLst>
              <a:ext uri="{FF2B5EF4-FFF2-40B4-BE49-F238E27FC236}">
                <a16:creationId xmlns:a16="http://schemas.microsoft.com/office/drawing/2014/main" id="{A9C547BB-3E1D-4612-BAEF-9A83BEA42575}"/>
              </a:ext>
            </a:extLst>
          </p:cNvPr>
          <p:cNvSpPr>
            <a:spLocks noChangeArrowheads="1"/>
          </p:cNvSpPr>
          <p:nvPr/>
        </p:nvSpPr>
        <p:spPr bwMode="auto">
          <a:xfrm>
            <a:off x="1763112" y="1222499"/>
            <a:ext cx="734437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T</a:t>
            </a:r>
            <a:r>
              <a:rPr kumimoji="0" lang="en-US" altLang="en-US" sz="1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mn-cs"/>
              </a:rPr>
              <a:t>able: MQXFA coils whose fabrication was interrupted by COVID lockdown. Test status is green if magnet met requirements during vertical test; it is red if it did not meet requirements.  </a:t>
            </a:r>
            <a:endParaRPr kumimoji="0" lang="en-US" alt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2396164D-6FEC-4ABF-820A-E5F4B97F2FF6}"/>
              </a:ext>
            </a:extLst>
          </p:cNvPr>
          <p:cNvSpPr txBox="1"/>
          <p:nvPr/>
        </p:nvSpPr>
        <p:spPr>
          <a:xfrm>
            <a:off x="-27126" y="4707141"/>
            <a:ext cx="1904999"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a:ea typeface="+mn-ea"/>
                <a:cs typeface="+mn-cs"/>
              </a:rPr>
              <a:t>Unique condition,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mn-ea"/>
                <a:cs typeface="+mn-cs"/>
              </a:rPr>
              <a:t>may have weakened wedge-spacer bonding</a:t>
            </a:r>
          </a:p>
        </p:txBody>
      </p:sp>
      <p:sp>
        <p:nvSpPr>
          <p:cNvPr id="11" name="Oval 10">
            <a:extLst>
              <a:ext uri="{FF2B5EF4-FFF2-40B4-BE49-F238E27FC236}">
                <a16:creationId xmlns:a16="http://schemas.microsoft.com/office/drawing/2014/main" id="{786AACD6-AEA4-4A29-9A39-4B3FFD121C55}"/>
              </a:ext>
            </a:extLst>
          </p:cNvPr>
          <p:cNvSpPr/>
          <p:nvPr/>
        </p:nvSpPr>
        <p:spPr>
          <a:xfrm>
            <a:off x="1849058" y="4826943"/>
            <a:ext cx="489678" cy="520984"/>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3982400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92B74-F418-4FEB-8BD8-24F6A6F03D6E}"/>
              </a:ext>
            </a:extLst>
          </p:cNvPr>
          <p:cNvSpPr>
            <a:spLocks noGrp="1"/>
          </p:cNvSpPr>
          <p:nvPr>
            <p:ph type="title"/>
          </p:nvPr>
        </p:nvSpPr>
        <p:spPr>
          <a:xfrm>
            <a:off x="612000" y="47176"/>
            <a:ext cx="7920000" cy="720000"/>
          </a:xfrm>
        </p:spPr>
        <p:txBody>
          <a:bodyPr/>
          <a:lstStyle/>
          <a:p>
            <a:r>
              <a:rPr lang="en-US" dirty="0"/>
              <a:t>COVID impact on Magnet Assembly</a:t>
            </a:r>
          </a:p>
        </p:txBody>
      </p:sp>
      <p:sp>
        <p:nvSpPr>
          <p:cNvPr id="3" name="Content Placeholder 2">
            <a:extLst>
              <a:ext uri="{FF2B5EF4-FFF2-40B4-BE49-F238E27FC236}">
                <a16:creationId xmlns:a16="http://schemas.microsoft.com/office/drawing/2014/main" id="{50E9E7D2-C8FE-4824-814F-F2D327E4BC93}"/>
              </a:ext>
            </a:extLst>
          </p:cNvPr>
          <p:cNvSpPr>
            <a:spLocks noGrp="1"/>
          </p:cNvSpPr>
          <p:nvPr>
            <p:ph idx="1"/>
          </p:nvPr>
        </p:nvSpPr>
        <p:spPr>
          <a:xfrm>
            <a:off x="612000" y="698898"/>
            <a:ext cx="7920000" cy="4257192"/>
          </a:xfrm>
        </p:spPr>
        <p:txBody>
          <a:bodyPr/>
          <a:lstStyle/>
          <a:p>
            <a:r>
              <a:rPr lang="en-US" dirty="0"/>
              <a:t>Changes to magnet assembly procedures due to COVID requirements:</a:t>
            </a:r>
          </a:p>
          <a:p>
            <a:r>
              <a:rPr lang="en-US" dirty="0"/>
              <a:t>#1: change in bolting procedure for increasing tech distance</a:t>
            </a:r>
          </a:p>
          <a:p>
            <a:r>
              <a:rPr lang="en-US" dirty="0"/>
              <a:t>#2: the </a:t>
            </a:r>
            <a:r>
              <a:rPr lang="en-US" u="sng" dirty="0"/>
              <a:t>technician who had been leading the coil-pack assembly</a:t>
            </a:r>
            <a:r>
              <a:rPr lang="en-US" dirty="0"/>
              <a:t> operations up to magnet MQXFA05 was </a:t>
            </a:r>
            <a:r>
              <a:rPr lang="en-US" b="1" dirty="0"/>
              <a:t>removed from that task </a:t>
            </a:r>
            <a:r>
              <a:rPr lang="en-US" dirty="0"/>
              <a:t>(starting from MQXFA06) because not vaccinated.</a:t>
            </a:r>
          </a:p>
        </p:txBody>
      </p:sp>
      <p:sp>
        <p:nvSpPr>
          <p:cNvPr id="5" name="Slide Number Placeholder 4">
            <a:extLst>
              <a:ext uri="{FF2B5EF4-FFF2-40B4-BE49-F238E27FC236}">
                <a16:creationId xmlns:a16="http://schemas.microsoft.com/office/drawing/2014/main" id="{23807266-A55E-4ED1-869D-48D8753E2C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fr-FR" sz="12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a:extLst>
              <a:ext uri="{FF2B5EF4-FFF2-40B4-BE49-F238E27FC236}">
                <a16:creationId xmlns:a16="http://schemas.microsoft.com/office/drawing/2014/main" id="{7A168E0E-7D4D-4297-9DDA-52E019F8EB47}"/>
              </a:ext>
            </a:extLst>
          </p:cNvPr>
          <p:cNvPicPr>
            <a:picLocks noChangeAspect="1"/>
          </p:cNvPicPr>
          <p:nvPr/>
        </p:nvPicPr>
        <p:blipFill rotWithShape="1">
          <a:blip r:embed="rId2"/>
          <a:srcRect r="30021"/>
          <a:stretch/>
        </p:blipFill>
        <p:spPr>
          <a:xfrm>
            <a:off x="72008" y="5271967"/>
            <a:ext cx="3779912" cy="944962"/>
          </a:xfrm>
          <a:prstGeom prst="rect">
            <a:avLst/>
          </a:prstGeom>
        </p:spPr>
      </p:pic>
      <p:sp>
        <p:nvSpPr>
          <p:cNvPr id="8" name="Arc 7">
            <a:extLst>
              <a:ext uri="{FF2B5EF4-FFF2-40B4-BE49-F238E27FC236}">
                <a16:creationId xmlns:a16="http://schemas.microsoft.com/office/drawing/2014/main" id="{61D04B88-6823-4596-B208-6D9AF8E1A8E1}"/>
              </a:ext>
            </a:extLst>
          </p:cNvPr>
          <p:cNvSpPr/>
          <p:nvPr/>
        </p:nvSpPr>
        <p:spPr>
          <a:xfrm rot="420602">
            <a:off x="2663268" y="5050570"/>
            <a:ext cx="648072" cy="576064"/>
          </a:xfrm>
          <a:prstGeom prst="arc">
            <a:avLst/>
          </a:prstGeom>
          <a:ln>
            <a:headEnd type="none"/>
            <a:tailEnd w="lg" len="lg"/>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Arc 8">
            <a:extLst>
              <a:ext uri="{FF2B5EF4-FFF2-40B4-BE49-F238E27FC236}">
                <a16:creationId xmlns:a16="http://schemas.microsoft.com/office/drawing/2014/main" id="{9F38B5FE-BEFB-4383-8D35-22EF9830AB9E}"/>
              </a:ext>
            </a:extLst>
          </p:cNvPr>
          <p:cNvSpPr/>
          <p:nvPr/>
        </p:nvSpPr>
        <p:spPr>
          <a:xfrm rot="16200000">
            <a:off x="2709443" y="5090741"/>
            <a:ext cx="648072" cy="576064"/>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2" name="Arc 11">
            <a:extLst>
              <a:ext uri="{FF2B5EF4-FFF2-40B4-BE49-F238E27FC236}">
                <a16:creationId xmlns:a16="http://schemas.microsoft.com/office/drawing/2014/main" id="{E057D3B6-06C8-4118-B67C-7F8A36AFDAEC}"/>
              </a:ext>
            </a:extLst>
          </p:cNvPr>
          <p:cNvSpPr/>
          <p:nvPr/>
        </p:nvSpPr>
        <p:spPr>
          <a:xfrm rot="187664">
            <a:off x="2019793" y="4855179"/>
            <a:ext cx="1278600" cy="1053809"/>
          </a:xfrm>
          <a:prstGeom prst="arc">
            <a:avLst/>
          </a:prstGeom>
          <a:ln>
            <a:headEnd type="stealth"/>
            <a:tailEnd w="lg" len="lg"/>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99AC3937-9FE1-406C-AC33-F09032D0D731}"/>
              </a:ext>
            </a:extLst>
          </p:cNvPr>
          <p:cNvPicPr>
            <a:picLocks noChangeAspect="1"/>
          </p:cNvPicPr>
          <p:nvPr/>
        </p:nvPicPr>
        <p:blipFill>
          <a:blip r:embed="rId3"/>
          <a:stretch>
            <a:fillRect/>
          </a:stretch>
        </p:blipFill>
        <p:spPr>
          <a:xfrm flipV="1">
            <a:off x="2551522" y="5943085"/>
            <a:ext cx="792549" cy="725487"/>
          </a:xfrm>
          <a:prstGeom prst="rect">
            <a:avLst/>
          </a:prstGeom>
        </p:spPr>
      </p:pic>
      <p:pic>
        <p:nvPicPr>
          <p:cNvPr id="14" name="Picture 13">
            <a:extLst>
              <a:ext uri="{FF2B5EF4-FFF2-40B4-BE49-F238E27FC236}">
                <a16:creationId xmlns:a16="http://schemas.microsoft.com/office/drawing/2014/main" id="{65804C0C-EF6B-4149-807E-36DD8037BA32}"/>
              </a:ext>
            </a:extLst>
          </p:cNvPr>
          <p:cNvPicPr>
            <a:picLocks noChangeAspect="1"/>
          </p:cNvPicPr>
          <p:nvPr/>
        </p:nvPicPr>
        <p:blipFill>
          <a:blip r:embed="rId4"/>
          <a:stretch>
            <a:fillRect/>
          </a:stretch>
        </p:blipFill>
        <p:spPr>
          <a:xfrm>
            <a:off x="4283968" y="5271967"/>
            <a:ext cx="3779848" cy="944962"/>
          </a:xfrm>
          <a:prstGeom prst="rect">
            <a:avLst/>
          </a:prstGeom>
        </p:spPr>
      </p:pic>
      <p:sp>
        <p:nvSpPr>
          <p:cNvPr id="15" name="Arc 14">
            <a:extLst>
              <a:ext uri="{FF2B5EF4-FFF2-40B4-BE49-F238E27FC236}">
                <a16:creationId xmlns:a16="http://schemas.microsoft.com/office/drawing/2014/main" id="{D4FC52AA-E767-4AA1-9EE2-70C95511B62C}"/>
              </a:ext>
            </a:extLst>
          </p:cNvPr>
          <p:cNvSpPr/>
          <p:nvPr/>
        </p:nvSpPr>
        <p:spPr>
          <a:xfrm rot="420602">
            <a:off x="7275573" y="5026640"/>
            <a:ext cx="648072" cy="576064"/>
          </a:xfrm>
          <a:prstGeom prst="arc">
            <a:avLst/>
          </a:prstGeom>
          <a:ln>
            <a:headEnd type="none"/>
            <a:tailEnd w="lg" len="lg"/>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6" name="Arc 15">
            <a:extLst>
              <a:ext uri="{FF2B5EF4-FFF2-40B4-BE49-F238E27FC236}">
                <a16:creationId xmlns:a16="http://schemas.microsoft.com/office/drawing/2014/main" id="{09817992-3B06-4101-9557-0FAF036B1CD6}"/>
              </a:ext>
            </a:extLst>
          </p:cNvPr>
          <p:cNvSpPr/>
          <p:nvPr/>
        </p:nvSpPr>
        <p:spPr>
          <a:xfrm rot="16200000">
            <a:off x="7321748" y="5066811"/>
            <a:ext cx="648072" cy="576064"/>
          </a:xfrm>
          <a:prstGeom prst="arc">
            <a:avLst/>
          </a:prstGeom>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7" name="Arc 16">
            <a:extLst>
              <a:ext uri="{FF2B5EF4-FFF2-40B4-BE49-F238E27FC236}">
                <a16:creationId xmlns:a16="http://schemas.microsoft.com/office/drawing/2014/main" id="{AB13197A-ECFB-48E2-8BED-8C77DF3F07BE}"/>
              </a:ext>
            </a:extLst>
          </p:cNvPr>
          <p:cNvSpPr/>
          <p:nvPr/>
        </p:nvSpPr>
        <p:spPr>
          <a:xfrm rot="187664">
            <a:off x="6632098" y="4831249"/>
            <a:ext cx="1278600" cy="1053809"/>
          </a:xfrm>
          <a:prstGeom prst="arc">
            <a:avLst/>
          </a:prstGeom>
          <a:ln>
            <a:headEnd type="stealth"/>
            <a:tailEnd w="lg" len="lg"/>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18" name="Picture 17">
            <a:extLst>
              <a:ext uri="{FF2B5EF4-FFF2-40B4-BE49-F238E27FC236}">
                <a16:creationId xmlns:a16="http://schemas.microsoft.com/office/drawing/2014/main" id="{88C81021-1DCD-4397-826E-A127042DD7E7}"/>
              </a:ext>
            </a:extLst>
          </p:cNvPr>
          <p:cNvPicPr>
            <a:picLocks noChangeAspect="1"/>
          </p:cNvPicPr>
          <p:nvPr/>
        </p:nvPicPr>
        <p:blipFill>
          <a:blip r:embed="rId5"/>
          <a:stretch>
            <a:fillRect/>
          </a:stretch>
        </p:blipFill>
        <p:spPr>
          <a:xfrm rot="10430085">
            <a:off x="6752681" y="5950075"/>
            <a:ext cx="798645" cy="725487"/>
          </a:xfrm>
          <a:prstGeom prst="rect">
            <a:avLst/>
          </a:prstGeom>
        </p:spPr>
      </p:pic>
      <p:sp>
        <p:nvSpPr>
          <p:cNvPr id="19" name="TextBox 18">
            <a:extLst>
              <a:ext uri="{FF2B5EF4-FFF2-40B4-BE49-F238E27FC236}">
                <a16:creationId xmlns:a16="http://schemas.microsoft.com/office/drawing/2014/main" id="{B131C556-37DB-4C3E-9E26-4E4C64E0A378}"/>
              </a:ext>
            </a:extLst>
          </p:cNvPr>
          <p:cNvSpPr txBox="1"/>
          <p:nvPr/>
        </p:nvSpPr>
        <p:spPr>
          <a:xfrm>
            <a:off x="407826" y="4843380"/>
            <a:ext cx="200567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Before change #1</a:t>
            </a:r>
          </a:p>
        </p:txBody>
      </p:sp>
      <p:sp>
        <p:nvSpPr>
          <p:cNvPr id="20" name="TextBox 19">
            <a:extLst>
              <a:ext uri="{FF2B5EF4-FFF2-40B4-BE49-F238E27FC236}">
                <a16:creationId xmlns:a16="http://schemas.microsoft.com/office/drawing/2014/main" id="{27EA9BE6-C2F5-4984-9044-3579C63F6CA3}"/>
              </a:ext>
            </a:extLst>
          </p:cNvPr>
          <p:cNvSpPr txBox="1"/>
          <p:nvPr/>
        </p:nvSpPr>
        <p:spPr>
          <a:xfrm>
            <a:off x="4473303" y="4846783"/>
            <a:ext cx="181331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After change #1</a:t>
            </a:r>
          </a:p>
        </p:txBody>
      </p:sp>
      <p:sp>
        <p:nvSpPr>
          <p:cNvPr id="4" name="Footer Placeholder 3">
            <a:extLst>
              <a:ext uri="{FF2B5EF4-FFF2-40B4-BE49-F238E27FC236}">
                <a16:creationId xmlns:a16="http://schemas.microsoft.com/office/drawing/2014/main" id="{9ED1BD8E-5423-4DED-86DC-3F9274AD8342}"/>
              </a:ext>
            </a:extLst>
          </p:cNvPr>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Tree>
    <p:extLst>
      <p:ext uri="{BB962C8B-B14F-4D97-AF65-F5344CB8AC3E}">
        <p14:creationId xmlns:p14="http://schemas.microsoft.com/office/powerpoint/2010/main" val="42765997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EA51C1D-60D3-4ACC-A496-500DD2808DAE}"/>
              </a:ext>
            </a:extLst>
          </p:cNvPr>
          <p:cNvPicPr>
            <a:picLocks noChangeAspect="1"/>
          </p:cNvPicPr>
          <p:nvPr/>
        </p:nvPicPr>
        <p:blipFill>
          <a:blip r:embed="rId2"/>
          <a:stretch>
            <a:fillRect/>
          </a:stretch>
        </p:blipFill>
        <p:spPr>
          <a:xfrm>
            <a:off x="0" y="1357180"/>
            <a:ext cx="6516216" cy="4736965"/>
          </a:xfrm>
          <a:prstGeom prst="rect">
            <a:avLst/>
          </a:prstGeom>
        </p:spPr>
      </p:pic>
      <p:sp>
        <p:nvSpPr>
          <p:cNvPr id="2" name="Title 1">
            <a:extLst>
              <a:ext uri="{FF2B5EF4-FFF2-40B4-BE49-F238E27FC236}">
                <a16:creationId xmlns:a16="http://schemas.microsoft.com/office/drawing/2014/main" id="{8204BA37-99E0-4034-BFC5-0BFD3A0D0F1D}"/>
              </a:ext>
            </a:extLst>
          </p:cNvPr>
          <p:cNvSpPr>
            <a:spLocks noGrp="1"/>
          </p:cNvSpPr>
          <p:nvPr>
            <p:ph type="title"/>
          </p:nvPr>
        </p:nvSpPr>
        <p:spPr>
          <a:xfrm>
            <a:off x="415602" y="-19055"/>
            <a:ext cx="7396756" cy="720000"/>
          </a:xfrm>
        </p:spPr>
        <p:txBody>
          <a:bodyPr/>
          <a:lstStyle/>
          <a:p>
            <a:r>
              <a:rPr lang="en-US" dirty="0"/>
              <a:t>COVID Impact on pole-key gaps</a:t>
            </a:r>
          </a:p>
        </p:txBody>
      </p:sp>
      <p:sp>
        <p:nvSpPr>
          <p:cNvPr id="4" name="Footer Placeholder 3">
            <a:extLst>
              <a:ext uri="{FF2B5EF4-FFF2-40B4-BE49-F238E27FC236}">
                <a16:creationId xmlns:a16="http://schemas.microsoft.com/office/drawing/2014/main" id="{2F6D85ED-29DC-4D99-8C9A-F98101806F55}"/>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sp>
        <p:nvSpPr>
          <p:cNvPr id="5" name="Slide Number Placeholder 4">
            <a:extLst>
              <a:ext uri="{FF2B5EF4-FFF2-40B4-BE49-F238E27FC236}">
                <a16:creationId xmlns:a16="http://schemas.microsoft.com/office/drawing/2014/main" id="{42294B67-3D65-42E9-BB5A-27A8526FD1A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srgbClr val="64BCD9"/>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srgbClr val="64BCD9"/>
              </a:solidFill>
              <a:effectLst/>
              <a:uLnTx/>
              <a:uFillTx/>
              <a:latin typeface="Arial"/>
              <a:ea typeface="+mn-ea"/>
              <a:cs typeface="+mn-cs"/>
            </a:endParaRPr>
          </a:p>
        </p:txBody>
      </p:sp>
      <p:cxnSp>
        <p:nvCxnSpPr>
          <p:cNvPr id="6" name="Straight Connector 5">
            <a:extLst>
              <a:ext uri="{FF2B5EF4-FFF2-40B4-BE49-F238E27FC236}">
                <a16:creationId xmlns:a16="http://schemas.microsoft.com/office/drawing/2014/main" id="{5ADFDCDE-E2FB-4EF0-B38E-90940FDD29C1}"/>
              </a:ext>
            </a:extLst>
          </p:cNvPr>
          <p:cNvCxnSpPr>
            <a:cxnSpLocks/>
          </p:cNvCxnSpPr>
          <p:nvPr/>
        </p:nvCxnSpPr>
        <p:spPr>
          <a:xfrm>
            <a:off x="2334565" y="908720"/>
            <a:ext cx="0" cy="4464496"/>
          </a:xfrm>
          <a:prstGeom prst="line">
            <a:avLst/>
          </a:prstGeom>
          <a:ln w="57150">
            <a:solidFill>
              <a:schemeClr val="tx1"/>
            </a:solidFill>
            <a:prstDash val="dashDot"/>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BD7B2211-4D3C-4619-973C-28FB214AFC1A}"/>
              </a:ext>
            </a:extLst>
          </p:cNvPr>
          <p:cNvSpPr txBox="1"/>
          <p:nvPr/>
        </p:nvSpPr>
        <p:spPr>
          <a:xfrm>
            <a:off x="393008" y="836712"/>
            <a:ext cx="194155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a:ea typeface="+mn-ea"/>
                <a:cs typeface="+mn-cs"/>
              </a:rPr>
              <a:t>COVID lockdown</a:t>
            </a:r>
          </a:p>
        </p:txBody>
      </p:sp>
      <p:sp>
        <p:nvSpPr>
          <p:cNvPr id="10" name="Rectangle: Rounded Corners 9">
            <a:extLst>
              <a:ext uri="{FF2B5EF4-FFF2-40B4-BE49-F238E27FC236}">
                <a16:creationId xmlns:a16="http://schemas.microsoft.com/office/drawing/2014/main" id="{B2BC800E-F258-48A2-BDE3-89D8A1879B0B}"/>
              </a:ext>
            </a:extLst>
          </p:cNvPr>
          <p:cNvSpPr/>
          <p:nvPr/>
        </p:nvSpPr>
        <p:spPr>
          <a:xfrm>
            <a:off x="2334565" y="1080000"/>
            <a:ext cx="3384376" cy="4159290"/>
          </a:xfrm>
          <a:prstGeom prst="roundRect">
            <a:avLst>
              <a:gd name="adj" fmla="val 6496"/>
            </a:avLst>
          </a:prstGeom>
          <a:solidFill>
            <a:schemeClr val="bg2">
              <a:lumMod val="20000"/>
              <a:lumOff val="80000"/>
              <a:alpha val="50196"/>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90633DBF-DF18-495B-8B70-37CB7D7476CF}"/>
              </a:ext>
            </a:extLst>
          </p:cNvPr>
          <p:cNvSpPr txBox="1"/>
          <p:nvPr/>
        </p:nvSpPr>
        <p:spPr>
          <a:xfrm>
            <a:off x="2385857" y="1057346"/>
            <a:ext cx="131318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64BCD9">
                    <a:lumMod val="50000"/>
                  </a:srgbClr>
                </a:solidFill>
                <a:effectLst/>
                <a:uLnTx/>
                <a:uFillTx/>
                <a:latin typeface="Arial"/>
                <a:ea typeface="+mn-ea"/>
                <a:cs typeface="+mn-cs"/>
              </a:rPr>
              <a:t>Change #1</a:t>
            </a:r>
          </a:p>
        </p:txBody>
      </p:sp>
      <p:sp>
        <p:nvSpPr>
          <p:cNvPr id="13" name="Rectangle: Rounded Corners 12">
            <a:extLst>
              <a:ext uri="{FF2B5EF4-FFF2-40B4-BE49-F238E27FC236}">
                <a16:creationId xmlns:a16="http://schemas.microsoft.com/office/drawing/2014/main" id="{D982D2E2-FDCC-4F74-BBD3-78EE3A76F86F}"/>
              </a:ext>
            </a:extLst>
          </p:cNvPr>
          <p:cNvSpPr/>
          <p:nvPr/>
        </p:nvSpPr>
        <p:spPr>
          <a:xfrm>
            <a:off x="2987824" y="704957"/>
            <a:ext cx="3384376" cy="4546593"/>
          </a:xfrm>
          <a:prstGeom prst="roundRect">
            <a:avLst>
              <a:gd name="adj" fmla="val 5029"/>
            </a:avLst>
          </a:prstGeom>
          <a:solidFill>
            <a:srgbClr val="FEEAD8">
              <a:alpha val="20000"/>
            </a:srgbClr>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4" name="TextBox 13">
            <a:extLst>
              <a:ext uri="{FF2B5EF4-FFF2-40B4-BE49-F238E27FC236}">
                <a16:creationId xmlns:a16="http://schemas.microsoft.com/office/drawing/2014/main" id="{5304D658-57F6-4616-8A7E-0D91A56A793A}"/>
              </a:ext>
            </a:extLst>
          </p:cNvPr>
          <p:cNvSpPr txBox="1"/>
          <p:nvPr/>
        </p:nvSpPr>
        <p:spPr>
          <a:xfrm>
            <a:off x="4530565" y="678783"/>
            <a:ext cx="261125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B963C">
                    <a:lumMod val="75000"/>
                  </a:srgbClr>
                </a:solidFill>
                <a:effectLst/>
                <a:uLnTx/>
                <a:uFillTx/>
                <a:latin typeface="Arial"/>
                <a:ea typeface="+mn-ea"/>
                <a:cs typeface="+mn-cs"/>
              </a:rPr>
              <a:t>Change #2</a:t>
            </a:r>
          </a:p>
        </p:txBody>
      </p:sp>
      <p:sp>
        <p:nvSpPr>
          <p:cNvPr id="3" name="TextBox 2">
            <a:extLst>
              <a:ext uri="{FF2B5EF4-FFF2-40B4-BE49-F238E27FC236}">
                <a16:creationId xmlns:a16="http://schemas.microsoft.com/office/drawing/2014/main" id="{5FD01BD9-4D83-488A-BF12-D23957B71410}"/>
              </a:ext>
            </a:extLst>
          </p:cNvPr>
          <p:cNvSpPr txBox="1"/>
          <p:nvPr/>
        </p:nvSpPr>
        <p:spPr>
          <a:xfrm>
            <a:off x="6774722" y="3868020"/>
            <a:ext cx="2374368"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With COVID change #2:</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Smaller minimum</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“Negative” trends</a:t>
            </a:r>
          </a:p>
        </p:txBody>
      </p:sp>
      <p:sp>
        <p:nvSpPr>
          <p:cNvPr id="15" name="TextBox 14">
            <a:extLst>
              <a:ext uri="{FF2B5EF4-FFF2-40B4-BE49-F238E27FC236}">
                <a16:creationId xmlns:a16="http://schemas.microsoft.com/office/drawing/2014/main" id="{A48D7ED5-7D19-425B-AAB5-0E96A19E9B31}"/>
              </a:ext>
            </a:extLst>
          </p:cNvPr>
          <p:cNvSpPr txBox="1"/>
          <p:nvPr/>
        </p:nvSpPr>
        <p:spPr>
          <a:xfrm>
            <a:off x="4746737" y="6089607"/>
            <a:ext cx="361137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a:ea typeface="+mn-ea"/>
                <a:cs typeface="+mn-cs"/>
              </a:rPr>
              <a:t>Coil 214 affected by COVID lockdown</a:t>
            </a:r>
          </a:p>
        </p:txBody>
      </p:sp>
      <p:cxnSp>
        <p:nvCxnSpPr>
          <p:cNvPr id="11" name="Straight Arrow Connector 10">
            <a:extLst>
              <a:ext uri="{FF2B5EF4-FFF2-40B4-BE49-F238E27FC236}">
                <a16:creationId xmlns:a16="http://schemas.microsoft.com/office/drawing/2014/main" id="{A17FB5D3-F1D8-4133-82DE-3292049D736C}"/>
              </a:ext>
            </a:extLst>
          </p:cNvPr>
          <p:cNvCxnSpPr>
            <a:cxnSpLocks/>
            <a:stCxn id="15" idx="1"/>
          </p:cNvCxnSpPr>
          <p:nvPr/>
        </p:nvCxnSpPr>
        <p:spPr>
          <a:xfrm flipH="1" flipV="1">
            <a:off x="4026613" y="4960626"/>
            <a:ext cx="720124" cy="1298258"/>
          </a:xfrm>
          <a:prstGeom prst="straightConnector1">
            <a:avLst/>
          </a:prstGeom>
          <a:ln>
            <a:solidFill>
              <a:schemeClr val="accent5">
                <a:lumMod val="7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39E9F43B-82EA-4AA7-8C4E-263A913F6407}"/>
              </a:ext>
            </a:extLst>
          </p:cNvPr>
          <p:cNvCxnSpPr>
            <a:cxnSpLocks/>
          </p:cNvCxnSpPr>
          <p:nvPr/>
        </p:nvCxnSpPr>
        <p:spPr>
          <a:xfrm flipH="1">
            <a:off x="6163554" y="4207443"/>
            <a:ext cx="611168" cy="548476"/>
          </a:xfrm>
          <a:prstGeom prst="straightConnector1">
            <a:avLst/>
          </a:prstGeom>
          <a:ln>
            <a:solidFill>
              <a:schemeClr val="accent5">
                <a:lumMod val="75000"/>
              </a:schemeClr>
            </a:solidFill>
            <a:prstDash val="sysDash"/>
            <a:tailEnd type="triangle"/>
          </a:ln>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90ECB175-D2B8-4775-8D39-F12A2D10B3EB}"/>
              </a:ext>
            </a:extLst>
          </p:cNvPr>
          <p:cNvSpPr/>
          <p:nvPr/>
        </p:nvSpPr>
        <p:spPr>
          <a:xfrm>
            <a:off x="3042447" y="4712035"/>
            <a:ext cx="3158755" cy="539515"/>
          </a:xfrm>
          <a:prstGeom prst="roundRect">
            <a:avLst/>
          </a:prstGeom>
          <a:noFill/>
          <a:ln w="28575">
            <a:solidFill>
              <a:schemeClr val="accent5">
                <a:lumMod val="7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7" name="TextBox 16">
            <a:extLst>
              <a:ext uri="{FF2B5EF4-FFF2-40B4-BE49-F238E27FC236}">
                <a16:creationId xmlns:a16="http://schemas.microsoft.com/office/drawing/2014/main" id="{4CF73C21-EEB3-4AC7-A1E5-3A6E34948C37}"/>
              </a:ext>
            </a:extLst>
          </p:cNvPr>
          <p:cNvSpPr txBox="1"/>
          <p:nvPr/>
        </p:nvSpPr>
        <p:spPr>
          <a:xfrm>
            <a:off x="6947342" y="5121485"/>
            <a:ext cx="17394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F8C"/>
                </a:solidFill>
                <a:effectLst/>
                <a:uLnTx/>
                <a:uFillTx/>
                <a:latin typeface="Arial"/>
                <a:ea typeface="+mn-ea"/>
                <a:cs typeface="+mn-cs"/>
              </a:rPr>
              <a:t>Fixed after MQXFA08 test</a:t>
            </a:r>
          </a:p>
        </p:txBody>
      </p:sp>
      <p:sp>
        <p:nvSpPr>
          <p:cNvPr id="18" name="Rectangle: Rounded Corners 17">
            <a:extLst>
              <a:ext uri="{FF2B5EF4-FFF2-40B4-BE49-F238E27FC236}">
                <a16:creationId xmlns:a16="http://schemas.microsoft.com/office/drawing/2014/main" id="{7C80CBF1-1E61-4053-9483-00F9DD040D70}"/>
              </a:ext>
            </a:extLst>
          </p:cNvPr>
          <p:cNvSpPr/>
          <p:nvPr/>
        </p:nvSpPr>
        <p:spPr>
          <a:xfrm>
            <a:off x="5225034" y="5033099"/>
            <a:ext cx="933477" cy="206191"/>
          </a:xfrm>
          <a:prstGeom prst="roundRect">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cxnSp>
        <p:nvCxnSpPr>
          <p:cNvPr id="20" name="Straight Arrow Connector 19">
            <a:extLst>
              <a:ext uri="{FF2B5EF4-FFF2-40B4-BE49-F238E27FC236}">
                <a16:creationId xmlns:a16="http://schemas.microsoft.com/office/drawing/2014/main" id="{0390A02D-C9DD-4657-9A65-42773BF3EF85}"/>
              </a:ext>
            </a:extLst>
          </p:cNvPr>
          <p:cNvCxnSpPr>
            <a:stCxn id="17" idx="1"/>
          </p:cNvCxnSpPr>
          <p:nvPr/>
        </p:nvCxnSpPr>
        <p:spPr>
          <a:xfrm flipH="1" flipV="1">
            <a:off x="6158511" y="5251550"/>
            <a:ext cx="788831" cy="1623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866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3" grpId="0" animBg="1"/>
      <p:bldP spid="14" grpId="0"/>
      <p:bldP spid="3" grpId="0"/>
      <p:bldP spid="15" grpId="0"/>
      <p:bldP spid="31" grpId="0" animBg="1"/>
      <p:bldP spid="17" grpId="0"/>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E0DBB-2C67-48EC-A0A0-D45C35118EDD}"/>
              </a:ext>
            </a:extLst>
          </p:cNvPr>
          <p:cNvSpPr>
            <a:spLocks noGrp="1"/>
          </p:cNvSpPr>
          <p:nvPr>
            <p:ph type="title"/>
          </p:nvPr>
        </p:nvSpPr>
        <p:spPr>
          <a:xfrm>
            <a:off x="612000" y="0"/>
            <a:ext cx="7920000" cy="720000"/>
          </a:xfrm>
        </p:spPr>
        <p:txBody>
          <a:bodyPr/>
          <a:lstStyle/>
          <a:p>
            <a:r>
              <a:rPr lang="en-US" dirty="0"/>
              <a:t>Contributing factors</a:t>
            </a:r>
          </a:p>
        </p:txBody>
      </p:sp>
      <p:sp>
        <p:nvSpPr>
          <p:cNvPr id="3" name="Content Placeholder 2">
            <a:extLst>
              <a:ext uri="{FF2B5EF4-FFF2-40B4-BE49-F238E27FC236}">
                <a16:creationId xmlns:a16="http://schemas.microsoft.com/office/drawing/2014/main" id="{9CFA0CAE-8357-40BF-B340-E36EB42FC7C0}"/>
              </a:ext>
            </a:extLst>
          </p:cNvPr>
          <p:cNvSpPr>
            <a:spLocks noGrp="1"/>
          </p:cNvSpPr>
          <p:nvPr>
            <p:ph idx="1"/>
          </p:nvPr>
        </p:nvSpPr>
        <p:spPr>
          <a:xfrm>
            <a:off x="396416" y="980728"/>
            <a:ext cx="7920000" cy="5145435"/>
          </a:xfrm>
        </p:spPr>
        <p:txBody>
          <a:bodyPr>
            <a:normAutofit lnSpcReduction="10000"/>
          </a:bodyPr>
          <a:lstStyle/>
          <a:p>
            <a:r>
              <a:rPr lang="en-US" dirty="0"/>
              <a:t>Specs for pole-key gaps </a:t>
            </a:r>
          </a:p>
          <a:p>
            <a:pPr lvl="1"/>
            <a:r>
              <a:rPr lang="en-US" dirty="0">
                <a:sym typeface="Wingdings" panose="05000000000000000000" pitchFamily="2" charset="2"/>
              </a:rPr>
              <a:t> </a:t>
            </a:r>
            <a:r>
              <a:rPr lang="en-US" dirty="0"/>
              <a:t>Allowed non-uniform pole-key gaps</a:t>
            </a:r>
          </a:p>
          <a:p>
            <a:r>
              <a:rPr lang="en-US" dirty="0"/>
              <a:t>Changes to assembly procedures caused by COVID requirements </a:t>
            </a:r>
          </a:p>
          <a:p>
            <a:pPr lvl="1"/>
            <a:r>
              <a:rPr lang="en-US" dirty="0">
                <a:sym typeface="Wingdings" panose="05000000000000000000" pitchFamily="2" charset="2"/>
              </a:rPr>
              <a:t></a:t>
            </a:r>
            <a:r>
              <a:rPr lang="en-US" dirty="0"/>
              <a:t>increased probability of non-uniform pole-key gaps, and possibly other magnet-magnet differences</a:t>
            </a:r>
          </a:p>
          <a:p>
            <a:r>
              <a:rPr lang="en-US" dirty="0"/>
              <a:t>COVID lockdown</a:t>
            </a:r>
          </a:p>
          <a:p>
            <a:pPr lvl="1"/>
            <a:r>
              <a:rPr lang="en-US" dirty="0">
                <a:sym typeface="Wingdings" panose="05000000000000000000" pitchFamily="2" charset="2"/>
              </a:rPr>
              <a:t> </a:t>
            </a:r>
            <a:r>
              <a:rPr lang="en-US" dirty="0"/>
              <a:t>Stop in fabrication of coil 214 after Inner-Layer was cured may have weakened wedge-spacer bond</a:t>
            </a:r>
          </a:p>
          <a:p>
            <a:r>
              <a:rPr lang="en-US" dirty="0"/>
              <a:t>Less supervision caused by COVID </a:t>
            </a:r>
          </a:p>
          <a:p>
            <a:pPr lvl="1"/>
            <a:r>
              <a:rPr lang="en-US" dirty="0">
                <a:sym typeface="Wingdings" panose="05000000000000000000" pitchFamily="2" charset="2"/>
              </a:rPr>
              <a:t> i</a:t>
            </a:r>
            <a:r>
              <a:rPr lang="en-US" dirty="0"/>
              <a:t>ncreased probability of non-uniform pole-key gaps and other differences. </a:t>
            </a:r>
          </a:p>
        </p:txBody>
      </p:sp>
      <p:sp>
        <p:nvSpPr>
          <p:cNvPr id="4" name="Slide Number Placeholder 3">
            <a:extLst>
              <a:ext uri="{FF2B5EF4-FFF2-40B4-BE49-F238E27FC236}">
                <a16:creationId xmlns:a16="http://schemas.microsoft.com/office/drawing/2014/main" id="{383AF612-4E46-4873-A95E-532088294C0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FDCA1C4-9514-7B4F-976F-D92F7E296653}" type="slidenum">
              <a:rPr kumimoji="0" lang="fr-FR" sz="12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dirty="0">
              <a:ln>
                <a:noFill/>
              </a:ln>
              <a:solidFill>
                <a:prstClr val="white"/>
              </a:solidFill>
              <a:effectLst/>
              <a:uLnTx/>
              <a:uFillTx/>
              <a:latin typeface="Arial"/>
              <a:ea typeface="+mn-ea"/>
              <a:cs typeface="+mn-cs"/>
            </a:endParaRPr>
          </a:p>
        </p:txBody>
      </p:sp>
      <p:sp>
        <p:nvSpPr>
          <p:cNvPr id="5" name="Footer Placeholder 4">
            <a:extLst>
              <a:ext uri="{FF2B5EF4-FFF2-40B4-BE49-F238E27FC236}">
                <a16:creationId xmlns:a16="http://schemas.microsoft.com/office/drawing/2014/main" id="{FF33313D-63F1-45EC-AAD5-1652A1808E98}"/>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64BCD9"/>
                </a:solidFill>
                <a:effectLst/>
                <a:uLnTx/>
                <a:uFillTx/>
                <a:latin typeface="Arial"/>
                <a:ea typeface="+mn-ea"/>
                <a:cs typeface="+mn-cs"/>
              </a:rPr>
              <a:t>HL-LHC AUP DOE IPR  – July 23–25, 2024</a:t>
            </a:r>
            <a:endParaRPr kumimoji="0" lang="en-GB" sz="1200" b="0" i="0" u="none" strike="noStrike" kern="1200" cap="none" spc="0" normalizeH="0" baseline="0" noProof="0" dirty="0">
              <a:ln>
                <a:noFill/>
              </a:ln>
              <a:solidFill>
                <a:srgbClr val="64BCD9"/>
              </a:solidFill>
              <a:effectLst/>
              <a:uLnTx/>
              <a:uFillTx/>
              <a:latin typeface="Arial"/>
              <a:ea typeface="+mn-ea"/>
              <a:cs typeface="+mn-cs"/>
            </a:endParaRPr>
          </a:p>
        </p:txBody>
      </p:sp>
      <p:grpSp>
        <p:nvGrpSpPr>
          <p:cNvPr id="11" name="Group 10">
            <a:extLst>
              <a:ext uri="{FF2B5EF4-FFF2-40B4-BE49-F238E27FC236}">
                <a16:creationId xmlns:a16="http://schemas.microsoft.com/office/drawing/2014/main" id="{B9438298-EC42-4795-A6C8-AFF60D94558B}"/>
              </a:ext>
            </a:extLst>
          </p:cNvPr>
          <p:cNvGrpSpPr/>
          <p:nvPr/>
        </p:nvGrpSpPr>
        <p:grpSpPr>
          <a:xfrm>
            <a:off x="8388424" y="1345691"/>
            <a:ext cx="595216" cy="4140430"/>
            <a:chOff x="8298967" y="1978095"/>
            <a:chExt cx="595216" cy="3990246"/>
          </a:xfrm>
        </p:grpSpPr>
        <p:sp>
          <p:nvSpPr>
            <p:cNvPr id="7" name="TextBox 6">
              <a:extLst>
                <a:ext uri="{FF2B5EF4-FFF2-40B4-BE49-F238E27FC236}">
                  <a16:creationId xmlns:a16="http://schemas.microsoft.com/office/drawing/2014/main" id="{BC7D8AF6-DAED-4615-8F01-2E143937C10F}"/>
                </a:ext>
              </a:extLst>
            </p:cNvPr>
            <p:cNvSpPr txBox="1"/>
            <p:nvPr/>
          </p:nvSpPr>
          <p:spPr>
            <a:xfrm>
              <a:off x="8298967" y="1978095"/>
              <a:ext cx="54053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1/3</a:t>
              </a:r>
            </a:p>
          </p:txBody>
        </p:sp>
        <p:sp>
          <p:nvSpPr>
            <p:cNvPr id="8" name="TextBox 7">
              <a:extLst>
                <a:ext uri="{FF2B5EF4-FFF2-40B4-BE49-F238E27FC236}">
                  <a16:creationId xmlns:a16="http://schemas.microsoft.com/office/drawing/2014/main" id="{32C60326-A447-4B69-BC90-3F0D5F2CAB7F}"/>
                </a:ext>
              </a:extLst>
            </p:cNvPr>
            <p:cNvSpPr txBox="1"/>
            <p:nvPr/>
          </p:nvSpPr>
          <p:spPr>
            <a:xfrm>
              <a:off x="8303406" y="3191631"/>
              <a:ext cx="540533" cy="40011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1/3</a:t>
              </a:r>
            </a:p>
          </p:txBody>
        </p:sp>
        <p:sp>
          <p:nvSpPr>
            <p:cNvPr id="9" name="TextBox 8">
              <a:extLst>
                <a:ext uri="{FF2B5EF4-FFF2-40B4-BE49-F238E27FC236}">
                  <a16:creationId xmlns:a16="http://schemas.microsoft.com/office/drawing/2014/main" id="{014DA300-3599-4E8C-B2B4-552607B69CF8}"/>
                </a:ext>
              </a:extLst>
            </p:cNvPr>
            <p:cNvSpPr txBox="1"/>
            <p:nvPr/>
          </p:nvSpPr>
          <p:spPr>
            <a:xfrm>
              <a:off x="8303406" y="4394444"/>
              <a:ext cx="540533" cy="3855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1/6</a:t>
              </a:r>
            </a:p>
          </p:txBody>
        </p:sp>
        <p:sp>
          <p:nvSpPr>
            <p:cNvPr id="10" name="TextBox 9">
              <a:extLst>
                <a:ext uri="{FF2B5EF4-FFF2-40B4-BE49-F238E27FC236}">
                  <a16:creationId xmlns:a16="http://schemas.microsoft.com/office/drawing/2014/main" id="{3389950D-FC6C-4540-B40E-C32A7303AF6D}"/>
                </a:ext>
              </a:extLst>
            </p:cNvPr>
            <p:cNvSpPr txBox="1"/>
            <p:nvPr/>
          </p:nvSpPr>
          <p:spPr>
            <a:xfrm>
              <a:off x="8353650" y="5582744"/>
              <a:ext cx="540533" cy="3855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1/6</a:t>
              </a:r>
            </a:p>
          </p:txBody>
        </p:sp>
      </p:grpSp>
      <p:grpSp>
        <p:nvGrpSpPr>
          <p:cNvPr id="13" name="Group 12">
            <a:extLst>
              <a:ext uri="{FF2B5EF4-FFF2-40B4-BE49-F238E27FC236}">
                <a16:creationId xmlns:a16="http://schemas.microsoft.com/office/drawing/2014/main" id="{B0F1222D-AC54-4E47-B2B7-FBE47D664E6B}"/>
              </a:ext>
            </a:extLst>
          </p:cNvPr>
          <p:cNvGrpSpPr/>
          <p:nvPr/>
        </p:nvGrpSpPr>
        <p:grpSpPr>
          <a:xfrm>
            <a:off x="5562190" y="2566436"/>
            <a:ext cx="3451578" cy="3617958"/>
            <a:chOff x="5562190" y="2566436"/>
            <a:chExt cx="3451578" cy="3617958"/>
          </a:xfrm>
        </p:grpSpPr>
        <p:sp>
          <p:nvSpPr>
            <p:cNvPr id="6" name="Rectangle 5">
              <a:extLst>
                <a:ext uri="{FF2B5EF4-FFF2-40B4-BE49-F238E27FC236}">
                  <a16:creationId xmlns:a16="http://schemas.microsoft.com/office/drawing/2014/main" id="{25F24A0B-6BCA-4E1F-BCB2-5AF654ADC493}"/>
                </a:ext>
              </a:extLst>
            </p:cNvPr>
            <p:cNvSpPr/>
            <p:nvPr/>
          </p:nvSpPr>
          <p:spPr>
            <a:xfrm>
              <a:off x="8359831" y="2566436"/>
              <a:ext cx="653937" cy="2984338"/>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2" name="TextBox 11">
              <a:extLst>
                <a:ext uri="{FF2B5EF4-FFF2-40B4-BE49-F238E27FC236}">
                  <a16:creationId xmlns:a16="http://schemas.microsoft.com/office/drawing/2014/main" id="{F50F84A3-5235-4DA0-A8C2-E09E02F88251}"/>
                </a:ext>
              </a:extLst>
            </p:cNvPr>
            <p:cNvSpPr txBox="1"/>
            <p:nvPr/>
          </p:nvSpPr>
          <p:spPr>
            <a:xfrm>
              <a:off x="5562190" y="5722729"/>
              <a:ext cx="306686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B963C">
                      <a:lumMod val="75000"/>
                    </a:srgbClr>
                  </a:solidFill>
                  <a:effectLst/>
                  <a:uLnTx/>
                  <a:uFillTx/>
                  <a:latin typeface="Arial"/>
                  <a:ea typeface="+mn-ea"/>
                  <a:cs typeface="+mn-cs"/>
                </a:rPr>
                <a:t>COVID share = 67% </a:t>
              </a:r>
            </a:p>
          </p:txBody>
        </p:sp>
      </p:grpSp>
    </p:spTree>
    <p:extLst>
      <p:ext uri="{BB962C8B-B14F-4D97-AF65-F5344CB8AC3E}">
        <p14:creationId xmlns:p14="http://schemas.microsoft.com/office/powerpoint/2010/main" val="201982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4E781-A52C-4482-AE44-7B015877DD53}"/>
              </a:ext>
            </a:extLst>
          </p:cNvPr>
          <p:cNvSpPr>
            <a:spLocks noGrp="1"/>
          </p:cNvSpPr>
          <p:nvPr>
            <p:ph type="title"/>
          </p:nvPr>
        </p:nvSpPr>
        <p:spPr>
          <a:xfrm>
            <a:off x="632377" y="-3393"/>
            <a:ext cx="7920000" cy="720000"/>
          </a:xfrm>
        </p:spPr>
        <p:txBody>
          <a:bodyPr/>
          <a:lstStyle/>
          <a:p>
            <a:r>
              <a:rPr lang="en-US" dirty="0"/>
              <a:t>MQXFA07/A08: Preventive Actions</a:t>
            </a:r>
          </a:p>
        </p:txBody>
      </p:sp>
      <p:sp>
        <p:nvSpPr>
          <p:cNvPr id="3" name="Content Placeholder 2">
            <a:extLst>
              <a:ext uri="{FF2B5EF4-FFF2-40B4-BE49-F238E27FC236}">
                <a16:creationId xmlns:a16="http://schemas.microsoft.com/office/drawing/2014/main" id="{7B23BC07-21C6-4E74-85A8-2C3718C76E2F}"/>
              </a:ext>
            </a:extLst>
          </p:cNvPr>
          <p:cNvSpPr>
            <a:spLocks noGrp="1"/>
          </p:cNvSpPr>
          <p:nvPr>
            <p:ph idx="1"/>
          </p:nvPr>
        </p:nvSpPr>
        <p:spPr>
          <a:xfrm>
            <a:off x="384676" y="745082"/>
            <a:ext cx="8726658" cy="3277833"/>
          </a:xfrm>
        </p:spPr>
        <p:txBody>
          <a:bodyPr>
            <a:normAutofit/>
          </a:bodyPr>
          <a:lstStyle/>
          <a:p>
            <a:r>
              <a:rPr lang="en-US" dirty="0"/>
              <a:t>Design change for </a:t>
            </a:r>
            <a:r>
              <a:rPr lang="en-US" u="sng" dirty="0"/>
              <a:t>larger pole-key gaps </a:t>
            </a:r>
            <a:r>
              <a:rPr lang="en-US" sz="2800" dirty="0"/>
              <a:t>(doc-4304)</a:t>
            </a:r>
            <a:r>
              <a:rPr lang="en-US" dirty="0"/>
              <a:t>:</a:t>
            </a:r>
          </a:p>
          <a:p>
            <a:pPr lvl="1"/>
            <a:r>
              <a:rPr lang="en-US" dirty="0"/>
              <a:t>From 200 </a:t>
            </a:r>
            <a:r>
              <a:rPr lang="en-US" dirty="0">
                <a:latin typeface="Symbol" panose="05050102010706020507" pitchFamily="18" charset="2"/>
              </a:rPr>
              <a:t>m</a:t>
            </a:r>
            <a:r>
              <a:rPr lang="en-US" dirty="0"/>
              <a:t>m to 400 </a:t>
            </a:r>
            <a:r>
              <a:rPr lang="en-US" dirty="0">
                <a:latin typeface="Symbol" panose="05050102010706020507" pitchFamily="18" charset="2"/>
              </a:rPr>
              <a:t>m</a:t>
            </a:r>
            <a:r>
              <a:rPr lang="en-US" dirty="0"/>
              <a:t>m - average pole key gap per side</a:t>
            </a:r>
          </a:p>
          <a:p>
            <a:r>
              <a:rPr lang="en-US" dirty="0"/>
              <a:t>Added </a:t>
            </a:r>
            <a:r>
              <a:rPr lang="en-US" u="sng" dirty="0"/>
              <a:t>spec for minimum gap</a:t>
            </a:r>
            <a:r>
              <a:rPr lang="en-US" dirty="0"/>
              <a:t> on each coil at each longitudinal location: 300 </a:t>
            </a:r>
            <a:r>
              <a:rPr lang="en-US" dirty="0">
                <a:latin typeface="Symbol" panose="05050102010706020507" pitchFamily="18" charset="2"/>
              </a:rPr>
              <a:t>m</a:t>
            </a:r>
            <a:r>
              <a:rPr lang="en-US" dirty="0"/>
              <a:t>m per side</a:t>
            </a:r>
          </a:p>
          <a:p>
            <a:pPr lvl="1"/>
            <a:r>
              <a:rPr lang="en-US" dirty="0"/>
              <a:t>MQXFA Series Magnet Production Spec. (doc-4009)</a:t>
            </a:r>
          </a:p>
          <a:p>
            <a:r>
              <a:rPr lang="en-US" dirty="0"/>
              <a:t>Revised magnet assembly traveler to assure coil-pack squareness and uniform gaps</a:t>
            </a:r>
          </a:p>
          <a:p>
            <a:pPr marL="0" indent="0">
              <a:buNone/>
            </a:pPr>
            <a:endParaRPr lang="en-US" dirty="0"/>
          </a:p>
        </p:txBody>
      </p:sp>
      <p:sp>
        <p:nvSpPr>
          <p:cNvPr id="5" name="Slide Number Placeholder 4">
            <a:extLst>
              <a:ext uri="{FF2B5EF4-FFF2-40B4-BE49-F238E27FC236}">
                <a16:creationId xmlns:a16="http://schemas.microsoft.com/office/drawing/2014/main" id="{68840DE8-7D62-4A61-A2AB-8F9B7FEC004E}"/>
              </a:ext>
            </a:extLst>
          </p:cNvPr>
          <p:cNvSpPr>
            <a:spLocks noGrp="1"/>
          </p:cNvSpPr>
          <p:nvPr>
            <p:ph type="sldNum" sz="quarter" idx="12"/>
          </p:nvPr>
        </p:nvSpPr>
        <p:spPr/>
        <p:txBody>
          <a:bodyPr/>
          <a:lstStyle/>
          <a:p>
            <a:fld id="{BFDCA1C4-9514-7B4F-976F-D92F7E296653}" type="slidenum">
              <a:rPr lang="fr-FR" smtClean="0"/>
              <a:pPr/>
              <a:t>34</a:t>
            </a:fld>
            <a:endParaRPr lang="fr-FR"/>
          </a:p>
        </p:txBody>
      </p:sp>
      <p:sp>
        <p:nvSpPr>
          <p:cNvPr id="12" name="TextBox 11">
            <a:extLst>
              <a:ext uri="{FF2B5EF4-FFF2-40B4-BE49-F238E27FC236}">
                <a16:creationId xmlns:a16="http://schemas.microsoft.com/office/drawing/2014/main" id="{8869DDC2-BD59-427F-81EC-68DC7680DEE4}"/>
              </a:ext>
            </a:extLst>
          </p:cNvPr>
          <p:cNvSpPr txBox="1"/>
          <p:nvPr/>
        </p:nvSpPr>
        <p:spPr>
          <a:xfrm>
            <a:off x="1907704" y="3993467"/>
            <a:ext cx="7200800" cy="461665"/>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D. Cheng et al., “The challenges and solutions of meeting the assembly specifications for the 4.5 m long MQXFA magnets for the Hi-Luminosity LHC” IEEE TAS, 2023, vol. 33, issue 5, id. 3260766</a:t>
            </a:r>
          </a:p>
        </p:txBody>
      </p:sp>
      <p:sp>
        <p:nvSpPr>
          <p:cNvPr id="4" name="Footer Placeholder 3">
            <a:extLst>
              <a:ext uri="{FF2B5EF4-FFF2-40B4-BE49-F238E27FC236}">
                <a16:creationId xmlns:a16="http://schemas.microsoft.com/office/drawing/2014/main" id="{61D88349-CBC7-4A2B-91A1-DAB2738ADEEB}"/>
              </a:ext>
            </a:extLst>
          </p:cNvPr>
          <p:cNvSpPr>
            <a:spLocks noGrp="1"/>
          </p:cNvSpPr>
          <p:nvPr>
            <p:ph type="ftr" sz="quarter" idx="11"/>
          </p:nvPr>
        </p:nvSpPr>
        <p:spPr>
          <a:xfrm>
            <a:off x="1945600" y="6329632"/>
            <a:ext cx="66270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noProof="0" dirty="0"/>
          </a:p>
        </p:txBody>
      </p:sp>
      <p:pic>
        <p:nvPicPr>
          <p:cNvPr id="13" name="Picture 12">
            <a:extLst>
              <a:ext uri="{FF2B5EF4-FFF2-40B4-BE49-F238E27FC236}">
                <a16:creationId xmlns:a16="http://schemas.microsoft.com/office/drawing/2014/main" id="{3A9C2D17-554C-9B2B-BB94-843D8743ED06}"/>
              </a:ext>
            </a:extLst>
          </p:cNvPr>
          <p:cNvPicPr>
            <a:picLocks noChangeAspect="1"/>
          </p:cNvPicPr>
          <p:nvPr/>
        </p:nvPicPr>
        <p:blipFill>
          <a:blip r:embed="rId2"/>
          <a:stretch>
            <a:fillRect/>
          </a:stretch>
        </p:blipFill>
        <p:spPr>
          <a:xfrm>
            <a:off x="5599077" y="4527935"/>
            <a:ext cx="3221395" cy="2336585"/>
          </a:xfrm>
          <a:prstGeom prst="rect">
            <a:avLst/>
          </a:prstGeom>
        </p:spPr>
      </p:pic>
      <p:sp>
        <p:nvSpPr>
          <p:cNvPr id="14" name="TextBox 13">
            <a:extLst>
              <a:ext uri="{FF2B5EF4-FFF2-40B4-BE49-F238E27FC236}">
                <a16:creationId xmlns:a16="http://schemas.microsoft.com/office/drawing/2014/main" id="{48AF5EAA-74F2-D105-ADE9-D28CE71F5E51}"/>
              </a:ext>
            </a:extLst>
          </p:cNvPr>
          <p:cNvSpPr txBox="1"/>
          <p:nvPr/>
        </p:nvSpPr>
        <p:spPr>
          <a:xfrm>
            <a:off x="6156176" y="5862356"/>
            <a:ext cx="2110528" cy="292388"/>
          </a:xfrm>
          <a:prstGeom prst="rect">
            <a:avLst/>
          </a:prstGeom>
          <a:noFill/>
          <a:ln>
            <a:solidFill>
              <a:schemeClr val="bg2"/>
            </a:solidFill>
          </a:ln>
        </p:spPr>
        <p:txBody>
          <a:bodyPr wrap="square" rtlCol="0">
            <a:spAutoFit/>
          </a:bodyPr>
          <a:lstStyle/>
          <a:p>
            <a:r>
              <a:rPr lang="en-US" sz="1300" dirty="0"/>
              <a:t>MQXFA17 Pole-key gaps</a:t>
            </a:r>
          </a:p>
        </p:txBody>
      </p:sp>
      <p:pic>
        <p:nvPicPr>
          <p:cNvPr id="15" name="Picture 14">
            <a:extLst>
              <a:ext uri="{FF2B5EF4-FFF2-40B4-BE49-F238E27FC236}">
                <a16:creationId xmlns:a16="http://schemas.microsoft.com/office/drawing/2014/main" id="{17510072-EE5A-5E2F-12EB-4DFC5299F078}"/>
              </a:ext>
            </a:extLst>
          </p:cNvPr>
          <p:cNvPicPr>
            <a:picLocks noChangeAspect="1"/>
          </p:cNvPicPr>
          <p:nvPr/>
        </p:nvPicPr>
        <p:blipFill>
          <a:blip r:embed="rId3"/>
          <a:stretch>
            <a:fillRect/>
          </a:stretch>
        </p:blipFill>
        <p:spPr>
          <a:xfrm>
            <a:off x="710443" y="4527935"/>
            <a:ext cx="3213485" cy="2336585"/>
          </a:xfrm>
          <a:prstGeom prst="rect">
            <a:avLst/>
          </a:prstGeom>
        </p:spPr>
      </p:pic>
      <p:sp>
        <p:nvSpPr>
          <p:cNvPr id="9" name="TextBox 8">
            <a:extLst>
              <a:ext uri="{FF2B5EF4-FFF2-40B4-BE49-F238E27FC236}">
                <a16:creationId xmlns:a16="http://schemas.microsoft.com/office/drawing/2014/main" id="{CE565B63-EA05-45E8-86C6-F7FA986764D7}"/>
              </a:ext>
            </a:extLst>
          </p:cNvPr>
          <p:cNvSpPr txBox="1"/>
          <p:nvPr/>
        </p:nvSpPr>
        <p:spPr>
          <a:xfrm>
            <a:off x="1187624" y="4539434"/>
            <a:ext cx="2089242" cy="292388"/>
          </a:xfrm>
          <a:prstGeom prst="rect">
            <a:avLst/>
          </a:prstGeom>
          <a:noFill/>
          <a:ln>
            <a:solidFill>
              <a:schemeClr val="bg2"/>
            </a:solidFill>
          </a:ln>
        </p:spPr>
        <p:txBody>
          <a:bodyPr wrap="square" rtlCol="0">
            <a:spAutoFit/>
          </a:bodyPr>
          <a:lstStyle/>
          <a:p>
            <a:r>
              <a:rPr lang="en-US" sz="1300" dirty="0"/>
              <a:t>MQXFA08 Pole-key gaps</a:t>
            </a:r>
          </a:p>
        </p:txBody>
      </p:sp>
      <p:sp>
        <p:nvSpPr>
          <p:cNvPr id="11" name="TextBox 10">
            <a:extLst>
              <a:ext uri="{FF2B5EF4-FFF2-40B4-BE49-F238E27FC236}">
                <a16:creationId xmlns:a16="http://schemas.microsoft.com/office/drawing/2014/main" id="{C3D9BB4B-56CC-4D8B-8704-DA07CD096631}"/>
              </a:ext>
            </a:extLst>
          </p:cNvPr>
          <p:cNvSpPr txBox="1"/>
          <p:nvPr/>
        </p:nvSpPr>
        <p:spPr>
          <a:xfrm>
            <a:off x="3736747" y="4986098"/>
            <a:ext cx="1800200" cy="276999"/>
          </a:xfrm>
          <a:prstGeom prst="rect">
            <a:avLst/>
          </a:prstGeom>
          <a:solidFill>
            <a:schemeClr val="bg1"/>
          </a:solidFill>
          <a:ln>
            <a:solidFill>
              <a:schemeClr val="tx2"/>
            </a:solidFill>
          </a:ln>
        </p:spPr>
        <p:txBody>
          <a:bodyPr wrap="square" rtlCol="0">
            <a:spAutoFit/>
          </a:bodyPr>
          <a:lstStyle/>
          <a:p>
            <a:r>
              <a:rPr lang="en-US" sz="1200" dirty="0">
                <a:solidFill>
                  <a:schemeClr val="tx1">
                    <a:lumMod val="50000"/>
                  </a:schemeClr>
                </a:solidFill>
              </a:rPr>
              <a:t>Courtesy of P. Ferracin</a:t>
            </a:r>
          </a:p>
        </p:txBody>
      </p:sp>
    </p:spTree>
    <p:extLst>
      <p:ext uri="{BB962C8B-B14F-4D97-AF65-F5344CB8AC3E}">
        <p14:creationId xmlns:p14="http://schemas.microsoft.com/office/powerpoint/2010/main" val="18484276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3266982"/>
            <a:ext cx="7200000" cy="1054818"/>
          </a:xfrm>
        </p:spPr>
        <p:txBody>
          <a:bodyPr/>
          <a:lstStyle/>
          <a:p>
            <a:r>
              <a:rPr lang="en-US" dirty="0"/>
              <a:t>HL-LHC MQXF results and lessons learnt</a:t>
            </a:r>
            <a:endParaRPr lang="en-GB" dirty="0"/>
          </a:p>
        </p:txBody>
      </p:sp>
      <p:sp>
        <p:nvSpPr>
          <p:cNvPr id="3" name="Sous-titre 2"/>
          <p:cNvSpPr>
            <a:spLocks noGrp="1"/>
          </p:cNvSpPr>
          <p:nvPr>
            <p:ph type="subTitle" idx="1"/>
          </p:nvPr>
        </p:nvSpPr>
        <p:spPr>
          <a:xfrm>
            <a:off x="1386186" y="3861048"/>
            <a:ext cx="6858222" cy="1123578"/>
          </a:xfrm>
        </p:spPr>
        <p:txBody>
          <a:bodyPr>
            <a:normAutofit/>
          </a:bodyPr>
          <a:lstStyle/>
          <a:p>
            <a:endParaRPr lang="en-GB" dirty="0"/>
          </a:p>
          <a:p>
            <a:r>
              <a:rPr lang="en-GB" dirty="0"/>
              <a:t>Paolo Ferracin, Giorgio Ambrosio, Susana Izquierdo Bermudez, Ezio Todesco</a:t>
            </a:r>
          </a:p>
          <a:p>
            <a:endParaRPr lang="en-US" altLang="en-US" dirty="0">
              <a:solidFill>
                <a:schemeClr val="bg2"/>
              </a:solidFill>
            </a:endParaRPr>
          </a:p>
          <a:p>
            <a:r>
              <a:rPr lang="en-US" altLang="en-US" dirty="0">
                <a:solidFill>
                  <a:schemeClr val="bg2"/>
                </a:solidFill>
              </a:rPr>
              <a:t>on behalf of the MQXF collaboration</a:t>
            </a:r>
          </a:p>
          <a:p>
            <a:endParaRPr lang="en-GB" dirty="0"/>
          </a:p>
        </p:txBody>
      </p:sp>
      <p:sp>
        <p:nvSpPr>
          <p:cNvPr id="4" name="Espace réservé du texte 3"/>
          <p:cNvSpPr>
            <a:spLocks noGrp="1"/>
          </p:cNvSpPr>
          <p:nvPr>
            <p:ph type="body" sz="quarter" idx="14"/>
          </p:nvPr>
        </p:nvSpPr>
        <p:spPr>
          <a:xfrm>
            <a:off x="1385646" y="5281613"/>
            <a:ext cx="4860000" cy="561385"/>
          </a:xfrm>
        </p:spPr>
        <p:txBody>
          <a:bodyPr>
            <a:normAutofit fontScale="92500" lnSpcReduction="10000"/>
          </a:bodyPr>
          <a:lstStyle/>
          <a:p>
            <a:r>
              <a:rPr lang="en-US" dirty="0"/>
              <a:t>FCC Week 2024 </a:t>
            </a:r>
          </a:p>
          <a:p>
            <a:r>
              <a:rPr lang="en-US" dirty="0"/>
              <a:t>San Francisco, CA, USA</a:t>
            </a:r>
          </a:p>
          <a:p>
            <a:r>
              <a:rPr lang="en-US" dirty="0"/>
              <a:t>June 10-14, 2024 </a:t>
            </a:r>
            <a:endParaRPr lang="en-GB"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7C316-CC19-41B9-900A-1591BE91D613}"/>
              </a:ext>
            </a:extLst>
          </p:cNvPr>
          <p:cNvSpPr>
            <a:spLocks noGrp="1"/>
          </p:cNvSpPr>
          <p:nvPr>
            <p:ph type="title"/>
          </p:nvPr>
        </p:nvSpPr>
        <p:spPr/>
        <p:txBody>
          <a:bodyPr/>
          <a:lstStyle/>
          <a:p>
            <a:r>
              <a:rPr lang="en-US" dirty="0"/>
              <a:t>MQXFS: pre-stress limits</a:t>
            </a:r>
          </a:p>
        </p:txBody>
      </p:sp>
      <p:sp>
        <p:nvSpPr>
          <p:cNvPr id="3" name="Content Placeholder 2">
            <a:extLst>
              <a:ext uri="{FF2B5EF4-FFF2-40B4-BE49-F238E27FC236}">
                <a16:creationId xmlns:a16="http://schemas.microsoft.com/office/drawing/2014/main" id="{11A66BB0-BE52-4E97-9056-A358A5CF946E}"/>
              </a:ext>
            </a:extLst>
          </p:cNvPr>
          <p:cNvSpPr>
            <a:spLocks noGrp="1"/>
          </p:cNvSpPr>
          <p:nvPr>
            <p:ph idx="1"/>
          </p:nvPr>
        </p:nvSpPr>
        <p:spPr>
          <a:xfrm>
            <a:off x="612000" y="1541640"/>
            <a:ext cx="8439926" cy="1185282"/>
          </a:xfrm>
        </p:spPr>
        <p:txBody>
          <a:bodyPr>
            <a:normAutofit fontScale="77500" lnSpcReduction="20000"/>
          </a:bodyPr>
          <a:lstStyle/>
          <a:p>
            <a:r>
              <a:rPr lang="en-US" dirty="0">
                <a:solidFill>
                  <a:schemeClr val="tx1">
                    <a:lumMod val="65000"/>
                    <a:lumOff val="35000"/>
                  </a:schemeClr>
                </a:solidFill>
              </a:rPr>
              <a:t>Impact of pre-stress at 1.9 K on maximum current studied with </a:t>
            </a:r>
            <a:r>
              <a:rPr lang="en-US" dirty="0">
                <a:solidFill>
                  <a:schemeClr val="bg2"/>
                </a:solidFill>
              </a:rPr>
              <a:t>MQXFS7 (</a:t>
            </a:r>
            <a:r>
              <a:rPr lang="en-US" dirty="0">
                <a:solidFill>
                  <a:schemeClr val="tx1">
                    <a:lumMod val="65000"/>
                    <a:lumOff val="35000"/>
                  </a:schemeClr>
                </a:solidFill>
              </a:rPr>
              <a:t>PIT and RRP</a:t>
            </a:r>
            <a:r>
              <a:rPr lang="en-US" dirty="0">
                <a:solidFill>
                  <a:schemeClr val="bg2"/>
                </a:solidFill>
              </a:rPr>
              <a:t>)</a:t>
            </a:r>
          </a:p>
          <a:p>
            <a:pPr lvl="1"/>
            <a:r>
              <a:rPr lang="en-US" dirty="0">
                <a:solidFill>
                  <a:schemeClr val="tx1">
                    <a:lumMod val="65000"/>
                    <a:lumOff val="35000"/>
                  </a:schemeClr>
                </a:solidFill>
                <a:cs typeface="Times New Roman" panose="02020603050405020304" pitchFamily="18" charset="0"/>
              </a:rPr>
              <a:t>Some degradation appears in the </a:t>
            </a:r>
            <a:r>
              <a:rPr lang="en-US" dirty="0">
                <a:solidFill>
                  <a:schemeClr val="bg2"/>
                </a:solidFill>
                <a:cs typeface="Times New Roman" panose="02020603050405020304" pitchFamily="18" charset="0"/>
              </a:rPr>
              <a:t>PIT conductor </a:t>
            </a:r>
            <a:r>
              <a:rPr lang="en-US" dirty="0">
                <a:solidFill>
                  <a:schemeClr val="tx1">
                    <a:lumMod val="65000"/>
                    <a:lumOff val="35000"/>
                  </a:schemeClr>
                </a:solidFill>
                <a:cs typeface="Times New Roman" panose="02020603050405020304" pitchFamily="18" charset="0"/>
              </a:rPr>
              <a:t>in the </a:t>
            </a:r>
            <a:r>
              <a:rPr lang="en-US" dirty="0">
                <a:solidFill>
                  <a:schemeClr val="bg2"/>
                </a:solidFill>
                <a:cs typeface="Times New Roman" panose="02020603050405020304" pitchFamily="18" charset="0"/>
              </a:rPr>
              <a:t>170-190 MPa </a:t>
            </a:r>
            <a:r>
              <a:rPr lang="en-US" dirty="0">
                <a:solidFill>
                  <a:schemeClr val="tx1">
                    <a:lumMod val="65000"/>
                    <a:lumOff val="35000"/>
                  </a:schemeClr>
                </a:solidFill>
                <a:cs typeface="Times New Roman" panose="02020603050405020304" pitchFamily="18" charset="0"/>
              </a:rPr>
              <a:t>range</a:t>
            </a:r>
          </a:p>
          <a:p>
            <a:pPr lvl="1"/>
            <a:r>
              <a:rPr lang="en-US" dirty="0">
                <a:solidFill>
                  <a:schemeClr val="bg2"/>
                </a:solidFill>
                <a:cs typeface="Times New Roman" panose="02020603050405020304" pitchFamily="18" charset="0"/>
              </a:rPr>
              <a:t>No degradation </a:t>
            </a:r>
            <a:r>
              <a:rPr lang="en-US" dirty="0">
                <a:solidFill>
                  <a:schemeClr val="tx1">
                    <a:lumMod val="65000"/>
                    <a:lumOff val="35000"/>
                  </a:schemeClr>
                </a:solidFill>
                <a:cs typeface="Times New Roman" panose="02020603050405020304" pitchFamily="18" charset="0"/>
              </a:rPr>
              <a:t>observe in RRP up to 190 MPa in the 85% of </a:t>
            </a:r>
            <a:r>
              <a:rPr lang="en-US" dirty="0" err="1">
                <a:solidFill>
                  <a:schemeClr val="tx1">
                    <a:lumMod val="65000"/>
                    <a:lumOff val="35000"/>
                  </a:schemeClr>
                </a:solidFill>
                <a:cs typeface="Times New Roman" panose="02020603050405020304" pitchFamily="18" charset="0"/>
              </a:rPr>
              <a:t>I</a:t>
            </a:r>
            <a:r>
              <a:rPr lang="en-US" baseline="-25000" dirty="0" err="1">
                <a:solidFill>
                  <a:schemeClr val="tx1">
                    <a:lumMod val="65000"/>
                    <a:lumOff val="35000"/>
                  </a:schemeClr>
                </a:solidFill>
                <a:cs typeface="Times New Roman" panose="02020603050405020304" pitchFamily="18" charset="0"/>
              </a:rPr>
              <a:t>ss</a:t>
            </a:r>
            <a:r>
              <a:rPr lang="en-US" dirty="0">
                <a:solidFill>
                  <a:schemeClr val="tx1">
                    <a:lumMod val="65000"/>
                    <a:lumOff val="35000"/>
                  </a:schemeClr>
                </a:solidFill>
                <a:cs typeface="Times New Roman" panose="02020603050405020304" pitchFamily="18" charset="0"/>
              </a:rPr>
              <a:t> level</a:t>
            </a:r>
          </a:p>
          <a:p>
            <a:pPr lvl="1"/>
            <a:r>
              <a:rPr lang="en-US" dirty="0">
                <a:solidFill>
                  <a:schemeClr val="tx1">
                    <a:lumMod val="65000"/>
                    <a:lumOff val="35000"/>
                  </a:schemeClr>
                </a:solidFill>
                <a:cs typeface="Times New Roman" panose="02020603050405020304" pitchFamily="18" charset="0"/>
              </a:rPr>
              <a:t>Magnet </a:t>
            </a:r>
            <a:r>
              <a:rPr lang="en-US" dirty="0">
                <a:solidFill>
                  <a:schemeClr val="bg2"/>
                </a:solidFill>
                <a:cs typeface="Times New Roman" panose="02020603050405020304" pitchFamily="18" charset="0"/>
              </a:rPr>
              <a:t>above ultimate </a:t>
            </a:r>
            <a:r>
              <a:rPr lang="en-US" dirty="0">
                <a:solidFill>
                  <a:schemeClr val="tx1">
                    <a:lumMod val="65000"/>
                    <a:lumOff val="35000"/>
                  </a:schemeClr>
                </a:solidFill>
                <a:cs typeface="Times New Roman" panose="02020603050405020304" pitchFamily="18" charset="0"/>
              </a:rPr>
              <a:t>(and above 85% of </a:t>
            </a:r>
            <a:r>
              <a:rPr lang="en-US" dirty="0" err="1">
                <a:solidFill>
                  <a:schemeClr val="tx1">
                    <a:lumMod val="65000"/>
                    <a:lumOff val="35000"/>
                  </a:schemeClr>
                </a:solidFill>
                <a:cs typeface="Times New Roman" panose="02020603050405020304" pitchFamily="18" charset="0"/>
              </a:rPr>
              <a:t>I</a:t>
            </a:r>
            <a:r>
              <a:rPr lang="en-US" baseline="-25000" dirty="0" err="1">
                <a:solidFill>
                  <a:schemeClr val="tx1">
                    <a:lumMod val="65000"/>
                    <a:lumOff val="35000"/>
                  </a:schemeClr>
                </a:solidFill>
                <a:cs typeface="Times New Roman" panose="02020603050405020304" pitchFamily="18" charset="0"/>
              </a:rPr>
              <a:t>ss</a:t>
            </a:r>
            <a:r>
              <a:rPr lang="en-US" dirty="0">
                <a:solidFill>
                  <a:schemeClr val="tx1">
                    <a:lumMod val="65000"/>
                    <a:lumOff val="35000"/>
                  </a:schemeClr>
                </a:solidFill>
                <a:cs typeface="Times New Roman" panose="02020603050405020304" pitchFamily="18" charset="0"/>
              </a:rPr>
              <a:t>) after 150 quenches, 600 power cycles, 14 thermal cycles, many re-loads up to 190 MPa</a:t>
            </a:r>
            <a:endParaRPr lang="en-US" dirty="0">
              <a:solidFill>
                <a:schemeClr val="tx1">
                  <a:lumMod val="65000"/>
                  <a:lumOff val="35000"/>
                </a:schemeClr>
              </a:solidFill>
            </a:endParaRPr>
          </a:p>
        </p:txBody>
      </p:sp>
      <p:sp>
        <p:nvSpPr>
          <p:cNvPr id="4" name="Footer Placeholder 3">
            <a:extLst>
              <a:ext uri="{FF2B5EF4-FFF2-40B4-BE49-F238E27FC236}">
                <a16:creationId xmlns:a16="http://schemas.microsoft.com/office/drawing/2014/main" id="{264F4EA1-5AA2-4548-8D11-2655F3F4BEB6}"/>
              </a:ext>
            </a:extLst>
          </p:cNvPr>
          <p:cNvSpPr>
            <a:spLocks noGrp="1"/>
          </p:cNvSpPr>
          <p:nvPr>
            <p:ph type="ftr" sz="quarter" idx="11"/>
          </p:nvPr>
        </p:nvSpPr>
        <p:spPr/>
        <p:txBody>
          <a:bodyPr/>
          <a:lstStyle/>
          <a:p>
            <a:pPr defTabSz="342900"/>
            <a:r>
              <a:rPr lang="es-ES">
                <a:solidFill>
                  <a:srgbClr val="64BCD9"/>
                </a:solidFill>
                <a:latin typeface="Arial"/>
              </a:rPr>
              <a:t>P. Ferracin, G. Ambrosio, S. Izquierdo Bermudez, E. Todesco</a:t>
            </a:r>
            <a:endParaRPr lang="en-GB" dirty="0">
              <a:solidFill>
                <a:srgbClr val="64BCD9"/>
              </a:solidFill>
              <a:latin typeface="Arial"/>
            </a:endParaRPr>
          </a:p>
        </p:txBody>
      </p:sp>
      <p:sp>
        <p:nvSpPr>
          <p:cNvPr id="5" name="Slide Number Placeholder 4">
            <a:extLst>
              <a:ext uri="{FF2B5EF4-FFF2-40B4-BE49-F238E27FC236}">
                <a16:creationId xmlns:a16="http://schemas.microsoft.com/office/drawing/2014/main" id="{2B3FDAE2-E1C6-4508-BC64-F129AA49E285}"/>
              </a:ext>
            </a:extLst>
          </p:cNvPr>
          <p:cNvSpPr>
            <a:spLocks noGrp="1"/>
          </p:cNvSpPr>
          <p:nvPr>
            <p:ph type="sldNum" sz="quarter" idx="12"/>
          </p:nvPr>
        </p:nvSpPr>
        <p:spPr/>
        <p:txBody>
          <a:bodyPr/>
          <a:lstStyle/>
          <a:p>
            <a:pPr defTabSz="342900"/>
            <a:fld id="{BFDCA1C4-9514-7B4F-976F-D92F7E296653}" type="slidenum">
              <a:rPr lang="fr-FR">
                <a:solidFill>
                  <a:srgbClr val="64BCD9"/>
                </a:solidFill>
                <a:latin typeface="Arial"/>
              </a:rPr>
              <a:pPr defTabSz="342900"/>
              <a:t>36</a:t>
            </a:fld>
            <a:endParaRPr lang="fr-FR">
              <a:solidFill>
                <a:srgbClr val="64BCD9"/>
              </a:solidFill>
              <a:latin typeface="Arial"/>
            </a:endParaRPr>
          </a:p>
        </p:txBody>
      </p:sp>
      <p:pic>
        <p:nvPicPr>
          <p:cNvPr id="14" name="Picture 13">
            <a:extLst>
              <a:ext uri="{FF2B5EF4-FFF2-40B4-BE49-F238E27FC236}">
                <a16:creationId xmlns:a16="http://schemas.microsoft.com/office/drawing/2014/main" id="{D6049B32-EB2F-462C-8B39-41E378281127}"/>
              </a:ext>
            </a:extLst>
          </p:cNvPr>
          <p:cNvPicPr>
            <a:picLocks noChangeAspect="1"/>
          </p:cNvPicPr>
          <p:nvPr/>
        </p:nvPicPr>
        <p:blipFill>
          <a:blip r:embed="rId2"/>
          <a:stretch>
            <a:fillRect/>
          </a:stretch>
        </p:blipFill>
        <p:spPr>
          <a:xfrm>
            <a:off x="284202" y="2726922"/>
            <a:ext cx="4200181" cy="2743200"/>
          </a:xfrm>
          <a:prstGeom prst="rect">
            <a:avLst/>
          </a:prstGeom>
          <a:ln w="3175">
            <a:solidFill>
              <a:schemeClr val="bg2"/>
            </a:solidFill>
          </a:ln>
        </p:spPr>
      </p:pic>
      <p:pic>
        <p:nvPicPr>
          <p:cNvPr id="6" name="Picture 5">
            <a:extLst>
              <a:ext uri="{FF2B5EF4-FFF2-40B4-BE49-F238E27FC236}">
                <a16:creationId xmlns:a16="http://schemas.microsoft.com/office/drawing/2014/main" id="{83FC5BBC-C43F-492D-B577-3FAD1945AB6B}"/>
              </a:ext>
            </a:extLst>
          </p:cNvPr>
          <p:cNvPicPr>
            <a:picLocks noChangeAspect="1"/>
          </p:cNvPicPr>
          <p:nvPr/>
        </p:nvPicPr>
        <p:blipFill>
          <a:blip r:embed="rId3"/>
          <a:stretch>
            <a:fillRect/>
          </a:stretch>
        </p:blipFill>
        <p:spPr>
          <a:xfrm>
            <a:off x="4659618" y="2726922"/>
            <a:ext cx="4200181" cy="2743200"/>
          </a:xfrm>
          <a:prstGeom prst="rect">
            <a:avLst/>
          </a:prstGeom>
          <a:ln w="3175">
            <a:solidFill>
              <a:schemeClr val="bg2"/>
            </a:solidFill>
          </a:ln>
        </p:spPr>
      </p:pic>
      <p:sp>
        <p:nvSpPr>
          <p:cNvPr id="8" name="TextBox 7">
            <a:extLst>
              <a:ext uri="{FF2B5EF4-FFF2-40B4-BE49-F238E27FC236}">
                <a16:creationId xmlns:a16="http://schemas.microsoft.com/office/drawing/2014/main" id="{61901F3E-40D7-4D7E-858A-934AF2D6EA76}"/>
              </a:ext>
            </a:extLst>
          </p:cNvPr>
          <p:cNvSpPr txBox="1"/>
          <p:nvPr/>
        </p:nvSpPr>
        <p:spPr>
          <a:xfrm>
            <a:off x="611442" y="2772280"/>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-116 MPa</a:t>
            </a:r>
          </a:p>
        </p:txBody>
      </p:sp>
      <p:sp>
        <p:nvSpPr>
          <p:cNvPr id="9" name="TextBox 8">
            <a:extLst>
              <a:ext uri="{FF2B5EF4-FFF2-40B4-BE49-F238E27FC236}">
                <a16:creationId xmlns:a16="http://schemas.microsoft.com/office/drawing/2014/main" id="{F286C89B-AEDA-4795-A0D3-7D610257A44B}"/>
              </a:ext>
            </a:extLst>
          </p:cNvPr>
          <p:cNvSpPr txBox="1"/>
          <p:nvPr/>
        </p:nvSpPr>
        <p:spPr>
          <a:xfrm>
            <a:off x="878082" y="2933054"/>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-129 MPa </a:t>
            </a:r>
          </a:p>
        </p:txBody>
      </p:sp>
      <p:sp>
        <p:nvSpPr>
          <p:cNvPr id="10" name="TextBox 9">
            <a:extLst>
              <a:ext uri="{FF2B5EF4-FFF2-40B4-BE49-F238E27FC236}">
                <a16:creationId xmlns:a16="http://schemas.microsoft.com/office/drawing/2014/main" id="{1F104718-8B7E-4108-9E9C-868285FA3E77}"/>
              </a:ext>
            </a:extLst>
          </p:cNvPr>
          <p:cNvSpPr txBox="1"/>
          <p:nvPr/>
        </p:nvSpPr>
        <p:spPr>
          <a:xfrm>
            <a:off x="1181707" y="2772280"/>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-148 MPa </a:t>
            </a:r>
          </a:p>
        </p:txBody>
      </p:sp>
      <p:sp>
        <p:nvSpPr>
          <p:cNvPr id="11" name="TextBox 10">
            <a:extLst>
              <a:ext uri="{FF2B5EF4-FFF2-40B4-BE49-F238E27FC236}">
                <a16:creationId xmlns:a16="http://schemas.microsoft.com/office/drawing/2014/main" id="{D8C5D7E8-E0AD-402E-A539-B3FD9C77F35D}"/>
              </a:ext>
            </a:extLst>
          </p:cNvPr>
          <p:cNvSpPr txBox="1"/>
          <p:nvPr/>
        </p:nvSpPr>
        <p:spPr>
          <a:xfrm>
            <a:off x="1916935" y="2940050"/>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-171 MPa </a:t>
            </a:r>
          </a:p>
        </p:txBody>
      </p:sp>
      <p:sp>
        <p:nvSpPr>
          <p:cNvPr id="12" name="TextBox 11">
            <a:extLst>
              <a:ext uri="{FF2B5EF4-FFF2-40B4-BE49-F238E27FC236}">
                <a16:creationId xmlns:a16="http://schemas.microsoft.com/office/drawing/2014/main" id="{8F7140CD-1ED3-48FD-86B1-EFFEB81A0C3C}"/>
              </a:ext>
            </a:extLst>
          </p:cNvPr>
          <p:cNvSpPr txBox="1"/>
          <p:nvPr/>
        </p:nvSpPr>
        <p:spPr>
          <a:xfrm>
            <a:off x="2829996" y="2940407"/>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-190 MPa </a:t>
            </a:r>
          </a:p>
        </p:txBody>
      </p:sp>
      <p:sp>
        <p:nvSpPr>
          <p:cNvPr id="13" name="TextBox 12">
            <a:extLst>
              <a:ext uri="{FF2B5EF4-FFF2-40B4-BE49-F238E27FC236}">
                <a16:creationId xmlns:a16="http://schemas.microsoft.com/office/drawing/2014/main" id="{EFA96008-4A16-43C0-9F36-055F26CBB9BA}"/>
              </a:ext>
            </a:extLst>
          </p:cNvPr>
          <p:cNvSpPr txBox="1"/>
          <p:nvPr/>
        </p:nvSpPr>
        <p:spPr>
          <a:xfrm>
            <a:off x="3792693" y="2940407"/>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-90 MPa </a:t>
            </a:r>
          </a:p>
        </p:txBody>
      </p:sp>
      <p:sp>
        <p:nvSpPr>
          <p:cNvPr id="15" name="TextBox 14">
            <a:extLst>
              <a:ext uri="{FF2B5EF4-FFF2-40B4-BE49-F238E27FC236}">
                <a16:creationId xmlns:a16="http://schemas.microsoft.com/office/drawing/2014/main" id="{712C0A05-F6F0-4CD4-BC90-827A8BC5F706}"/>
              </a:ext>
            </a:extLst>
          </p:cNvPr>
          <p:cNvSpPr txBox="1"/>
          <p:nvPr/>
        </p:nvSpPr>
        <p:spPr>
          <a:xfrm>
            <a:off x="4980409" y="2516609"/>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-116 MPa</a:t>
            </a:r>
          </a:p>
        </p:txBody>
      </p:sp>
      <p:sp>
        <p:nvSpPr>
          <p:cNvPr id="16" name="TextBox 15">
            <a:extLst>
              <a:ext uri="{FF2B5EF4-FFF2-40B4-BE49-F238E27FC236}">
                <a16:creationId xmlns:a16="http://schemas.microsoft.com/office/drawing/2014/main" id="{661944E2-5D51-4151-BDDE-2279A84EE5E3}"/>
              </a:ext>
            </a:extLst>
          </p:cNvPr>
          <p:cNvSpPr txBox="1"/>
          <p:nvPr/>
        </p:nvSpPr>
        <p:spPr>
          <a:xfrm>
            <a:off x="5247049" y="2677383"/>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-116 MPa </a:t>
            </a:r>
          </a:p>
        </p:txBody>
      </p:sp>
      <p:sp>
        <p:nvSpPr>
          <p:cNvPr id="17" name="TextBox 16">
            <a:extLst>
              <a:ext uri="{FF2B5EF4-FFF2-40B4-BE49-F238E27FC236}">
                <a16:creationId xmlns:a16="http://schemas.microsoft.com/office/drawing/2014/main" id="{3589EE14-2BCA-404D-84EB-AECE253757C2}"/>
              </a:ext>
            </a:extLst>
          </p:cNvPr>
          <p:cNvSpPr txBox="1"/>
          <p:nvPr/>
        </p:nvSpPr>
        <p:spPr>
          <a:xfrm>
            <a:off x="5550674" y="2516609"/>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-148 MPa </a:t>
            </a:r>
          </a:p>
        </p:txBody>
      </p:sp>
      <p:sp>
        <p:nvSpPr>
          <p:cNvPr id="18" name="TextBox 17">
            <a:extLst>
              <a:ext uri="{FF2B5EF4-FFF2-40B4-BE49-F238E27FC236}">
                <a16:creationId xmlns:a16="http://schemas.microsoft.com/office/drawing/2014/main" id="{DD05C032-DF87-4528-91BA-AF9AD904CD62}"/>
              </a:ext>
            </a:extLst>
          </p:cNvPr>
          <p:cNvSpPr txBox="1"/>
          <p:nvPr/>
        </p:nvSpPr>
        <p:spPr>
          <a:xfrm>
            <a:off x="6285901" y="2684380"/>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-171 MPa </a:t>
            </a:r>
          </a:p>
        </p:txBody>
      </p:sp>
      <p:sp>
        <p:nvSpPr>
          <p:cNvPr id="19" name="TextBox 18">
            <a:extLst>
              <a:ext uri="{FF2B5EF4-FFF2-40B4-BE49-F238E27FC236}">
                <a16:creationId xmlns:a16="http://schemas.microsoft.com/office/drawing/2014/main" id="{7BC3B307-F88D-4901-A2C3-69B550052440}"/>
              </a:ext>
            </a:extLst>
          </p:cNvPr>
          <p:cNvSpPr txBox="1"/>
          <p:nvPr/>
        </p:nvSpPr>
        <p:spPr>
          <a:xfrm>
            <a:off x="7198963" y="2684736"/>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-190 MPa </a:t>
            </a:r>
          </a:p>
        </p:txBody>
      </p:sp>
      <p:sp>
        <p:nvSpPr>
          <p:cNvPr id="20" name="TextBox 19">
            <a:extLst>
              <a:ext uri="{FF2B5EF4-FFF2-40B4-BE49-F238E27FC236}">
                <a16:creationId xmlns:a16="http://schemas.microsoft.com/office/drawing/2014/main" id="{78D3E19B-EB9E-45D5-BC39-EA27E8A5F6A2}"/>
              </a:ext>
            </a:extLst>
          </p:cNvPr>
          <p:cNvSpPr txBox="1"/>
          <p:nvPr/>
        </p:nvSpPr>
        <p:spPr>
          <a:xfrm>
            <a:off x="8161660" y="2684736"/>
            <a:ext cx="486053" cy="115416"/>
          </a:xfrm>
          <a:prstGeom prst="rect">
            <a:avLst/>
          </a:prstGeom>
          <a:solidFill>
            <a:schemeClr val="bg1"/>
          </a:solidFill>
          <a:ln>
            <a:solidFill>
              <a:srgbClr val="FF0000"/>
            </a:solidFill>
          </a:ln>
        </p:spPr>
        <p:txBody>
          <a:bodyPr wrap="square" lIns="0" tIns="0" rIns="0" bIns="0" rtlCol="0">
            <a:spAutoFit/>
          </a:bodyPr>
          <a:lstStyle/>
          <a:p>
            <a:pPr algn="ctr" defTabSz="342900"/>
            <a:r>
              <a:rPr lang="en-US" sz="750" dirty="0">
                <a:solidFill>
                  <a:srgbClr val="FF0000"/>
                </a:solidFill>
                <a:latin typeface="Arial"/>
              </a:rPr>
              <a:t>-90 MPa </a:t>
            </a:r>
          </a:p>
        </p:txBody>
      </p:sp>
    </p:spTree>
    <p:extLst>
      <p:ext uri="{BB962C8B-B14F-4D97-AF65-F5344CB8AC3E}">
        <p14:creationId xmlns:p14="http://schemas.microsoft.com/office/powerpoint/2010/main" val="676039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P spid="17" grpId="0" animBg="1"/>
      <p:bldP spid="18" grpId="0" animBg="1"/>
      <p:bldP spid="19"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B52A-8D36-1DD1-55E9-456C84500A80}"/>
              </a:ext>
            </a:extLst>
          </p:cNvPr>
          <p:cNvSpPr>
            <a:spLocks noGrp="1"/>
          </p:cNvSpPr>
          <p:nvPr>
            <p:ph type="title"/>
          </p:nvPr>
        </p:nvSpPr>
        <p:spPr>
          <a:xfrm>
            <a:off x="612000" y="1580"/>
            <a:ext cx="7920000" cy="720000"/>
          </a:xfrm>
        </p:spPr>
        <p:txBody>
          <a:bodyPr/>
          <a:lstStyle/>
          <a:p>
            <a:r>
              <a:rPr lang="en-US" dirty="0"/>
              <a:t>MQXFA13 Analysis</a:t>
            </a:r>
          </a:p>
        </p:txBody>
      </p:sp>
      <p:sp>
        <p:nvSpPr>
          <p:cNvPr id="5" name="Footer Placeholder 4">
            <a:extLst>
              <a:ext uri="{FF2B5EF4-FFF2-40B4-BE49-F238E27FC236}">
                <a16:creationId xmlns:a16="http://schemas.microsoft.com/office/drawing/2014/main" id="{0F62FEBD-5B21-5E86-96A8-EE08FADB1C91}"/>
              </a:ext>
            </a:extLst>
          </p:cNvPr>
          <p:cNvSpPr>
            <a:spLocks noGrp="1"/>
          </p:cNvSpPr>
          <p:nvPr>
            <p:ph type="ftr" sz="quarter" idx="3"/>
          </p:nvPr>
        </p:nvSpPr>
        <p:spPr/>
        <p:txBody>
          <a:bodyPr/>
          <a:lstStyle/>
          <a:p>
            <a:r>
              <a:rPr lang="en-US"/>
              <a:t>HL-LHC AUP DOE IPR  – July 23–25, 2024</a:t>
            </a:r>
            <a:endParaRPr lang="en-GB" dirty="0"/>
          </a:p>
        </p:txBody>
      </p:sp>
      <p:pic>
        <p:nvPicPr>
          <p:cNvPr id="6" name="Picture 5">
            <a:extLst>
              <a:ext uri="{FF2B5EF4-FFF2-40B4-BE49-F238E27FC236}">
                <a16:creationId xmlns:a16="http://schemas.microsoft.com/office/drawing/2014/main" id="{314069AA-A47F-7CEB-3771-E63F4E0877BA}"/>
              </a:ext>
            </a:extLst>
          </p:cNvPr>
          <p:cNvPicPr>
            <a:picLocks noChangeAspect="1"/>
          </p:cNvPicPr>
          <p:nvPr/>
        </p:nvPicPr>
        <p:blipFill rotWithShape="1">
          <a:blip r:embed="rId2"/>
          <a:srcRect t="3714"/>
          <a:stretch/>
        </p:blipFill>
        <p:spPr>
          <a:xfrm>
            <a:off x="4427983" y="3943705"/>
            <a:ext cx="4716016" cy="2914295"/>
          </a:xfrm>
          <a:prstGeom prst="rect">
            <a:avLst/>
          </a:prstGeom>
        </p:spPr>
      </p:pic>
      <p:pic>
        <p:nvPicPr>
          <p:cNvPr id="8" name="Picture 7">
            <a:extLst>
              <a:ext uri="{FF2B5EF4-FFF2-40B4-BE49-F238E27FC236}">
                <a16:creationId xmlns:a16="http://schemas.microsoft.com/office/drawing/2014/main" id="{FD666B91-8706-5358-0A28-EAEEA1244AF8}"/>
              </a:ext>
            </a:extLst>
          </p:cNvPr>
          <p:cNvPicPr>
            <a:picLocks noChangeAspect="1"/>
          </p:cNvPicPr>
          <p:nvPr/>
        </p:nvPicPr>
        <p:blipFill rotWithShape="1">
          <a:blip r:embed="rId3"/>
          <a:srcRect l="11830" t="4726" r="9004" b="8502"/>
          <a:stretch/>
        </p:blipFill>
        <p:spPr>
          <a:xfrm>
            <a:off x="-858" y="5014676"/>
            <a:ext cx="4271926" cy="1843324"/>
          </a:xfrm>
          <a:prstGeom prst="rect">
            <a:avLst/>
          </a:prstGeom>
        </p:spPr>
      </p:pic>
      <p:sp>
        <p:nvSpPr>
          <p:cNvPr id="7" name="Oval 6">
            <a:extLst>
              <a:ext uri="{FF2B5EF4-FFF2-40B4-BE49-F238E27FC236}">
                <a16:creationId xmlns:a16="http://schemas.microsoft.com/office/drawing/2014/main" id="{806F2E5A-308F-7ADF-699E-18B89E042038}"/>
              </a:ext>
            </a:extLst>
          </p:cNvPr>
          <p:cNvSpPr/>
          <p:nvPr/>
        </p:nvSpPr>
        <p:spPr>
          <a:xfrm rot="21386322">
            <a:off x="5769907" y="4680798"/>
            <a:ext cx="1008112" cy="288032"/>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0D39A2F5-DB6D-7241-E4F9-D3E4524FF351}"/>
              </a:ext>
            </a:extLst>
          </p:cNvPr>
          <p:cNvSpPr>
            <a:spLocks noGrp="1"/>
          </p:cNvSpPr>
          <p:nvPr>
            <p:ph idx="1"/>
          </p:nvPr>
        </p:nvSpPr>
        <p:spPr>
          <a:xfrm>
            <a:off x="251520" y="692696"/>
            <a:ext cx="8640960" cy="3312368"/>
          </a:xfrm>
        </p:spPr>
        <p:txBody>
          <a:bodyPr>
            <a:normAutofit fontScale="92500" lnSpcReduction="10000"/>
          </a:bodyPr>
          <a:lstStyle/>
          <a:p>
            <a:r>
              <a:rPr lang="en-US" dirty="0"/>
              <a:t>MQXFA13 was able to hold acceptance current.</a:t>
            </a:r>
          </a:p>
          <a:p>
            <a:r>
              <a:rPr lang="en-US" dirty="0"/>
              <a:t>Nonetheless, it showed concerning signals:</a:t>
            </a:r>
          </a:p>
          <a:p>
            <a:pPr lvl="2"/>
            <a:r>
              <a:rPr lang="en-US" dirty="0"/>
              <a:t>Long training in a single coil (227)</a:t>
            </a:r>
          </a:p>
          <a:p>
            <a:pPr lvl="2"/>
            <a:r>
              <a:rPr lang="en-US" dirty="0"/>
              <a:t>Many quenches at transition to lead end</a:t>
            </a:r>
          </a:p>
          <a:p>
            <a:pPr lvl="2"/>
            <a:r>
              <a:rPr lang="en-US" dirty="0"/>
              <a:t>Quenching in the first current ramp-up following a ramp-down at -100 A/s (3 times)</a:t>
            </a:r>
          </a:p>
          <a:p>
            <a:pPr lvl="2"/>
            <a:r>
              <a:rPr lang="en-US" sz="2000" dirty="0">
                <a:solidFill>
                  <a:schemeClr val="accent5"/>
                </a:solidFill>
                <a:sym typeface="Wingdings" panose="05000000000000000000" pitchFamily="2" charset="2"/>
              </a:rPr>
              <a:t> Test was stopped to prevent damage to other coils</a:t>
            </a:r>
            <a:endParaRPr lang="en-US" dirty="0"/>
          </a:p>
          <a:p>
            <a:r>
              <a:rPr lang="en-US" b="1" dirty="0"/>
              <a:t>All 4 coils have arc-length in the lead end smaller than in the straight section</a:t>
            </a:r>
          </a:p>
          <a:p>
            <a:pPr lvl="1"/>
            <a:endParaRPr lang="en-US" dirty="0"/>
          </a:p>
        </p:txBody>
      </p:sp>
      <p:sp>
        <p:nvSpPr>
          <p:cNvPr id="4" name="Slide Number Placeholder 3">
            <a:extLst>
              <a:ext uri="{FF2B5EF4-FFF2-40B4-BE49-F238E27FC236}">
                <a16:creationId xmlns:a16="http://schemas.microsoft.com/office/drawing/2014/main" id="{73075F17-0FF4-A4E7-86F7-5F6C233AD84F}"/>
              </a:ext>
            </a:extLst>
          </p:cNvPr>
          <p:cNvSpPr>
            <a:spLocks noGrp="1"/>
          </p:cNvSpPr>
          <p:nvPr>
            <p:ph type="sldNum" sz="quarter" idx="12"/>
          </p:nvPr>
        </p:nvSpPr>
        <p:spPr>
          <a:xfrm>
            <a:off x="8686800" y="6498000"/>
            <a:ext cx="360000" cy="360000"/>
          </a:xfrm>
        </p:spPr>
        <p:txBody>
          <a:bodyPr/>
          <a:lstStyle/>
          <a:p>
            <a:fld id="{BFDCA1C4-9514-7B4F-976F-D92F7E296653}" type="slidenum">
              <a:rPr lang="fr-FR" smtClean="0">
                <a:solidFill>
                  <a:schemeClr val="tx2"/>
                </a:solidFill>
              </a:rPr>
              <a:pPr/>
              <a:t>4</a:t>
            </a:fld>
            <a:endParaRPr lang="fr-FR" dirty="0">
              <a:solidFill>
                <a:schemeClr val="tx2"/>
              </a:solidFill>
            </a:endParaRPr>
          </a:p>
        </p:txBody>
      </p:sp>
      <p:sp>
        <p:nvSpPr>
          <p:cNvPr id="9" name="Oval 8">
            <a:extLst>
              <a:ext uri="{FF2B5EF4-FFF2-40B4-BE49-F238E27FC236}">
                <a16:creationId xmlns:a16="http://schemas.microsoft.com/office/drawing/2014/main" id="{123E08A2-07C3-DA06-3486-9B398EB36BAD}"/>
              </a:ext>
            </a:extLst>
          </p:cNvPr>
          <p:cNvSpPr/>
          <p:nvPr/>
        </p:nvSpPr>
        <p:spPr>
          <a:xfrm rot="963288">
            <a:off x="7346671" y="4731033"/>
            <a:ext cx="959181" cy="154013"/>
          </a:xfrm>
          <a:prstGeom prst="ellipse">
            <a:avLst/>
          </a:prstGeom>
          <a:no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defPPr>
              <a:defRPr lang="fr-FR"/>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0" name="TextBox 9">
            <a:extLst>
              <a:ext uri="{FF2B5EF4-FFF2-40B4-BE49-F238E27FC236}">
                <a16:creationId xmlns:a16="http://schemas.microsoft.com/office/drawing/2014/main" id="{311217AD-81B5-0775-D230-AD6182F5A934}"/>
              </a:ext>
            </a:extLst>
          </p:cNvPr>
          <p:cNvSpPr txBox="1"/>
          <p:nvPr/>
        </p:nvSpPr>
        <p:spPr>
          <a:xfrm>
            <a:off x="1288312" y="6536350"/>
            <a:ext cx="1771520" cy="307777"/>
          </a:xfrm>
          <a:prstGeom prst="rect">
            <a:avLst/>
          </a:prstGeom>
          <a:noFill/>
          <a:ln>
            <a:solidFill>
              <a:schemeClr val="bg2"/>
            </a:solidFill>
          </a:ln>
        </p:spPr>
        <p:txBody>
          <a:bodyPr wrap="square" rtlCol="0">
            <a:spAutoFit/>
          </a:bodyPr>
          <a:lstStyle/>
          <a:p>
            <a:r>
              <a:rPr lang="en-US" sz="1400" dirty="0"/>
              <a:t>Coil CMM examples</a:t>
            </a:r>
          </a:p>
        </p:txBody>
      </p:sp>
      <p:pic>
        <p:nvPicPr>
          <p:cNvPr id="11" name="Picture 2">
            <a:extLst>
              <a:ext uri="{FF2B5EF4-FFF2-40B4-BE49-F238E27FC236}">
                <a16:creationId xmlns:a16="http://schemas.microsoft.com/office/drawing/2014/main" id="{2F0BCD05-13C3-1F62-335B-6A04AB2EA4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767" t="9438" r="13111" b="25422"/>
          <a:stretch/>
        </p:blipFill>
        <p:spPr bwMode="auto">
          <a:xfrm>
            <a:off x="0" y="3828894"/>
            <a:ext cx="4271927" cy="185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137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AB52A-8D36-1DD1-55E9-456C84500A80}"/>
              </a:ext>
            </a:extLst>
          </p:cNvPr>
          <p:cNvSpPr>
            <a:spLocks noGrp="1"/>
          </p:cNvSpPr>
          <p:nvPr>
            <p:ph type="title"/>
          </p:nvPr>
        </p:nvSpPr>
        <p:spPr>
          <a:xfrm>
            <a:off x="612000" y="1580"/>
            <a:ext cx="7920000" cy="720000"/>
          </a:xfrm>
        </p:spPr>
        <p:txBody>
          <a:bodyPr/>
          <a:lstStyle/>
          <a:p>
            <a:r>
              <a:rPr lang="en-US" dirty="0"/>
              <a:t>MQXFA13 Analysis II </a:t>
            </a:r>
          </a:p>
        </p:txBody>
      </p:sp>
      <p:sp>
        <p:nvSpPr>
          <p:cNvPr id="5" name="Footer Placeholder 4">
            <a:extLst>
              <a:ext uri="{FF2B5EF4-FFF2-40B4-BE49-F238E27FC236}">
                <a16:creationId xmlns:a16="http://schemas.microsoft.com/office/drawing/2014/main" id="{0F62FEBD-5B21-5E86-96A8-EE08FADB1C91}"/>
              </a:ext>
            </a:extLst>
          </p:cNvPr>
          <p:cNvSpPr>
            <a:spLocks noGrp="1"/>
          </p:cNvSpPr>
          <p:nvPr>
            <p:ph type="ftr" sz="quarter" idx="3"/>
          </p:nvPr>
        </p:nvSpPr>
        <p:spPr/>
        <p:txBody>
          <a:bodyPr/>
          <a:lstStyle/>
          <a:p>
            <a:r>
              <a:rPr lang="en-US"/>
              <a:t>HL-LHC AUP DOE IPR  – July 23–25, 2024</a:t>
            </a:r>
            <a:endParaRPr lang="en-GB" dirty="0"/>
          </a:p>
        </p:txBody>
      </p:sp>
      <p:sp>
        <p:nvSpPr>
          <p:cNvPr id="4" name="Slide Number Placeholder 3">
            <a:extLst>
              <a:ext uri="{FF2B5EF4-FFF2-40B4-BE49-F238E27FC236}">
                <a16:creationId xmlns:a16="http://schemas.microsoft.com/office/drawing/2014/main" id="{73075F17-0FF4-A4E7-86F7-5F6C233AD84F}"/>
              </a:ext>
            </a:extLst>
          </p:cNvPr>
          <p:cNvSpPr>
            <a:spLocks noGrp="1"/>
          </p:cNvSpPr>
          <p:nvPr>
            <p:ph type="sldNum" sz="quarter" idx="12"/>
          </p:nvPr>
        </p:nvSpPr>
        <p:spPr>
          <a:xfrm>
            <a:off x="8686800" y="6498000"/>
            <a:ext cx="360000" cy="360000"/>
          </a:xfrm>
        </p:spPr>
        <p:txBody>
          <a:bodyPr/>
          <a:lstStyle/>
          <a:p>
            <a:fld id="{BFDCA1C4-9514-7B4F-976F-D92F7E296653}" type="slidenum">
              <a:rPr lang="fr-FR" smtClean="0"/>
              <a:pPr/>
              <a:t>5</a:t>
            </a:fld>
            <a:endParaRPr lang="fr-FR" dirty="0"/>
          </a:p>
        </p:txBody>
      </p:sp>
      <p:pic>
        <p:nvPicPr>
          <p:cNvPr id="9" name="Picture 8">
            <a:extLst>
              <a:ext uri="{FF2B5EF4-FFF2-40B4-BE49-F238E27FC236}">
                <a16:creationId xmlns:a16="http://schemas.microsoft.com/office/drawing/2014/main" id="{FFCADEF0-14CC-F1A7-1FF0-59CCDB86A2C1}"/>
              </a:ext>
            </a:extLst>
          </p:cNvPr>
          <p:cNvPicPr>
            <a:picLocks noChangeAspect="1"/>
          </p:cNvPicPr>
          <p:nvPr/>
        </p:nvPicPr>
        <p:blipFill>
          <a:blip r:embed="rId2"/>
          <a:stretch>
            <a:fillRect/>
          </a:stretch>
        </p:blipFill>
        <p:spPr>
          <a:xfrm>
            <a:off x="4729328" y="4411580"/>
            <a:ext cx="3443072" cy="2473804"/>
          </a:xfrm>
          <a:prstGeom prst="rect">
            <a:avLst/>
          </a:prstGeom>
        </p:spPr>
      </p:pic>
      <p:pic>
        <p:nvPicPr>
          <p:cNvPr id="10" name="Picture 9">
            <a:extLst>
              <a:ext uri="{FF2B5EF4-FFF2-40B4-BE49-F238E27FC236}">
                <a16:creationId xmlns:a16="http://schemas.microsoft.com/office/drawing/2014/main" id="{EBD38423-F1B4-D8E5-F3E7-DA109307D393}"/>
              </a:ext>
            </a:extLst>
          </p:cNvPr>
          <p:cNvPicPr>
            <a:picLocks noChangeAspect="1"/>
          </p:cNvPicPr>
          <p:nvPr/>
        </p:nvPicPr>
        <p:blipFill rotWithShape="1">
          <a:blip r:embed="rId3"/>
          <a:srcRect l="3187" b="3112"/>
          <a:stretch/>
        </p:blipFill>
        <p:spPr>
          <a:xfrm>
            <a:off x="6156176" y="2852936"/>
            <a:ext cx="2961740" cy="2396838"/>
          </a:xfrm>
          <a:prstGeom prst="rect">
            <a:avLst/>
          </a:prstGeom>
        </p:spPr>
      </p:pic>
      <p:cxnSp>
        <p:nvCxnSpPr>
          <p:cNvPr id="13" name="Straight Arrow Connector 12">
            <a:extLst>
              <a:ext uri="{FF2B5EF4-FFF2-40B4-BE49-F238E27FC236}">
                <a16:creationId xmlns:a16="http://schemas.microsoft.com/office/drawing/2014/main" id="{086B1CF9-6E93-286B-0F2E-4261CF679335}"/>
              </a:ext>
            </a:extLst>
          </p:cNvPr>
          <p:cNvCxnSpPr>
            <a:cxnSpLocks/>
          </p:cNvCxnSpPr>
          <p:nvPr/>
        </p:nvCxnSpPr>
        <p:spPr>
          <a:xfrm flipV="1">
            <a:off x="5508106" y="4005064"/>
            <a:ext cx="576062" cy="5949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2883C0B-3347-2D38-C610-094A5E787CF1}"/>
              </a:ext>
            </a:extLst>
          </p:cNvPr>
          <p:cNvSpPr txBox="1"/>
          <p:nvPr/>
        </p:nvSpPr>
        <p:spPr>
          <a:xfrm>
            <a:off x="79946" y="5395835"/>
            <a:ext cx="1987595" cy="276999"/>
          </a:xfrm>
          <a:prstGeom prst="rect">
            <a:avLst/>
          </a:prstGeom>
          <a:noFill/>
          <a:ln>
            <a:solidFill>
              <a:schemeClr val="tx2"/>
            </a:solidFill>
          </a:ln>
        </p:spPr>
        <p:txBody>
          <a:bodyPr wrap="none" rtlCol="0">
            <a:spAutoFit/>
          </a:bodyPr>
          <a:lstStyle/>
          <a:p>
            <a:r>
              <a:rPr lang="en-US" sz="1200" dirty="0"/>
              <a:t>Courtesy of A. Bartkowska</a:t>
            </a:r>
          </a:p>
        </p:txBody>
      </p:sp>
      <p:sp>
        <p:nvSpPr>
          <p:cNvPr id="8" name="TextBox 7">
            <a:extLst>
              <a:ext uri="{FF2B5EF4-FFF2-40B4-BE49-F238E27FC236}">
                <a16:creationId xmlns:a16="http://schemas.microsoft.com/office/drawing/2014/main" id="{8F3697C7-055E-3769-5D3F-ADFEDB6E899D}"/>
              </a:ext>
            </a:extLst>
          </p:cNvPr>
          <p:cNvSpPr txBox="1"/>
          <p:nvPr/>
        </p:nvSpPr>
        <p:spPr>
          <a:xfrm>
            <a:off x="6276801" y="1813034"/>
            <a:ext cx="2751074" cy="307777"/>
          </a:xfrm>
          <a:prstGeom prst="rect">
            <a:avLst/>
          </a:prstGeom>
          <a:noFill/>
          <a:ln>
            <a:solidFill>
              <a:schemeClr val="tx2"/>
            </a:solidFill>
          </a:ln>
        </p:spPr>
        <p:txBody>
          <a:bodyPr wrap="none" rtlCol="0">
            <a:spAutoFit/>
          </a:bodyPr>
          <a:lstStyle/>
          <a:p>
            <a:r>
              <a:rPr lang="en-US" sz="1400" dirty="0">
                <a:solidFill>
                  <a:schemeClr val="bg2"/>
                </a:solidFill>
              </a:rPr>
              <a:t>doc-4958 and on review website</a:t>
            </a:r>
          </a:p>
        </p:txBody>
      </p:sp>
      <p:sp>
        <p:nvSpPr>
          <p:cNvPr id="3" name="Content Placeholder 2">
            <a:extLst>
              <a:ext uri="{FF2B5EF4-FFF2-40B4-BE49-F238E27FC236}">
                <a16:creationId xmlns:a16="http://schemas.microsoft.com/office/drawing/2014/main" id="{0D39A2F5-DB6D-7241-E4F9-D3E4524FF351}"/>
              </a:ext>
            </a:extLst>
          </p:cNvPr>
          <p:cNvSpPr>
            <a:spLocks noGrp="1"/>
          </p:cNvSpPr>
          <p:nvPr>
            <p:ph idx="1"/>
          </p:nvPr>
        </p:nvSpPr>
        <p:spPr>
          <a:xfrm>
            <a:off x="251519" y="684334"/>
            <a:ext cx="8776355" cy="2335699"/>
          </a:xfrm>
        </p:spPr>
        <p:txBody>
          <a:bodyPr>
            <a:normAutofit fontScale="92500" lnSpcReduction="10000"/>
          </a:bodyPr>
          <a:lstStyle/>
          <a:p>
            <a:r>
              <a:rPr lang="en-US" dirty="0"/>
              <a:t>FE simulations </a:t>
            </a:r>
            <a:r>
              <a:rPr lang="en-US" b="1" dirty="0"/>
              <a:t>with MQXFA13 coil dimensions </a:t>
            </a:r>
            <a:r>
              <a:rPr lang="en-US" dirty="0"/>
              <a:t>showed possible high conductor strain </a:t>
            </a:r>
          </a:p>
          <a:p>
            <a:pPr lvl="1"/>
            <a:r>
              <a:rPr lang="en-US" dirty="0"/>
              <a:t>Higher strain in MQXFA13 than in nominal case (less friction)</a:t>
            </a:r>
          </a:p>
          <a:p>
            <a:pPr lvl="1"/>
            <a:r>
              <a:rPr lang="en-US" dirty="0"/>
              <a:t>Higher strain with lower prestress</a:t>
            </a:r>
          </a:p>
          <a:p>
            <a:r>
              <a:rPr lang="en-US" dirty="0"/>
              <a:t>Broken filaments found where predicted by FE</a:t>
            </a:r>
          </a:p>
          <a:p>
            <a:pPr lvl="1"/>
            <a:r>
              <a:rPr lang="en-US" dirty="0"/>
              <a:t>Metallographic investigation by CERN team  </a:t>
            </a:r>
          </a:p>
        </p:txBody>
      </p:sp>
      <p:pic>
        <p:nvPicPr>
          <p:cNvPr id="1026" name="Picture 2">
            <a:extLst>
              <a:ext uri="{FF2B5EF4-FFF2-40B4-BE49-F238E27FC236}">
                <a16:creationId xmlns:a16="http://schemas.microsoft.com/office/drawing/2014/main" id="{91C6CEEC-F178-FD57-2DB7-1807EDBBD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4" y="3020032"/>
            <a:ext cx="3212405" cy="2332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7312B6FC-9DD4-F5B9-0EC4-07C032B4E4EA}"/>
              </a:ext>
            </a:extLst>
          </p:cNvPr>
          <p:cNvSpPr txBox="1"/>
          <p:nvPr/>
        </p:nvSpPr>
        <p:spPr>
          <a:xfrm>
            <a:off x="423412" y="3290500"/>
            <a:ext cx="2171107" cy="276999"/>
          </a:xfrm>
          <a:prstGeom prst="rect">
            <a:avLst/>
          </a:prstGeom>
          <a:noFill/>
        </p:spPr>
        <p:txBody>
          <a:bodyPr wrap="none" rtlCol="0">
            <a:spAutoFit/>
          </a:bodyPr>
          <a:lstStyle/>
          <a:p>
            <a:r>
              <a:rPr lang="en-US" sz="1200" b="0" i="0" dirty="0">
                <a:solidFill>
                  <a:srgbClr val="000000"/>
                </a:solidFill>
                <a:effectLst/>
                <a:highlight>
                  <a:srgbClr val="FFFFFF"/>
                </a:highlight>
                <a:latin typeface="Aptos" panose="020B0004020202020204" pitchFamily="34" charset="0"/>
              </a:rPr>
              <a:t>MQXFA13 coil arc-length error</a:t>
            </a:r>
            <a:endParaRPr lang="en-US" sz="1200" dirty="0"/>
          </a:p>
        </p:txBody>
      </p:sp>
      <p:pic>
        <p:nvPicPr>
          <p:cNvPr id="11" name="Picture 10">
            <a:extLst>
              <a:ext uri="{FF2B5EF4-FFF2-40B4-BE49-F238E27FC236}">
                <a16:creationId xmlns:a16="http://schemas.microsoft.com/office/drawing/2014/main" id="{2D23B48A-1CEB-0C0F-E2C2-D3FACF5BF9ED}"/>
              </a:ext>
            </a:extLst>
          </p:cNvPr>
          <p:cNvPicPr>
            <a:picLocks noChangeAspect="1"/>
          </p:cNvPicPr>
          <p:nvPr/>
        </p:nvPicPr>
        <p:blipFill>
          <a:blip r:embed="rId5"/>
          <a:stretch>
            <a:fillRect/>
          </a:stretch>
        </p:blipFill>
        <p:spPr>
          <a:xfrm>
            <a:off x="2117378" y="4599998"/>
            <a:ext cx="2772591" cy="2247203"/>
          </a:xfrm>
          <a:prstGeom prst="rect">
            <a:avLst/>
          </a:prstGeom>
        </p:spPr>
      </p:pic>
      <p:pic>
        <p:nvPicPr>
          <p:cNvPr id="19" name="Picture 18">
            <a:extLst>
              <a:ext uri="{FF2B5EF4-FFF2-40B4-BE49-F238E27FC236}">
                <a16:creationId xmlns:a16="http://schemas.microsoft.com/office/drawing/2014/main" id="{46BC0DA7-181D-F32B-4E45-5824664C372D}"/>
              </a:ext>
            </a:extLst>
          </p:cNvPr>
          <p:cNvPicPr>
            <a:picLocks noChangeAspect="1"/>
          </p:cNvPicPr>
          <p:nvPr/>
        </p:nvPicPr>
        <p:blipFill>
          <a:blip r:embed="rId6"/>
          <a:stretch>
            <a:fillRect/>
          </a:stretch>
        </p:blipFill>
        <p:spPr>
          <a:xfrm>
            <a:off x="-11454" y="5638229"/>
            <a:ext cx="2957716" cy="1212550"/>
          </a:xfrm>
          <a:prstGeom prst="rect">
            <a:avLst/>
          </a:prstGeom>
        </p:spPr>
      </p:pic>
      <p:cxnSp>
        <p:nvCxnSpPr>
          <p:cNvPr id="14" name="Straight Arrow Connector 13">
            <a:extLst>
              <a:ext uri="{FF2B5EF4-FFF2-40B4-BE49-F238E27FC236}">
                <a16:creationId xmlns:a16="http://schemas.microsoft.com/office/drawing/2014/main" id="{4E4FB035-CA28-0FDA-7CC9-6C6CF500D0AC}"/>
              </a:ext>
            </a:extLst>
          </p:cNvPr>
          <p:cNvCxnSpPr>
            <a:cxnSpLocks/>
          </p:cNvCxnSpPr>
          <p:nvPr/>
        </p:nvCxnSpPr>
        <p:spPr>
          <a:xfrm flipH="1" flipV="1">
            <a:off x="4729328" y="6292760"/>
            <a:ext cx="367995" cy="1290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2AE443C6-5929-985B-6062-0EFF32E1A393}"/>
              </a:ext>
            </a:extLst>
          </p:cNvPr>
          <p:cNvSpPr/>
          <p:nvPr/>
        </p:nvSpPr>
        <p:spPr>
          <a:xfrm>
            <a:off x="3564399" y="5281345"/>
            <a:ext cx="285944" cy="1216656"/>
          </a:xfrm>
          <a:prstGeom prst="rect">
            <a:avLst/>
          </a:prstGeom>
          <a:solidFill>
            <a:srgbClr val="0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963C0E-3975-4A14-2164-CB3F553E1D79}"/>
              </a:ext>
            </a:extLst>
          </p:cNvPr>
          <p:cNvSpPr/>
          <p:nvPr/>
        </p:nvSpPr>
        <p:spPr>
          <a:xfrm>
            <a:off x="7666030" y="3567499"/>
            <a:ext cx="285944" cy="1368341"/>
          </a:xfrm>
          <a:prstGeom prst="rect">
            <a:avLst/>
          </a:prstGeom>
          <a:solidFill>
            <a:srgbClr val="0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945C3454-509F-A27E-654D-2D0DD706CDAF}"/>
              </a:ext>
            </a:extLst>
          </p:cNvPr>
          <p:cNvSpPr txBox="1"/>
          <p:nvPr/>
        </p:nvSpPr>
        <p:spPr>
          <a:xfrm>
            <a:off x="3583837" y="3341943"/>
            <a:ext cx="1852261" cy="938719"/>
          </a:xfrm>
          <a:prstGeom prst="rect">
            <a:avLst/>
          </a:prstGeom>
          <a:noFill/>
          <a:ln>
            <a:solidFill>
              <a:schemeClr val="accent1"/>
            </a:solidFill>
          </a:ln>
        </p:spPr>
        <p:txBody>
          <a:bodyPr wrap="square" rtlCol="0">
            <a:spAutoFit/>
          </a:bodyPr>
          <a:lstStyle/>
          <a:p>
            <a:r>
              <a:rPr lang="en-US" sz="1100" dirty="0"/>
              <a:t>Relative differences are more relevant than absolute numbers because of mesh size and de-bonding assumptions</a:t>
            </a:r>
          </a:p>
        </p:txBody>
      </p:sp>
    </p:spTree>
    <p:extLst>
      <p:ext uri="{BB962C8B-B14F-4D97-AF65-F5344CB8AC3E}">
        <p14:creationId xmlns:p14="http://schemas.microsoft.com/office/powerpoint/2010/main" val="9646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MQXFA13: Preventive Actions 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2022166" y="6283419"/>
            <a:ext cx="6550800" cy="360000"/>
          </a:xfrm>
        </p:spPr>
        <p:txBody>
          <a:bodyPr/>
          <a:lstStyle/>
          <a:p>
            <a:r>
              <a:rPr lang="en-US" dirty="0">
                <a:solidFill>
                  <a:schemeClr val="bg2"/>
                </a:solidFill>
              </a:rPr>
              <a:t>HL-LHC AUP DOE IPR  – July 23–25, 2024</a:t>
            </a:r>
            <a:endParaRPr lang="en-GB" dirty="0">
              <a:solidFill>
                <a:schemeClr val="bg2"/>
              </a:solidFill>
            </a:endParaRPr>
          </a:p>
        </p:txBody>
      </p: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pPr/>
              <a:t>6</a:t>
            </a:fld>
            <a:endParaRPr lang="fr-FR" dirty="0"/>
          </a:p>
        </p:txBody>
      </p:sp>
      <p:pic>
        <p:nvPicPr>
          <p:cNvPr id="6" name="Picture 5">
            <a:extLst>
              <a:ext uri="{FF2B5EF4-FFF2-40B4-BE49-F238E27FC236}">
                <a16:creationId xmlns:a16="http://schemas.microsoft.com/office/drawing/2014/main" id="{A4827590-929E-7DA4-EB84-8B121890C874}"/>
              </a:ext>
            </a:extLst>
          </p:cNvPr>
          <p:cNvPicPr>
            <a:picLocks noChangeAspect="1"/>
          </p:cNvPicPr>
          <p:nvPr/>
        </p:nvPicPr>
        <p:blipFill>
          <a:blip r:embed="rId2"/>
          <a:stretch>
            <a:fillRect/>
          </a:stretch>
        </p:blipFill>
        <p:spPr>
          <a:xfrm>
            <a:off x="1" y="5373216"/>
            <a:ext cx="1306966" cy="1484784"/>
          </a:xfrm>
          <a:prstGeom prst="rect">
            <a:avLst/>
          </a:prstGeom>
        </p:spPr>
      </p:pic>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451005" y="764704"/>
            <a:ext cx="8424936" cy="4896544"/>
          </a:xfrm>
          <a:noFill/>
        </p:spPr>
        <p:txBody>
          <a:bodyPr>
            <a:normAutofit fontScale="92500" lnSpcReduction="10000"/>
          </a:bodyPr>
          <a:lstStyle/>
          <a:p>
            <a:pPr marL="0" indent="0">
              <a:buNone/>
            </a:pPr>
            <a:r>
              <a:rPr lang="en-US" b="1" dirty="0"/>
              <a:t>Lesson learned</a:t>
            </a:r>
            <a:r>
              <a:rPr lang="en-US" dirty="0"/>
              <a:t>: if coil ends are </a:t>
            </a:r>
            <a:r>
              <a:rPr lang="en-US" i="1" dirty="0"/>
              <a:t>“too small” </a:t>
            </a:r>
            <a:r>
              <a:rPr lang="en-US" dirty="0">
                <a:sym typeface="Wingdings" panose="05000000000000000000" pitchFamily="2" charset="2"/>
              </a:rPr>
              <a:t> risk of excessive strain with low pre-stress</a:t>
            </a:r>
          </a:p>
          <a:p>
            <a:pPr marL="0" indent="0">
              <a:buNone/>
            </a:pPr>
            <a:r>
              <a:rPr lang="en-US" sz="2600" b="1" dirty="0">
                <a:sym typeface="Wingdings" panose="05000000000000000000" pitchFamily="2" charset="2"/>
              </a:rPr>
              <a:t>Preventive Actions:</a:t>
            </a:r>
          </a:p>
          <a:p>
            <a:r>
              <a:rPr lang="en-US" sz="2600" dirty="0">
                <a:sym typeface="Wingdings" panose="05000000000000000000" pitchFamily="2" charset="2"/>
              </a:rPr>
              <a:t>Added specs for coil dimensions in the critical region </a:t>
            </a:r>
            <a:r>
              <a:rPr lang="en-US" sz="2600" dirty="0"/>
              <a:t>to </a:t>
            </a:r>
            <a:r>
              <a:rPr lang="en-US" sz="2600" i="1" dirty="0"/>
              <a:t>MQXFA Coil Specs (doc-2986): </a:t>
            </a:r>
            <a:endParaRPr lang="en-US" sz="2600" dirty="0">
              <a:sym typeface="Wingdings" panose="05000000000000000000" pitchFamily="2" charset="2"/>
            </a:endParaRPr>
          </a:p>
          <a:p>
            <a:pPr lvl="1"/>
            <a:r>
              <a:rPr lang="en-US" sz="2100" u="sng" dirty="0"/>
              <a:t>Locations in Lead End &amp; Return End</a:t>
            </a:r>
            <a:r>
              <a:rPr lang="en-US" sz="2100" dirty="0"/>
              <a:t> for CMM measurements</a:t>
            </a:r>
          </a:p>
          <a:p>
            <a:pPr lvl="1"/>
            <a:r>
              <a:rPr lang="en-US" sz="2100" u="sng" dirty="0"/>
              <a:t>Spec for maximum acceptable Delta</a:t>
            </a:r>
            <a:r>
              <a:rPr lang="en-US" sz="2100" dirty="0"/>
              <a:t> btw CMM in LE/RE end and average in straight section</a:t>
            </a:r>
          </a:p>
          <a:p>
            <a:r>
              <a:rPr lang="en-US" sz="2600" dirty="0"/>
              <a:t>Changes in </a:t>
            </a:r>
            <a:r>
              <a:rPr lang="en-US" sz="2600" i="1" dirty="0"/>
              <a:t>MQXFA magnet Specs (doc-4009):</a:t>
            </a:r>
            <a:endParaRPr lang="en-US" sz="2600" dirty="0"/>
          </a:p>
          <a:p>
            <a:pPr lvl="1"/>
            <a:r>
              <a:rPr lang="en-US" sz="2100" dirty="0">
                <a:sym typeface="Wingdings" panose="05000000000000000000" pitchFamily="2" charset="2"/>
              </a:rPr>
              <a:t>Increased max acceptable stress during </a:t>
            </a:r>
            <a:r>
              <a:rPr lang="en-US" sz="2100" dirty="0"/>
              <a:t>bladder op.: 110 </a:t>
            </a:r>
            <a:r>
              <a:rPr lang="en-US" sz="2100" dirty="0">
                <a:sym typeface="Wingdings" panose="05000000000000000000" pitchFamily="2" charset="2"/>
              </a:rPr>
              <a:t> 120 MPa</a:t>
            </a:r>
          </a:p>
          <a:p>
            <a:pPr lvl="2"/>
            <a:r>
              <a:rPr lang="en-US" sz="1700" dirty="0">
                <a:sym typeface="Wingdings" panose="05000000000000000000" pitchFamily="2" charset="2"/>
              </a:rPr>
              <a:t>MQXFS7 remained above 85% SSL up to 190 MPa (see back up slides)  </a:t>
            </a:r>
          </a:p>
          <a:p>
            <a:pPr lvl="1"/>
            <a:r>
              <a:rPr lang="en-US" sz="2100" dirty="0"/>
              <a:t>Defined process to compute minimum load-keys size based on coils CMM for each magnet, </a:t>
            </a:r>
            <a:endParaRPr lang="en-US" sz="2100" i="1" dirty="0"/>
          </a:p>
          <a:p>
            <a:pPr lvl="2"/>
            <a:r>
              <a:rPr lang="en-US" sz="1700" dirty="0"/>
              <a:t>Targeting </a:t>
            </a:r>
            <a:r>
              <a:rPr lang="en-US" sz="1700" u="sng" dirty="0"/>
              <a:t>higher prestress</a:t>
            </a:r>
            <a:r>
              <a:rPr lang="en-US" sz="1700" dirty="0"/>
              <a:t> controlled by strain gauges and load keys</a:t>
            </a:r>
            <a:endParaRPr lang="en-US" sz="1700" i="1" dirty="0">
              <a:solidFill>
                <a:schemeClr val="accent1">
                  <a:lumMod val="75000"/>
                </a:schemeClr>
              </a:solidFill>
            </a:endParaRPr>
          </a:p>
          <a:p>
            <a:pPr marL="0" indent="0">
              <a:buNone/>
            </a:pPr>
            <a:endParaRPr lang="en-US" dirty="0"/>
          </a:p>
        </p:txBody>
      </p:sp>
      <p:sp>
        <p:nvSpPr>
          <p:cNvPr id="13" name="Rectangle 12">
            <a:extLst>
              <a:ext uri="{FF2B5EF4-FFF2-40B4-BE49-F238E27FC236}">
                <a16:creationId xmlns:a16="http://schemas.microsoft.com/office/drawing/2014/main" id="{25F183DC-224B-7D46-9531-E5170D8031D4}"/>
              </a:ext>
            </a:extLst>
          </p:cNvPr>
          <p:cNvSpPr/>
          <p:nvPr/>
        </p:nvSpPr>
        <p:spPr>
          <a:xfrm>
            <a:off x="1259672" y="6115608"/>
            <a:ext cx="360000" cy="734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3148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MQXFA13: Preventive Actions II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2022166" y="6432552"/>
            <a:ext cx="6550800" cy="360000"/>
          </a:xfrm>
        </p:spPr>
        <p:txBody>
          <a:bodyPr/>
          <a:lstStyle/>
          <a:p>
            <a:r>
              <a:rPr lang="en-US" dirty="0">
                <a:solidFill>
                  <a:schemeClr val="bg2"/>
                </a:solidFill>
              </a:rPr>
              <a:t>HL-LHC AUP DOE IPR  – July 23–25, 2024</a:t>
            </a:r>
            <a:endParaRPr lang="en-GB" dirty="0">
              <a:solidFill>
                <a:schemeClr val="bg2"/>
              </a:solidFill>
            </a:endParaRPr>
          </a:p>
        </p:txBody>
      </p: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pPr/>
              <a:t>7</a:t>
            </a:fld>
            <a:endParaRPr lang="fr-FR" dirty="0"/>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467544" y="741639"/>
            <a:ext cx="8424936" cy="879933"/>
          </a:xfrm>
          <a:solidFill>
            <a:schemeClr val="bg1"/>
          </a:solidFill>
        </p:spPr>
        <p:txBody>
          <a:bodyPr>
            <a:normAutofit/>
          </a:bodyPr>
          <a:lstStyle/>
          <a:p>
            <a:r>
              <a:rPr lang="en-US" sz="2600" dirty="0"/>
              <a:t>Developed </a:t>
            </a:r>
            <a:r>
              <a:rPr lang="en-US" sz="2600" u="sng" dirty="0"/>
              <a:t>tapered load shims</a:t>
            </a:r>
            <a:r>
              <a:rPr lang="en-US" sz="2600" dirty="0"/>
              <a:t> to compensate coils with small ends. Tested during MQXFA12b loading</a:t>
            </a:r>
          </a:p>
          <a:p>
            <a:pPr marL="0" indent="0">
              <a:buNone/>
            </a:pPr>
            <a:endParaRPr lang="en-US" dirty="0"/>
          </a:p>
        </p:txBody>
      </p:sp>
      <p:sp>
        <p:nvSpPr>
          <p:cNvPr id="12" name="TextBox 11">
            <a:extLst>
              <a:ext uri="{FF2B5EF4-FFF2-40B4-BE49-F238E27FC236}">
                <a16:creationId xmlns:a16="http://schemas.microsoft.com/office/drawing/2014/main" id="{586B6A8A-3AC6-1C36-7427-62EC9C862570}"/>
              </a:ext>
            </a:extLst>
          </p:cNvPr>
          <p:cNvSpPr txBox="1"/>
          <p:nvPr/>
        </p:nvSpPr>
        <p:spPr>
          <a:xfrm>
            <a:off x="1753837" y="5379893"/>
            <a:ext cx="7022394" cy="1138773"/>
          </a:xfrm>
          <a:prstGeom prst="rect">
            <a:avLst/>
          </a:prstGeom>
          <a:noFill/>
        </p:spPr>
        <p:txBody>
          <a:bodyPr wrap="square">
            <a:spAutoFit/>
          </a:bodyPr>
          <a:lstStyle/>
          <a:p>
            <a:pPr marL="342900" lvl="0" indent="-342900">
              <a:spcBef>
                <a:spcPct val="20000"/>
              </a:spcBef>
              <a:buClr>
                <a:srgbClr val="FB963C"/>
              </a:buClr>
              <a:buFont typeface="Wingdings" charset="2"/>
              <a:buChar char="§"/>
              <a:defRPr/>
            </a:pPr>
            <a:r>
              <a:rPr kumimoji="0" lang="en-US" sz="2400" b="0" i="0" u="none" strike="noStrike" kern="1200" cap="none" spc="0" normalizeH="0" baseline="0" noProof="0" dirty="0">
                <a:ln>
                  <a:noFill/>
                </a:ln>
                <a:solidFill>
                  <a:srgbClr val="64BCD9">
                    <a:lumMod val="75000"/>
                  </a:srgbClr>
                </a:solidFill>
                <a:effectLst/>
                <a:uLnTx/>
                <a:uFillTx/>
                <a:latin typeface="Arial"/>
                <a:ea typeface="+mn-ea"/>
                <a:cs typeface="+mn-cs"/>
              </a:rPr>
              <a:t>Procuring </a:t>
            </a:r>
            <a:r>
              <a:rPr lang="en-US" sz="2400" dirty="0">
                <a:solidFill>
                  <a:srgbClr val="64BCD9">
                    <a:lumMod val="75000"/>
                  </a:srgbClr>
                </a:solidFill>
              </a:rPr>
              <a:t>bladders for yoke holes (CERN-style)</a:t>
            </a:r>
            <a:endParaRPr kumimoji="0" lang="en-US" sz="2400" b="0" i="0" u="none" strike="noStrike" kern="1200" cap="none" spc="0" normalizeH="0" baseline="0" noProof="0" dirty="0">
              <a:ln>
                <a:noFill/>
              </a:ln>
              <a:solidFill>
                <a:srgbClr val="64BCD9">
                  <a:lumMod val="75000"/>
                </a:srgbClr>
              </a:solidFill>
              <a:effectLst/>
              <a:uLnTx/>
              <a:uFillTx/>
              <a:latin typeface="Arial"/>
              <a:ea typeface="+mn-ea"/>
              <a:cs typeface="+mn-cs"/>
            </a:endParaRPr>
          </a:p>
          <a:p>
            <a:pPr marL="742950" marR="0" lvl="1" indent="-285750" algn="l" defTabSz="457200" rtl="0" eaLnBrk="1" fontAlgn="auto" latinLnBrk="0" hangingPunct="1">
              <a:lnSpc>
                <a:spcPct val="100000"/>
              </a:lnSpc>
              <a:spcBef>
                <a:spcPct val="20000"/>
              </a:spcBef>
              <a:spcAft>
                <a:spcPts val="0"/>
              </a:spcAft>
              <a:buClr>
                <a:srgbClr val="FB963C"/>
              </a:buClr>
              <a:buSzTx/>
              <a:buFont typeface="Wingdings" charset="2"/>
              <a:buChar char="§"/>
              <a:tabLst/>
              <a:defRPr/>
            </a:pPr>
            <a:r>
              <a:rPr kumimoji="0" lang="en-US" sz="1900" b="0" i="0" u="none" strike="noStrike" kern="1200" cap="none" spc="0" normalizeH="0" baseline="0" noProof="0" dirty="0">
                <a:ln>
                  <a:noFill/>
                </a:ln>
                <a:solidFill>
                  <a:srgbClr val="64BCD9">
                    <a:lumMod val="75000"/>
                  </a:srgbClr>
                </a:solidFill>
                <a:effectLst/>
                <a:uLnTx/>
                <a:uFillTx/>
                <a:latin typeface="Arial"/>
                <a:ea typeface="+mn-ea"/>
                <a:cs typeface="+mn-cs"/>
                <a:sym typeface="Wingdings" panose="05000000000000000000" pitchFamily="2" charset="2"/>
              </a:rPr>
              <a:t>Allowing higher preload without overshoot during bladder operation </a:t>
            </a:r>
            <a:endParaRPr kumimoji="0" lang="en-US" sz="1900" b="0" i="0" u="none" strike="noStrike" kern="1200" cap="none" spc="0" normalizeH="0" baseline="0" noProof="0" dirty="0">
              <a:ln>
                <a:noFill/>
              </a:ln>
              <a:solidFill>
                <a:srgbClr val="64BCD9">
                  <a:lumMod val="75000"/>
                </a:srgbClr>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25F183DC-224B-7D46-9531-E5170D8031D4}"/>
              </a:ext>
            </a:extLst>
          </p:cNvPr>
          <p:cNvSpPr/>
          <p:nvPr/>
        </p:nvSpPr>
        <p:spPr>
          <a:xfrm>
            <a:off x="1259672" y="6115608"/>
            <a:ext cx="360000" cy="73441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67D3BEA-B315-1F7A-C8D4-F32B2F2AB753}"/>
              </a:ext>
            </a:extLst>
          </p:cNvPr>
          <p:cNvPicPr>
            <a:picLocks noChangeAspect="1"/>
          </p:cNvPicPr>
          <p:nvPr/>
        </p:nvPicPr>
        <p:blipFill>
          <a:blip r:embed="rId2"/>
          <a:stretch>
            <a:fillRect/>
          </a:stretch>
        </p:blipFill>
        <p:spPr>
          <a:xfrm>
            <a:off x="3491880" y="1772816"/>
            <a:ext cx="2241421" cy="2220905"/>
          </a:xfrm>
          <a:prstGeom prst="rect">
            <a:avLst/>
          </a:prstGeom>
          <a:solidFill>
            <a:schemeClr val="bg1"/>
          </a:solidFill>
        </p:spPr>
      </p:pic>
      <p:pic>
        <p:nvPicPr>
          <p:cNvPr id="10" name="Picture 9">
            <a:extLst>
              <a:ext uri="{FF2B5EF4-FFF2-40B4-BE49-F238E27FC236}">
                <a16:creationId xmlns:a16="http://schemas.microsoft.com/office/drawing/2014/main" id="{06B2A191-21B4-7D7E-029A-3B842B363ED2}"/>
              </a:ext>
            </a:extLst>
          </p:cNvPr>
          <p:cNvPicPr>
            <a:picLocks noChangeAspect="1"/>
          </p:cNvPicPr>
          <p:nvPr/>
        </p:nvPicPr>
        <p:blipFill rotWithShape="1">
          <a:blip r:embed="rId3"/>
          <a:srcRect l="49773"/>
          <a:stretch/>
        </p:blipFill>
        <p:spPr>
          <a:xfrm>
            <a:off x="1773894" y="2766563"/>
            <a:ext cx="1508501" cy="1282038"/>
          </a:xfrm>
          <a:prstGeom prst="rect">
            <a:avLst/>
          </a:prstGeom>
        </p:spPr>
      </p:pic>
      <p:sp>
        <p:nvSpPr>
          <p:cNvPr id="11" name="TextBox 10">
            <a:extLst>
              <a:ext uri="{FF2B5EF4-FFF2-40B4-BE49-F238E27FC236}">
                <a16:creationId xmlns:a16="http://schemas.microsoft.com/office/drawing/2014/main" id="{293A5E2E-3A80-F268-F75B-22D065452D50}"/>
              </a:ext>
            </a:extLst>
          </p:cNvPr>
          <p:cNvSpPr txBox="1"/>
          <p:nvPr/>
        </p:nvSpPr>
        <p:spPr>
          <a:xfrm>
            <a:off x="1819588" y="1789948"/>
            <a:ext cx="1672292" cy="954107"/>
          </a:xfrm>
          <a:prstGeom prst="rect">
            <a:avLst/>
          </a:prstGeom>
          <a:noFill/>
          <a:ln>
            <a:solidFill>
              <a:schemeClr val="tx2"/>
            </a:solidFill>
          </a:ln>
        </p:spPr>
        <p:txBody>
          <a:bodyPr wrap="square" rtlCol="0">
            <a:spAutoFit/>
          </a:bodyPr>
          <a:lstStyle/>
          <a:p>
            <a:r>
              <a:rPr lang="en-US" sz="1400" dirty="0"/>
              <a:t>Delta stress on gauges @ pole tip:</a:t>
            </a:r>
          </a:p>
          <a:p>
            <a:r>
              <a:rPr lang="en-US" sz="1400" dirty="0"/>
              <a:t>measured (SG) vs computed (FE)</a:t>
            </a:r>
          </a:p>
        </p:txBody>
      </p:sp>
      <p:pic>
        <p:nvPicPr>
          <p:cNvPr id="14" name="Picture 13">
            <a:extLst>
              <a:ext uri="{FF2B5EF4-FFF2-40B4-BE49-F238E27FC236}">
                <a16:creationId xmlns:a16="http://schemas.microsoft.com/office/drawing/2014/main" id="{D5D23CEA-276C-00EE-037F-5AA3F706F116}"/>
              </a:ext>
            </a:extLst>
          </p:cNvPr>
          <p:cNvPicPr>
            <a:picLocks noChangeAspect="1"/>
          </p:cNvPicPr>
          <p:nvPr/>
        </p:nvPicPr>
        <p:blipFill>
          <a:blip r:embed="rId4"/>
          <a:stretch>
            <a:fillRect/>
          </a:stretch>
        </p:blipFill>
        <p:spPr>
          <a:xfrm>
            <a:off x="1748114" y="3934247"/>
            <a:ext cx="5632198" cy="723012"/>
          </a:xfrm>
          <a:prstGeom prst="rect">
            <a:avLst/>
          </a:prstGeom>
        </p:spPr>
      </p:pic>
      <p:sp>
        <p:nvSpPr>
          <p:cNvPr id="15" name="TextBox 14">
            <a:extLst>
              <a:ext uri="{FF2B5EF4-FFF2-40B4-BE49-F238E27FC236}">
                <a16:creationId xmlns:a16="http://schemas.microsoft.com/office/drawing/2014/main" id="{687EEB70-A34F-ED3C-55FE-AD3A16A6DB74}"/>
              </a:ext>
            </a:extLst>
          </p:cNvPr>
          <p:cNvSpPr txBox="1"/>
          <p:nvPr/>
        </p:nvSpPr>
        <p:spPr>
          <a:xfrm>
            <a:off x="5708366" y="2416607"/>
            <a:ext cx="1677062" cy="307777"/>
          </a:xfrm>
          <a:prstGeom prst="rect">
            <a:avLst/>
          </a:prstGeom>
          <a:noFill/>
        </p:spPr>
        <p:txBody>
          <a:bodyPr wrap="none" rtlCol="0">
            <a:spAutoFit/>
          </a:bodyPr>
          <a:lstStyle/>
          <a:p>
            <a:r>
              <a:rPr lang="en-US" sz="1400" dirty="0">
                <a:solidFill>
                  <a:schemeClr val="tx2"/>
                </a:solidFill>
              </a:rPr>
              <a:t>W/o tapered shims</a:t>
            </a:r>
          </a:p>
        </p:txBody>
      </p:sp>
      <p:sp>
        <p:nvSpPr>
          <p:cNvPr id="16" name="TextBox 15">
            <a:extLst>
              <a:ext uri="{FF2B5EF4-FFF2-40B4-BE49-F238E27FC236}">
                <a16:creationId xmlns:a16="http://schemas.microsoft.com/office/drawing/2014/main" id="{EC195F86-41C2-3A0C-E915-F21271216487}"/>
              </a:ext>
            </a:extLst>
          </p:cNvPr>
          <p:cNvSpPr txBox="1"/>
          <p:nvPr/>
        </p:nvSpPr>
        <p:spPr>
          <a:xfrm>
            <a:off x="5817661" y="3289786"/>
            <a:ext cx="1527982" cy="307777"/>
          </a:xfrm>
          <a:prstGeom prst="rect">
            <a:avLst/>
          </a:prstGeom>
          <a:noFill/>
        </p:spPr>
        <p:txBody>
          <a:bodyPr wrap="none" rtlCol="0">
            <a:spAutoFit/>
          </a:bodyPr>
          <a:lstStyle/>
          <a:p>
            <a:r>
              <a:rPr lang="en-US" sz="1400" dirty="0">
                <a:solidFill>
                  <a:schemeClr val="tx2"/>
                </a:solidFill>
              </a:rPr>
              <a:t>W tapered shims</a:t>
            </a:r>
          </a:p>
        </p:txBody>
      </p:sp>
      <p:cxnSp>
        <p:nvCxnSpPr>
          <p:cNvPr id="17" name="Straight Arrow Connector 16">
            <a:extLst>
              <a:ext uri="{FF2B5EF4-FFF2-40B4-BE49-F238E27FC236}">
                <a16:creationId xmlns:a16="http://schemas.microsoft.com/office/drawing/2014/main" id="{6EF94F51-DE71-58E0-77AF-B239DE3BC610}"/>
              </a:ext>
            </a:extLst>
          </p:cNvPr>
          <p:cNvCxnSpPr>
            <a:stCxn id="15" idx="1"/>
          </p:cNvCxnSpPr>
          <p:nvPr/>
        </p:nvCxnSpPr>
        <p:spPr>
          <a:xfrm flipH="1" flipV="1">
            <a:off x="4427984" y="2328734"/>
            <a:ext cx="1280382" cy="241762"/>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ABCC2FE2-CA41-93B3-0741-201B7398D3AD}"/>
              </a:ext>
            </a:extLst>
          </p:cNvPr>
          <p:cNvCxnSpPr>
            <a:cxnSpLocks/>
          </p:cNvCxnSpPr>
          <p:nvPr/>
        </p:nvCxnSpPr>
        <p:spPr>
          <a:xfrm flipH="1">
            <a:off x="5275264" y="3449597"/>
            <a:ext cx="531359" cy="0"/>
          </a:xfrm>
          <a:prstGeom prst="straightConnector1">
            <a:avLst/>
          </a:prstGeom>
          <a:ln>
            <a:solidFill>
              <a:schemeClr val="tx2"/>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A7C1ACF5-698C-7DB0-50F0-67AB8D7E3811}"/>
              </a:ext>
            </a:extLst>
          </p:cNvPr>
          <p:cNvCxnSpPr/>
          <p:nvPr/>
        </p:nvCxnSpPr>
        <p:spPr>
          <a:xfrm flipV="1">
            <a:off x="2908888" y="3173395"/>
            <a:ext cx="582992" cy="23418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DC8CA66-4911-7F0F-31E7-AD42EB6BB4B8}"/>
              </a:ext>
            </a:extLst>
          </p:cNvPr>
          <p:cNvCxnSpPr>
            <a:cxnSpLocks/>
          </p:cNvCxnSpPr>
          <p:nvPr/>
        </p:nvCxnSpPr>
        <p:spPr>
          <a:xfrm flipV="1">
            <a:off x="2528144" y="3911739"/>
            <a:ext cx="1676595" cy="44119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814D4A82-82DC-004C-D7FF-1E732652DE21}"/>
              </a:ext>
            </a:extLst>
          </p:cNvPr>
          <p:cNvPicPr>
            <a:picLocks noChangeAspect="1"/>
          </p:cNvPicPr>
          <p:nvPr/>
        </p:nvPicPr>
        <p:blipFill>
          <a:blip r:embed="rId5"/>
          <a:stretch>
            <a:fillRect/>
          </a:stretch>
        </p:blipFill>
        <p:spPr>
          <a:xfrm>
            <a:off x="0" y="4876024"/>
            <a:ext cx="2609314" cy="1987468"/>
          </a:xfrm>
          <a:prstGeom prst="rect">
            <a:avLst/>
          </a:prstGeom>
        </p:spPr>
      </p:pic>
      <p:cxnSp>
        <p:nvCxnSpPr>
          <p:cNvPr id="8" name="Straight Arrow Connector 7">
            <a:extLst>
              <a:ext uri="{FF2B5EF4-FFF2-40B4-BE49-F238E27FC236}">
                <a16:creationId xmlns:a16="http://schemas.microsoft.com/office/drawing/2014/main" id="{7034F634-075E-DD1C-17CD-B6922F72C594}"/>
              </a:ext>
            </a:extLst>
          </p:cNvPr>
          <p:cNvCxnSpPr>
            <a:cxnSpLocks/>
          </p:cNvCxnSpPr>
          <p:nvPr/>
        </p:nvCxnSpPr>
        <p:spPr>
          <a:xfrm flipH="1">
            <a:off x="951629" y="5770782"/>
            <a:ext cx="1223696" cy="23312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91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56469"/>
            <a:ext cx="8424936" cy="3663674"/>
          </a:xfrm>
        </p:spPr>
        <p:txBody>
          <a:bodyPr>
            <a:normAutofit/>
          </a:bodyPr>
          <a:lstStyle/>
          <a:p>
            <a:r>
              <a:rPr lang="en-US" dirty="0"/>
              <a:t>MQXFA17 showed detraining and degradation in a single coil during vertical test</a:t>
            </a:r>
          </a:p>
          <a:p>
            <a:pPr lvl="1"/>
            <a:r>
              <a:rPr lang="en-US" dirty="0"/>
              <a:t>Quench location (Lead End) similar to MQXFA13</a:t>
            </a:r>
          </a:p>
          <a:p>
            <a:pPr lvl="1"/>
            <a:r>
              <a:rPr lang="en-US" dirty="0"/>
              <a:t>Inverse temperature and ramp-rate dependence</a:t>
            </a:r>
          </a:p>
          <a:p>
            <a:r>
              <a:rPr lang="en-US" dirty="0"/>
              <a:t>Analysis, in progress, has found 3 factors </a:t>
            </a:r>
          </a:p>
          <a:p>
            <a:pPr lvl="1"/>
            <a:r>
              <a:rPr lang="en-US" dirty="0"/>
              <a:t>Main factor: </a:t>
            </a:r>
            <a:r>
              <a:rPr lang="en-US" b="1" dirty="0"/>
              <a:t>low prestress in the lead end</a:t>
            </a:r>
          </a:p>
          <a:p>
            <a:pPr lvl="1"/>
            <a:r>
              <a:rPr lang="en-US" dirty="0"/>
              <a:t>Possible contributing factors: “CLIQ forces”, and variations in coil properties </a:t>
            </a:r>
          </a:p>
        </p:txBody>
      </p:sp>
      <p:pic>
        <p:nvPicPr>
          <p:cNvPr id="6" name="Picture 5">
            <a:extLst>
              <a:ext uri="{FF2B5EF4-FFF2-40B4-BE49-F238E27FC236}">
                <a16:creationId xmlns:a16="http://schemas.microsoft.com/office/drawing/2014/main" id="{6D4024EE-BAB2-C771-C5ED-55BE08DA82AD}"/>
              </a:ext>
            </a:extLst>
          </p:cNvPr>
          <p:cNvPicPr>
            <a:picLocks noChangeAspect="1"/>
          </p:cNvPicPr>
          <p:nvPr/>
        </p:nvPicPr>
        <p:blipFill>
          <a:blip r:embed="rId2"/>
          <a:stretch>
            <a:fillRect/>
          </a:stretch>
        </p:blipFill>
        <p:spPr>
          <a:xfrm>
            <a:off x="0" y="4271994"/>
            <a:ext cx="4377566" cy="2586006"/>
          </a:xfrm>
          <a:prstGeom prst="rect">
            <a:avLst/>
          </a:prstGeom>
        </p:spPr>
      </p:pic>
      <p:sp>
        <p:nvSpPr>
          <p:cNvPr id="10" name="TextBox 9">
            <a:extLst>
              <a:ext uri="{FF2B5EF4-FFF2-40B4-BE49-F238E27FC236}">
                <a16:creationId xmlns:a16="http://schemas.microsoft.com/office/drawing/2014/main" id="{1A7A2CED-BF0E-4FDB-A0A9-04649562B82E}"/>
              </a:ext>
            </a:extLst>
          </p:cNvPr>
          <p:cNvSpPr txBox="1"/>
          <p:nvPr/>
        </p:nvSpPr>
        <p:spPr>
          <a:xfrm>
            <a:off x="1041346" y="5881861"/>
            <a:ext cx="2251693" cy="307777"/>
          </a:xfrm>
          <a:prstGeom prst="rect">
            <a:avLst/>
          </a:prstGeom>
          <a:noFill/>
          <a:ln>
            <a:solidFill>
              <a:schemeClr val="bg2"/>
            </a:solidFill>
          </a:ln>
        </p:spPr>
        <p:txBody>
          <a:bodyPr wrap="square" rtlCol="0">
            <a:spAutoFit/>
          </a:bodyPr>
          <a:lstStyle/>
          <a:p>
            <a:r>
              <a:rPr lang="en-US" sz="1400" dirty="0"/>
              <a:t>MQXFA17 Test sequence</a:t>
            </a:r>
          </a:p>
        </p:txBody>
      </p:sp>
      <p:sp>
        <p:nvSpPr>
          <p:cNvPr id="16" name="Rectangle: Rounded Corners 15">
            <a:extLst>
              <a:ext uri="{FF2B5EF4-FFF2-40B4-BE49-F238E27FC236}">
                <a16:creationId xmlns:a16="http://schemas.microsoft.com/office/drawing/2014/main" id="{80AF4E77-DF0B-1118-704A-3E5ED46288D1}"/>
              </a:ext>
            </a:extLst>
          </p:cNvPr>
          <p:cNvSpPr/>
          <p:nvPr/>
        </p:nvSpPr>
        <p:spPr>
          <a:xfrm>
            <a:off x="1987156" y="4581128"/>
            <a:ext cx="1440160" cy="766336"/>
          </a:xfrm>
          <a:prstGeom prst="roundRect">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1186A6B-4D5E-8EF8-DE43-BCAA308163B9}"/>
              </a:ext>
            </a:extLst>
          </p:cNvPr>
          <p:cNvPicPr>
            <a:picLocks noChangeAspect="1"/>
          </p:cNvPicPr>
          <p:nvPr/>
        </p:nvPicPr>
        <p:blipFill>
          <a:blip r:embed="rId3"/>
          <a:stretch>
            <a:fillRect/>
          </a:stretch>
        </p:blipFill>
        <p:spPr>
          <a:xfrm>
            <a:off x="5000917" y="3933056"/>
            <a:ext cx="4107587" cy="2952328"/>
          </a:xfrm>
          <a:prstGeom prst="rect">
            <a:avLst/>
          </a:prstGeom>
        </p:spPr>
      </p:pic>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solidFill>
                  <a:schemeClr val="bg2"/>
                </a:solidFill>
              </a:rPr>
              <a:pPr/>
              <a:t>8</a:t>
            </a:fld>
            <a:endParaRPr lang="fr-FR" dirty="0">
              <a:solidFill>
                <a:schemeClr val="bg2"/>
              </a:solidFill>
            </a:endParaRPr>
          </a:p>
        </p:txBody>
      </p:sp>
    </p:spTree>
    <p:extLst>
      <p:ext uri="{BB962C8B-B14F-4D97-AF65-F5344CB8AC3E}">
        <p14:creationId xmlns:p14="http://schemas.microsoft.com/office/powerpoint/2010/main" val="155066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0DBAC-0C70-4967-8AF6-799582442C8E}"/>
              </a:ext>
            </a:extLst>
          </p:cNvPr>
          <p:cNvSpPr>
            <a:spLocks noGrp="1"/>
          </p:cNvSpPr>
          <p:nvPr>
            <p:ph type="title"/>
          </p:nvPr>
        </p:nvSpPr>
        <p:spPr>
          <a:xfrm>
            <a:off x="612000" y="-27384"/>
            <a:ext cx="7920000" cy="720000"/>
          </a:xfrm>
        </p:spPr>
        <p:txBody>
          <a:bodyPr/>
          <a:lstStyle/>
          <a:p>
            <a:r>
              <a:rPr lang="en-US" dirty="0"/>
              <a:t>MQXFA17 Analysis II</a:t>
            </a:r>
          </a:p>
        </p:txBody>
      </p:sp>
      <p:sp>
        <p:nvSpPr>
          <p:cNvPr id="5" name="Footer Placeholder 4">
            <a:extLst>
              <a:ext uri="{FF2B5EF4-FFF2-40B4-BE49-F238E27FC236}">
                <a16:creationId xmlns:a16="http://schemas.microsoft.com/office/drawing/2014/main" id="{3C42EBB7-35BB-446E-A3EC-29C5040AF0C6}"/>
              </a:ext>
            </a:extLst>
          </p:cNvPr>
          <p:cNvSpPr>
            <a:spLocks noGrp="1"/>
          </p:cNvSpPr>
          <p:nvPr>
            <p:ph type="ftr" sz="quarter" idx="3"/>
          </p:nvPr>
        </p:nvSpPr>
        <p:spPr>
          <a:xfrm>
            <a:off x="1981200" y="6356350"/>
            <a:ext cx="6550800" cy="360000"/>
          </a:xfrm>
          <a:prstGeom prst="rect">
            <a:avLst/>
          </a:prstGeom>
        </p:spPr>
        <p:txBody>
          <a:bodyPr vert="horz" lIns="0" tIns="0" rIns="0" bIns="0" rtlCol="0" anchor="b"/>
          <a:lstStyle>
            <a:defPPr>
              <a:defRPr lang="fr-FR"/>
            </a:defPPr>
            <a:lvl1pPr marL="0" algn="r" defTabSz="457200" rtl="0" eaLnBrk="1" latinLnBrk="0" hangingPunct="1">
              <a:defRPr sz="120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HL-LHC AUP DOE IPR  – July 23–25, 2024</a:t>
            </a:r>
            <a:endParaRPr lang="en-GB" dirty="0">
              <a:solidFill>
                <a:schemeClr val="bg1"/>
              </a:solidFill>
            </a:endParaRPr>
          </a:p>
        </p:txBody>
      </p:sp>
      <p:sp>
        <p:nvSpPr>
          <p:cNvPr id="3" name="Content Placeholder 2">
            <a:extLst>
              <a:ext uri="{FF2B5EF4-FFF2-40B4-BE49-F238E27FC236}">
                <a16:creationId xmlns:a16="http://schemas.microsoft.com/office/drawing/2014/main" id="{ACF438FC-720D-439D-B1CB-94592C8707D4}"/>
              </a:ext>
            </a:extLst>
          </p:cNvPr>
          <p:cNvSpPr>
            <a:spLocks noGrp="1"/>
          </p:cNvSpPr>
          <p:nvPr>
            <p:ph idx="1"/>
          </p:nvPr>
        </p:nvSpPr>
        <p:spPr>
          <a:xfrm>
            <a:off x="359532" y="692616"/>
            <a:ext cx="8424936" cy="4417866"/>
          </a:xfrm>
        </p:spPr>
        <p:txBody>
          <a:bodyPr>
            <a:normAutofit/>
          </a:bodyPr>
          <a:lstStyle/>
          <a:p>
            <a:r>
              <a:rPr lang="en-US" dirty="0"/>
              <a:t>Main factor: low prestress in lead end</a:t>
            </a:r>
          </a:p>
          <a:p>
            <a:pPr lvl="1"/>
            <a:r>
              <a:rPr lang="en-US" dirty="0"/>
              <a:t>Actual load keys (39 mil) &lt; Target load keys (43 mil)  </a:t>
            </a:r>
          </a:p>
          <a:p>
            <a:pPr lvl="2"/>
            <a:r>
              <a:rPr lang="en-US" dirty="0"/>
              <a:t>One coil gauge reached max allowable stress (120 MPa) during bladder operation.</a:t>
            </a:r>
          </a:p>
          <a:p>
            <a:pPr lvl="2"/>
            <a:r>
              <a:rPr lang="en-US" dirty="0"/>
              <a:t>Shell and Coil averages were also close to the max of their spec ranges</a:t>
            </a:r>
          </a:p>
          <a:p>
            <a:pPr lvl="2"/>
            <a:r>
              <a:rPr lang="en-US" dirty="0"/>
              <a:t>MQXFA magnet Specs (doc-4009): </a:t>
            </a:r>
            <a:r>
              <a:rPr lang="en-US" i="1" dirty="0"/>
              <a:t>“If, with such load key shim targets, the coil stress measured in 2+ strain gauges during the loading or during bladder inflation indicate that the coil stress may reach values above the coil stress spec. during subsequent loading steps or at the end of the loading, </a:t>
            </a:r>
            <a:r>
              <a:rPr lang="en-US" b="1" i="1" dirty="0"/>
              <a:t>priority should be given to keeping the coil stress within the specs</a:t>
            </a:r>
            <a:r>
              <a:rPr lang="en-US" i="1" dirty="0"/>
              <a:t>.”</a:t>
            </a:r>
          </a:p>
          <a:p>
            <a:pPr marL="0" indent="0">
              <a:buNone/>
            </a:pPr>
            <a:endParaRPr lang="en-US" dirty="0"/>
          </a:p>
        </p:txBody>
      </p:sp>
      <p:pic>
        <p:nvPicPr>
          <p:cNvPr id="8" name="Picture 7">
            <a:extLst>
              <a:ext uri="{FF2B5EF4-FFF2-40B4-BE49-F238E27FC236}">
                <a16:creationId xmlns:a16="http://schemas.microsoft.com/office/drawing/2014/main" id="{2FC5438F-2613-053F-7D70-CBCD40EC1574}"/>
              </a:ext>
            </a:extLst>
          </p:cNvPr>
          <p:cNvPicPr>
            <a:picLocks noChangeAspect="1"/>
          </p:cNvPicPr>
          <p:nvPr/>
        </p:nvPicPr>
        <p:blipFill rotWithShape="1">
          <a:blip r:embed="rId2"/>
          <a:srcRect l="48968" b="49314"/>
          <a:stretch/>
        </p:blipFill>
        <p:spPr>
          <a:xfrm>
            <a:off x="0" y="5142744"/>
            <a:ext cx="1733134" cy="1715593"/>
          </a:xfrm>
          <a:prstGeom prst="rect">
            <a:avLst/>
          </a:prstGeom>
        </p:spPr>
      </p:pic>
      <p:cxnSp>
        <p:nvCxnSpPr>
          <p:cNvPr id="9" name="Straight Arrow Connector 8">
            <a:extLst>
              <a:ext uri="{FF2B5EF4-FFF2-40B4-BE49-F238E27FC236}">
                <a16:creationId xmlns:a16="http://schemas.microsoft.com/office/drawing/2014/main" id="{6F1D9037-5154-914E-2941-CAEA3A63B474}"/>
              </a:ext>
            </a:extLst>
          </p:cNvPr>
          <p:cNvCxnSpPr>
            <a:cxnSpLocks/>
          </p:cNvCxnSpPr>
          <p:nvPr/>
        </p:nvCxnSpPr>
        <p:spPr>
          <a:xfrm flipH="1">
            <a:off x="260851" y="5119961"/>
            <a:ext cx="506510" cy="714444"/>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0C4888A-C941-F020-1FC5-2970FB625E32}"/>
              </a:ext>
            </a:extLst>
          </p:cNvPr>
          <p:cNvSpPr txBox="1"/>
          <p:nvPr/>
        </p:nvSpPr>
        <p:spPr>
          <a:xfrm>
            <a:off x="191297" y="4779922"/>
            <a:ext cx="1152128" cy="307777"/>
          </a:xfrm>
          <a:prstGeom prst="rect">
            <a:avLst/>
          </a:prstGeom>
          <a:noFill/>
          <a:ln>
            <a:solidFill>
              <a:schemeClr val="bg2"/>
            </a:solidFill>
          </a:ln>
        </p:spPr>
        <p:txBody>
          <a:bodyPr wrap="square" rtlCol="0">
            <a:spAutoFit/>
          </a:bodyPr>
          <a:lstStyle/>
          <a:p>
            <a:r>
              <a:rPr lang="en-US" sz="1400" dirty="0"/>
              <a:t>Load keys</a:t>
            </a:r>
          </a:p>
        </p:txBody>
      </p:sp>
      <p:cxnSp>
        <p:nvCxnSpPr>
          <p:cNvPr id="14" name="Straight Arrow Connector 13">
            <a:extLst>
              <a:ext uri="{FF2B5EF4-FFF2-40B4-BE49-F238E27FC236}">
                <a16:creationId xmlns:a16="http://schemas.microsoft.com/office/drawing/2014/main" id="{5F621D0D-9B79-3125-12BA-8ADB29EE1A66}"/>
              </a:ext>
            </a:extLst>
          </p:cNvPr>
          <p:cNvCxnSpPr>
            <a:cxnSpLocks/>
            <a:stCxn id="12" idx="2"/>
          </p:cNvCxnSpPr>
          <p:nvPr/>
        </p:nvCxnSpPr>
        <p:spPr>
          <a:xfrm>
            <a:off x="767361" y="5087699"/>
            <a:ext cx="204239" cy="1509653"/>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D069293E-E591-4107-ABA6-990B5431F782}"/>
              </a:ext>
            </a:extLst>
          </p:cNvPr>
          <p:cNvSpPr>
            <a:spLocks noGrp="1"/>
          </p:cNvSpPr>
          <p:nvPr>
            <p:ph type="sldNum" sz="quarter" idx="12"/>
          </p:nvPr>
        </p:nvSpPr>
        <p:spPr>
          <a:xfrm>
            <a:off x="8695941" y="6490019"/>
            <a:ext cx="360000" cy="360000"/>
          </a:xfrm>
        </p:spPr>
        <p:txBody>
          <a:bodyPr/>
          <a:lstStyle/>
          <a:p>
            <a:fld id="{BFDCA1C4-9514-7B4F-976F-D92F7E296653}" type="slidenum">
              <a:rPr lang="fr-FR" smtClean="0"/>
              <a:pPr/>
              <a:t>9</a:t>
            </a:fld>
            <a:endParaRPr lang="fr-FR" dirty="0"/>
          </a:p>
        </p:txBody>
      </p:sp>
      <p:sp>
        <p:nvSpPr>
          <p:cNvPr id="15" name="TextBox 14">
            <a:extLst>
              <a:ext uri="{FF2B5EF4-FFF2-40B4-BE49-F238E27FC236}">
                <a16:creationId xmlns:a16="http://schemas.microsoft.com/office/drawing/2014/main" id="{0312E182-9810-4DE9-88A9-76BE591BC2AE}"/>
              </a:ext>
            </a:extLst>
          </p:cNvPr>
          <p:cNvSpPr txBox="1"/>
          <p:nvPr/>
        </p:nvSpPr>
        <p:spPr>
          <a:xfrm>
            <a:off x="1142349" y="5145711"/>
            <a:ext cx="7580374" cy="461665"/>
          </a:xfrm>
          <a:prstGeom prst="rect">
            <a:avLst/>
          </a:prstGeom>
          <a:noFill/>
        </p:spPr>
        <p:txBody>
          <a:bodyPr wrap="square">
            <a:spAutoFit/>
          </a:bodyPr>
          <a:lstStyle/>
          <a:p>
            <a:pPr marL="342900" lvl="0" indent="-342900">
              <a:spcBef>
                <a:spcPct val="20000"/>
              </a:spcBef>
              <a:buClr>
                <a:srgbClr val="FB963C"/>
              </a:buClr>
              <a:buFont typeface="Wingdings" charset="2"/>
              <a:buChar char="§"/>
              <a:defRPr/>
            </a:pPr>
            <a:r>
              <a:rPr lang="en-US" sz="2400" u="sng" dirty="0">
                <a:solidFill>
                  <a:schemeClr val="accent5"/>
                </a:solidFill>
              </a:rPr>
              <a:t>Tapered load shims had not yet been demonstrated</a:t>
            </a:r>
          </a:p>
        </p:txBody>
      </p:sp>
    </p:spTree>
    <p:extLst>
      <p:ext uri="{BB962C8B-B14F-4D97-AF65-F5344CB8AC3E}">
        <p14:creationId xmlns:p14="http://schemas.microsoft.com/office/powerpoint/2010/main" val="3165598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Thème Office">
  <a:themeElements>
    <a:clrScheme name="HiLumi">
      <a:dk1>
        <a:sysClr val="windowText" lastClr="000000"/>
      </a:dk1>
      <a:lt1>
        <a:sysClr val="window" lastClr="FFFFFF"/>
      </a:lt1>
      <a:dk2>
        <a:srgbClr val="005F8C"/>
      </a:dk2>
      <a:lt2>
        <a:srgbClr val="0093BE"/>
      </a:lt2>
      <a:accent1>
        <a:srgbClr val="64BCD9"/>
      </a:accent1>
      <a:accent2>
        <a:srgbClr val="700A00"/>
      </a:accent2>
      <a:accent3>
        <a:srgbClr val="CA1100"/>
      </a:accent3>
      <a:accent4>
        <a:srgbClr val="E65346"/>
      </a:accent4>
      <a:accent5>
        <a:srgbClr val="5A5A5A"/>
      </a:accent5>
      <a:accent6>
        <a:srgbClr val="FB963C"/>
      </a:accent6>
      <a:hlink>
        <a:srgbClr val="0093BE"/>
      </a:hlink>
      <a:folHlink>
        <a:srgbClr val="6E6E6E"/>
      </a:folHlink>
    </a:clrScheme>
    <a:fontScheme name="Office Classique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scription0 xmlns="8946e33d-fd2f-4ae4-8ee9-d90c129cdf9e">HL-LHC PowerPoint Presentation, incl. LARP logo, 4:3 format</Description0>
    <Note xmlns="8946e33d-fd2f-4ae4-8ee9-d90c129cdf9e">For presentations to be given at Joint HL-LHC/LARP annual meetings (US or European locations).
https://edms.cern.ch/document/1607180/</Not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9ABA85A245EC45AA49FA36F10E0232" ma:contentTypeVersion="2" ma:contentTypeDescription="Create a new document." ma:contentTypeScope="" ma:versionID="adcd0aad5aed504a8f0da929d2112ad6">
  <xsd:schema xmlns:xsd="http://www.w3.org/2001/XMLSchema" xmlns:xs="http://www.w3.org/2001/XMLSchema" xmlns:p="http://schemas.microsoft.com/office/2006/metadata/properties" xmlns:ns2="8946e33d-fd2f-4ae4-8ee9-d90c129cdf9e" targetNamespace="http://schemas.microsoft.com/office/2006/metadata/properties" ma:root="true" ma:fieldsID="8f86ca1f070cacaf1fa8f62c9f76043c" ns2:_="">
    <xsd:import namespace="8946e33d-fd2f-4ae4-8ee9-d90c129cdf9e"/>
    <xsd:element name="properties">
      <xsd:complexType>
        <xsd:sequence>
          <xsd:element name="documentManagement">
            <xsd:complexType>
              <xsd:all>
                <xsd:element ref="ns2:Description0" minOccurs="0"/>
                <xsd:element ref="ns2:No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46e33d-fd2f-4ae4-8ee9-d90c129cdf9e" elementFormDefault="qualified">
    <xsd:import namespace="http://schemas.microsoft.com/office/2006/documentManagement/types"/>
    <xsd:import namespace="http://schemas.microsoft.com/office/infopath/2007/PartnerControls"/>
    <xsd:element name="Description0" ma:index="8" nillable="true" ma:displayName="Description" ma:internalName="Description0">
      <xsd:simpleType>
        <xsd:restriction base="dms:Text">
          <xsd:maxLength value="255"/>
        </xsd:restriction>
      </xsd:simpleType>
    </xsd:element>
    <xsd:element name="Note" ma:index="9" nillable="true" ma:displayName="Note" ma:internalName="Not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8EF391-2BAD-45F4-B22E-736040720C99}">
  <ds:schemaRefs>
    <ds:schemaRef ds:uri="8946e33d-fd2f-4ae4-8ee9-d90c129cdf9e"/>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1A7292EC-A4CC-4379-ABA5-C61E3A4C43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946e33d-fd2f-4ae4-8ee9-d90c129cdf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CC4280F-E911-4FF7-B1B5-10F770B636C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53370</TotalTime>
  <Words>3536</Words>
  <Application>Microsoft Office PowerPoint</Application>
  <PresentationFormat>On-screen Show (4:3)</PresentationFormat>
  <Paragraphs>514</Paragraphs>
  <Slides>36</Slides>
  <Notes>3</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36</vt:i4>
      </vt:variant>
    </vt:vector>
  </HeadingPairs>
  <TitlesOfParts>
    <vt:vector size="49" baseType="lpstr">
      <vt:lpstr>Aptos</vt:lpstr>
      <vt:lpstr>Arial</vt:lpstr>
      <vt:lpstr>Calibri</vt:lpstr>
      <vt:lpstr>Helvetica</vt:lpstr>
      <vt:lpstr>HelveticaNeue Regular</vt:lpstr>
      <vt:lpstr>New York</vt:lpstr>
      <vt:lpstr>Symbol</vt:lpstr>
      <vt:lpstr>Times New Roman</vt:lpstr>
      <vt:lpstr>Wingdings</vt:lpstr>
      <vt:lpstr>Thème Office</vt:lpstr>
      <vt:lpstr>1_Thème Office</vt:lpstr>
      <vt:lpstr>2_Thème Office</vt:lpstr>
      <vt:lpstr>3_Thème Office</vt:lpstr>
      <vt:lpstr>302.2 - MQXFA Results and Status </vt:lpstr>
      <vt:lpstr>MQXFA Status Summary</vt:lpstr>
      <vt:lpstr>Test Results</vt:lpstr>
      <vt:lpstr>MQXFA13 Analysis</vt:lpstr>
      <vt:lpstr>MQXFA13 Analysis II </vt:lpstr>
      <vt:lpstr>MQXFA13: Preventive Actions I</vt:lpstr>
      <vt:lpstr>MQXFA13: Preventive Actions II</vt:lpstr>
      <vt:lpstr>MQXFA17 Analysis I</vt:lpstr>
      <vt:lpstr>MQXFA17 Analysis II</vt:lpstr>
      <vt:lpstr>MQXFA17 Analysis III</vt:lpstr>
      <vt:lpstr>MQXFA17 Preventive Actions</vt:lpstr>
      <vt:lpstr>302.2.01: Magnet Integration &amp; Coordination</vt:lpstr>
      <vt:lpstr>302.2.02/03: Strand &amp; Cables</vt:lpstr>
      <vt:lpstr>302.2.05/06: Coil Fabrication at FNAL/BNL</vt:lpstr>
      <vt:lpstr>Coils needed to complete all magnets</vt:lpstr>
      <vt:lpstr>302.2.04: Coil Parts for additional coils if needed</vt:lpstr>
      <vt:lpstr>302.2.07: MQXFA Structures and Assembly</vt:lpstr>
      <vt:lpstr>WBS 302.2: Summary</vt:lpstr>
      <vt:lpstr>Backup Slides</vt:lpstr>
      <vt:lpstr>Endurance Tests</vt:lpstr>
      <vt:lpstr>MQXFA11 truck incident</vt:lpstr>
      <vt:lpstr>MQXFA Design</vt:lpstr>
      <vt:lpstr>PowerPoint Presentation</vt:lpstr>
      <vt:lpstr>Discrepancies and Non-conformities</vt:lpstr>
      <vt:lpstr>Structure Analysis &amp; MQXFA07 Disassembly</vt:lpstr>
      <vt:lpstr>Pole-key gaps in MQXFA07</vt:lpstr>
      <vt:lpstr>Possible Damage at Wedge-Spacer Interface</vt:lpstr>
      <vt:lpstr>Micrographic Analysis of Coil 214 Lead End</vt:lpstr>
      <vt:lpstr>The Smoking Gun!</vt:lpstr>
      <vt:lpstr>COVID Lockdown Impact on Coil 214 </vt:lpstr>
      <vt:lpstr>COVID impact on Magnet Assembly</vt:lpstr>
      <vt:lpstr>COVID Impact on pole-key gaps</vt:lpstr>
      <vt:lpstr>Contributing factors</vt:lpstr>
      <vt:lpstr>MQXFA07/A08: Preventive Actions</vt:lpstr>
      <vt:lpstr>HL-LHC MQXF results and lessons learnt</vt:lpstr>
      <vt:lpstr>MQXFS: pre-stress limits</vt:lpstr>
    </vt:vector>
  </TitlesOfParts>
  <Company>APO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HiLumi-Pres-Template-4-3-LARP</dc:title>
  <dc:creator>André-Pierre OLIVIER</dc:creator>
  <cp:lastModifiedBy>Giorgio Ambrosio</cp:lastModifiedBy>
  <cp:revision>1044</cp:revision>
  <cp:lastPrinted>2022-07-27T16:38:01Z</cp:lastPrinted>
  <dcterms:created xsi:type="dcterms:W3CDTF">2016-03-23T12:58:39Z</dcterms:created>
  <dcterms:modified xsi:type="dcterms:W3CDTF">2024-07-18T21:56:59Z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0x010100689ABA85A245EC45AA49FA36F10E0232</vt:lpwstr>
  </property>
</Properties>
</file>