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3" r:id="rId5"/>
    <p:sldId id="354" r:id="rId6"/>
    <p:sldId id="382" r:id="rId7"/>
    <p:sldId id="512" r:id="rId8"/>
    <p:sldId id="386" r:id="rId9"/>
    <p:sldId id="327" r:id="rId10"/>
    <p:sldId id="513" r:id="rId11"/>
    <p:sldId id="383" r:id="rId12"/>
    <p:sldId id="335" r:id="rId13"/>
    <p:sldId id="385" r:id="rId14"/>
    <p:sldId id="514" r:id="rId15"/>
    <p:sldId id="391" r:id="rId16"/>
    <p:sldId id="388" r:id="rId17"/>
    <p:sldId id="389" r:id="rId18"/>
    <p:sldId id="337" r:id="rId19"/>
    <p:sldId id="392" r:id="rId20"/>
    <p:sldId id="377" r:id="rId21"/>
    <p:sldId id="378" r:id="rId22"/>
    <p:sldId id="379" r:id="rId23"/>
    <p:sldId id="376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699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0" autoAdjust="0"/>
    <p:restoredTop sz="96407" autoAdjust="0"/>
  </p:normalViewPr>
  <p:slideViewPr>
    <p:cSldViewPr snapToObjects="1" showGuides="1">
      <p:cViewPr varScale="1">
        <p:scale>
          <a:sx n="100" d="100"/>
          <a:sy n="100" d="100"/>
        </p:scale>
        <p:origin x="855" y="4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87603-8E73-44E2-9F12-E6134C46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662E70-1D40-40EA-9A19-1489DF1CA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6969D-3543-40D9-B36E-0BF3083D5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84C03-215C-41C5-8E46-A35D96AE5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E88A6-5AF1-42DB-90E1-E422A4740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250C6-9672-43AA-8AFF-459AE66BB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209" y="6240554"/>
            <a:ext cx="853225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.fnal.gov/OPs/V52/1750/902791.doc" TargetMode="External"/><Relationship Id="rId2" Type="http://schemas.openxmlformats.org/officeDocument/2006/relationships/hyperlink" Target="https://vector.fnal.gov/OPs/V61/1778/916767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-hilumi-docdb.fnal.gov/cgi-bin/sso/ShowDocument?docid=270" TargetMode="External"/><Relationship Id="rId2" Type="http://schemas.openxmlformats.org/officeDocument/2006/relationships/hyperlink" Target="https://us-hilumi-docdb.fnal.gov/cgi-bin/sso/ShowDocument?docid=2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vector-offsite.fnal.gov/Tools/TravelerWriter/TravelerWriterPreviewDocument.asp?qsSpecificationID=1783&amp;qsRevisionID=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302.2.04 - Coil Parts, Materials and Tooling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Miao Yu - FNAL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DOE IPR  – July 23</a:t>
            </a:r>
            <a:r>
              <a:rPr lang="en-US" baseline="30000" dirty="0"/>
              <a:t>rd</a:t>
            </a:r>
            <a:r>
              <a:rPr lang="en-US" dirty="0"/>
              <a:t>–25</a:t>
            </a:r>
            <a:r>
              <a:rPr lang="en-US" baseline="30000" dirty="0"/>
              <a:t>th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26" y="174503"/>
            <a:ext cx="7200360" cy="720000"/>
          </a:xfrm>
        </p:spPr>
        <p:txBody>
          <a:bodyPr/>
          <a:lstStyle/>
          <a:p>
            <a:r>
              <a:rPr lang="en-US" dirty="0"/>
              <a:t>WBS 302.2.04: Cost and Schedule Performance </a:t>
            </a:r>
            <a:r>
              <a:rPr lang="en-US" i="1" dirty="0"/>
              <a:t>&amp; VAR Reports</a:t>
            </a:r>
            <a:br>
              <a:rPr lang="en-US" i="1" dirty="0"/>
            </a:br>
            <a:r>
              <a:rPr lang="en-US" dirty="0"/>
              <a:t>(Need update in June)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F2B2-F71D-4238-A98E-64F1FDD5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243244"/>
            <a:ext cx="7920000" cy="981559"/>
          </a:xfrm>
        </p:spPr>
        <p:txBody>
          <a:bodyPr>
            <a:normAutofit/>
          </a:bodyPr>
          <a:lstStyle/>
          <a:p>
            <a:r>
              <a:rPr lang="en-US" sz="2000" dirty="0"/>
              <a:t>The cost and schedule performance has been well under control since </a:t>
            </a:r>
            <a:r>
              <a:rPr lang="en-US" sz="2000" dirty="0" err="1"/>
              <a:t>rebaseline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B0F656E-82F5-144B-ADB3-544C7EB9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DOE IPR  – July 23rd–25th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F13F3-5CD5-41A0-81F1-B0C8E730FD8B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1582A-7DEA-C37B-B913-A71DD0FD4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09" y="1240403"/>
            <a:ext cx="6491817" cy="135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FC5FC6-56AD-DED6-0B22-F09D5AA9A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722247"/>
            <a:ext cx="3879761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A2A210-D883-D2AF-6746-D129D4DBA9D0}"/>
              </a:ext>
            </a:extLst>
          </p:cNvPr>
          <p:cNvSpPr txBox="1"/>
          <p:nvPr/>
        </p:nvSpPr>
        <p:spPr>
          <a:xfrm>
            <a:off x="7308303" y="318736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B466BC-CFEF-729A-1C43-0177D02CA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05" y="2698981"/>
            <a:ext cx="3879761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D33807-851B-FEDA-21A3-46C65984D7F3}"/>
              </a:ext>
            </a:extLst>
          </p:cNvPr>
          <p:cNvSpPr txBox="1"/>
          <p:nvPr/>
        </p:nvSpPr>
        <p:spPr>
          <a:xfrm>
            <a:off x="3347864" y="315509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CPI</a:t>
            </a:r>
          </a:p>
        </p:txBody>
      </p:sp>
    </p:spTree>
    <p:extLst>
      <p:ext uri="{BB962C8B-B14F-4D97-AF65-F5344CB8AC3E}">
        <p14:creationId xmlns:p14="http://schemas.microsoft.com/office/powerpoint/2010/main" val="1408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6E20-56AF-3B97-EF3A-4A6C3AD3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BCRs Approved Since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1F87E-3C89-61CF-7CF7-032AA015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437112"/>
            <a:ext cx="7920000" cy="140101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BCR#336: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5 additional sets of coil parts and LOE to support the new discrete activities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686CA-894D-09CB-6A34-01887898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F00A0-29D0-C016-7C1E-3A75F0BE2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DOE IPR  – July 23rd–25th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388D0-FDA1-9A20-B3A4-647587C88B81}"/>
              </a:ext>
            </a:extLst>
          </p:cNvPr>
          <p:cNvSpPr txBox="1"/>
          <p:nvPr/>
        </p:nvSpPr>
        <p:spPr>
          <a:xfrm>
            <a:off x="7882116" y="-9708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6E9509-CB61-E5E0-997D-1CBC06957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89758"/>
              </p:ext>
            </p:extLst>
          </p:nvPr>
        </p:nvGraphicFramePr>
        <p:xfrm>
          <a:off x="412919" y="988846"/>
          <a:ext cx="819534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92">
                  <a:extLst>
                    <a:ext uri="{9D8B030D-6E8A-4147-A177-3AD203B41FA5}">
                      <a16:colId xmlns:a16="http://schemas.microsoft.com/office/drawing/2014/main" val="3530940897"/>
                    </a:ext>
                  </a:extLst>
                </a:gridCol>
                <a:gridCol w="5003314">
                  <a:extLst>
                    <a:ext uri="{9D8B030D-6E8A-4147-A177-3AD203B41FA5}">
                      <a16:colId xmlns:a16="http://schemas.microsoft.com/office/drawing/2014/main" val="17928533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50998835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35328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($k)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Sch. (days)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0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AUP Project </a:t>
                      </a:r>
                      <a:r>
                        <a:rPr lang="en-US" dirty="0" err="1"/>
                        <a:t>Rebaseline</a:t>
                      </a:r>
                      <a:r>
                        <a:rPr lang="en-US" dirty="0"/>
                        <a:t> after March 2023 ESAAB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CERN Acceptance to Ship Cryo-assembly LQXFA/B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364.8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22170"/>
                  </a:ext>
                </a:extLst>
              </a:tr>
              <a:tr h="2675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FY24 Rate Adjustment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1503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Escalation due to delay to coating CERN coil parts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7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99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Estimate at Completion </a:t>
            </a:r>
            <a:br>
              <a:rPr lang="en-US" dirty="0"/>
            </a:br>
            <a:r>
              <a:rPr lang="en-US" dirty="0"/>
              <a:t>(Need update in June)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7323-F8B5-40F8-953B-74A524A3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99" y="3356992"/>
            <a:ext cx="8568952" cy="2409131"/>
          </a:xfrm>
        </p:spPr>
        <p:txBody>
          <a:bodyPr>
            <a:normAutofit/>
          </a:bodyPr>
          <a:lstStyle/>
          <a:p>
            <a:r>
              <a:rPr lang="en-US" sz="2400" dirty="0"/>
              <a:t>The CA Variance at Completion (BAC- EAC) = $92k</a:t>
            </a:r>
          </a:p>
          <a:p>
            <a:pPr lvl="1"/>
            <a:r>
              <a:rPr lang="en-US" sz="2000" dirty="0"/>
              <a:t>Coil misc. material M&amp;S: spent $43k more than the planned $736k.</a:t>
            </a:r>
          </a:p>
          <a:p>
            <a:pPr lvl="1"/>
            <a:r>
              <a:rPr lang="en-US" sz="2000" dirty="0"/>
              <a:t>Coil misc. material Labor: spent $39k more than the planned $392k. </a:t>
            </a:r>
          </a:p>
          <a:p>
            <a:pPr lvl="1"/>
            <a:r>
              <a:rPr lang="en-US" sz="2000" dirty="0"/>
              <a:t>L3 Management Labor: spent $18k more than the planned $937k.</a:t>
            </a:r>
          </a:p>
          <a:p>
            <a:pPr lvl="1"/>
            <a:r>
              <a:rPr lang="en-US" sz="2000" dirty="0"/>
              <a:t>Coil Parts Labor: spent $18k more than the planned $688k.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035E9F-E20E-9F40-B7E0-EB2AD7539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AFFA1-5F68-4284-9329-B92D7F49BA74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E1D82-28F7-BDDC-87E1-7DDD2A9DB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25" y="1114083"/>
            <a:ext cx="63627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C64B-DDCF-409F-91FD-410073A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Risks</a:t>
            </a:r>
            <a:br>
              <a:rPr lang="en-US" dirty="0"/>
            </a:br>
            <a:r>
              <a:rPr lang="en-US" dirty="0"/>
              <a:t>(Need update in June)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6D19-EC91-4EAE-9D5F-F1471BF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2FBC0AA-7ECA-4D4C-A265-A037758A1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8ABA0C38-64F5-436D-BE2B-1CF9DBD6E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955818"/>
              </p:ext>
            </p:extLst>
          </p:nvPr>
        </p:nvGraphicFramePr>
        <p:xfrm>
          <a:off x="683568" y="1385184"/>
          <a:ext cx="7922006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776">
                  <a:extLst>
                    <a:ext uri="{9D8B030D-6E8A-4147-A177-3AD203B41FA5}">
                      <a16:colId xmlns:a16="http://schemas.microsoft.com/office/drawing/2014/main" val="1121808352"/>
                    </a:ext>
                  </a:extLst>
                </a:gridCol>
                <a:gridCol w="3380740">
                  <a:extLst>
                    <a:ext uri="{9D8B030D-6E8A-4147-A177-3AD203B41FA5}">
                      <a16:colId xmlns:a16="http://schemas.microsoft.com/office/drawing/2014/main" val="4164285558"/>
                    </a:ext>
                  </a:extLst>
                </a:gridCol>
                <a:gridCol w="2650490">
                  <a:extLst>
                    <a:ext uri="{9D8B030D-6E8A-4147-A177-3AD203B41FA5}">
                      <a16:colId xmlns:a16="http://schemas.microsoft.com/office/drawing/2014/main" val="139760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RI-ID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Risk Rank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Threats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41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RT-302-2-04-001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Vendor delivery delay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5%+</a:t>
                      </a:r>
                      <a:r>
                        <a:rPr lang="en-US" b="1" i="1" dirty="0"/>
                        <a:t>25%(due to COVID)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74167"/>
                  </a:ext>
                </a:extLst>
              </a:tr>
              <a:tr h="17489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RT-302-2-04-002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Laser cutting machine failure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Retired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961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RT-302-2-04-003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Shipping and Handling Damage</a:t>
                      </a:r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Retired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9403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55ABCE-D113-43CE-910F-E8C8FBFF76A1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#6</a:t>
            </a:r>
          </a:p>
        </p:txBody>
      </p:sp>
    </p:spTree>
    <p:extLst>
      <p:ext uri="{BB962C8B-B14F-4D97-AF65-F5344CB8AC3E}">
        <p14:creationId xmlns:p14="http://schemas.microsoft.com/office/powerpoint/2010/main" val="209541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8408-36DB-4158-A8FE-F3166BF2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ES&amp;H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EF04-9695-4BAA-BF94-61B421D7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DF8AB3-BBF6-AD4B-B5BC-C7484AA53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E327A2-EA8B-4EAE-966B-8E78D6A74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11" y="1045782"/>
            <a:ext cx="4999251" cy="51647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Hazards and safety procedure for the work in 302.2.04:</a:t>
            </a:r>
          </a:p>
          <a:p>
            <a:pPr lvl="1"/>
            <a:r>
              <a:rPr lang="en-US" dirty="0"/>
              <a:t>Laser cutter (</a:t>
            </a:r>
            <a:r>
              <a:rPr lang="en-US" dirty="0">
                <a:hlinkClick r:id="rId2"/>
              </a:rPr>
              <a:t>OP-464061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Only Trained and Authorized personnel are allowed</a:t>
            </a:r>
          </a:p>
          <a:p>
            <a:pPr lvl="2"/>
            <a:r>
              <a:rPr lang="en-US" dirty="0"/>
              <a:t>Wear proper PPE (Face shield to protect eyes)</a:t>
            </a:r>
          </a:p>
          <a:p>
            <a:pPr lvl="2"/>
            <a:r>
              <a:rPr lang="en-US" dirty="0"/>
              <a:t>The machine is roped around when in operation with waring light on</a:t>
            </a:r>
          </a:p>
          <a:p>
            <a:pPr lvl="1"/>
            <a:r>
              <a:rPr lang="en-US" dirty="0"/>
              <a:t>2m furnace (</a:t>
            </a:r>
            <a:r>
              <a:rPr lang="en-US" dirty="0">
                <a:hlinkClick r:id="rId3"/>
              </a:rPr>
              <a:t>OP-333916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Wear proper PPE</a:t>
            </a:r>
          </a:p>
          <a:p>
            <a:pPr lvl="2"/>
            <a:r>
              <a:rPr lang="en-US" dirty="0"/>
              <a:t>Operated only by trained personnel and the area is roped out with signs in place during operation.</a:t>
            </a:r>
          </a:p>
          <a:p>
            <a:pPr lvl="2"/>
            <a:r>
              <a:rPr lang="en-US" dirty="0"/>
              <a:t>Open the furnace when the furnace temperature is below 100 °C</a:t>
            </a:r>
          </a:p>
          <a:p>
            <a:pPr lvl="1"/>
            <a:r>
              <a:rPr lang="en-US" dirty="0"/>
              <a:t>CTD product (following SDS)</a:t>
            </a:r>
          </a:p>
          <a:p>
            <a:pPr lvl="2"/>
            <a:r>
              <a:rPr lang="en-US" dirty="0"/>
              <a:t>Wear safety glasses and gloves to avoid contact with eyes and skin</a:t>
            </a:r>
          </a:p>
          <a:p>
            <a:pPr lvl="1"/>
            <a:r>
              <a:rPr lang="en-US" dirty="0"/>
              <a:t>S2 glass powder (following SDS)</a:t>
            </a:r>
          </a:p>
          <a:p>
            <a:pPr lvl="2"/>
            <a:r>
              <a:rPr lang="en-US" dirty="0"/>
              <a:t>Wear safety glasses and gloves to avoid contact with eyes and skin and wear N95 mask as respiratory protection</a:t>
            </a:r>
          </a:p>
          <a:p>
            <a:r>
              <a:rPr lang="en-US" dirty="0"/>
              <a:t>No safety incident and great safety record!  </a:t>
            </a:r>
          </a:p>
        </p:txBody>
      </p:sp>
      <p:pic>
        <p:nvPicPr>
          <p:cNvPr id="12" name="Picture 2" descr="IMG_0619">
            <a:extLst>
              <a:ext uri="{FF2B5EF4-FFF2-40B4-BE49-F238E27FC236}">
                <a16:creationId xmlns:a16="http://schemas.microsoft.com/office/drawing/2014/main" id="{F811F7AC-8DB6-4E09-8779-CA3394C5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0" y="1102535"/>
            <a:ext cx="365185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E3702A-9F65-4DFE-9560-E7597FB2D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881" y="3933056"/>
            <a:ext cx="3657600" cy="253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96498-41DA-4018-8116-0D3F93173AD9}"/>
              </a:ext>
            </a:extLst>
          </p:cNvPr>
          <p:cNvSpPr txBox="1"/>
          <p:nvPr/>
        </p:nvSpPr>
        <p:spPr>
          <a:xfrm>
            <a:off x="7668344" y="53747"/>
            <a:ext cx="140908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117794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302.2.04: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658072"/>
          </a:xfrm>
        </p:spPr>
        <p:txBody>
          <a:bodyPr>
            <a:normAutofit/>
          </a:bodyPr>
          <a:lstStyle/>
          <a:p>
            <a:r>
              <a:rPr lang="en-US" dirty="0"/>
              <a:t>The work scope is clearly defined, which has been successfully completed.</a:t>
            </a:r>
          </a:p>
          <a:p>
            <a:r>
              <a:rPr lang="en-US" dirty="0"/>
              <a:t>Cost and schedule are very well controlled.</a:t>
            </a:r>
          </a:p>
          <a:p>
            <a:r>
              <a:rPr lang="en-US" dirty="0"/>
              <a:t>ES&amp;H and Risks are properly specified and managed. No safety incident through the project!</a:t>
            </a:r>
          </a:p>
          <a:p>
            <a:r>
              <a:rPr lang="en-US" dirty="0"/>
              <a:t>The CA is now closed.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67DFAE-E8F5-7547-8DD1-11BD83F3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27" y="2709000"/>
            <a:ext cx="7920000" cy="7200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5E7DEC-33CF-4943-9CC5-A24672DD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Resource Type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B99A-9188-F14A-8EF4-C4D5963C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769640"/>
          </a:xfrm>
        </p:spPr>
        <p:txBody>
          <a:bodyPr>
            <a:normAutofit/>
          </a:bodyPr>
          <a:lstStyle/>
          <a:p>
            <a:r>
              <a:rPr lang="en-US" dirty="0"/>
              <a:t>32% Labor, 68% M&amp;S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F6DDE3-194E-654A-A4CE-9F6A9E0B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22EAC-4B40-4BC5-B76E-D4702F5B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943600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0BB92-18E4-4FF9-9C21-A2DFFAB70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18764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Estimate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5B27-9D72-2046-8FE6-231EE085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69" y="4797152"/>
            <a:ext cx="8640520" cy="1440160"/>
          </a:xfrm>
        </p:spPr>
        <p:txBody>
          <a:bodyPr>
            <a:normAutofit/>
          </a:bodyPr>
          <a:lstStyle/>
          <a:p>
            <a:r>
              <a:rPr lang="en-US" dirty="0"/>
              <a:t>The quality of estimate has been updated for CD-2/3b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2CCD9-B4E9-48F5-92E9-5281ACF5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9038"/>
            <a:ext cx="6858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B17A7-6DD3-4F95-9D3D-FB0C455D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21526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859D33-5053-4F71-BB97-F30C5D56C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0538"/>
            <a:ext cx="822960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2456" y="134076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64808" y="148478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53348" y="220486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F89A36-CA77-DF43-8C6D-4B622B29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27D070-3232-41EF-8C65-6B37F771D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5638837"/>
            <a:ext cx="6477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8074800" cy="720000"/>
          </a:xfrm>
        </p:spPr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dirty="0"/>
              <a:t>Achievements since </a:t>
            </a:r>
            <a:r>
              <a:rPr lang="en-US" dirty="0" err="1"/>
              <a:t>Rebaseline</a:t>
            </a:r>
            <a:r>
              <a:rPr lang="en-US" dirty="0"/>
              <a:t> Review</a:t>
            </a:r>
          </a:p>
          <a:p>
            <a:r>
              <a:rPr lang="en-US" dirty="0"/>
              <a:t>Procurement Status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 &amp; VAR Reports</a:t>
            </a:r>
            <a:endParaRPr lang="en-US" i="1" dirty="0"/>
          </a:p>
          <a:p>
            <a:r>
              <a:rPr lang="en-US" dirty="0"/>
              <a:t>BCRs since </a:t>
            </a:r>
            <a:r>
              <a:rPr lang="en-US" dirty="0" err="1"/>
              <a:t>Rebaseline</a:t>
            </a:r>
            <a:r>
              <a:rPr lang="en-US" dirty="0"/>
              <a:t> Review</a:t>
            </a:r>
          </a:p>
          <a:p>
            <a:r>
              <a:rPr lang="en-US" dirty="0"/>
              <a:t>Estimate at Completion and EAC Manual Adjustments</a:t>
            </a:r>
          </a:p>
          <a:p>
            <a:r>
              <a:rPr lang="en-US" dirty="0"/>
              <a:t>QA/QC 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ES&amp;H 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A150EB-5B1B-7748-8DB9-CD293559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D0DC-EEAF-9E41-9079-7CB0F5A7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302.2.04 Cost Performance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5640-7022-664D-A90C-BCDAEEB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B1E0B-2EC9-5C42-92A6-DAD0B586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67086"/>
            <a:ext cx="7920000" cy="84164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BAC = $8.760M</a:t>
            </a:r>
          </a:p>
          <a:p>
            <a:r>
              <a:rPr lang="en-US" dirty="0"/>
              <a:t>No thresholds crossed in Current Period Cost</a:t>
            </a:r>
          </a:p>
          <a:p>
            <a:r>
              <a:rPr lang="en-US" dirty="0"/>
              <a:t>No thresholds crossed in Cumulative to Date</a:t>
            </a:r>
          </a:p>
          <a:p>
            <a:r>
              <a:rPr lang="en-US" dirty="0"/>
              <a:t>Cumulative SPI = 0.97, CPI = 1.01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A9180-A53E-401D-B94D-E4B93634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5" y="2202210"/>
            <a:ext cx="4953000" cy="67627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2BBF77-3CF9-744E-842B-B8FD5C2B9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CA88E-B5E5-49ED-A32A-673620E3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9144000" cy="7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Scope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B70447-0668-F042-94E3-28D81F3FC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63D2978-13A4-41E8-AA47-066EB25B5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275000"/>
              </p:ext>
            </p:extLst>
          </p:nvPr>
        </p:nvGraphicFramePr>
        <p:xfrm>
          <a:off x="1043608" y="1196752"/>
          <a:ext cx="6480720" cy="4735595"/>
        </p:xfrm>
        <a:graphic>
          <a:graphicData uri="http://schemas.openxmlformats.org/drawingml/2006/table">
            <a:tbl>
              <a:tblPr firstRow="1" firstCol="1" bandRow="1"/>
              <a:tblGrid>
                <a:gridCol w="1330393">
                  <a:extLst>
                    <a:ext uri="{9D8B030D-6E8A-4147-A177-3AD203B41FA5}">
                      <a16:colId xmlns:a16="http://schemas.microsoft.com/office/drawing/2014/main" val="2234991768"/>
                    </a:ext>
                  </a:extLst>
                </a:gridCol>
                <a:gridCol w="3272090">
                  <a:extLst>
                    <a:ext uri="{9D8B030D-6E8A-4147-A177-3AD203B41FA5}">
                      <a16:colId xmlns:a16="http://schemas.microsoft.com/office/drawing/2014/main" val="3162934132"/>
                    </a:ext>
                  </a:extLst>
                </a:gridCol>
                <a:gridCol w="1878237">
                  <a:extLst>
                    <a:ext uri="{9D8B030D-6E8A-4147-A177-3AD203B41FA5}">
                      <a16:colId xmlns:a16="http://schemas.microsoft.com/office/drawing/2014/main" val="310566447"/>
                    </a:ext>
                  </a:extLst>
                </a:gridCol>
              </a:tblGrid>
              <a:tr h="1645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Code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Name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Account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3968"/>
                  </a:ext>
                </a:extLst>
              </a:tr>
              <a:tr h="1645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302.2.04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Coil Parts, Materials, and Tooling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067289"/>
                  </a:ext>
                </a:extLst>
              </a:tr>
              <a:tr h="16452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WBS Description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04359"/>
                  </a:ext>
                </a:extLst>
              </a:tr>
              <a:tr h="4186955">
                <a:tc gridSpan="3"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of Work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 parts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(excluding insulated cable) for the fabrication of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 coils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Major parts include poles, wedges, end parts, traces, and consumable materials. 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total number of 19 coil part sets are assumed to be available from LARP and the balance (92) are procured with project funds.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tooling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required to increase coil production throughput at both FNAL and BNL locations. Additional tooling includes 4 reaction fixtures, 2 impregnation fixtures, 10 storage fixtures and a FNAL second winding mandrel.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 corresponding parts and additional tooling to BNL for coils to be fabricated at the BNL location as part of 302.2.06 “Coil Fabrication at BNL”.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FNAL equipment maintenance for coil fabrication, including cable length counter,  SELVA winder, the rotating winding table and its tensioner, curing press, rollover fixtures, reaction oven, impregnation vacuum oven, and etc.</a:t>
                      </a: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Assumptions/Exclusions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coil part sets are available from LARP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set of coil production tooling is available from LARP at both FNAL and BNL location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BNL also requires a second winding mandrel, but it will be procured at BNL as part of 302.2.06 “Coil Fabrication at BNL” because this mandrel is specific to the BNL winding machine.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WBS Deliverables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sets for FNAL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Parts for the fabrication of 112 coils (59 sets for FNAL, 53 sets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winding machine mandrel for FNAL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reaction fixtures (2 for FNAL, 2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impregnation fixtures (1 for FNAL, 1 for BNL)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storage fixtures (5 for FNAL, 5 for BNL)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6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8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0BBF-1DC9-4491-AA9A-BFA7F60A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B70447-0668-F042-94E3-28D81F3FC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31EC67-5796-40AF-B63D-ED524C23FFF1}"/>
              </a:ext>
            </a:extLst>
          </p:cNvPr>
          <p:cNvSpPr txBox="1">
            <a:spLocks/>
          </p:cNvSpPr>
          <p:nvPr/>
        </p:nvSpPr>
        <p:spPr>
          <a:xfrm>
            <a:off x="61976" y="1195549"/>
            <a:ext cx="3580602" cy="4906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Receive</a:t>
            </a:r>
          </a:p>
          <a:p>
            <a:pPr lvl="1"/>
            <a:r>
              <a:rPr lang="en-US" sz="1400" dirty="0"/>
              <a:t>US-HiLumi-Doc-1061: (from LBNL)</a:t>
            </a:r>
          </a:p>
          <a:p>
            <a:pPr lvl="2"/>
            <a:r>
              <a:rPr lang="en-US" sz="1200" dirty="0"/>
              <a:t>Insulated cable</a:t>
            </a:r>
          </a:p>
          <a:p>
            <a:pPr lvl="1"/>
            <a:r>
              <a:rPr lang="en-US" sz="1400" dirty="0"/>
              <a:t>US-HiLumi-Doc-375: (from CERN)</a:t>
            </a:r>
          </a:p>
          <a:p>
            <a:pPr lvl="2"/>
            <a:r>
              <a:rPr lang="en-US" sz="1100" dirty="0"/>
              <a:t>Quench heater trace</a:t>
            </a:r>
          </a:p>
          <a:p>
            <a:pPr lvl="2"/>
            <a:r>
              <a:rPr lang="en-US" sz="1100" dirty="0" err="1"/>
              <a:t>NbTi</a:t>
            </a:r>
            <a:r>
              <a:rPr lang="en-US" sz="1100" dirty="0"/>
              <a:t> cable</a:t>
            </a:r>
          </a:p>
          <a:p>
            <a:r>
              <a:rPr lang="en-US" sz="1600" dirty="0">
                <a:solidFill>
                  <a:srgbClr val="009900"/>
                </a:solidFill>
              </a:rPr>
              <a:t>Deliver</a:t>
            </a:r>
          </a:p>
          <a:p>
            <a:pPr lvl="1"/>
            <a:r>
              <a:rPr lang="en-US" sz="1400" dirty="0">
                <a:hlinkClick r:id="rId2"/>
              </a:rPr>
              <a:t>US-HiLumi-Doc-264</a:t>
            </a:r>
            <a:r>
              <a:rPr lang="en-US" sz="1400" dirty="0"/>
              <a:t>: (to FNAL)</a:t>
            </a:r>
          </a:p>
          <a:p>
            <a:pPr lvl="2"/>
            <a:r>
              <a:rPr lang="en-US" sz="1100" dirty="0"/>
              <a:t>Drawings</a:t>
            </a:r>
          </a:p>
          <a:p>
            <a:pPr lvl="2"/>
            <a:r>
              <a:rPr lang="en-US" sz="1100" dirty="0"/>
              <a:t>Insulated cable</a:t>
            </a:r>
          </a:p>
          <a:p>
            <a:pPr lvl="2"/>
            <a:r>
              <a:rPr lang="en-US" sz="1100" dirty="0"/>
              <a:t>Coil parts and materials </a:t>
            </a:r>
          </a:p>
          <a:p>
            <a:pPr lvl="2"/>
            <a:r>
              <a:rPr lang="en-US" sz="1100" dirty="0"/>
              <a:t>Part kit list for each coil </a:t>
            </a:r>
          </a:p>
          <a:p>
            <a:pPr lvl="1"/>
            <a:r>
              <a:rPr lang="en-US" sz="1400" dirty="0">
                <a:hlinkClick r:id="rId3"/>
              </a:rPr>
              <a:t>US-</a:t>
            </a:r>
            <a:r>
              <a:rPr lang="en-US" sz="1400" dirty="0" err="1">
                <a:hlinkClick r:id="rId3"/>
              </a:rPr>
              <a:t>HiLumi</a:t>
            </a:r>
            <a:r>
              <a:rPr lang="en-US" sz="1400" dirty="0">
                <a:hlinkClick r:id="rId3"/>
              </a:rPr>
              <a:t>-Doc 270</a:t>
            </a:r>
            <a:r>
              <a:rPr lang="en-US" sz="1400" dirty="0"/>
              <a:t>: (to BNL)</a:t>
            </a:r>
          </a:p>
          <a:p>
            <a:pPr lvl="2"/>
            <a:r>
              <a:rPr lang="en-US" sz="1100" dirty="0"/>
              <a:t>Drawings</a:t>
            </a:r>
          </a:p>
          <a:p>
            <a:pPr lvl="2"/>
            <a:r>
              <a:rPr lang="en-US" sz="1100" dirty="0"/>
              <a:t>Insulated cable</a:t>
            </a:r>
          </a:p>
          <a:p>
            <a:pPr lvl="2"/>
            <a:r>
              <a:rPr lang="en-US" sz="1100" dirty="0"/>
              <a:t>Coil parts and materials</a:t>
            </a:r>
          </a:p>
          <a:p>
            <a:pPr lvl="2"/>
            <a:r>
              <a:rPr lang="en-US" sz="1100" dirty="0"/>
              <a:t>Part kit list for each coil </a:t>
            </a:r>
          </a:p>
          <a:p>
            <a:pPr lvl="1"/>
            <a:r>
              <a:rPr lang="en-US" sz="1500" dirty="0"/>
              <a:t>US-HiLumi-Doc-273: (to LBNL)</a:t>
            </a:r>
          </a:p>
          <a:p>
            <a:pPr lvl="2"/>
            <a:r>
              <a:rPr lang="en-US" sz="1100" dirty="0" err="1"/>
              <a:t>Ti</a:t>
            </a:r>
            <a:r>
              <a:rPr lang="en-US" sz="1100" dirty="0"/>
              <a:t>-alloy block for strain compensator </a:t>
            </a:r>
          </a:p>
          <a:p>
            <a:r>
              <a:rPr lang="en-US" sz="1600" dirty="0">
                <a:hlinkClick r:id="rId4"/>
              </a:rPr>
              <a:t>464441-HL-LHC AUP Coil Interface Traveler</a:t>
            </a:r>
            <a:endParaRPr lang="en-US" sz="16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F493B44-FFF6-41B1-BAA4-8CE5E5952812}"/>
              </a:ext>
            </a:extLst>
          </p:cNvPr>
          <p:cNvSpPr txBox="1">
            <a:spLocks/>
          </p:cNvSpPr>
          <p:nvPr/>
        </p:nvSpPr>
        <p:spPr>
          <a:xfrm>
            <a:off x="5506732" y="5135764"/>
            <a:ext cx="2159716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800" b="1" dirty="0"/>
              <a:t>US-HiLumi-doc-219</a:t>
            </a:r>
            <a:endParaRPr lang="en-US" sz="1800" dirty="0"/>
          </a:p>
        </p:txBody>
      </p:sp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417041D7-7D8A-4C8A-A4F7-3056BBBD8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7721"/>
          <a:stretch/>
        </p:blipFill>
        <p:spPr>
          <a:xfrm>
            <a:off x="3592349" y="1660578"/>
            <a:ext cx="5517509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F9E781-82B2-48A6-A7CD-D7189890DD4B}"/>
              </a:ext>
            </a:extLst>
          </p:cNvPr>
          <p:cNvSpPr txBox="1"/>
          <p:nvPr/>
        </p:nvSpPr>
        <p:spPr>
          <a:xfrm>
            <a:off x="7452923" y="53747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210803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F328-9728-4EEF-88DC-BAA0DD45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External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3092D-86C6-4CB5-A85E-8E343877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70559-28FC-714F-924C-173EF62EE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232B0C-A29D-49F1-B6EC-49E898D2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219201"/>
            <a:ext cx="7918450" cy="1921768"/>
          </a:xfrm>
        </p:spPr>
        <p:txBody>
          <a:bodyPr>
            <a:normAutofit/>
          </a:bodyPr>
          <a:lstStyle/>
          <a:p>
            <a:r>
              <a:rPr lang="en-US" dirty="0"/>
              <a:t>US-HiLumi-Doc-375: (from CERN)</a:t>
            </a:r>
          </a:p>
          <a:p>
            <a:pPr lvl="1"/>
            <a:r>
              <a:rPr lang="en-US" sz="2000" dirty="0"/>
              <a:t>Quench heater trace: 100% Received </a:t>
            </a:r>
          </a:p>
          <a:p>
            <a:pPr lvl="1"/>
            <a:r>
              <a:rPr lang="en-US" sz="2000" dirty="0" err="1"/>
              <a:t>NbTi</a:t>
            </a:r>
            <a:r>
              <a:rPr lang="en-US" sz="2000" dirty="0"/>
              <a:t> cable: 100% Received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E63A7A-64CD-4127-892E-6BA36EBC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0928"/>
            <a:ext cx="8560176" cy="2936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34831-6685-4474-A2D6-9D68301719C7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228010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302.2.04: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4101AE-7C63-464B-B256-5C0F79078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12" name="Straight Connector 3">
            <a:extLst>
              <a:ext uri="{FF2B5EF4-FFF2-40B4-BE49-F238E27FC236}">
                <a16:creationId xmlns:a16="http://schemas.microsoft.com/office/drawing/2014/main" id="{111583A2-F78A-47B0-990F-636F9106D134}"/>
              </a:ext>
            </a:extLst>
          </p:cNvPr>
          <p:cNvSpPr/>
          <p:nvPr/>
        </p:nvSpPr>
        <p:spPr>
          <a:xfrm>
            <a:off x="4499992" y="3907271"/>
            <a:ext cx="591185" cy="3288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51697"/>
                </a:lnTo>
                <a:lnTo>
                  <a:pt x="47069" y="351697"/>
                </a:lnTo>
                <a:lnTo>
                  <a:pt x="47069" y="457404"/>
                </a:lnTo>
              </a:path>
            </a:pathLst>
          </a:custGeom>
          <a:noFill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785716-FCB0-4CE9-A9CC-C819C5265B0C}"/>
              </a:ext>
            </a:extLst>
          </p:cNvPr>
          <p:cNvGrpSpPr/>
          <p:nvPr/>
        </p:nvGrpSpPr>
        <p:grpSpPr>
          <a:xfrm>
            <a:off x="3749207" y="4365104"/>
            <a:ext cx="1601482" cy="839110"/>
            <a:chOff x="3612925" y="2068716"/>
            <a:chExt cx="1705656" cy="10354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180F9-4ED3-45EE-B8D2-EAE1C719D8A8}"/>
                </a:ext>
              </a:extLst>
            </p:cNvPr>
            <p:cNvSpPr/>
            <p:nvPr/>
          </p:nvSpPr>
          <p:spPr>
            <a:xfrm>
              <a:off x="3636409" y="2068717"/>
              <a:ext cx="1682172" cy="1035451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89DB2F-113F-4D75-9BB8-187F3D78B0C8}"/>
                </a:ext>
              </a:extLst>
            </p:cNvPr>
            <p:cNvSpPr txBox="1"/>
            <p:nvPr/>
          </p:nvSpPr>
          <p:spPr>
            <a:xfrm>
              <a:off x="3612925" y="2068716"/>
              <a:ext cx="1682170" cy="1035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FNAL Quality &amp; Materials Dept., with high priority on AUP</a:t>
              </a:r>
            </a:p>
          </p:txBody>
        </p:sp>
      </p:grpSp>
      <p:sp>
        <p:nvSpPr>
          <p:cNvPr id="16" name="Text Box 311">
            <a:extLst>
              <a:ext uri="{FF2B5EF4-FFF2-40B4-BE49-F238E27FC236}">
                <a16:creationId xmlns:a16="http://schemas.microsoft.com/office/drawing/2014/main" id="{E5380623-E110-478D-9EF5-791CE1F0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69" y="2613701"/>
            <a:ext cx="1190703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 Procurement and Testing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L3: L. Cooley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(V. Lombardo)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CAM: V. Lombardo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09">
            <a:extLst>
              <a:ext uri="{FF2B5EF4-FFF2-40B4-BE49-F238E27FC236}">
                <a16:creationId xmlns:a16="http://schemas.microsoft.com/office/drawing/2014/main" id="{90637EBD-7BCF-44A8-BF2B-BFE3CF49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007" y="2613701"/>
            <a:ext cx="1199197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 Fabrication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800" dirty="0"/>
              <a:t>L3: I. Pong (M. Naus)</a:t>
            </a:r>
            <a:br>
              <a:rPr lang="en-US" sz="800" dirty="0"/>
            </a:br>
            <a:r>
              <a:rPr lang="en-US" sz="800" dirty="0"/>
              <a:t>CAM: I. Pong (E. Lee)</a:t>
            </a:r>
          </a:p>
        </p:txBody>
      </p:sp>
      <p:sp>
        <p:nvSpPr>
          <p:cNvPr id="18" name="Text Box 307">
            <a:extLst>
              <a:ext uri="{FF2B5EF4-FFF2-40B4-BE49-F238E27FC236}">
                <a16:creationId xmlns:a16="http://schemas.microsoft.com/office/drawing/2014/main" id="{248D0B15-FEAA-4B15-90C8-A7EEA4D9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539" y="2613701"/>
            <a:ext cx="1236380" cy="1384995"/>
          </a:xfrm>
          <a:prstGeom prst="rect">
            <a:avLst/>
          </a:prstGeom>
          <a:solidFill>
            <a:srgbClr val="FFFFFF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Parts, Materials, and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Tooling Procurement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302.2.04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M. Yu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(A. Nobrega)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303">
            <a:extLst>
              <a:ext uri="{FF2B5EF4-FFF2-40B4-BE49-F238E27FC236}">
                <a16:creationId xmlns:a16="http://schemas.microsoft.com/office/drawing/2014/main" id="{B3B409EE-CF09-4DC6-9673-C0CF0F54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677" y="2613701"/>
            <a:ext cx="1077384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Fabrication at BNL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J. Schmalzle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Anerella)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301">
            <a:extLst>
              <a:ext uri="{FF2B5EF4-FFF2-40B4-BE49-F238E27FC236}">
                <a16:creationId xmlns:a16="http://schemas.microsoft.com/office/drawing/2014/main" id="{248E8B2F-C501-4387-8946-947B8DE8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397" y="2613701"/>
            <a:ext cx="1280482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Fabrication and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Magnets Assembly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302.2.07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S. Prestemon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(D. Cheng)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13">
            <a:extLst>
              <a:ext uri="{FF2B5EF4-FFF2-40B4-BE49-F238E27FC236}">
                <a16:creationId xmlns:a16="http://schemas.microsoft.com/office/drawing/2014/main" id="{0C2EB98D-D7E3-407D-830E-6A05139E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52" y="2613701"/>
            <a:ext cx="1257682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 Design, Integration and Coordination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G. Ambrosio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Baldini)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93">
            <a:extLst>
              <a:ext uri="{FF2B5EF4-FFF2-40B4-BE49-F238E27FC236}">
                <a16:creationId xmlns:a16="http://schemas.microsoft.com/office/drawing/2014/main" id="{28E6F4F7-0B41-4A9F-A2A6-13508A3E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911" y="1196752"/>
            <a:ext cx="1393161" cy="8286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MQXFA Magnets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Fabrication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L2: G. Ambrosio 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Baldini)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C0EA82-36DA-4A67-91E2-4C7AA111DD33}"/>
              </a:ext>
            </a:extLst>
          </p:cNvPr>
          <p:cNvCxnSpPr>
            <a:cxnSpLocks/>
          </p:cNvCxnSpPr>
          <p:nvPr/>
        </p:nvCxnSpPr>
        <p:spPr>
          <a:xfrm>
            <a:off x="762116" y="2339556"/>
            <a:ext cx="7618570" cy="4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1AC30F-8EFF-4755-A685-8613A98A3A9D}"/>
              </a:ext>
            </a:extLst>
          </p:cNvPr>
          <p:cNvCxnSpPr/>
          <p:nvPr/>
        </p:nvCxnSpPr>
        <p:spPr>
          <a:xfrm>
            <a:off x="4577518" y="2037421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9DCA14-CBCA-4F9A-9AA6-B8347BBFB244}"/>
              </a:ext>
            </a:extLst>
          </p:cNvPr>
          <p:cNvCxnSpPr/>
          <p:nvPr/>
        </p:nvCxnSpPr>
        <p:spPr>
          <a:xfrm>
            <a:off x="772068" y="2325149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Box 2">
            <a:extLst>
              <a:ext uri="{FF2B5EF4-FFF2-40B4-BE49-F238E27FC236}">
                <a16:creationId xmlns:a16="http://schemas.microsoft.com/office/drawing/2014/main" id="{02B45758-CB95-4BCD-9865-7D5BE219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414" y="1698335"/>
            <a:ext cx="1133475" cy="314325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Account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C46E6C-FDE9-4B2C-A1B9-1346487F9925}"/>
              </a:ext>
            </a:extLst>
          </p:cNvPr>
          <p:cNvCxnSpPr/>
          <p:nvPr/>
        </p:nvCxnSpPr>
        <p:spPr>
          <a:xfrm>
            <a:off x="8390638" y="2350757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E9F9B9-FB38-481B-B1BF-B13213E54E4D}"/>
              </a:ext>
            </a:extLst>
          </p:cNvPr>
          <p:cNvCxnSpPr/>
          <p:nvPr/>
        </p:nvCxnSpPr>
        <p:spPr>
          <a:xfrm>
            <a:off x="2041830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176BA4-C0D5-461B-857B-F817E758281E}"/>
              </a:ext>
            </a:extLst>
          </p:cNvPr>
          <p:cNvCxnSpPr/>
          <p:nvPr/>
        </p:nvCxnSpPr>
        <p:spPr>
          <a:xfrm>
            <a:off x="3311592" y="2333685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5834C3-CE78-4A6E-9044-D6DD260D7BC2}"/>
              </a:ext>
            </a:extLst>
          </p:cNvPr>
          <p:cNvCxnSpPr/>
          <p:nvPr/>
        </p:nvCxnSpPr>
        <p:spPr>
          <a:xfrm>
            <a:off x="4581354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DF90B-BFBA-493A-8021-549A27DF19D5}"/>
              </a:ext>
            </a:extLst>
          </p:cNvPr>
          <p:cNvCxnSpPr/>
          <p:nvPr/>
        </p:nvCxnSpPr>
        <p:spPr>
          <a:xfrm>
            <a:off x="5868144" y="2348880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97AC20-88D3-49BF-AB00-AACC45743F03}"/>
              </a:ext>
            </a:extLst>
          </p:cNvPr>
          <p:cNvCxnSpPr/>
          <p:nvPr/>
        </p:nvCxnSpPr>
        <p:spPr>
          <a:xfrm>
            <a:off x="7120878" y="2342221"/>
            <a:ext cx="0" cy="255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305">
            <a:extLst>
              <a:ext uri="{FF2B5EF4-FFF2-40B4-BE49-F238E27FC236}">
                <a16:creationId xmlns:a16="http://schemas.microsoft.com/office/drawing/2014/main" id="{466B834E-78C4-4245-A091-B1FB6F378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254" y="2613701"/>
            <a:ext cx="1219088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Coil Fabrication at FNAL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302.2.05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L3/CAM: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Nobrega 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 Yu)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084F77-F15A-4C1A-A480-5DE9C12E4257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41222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48A-2B13-4367-8D85-1A8A4DE1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Achievements since </a:t>
            </a:r>
            <a:r>
              <a:rPr lang="en-US" dirty="0" err="1"/>
              <a:t>Rebaseline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62DBB-0041-420D-96DD-1BCF4A2F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46E8-AB41-4935-9661-47AD777A0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7B386-4127-4B67-9FF2-D37EC53D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05" y="3078997"/>
            <a:ext cx="298845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D6BE8-53A9-4C4E-A6DC-B226A7E9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6" y="3395607"/>
            <a:ext cx="211722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EBFF4-2AEA-4EA0-828A-04A0EC410F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7394" y="5101235"/>
            <a:ext cx="5486400" cy="1027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14572-510A-4050-AF68-5DF1D1915779}"/>
              </a:ext>
            </a:extLst>
          </p:cNvPr>
          <p:cNvSpPr txBox="1"/>
          <p:nvPr/>
        </p:nvSpPr>
        <p:spPr>
          <a:xfrm>
            <a:off x="147447" y="900000"/>
            <a:ext cx="556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Parts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E1AA6-B13B-4024-9FE2-8AC2AB8502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9688" y="1889667"/>
            <a:ext cx="4874106" cy="1137271"/>
          </a:xfrm>
          <a:prstGeom prst="rect">
            <a:avLst/>
          </a:prstGeom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74BBF8C8-9C91-4D70-8C06-B502812A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6" y="1387996"/>
            <a:ext cx="4961654" cy="423299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Coil parts were all delivered to FNAL and BNL fabrication teams. 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3637E-ED42-4BB1-AFF2-FFBFE0E51527}"/>
              </a:ext>
            </a:extLst>
          </p:cNvPr>
          <p:cNvSpPr txBox="1"/>
          <p:nvPr/>
        </p:nvSpPr>
        <p:spPr>
          <a:xfrm>
            <a:off x="232795" y="2207313"/>
            <a:ext cx="58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13010-42E6-418D-876C-81961EA10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085" y="2061666"/>
            <a:ext cx="2491915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95B392-42D3-4FA5-A187-53CA6F007B08}"/>
              </a:ext>
            </a:extLst>
          </p:cNvPr>
          <p:cNvSpPr txBox="1"/>
          <p:nvPr/>
        </p:nvSpPr>
        <p:spPr>
          <a:xfrm>
            <a:off x="7356268" y="2858378"/>
            <a:ext cx="1793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x Winding Mandrel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E9497F-A2EA-4F2A-9E51-F212EA9C368E}"/>
              </a:ext>
            </a:extLst>
          </p:cNvPr>
          <p:cNvSpPr/>
          <p:nvPr/>
        </p:nvSpPr>
        <p:spPr>
          <a:xfrm>
            <a:off x="5878005" y="883696"/>
            <a:ext cx="3258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Tooling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Tooling is in place to support the series coil production.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D9D36-B952-4BFF-9CA7-C78450BBC6C9}"/>
              </a:ext>
            </a:extLst>
          </p:cNvPr>
          <p:cNvSpPr txBox="1"/>
          <p:nvPr/>
        </p:nvSpPr>
        <p:spPr>
          <a:xfrm>
            <a:off x="7338765" y="4537211"/>
            <a:ext cx="187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 x Impregnation Fixture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31322-3D54-496A-BE4C-590D05AB7513}"/>
              </a:ext>
            </a:extLst>
          </p:cNvPr>
          <p:cNvSpPr txBox="1"/>
          <p:nvPr/>
        </p:nvSpPr>
        <p:spPr>
          <a:xfrm>
            <a:off x="7014089" y="5677892"/>
            <a:ext cx="2053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 x Storage Fixture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49256B-C994-43D2-9014-FC615EE26255}"/>
              </a:ext>
            </a:extLst>
          </p:cNvPr>
          <p:cNvCxnSpPr>
            <a:cxnSpLocks/>
          </p:cNvCxnSpPr>
          <p:nvPr/>
        </p:nvCxnSpPr>
        <p:spPr>
          <a:xfrm>
            <a:off x="5755663" y="980728"/>
            <a:ext cx="40473" cy="5472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AE167B-697E-7AEA-F657-B1EC0FAECA4F}"/>
              </a:ext>
            </a:extLst>
          </p:cNvPr>
          <p:cNvSpPr txBox="1"/>
          <p:nvPr/>
        </p:nvSpPr>
        <p:spPr>
          <a:xfrm>
            <a:off x="7908076" y="-2605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407422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29B-D45A-4E65-A632-90456CE8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302.2.04: Procurement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6501-171D-4294-ABF7-B0CE9694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856857"/>
            <a:ext cx="7920000" cy="2160240"/>
          </a:xfrm>
        </p:spPr>
        <p:txBody>
          <a:bodyPr>
            <a:normAutofit/>
          </a:bodyPr>
          <a:lstStyle/>
          <a:p>
            <a:r>
              <a:rPr lang="en-US" sz="1600" dirty="0"/>
              <a:t>Pole Parts and End Parts: Received all 112 sets, procurement is completed.</a:t>
            </a:r>
            <a:endParaRPr lang="en-US" sz="1400" dirty="0"/>
          </a:p>
          <a:p>
            <a:r>
              <a:rPr lang="en-US" sz="1600" dirty="0"/>
              <a:t>Wedges: Received all 112 sets, procurement is completed.</a:t>
            </a:r>
          </a:p>
          <a:p>
            <a:r>
              <a:rPr lang="en-US" sz="1600"/>
              <a:t>In inventory as </a:t>
            </a:r>
            <a:r>
              <a:rPr lang="en-US" sz="1600" dirty="0"/>
              <a:t>spare, there are 4 sets of coil parts. </a:t>
            </a:r>
            <a:endParaRPr lang="en-US" sz="14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3034-DB7E-44C6-B775-EFA3884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4D8574F-9D8E-094B-86CE-570829FC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F0572-0E23-4503-B62C-D8E038C9C94E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3C2A6-0E2E-0556-B1E0-0E08383C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869"/>
            <a:ext cx="9144000" cy="24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2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82DE8B-385C-4AA9-AC8E-E1164BCE1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1173895"/>
            <a:ext cx="7918450" cy="45102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800"/>
            <a:ext cx="7920000" cy="720000"/>
          </a:xfrm>
        </p:spPr>
        <p:txBody>
          <a:bodyPr/>
          <a:lstStyle/>
          <a:p>
            <a:r>
              <a:rPr lang="en-US" dirty="0"/>
              <a:t>WBS 302.2.04: Schedule</a:t>
            </a:r>
            <a:br>
              <a:rPr lang="en-US" dirty="0"/>
            </a:br>
            <a:r>
              <a:rPr lang="en-US" dirty="0"/>
              <a:t>(Need update in June)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C7D0FF-57D7-084B-891B-FCE4C6EFF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23rd–25th 2024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2147FE-316D-4863-A5A1-B2E12B1D8EC2}"/>
              </a:ext>
            </a:extLst>
          </p:cNvPr>
          <p:cNvCxnSpPr>
            <a:cxnSpLocks/>
          </p:cNvCxnSpPr>
          <p:nvPr/>
        </p:nvCxnSpPr>
        <p:spPr>
          <a:xfrm flipV="1">
            <a:off x="971600" y="3212976"/>
            <a:ext cx="108012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EBD365-2E8C-4403-B662-03237C919ADE}"/>
              </a:ext>
            </a:extLst>
          </p:cNvPr>
          <p:cNvSpPr txBox="1"/>
          <p:nvPr/>
        </p:nvSpPr>
        <p:spPr>
          <a:xfrm>
            <a:off x="120971" y="305908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302.2.04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90307-5DDD-4E2A-AF61-D1C9040E0A6E}"/>
              </a:ext>
            </a:extLst>
          </p:cNvPr>
          <p:cNvSpPr txBox="1"/>
          <p:nvPr/>
        </p:nvSpPr>
        <p:spPr>
          <a:xfrm>
            <a:off x="7815545" y="5374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2007198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45672</TotalTime>
  <Words>1487</Words>
  <Application>Microsoft Office PowerPoint</Application>
  <PresentationFormat>On-screen Show (4:3)</PresentationFormat>
  <Paragraphs>257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Helvetica Neue</vt:lpstr>
      <vt:lpstr>Arial</vt:lpstr>
      <vt:lpstr>Calibri</vt:lpstr>
      <vt:lpstr>Times New Roman</vt:lpstr>
      <vt:lpstr>Wingdings</vt:lpstr>
      <vt:lpstr>Thème Office</vt:lpstr>
      <vt:lpstr>Magnets 302.2.04 - Coil Parts, Materials and Tooling </vt:lpstr>
      <vt:lpstr>Outline</vt:lpstr>
      <vt:lpstr>WBS 302.2.04: Scope </vt:lpstr>
      <vt:lpstr>WBS 302.2.04: Interfaces</vt:lpstr>
      <vt:lpstr>WBS 302.2.04: External Dependencies</vt:lpstr>
      <vt:lpstr>WBS 302.2.04: Team</vt:lpstr>
      <vt:lpstr>WBS 302.2.04: Achievements since Rebaseline</vt:lpstr>
      <vt:lpstr>WBS 302.2.04: Procurement Status</vt:lpstr>
      <vt:lpstr>WBS 302.2.04: Schedule (Need update in June)</vt:lpstr>
      <vt:lpstr>WBS 302.2.04: Cost and Schedule Performance &amp; VAR Reports (Need update in June)</vt:lpstr>
      <vt:lpstr>WBS 302.2.04: BCRs Approved Since Baseline</vt:lpstr>
      <vt:lpstr>WBS 302.2.04: Estimate at Completion  (Need update in June)</vt:lpstr>
      <vt:lpstr>WBS 302.2.04: Risks (Need update in June)</vt:lpstr>
      <vt:lpstr>WBS 302.2.04: ES&amp;H</vt:lpstr>
      <vt:lpstr>WBS 302.2.04: Summary</vt:lpstr>
      <vt:lpstr>Backup Slides</vt:lpstr>
      <vt:lpstr>302.2.04 Resource Type Breakdown</vt:lpstr>
      <vt:lpstr>302.2.04 Estimate Quality</vt:lpstr>
      <vt:lpstr>302.2.04 FTE Breakdown</vt:lpstr>
      <vt:lpstr>302.2.04 Cost Performance Report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Miao M Yu</cp:lastModifiedBy>
  <cp:revision>954</cp:revision>
  <cp:lastPrinted>2022-07-27T16:38:01Z</cp:lastPrinted>
  <dcterms:created xsi:type="dcterms:W3CDTF">2016-03-23T12:58:39Z</dcterms:created>
  <dcterms:modified xsi:type="dcterms:W3CDTF">2024-04-12T13:47:24Z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