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25"/>
  </p:notesMasterIdLst>
  <p:handoutMasterIdLst>
    <p:handoutMasterId r:id="rId26"/>
  </p:handoutMasterIdLst>
  <p:sldIdLst>
    <p:sldId id="263" r:id="rId5"/>
    <p:sldId id="354" r:id="rId6"/>
    <p:sldId id="382" r:id="rId7"/>
    <p:sldId id="512" r:id="rId8"/>
    <p:sldId id="386" r:id="rId9"/>
    <p:sldId id="327" r:id="rId10"/>
    <p:sldId id="513" r:id="rId11"/>
    <p:sldId id="383" r:id="rId12"/>
    <p:sldId id="335" r:id="rId13"/>
    <p:sldId id="385" r:id="rId14"/>
    <p:sldId id="514" r:id="rId15"/>
    <p:sldId id="391" r:id="rId16"/>
    <p:sldId id="388" r:id="rId17"/>
    <p:sldId id="389" r:id="rId18"/>
    <p:sldId id="337" r:id="rId19"/>
    <p:sldId id="392" r:id="rId20"/>
    <p:sldId id="377" r:id="rId21"/>
    <p:sldId id="378" r:id="rId22"/>
    <p:sldId id="379" r:id="rId23"/>
    <p:sldId id="376" r:id="rId24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80">
          <p15:clr>
            <a:srgbClr val="A4A3A4"/>
          </p15:clr>
        </p15:guide>
        <p15:guide id="2" pos="2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FFE699"/>
    <a:srgbClr val="009900"/>
    <a:srgbClr val="B4C6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30" autoAdjust="0"/>
    <p:restoredTop sz="96407" autoAdjust="0"/>
  </p:normalViewPr>
  <p:slideViewPr>
    <p:cSldViewPr snapToObjects="1" showGuides="1">
      <p:cViewPr varScale="1">
        <p:scale>
          <a:sx n="100" d="100"/>
          <a:sy n="100" d="100"/>
        </p:scale>
        <p:origin x="855" y="42"/>
      </p:cViewPr>
      <p:guideLst>
        <p:guide orient="horz" pos="4080"/>
        <p:guide pos="2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notesViewPr>
    <p:cSldViewPr snapToObjects="1">
      <p:cViewPr varScale="1">
        <p:scale>
          <a:sx n="86" d="100"/>
          <a:sy n="86" d="100"/>
        </p:scale>
        <p:origin x="3928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F5CDDF-3246-6843-A314-FDDEB3F3DF8E}" type="datetimeFigureOut">
              <a:rPr lang="fr-FR" smtClean="0"/>
              <a:pPr/>
              <a:t>25/06/2024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405983-79D5-E84D-A19B-6B5F52179104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04308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1D8F6D-3354-BF4D-834B-467E3215D30A}" type="datetimeFigureOut">
              <a:rPr lang="fr-FR" smtClean="0"/>
              <a:pPr/>
              <a:t>25/06/2024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4B141A-D04E-DD49-88DC-EFA90428BA41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358721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B141A-D04E-DD49-88DC-EFA90428BA41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4498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1371600" y="2819400"/>
            <a:ext cx="7200000" cy="1800000"/>
          </a:xfrm>
        </p:spPr>
        <p:txBody>
          <a:bodyPr lIns="0" tIns="0" rIns="0" bIns="0" anchor="t" anchorCtr="0">
            <a:noAutofit/>
          </a:bodyPr>
          <a:lstStyle>
            <a:lvl1pPr algn="l">
              <a:defRPr sz="2800" b="1" baseline="0">
                <a:solidFill>
                  <a:schemeClr val="accent5"/>
                </a:solidFill>
              </a:defRPr>
            </a:lvl1pPr>
          </a:lstStyle>
          <a:p>
            <a:r>
              <a:rPr lang="en-GB" noProof="0"/>
              <a:t>Presentation title - line 1 - Arial 30pt - bold HiLumi dark grey - line 2</a:t>
            </a:r>
            <a:br>
              <a:rPr lang="en-GB" noProof="0"/>
            </a:br>
            <a:r>
              <a:rPr lang="en-GB" noProof="0"/>
              <a:t>line 3</a:t>
            </a:r>
            <a:br>
              <a:rPr lang="en-GB" noProof="0"/>
            </a:br>
            <a:r>
              <a:rPr lang="en-GB" noProof="0"/>
              <a:t>line 4   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4800600"/>
            <a:ext cx="6480000" cy="990600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000" b="0" baseline="0">
                <a:solidFill>
                  <a:schemeClr val="accent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 err="1"/>
              <a:t>Author(s</a:t>
            </a:r>
            <a:r>
              <a:rPr lang="en-GB" noProof="0" dirty="0"/>
              <a:t>)  - Arial 20 pt – </a:t>
            </a:r>
            <a:r>
              <a:rPr lang="en-GB" noProof="0" dirty="0" err="1"/>
              <a:t>HiLumi</a:t>
            </a:r>
            <a:r>
              <a:rPr lang="en-GB" noProof="0" dirty="0"/>
              <a:t> dark grey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86800" y="6356350"/>
            <a:ext cx="360000" cy="360000"/>
          </a:xfrm>
          <a:ln>
            <a:solidFill>
              <a:srgbClr val="2BABAD"/>
            </a:solidFill>
          </a:ln>
        </p:spPr>
        <p:txBody>
          <a:bodyPr lIns="0" tIns="0" rIns="0" bIns="0"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4" hasCustomPrompt="1"/>
          </p:nvPr>
        </p:nvSpPr>
        <p:spPr>
          <a:xfrm>
            <a:off x="1371600" y="5899150"/>
            <a:ext cx="6480000" cy="349250"/>
          </a:xfrm>
        </p:spPr>
        <p:txBody>
          <a:bodyPr>
            <a:normAutofit/>
          </a:bodyPr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Tx/>
              <a:buNone/>
              <a:tabLst/>
              <a:defRPr sz="1600">
                <a:solidFill>
                  <a:schemeClr val="bg2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Conference - Location - Date</a:t>
            </a:r>
          </a:p>
          <a:p>
            <a:pPr lvl="0"/>
            <a:endParaRPr lang="en-GB" noProof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 anchor="ctr" anchorCtr="1"/>
          <a:lstStyle/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612000" y="1219200"/>
            <a:ext cx="7920000" cy="4906963"/>
          </a:xfrm>
        </p:spPr>
        <p:txBody>
          <a:bodyPr lIns="0" tIns="0" rIns="0" bIns="0"/>
          <a:lstStyle/>
          <a:p>
            <a:pPr lvl="0"/>
            <a:r>
              <a:rPr lang="en-GB" noProof="0" dirty="0"/>
              <a:t>Click to modify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36C81D83-D392-484C-A88E-6AB33035C9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HL-LHC AUP DOE IPR  – July 23rd–25th 2024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7F87603-8E73-44E2-9F12-E6134C46672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98209" y="6240554"/>
            <a:ext cx="853225" cy="59159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457200" y="1215232"/>
            <a:ext cx="4040188" cy="639762"/>
          </a:xfrm>
        </p:spPr>
        <p:txBody>
          <a:bodyPr anchor="t">
            <a:normAutofit/>
          </a:bodyPr>
          <a:lstStyle>
            <a:lvl1pPr marL="0" indent="0">
              <a:buNone/>
              <a:defRPr sz="20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/>
              <a:t>Click to edit Master text styles 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457200" y="2057400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/>
              <a:t>Click to edit Master texts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215232"/>
            <a:ext cx="4041775" cy="639762"/>
          </a:xfrm>
        </p:spPr>
        <p:txBody>
          <a:bodyPr anchor="t">
            <a:normAutofit/>
          </a:bodyPr>
          <a:lstStyle>
            <a:lvl1pPr marL="0" indent="0">
              <a:buNone/>
              <a:defRPr sz="20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4645025" y="2057400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/>
              <a:t>Click to edit Master texts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C81C0938-3010-8148-8020-61B47D4AFEA7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HL-LHC AUP DOE IPR  – July 23rd–25th 2024</a:t>
            </a:r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0662E70-1D40-40EA-9A19-1489DF1CA26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98209" y="6240554"/>
            <a:ext cx="853225" cy="59159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3B0F276-C90F-EE40-A60D-12B4AA5B14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HL-LHC AUP DOE IPR  – July 23rd–25th 2024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526969D-3543-40D9-B36E-0BF3083D5D7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98209" y="6240554"/>
            <a:ext cx="853225" cy="59159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8A76FA-4A0F-E24B-9298-03D0C02081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HL-LHC AUP DOE IPR  – July 23rd–25th 2024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F084C03-215C-41C5-8E46-A35D96AE5E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98209" y="6240554"/>
            <a:ext cx="853225" cy="59159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612000" y="457200"/>
            <a:ext cx="79200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612000" y="5105400"/>
            <a:ext cx="7920000" cy="9906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noProof="0"/>
              <a:t>Text – image caption – comments ....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4" hasCustomPrompt="1"/>
          </p:nvPr>
        </p:nvSpPr>
        <p:spPr>
          <a:xfrm>
            <a:off x="613550" y="4648200"/>
            <a:ext cx="7918450" cy="381000"/>
          </a:xfrm>
        </p:spPr>
        <p:txBody>
          <a:bodyPr/>
          <a:lstStyle>
            <a:lvl1pPr>
              <a:buFontTx/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Image title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112CC318-7D30-5748-B35B-E093CE3500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HL-LHC AUP DOE IPR  – July 23rd–25th 2024</a:t>
            </a:r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94E88A6-5AF1-42DB-90E1-E422A4740F6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98209" y="6240554"/>
            <a:ext cx="853225" cy="591591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jpe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12000" y="180000"/>
            <a:ext cx="7920000" cy="720000"/>
          </a:xfrm>
          <a:prstGeom prst="rect">
            <a:avLst/>
          </a:prstGeom>
        </p:spPr>
        <p:txBody>
          <a:bodyPr vert="horz" lIns="0" tIns="0" rIns="0" bIns="0" rtlCol="0" anchor="ctr" anchorCtr="1">
            <a:noAutofit/>
          </a:bodyPr>
          <a:lstStyle/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12000" y="1371600"/>
            <a:ext cx="7920000" cy="47545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noProof="0"/>
              <a:t>Click to edit Master texts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/>
              <a:t>HL-LHC AUP DOE IPR  – July 23rd–25th 2024</a:t>
            </a:r>
            <a:endParaRPr lang="en-GB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86800" y="6356350"/>
            <a:ext cx="3600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212900"/>
            <a:ext cx="1907704" cy="6451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C8250C6-9672-43AA-8AFF-459AE66BB10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98209" y="6240554"/>
            <a:ext cx="853225" cy="59159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3" r:id="rId3"/>
    <p:sldLayoutId id="2147483654" r:id="rId4"/>
    <p:sldLayoutId id="2147483655" r:id="rId5"/>
    <p:sldLayoutId id="2147483657" r:id="rId6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2800" b="1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2800" kern="1200">
          <a:solidFill>
            <a:schemeClr val="accent5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2400" kern="1200">
          <a:solidFill>
            <a:schemeClr val="accent5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2000" kern="1200">
          <a:solidFill>
            <a:schemeClr val="accent5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1800" kern="1200">
          <a:solidFill>
            <a:schemeClr val="accent5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1600" kern="1200">
          <a:solidFill>
            <a:schemeClr val="accent5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vector.fnal.gov/OPs/V52/1750/902791.doc" TargetMode="External"/><Relationship Id="rId2" Type="http://schemas.openxmlformats.org/officeDocument/2006/relationships/hyperlink" Target="https://vector.fnal.gov/OPs/V61/1778/916767.doc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us-hilumi-docdb.fnal.gov/cgi-bin/sso/ShowDocument?docid=270" TargetMode="External"/><Relationship Id="rId2" Type="http://schemas.openxmlformats.org/officeDocument/2006/relationships/hyperlink" Target="https://us-hilumi-docdb.fnal.gov/cgi-bin/sso/ShowDocument?docid=264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hyperlink" Target="https://vector-offsite.fnal.gov/Tools/TravelerWriter/TravelerWriterPreviewDocument.asp?qsSpecificationID=1783&amp;qsRevisionID=6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98915" y="2634656"/>
            <a:ext cx="7200000" cy="1658439"/>
          </a:xfrm>
        </p:spPr>
        <p:txBody>
          <a:bodyPr/>
          <a:lstStyle/>
          <a:p>
            <a:r>
              <a:rPr lang="en-US" sz="3600" dirty="0"/>
              <a:t>Magnets 302.2.04 - Coil Parts, Materials and Tooling</a:t>
            </a:r>
            <a:br>
              <a:rPr lang="en-GB" sz="3600" dirty="0"/>
            </a:br>
            <a:endParaRPr lang="en-GB" sz="36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Miao Yu - FNAL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4"/>
          </p:nvPr>
        </p:nvSpPr>
        <p:spPr>
          <a:xfrm>
            <a:off x="1371600" y="5877272"/>
            <a:ext cx="6480000" cy="349250"/>
          </a:xfrm>
        </p:spPr>
        <p:txBody>
          <a:bodyPr>
            <a:normAutofit/>
          </a:bodyPr>
          <a:lstStyle/>
          <a:p>
            <a:r>
              <a:rPr lang="en-US" dirty="0"/>
              <a:t>HL-LHC AUP DOE IPR  – July 23</a:t>
            </a:r>
            <a:r>
              <a:rPr lang="en-US" baseline="30000" dirty="0"/>
              <a:t>rd</a:t>
            </a:r>
            <a:r>
              <a:rPr lang="en-US" dirty="0"/>
              <a:t>–25</a:t>
            </a:r>
            <a:r>
              <a:rPr lang="en-US" baseline="30000" dirty="0"/>
              <a:t>th</a:t>
            </a:r>
            <a:r>
              <a:rPr lang="en-US" dirty="0"/>
              <a:t> 2024</a:t>
            </a:r>
            <a:endParaRPr lang="en-GB" dirty="0"/>
          </a:p>
        </p:txBody>
      </p:sp>
      <p:sp>
        <p:nvSpPr>
          <p:cNvPr id="8" name="Freeform 7"/>
          <p:cNvSpPr/>
          <p:nvPr/>
        </p:nvSpPr>
        <p:spPr>
          <a:xfrm>
            <a:off x="871672" y="908720"/>
            <a:ext cx="604431" cy="1286727"/>
          </a:xfrm>
          <a:custGeom>
            <a:avLst/>
            <a:gdLst>
              <a:gd name="connsiteX0" fmla="*/ 460739 w 604431"/>
              <a:gd name="connsiteY0" fmla="*/ 0 h 1286727"/>
              <a:gd name="connsiteX1" fmla="*/ 460739 w 604431"/>
              <a:gd name="connsiteY1" fmla="*/ 0 h 1286727"/>
              <a:gd name="connsiteX2" fmla="*/ 447677 w 604431"/>
              <a:gd name="connsiteY2" fmla="*/ 117566 h 1286727"/>
              <a:gd name="connsiteX3" fmla="*/ 421551 w 604431"/>
              <a:gd name="connsiteY3" fmla="*/ 156754 h 1286727"/>
              <a:gd name="connsiteX4" fmla="*/ 356237 w 604431"/>
              <a:gd name="connsiteY4" fmla="*/ 274320 h 1286727"/>
              <a:gd name="connsiteX5" fmla="*/ 330111 w 604431"/>
              <a:gd name="connsiteY5" fmla="*/ 313509 h 1286727"/>
              <a:gd name="connsiteX6" fmla="*/ 251734 w 604431"/>
              <a:gd name="connsiteY6" fmla="*/ 378823 h 1286727"/>
              <a:gd name="connsiteX7" fmla="*/ 225608 w 604431"/>
              <a:gd name="connsiteY7" fmla="*/ 418011 h 1286727"/>
              <a:gd name="connsiteX8" fmla="*/ 186419 w 604431"/>
              <a:gd name="connsiteY8" fmla="*/ 444137 h 1286727"/>
              <a:gd name="connsiteX9" fmla="*/ 134168 w 604431"/>
              <a:gd name="connsiteY9" fmla="*/ 522514 h 1286727"/>
              <a:gd name="connsiteX10" fmla="*/ 108042 w 604431"/>
              <a:gd name="connsiteY10" fmla="*/ 561703 h 1286727"/>
              <a:gd name="connsiteX11" fmla="*/ 68854 w 604431"/>
              <a:gd name="connsiteY11" fmla="*/ 679269 h 1286727"/>
              <a:gd name="connsiteX12" fmla="*/ 55791 w 604431"/>
              <a:gd name="connsiteY12" fmla="*/ 718457 h 1286727"/>
              <a:gd name="connsiteX13" fmla="*/ 42728 w 604431"/>
              <a:gd name="connsiteY13" fmla="*/ 757646 h 1286727"/>
              <a:gd name="connsiteX14" fmla="*/ 16602 w 604431"/>
              <a:gd name="connsiteY14" fmla="*/ 809897 h 1286727"/>
              <a:gd name="connsiteX15" fmla="*/ 16602 w 604431"/>
              <a:gd name="connsiteY15" fmla="*/ 1045029 h 1286727"/>
              <a:gd name="connsiteX16" fmla="*/ 55791 w 604431"/>
              <a:gd name="connsiteY16" fmla="*/ 1084217 h 1286727"/>
              <a:gd name="connsiteX17" fmla="*/ 121105 w 604431"/>
              <a:gd name="connsiteY17" fmla="*/ 1162594 h 1286727"/>
              <a:gd name="connsiteX18" fmla="*/ 173357 w 604431"/>
              <a:gd name="connsiteY18" fmla="*/ 1175657 h 1286727"/>
              <a:gd name="connsiteX19" fmla="*/ 199482 w 604431"/>
              <a:gd name="connsiteY19" fmla="*/ 1214846 h 1286727"/>
              <a:gd name="connsiteX20" fmla="*/ 238671 w 604431"/>
              <a:gd name="connsiteY20" fmla="*/ 1227909 h 1286727"/>
              <a:gd name="connsiteX21" fmla="*/ 277859 w 604431"/>
              <a:gd name="connsiteY21" fmla="*/ 1254034 h 1286727"/>
              <a:gd name="connsiteX22" fmla="*/ 369299 w 604431"/>
              <a:gd name="connsiteY22" fmla="*/ 1280160 h 1286727"/>
              <a:gd name="connsiteX23" fmla="*/ 591368 w 604431"/>
              <a:gd name="connsiteY23" fmla="*/ 1227909 h 1286727"/>
              <a:gd name="connsiteX24" fmla="*/ 604431 w 604431"/>
              <a:gd name="connsiteY24" fmla="*/ 1136469 h 1286727"/>
              <a:gd name="connsiteX25" fmla="*/ 578305 w 604431"/>
              <a:gd name="connsiteY25" fmla="*/ 757646 h 1286727"/>
              <a:gd name="connsiteX26" fmla="*/ 565242 w 604431"/>
              <a:gd name="connsiteY26" fmla="*/ 718457 h 1286727"/>
              <a:gd name="connsiteX27" fmla="*/ 578305 w 604431"/>
              <a:gd name="connsiteY27" fmla="*/ 235131 h 1286727"/>
              <a:gd name="connsiteX28" fmla="*/ 486865 w 604431"/>
              <a:gd name="connsiteY28" fmla="*/ 0 h 1286727"/>
              <a:gd name="connsiteX29" fmla="*/ 460739 w 604431"/>
              <a:gd name="connsiteY29" fmla="*/ 0 h 1286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604431" h="1286727">
                <a:moveTo>
                  <a:pt x="460739" y="0"/>
                </a:moveTo>
                <a:lnTo>
                  <a:pt x="460739" y="0"/>
                </a:lnTo>
                <a:cubicBezTo>
                  <a:pt x="456385" y="39189"/>
                  <a:pt x="457240" y="79313"/>
                  <a:pt x="447677" y="117566"/>
                </a:cubicBezTo>
                <a:cubicBezTo>
                  <a:pt x="443869" y="132797"/>
                  <a:pt x="429340" y="143123"/>
                  <a:pt x="421551" y="156754"/>
                </a:cubicBezTo>
                <a:cubicBezTo>
                  <a:pt x="338365" y="302328"/>
                  <a:pt x="465035" y="100242"/>
                  <a:pt x="356237" y="274320"/>
                </a:cubicBezTo>
                <a:cubicBezTo>
                  <a:pt x="347916" y="287633"/>
                  <a:pt x="340162" y="301448"/>
                  <a:pt x="330111" y="313509"/>
                </a:cubicBezTo>
                <a:cubicBezTo>
                  <a:pt x="298682" y="351224"/>
                  <a:pt x="290264" y="353136"/>
                  <a:pt x="251734" y="378823"/>
                </a:cubicBezTo>
                <a:cubicBezTo>
                  <a:pt x="243025" y="391886"/>
                  <a:pt x="236709" y="406910"/>
                  <a:pt x="225608" y="418011"/>
                </a:cubicBezTo>
                <a:cubicBezTo>
                  <a:pt x="214506" y="429112"/>
                  <a:pt x="196757" y="432322"/>
                  <a:pt x="186419" y="444137"/>
                </a:cubicBezTo>
                <a:cubicBezTo>
                  <a:pt x="165743" y="467767"/>
                  <a:pt x="151585" y="496388"/>
                  <a:pt x="134168" y="522514"/>
                </a:cubicBezTo>
                <a:cubicBezTo>
                  <a:pt x="125459" y="535577"/>
                  <a:pt x="113007" y="546809"/>
                  <a:pt x="108042" y="561703"/>
                </a:cubicBezTo>
                <a:lnTo>
                  <a:pt x="68854" y="679269"/>
                </a:lnTo>
                <a:lnTo>
                  <a:pt x="55791" y="718457"/>
                </a:lnTo>
                <a:cubicBezTo>
                  <a:pt x="51437" y="731520"/>
                  <a:pt x="48886" y="745330"/>
                  <a:pt x="42728" y="757646"/>
                </a:cubicBezTo>
                <a:lnTo>
                  <a:pt x="16602" y="809897"/>
                </a:lnTo>
                <a:cubicBezTo>
                  <a:pt x="1443" y="900852"/>
                  <a:pt x="-11575" y="939366"/>
                  <a:pt x="16602" y="1045029"/>
                </a:cubicBezTo>
                <a:cubicBezTo>
                  <a:pt x="21362" y="1062879"/>
                  <a:pt x="43964" y="1070025"/>
                  <a:pt x="55791" y="1084217"/>
                </a:cubicBezTo>
                <a:cubicBezTo>
                  <a:pt x="80384" y="1113729"/>
                  <a:pt x="84677" y="1141778"/>
                  <a:pt x="121105" y="1162594"/>
                </a:cubicBezTo>
                <a:cubicBezTo>
                  <a:pt x="136693" y="1171501"/>
                  <a:pt x="155940" y="1171303"/>
                  <a:pt x="173357" y="1175657"/>
                </a:cubicBezTo>
                <a:cubicBezTo>
                  <a:pt x="182065" y="1188720"/>
                  <a:pt x="187223" y="1205038"/>
                  <a:pt x="199482" y="1214846"/>
                </a:cubicBezTo>
                <a:cubicBezTo>
                  <a:pt x="210234" y="1223448"/>
                  <a:pt x="226355" y="1221751"/>
                  <a:pt x="238671" y="1227909"/>
                </a:cubicBezTo>
                <a:cubicBezTo>
                  <a:pt x="252713" y="1234930"/>
                  <a:pt x="263817" y="1247013"/>
                  <a:pt x="277859" y="1254034"/>
                </a:cubicBezTo>
                <a:cubicBezTo>
                  <a:pt x="296599" y="1263404"/>
                  <a:pt x="352558" y="1275975"/>
                  <a:pt x="369299" y="1280160"/>
                </a:cubicBezTo>
                <a:cubicBezTo>
                  <a:pt x="434801" y="1275793"/>
                  <a:pt x="563973" y="1319226"/>
                  <a:pt x="591368" y="1227909"/>
                </a:cubicBezTo>
                <a:cubicBezTo>
                  <a:pt x="600215" y="1198418"/>
                  <a:pt x="600077" y="1166949"/>
                  <a:pt x="604431" y="1136469"/>
                </a:cubicBezTo>
                <a:cubicBezTo>
                  <a:pt x="598352" y="990576"/>
                  <a:pt x="610202" y="885233"/>
                  <a:pt x="578305" y="757646"/>
                </a:cubicBezTo>
                <a:cubicBezTo>
                  <a:pt x="574965" y="744288"/>
                  <a:pt x="569596" y="731520"/>
                  <a:pt x="565242" y="718457"/>
                </a:cubicBezTo>
                <a:cubicBezTo>
                  <a:pt x="569596" y="557348"/>
                  <a:pt x="578305" y="396298"/>
                  <a:pt x="578305" y="235131"/>
                </a:cubicBezTo>
                <a:cubicBezTo>
                  <a:pt x="578305" y="188617"/>
                  <a:pt x="608232" y="0"/>
                  <a:pt x="486865" y="0"/>
                </a:cubicBezTo>
                <a:lnTo>
                  <a:pt x="460739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Image 11" descr="HLU-logoN-title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2050" y="585575"/>
            <a:ext cx="3540430" cy="15343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87690" y="585575"/>
            <a:ext cx="4057610" cy="169129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42FDED-C0D1-4DAC-9F3C-C531038816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7826" y="174503"/>
            <a:ext cx="7200360" cy="720000"/>
          </a:xfrm>
        </p:spPr>
        <p:txBody>
          <a:bodyPr/>
          <a:lstStyle/>
          <a:p>
            <a:r>
              <a:rPr lang="en-US" dirty="0"/>
              <a:t>WBS 302.2.04: Cost and Schedule Performance </a:t>
            </a:r>
            <a:r>
              <a:rPr lang="en-US" i="1" dirty="0"/>
              <a:t>&amp; VAR Reports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5F5F45-2533-4A81-A58D-0995DB336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10</a:t>
            </a:fld>
            <a:endParaRPr lang="fr-FR"/>
          </a:p>
        </p:txBody>
      </p:sp>
      <p:sp>
        <p:nvSpPr>
          <p:cNvPr id="20" name="Footer Placeholder 4">
            <a:extLst>
              <a:ext uri="{FF2B5EF4-FFF2-40B4-BE49-F238E27FC236}">
                <a16:creationId xmlns:a16="http://schemas.microsoft.com/office/drawing/2014/main" id="{7B0F656E-82F5-144B-ADB3-544C7EB9BC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</p:spPr>
        <p:txBody>
          <a:bodyPr/>
          <a:lstStyle/>
          <a:p>
            <a:r>
              <a:rPr lang="en-US" dirty="0"/>
              <a:t>HL-LHC AUP DOE IPR  – July 23rd–25th 2024</a:t>
            </a:r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F0F13F3-5CD5-41A0-81F1-B0C8E730FD8B}"/>
              </a:ext>
            </a:extLst>
          </p:cNvPr>
          <p:cNvSpPr txBox="1"/>
          <p:nvPr/>
        </p:nvSpPr>
        <p:spPr>
          <a:xfrm>
            <a:off x="7815545" y="53747"/>
            <a:ext cx="1261884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Charge #2</a:t>
            </a:r>
          </a:p>
        </p:txBody>
      </p:sp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387BD2AE-939C-BB55-5DC3-14A137BC57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39373" y="2679177"/>
            <a:ext cx="5495925" cy="333375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E7D574A-FD40-CCE6-04DF-AF51BAB26E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9672" y="986740"/>
            <a:ext cx="6135329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05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9E6E20-56AF-3B97-EF3A-4A6C3AD313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WBS 302.2.04: BCRs Approved Since Baseline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81F87E-3C89-61CF-7CF7-032AA015FD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3058" y="4755168"/>
            <a:ext cx="7920000" cy="1401019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BCR#336: </a:t>
            </a:r>
            <a:r>
              <a:rPr lang="en-US" sz="2000" dirty="0">
                <a:solidFill>
                  <a:srgbClr val="333333"/>
                </a:solidFill>
                <a:latin typeface="Helvetica Neue"/>
              </a:rPr>
              <a:t>4</a:t>
            </a:r>
            <a:r>
              <a:rPr lang="en-US" sz="2000" b="0" i="0" dirty="0">
                <a:solidFill>
                  <a:srgbClr val="333333"/>
                </a:solidFill>
                <a:effectLst/>
                <a:latin typeface="Helvetica Neue"/>
              </a:rPr>
              <a:t> additional sets of coil parts and LOE to support the new discrete activities</a:t>
            </a:r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3686CA-894D-09CB-6A34-018878988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11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8F00A0-29D0-C016-7C1E-3A75F0BE28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HL-LHC AUP DOE IPR  – July 23rd–25th 2024</a:t>
            </a: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EA388D0-FDA1-9A20-B3A4-647587C88B81}"/>
              </a:ext>
            </a:extLst>
          </p:cNvPr>
          <p:cNvSpPr txBox="1"/>
          <p:nvPr/>
        </p:nvSpPr>
        <p:spPr>
          <a:xfrm>
            <a:off x="7882116" y="-9708"/>
            <a:ext cx="1261884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Charge #2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D96E9509-CB61-E5E0-997D-1CBC069578B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80716778"/>
              </p:ext>
            </p:extLst>
          </p:nvPr>
        </p:nvGraphicFramePr>
        <p:xfrm>
          <a:off x="412919" y="988846"/>
          <a:ext cx="8195344" cy="3566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1792">
                  <a:extLst>
                    <a:ext uri="{9D8B030D-6E8A-4147-A177-3AD203B41FA5}">
                      <a16:colId xmlns:a16="http://schemas.microsoft.com/office/drawing/2014/main" val="3530940897"/>
                    </a:ext>
                  </a:extLst>
                </a:gridCol>
                <a:gridCol w="5003314">
                  <a:extLst>
                    <a:ext uri="{9D8B030D-6E8A-4147-A177-3AD203B41FA5}">
                      <a16:colId xmlns:a16="http://schemas.microsoft.com/office/drawing/2014/main" val="1792853312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750998835"/>
                    </a:ext>
                  </a:extLst>
                </a:gridCol>
                <a:gridCol w="1080118">
                  <a:extLst>
                    <a:ext uri="{9D8B030D-6E8A-4147-A177-3AD203B41FA5}">
                      <a16:colId xmlns:a16="http://schemas.microsoft.com/office/drawing/2014/main" val="23532859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BCR #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Description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Cost ($k)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Sch. (days)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96020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AUP Project </a:t>
                      </a:r>
                      <a:r>
                        <a:rPr lang="en-US" dirty="0" err="1"/>
                        <a:t>Rebaseline</a:t>
                      </a:r>
                      <a:r>
                        <a:rPr lang="en-US" dirty="0"/>
                        <a:t> after March 2023 ESAAB Approval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105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125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8032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CERN Acceptance to Ship Cryo-assembly LQXFA/B 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364.8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151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7022170"/>
                  </a:ext>
                </a:extLst>
              </a:tr>
              <a:tr h="26756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FY24 Rate Adjustment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0.8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2015030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352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Escalation due to delay to coating CERN coil parts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1.6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5577364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Purchase Additional Glass Sleeve Insulation for CERN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4.1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56204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029962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084F81-9F9F-44AA-BA72-7177AB920C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WBS 302.2.04: Estimate at Completion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6A7323-F8B5-40F8-953B-74A524A38C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8799" y="3356992"/>
            <a:ext cx="8568952" cy="2409131"/>
          </a:xfrm>
        </p:spPr>
        <p:txBody>
          <a:bodyPr>
            <a:normAutofit/>
          </a:bodyPr>
          <a:lstStyle/>
          <a:p>
            <a:r>
              <a:rPr lang="en-US" sz="2400" dirty="0"/>
              <a:t>The CA Variance at Completion (BAC- EAC) = -$106k</a:t>
            </a:r>
          </a:p>
          <a:p>
            <a:pPr lvl="1"/>
            <a:r>
              <a:rPr lang="en-US" sz="2000" dirty="0"/>
              <a:t>Coil misc. material M&amp;S: spent $42k more than the planned $736k.</a:t>
            </a:r>
          </a:p>
          <a:p>
            <a:pPr lvl="1"/>
            <a:r>
              <a:rPr lang="en-US" sz="2000" dirty="0"/>
              <a:t>Coil misc. material Labor: spent $40k more than the planned $392k. </a:t>
            </a:r>
          </a:p>
          <a:p>
            <a:pPr lvl="1"/>
            <a:r>
              <a:rPr lang="en-US" sz="2000" dirty="0"/>
              <a:t>L3 Management Labor: spent $23k more than the planned $937k.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325B8B-8153-4E20-A8EE-D57F0BB6BC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12</a:t>
            </a:fld>
            <a:endParaRPr lang="fr-FR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8C035E9F-E20E-9F40-B7E0-EB2AD75394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</p:spPr>
        <p:txBody>
          <a:bodyPr/>
          <a:lstStyle/>
          <a:p>
            <a:r>
              <a:rPr lang="en-US"/>
              <a:t>HL-LHC AUP DOE IPR  – July 23rd–25th 2024</a:t>
            </a:r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DDAFFA1-5F68-4284-9329-B92D7F49BA74}"/>
              </a:ext>
            </a:extLst>
          </p:cNvPr>
          <p:cNvSpPr txBox="1"/>
          <p:nvPr/>
        </p:nvSpPr>
        <p:spPr>
          <a:xfrm>
            <a:off x="7815545" y="53747"/>
            <a:ext cx="1261884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Charge #2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DAC0196-659A-45C9-8064-18989B4CA4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96" y="1473087"/>
            <a:ext cx="9144000" cy="1035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4179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67C64B-DDCF-409F-91FD-410073AB9B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WBS 302.2.04: Risks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336D19-EC91-4EAE-9D5F-F1471BF84C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13</a:t>
            </a:fld>
            <a:endParaRPr lang="fr-FR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62FBC0AA-7ECA-4D4C-A265-A037758A19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</p:spPr>
        <p:txBody>
          <a:bodyPr/>
          <a:lstStyle/>
          <a:p>
            <a:r>
              <a:rPr lang="en-US"/>
              <a:t>HL-LHC AUP DOE IPR  – July 23rd–25th 2024</a:t>
            </a:r>
            <a:endParaRPr lang="en-GB" dirty="0"/>
          </a:p>
        </p:txBody>
      </p:sp>
      <p:graphicFrame>
        <p:nvGraphicFramePr>
          <p:cNvPr id="10" name="Content Placeholder 8">
            <a:extLst>
              <a:ext uri="{FF2B5EF4-FFF2-40B4-BE49-F238E27FC236}">
                <a16:creationId xmlns:a16="http://schemas.microsoft.com/office/drawing/2014/main" id="{8ABA0C38-64F5-436D-BE2B-1CF9DBD6EB2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65955818"/>
              </p:ext>
            </p:extLst>
          </p:nvPr>
        </p:nvGraphicFramePr>
        <p:xfrm>
          <a:off x="683568" y="1385184"/>
          <a:ext cx="7922006" cy="1844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90776">
                  <a:extLst>
                    <a:ext uri="{9D8B030D-6E8A-4147-A177-3AD203B41FA5}">
                      <a16:colId xmlns:a16="http://schemas.microsoft.com/office/drawing/2014/main" val="1121808352"/>
                    </a:ext>
                  </a:extLst>
                </a:gridCol>
                <a:gridCol w="3380740">
                  <a:extLst>
                    <a:ext uri="{9D8B030D-6E8A-4147-A177-3AD203B41FA5}">
                      <a16:colId xmlns:a16="http://schemas.microsoft.com/office/drawing/2014/main" val="4164285558"/>
                    </a:ext>
                  </a:extLst>
                </a:gridCol>
                <a:gridCol w="2650490">
                  <a:extLst>
                    <a:ext uri="{9D8B030D-6E8A-4147-A177-3AD203B41FA5}">
                      <a16:colId xmlns:a16="http://schemas.microsoft.com/office/drawing/2014/main" val="13976065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RI-ID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Title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Risk Rank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653170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b="1" dirty="0"/>
                        <a:t>Threats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 marL="45720" marR="4572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 marL="45720" marR="4572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94127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RT-302-2-04-001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Vendor delivery delay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5%+</a:t>
                      </a:r>
                      <a:r>
                        <a:rPr lang="en-US" b="1" i="1" dirty="0"/>
                        <a:t>25%(due to COVID)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04074167"/>
                  </a:ext>
                </a:extLst>
              </a:tr>
              <a:tr h="174892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RT-302-2-04-002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Laser cutting machine failure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Retired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396198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RT-302-2-04-003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Shipping and Handling Damage</a:t>
                      </a:r>
                      <a:endParaRPr lang="en-US" dirty="0"/>
                    </a:p>
                  </a:txBody>
                  <a:tcPr marL="45720" marR="4572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Retired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5940360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C055ABCE-D113-43CE-910F-E8C8FBFF76A1}"/>
              </a:ext>
            </a:extLst>
          </p:cNvPr>
          <p:cNvSpPr txBox="1"/>
          <p:nvPr/>
        </p:nvSpPr>
        <p:spPr>
          <a:xfrm>
            <a:off x="7815545" y="53747"/>
            <a:ext cx="1261884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Charge #6</a:t>
            </a:r>
          </a:p>
        </p:txBody>
      </p:sp>
    </p:spTree>
    <p:extLst>
      <p:ext uri="{BB962C8B-B14F-4D97-AF65-F5344CB8AC3E}">
        <p14:creationId xmlns:p14="http://schemas.microsoft.com/office/powerpoint/2010/main" val="20954110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AF8408-36DB-4158-A8FE-F3166BF24A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WBS 302.2.04: ES&amp;H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5EEF04-9695-4BAA-BF94-61B421D792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14</a:t>
            </a:fld>
            <a:endParaRPr lang="fr-FR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19DF8AB3-BBF6-AD4B-B5BC-C7484AA53B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</p:spPr>
        <p:txBody>
          <a:bodyPr/>
          <a:lstStyle/>
          <a:p>
            <a:r>
              <a:rPr lang="en-US"/>
              <a:t>HL-LHC AUP DOE IPR  – July 23rd–25th 2024</a:t>
            </a:r>
            <a:endParaRPr lang="en-GB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04E327A2-EA8B-4EAE-966B-8E78D6A74B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311" y="1045782"/>
            <a:ext cx="4999251" cy="5164785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Hazards and safety procedure for the work in 302.2.04:</a:t>
            </a:r>
          </a:p>
          <a:p>
            <a:pPr lvl="1"/>
            <a:r>
              <a:rPr lang="en-US" dirty="0"/>
              <a:t>Laser cutter (</a:t>
            </a:r>
            <a:r>
              <a:rPr lang="en-US" dirty="0">
                <a:hlinkClick r:id="rId2"/>
              </a:rPr>
              <a:t>OP-464061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Only Trained and Authorized personnel are allowed</a:t>
            </a:r>
          </a:p>
          <a:p>
            <a:pPr lvl="2"/>
            <a:r>
              <a:rPr lang="en-US" dirty="0"/>
              <a:t>Wear proper PPE (Face shield to protect eyes)</a:t>
            </a:r>
          </a:p>
          <a:p>
            <a:pPr lvl="2"/>
            <a:r>
              <a:rPr lang="en-US" dirty="0"/>
              <a:t>The machine is roped around when in operation with waring light on</a:t>
            </a:r>
          </a:p>
          <a:p>
            <a:pPr lvl="1"/>
            <a:r>
              <a:rPr lang="en-US" dirty="0"/>
              <a:t>2m furnace (</a:t>
            </a:r>
            <a:r>
              <a:rPr lang="en-US" dirty="0">
                <a:hlinkClick r:id="rId3"/>
              </a:rPr>
              <a:t>OP-333916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Wear proper PPE</a:t>
            </a:r>
          </a:p>
          <a:p>
            <a:pPr lvl="2"/>
            <a:r>
              <a:rPr lang="en-US" dirty="0"/>
              <a:t>Operated only by trained personnel and the area is roped out with signs in place during operation.</a:t>
            </a:r>
          </a:p>
          <a:p>
            <a:pPr lvl="2"/>
            <a:r>
              <a:rPr lang="en-US" dirty="0"/>
              <a:t>Open the furnace when the furnace temperature is below 100 °C</a:t>
            </a:r>
          </a:p>
          <a:p>
            <a:pPr lvl="1"/>
            <a:r>
              <a:rPr lang="en-US" dirty="0"/>
              <a:t>CTD product (following SDS)</a:t>
            </a:r>
          </a:p>
          <a:p>
            <a:pPr lvl="2"/>
            <a:r>
              <a:rPr lang="en-US" dirty="0"/>
              <a:t>Wear safety glasses and gloves to avoid contact with eyes and skin</a:t>
            </a:r>
          </a:p>
          <a:p>
            <a:pPr lvl="1"/>
            <a:r>
              <a:rPr lang="en-US" dirty="0"/>
              <a:t>S2 glass powder (following SDS)</a:t>
            </a:r>
          </a:p>
          <a:p>
            <a:pPr lvl="2"/>
            <a:r>
              <a:rPr lang="en-US" dirty="0"/>
              <a:t>Wear safety glasses and gloves to avoid contact with eyes and skin and wear N95 mask as respiratory protection</a:t>
            </a:r>
          </a:p>
          <a:p>
            <a:r>
              <a:rPr lang="en-US" dirty="0"/>
              <a:t>No safety incident and great safety record!  </a:t>
            </a:r>
          </a:p>
        </p:txBody>
      </p:sp>
      <p:pic>
        <p:nvPicPr>
          <p:cNvPr id="12" name="Picture 2" descr="IMG_0619">
            <a:extLst>
              <a:ext uri="{FF2B5EF4-FFF2-40B4-BE49-F238E27FC236}">
                <a16:creationId xmlns:a16="http://schemas.microsoft.com/office/drawing/2014/main" id="{F811F7AC-8DB6-4E09-8779-CA3394C546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6600" y="1102535"/>
            <a:ext cx="3651857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AE3702A-9F65-4DFE-9560-E7597FB2DB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43881" y="3933056"/>
            <a:ext cx="3657600" cy="253140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0496498-41DA-4018-8116-0D3F93173AD9}"/>
              </a:ext>
            </a:extLst>
          </p:cNvPr>
          <p:cNvSpPr txBox="1"/>
          <p:nvPr/>
        </p:nvSpPr>
        <p:spPr>
          <a:xfrm>
            <a:off x="7668344" y="53747"/>
            <a:ext cx="1409085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Charge #5</a:t>
            </a:r>
          </a:p>
        </p:txBody>
      </p:sp>
    </p:spTree>
    <p:extLst>
      <p:ext uri="{BB962C8B-B14F-4D97-AF65-F5344CB8AC3E}">
        <p14:creationId xmlns:p14="http://schemas.microsoft.com/office/powerpoint/2010/main" val="11779450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WBS 302.2.04: 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000" y="1219201"/>
            <a:ext cx="7920000" cy="4658072"/>
          </a:xfrm>
        </p:spPr>
        <p:txBody>
          <a:bodyPr>
            <a:normAutofit/>
          </a:bodyPr>
          <a:lstStyle/>
          <a:p>
            <a:r>
              <a:rPr lang="en-US" dirty="0"/>
              <a:t>The work scope is clearly defined and close to completion.</a:t>
            </a:r>
          </a:p>
          <a:p>
            <a:r>
              <a:rPr lang="en-US" dirty="0"/>
              <a:t>Cost and schedule are very well controlled.</a:t>
            </a:r>
          </a:p>
          <a:p>
            <a:r>
              <a:rPr lang="en-US" dirty="0"/>
              <a:t>ES&amp;H and Risks are properly specified and managed. No safety incident through the project!</a:t>
            </a:r>
          </a:p>
          <a:p>
            <a:r>
              <a:rPr lang="en-US" dirty="0"/>
              <a:t>We will have parts available for 4+ additional coils.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15</a:t>
            </a:fld>
            <a:endParaRPr lang="fr-FR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8B67DFAE-E8F5-7547-8DD1-11BD83F378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</p:spPr>
        <p:txBody>
          <a:bodyPr/>
          <a:lstStyle/>
          <a:p>
            <a:r>
              <a:rPr lang="en-US"/>
              <a:t>HL-LHC AUP DOE IPR  – July 23rd–25th 2024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680500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4D4666-BA24-4175-9C32-19348EE010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227" y="2709000"/>
            <a:ext cx="7920000" cy="720000"/>
          </a:xfrm>
        </p:spPr>
        <p:txBody>
          <a:bodyPr/>
          <a:lstStyle/>
          <a:p>
            <a:r>
              <a:rPr lang="en-US" dirty="0"/>
              <a:t>Backup Slides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3D43F1-5141-48A8-81C1-856E4D901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16</a:t>
            </a:fld>
            <a:endParaRPr lang="fr-FR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A55E7DEC-33CF-4943-9CC5-A24672DD2F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</p:spPr>
        <p:txBody>
          <a:bodyPr/>
          <a:lstStyle/>
          <a:p>
            <a:r>
              <a:rPr lang="en-US"/>
              <a:t>HL-LHC AUP DOE IPR  – July 23rd–25th 2024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710520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67925A-DAF5-3446-BBA0-F176EE91F6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302.2.04 Resource Type Breakdown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DEB99A-9188-F14A-8EF4-C4D5963C6A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000" y="1219201"/>
            <a:ext cx="7920000" cy="769640"/>
          </a:xfrm>
        </p:spPr>
        <p:txBody>
          <a:bodyPr>
            <a:normAutofit/>
          </a:bodyPr>
          <a:lstStyle/>
          <a:p>
            <a:r>
              <a:rPr lang="en-US" dirty="0"/>
              <a:t>16% Labor, 84% M&amp;S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375BBC-F515-FF46-ADC5-7E25401E79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17</a:t>
            </a:fld>
            <a:endParaRPr lang="fr-FR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5AF6DDE3-194E-654A-A4CE-9F6A9E0BA6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</p:spPr>
        <p:txBody>
          <a:bodyPr/>
          <a:lstStyle/>
          <a:p>
            <a:r>
              <a:rPr lang="en-US"/>
              <a:t>HL-LHC AUP DOE IPR  – July 23rd–25th 2024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F61924E-B0FF-0724-9D6B-81E5C6626D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962009"/>
            <a:ext cx="5943600" cy="330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FF32540-5527-F80F-0E53-4BA382CBF5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4618" y="4581128"/>
            <a:ext cx="3057525" cy="89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8938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DD666F-872D-694B-8E64-BFAD8907C3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302.2.04 Estimate Quality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99BE1C-0768-8D42-8131-21057950A7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18</a:t>
            </a:fld>
            <a:endParaRPr lang="fr-FR" dirty="0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6CAB8F94-A1B9-0348-AFA2-79AED8B2CD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</p:spPr>
        <p:txBody>
          <a:bodyPr/>
          <a:lstStyle/>
          <a:p>
            <a:r>
              <a:rPr lang="en-US"/>
              <a:t>HL-LHC AUP DOE IPR  – July 23rd–25th 2024</a:t>
            </a:r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D1A74A7-757D-AA72-0FFB-186A87A4E7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1268760"/>
            <a:ext cx="6372225" cy="31432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D5BD79D-233C-BF3D-AE6B-3383FC242B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4785" y="4581128"/>
            <a:ext cx="3409950" cy="90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1359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59E2E8D-BC33-12AD-4EFD-6AA27B5AF7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282" y="900000"/>
            <a:ext cx="7043435" cy="422606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4543EFD-BD6E-2045-93A1-0E19E90BA3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302.2.04 FTE Breakdown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0A11A8-8C58-9B40-A19E-A251CC270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19</a:t>
            </a:fld>
            <a:endParaRPr lang="fr-FR" dirty="0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CEF89A36-CA77-DF43-8C6D-4B622B299E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</p:spPr>
        <p:txBody>
          <a:bodyPr/>
          <a:lstStyle/>
          <a:p>
            <a:r>
              <a:rPr lang="en-US"/>
              <a:t>HL-LHC AUP DOE IPR  – July 23rd–25th 2024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377F38A-95DE-2A2C-AE82-B5FE491B84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7664" y="5229200"/>
            <a:ext cx="5943600" cy="560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998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000" y="180000"/>
            <a:ext cx="8074800" cy="720000"/>
          </a:xfrm>
        </p:spPr>
        <p:txBody>
          <a:bodyPr/>
          <a:lstStyle/>
          <a:p>
            <a:r>
              <a:rPr lang="en-US" sz="3200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000" y="1124744"/>
            <a:ext cx="7920000" cy="4906963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Scope, Interfaces, Dependencies &amp; Team</a:t>
            </a:r>
          </a:p>
          <a:p>
            <a:r>
              <a:rPr lang="en-US" dirty="0"/>
              <a:t>Achievements since </a:t>
            </a:r>
            <a:r>
              <a:rPr lang="en-US" dirty="0" err="1"/>
              <a:t>Rebaseline</a:t>
            </a:r>
            <a:r>
              <a:rPr lang="en-US" dirty="0"/>
              <a:t> Review</a:t>
            </a:r>
          </a:p>
          <a:p>
            <a:r>
              <a:rPr lang="en-US" dirty="0"/>
              <a:t>Procurement Status</a:t>
            </a:r>
          </a:p>
          <a:p>
            <a:r>
              <a:rPr lang="en-US" dirty="0"/>
              <a:t>Schedule</a:t>
            </a:r>
          </a:p>
          <a:p>
            <a:r>
              <a:rPr lang="en-US" dirty="0"/>
              <a:t>Cost and Schedule Performance &amp; VAR Reports</a:t>
            </a:r>
            <a:endParaRPr lang="en-US" i="1" dirty="0"/>
          </a:p>
          <a:p>
            <a:r>
              <a:rPr lang="en-US" dirty="0"/>
              <a:t>BCRs since </a:t>
            </a:r>
            <a:r>
              <a:rPr lang="en-US" dirty="0" err="1"/>
              <a:t>Rebaseline</a:t>
            </a:r>
            <a:r>
              <a:rPr lang="en-US" dirty="0"/>
              <a:t> Review</a:t>
            </a:r>
          </a:p>
          <a:p>
            <a:r>
              <a:rPr lang="en-US" dirty="0"/>
              <a:t>Estimate at Completion and EAC Manual Adjustments</a:t>
            </a:r>
          </a:p>
          <a:p>
            <a:r>
              <a:rPr lang="en-US" dirty="0"/>
              <a:t>QA/QC </a:t>
            </a:r>
          </a:p>
          <a:p>
            <a:r>
              <a:rPr lang="en-US" dirty="0"/>
              <a:t>Risks</a:t>
            </a:r>
          </a:p>
          <a:p>
            <a:r>
              <a:rPr lang="en-US" dirty="0"/>
              <a:t>ES&amp;H </a:t>
            </a:r>
          </a:p>
          <a:p>
            <a:r>
              <a:rPr lang="en-US" dirty="0"/>
              <a:t>Summary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</a:t>
            </a:fld>
            <a:endParaRPr lang="fr-FR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7CA150EB-5B1B-7748-8DB9-CD293559AE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</p:spPr>
        <p:txBody>
          <a:bodyPr/>
          <a:lstStyle/>
          <a:p>
            <a:r>
              <a:rPr lang="en-US"/>
              <a:t>HL-LHC AUP DOE IPR  – July 23rd–25th 2024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146894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6BD0DC-EEAF-9E41-9079-7CB0F5A772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302.2.04 Cost Performance Report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E15640-7022-664D-A90C-BCDAEEBAD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20</a:t>
            </a:fld>
            <a:endParaRPr lang="fr-FR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D9B1E0B-2EC9-5C42-92A6-DAD0B586BB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000" y="1267086"/>
            <a:ext cx="7920000" cy="841647"/>
          </a:xfrm>
        </p:spPr>
        <p:txBody>
          <a:bodyPr>
            <a:normAutofit fontScale="47500" lnSpcReduction="20000"/>
          </a:bodyPr>
          <a:lstStyle/>
          <a:p>
            <a:r>
              <a:rPr lang="en-US" dirty="0"/>
              <a:t>BAC = $9.187M</a:t>
            </a:r>
          </a:p>
          <a:p>
            <a:r>
              <a:rPr lang="en-US" dirty="0"/>
              <a:t>No thresholds crossed in Current Period Cost</a:t>
            </a:r>
          </a:p>
          <a:p>
            <a:r>
              <a:rPr lang="en-US" dirty="0"/>
              <a:t>No thresholds crossed in Cumulative to Date</a:t>
            </a:r>
          </a:p>
          <a:p>
            <a:r>
              <a:rPr lang="en-US" dirty="0"/>
              <a:t>Cumulative SPI = 1.00, CPI = 0.99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3FA9180-A53E-401D-B94D-E4B93634B5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035" y="2202210"/>
            <a:ext cx="4953000" cy="676275"/>
          </a:xfrm>
          <a:prstGeom prst="rect">
            <a:avLst/>
          </a:prstGeom>
        </p:spPr>
      </p:pic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392BBF77-3CF9-744E-842B-B8FD5C2B96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</p:spPr>
        <p:txBody>
          <a:bodyPr/>
          <a:lstStyle/>
          <a:p>
            <a:r>
              <a:rPr lang="en-US"/>
              <a:t>HL-LHC AUP DOE IPR  – July 23rd–25th 2024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9137264-0AD5-D8D6-9C0A-799B9C8F40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429000"/>
            <a:ext cx="9144000" cy="72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1882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D536FD-6F02-48C5-A258-9B2E14F736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WBS 302.2.04: Scope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430BBF-1DC9-4491-AA9A-BFA7F60AC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3</a:t>
            </a:fld>
            <a:endParaRPr lang="fr-FR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0DB70447-0668-F042-94E3-28D81F3FC4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</p:spPr>
        <p:txBody>
          <a:bodyPr/>
          <a:lstStyle/>
          <a:p>
            <a:r>
              <a:rPr lang="en-US"/>
              <a:t>HL-LHC AUP DOE IPR  – July 23rd–25th 2024</a:t>
            </a:r>
            <a:endParaRPr lang="en-GB" dirty="0"/>
          </a:p>
        </p:txBody>
      </p:sp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263D2978-13A4-41E8-AA47-066EB25B56A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97918597"/>
              </p:ext>
            </p:extLst>
          </p:nvPr>
        </p:nvGraphicFramePr>
        <p:xfrm>
          <a:off x="1043608" y="1196752"/>
          <a:ext cx="6480720" cy="4735595"/>
        </p:xfrm>
        <a:graphic>
          <a:graphicData uri="http://schemas.openxmlformats.org/drawingml/2006/table">
            <a:tbl>
              <a:tblPr firstRow="1" firstCol="1" bandRow="1"/>
              <a:tblGrid>
                <a:gridCol w="1330393">
                  <a:extLst>
                    <a:ext uri="{9D8B030D-6E8A-4147-A177-3AD203B41FA5}">
                      <a16:colId xmlns:a16="http://schemas.microsoft.com/office/drawing/2014/main" val="2234991768"/>
                    </a:ext>
                  </a:extLst>
                </a:gridCol>
                <a:gridCol w="3272090">
                  <a:extLst>
                    <a:ext uri="{9D8B030D-6E8A-4147-A177-3AD203B41FA5}">
                      <a16:colId xmlns:a16="http://schemas.microsoft.com/office/drawing/2014/main" val="3162934132"/>
                    </a:ext>
                  </a:extLst>
                </a:gridCol>
                <a:gridCol w="1878237">
                  <a:extLst>
                    <a:ext uri="{9D8B030D-6E8A-4147-A177-3AD203B41FA5}">
                      <a16:colId xmlns:a16="http://schemas.microsoft.com/office/drawing/2014/main" val="310566447"/>
                    </a:ext>
                  </a:extLst>
                </a:gridCol>
              </a:tblGrid>
              <a:tr h="164522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WBS Code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WBS Name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Control Account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3853968"/>
                  </a:ext>
                </a:extLst>
              </a:tr>
              <a:tr h="164522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302.2.04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Coil Parts, Materials, and Tooling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Yes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60067289"/>
                  </a:ext>
                </a:extLst>
              </a:tr>
              <a:tr h="164522">
                <a:tc gridSpan="3"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WBS Description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4904359"/>
                  </a:ext>
                </a:extLst>
              </a:tr>
              <a:tr h="4186955">
                <a:tc gridSpan="3">
                  <a:txBody>
                    <a:bodyPr/>
                    <a:lstStyle/>
                    <a:p>
                      <a:r>
                        <a:rPr lang="en-US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Scope of Work</a:t>
                      </a:r>
                      <a:endParaRPr lang="en-US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28600" lvl="0" indent="-228600">
                        <a:buFont typeface="+mj-lt"/>
                        <a:buAutoNum type="arabicPeriod"/>
                      </a:pPr>
                      <a:r>
                        <a:rPr lang="en-US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Procure </a:t>
                      </a:r>
                      <a:r>
                        <a:rPr lang="en-US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coil parts </a:t>
                      </a:r>
                      <a:r>
                        <a:rPr lang="en-US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(excluding insulated cable) for the fabrication of </a:t>
                      </a:r>
                      <a:r>
                        <a:rPr lang="en-US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112 coils</a:t>
                      </a:r>
                      <a:r>
                        <a:rPr lang="en-US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Major parts include poles, wedges, end parts, traces, and consumable materials. </a:t>
                      </a:r>
                    </a:p>
                    <a:p>
                      <a:pPr marL="228600" lvl="0" indent="-228600">
                        <a:buFont typeface="+mj-lt"/>
                        <a:buAutoNum type="arabicPeriod"/>
                      </a:pPr>
                      <a:r>
                        <a:rPr lang="en-US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total number of 19 coil part sets are assumed to be available from LARP and the balance are procured with project funds.</a:t>
                      </a:r>
                    </a:p>
                    <a:p>
                      <a:pPr marL="228600" lvl="0" indent="-228600">
                        <a:buFont typeface="+mj-lt"/>
                        <a:buAutoNum type="arabicPeriod"/>
                      </a:pPr>
                      <a:r>
                        <a:rPr lang="en-US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Procure </a:t>
                      </a:r>
                      <a:r>
                        <a:rPr lang="en-US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additional tooling </a:t>
                      </a:r>
                      <a:r>
                        <a:rPr lang="en-US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required to increase coil production throughput at both FNAL and BNL locations. Additional tooling includes 4 reaction fixtures, 2 impregnation fixtures, 10 storage fixtures and a FNAL second winding mandrel.</a:t>
                      </a:r>
                    </a:p>
                    <a:p>
                      <a:pPr marL="228600" lvl="0" indent="-228600">
                        <a:buFont typeface="+mj-lt"/>
                        <a:buAutoNum type="arabicPeriod"/>
                      </a:pPr>
                      <a:r>
                        <a:rPr lang="en-US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Ship corresponding parts and additional tooling to BNL for coils to be fabricated at the BNL location as part of 302.2.06 “Coil Fabrication at BNL”.</a:t>
                      </a:r>
                    </a:p>
                    <a:p>
                      <a:pPr marL="228600" lvl="0" indent="-228600">
                        <a:buFont typeface="+mj-lt"/>
                        <a:buAutoNum type="arabicPeriod"/>
                      </a:pPr>
                      <a:r>
                        <a:rPr lang="en-US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FNAL equipment maintenance for coil fabrication, including cable length counter,  SELVA winder, the rotating winding table and its tensioner, curing press, rollover fixtures, reaction oven, impregnation vacuum oven, and etc.</a:t>
                      </a:r>
                    </a:p>
                    <a:p>
                      <a:r>
                        <a:rPr lang="en-US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Scope Assumptions/Exclusions</a:t>
                      </a:r>
                      <a:endParaRPr lang="en-US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 coil part sets are available from LARP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One set of coil production tooling is available from LARP at both FNAL and BNL location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BNL also requires a second winding mandrel, but it will be procured at BNL as part of 302.2.06 “Coil Fabrication at BNL” because this mandrel is specific to the BNL winding machine.</a:t>
                      </a:r>
                    </a:p>
                    <a:p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WBS Deliverables</a:t>
                      </a:r>
                      <a:endParaRPr lang="en-US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Parts for the fabrication of 112 coils (59 sets for FNAL, 53 sets for BNL)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winding machine mandrel for FNAL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 reaction fixtures (2 for FNAL, 2 for BNL)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impregnation fixtures (1 for FNAL, 1 for BNL)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 storage fixtures (5 for FNAL, 5 for BNL)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54604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12803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D536FD-6F02-48C5-A258-9B2E14F736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WBS 302.2.04: Interfaces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430BBF-1DC9-4491-AA9A-BFA7F60AC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4</a:t>
            </a:fld>
            <a:endParaRPr lang="fr-FR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0DB70447-0668-F042-94E3-28D81F3FC4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</p:spPr>
        <p:txBody>
          <a:bodyPr/>
          <a:lstStyle/>
          <a:p>
            <a:r>
              <a:rPr lang="en-US"/>
              <a:t>HL-LHC AUP DOE IPR  – July 23rd–25th 2024</a:t>
            </a:r>
            <a:endParaRPr lang="en-GB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631EC67-5796-40AF-B63D-ED524C23FFF1}"/>
              </a:ext>
            </a:extLst>
          </p:cNvPr>
          <p:cNvSpPr txBox="1">
            <a:spLocks/>
          </p:cNvSpPr>
          <p:nvPr/>
        </p:nvSpPr>
        <p:spPr>
          <a:xfrm>
            <a:off x="61976" y="1195549"/>
            <a:ext cx="3580602" cy="49069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4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0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6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solidFill>
                  <a:schemeClr val="accent6"/>
                </a:solidFill>
              </a:rPr>
              <a:t>Receive</a:t>
            </a:r>
          </a:p>
          <a:p>
            <a:pPr lvl="1"/>
            <a:r>
              <a:rPr lang="en-US" sz="1400" dirty="0"/>
              <a:t>US-HiLumi-Doc-1061: (from LBNL)</a:t>
            </a:r>
          </a:p>
          <a:p>
            <a:pPr lvl="2"/>
            <a:r>
              <a:rPr lang="en-US" sz="1200" dirty="0"/>
              <a:t>Insulated cable</a:t>
            </a:r>
          </a:p>
          <a:p>
            <a:pPr lvl="1"/>
            <a:r>
              <a:rPr lang="en-US" sz="1400" dirty="0"/>
              <a:t>US-HiLumi-Doc-375: (from CERN)</a:t>
            </a:r>
          </a:p>
          <a:p>
            <a:pPr lvl="2"/>
            <a:r>
              <a:rPr lang="en-US" sz="1100" dirty="0"/>
              <a:t>Quench heater trace</a:t>
            </a:r>
          </a:p>
          <a:p>
            <a:pPr lvl="2"/>
            <a:r>
              <a:rPr lang="en-US" sz="1100" dirty="0" err="1"/>
              <a:t>NbTi</a:t>
            </a:r>
            <a:r>
              <a:rPr lang="en-US" sz="1100" dirty="0"/>
              <a:t> cable</a:t>
            </a:r>
          </a:p>
          <a:p>
            <a:r>
              <a:rPr lang="en-US" sz="1600" dirty="0">
                <a:solidFill>
                  <a:srgbClr val="009900"/>
                </a:solidFill>
              </a:rPr>
              <a:t>Deliver</a:t>
            </a:r>
          </a:p>
          <a:p>
            <a:pPr lvl="1"/>
            <a:r>
              <a:rPr lang="en-US" sz="1400" dirty="0">
                <a:hlinkClick r:id="rId2"/>
              </a:rPr>
              <a:t>US-HiLumi-Doc-264</a:t>
            </a:r>
            <a:r>
              <a:rPr lang="en-US" sz="1400" dirty="0"/>
              <a:t>: (to FNAL)</a:t>
            </a:r>
          </a:p>
          <a:p>
            <a:pPr lvl="2"/>
            <a:r>
              <a:rPr lang="en-US" sz="1100" dirty="0"/>
              <a:t>Drawings</a:t>
            </a:r>
          </a:p>
          <a:p>
            <a:pPr lvl="2"/>
            <a:r>
              <a:rPr lang="en-US" sz="1100" dirty="0"/>
              <a:t>Insulated cable</a:t>
            </a:r>
          </a:p>
          <a:p>
            <a:pPr lvl="2"/>
            <a:r>
              <a:rPr lang="en-US" sz="1100" dirty="0"/>
              <a:t>Coil parts and materials </a:t>
            </a:r>
          </a:p>
          <a:p>
            <a:pPr lvl="2"/>
            <a:r>
              <a:rPr lang="en-US" sz="1100" dirty="0"/>
              <a:t>Part kit list for each coil </a:t>
            </a:r>
          </a:p>
          <a:p>
            <a:pPr lvl="1"/>
            <a:r>
              <a:rPr lang="en-US" sz="1400" dirty="0">
                <a:hlinkClick r:id="rId3"/>
              </a:rPr>
              <a:t>US-</a:t>
            </a:r>
            <a:r>
              <a:rPr lang="en-US" sz="1400" dirty="0" err="1">
                <a:hlinkClick r:id="rId3"/>
              </a:rPr>
              <a:t>HiLumi</a:t>
            </a:r>
            <a:r>
              <a:rPr lang="en-US" sz="1400" dirty="0">
                <a:hlinkClick r:id="rId3"/>
              </a:rPr>
              <a:t>-Doc 270</a:t>
            </a:r>
            <a:r>
              <a:rPr lang="en-US" sz="1400" dirty="0"/>
              <a:t>: (to BNL)</a:t>
            </a:r>
          </a:p>
          <a:p>
            <a:pPr lvl="2"/>
            <a:r>
              <a:rPr lang="en-US" sz="1100" dirty="0"/>
              <a:t>Drawings</a:t>
            </a:r>
          </a:p>
          <a:p>
            <a:pPr lvl="2"/>
            <a:r>
              <a:rPr lang="en-US" sz="1100" dirty="0"/>
              <a:t>Insulated cable</a:t>
            </a:r>
          </a:p>
          <a:p>
            <a:pPr lvl="2"/>
            <a:r>
              <a:rPr lang="en-US" sz="1100" dirty="0"/>
              <a:t>Coil parts and materials</a:t>
            </a:r>
          </a:p>
          <a:p>
            <a:pPr lvl="2"/>
            <a:r>
              <a:rPr lang="en-US" sz="1100" dirty="0"/>
              <a:t>Part kit list for each coil </a:t>
            </a:r>
          </a:p>
          <a:p>
            <a:pPr lvl="1"/>
            <a:r>
              <a:rPr lang="en-US" sz="1500" dirty="0"/>
              <a:t>US-HiLumi-Doc-273: (to LBNL)</a:t>
            </a:r>
          </a:p>
          <a:p>
            <a:pPr lvl="2"/>
            <a:r>
              <a:rPr lang="en-US" sz="1100" dirty="0" err="1"/>
              <a:t>Ti</a:t>
            </a:r>
            <a:r>
              <a:rPr lang="en-US" sz="1100" dirty="0"/>
              <a:t>-alloy block for strain compensator </a:t>
            </a:r>
          </a:p>
          <a:p>
            <a:r>
              <a:rPr lang="en-US" sz="1600" dirty="0">
                <a:hlinkClick r:id="rId4"/>
              </a:rPr>
              <a:t>464441-HL-LHC AUP Coil Interface Traveler</a:t>
            </a:r>
            <a:endParaRPr lang="en-US" sz="1600" dirty="0"/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DF493B44-FFF6-41B1-BAA4-8CE5E5952812}"/>
              </a:ext>
            </a:extLst>
          </p:cNvPr>
          <p:cNvSpPr txBox="1">
            <a:spLocks/>
          </p:cNvSpPr>
          <p:nvPr/>
        </p:nvSpPr>
        <p:spPr>
          <a:xfrm>
            <a:off x="5506732" y="5135764"/>
            <a:ext cx="2159716" cy="27699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4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0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6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charset="2"/>
              <a:buNone/>
            </a:pPr>
            <a:r>
              <a:rPr lang="en-US" sz="1800" b="1" dirty="0"/>
              <a:t>US-HiLumi-doc-219</a:t>
            </a:r>
            <a:endParaRPr lang="en-US" sz="1800" dirty="0"/>
          </a:p>
        </p:txBody>
      </p:sp>
      <p:pic>
        <p:nvPicPr>
          <p:cNvPr id="12" name="Content Placeholder 13">
            <a:extLst>
              <a:ext uri="{FF2B5EF4-FFF2-40B4-BE49-F238E27FC236}">
                <a16:creationId xmlns:a16="http://schemas.microsoft.com/office/drawing/2014/main" id="{417041D7-7D8A-4C8A-A4F7-3056BBBD83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5"/>
          <a:srcRect r="7721"/>
          <a:stretch/>
        </p:blipFill>
        <p:spPr>
          <a:xfrm>
            <a:off x="3592349" y="1660578"/>
            <a:ext cx="5517509" cy="3429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4F9E781-82B2-48A6-A7CD-D7189890DD4B}"/>
              </a:ext>
            </a:extLst>
          </p:cNvPr>
          <p:cNvSpPr txBox="1"/>
          <p:nvPr/>
        </p:nvSpPr>
        <p:spPr>
          <a:xfrm>
            <a:off x="7452923" y="53747"/>
            <a:ext cx="1646605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Charge #2, #3</a:t>
            </a:r>
          </a:p>
        </p:txBody>
      </p:sp>
    </p:spTree>
    <p:extLst>
      <p:ext uri="{BB962C8B-B14F-4D97-AF65-F5344CB8AC3E}">
        <p14:creationId xmlns:p14="http://schemas.microsoft.com/office/powerpoint/2010/main" val="21080339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AEF328-9728-4EEF-88DC-BAA0DD4585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WBS 302.2.04: External Dependencies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43092D-86C6-4CB5-A85E-8E34387750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5</a:t>
            </a:fld>
            <a:endParaRPr lang="fr-FR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D1570559-28FC-714F-924C-173EF62EED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</p:spPr>
        <p:txBody>
          <a:bodyPr/>
          <a:lstStyle/>
          <a:p>
            <a:r>
              <a:rPr lang="en-US"/>
              <a:t>HL-LHC AUP DOE IPR  – July 23rd–25th 2024</a:t>
            </a:r>
            <a:endParaRPr lang="en-GB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0E232B0C-A29D-49F1-B6EC-49E898D26D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775" y="1219201"/>
            <a:ext cx="7918450" cy="1921768"/>
          </a:xfrm>
        </p:spPr>
        <p:txBody>
          <a:bodyPr>
            <a:normAutofit/>
          </a:bodyPr>
          <a:lstStyle/>
          <a:p>
            <a:r>
              <a:rPr lang="en-US" dirty="0"/>
              <a:t>US-HiLumi-Doc-375: (from CERN)</a:t>
            </a:r>
          </a:p>
          <a:p>
            <a:pPr lvl="1"/>
            <a:r>
              <a:rPr lang="en-US" sz="2000" dirty="0"/>
              <a:t>Quench heater trace: 97% Received, 4 sets are being delivered as spare sets.</a:t>
            </a:r>
          </a:p>
          <a:p>
            <a:pPr lvl="1"/>
            <a:r>
              <a:rPr lang="en-US" sz="2000" dirty="0" err="1"/>
              <a:t>NbTi</a:t>
            </a:r>
            <a:r>
              <a:rPr lang="en-US" sz="2000" dirty="0"/>
              <a:t> cable: 100% Received. </a:t>
            </a:r>
            <a:endParaRPr lang="en-US" sz="1500" dirty="0"/>
          </a:p>
          <a:p>
            <a:pPr lvl="1"/>
            <a:endParaRPr lang="en-US" sz="1500" dirty="0"/>
          </a:p>
          <a:p>
            <a:pPr lvl="1"/>
            <a:endParaRPr lang="en-US" sz="1500" dirty="0"/>
          </a:p>
          <a:p>
            <a:pPr lvl="1"/>
            <a:endParaRPr lang="en-US" sz="1500" dirty="0"/>
          </a:p>
          <a:p>
            <a:pPr lvl="1"/>
            <a:endParaRPr lang="en-US" sz="1500" dirty="0"/>
          </a:p>
          <a:p>
            <a:pPr lvl="1"/>
            <a:endParaRPr lang="en-US" sz="1500" dirty="0"/>
          </a:p>
          <a:p>
            <a:pPr lvl="1"/>
            <a:endParaRPr lang="en-US" sz="1500" dirty="0"/>
          </a:p>
          <a:p>
            <a:pPr lvl="1"/>
            <a:endParaRPr lang="en-US" sz="1500" dirty="0"/>
          </a:p>
          <a:p>
            <a:pPr lvl="1"/>
            <a:endParaRPr lang="en-US" sz="1500" dirty="0"/>
          </a:p>
          <a:p>
            <a:pPr lvl="1"/>
            <a:endParaRPr lang="en-US" sz="1500" dirty="0"/>
          </a:p>
          <a:p>
            <a:endParaRPr lang="en-US" sz="1900" dirty="0"/>
          </a:p>
          <a:p>
            <a:endParaRPr lang="en-US" sz="19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E234831-6685-4474-A2D6-9D68301719C7}"/>
              </a:ext>
            </a:extLst>
          </p:cNvPr>
          <p:cNvSpPr txBox="1"/>
          <p:nvPr/>
        </p:nvSpPr>
        <p:spPr>
          <a:xfrm>
            <a:off x="7815545" y="53747"/>
            <a:ext cx="1261884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Charge #3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A4F383B-1F01-84A6-7F3F-E9007C9063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911" y="3167237"/>
            <a:ext cx="7715250" cy="2657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1051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WBS 302.2.04: Team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6</a:t>
            </a:fld>
            <a:endParaRPr lang="fr-FR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AC4101AE-7C63-464B-B256-5C0F79078B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</p:spPr>
        <p:txBody>
          <a:bodyPr/>
          <a:lstStyle/>
          <a:p>
            <a:r>
              <a:rPr lang="en-US"/>
              <a:t>HL-LHC AUP DOE IPR  – July 23rd–25th 2024</a:t>
            </a:r>
            <a:endParaRPr lang="en-GB" dirty="0"/>
          </a:p>
        </p:txBody>
      </p:sp>
      <p:sp>
        <p:nvSpPr>
          <p:cNvPr id="12" name="Straight Connector 3">
            <a:extLst>
              <a:ext uri="{FF2B5EF4-FFF2-40B4-BE49-F238E27FC236}">
                <a16:creationId xmlns:a16="http://schemas.microsoft.com/office/drawing/2014/main" id="{111583A2-F78A-47B0-990F-636F9106D134}"/>
              </a:ext>
            </a:extLst>
          </p:cNvPr>
          <p:cNvSpPr/>
          <p:nvPr/>
        </p:nvSpPr>
        <p:spPr>
          <a:xfrm>
            <a:off x="4499992" y="3907271"/>
            <a:ext cx="591185" cy="328836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45720" y="0"/>
                </a:moveTo>
                <a:lnTo>
                  <a:pt x="45720" y="351697"/>
                </a:lnTo>
                <a:lnTo>
                  <a:pt x="47069" y="351697"/>
                </a:lnTo>
                <a:lnTo>
                  <a:pt x="47069" y="457404"/>
                </a:lnTo>
              </a:path>
            </a:pathLst>
          </a:custGeom>
          <a:noFill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0785716-FCB0-4CE9-A9CC-C819C5265B0C}"/>
              </a:ext>
            </a:extLst>
          </p:cNvPr>
          <p:cNvGrpSpPr/>
          <p:nvPr/>
        </p:nvGrpSpPr>
        <p:grpSpPr>
          <a:xfrm>
            <a:off x="3749207" y="4365104"/>
            <a:ext cx="1601482" cy="839110"/>
            <a:chOff x="3612925" y="2068716"/>
            <a:chExt cx="1705656" cy="1035452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87D180F9-4ED3-45EE-B8D2-EAE1C719D8A8}"/>
                </a:ext>
              </a:extLst>
            </p:cNvPr>
            <p:cNvSpPr/>
            <p:nvPr/>
          </p:nvSpPr>
          <p:spPr>
            <a:xfrm>
              <a:off x="3636409" y="2068717"/>
              <a:ext cx="1682172" cy="1035451"/>
            </a:xfrm>
            <a:prstGeom prst="rect">
              <a:avLst/>
            </a:prstGeom>
            <a:ln w="381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889DB2F-113F-4D75-9BB8-187F3D78B0C8}"/>
                </a:ext>
              </a:extLst>
            </p:cNvPr>
            <p:cNvSpPr txBox="1"/>
            <p:nvPr/>
          </p:nvSpPr>
          <p:spPr>
            <a:xfrm>
              <a:off x="3612925" y="2068716"/>
              <a:ext cx="1682170" cy="103545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7620" tIns="7620" rIns="7620" bIns="76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kern="1200" dirty="0"/>
                <a:t>FNAL Quality &amp; Materials Dept., with high priority on AUP</a:t>
              </a:r>
            </a:p>
          </p:txBody>
        </p:sp>
      </p:grpSp>
      <p:sp>
        <p:nvSpPr>
          <p:cNvPr id="16" name="Text Box 311">
            <a:extLst>
              <a:ext uri="{FF2B5EF4-FFF2-40B4-BE49-F238E27FC236}">
                <a16:creationId xmlns:a16="http://schemas.microsoft.com/office/drawing/2014/main" id="{E5380623-E110-478D-9EF5-791CE1F0DA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55969" y="2613701"/>
            <a:ext cx="1190703" cy="830997"/>
          </a:xfrm>
          <a:prstGeom prst="rect">
            <a:avLst/>
          </a:prstGeom>
          <a:solidFill>
            <a:srgbClr val="FFFFFF"/>
          </a:solidFill>
          <a:ln w="28575">
            <a:solidFill>
              <a:srgbClr val="00B05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/>
            <a:r>
              <a:rPr lang="en-US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Strand Procurement and Testing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302.2.02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L3: L. Cooley</a:t>
            </a:r>
          </a:p>
          <a:p>
            <a:pPr algn="ctr"/>
            <a:r>
              <a:rPr lang="en-US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(V. Lombardo)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CAM: V. Lombardo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Text Box 309">
            <a:extLst>
              <a:ext uri="{FF2B5EF4-FFF2-40B4-BE49-F238E27FC236}">
                <a16:creationId xmlns:a16="http://schemas.microsoft.com/office/drawing/2014/main" id="{90637EBD-7BCF-44A8-BF2B-BFE3CF49B8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21007" y="2613701"/>
            <a:ext cx="1199197" cy="584775"/>
          </a:xfrm>
          <a:prstGeom prst="rect">
            <a:avLst/>
          </a:prstGeom>
          <a:solidFill>
            <a:srgbClr val="FFFFFF"/>
          </a:solidFill>
          <a:ln w="28575">
            <a:solidFill>
              <a:srgbClr val="00B05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/>
            <a:r>
              <a:rPr lang="en-US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Cable Fabrication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302.2.03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en-US" sz="800" dirty="0"/>
              <a:t>L3: I. Pong (M. Naus)</a:t>
            </a:r>
            <a:br>
              <a:rPr lang="en-US" sz="800" dirty="0"/>
            </a:br>
            <a:r>
              <a:rPr lang="en-US" sz="800" dirty="0"/>
              <a:t>CAM: I. Pong (E. Lee)</a:t>
            </a:r>
          </a:p>
        </p:txBody>
      </p:sp>
      <p:sp>
        <p:nvSpPr>
          <p:cNvPr id="18" name="Text Box 307">
            <a:extLst>
              <a:ext uri="{FF2B5EF4-FFF2-40B4-BE49-F238E27FC236}">
                <a16:creationId xmlns:a16="http://schemas.microsoft.com/office/drawing/2014/main" id="{248D0B15-FEAA-4B15-90C8-A7EEA4D979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4539" y="2613701"/>
            <a:ext cx="1236380" cy="1384995"/>
          </a:xfrm>
          <a:prstGeom prst="rect">
            <a:avLst/>
          </a:prstGeom>
          <a:solidFill>
            <a:srgbClr val="FFFFFF"/>
          </a:solidFill>
          <a:ln w="50800">
            <a:solidFill>
              <a:srgbClr val="00B05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/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Coil Parts, Materials, and </a:t>
            </a:r>
          </a:p>
          <a:p>
            <a:pPr algn="ctr"/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Tooling Procurement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302.2.04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L3/CAM: M. Yu </a:t>
            </a:r>
          </a:p>
          <a:p>
            <a:pPr algn="ctr"/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(A. Nobrega)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Text Box 303">
            <a:extLst>
              <a:ext uri="{FF2B5EF4-FFF2-40B4-BE49-F238E27FC236}">
                <a16:creationId xmlns:a16="http://schemas.microsoft.com/office/drawing/2014/main" id="{B3B409EE-CF09-4DC6-9673-C0CF0F541B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98677" y="2613701"/>
            <a:ext cx="1077384" cy="707886"/>
          </a:xfrm>
          <a:prstGeom prst="rect">
            <a:avLst/>
          </a:prstGeom>
          <a:solidFill>
            <a:srgbClr val="FFFFFF"/>
          </a:solidFill>
          <a:ln w="28575">
            <a:solidFill>
              <a:srgbClr val="00B05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/>
            <a:r>
              <a:rPr lang="en-US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Coil Fabrication at BNL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302.2.06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L3/CAM: J. Schmalzle </a:t>
            </a:r>
          </a:p>
          <a:p>
            <a:pPr algn="ctr"/>
            <a:r>
              <a:rPr lang="en-US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(M. Anerella)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Text Box 301">
            <a:extLst>
              <a:ext uri="{FF2B5EF4-FFF2-40B4-BE49-F238E27FC236}">
                <a16:creationId xmlns:a16="http://schemas.microsoft.com/office/drawing/2014/main" id="{248E8B2F-C501-4387-8946-947B8DE82E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50397" y="2613701"/>
            <a:ext cx="1280482" cy="707886"/>
          </a:xfrm>
          <a:prstGeom prst="rect">
            <a:avLst/>
          </a:prstGeom>
          <a:solidFill>
            <a:srgbClr val="FFFFFF"/>
          </a:solidFill>
          <a:ln w="28575">
            <a:solidFill>
              <a:srgbClr val="00B05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/>
            <a:r>
              <a:rPr lang="en-US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Structure Fabrication and </a:t>
            </a:r>
          </a:p>
          <a:p>
            <a:pPr algn="ctr"/>
            <a:r>
              <a:rPr lang="en-US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Magnets Assembly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302.2.07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L3/CAM: S. Prestemon</a:t>
            </a:r>
          </a:p>
          <a:p>
            <a:pPr algn="ctr"/>
            <a:r>
              <a:rPr lang="en-US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(D. Cheng)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Text Box 313">
            <a:extLst>
              <a:ext uri="{FF2B5EF4-FFF2-40B4-BE49-F238E27FC236}">
                <a16:creationId xmlns:a16="http://schemas.microsoft.com/office/drawing/2014/main" id="{0C2EB98D-D7E3-407D-830E-6A05139EA0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952" y="2613701"/>
            <a:ext cx="1257682" cy="830997"/>
          </a:xfrm>
          <a:prstGeom prst="rect">
            <a:avLst/>
          </a:prstGeom>
          <a:solidFill>
            <a:srgbClr val="FFFFFF"/>
          </a:solidFill>
          <a:ln w="28575">
            <a:solidFill>
              <a:srgbClr val="00B05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/>
            <a:r>
              <a:rPr lang="en-US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Magnet Design, Integration and Coordination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302.2.01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L3/CAM: G. Ambrosio </a:t>
            </a:r>
          </a:p>
          <a:p>
            <a:pPr algn="ctr"/>
            <a:r>
              <a:rPr lang="en-US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(M. Baldini)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Text Box 293">
            <a:extLst>
              <a:ext uri="{FF2B5EF4-FFF2-40B4-BE49-F238E27FC236}">
                <a16:creationId xmlns:a16="http://schemas.microsoft.com/office/drawing/2014/main" id="{28E6F4F7-0B41-4A9F-A2A6-13508A3EBD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0911" y="1196752"/>
            <a:ext cx="1393161" cy="82867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/>
            <a:r>
              <a:rPr lang="en-US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MQXFA Magnets 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Fabrication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302.2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L2: G. Ambrosio </a:t>
            </a:r>
          </a:p>
          <a:p>
            <a:pPr algn="ctr"/>
            <a:r>
              <a:rPr lang="en-US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(M. Baldini)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DC0EA82-36DA-4A67-91E2-4C7AA111DD33}"/>
              </a:ext>
            </a:extLst>
          </p:cNvPr>
          <p:cNvCxnSpPr>
            <a:cxnSpLocks/>
          </p:cNvCxnSpPr>
          <p:nvPr/>
        </p:nvCxnSpPr>
        <p:spPr>
          <a:xfrm>
            <a:off x="762116" y="2339556"/>
            <a:ext cx="7618570" cy="444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101AC30F-8EFF-4755-A685-8613A98A3A9D}"/>
              </a:ext>
            </a:extLst>
          </p:cNvPr>
          <p:cNvCxnSpPr/>
          <p:nvPr/>
        </p:nvCxnSpPr>
        <p:spPr>
          <a:xfrm>
            <a:off x="4577518" y="2037421"/>
            <a:ext cx="0" cy="3048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829DCA14-CBCA-4F9A-9AA6-B8347BBFB244}"/>
              </a:ext>
            </a:extLst>
          </p:cNvPr>
          <p:cNvCxnSpPr/>
          <p:nvPr/>
        </p:nvCxnSpPr>
        <p:spPr>
          <a:xfrm>
            <a:off x="772068" y="2325149"/>
            <a:ext cx="0" cy="25590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Text Box 2">
            <a:extLst>
              <a:ext uri="{FF2B5EF4-FFF2-40B4-BE49-F238E27FC236}">
                <a16:creationId xmlns:a16="http://schemas.microsoft.com/office/drawing/2014/main" id="{02B45758-CB95-4BCD-9865-7D5BE219ED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8414" y="1698335"/>
            <a:ext cx="1133475" cy="314325"/>
          </a:xfrm>
          <a:prstGeom prst="rect">
            <a:avLst/>
          </a:prstGeom>
          <a:solidFill>
            <a:srgbClr val="FFFFFF"/>
          </a:solidFill>
          <a:ln w="57150">
            <a:solidFill>
              <a:srgbClr val="00B05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1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Control Account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63C46E6C-FDE9-4B2C-A1B9-1346487F9925}"/>
              </a:ext>
            </a:extLst>
          </p:cNvPr>
          <p:cNvCxnSpPr/>
          <p:nvPr/>
        </p:nvCxnSpPr>
        <p:spPr>
          <a:xfrm>
            <a:off x="8390638" y="2350757"/>
            <a:ext cx="0" cy="25590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5AE9F9B9-FB38-481B-B1BF-B13213E54E4D}"/>
              </a:ext>
            </a:extLst>
          </p:cNvPr>
          <p:cNvCxnSpPr/>
          <p:nvPr/>
        </p:nvCxnSpPr>
        <p:spPr>
          <a:xfrm>
            <a:off x="2041830" y="2348880"/>
            <a:ext cx="0" cy="25590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DB176BA4-C0D5-461B-857B-F817E758281E}"/>
              </a:ext>
            </a:extLst>
          </p:cNvPr>
          <p:cNvCxnSpPr/>
          <p:nvPr/>
        </p:nvCxnSpPr>
        <p:spPr>
          <a:xfrm>
            <a:off x="3311592" y="2333685"/>
            <a:ext cx="0" cy="25590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E25834C3-CE78-4A6E-9044-D6DD260D7BC2}"/>
              </a:ext>
            </a:extLst>
          </p:cNvPr>
          <p:cNvCxnSpPr/>
          <p:nvPr/>
        </p:nvCxnSpPr>
        <p:spPr>
          <a:xfrm>
            <a:off x="4581354" y="2348880"/>
            <a:ext cx="0" cy="25590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F03DF90B-BFBA-493A-8021-549A27DF19D5}"/>
              </a:ext>
            </a:extLst>
          </p:cNvPr>
          <p:cNvCxnSpPr/>
          <p:nvPr/>
        </p:nvCxnSpPr>
        <p:spPr>
          <a:xfrm>
            <a:off x="5868144" y="2348880"/>
            <a:ext cx="0" cy="25590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AE97AC20-88D3-49BF-AB00-AACC45743F03}"/>
              </a:ext>
            </a:extLst>
          </p:cNvPr>
          <p:cNvCxnSpPr/>
          <p:nvPr/>
        </p:nvCxnSpPr>
        <p:spPr>
          <a:xfrm>
            <a:off x="7120878" y="2342221"/>
            <a:ext cx="0" cy="25590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Text Box 305">
            <a:extLst>
              <a:ext uri="{FF2B5EF4-FFF2-40B4-BE49-F238E27FC236}">
                <a16:creationId xmlns:a16="http://schemas.microsoft.com/office/drawing/2014/main" id="{466B834E-78C4-4245-A091-B1FB6F378C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05254" y="2613701"/>
            <a:ext cx="1219088" cy="707886"/>
          </a:xfrm>
          <a:prstGeom prst="rect">
            <a:avLst/>
          </a:prstGeom>
          <a:solidFill>
            <a:srgbClr val="FFFFFF"/>
          </a:solidFill>
          <a:ln w="28575">
            <a:solidFill>
              <a:srgbClr val="00B05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/>
            <a:r>
              <a:rPr lang="en-US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Coil Fabrication at FNAL</a:t>
            </a:r>
          </a:p>
          <a:p>
            <a:pPr algn="ctr"/>
            <a:r>
              <a:rPr lang="en-US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302.2.05</a:t>
            </a:r>
          </a:p>
          <a:p>
            <a:pPr algn="ctr"/>
            <a:r>
              <a:rPr lang="en-US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L3/CAM: </a:t>
            </a:r>
          </a:p>
          <a:p>
            <a:pPr algn="ctr"/>
            <a:r>
              <a:rPr lang="en-US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A. Nobrega </a:t>
            </a:r>
          </a:p>
          <a:p>
            <a:pPr algn="ctr"/>
            <a:r>
              <a:rPr lang="en-US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(M. Yu)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D084F77-F15A-4C1A-A480-5DE9C12E4257}"/>
              </a:ext>
            </a:extLst>
          </p:cNvPr>
          <p:cNvSpPr txBox="1"/>
          <p:nvPr/>
        </p:nvSpPr>
        <p:spPr>
          <a:xfrm>
            <a:off x="7815545" y="53747"/>
            <a:ext cx="1261884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Charge #2</a:t>
            </a:r>
          </a:p>
        </p:txBody>
      </p:sp>
    </p:spTree>
    <p:extLst>
      <p:ext uri="{BB962C8B-B14F-4D97-AF65-F5344CB8AC3E}">
        <p14:creationId xmlns:p14="http://schemas.microsoft.com/office/powerpoint/2010/main" val="4122284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2E348A-2B13-4367-8D85-1A8A4DE118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WBS 302.2.04: Achievements since </a:t>
            </a:r>
            <a:r>
              <a:rPr lang="en-US" dirty="0" err="1"/>
              <a:t>Rebaseline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C62DBB-0041-420D-96DD-1BCF4A2FD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7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CE46E8-AB41-4935-9661-47AD777A05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HL-LHC AUP DOE IPR  – July 23rd–25th 2024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C97B386-4127-4B67-9FF2-D37EC53D6A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1905" y="3078997"/>
            <a:ext cx="2988451" cy="182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84D6BE8-53A9-4C4E-A6DC-B226A7E9DA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386" y="3395607"/>
            <a:ext cx="2117223" cy="137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6DEBFF4-2AEA-4EA0-828A-04A0EC410FE8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187394" y="5101235"/>
            <a:ext cx="5486400" cy="102743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4314572-510A-4050-AF68-5DF1D1915779}"/>
              </a:ext>
            </a:extLst>
          </p:cNvPr>
          <p:cNvSpPr txBox="1"/>
          <p:nvPr/>
        </p:nvSpPr>
        <p:spPr>
          <a:xfrm>
            <a:off x="147447" y="900000"/>
            <a:ext cx="55633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Coil Parts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9BE1AA6-B13B-4024-9FE2-8AC2AB8502A3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799688" y="1889667"/>
            <a:ext cx="4874106" cy="1137271"/>
          </a:xfrm>
          <a:prstGeom prst="rect">
            <a:avLst/>
          </a:prstGeom>
        </p:spPr>
      </p:pic>
      <p:sp>
        <p:nvSpPr>
          <p:cNvPr id="11" name="Content Placeholder 16">
            <a:extLst>
              <a:ext uri="{FF2B5EF4-FFF2-40B4-BE49-F238E27FC236}">
                <a16:creationId xmlns:a16="http://schemas.microsoft.com/office/drawing/2014/main" id="{74BBF8C8-9C91-4D70-8C06-B502812A0E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0426" y="1387996"/>
            <a:ext cx="4961654" cy="423299"/>
          </a:xfrm>
        </p:spPr>
        <p:txBody>
          <a:bodyPr>
            <a:normAutofit fontScale="92500" lnSpcReduction="10000"/>
          </a:bodyPr>
          <a:lstStyle/>
          <a:p>
            <a:r>
              <a:rPr lang="en-US" sz="1600" dirty="0"/>
              <a:t>Coil parts were all delivered to FNAL and BNL fabrication team.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D73637E-ED42-4BB1-AFF2-FFBFE0E51527}"/>
              </a:ext>
            </a:extLst>
          </p:cNvPr>
          <p:cNvSpPr txBox="1"/>
          <p:nvPr/>
        </p:nvSpPr>
        <p:spPr>
          <a:xfrm>
            <a:off x="232795" y="2207313"/>
            <a:ext cx="5808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Pole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DD13010-42E6-418D-876C-81961EA1076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0085" y="2061666"/>
            <a:ext cx="2491915" cy="36576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F95B392-42D3-4FA5-A187-53CA6F007B08}"/>
              </a:ext>
            </a:extLst>
          </p:cNvPr>
          <p:cNvSpPr txBox="1"/>
          <p:nvPr/>
        </p:nvSpPr>
        <p:spPr>
          <a:xfrm>
            <a:off x="7356268" y="2858378"/>
            <a:ext cx="17938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1 x Winding Mandrel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9E9497F-A2EA-4F2A-9E51-F212EA9C368E}"/>
              </a:ext>
            </a:extLst>
          </p:cNvPr>
          <p:cNvSpPr/>
          <p:nvPr/>
        </p:nvSpPr>
        <p:spPr>
          <a:xfrm>
            <a:off x="5878005" y="883696"/>
            <a:ext cx="325811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Tooling </a:t>
            </a:r>
            <a:endParaRPr lang="en-US" sz="2400" dirty="0">
              <a:solidFill>
                <a:srgbClr val="00B050"/>
              </a:solidFill>
            </a:endParaRPr>
          </a:p>
          <a:p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Tooling is in place to support the series coil production.                       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B0D9D36-B952-4BFF-9CA7-C78450BBC6C9}"/>
              </a:ext>
            </a:extLst>
          </p:cNvPr>
          <p:cNvSpPr txBox="1"/>
          <p:nvPr/>
        </p:nvSpPr>
        <p:spPr>
          <a:xfrm>
            <a:off x="7338765" y="4537211"/>
            <a:ext cx="18744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2 x Impregnation Fixture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3831322-3D54-496A-BE4C-590D05AB7513}"/>
              </a:ext>
            </a:extLst>
          </p:cNvPr>
          <p:cNvSpPr txBox="1"/>
          <p:nvPr/>
        </p:nvSpPr>
        <p:spPr>
          <a:xfrm>
            <a:off x="7014089" y="5677892"/>
            <a:ext cx="20537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10 x Storage Fixture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849256B-C994-43D2-9014-FC615EE26255}"/>
              </a:ext>
            </a:extLst>
          </p:cNvPr>
          <p:cNvCxnSpPr>
            <a:cxnSpLocks/>
          </p:cNvCxnSpPr>
          <p:nvPr/>
        </p:nvCxnSpPr>
        <p:spPr>
          <a:xfrm>
            <a:off x="5755663" y="980728"/>
            <a:ext cx="40473" cy="547260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D4AE167B-697E-7AEA-F657-B1EC0FAECA4F}"/>
              </a:ext>
            </a:extLst>
          </p:cNvPr>
          <p:cNvSpPr txBox="1"/>
          <p:nvPr/>
        </p:nvSpPr>
        <p:spPr>
          <a:xfrm>
            <a:off x="7908076" y="-2605"/>
            <a:ext cx="1261884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Charge #1</a:t>
            </a:r>
          </a:p>
        </p:txBody>
      </p:sp>
    </p:spTree>
    <p:extLst>
      <p:ext uri="{BB962C8B-B14F-4D97-AF65-F5344CB8AC3E}">
        <p14:creationId xmlns:p14="http://schemas.microsoft.com/office/powerpoint/2010/main" val="40742213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A4F29B-D45A-4E65-A632-90456CE83F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WBS 302.2.04: Procurement Status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076501-171D-4294-ABF7-B0CE96943A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3856857"/>
            <a:ext cx="7920000" cy="2164431"/>
          </a:xfrm>
        </p:spPr>
        <p:txBody>
          <a:bodyPr>
            <a:normAutofit fontScale="92500" lnSpcReduction="10000"/>
          </a:bodyPr>
          <a:lstStyle/>
          <a:p>
            <a:r>
              <a:rPr lang="en-US" sz="1600" dirty="0"/>
              <a:t>Pole Parts: Procurement is completed.</a:t>
            </a:r>
          </a:p>
          <a:p>
            <a:pPr lvl="1"/>
            <a:r>
              <a:rPr lang="en-US" sz="1200" dirty="0"/>
              <a:t>4 spare sets</a:t>
            </a:r>
          </a:p>
          <a:p>
            <a:r>
              <a:rPr lang="en-US" sz="1600" dirty="0"/>
              <a:t>End Parts: 96% of the procurement is completed. </a:t>
            </a:r>
          </a:p>
          <a:p>
            <a:pPr lvl="1"/>
            <a:r>
              <a:rPr lang="en-US" sz="1200" dirty="0"/>
              <a:t>The last 4 sets (spare) are expected to be delivered by the end of August.</a:t>
            </a:r>
          </a:p>
          <a:p>
            <a:r>
              <a:rPr lang="en-US" sz="1600" dirty="0"/>
              <a:t>Wedges: Procurement is completed.</a:t>
            </a:r>
          </a:p>
          <a:p>
            <a:pPr lvl="1"/>
            <a:r>
              <a:rPr lang="en-US" sz="1200"/>
              <a:t>17 </a:t>
            </a:r>
            <a:r>
              <a:rPr lang="en-US" sz="1200" dirty="0"/>
              <a:t>spare sets </a:t>
            </a:r>
          </a:p>
          <a:p>
            <a:r>
              <a:rPr lang="en-US" sz="1600" dirty="0"/>
              <a:t>Quench heater</a:t>
            </a:r>
          </a:p>
          <a:p>
            <a:pPr lvl="1"/>
            <a:r>
              <a:rPr lang="en-US" sz="1200" dirty="0"/>
              <a:t>5 spare sets will be available</a:t>
            </a:r>
          </a:p>
          <a:p>
            <a:r>
              <a:rPr lang="en-US" sz="1600" dirty="0" err="1"/>
              <a:t>NbTi</a:t>
            </a:r>
            <a:r>
              <a:rPr lang="en-US" sz="1600" dirty="0"/>
              <a:t> cable</a:t>
            </a:r>
          </a:p>
          <a:p>
            <a:pPr lvl="1"/>
            <a:r>
              <a:rPr lang="en-US" sz="1200" dirty="0"/>
              <a:t>13 spare sets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423034-DB7E-44C6-B775-EFA3884E44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8</a:t>
            </a:fld>
            <a:endParaRPr lang="fr-FR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94D8574F-9D8E-094B-86CE-570829FC3C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</p:spPr>
        <p:txBody>
          <a:bodyPr/>
          <a:lstStyle/>
          <a:p>
            <a:r>
              <a:rPr lang="en-US" dirty="0"/>
              <a:t>HL-LHC AUP DOE IPR  – July 23rd–25th 2024</a:t>
            </a:r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41F0572-0E23-4503-B62C-D8E038C9C94E}"/>
              </a:ext>
            </a:extLst>
          </p:cNvPr>
          <p:cNvSpPr txBox="1"/>
          <p:nvPr/>
        </p:nvSpPr>
        <p:spPr>
          <a:xfrm>
            <a:off x="7815545" y="53747"/>
            <a:ext cx="1261884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Charge #4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4A7A284-DC12-12E6-43A7-44D39A9696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96219"/>
            <a:ext cx="9144000" cy="2409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5291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14E56FFB-5317-9D8C-DFBC-0A09209255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8350" y="1201392"/>
            <a:ext cx="7918450" cy="4455215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000" y="49800"/>
            <a:ext cx="7920000" cy="720000"/>
          </a:xfrm>
        </p:spPr>
        <p:txBody>
          <a:bodyPr/>
          <a:lstStyle/>
          <a:p>
            <a:r>
              <a:rPr lang="en-US" dirty="0"/>
              <a:t>WBS 302.2.04: Schedule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9</a:t>
            </a:fld>
            <a:endParaRPr lang="fr-FR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40C7D0FF-57D7-084B-891B-FCE4C6EFF8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</p:spPr>
        <p:txBody>
          <a:bodyPr/>
          <a:lstStyle/>
          <a:p>
            <a:r>
              <a:rPr lang="en-US"/>
              <a:t>HL-LHC AUP DOE IPR  – July 23rd–25th 2024</a:t>
            </a:r>
            <a:endParaRPr lang="en-GB" dirty="0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C2147FE-316D-4863-A5A1-B2E12B1D8EC2}"/>
              </a:ext>
            </a:extLst>
          </p:cNvPr>
          <p:cNvCxnSpPr>
            <a:cxnSpLocks/>
          </p:cNvCxnSpPr>
          <p:nvPr/>
        </p:nvCxnSpPr>
        <p:spPr>
          <a:xfrm flipV="1">
            <a:off x="971600" y="3212976"/>
            <a:ext cx="1080120" cy="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B0EBD365-2E8C-4403-B662-03237C919ADE}"/>
              </a:ext>
            </a:extLst>
          </p:cNvPr>
          <p:cNvSpPr txBox="1"/>
          <p:nvPr/>
        </p:nvSpPr>
        <p:spPr>
          <a:xfrm>
            <a:off x="120971" y="3059089"/>
            <a:ext cx="11521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B0F0"/>
                </a:solidFill>
              </a:rPr>
              <a:t>302.2.04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CA90307-5DDD-4E2A-AF61-D1C9040E0A6E}"/>
              </a:ext>
            </a:extLst>
          </p:cNvPr>
          <p:cNvSpPr txBox="1"/>
          <p:nvPr/>
        </p:nvSpPr>
        <p:spPr>
          <a:xfrm>
            <a:off x="7815545" y="53747"/>
            <a:ext cx="1261884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Charge #2</a:t>
            </a:r>
          </a:p>
        </p:txBody>
      </p:sp>
    </p:spTree>
    <p:extLst>
      <p:ext uri="{BB962C8B-B14F-4D97-AF65-F5344CB8AC3E}">
        <p14:creationId xmlns:p14="http://schemas.microsoft.com/office/powerpoint/2010/main" val="200719830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HiLumi">
      <a:dk1>
        <a:sysClr val="windowText" lastClr="000000"/>
      </a:dk1>
      <a:lt1>
        <a:sysClr val="window" lastClr="FFFFFF"/>
      </a:lt1>
      <a:dk2>
        <a:srgbClr val="005F8C"/>
      </a:dk2>
      <a:lt2>
        <a:srgbClr val="0093BE"/>
      </a:lt2>
      <a:accent1>
        <a:srgbClr val="64BCD9"/>
      </a:accent1>
      <a:accent2>
        <a:srgbClr val="700A00"/>
      </a:accent2>
      <a:accent3>
        <a:srgbClr val="CA1100"/>
      </a:accent3>
      <a:accent4>
        <a:srgbClr val="E65346"/>
      </a:accent4>
      <a:accent5>
        <a:srgbClr val="5A5A5A"/>
      </a:accent5>
      <a:accent6>
        <a:srgbClr val="FB963C"/>
      </a:accent6>
      <a:hlink>
        <a:srgbClr val="0093BE"/>
      </a:hlink>
      <a:folHlink>
        <a:srgbClr val="6E6E6E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89ABA85A245EC45AA49FA36F10E0232" ma:contentTypeVersion="2" ma:contentTypeDescription="Create a new document." ma:contentTypeScope="" ma:versionID="adcd0aad5aed504a8f0da929d2112ad6">
  <xsd:schema xmlns:xsd="http://www.w3.org/2001/XMLSchema" xmlns:xs="http://www.w3.org/2001/XMLSchema" xmlns:p="http://schemas.microsoft.com/office/2006/metadata/properties" xmlns:ns2="8946e33d-fd2f-4ae4-8ee9-d90c129cdf9e" targetNamespace="http://schemas.microsoft.com/office/2006/metadata/properties" ma:root="true" ma:fieldsID="8f86ca1f070cacaf1fa8f62c9f76043c" ns2:_="">
    <xsd:import namespace="8946e33d-fd2f-4ae4-8ee9-d90c129cdf9e"/>
    <xsd:element name="properties">
      <xsd:complexType>
        <xsd:sequence>
          <xsd:element name="documentManagement">
            <xsd:complexType>
              <xsd:all>
                <xsd:element ref="ns2:Description0" minOccurs="0"/>
                <xsd:element ref="ns2:No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46e33d-fd2f-4ae4-8ee9-d90c129cdf9e" elementFormDefault="qualified">
    <xsd:import namespace="http://schemas.microsoft.com/office/2006/documentManagement/types"/>
    <xsd:import namespace="http://schemas.microsoft.com/office/infopath/2007/PartnerControls"/>
    <xsd:element name="Description0" ma:index="8" nillable="true" ma:displayName="Description" ma:internalName="Description0">
      <xsd:simpleType>
        <xsd:restriction base="dms:Text">
          <xsd:maxLength value="255"/>
        </xsd:restriction>
      </xsd:simpleType>
    </xsd:element>
    <xsd:element name="Note" ma:index="9" nillable="true" ma:displayName="Note" ma:internalName="Not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escription0 xmlns="8946e33d-fd2f-4ae4-8ee9-d90c129cdf9e">HL-LHC PowerPoint Presentation, incl. LARP logo, 4:3 format</Description0>
    <Note xmlns="8946e33d-fd2f-4ae4-8ee9-d90c129cdf9e">For presentations to be given at Joint HL-LHC/LARP annual meetings (US or European locations).
https://edms.cern.ch/document/1607180/</Note>
  </documentManagement>
</p:properties>
</file>

<file path=customXml/itemProps1.xml><?xml version="1.0" encoding="utf-8"?>
<ds:datastoreItem xmlns:ds="http://schemas.openxmlformats.org/officeDocument/2006/customXml" ds:itemID="{1A7292EC-A4CC-4379-ABA5-C61E3A4C432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946e33d-fd2f-4ae4-8ee9-d90c129cdf9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CC4280F-E911-4FF7-B1B5-10F770B636C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F8EF391-2BAD-45F4-B22E-736040720C99}">
  <ds:schemaRefs>
    <ds:schemaRef ds:uri="8946e33d-fd2f-4ae4-8ee9-d90c129cdf9e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45904</TotalTime>
  <Words>1461</Words>
  <Application>Microsoft Office PowerPoint</Application>
  <PresentationFormat>On-screen Show (4:3)</PresentationFormat>
  <Paragraphs>261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Helvetica Neue</vt:lpstr>
      <vt:lpstr>Arial</vt:lpstr>
      <vt:lpstr>Calibri</vt:lpstr>
      <vt:lpstr>Times New Roman</vt:lpstr>
      <vt:lpstr>Wingdings</vt:lpstr>
      <vt:lpstr>Thème Office</vt:lpstr>
      <vt:lpstr>Magnets 302.2.04 - Coil Parts, Materials and Tooling </vt:lpstr>
      <vt:lpstr>Outline</vt:lpstr>
      <vt:lpstr>WBS 302.2.04: Scope </vt:lpstr>
      <vt:lpstr>WBS 302.2.04: Interfaces</vt:lpstr>
      <vt:lpstr>WBS 302.2.04: External Dependencies</vt:lpstr>
      <vt:lpstr>WBS 302.2.04: Team</vt:lpstr>
      <vt:lpstr>WBS 302.2.04: Achievements since Rebaseline</vt:lpstr>
      <vt:lpstr>WBS 302.2.04: Procurement Status</vt:lpstr>
      <vt:lpstr>WBS 302.2.04: Schedule</vt:lpstr>
      <vt:lpstr>WBS 302.2.04: Cost and Schedule Performance &amp; VAR Reports</vt:lpstr>
      <vt:lpstr>WBS 302.2.04: BCRs Approved Since Baseline</vt:lpstr>
      <vt:lpstr>WBS 302.2.04: Estimate at Completion </vt:lpstr>
      <vt:lpstr>WBS 302.2.04: Risks</vt:lpstr>
      <vt:lpstr>WBS 302.2.04: ES&amp;H</vt:lpstr>
      <vt:lpstr>WBS 302.2.04: Summary</vt:lpstr>
      <vt:lpstr>Backup Slides</vt:lpstr>
      <vt:lpstr>302.2.04 Resource Type Breakdown</vt:lpstr>
      <vt:lpstr>302.2.04 Estimate Quality</vt:lpstr>
      <vt:lpstr>302.2.04 FTE Breakdown</vt:lpstr>
      <vt:lpstr>302.2.04 Cost Performance Report</vt:lpstr>
    </vt:vector>
  </TitlesOfParts>
  <Company>APO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HiLumi-Pres-Template-4-3-LARP</dc:title>
  <dc:creator>André-Pierre OLIVIER</dc:creator>
  <cp:lastModifiedBy>Miao M Yu</cp:lastModifiedBy>
  <cp:revision>987</cp:revision>
  <cp:lastPrinted>2022-07-27T16:38:01Z</cp:lastPrinted>
  <dcterms:created xsi:type="dcterms:W3CDTF">2016-03-23T12:58:39Z</dcterms:created>
  <dcterms:modified xsi:type="dcterms:W3CDTF">2024-06-25T16:48:30Z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0x010100689ABA85A245EC45AA49FA36F10E0232</vt:lpwstr>
  </property>
</Properties>
</file>