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8"/>
  </p:notesMasterIdLst>
  <p:handoutMasterIdLst>
    <p:handoutMasterId r:id="rId9"/>
  </p:handoutMasterIdLst>
  <p:sldIdLst>
    <p:sldId id="294" r:id="rId2"/>
    <p:sldId id="676" r:id="rId3"/>
    <p:sldId id="677" r:id="rId4"/>
    <p:sldId id="678" r:id="rId5"/>
    <p:sldId id="673" r:id="rId6"/>
    <p:sldId id="672" r:id="rId7"/>
  </p:sldIdLst>
  <p:sldSz cx="9144000" cy="6858000" type="screen4x3"/>
  <p:notesSz cx="6946900" cy="9220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solato Gattuso" initials="CG" lastIdx="1" clrIdx="0">
    <p:extLst>
      <p:ext uri="{19B8F6BF-5375-455C-9EA6-DF929625EA0E}">
        <p15:presenceInfo xmlns:p15="http://schemas.microsoft.com/office/powerpoint/2012/main" userId="S::gattuso@services.fnal.gov::e16b36fd-af99-4a23-a2b7-c93a9c63ddf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5E20"/>
    <a:srgbClr val="C7C7C7"/>
    <a:srgbClr val="CC9900"/>
    <a:srgbClr val="4E4E4E"/>
    <a:srgbClr val="FB8B18"/>
    <a:srgbClr val="A7A8AA"/>
    <a:srgbClr val="50504E"/>
    <a:srgbClr val="404040"/>
    <a:srgbClr val="004C97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94E8DF-5A87-4D49-B9E6-462FFEA4D94A}" v="3" dt="2024-01-31T03:34:49.75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 snapToObjects="1" showGuides="1">
      <p:cViewPr>
        <p:scale>
          <a:sx n="76" d="100"/>
          <a:sy n="76" d="100"/>
        </p:scale>
        <p:origin x="824" y="7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solato Gattuso" userId="e16b36fd-af99-4a23-a2b7-c93a9c63ddf6" providerId="ADAL" clId="{3194E8DF-5A87-4D49-B9E6-462FFEA4D94A}"/>
    <pc:docChg chg="undo custSel addSld delSld modSld">
      <pc:chgData name="Consolato Gattuso" userId="e16b36fd-af99-4a23-a2b7-c93a9c63ddf6" providerId="ADAL" clId="{3194E8DF-5A87-4D49-B9E6-462FFEA4D94A}" dt="2024-01-31T03:39:55.761" v="1304" actId="207"/>
      <pc:docMkLst>
        <pc:docMk/>
      </pc:docMkLst>
      <pc:sldChg chg="modSp mod">
        <pc:chgData name="Consolato Gattuso" userId="e16b36fd-af99-4a23-a2b7-c93a9c63ddf6" providerId="ADAL" clId="{3194E8DF-5A87-4D49-B9E6-462FFEA4D94A}" dt="2024-01-31T03:39:12.031" v="1255" actId="20577"/>
        <pc:sldMkLst>
          <pc:docMk/>
          <pc:sldMk cId="1989597527" sldId="294"/>
        </pc:sldMkLst>
        <pc:spChg chg="mod">
          <ac:chgData name="Consolato Gattuso" userId="e16b36fd-af99-4a23-a2b7-c93a9c63ddf6" providerId="ADAL" clId="{3194E8DF-5A87-4D49-B9E6-462FFEA4D94A}" dt="2024-01-31T03:39:12.031" v="1255" actId="20577"/>
          <ac:spMkLst>
            <pc:docMk/>
            <pc:sldMk cId="1989597527" sldId="294"/>
            <ac:spMk id="2" creationId="{00000000-0000-0000-0000-000000000000}"/>
          </ac:spMkLst>
        </pc:spChg>
      </pc:sldChg>
      <pc:sldChg chg="del">
        <pc:chgData name="Consolato Gattuso" userId="e16b36fd-af99-4a23-a2b7-c93a9c63ddf6" providerId="ADAL" clId="{3194E8DF-5A87-4D49-B9E6-462FFEA4D94A}" dt="2024-01-31T03:20:25.564" v="16" actId="47"/>
        <pc:sldMkLst>
          <pc:docMk/>
          <pc:sldMk cId="3079295408" sldId="408"/>
        </pc:sldMkLst>
      </pc:sldChg>
      <pc:sldChg chg="del">
        <pc:chgData name="Consolato Gattuso" userId="e16b36fd-af99-4a23-a2b7-c93a9c63ddf6" providerId="ADAL" clId="{3194E8DF-5A87-4D49-B9E6-462FFEA4D94A}" dt="2024-01-31T03:37:46.878" v="1235" actId="47"/>
        <pc:sldMkLst>
          <pc:docMk/>
          <pc:sldMk cId="3981954399" sldId="573"/>
        </pc:sldMkLst>
      </pc:sldChg>
      <pc:sldChg chg="del">
        <pc:chgData name="Consolato Gattuso" userId="e16b36fd-af99-4a23-a2b7-c93a9c63ddf6" providerId="ADAL" clId="{3194E8DF-5A87-4D49-B9E6-462FFEA4D94A}" dt="2024-01-31T03:37:48.887" v="1238" actId="47"/>
        <pc:sldMkLst>
          <pc:docMk/>
          <pc:sldMk cId="2961145709" sldId="576"/>
        </pc:sldMkLst>
      </pc:sldChg>
      <pc:sldChg chg="del">
        <pc:chgData name="Consolato Gattuso" userId="e16b36fd-af99-4a23-a2b7-c93a9c63ddf6" providerId="ADAL" clId="{3194E8DF-5A87-4D49-B9E6-462FFEA4D94A}" dt="2024-01-31T03:37:47.707" v="1236" actId="47"/>
        <pc:sldMkLst>
          <pc:docMk/>
          <pc:sldMk cId="3463275573" sldId="661"/>
        </pc:sldMkLst>
      </pc:sldChg>
      <pc:sldChg chg="del">
        <pc:chgData name="Consolato Gattuso" userId="e16b36fd-af99-4a23-a2b7-c93a9c63ddf6" providerId="ADAL" clId="{3194E8DF-5A87-4D49-B9E6-462FFEA4D94A}" dt="2024-01-31T03:37:45.969" v="1234" actId="47"/>
        <pc:sldMkLst>
          <pc:docMk/>
          <pc:sldMk cId="3055085921" sldId="664"/>
        </pc:sldMkLst>
      </pc:sldChg>
      <pc:sldChg chg="del">
        <pc:chgData name="Consolato Gattuso" userId="e16b36fd-af99-4a23-a2b7-c93a9c63ddf6" providerId="ADAL" clId="{3194E8DF-5A87-4D49-B9E6-462FFEA4D94A}" dt="2024-01-31T03:37:41.559" v="1233" actId="47"/>
        <pc:sldMkLst>
          <pc:docMk/>
          <pc:sldMk cId="3973932498" sldId="666"/>
        </pc:sldMkLst>
      </pc:sldChg>
      <pc:sldChg chg="del">
        <pc:chgData name="Consolato Gattuso" userId="e16b36fd-af99-4a23-a2b7-c93a9c63ddf6" providerId="ADAL" clId="{3194E8DF-5A87-4D49-B9E6-462FFEA4D94A}" dt="2024-01-31T03:37:48.347" v="1237" actId="47"/>
        <pc:sldMkLst>
          <pc:docMk/>
          <pc:sldMk cId="848284120" sldId="667"/>
        </pc:sldMkLst>
      </pc:sldChg>
      <pc:sldChg chg="del">
        <pc:chgData name="Consolato Gattuso" userId="e16b36fd-af99-4a23-a2b7-c93a9c63ddf6" providerId="ADAL" clId="{3194E8DF-5A87-4D49-B9E6-462FFEA4D94A}" dt="2024-01-31T03:20:15.242" v="11" actId="47"/>
        <pc:sldMkLst>
          <pc:docMk/>
          <pc:sldMk cId="3170346346" sldId="668"/>
        </pc:sldMkLst>
      </pc:sldChg>
      <pc:sldChg chg="modSp new mod">
        <pc:chgData name="Consolato Gattuso" userId="e16b36fd-af99-4a23-a2b7-c93a9c63ddf6" providerId="ADAL" clId="{3194E8DF-5A87-4D49-B9E6-462FFEA4D94A}" dt="2024-01-31T03:39:55.761" v="1304" actId="207"/>
        <pc:sldMkLst>
          <pc:docMk/>
          <pc:sldMk cId="3284029911" sldId="668"/>
        </pc:sldMkLst>
        <pc:spChg chg="mod">
          <ac:chgData name="Consolato Gattuso" userId="e16b36fd-af99-4a23-a2b7-c93a9c63ddf6" providerId="ADAL" clId="{3194E8DF-5A87-4D49-B9E6-462FFEA4D94A}" dt="2024-01-31T03:39:55.761" v="1304" actId="207"/>
          <ac:spMkLst>
            <pc:docMk/>
            <pc:sldMk cId="3284029911" sldId="668"/>
            <ac:spMk id="2" creationId="{947D68EE-7B2C-59CB-2E90-0E29DFB8C1D3}"/>
          </ac:spMkLst>
        </pc:spChg>
        <pc:spChg chg="mod">
          <ac:chgData name="Consolato Gattuso" userId="e16b36fd-af99-4a23-a2b7-c93a9c63ddf6" providerId="ADAL" clId="{3194E8DF-5A87-4D49-B9E6-462FFEA4D94A}" dt="2024-01-31T03:20:44.356" v="42" actId="20577"/>
          <ac:spMkLst>
            <pc:docMk/>
            <pc:sldMk cId="3284029911" sldId="668"/>
            <ac:spMk id="3" creationId="{CDC015C9-FF4D-159A-8082-3ED76B349887}"/>
          </ac:spMkLst>
        </pc:spChg>
      </pc:sldChg>
      <pc:sldChg chg="del">
        <pc:chgData name="Consolato Gattuso" userId="e16b36fd-af99-4a23-a2b7-c93a9c63ddf6" providerId="ADAL" clId="{3194E8DF-5A87-4D49-B9E6-462FFEA4D94A}" dt="2024-01-31T03:20:17.238" v="12" actId="47"/>
        <pc:sldMkLst>
          <pc:docMk/>
          <pc:sldMk cId="754559690" sldId="669"/>
        </pc:sldMkLst>
      </pc:sldChg>
      <pc:sldChg chg="addSp modSp new mod">
        <pc:chgData name="Consolato Gattuso" userId="e16b36fd-af99-4a23-a2b7-c93a9c63ddf6" providerId="ADAL" clId="{3194E8DF-5A87-4D49-B9E6-462FFEA4D94A}" dt="2024-01-31T03:37:36.644" v="1232" actId="14100"/>
        <pc:sldMkLst>
          <pc:docMk/>
          <pc:sldMk cId="1948976487" sldId="669"/>
        </pc:sldMkLst>
        <pc:spChg chg="mod">
          <ac:chgData name="Consolato Gattuso" userId="e16b36fd-af99-4a23-a2b7-c93a9c63ddf6" providerId="ADAL" clId="{3194E8DF-5A87-4D49-B9E6-462FFEA4D94A}" dt="2024-01-31T03:34:35.584" v="1060" actId="1076"/>
          <ac:spMkLst>
            <pc:docMk/>
            <pc:sldMk cId="1948976487" sldId="669"/>
            <ac:spMk id="2" creationId="{4E97DA74-F476-4EF0-6123-B6C3D85994C1}"/>
          </ac:spMkLst>
        </pc:spChg>
        <pc:spChg chg="mod">
          <ac:chgData name="Consolato Gattuso" userId="e16b36fd-af99-4a23-a2b7-c93a9c63ddf6" providerId="ADAL" clId="{3194E8DF-5A87-4D49-B9E6-462FFEA4D94A}" dt="2024-01-31T03:31:52.590" v="996" actId="14100"/>
          <ac:spMkLst>
            <pc:docMk/>
            <pc:sldMk cId="1948976487" sldId="669"/>
            <ac:spMk id="3" creationId="{8657B3D1-5198-4584-9260-66679E7C668C}"/>
          </ac:spMkLst>
        </pc:spChg>
        <pc:spChg chg="add mod">
          <ac:chgData name="Consolato Gattuso" userId="e16b36fd-af99-4a23-a2b7-c93a9c63ddf6" providerId="ADAL" clId="{3194E8DF-5A87-4D49-B9E6-462FFEA4D94A}" dt="2024-01-31T03:35:15.797" v="1070" actId="1076"/>
          <ac:spMkLst>
            <pc:docMk/>
            <pc:sldMk cId="1948976487" sldId="669"/>
            <ac:spMk id="7" creationId="{D1446A3D-0E57-5FE2-F78F-6E88EF687A49}"/>
          </ac:spMkLst>
        </pc:spChg>
        <pc:spChg chg="add mod">
          <ac:chgData name="Consolato Gattuso" userId="e16b36fd-af99-4a23-a2b7-c93a9c63ddf6" providerId="ADAL" clId="{3194E8DF-5A87-4D49-B9E6-462FFEA4D94A}" dt="2024-01-31T03:34:26.942" v="1058" actId="14100"/>
          <ac:spMkLst>
            <pc:docMk/>
            <pc:sldMk cId="1948976487" sldId="669"/>
            <ac:spMk id="8" creationId="{2F4C1B8D-94CC-D010-E91F-4FE5875AD7FA}"/>
          </ac:spMkLst>
        </pc:spChg>
        <pc:spChg chg="add mod">
          <ac:chgData name="Consolato Gattuso" userId="e16b36fd-af99-4a23-a2b7-c93a9c63ddf6" providerId="ADAL" clId="{3194E8DF-5A87-4D49-B9E6-462FFEA4D94A}" dt="2024-01-31T03:34:42.734" v="1062" actId="14100"/>
          <ac:spMkLst>
            <pc:docMk/>
            <pc:sldMk cId="1948976487" sldId="669"/>
            <ac:spMk id="9" creationId="{5C0364B4-FC55-F7BC-612A-AA0963DEA5B6}"/>
          </ac:spMkLst>
        </pc:spChg>
        <pc:spChg chg="add mod">
          <ac:chgData name="Consolato Gattuso" userId="e16b36fd-af99-4a23-a2b7-c93a9c63ddf6" providerId="ADAL" clId="{3194E8DF-5A87-4D49-B9E6-462FFEA4D94A}" dt="2024-01-31T03:37:36.644" v="1232" actId="14100"/>
          <ac:spMkLst>
            <pc:docMk/>
            <pc:sldMk cId="1948976487" sldId="669"/>
            <ac:spMk id="10" creationId="{CA8B32A3-41B5-8942-E980-951F41E0836A}"/>
          </ac:spMkLst>
        </pc:spChg>
      </pc:sldChg>
      <pc:sldChg chg="del">
        <pc:chgData name="Consolato Gattuso" userId="e16b36fd-af99-4a23-a2b7-c93a9c63ddf6" providerId="ADAL" clId="{3194E8DF-5A87-4D49-B9E6-462FFEA4D94A}" dt="2024-01-31T03:20:18.412" v="13" actId="47"/>
        <pc:sldMkLst>
          <pc:docMk/>
          <pc:sldMk cId="2948902719" sldId="670"/>
        </pc:sldMkLst>
      </pc:sldChg>
      <pc:sldChg chg="modSp new mod">
        <pc:chgData name="Consolato Gattuso" userId="e16b36fd-af99-4a23-a2b7-c93a9c63ddf6" providerId="ADAL" clId="{3194E8DF-5A87-4D49-B9E6-462FFEA4D94A}" dt="2024-01-31T03:31:04.815" v="991" actId="20577"/>
        <pc:sldMkLst>
          <pc:docMk/>
          <pc:sldMk cId="3954066341" sldId="670"/>
        </pc:sldMkLst>
        <pc:spChg chg="mod">
          <ac:chgData name="Consolato Gattuso" userId="e16b36fd-af99-4a23-a2b7-c93a9c63ddf6" providerId="ADAL" clId="{3194E8DF-5A87-4D49-B9E6-462FFEA4D94A}" dt="2024-01-31T03:31:04.815" v="991" actId="20577"/>
          <ac:spMkLst>
            <pc:docMk/>
            <pc:sldMk cId="3954066341" sldId="670"/>
            <ac:spMk id="3" creationId="{66DBB4F5-2C11-3DEE-18E9-E53423C5C8E2}"/>
          </ac:spMkLst>
        </pc:spChg>
      </pc:sldChg>
      <pc:sldChg chg="del">
        <pc:chgData name="Consolato Gattuso" userId="e16b36fd-af99-4a23-a2b7-c93a9c63ddf6" providerId="ADAL" clId="{3194E8DF-5A87-4D49-B9E6-462FFEA4D94A}" dt="2024-01-31T03:20:21.631" v="14" actId="47"/>
        <pc:sldMkLst>
          <pc:docMk/>
          <pc:sldMk cId="4066081010" sldId="671"/>
        </pc:sldMkLst>
      </pc:sldChg>
      <pc:sldChg chg="del">
        <pc:chgData name="Consolato Gattuso" userId="e16b36fd-af99-4a23-a2b7-c93a9c63ddf6" providerId="ADAL" clId="{3194E8DF-5A87-4D49-B9E6-462FFEA4D94A}" dt="2024-01-31T03:20:23.094" v="15" actId="47"/>
        <pc:sldMkLst>
          <pc:docMk/>
          <pc:sldMk cId="2772323822" sldId="67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5/2/2024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5/2/2024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Crnkovic &amp; Deinlein | Accelerator Status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Crnkovic &amp; Deinlein | Accelerator Status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Crnkovic &amp; Deinlein | Accelerator Status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Crnkovic &amp; Deinlein | Accelerator Status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Crnkovic &amp; Deinlein | Accelerator Status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Crnkovic &amp; Deinlein | Accelerator Status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Crnkovic &amp; Deinlein | Accelerator Status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6193" y="5020123"/>
            <a:ext cx="3983637" cy="429489"/>
          </a:xfrm>
        </p:spPr>
        <p:txBody>
          <a:bodyPr/>
          <a:lstStyle/>
          <a:p>
            <a:r>
              <a:rPr lang="en-US" dirty="0"/>
              <a:t>Jason Crnkovic &amp; George </a:t>
            </a:r>
            <a:r>
              <a:rPr lang="en-US" dirty="0" err="1"/>
              <a:t>Deinlein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6193" y="3804340"/>
            <a:ext cx="8971613" cy="768128"/>
          </a:xfrm>
        </p:spPr>
        <p:txBody>
          <a:bodyPr>
            <a:noAutofit/>
          </a:bodyPr>
          <a:lstStyle/>
          <a:p>
            <a:r>
              <a:rPr lang="en-US" sz="3600" dirty="0"/>
              <a:t>Accelerator Status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E08E4483-0422-848C-EB1E-CA0C3184D6DD}"/>
              </a:ext>
            </a:extLst>
          </p:cNvPr>
          <p:cNvSpPr txBox="1">
            <a:spLocks/>
          </p:cNvSpPr>
          <p:nvPr/>
        </p:nvSpPr>
        <p:spPr>
          <a:xfrm>
            <a:off x="6693107" y="5020123"/>
            <a:ext cx="2121109" cy="768127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Proton PMG/AEM:</a:t>
            </a:r>
          </a:p>
          <a:p>
            <a:r>
              <a:rPr lang="en-US" dirty="0"/>
              <a:t>May 2, 2024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7D68EE-7B2C-59CB-2E90-0E29DFB8C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" y="579557"/>
            <a:ext cx="4342789" cy="245745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err="1"/>
              <a:t>Linac</a:t>
            </a:r>
            <a:r>
              <a:rPr lang="en-US" sz="2000" b="1" dirty="0"/>
              <a:t>:</a:t>
            </a:r>
          </a:p>
          <a:p>
            <a:r>
              <a:rPr lang="en-US" sz="2000" dirty="0"/>
              <a:t>Running well.</a:t>
            </a:r>
          </a:p>
          <a:p>
            <a:r>
              <a:rPr lang="en-US" sz="2000" dirty="0"/>
              <a:t>Efficiency around 91% (G:LINEFF).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MTA:</a:t>
            </a:r>
          </a:p>
          <a:p>
            <a:r>
              <a:rPr lang="en-US" sz="2000" dirty="0"/>
              <a:t>Awaiting results of review.</a:t>
            </a:r>
          </a:p>
          <a:p>
            <a:r>
              <a:rPr lang="en-US" sz="2000" dirty="0"/>
              <a:t>Replacing multiwire planes</a:t>
            </a:r>
            <a:r>
              <a:rPr lang="en-US" sz="1600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C015C9-FF4D-159A-8082-3ED76B34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6" y="69519"/>
            <a:ext cx="9009088" cy="498250"/>
          </a:xfrm>
        </p:spPr>
        <p:txBody>
          <a:bodyPr/>
          <a:lstStyle/>
          <a:p>
            <a:r>
              <a:rPr lang="en-US" dirty="0"/>
              <a:t>Recent Activities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A2C02-46B1-F2D3-E9FD-C39D5B58C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2"/>
            <a:ext cx="1886452" cy="242873"/>
          </a:xfrm>
        </p:spPr>
        <p:txBody>
          <a:bodyPr/>
          <a:lstStyle/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81951-61E7-D7DD-339F-509DCF092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5055" y="6498625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Crnkovic &amp; Deinlein | Accelerator Status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EBABB-2F71-E663-B35C-5D3CAE90A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8C0BF5C-C2E2-EAB4-EC77-D1678028411B}"/>
              </a:ext>
            </a:extLst>
          </p:cNvPr>
          <p:cNvSpPr txBox="1">
            <a:spLocks/>
          </p:cNvSpPr>
          <p:nvPr/>
        </p:nvSpPr>
        <p:spPr>
          <a:xfrm>
            <a:off x="4901184" y="579556"/>
            <a:ext cx="4087368" cy="284944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000" b="1" dirty="0"/>
              <a:t>Booster:</a:t>
            </a:r>
          </a:p>
          <a:p>
            <a:r>
              <a:rPr lang="en-US" sz="2000" dirty="0"/>
              <a:t>Running well.</a:t>
            </a:r>
          </a:p>
          <a:p>
            <a:r>
              <a:rPr lang="en-US" sz="2000" dirty="0"/>
              <a:t>Planning to have a Booster studies day in May (for the PIP-II era).</a:t>
            </a:r>
          </a:p>
          <a:p>
            <a:pPr marL="0" indent="0">
              <a:buFont typeface="Arial" charset="0"/>
              <a:buNone/>
            </a:pPr>
            <a:endParaRPr lang="en-US" sz="2000" b="1" dirty="0"/>
          </a:p>
        </p:txBody>
      </p:sp>
      <p:pic>
        <p:nvPicPr>
          <p:cNvPr id="9" name="Picture 8" descr="A graph showing the number of protons&#10;&#10;Description automatically generated">
            <a:extLst>
              <a:ext uri="{FF2B5EF4-FFF2-40B4-BE49-F238E27FC236}">
                <a16:creationId xmlns:a16="http://schemas.microsoft.com/office/drawing/2014/main" id="{BCBF61CF-7E65-EE6D-9C63-D5CC2839C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9" y="3322334"/>
            <a:ext cx="4403058" cy="2935372"/>
          </a:xfrm>
          <a:prstGeom prst="rect">
            <a:avLst/>
          </a:prstGeom>
        </p:spPr>
      </p:pic>
      <p:pic>
        <p:nvPicPr>
          <p:cNvPr id="11" name="Picture 10" descr="A graph showing a line graph&#10;&#10;Description automatically generated with medium confidence">
            <a:extLst>
              <a:ext uri="{FF2B5EF4-FFF2-40B4-BE49-F238E27FC236}">
                <a16:creationId xmlns:a16="http://schemas.microsoft.com/office/drawing/2014/main" id="{F9A83E9C-F564-6BA0-DF1B-27007C09C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495" y="3322334"/>
            <a:ext cx="4403059" cy="2935373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D526A3DF-6BD7-9DFF-01F7-838C5AD4A2D9}"/>
              </a:ext>
            </a:extLst>
          </p:cNvPr>
          <p:cNvSpPr txBox="1">
            <a:spLocks/>
          </p:cNvSpPr>
          <p:nvPr/>
        </p:nvSpPr>
        <p:spPr>
          <a:xfrm>
            <a:off x="5103462" y="3651353"/>
            <a:ext cx="3483586" cy="28679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400" b="1" dirty="0"/>
              <a:t>Integral: 4.98E19 protons @ May 1 00:00</a:t>
            </a:r>
          </a:p>
        </p:txBody>
      </p:sp>
    </p:spTree>
    <p:extLst>
      <p:ext uri="{BB962C8B-B14F-4D97-AF65-F5344CB8AC3E}">
        <p14:creationId xmlns:p14="http://schemas.microsoft.com/office/powerpoint/2010/main" val="268183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7D68EE-7B2C-59CB-2E90-0E29DFB8C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" y="579557"/>
            <a:ext cx="4342789" cy="245745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MI &amp; RR:</a:t>
            </a:r>
          </a:p>
          <a:p>
            <a:r>
              <a:rPr lang="en-US" sz="2000" dirty="0"/>
              <a:t>Running well.</a:t>
            </a:r>
          </a:p>
          <a:p>
            <a:r>
              <a:rPr lang="en-US" sz="2000" dirty="0"/>
              <a:t>Setting 8 GeV Collimators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C015C9-FF4D-159A-8082-3ED76B34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6" y="69519"/>
            <a:ext cx="9009088" cy="498250"/>
          </a:xfrm>
        </p:spPr>
        <p:txBody>
          <a:bodyPr/>
          <a:lstStyle/>
          <a:p>
            <a:r>
              <a:rPr lang="en-US" dirty="0"/>
              <a:t>Recent Activities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A2C02-46B1-F2D3-E9FD-C39D5B58C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2"/>
            <a:ext cx="1886452" cy="242873"/>
          </a:xfrm>
        </p:spPr>
        <p:txBody>
          <a:bodyPr/>
          <a:lstStyle/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81951-61E7-D7DD-339F-509DCF092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5055" y="6498625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Crnkovic &amp; Deinlein | Accelerator Status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EBABB-2F71-E663-B35C-5D3CAE90A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8C0BF5C-C2E2-EAB4-EC77-D1678028411B}"/>
              </a:ext>
            </a:extLst>
          </p:cNvPr>
          <p:cNvSpPr txBox="1">
            <a:spLocks/>
          </p:cNvSpPr>
          <p:nvPr/>
        </p:nvSpPr>
        <p:spPr>
          <a:xfrm>
            <a:off x="4901184" y="579557"/>
            <a:ext cx="4087368" cy="245745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000" b="1" dirty="0" err="1"/>
              <a:t>NuMI</a:t>
            </a:r>
            <a:r>
              <a:rPr lang="en-US" sz="2000" b="1" dirty="0"/>
              <a:t>:</a:t>
            </a:r>
          </a:p>
          <a:p>
            <a:r>
              <a:rPr lang="en-US" sz="2000" dirty="0"/>
              <a:t>Running well.</a:t>
            </a:r>
          </a:p>
          <a:p>
            <a:r>
              <a:rPr lang="en-US" sz="2000" dirty="0"/>
              <a:t>Running into 980 kW limit in beam permit.</a:t>
            </a:r>
          </a:p>
          <a:p>
            <a:r>
              <a:rPr lang="en-US" sz="2000" dirty="0"/>
              <a:t>Tritium production meeting on Friday</a:t>
            </a:r>
          </a:p>
          <a:p>
            <a:pPr marL="0" indent="0">
              <a:buFont typeface="Arial" charset="0"/>
              <a:buNone/>
            </a:pP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BF61CF-7E65-EE6D-9C63-D5CC2839CB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5449" y="3322334"/>
            <a:ext cx="4403058" cy="29353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A83E9C-F564-6BA0-DF1B-27007C09CC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85495" y="3322334"/>
            <a:ext cx="4403059" cy="2935372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F10AB9B7-8D9D-AFEE-EC78-82A59CE6911B}"/>
              </a:ext>
            </a:extLst>
          </p:cNvPr>
          <p:cNvSpPr txBox="1">
            <a:spLocks/>
          </p:cNvSpPr>
          <p:nvPr/>
        </p:nvSpPr>
        <p:spPr>
          <a:xfrm>
            <a:off x="5103462" y="3651353"/>
            <a:ext cx="3483586" cy="28679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400" b="1" dirty="0"/>
              <a:t>Integral: 9.365E19 protons @ May 1 00:00</a:t>
            </a:r>
          </a:p>
        </p:txBody>
      </p:sp>
    </p:spTree>
    <p:extLst>
      <p:ext uri="{BB962C8B-B14F-4D97-AF65-F5344CB8AC3E}">
        <p14:creationId xmlns:p14="http://schemas.microsoft.com/office/powerpoint/2010/main" val="1169054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7D68EE-7B2C-59CB-2E90-0E29DFB8C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" y="579557"/>
            <a:ext cx="4342789" cy="3751374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Muon Campus:</a:t>
            </a:r>
          </a:p>
          <a:p>
            <a:r>
              <a:rPr lang="en-US" sz="2000" dirty="0"/>
              <a:t>Working through safety system testing. </a:t>
            </a:r>
          </a:p>
          <a:p>
            <a:r>
              <a:rPr lang="en-US" sz="2000" dirty="0"/>
              <a:t>Finishing up work.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 err="1"/>
              <a:t>Swichtyard</a:t>
            </a:r>
            <a:r>
              <a:rPr lang="en-US" sz="2000" b="1" dirty="0"/>
              <a:t>:</a:t>
            </a:r>
          </a:p>
          <a:p>
            <a:r>
              <a:rPr lang="en-US" sz="2000" dirty="0"/>
              <a:t>Turning on equipment and shaking out remaining bugs.</a:t>
            </a:r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C015C9-FF4D-159A-8082-3ED76B34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6" y="69519"/>
            <a:ext cx="9009088" cy="498250"/>
          </a:xfrm>
        </p:spPr>
        <p:txBody>
          <a:bodyPr/>
          <a:lstStyle/>
          <a:p>
            <a:r>
              <a:rPr lang="en-US" dirty="0"/>
              <a:t>Recent Activities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A2C02-46B1-F2D3-E9FD-C39D5B58C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2"/>
            <a:ext cx="1886452" cy="242873"/>
          </a:xfrm>
        </p:spPr>
        <p:txBody>
          <a:bodyPr/>
          <a:lstStyle/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81951-61E7-D7DD-339F-509DCF092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5055" y="6498625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Crnkovic &amp; Deinlein | Accelerator Status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EBABB-2F71-E663-B35C-5D3CAE90A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8C0BF5C-C2E2-EAB4-EC77-D1678028411B}"/>
              </a:ext>
            </a:extLst>
          </p:cNvPr>
          <p:cNvSpPr txBox="1">
            <a:spLocks/>
          </p:cNvSpPr>
          <p:nvPr/>
        </p:nvSpPr>
        <p:spPr>
          <a:xfrm>
            <a:off x="4645765" y="571182"/>
            <a:ext cx="4430779" cy="324949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000" b="1" dirty="0"/>
              <a:t>Neutrino Muon:</a:t>
            </a:r>
          </a:p>
          <a:p>
            <a:r>
              <a:rPr lang="en-US" sz="2000" dirty="0"/>
              <a:t>Working through safety system testing.</a:t>
            </a:r>
          </a:p>
          <a:p>
            <a:r>
              <a:rPr lang="en-US" sz="2000" dirty="0"/>
              <a:t>Turning on equipment and shaking out remaining bugs.</a:t>
            </a:r>
          </a:p>
          <a:p>
            <a:pPr marL="0" indent="0">
              <a:buFont typeface="Arial" charset="0"/>
              <a:buNone/>
            </a:pPr>
            <a:endParaRPr lang="en-US" sz="2000" dirty="0"/>
          </a:p>
          <a:p>
            <a:pPr marL="0" indent="0">
              <a:buFont typeface="Arial" charset="0"/>
              <a:buNone/>
            </a:pPr>
            <a:r>
              <a:rPr lang="en-US" sz="2000" b="1" dirty="0"/>
              <a:t>Meson:</a:t>
            </a:r>
          </a:p>
          <a:p>
            <a:r>
              <a:rPr lang="en-US" sz="2000" dirty="0"/>
              <a:t>Working through safety system testing.</a:t>
            </a:r>
          </a:p>
          <a:p>
            <a:r>
              <a:rPr lang="en-US" sz="2000" dirty="0"/>
              <a:t>Turning on equipment and shaking out remaining bugs.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04142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7D68EE-7B2C-59CB-2E90-0E29DFB8C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C015C9-FF4D-159A-8082-3ED76B34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6" y="69519"/>
            <a:ext cx="9009088" cy="498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A2C02-46B1-F2D3-E9FD-C39D5B58C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2"/>
            <a:ext cx="1886452" cy="242873"/>
          </a:xfrm>
        </p:spPr>
        <p:txBody>
          <a:bodyPr/>
          <a:lstStyle/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81951-61E7-D7DD-339F-509DCF092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5055" y="6498625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Crnkovic &amp; Deinlein | Accelerator Status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EBABB-2F71-E663-B35C-5D3CAE90A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BD0C004A-F9CA-E5D7-FB25-4A01816F7F27}"/>
              </a:ext>
            </a:extLst>
          </p:cNvPr>
          <p:cNvSpPr txBox="1">
            <a:spLocks/>
          </p:cNvSpPr>
          <p:nvPr/>
        </p:nvSpPr>
        <p:spPr>
          <a:xfrm>
            <a:off x="2576313" y="3064495"/>
            <a:ext cx="3977085" cy="72901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/>
              <a:t>Any Questions?</a:t>
            </a:r>
          </a:p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29688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7D68EE-7B2C-59CB-2E90-0E29DFB8C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C015C9-FF4D-159A-8082-3ED76B34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6" y="69519"/>
            <a:ext cx="9009088" cy="498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A2C02-46B1-F2D3-E9FD-C39D5B58C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2"/>
            <a:ext cx="1886452" cy="242873"/>
          </a:xfrm>
        </p:spPr>
        <p:txBody>
          <a:bodyPr/>
          <a:lstStyle/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81951-61E7-D7DD-339F-509DCF092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5055" y="6498625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/>
              <a:t>Crnkovic &amp; Deinlein | Accelerator Status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EBABB-2F71-E663-B35C-5D3CAE90A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57104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11023</TotalTime>
  <Words>230</Words>
  <Application>Microsoft Office PowerPoint</Application>
  <PresentationFormat>On-screen Show (4:3)</PresentationFormat>
  <Paragraphs>55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Helvetica</vt:lpstr>
      <vt:lpstr>Fermilab_PPT_090815</vt:lpstr>
      <vt:lpstr>PowerPoint Presentation</vt:lpstr>
      <vt:lpstr>Recent Activities</vt:lpstr>
      <vt:lpstr>Recent Activities</vt:lpstr>
      <vt:lpstr>Recent Activities</vt:lpstr>
      <vt:lpstr>PowerPoint Presentation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Consolato Gattuso x6331 08022N</dc:creator>
  <cp:lastModifiedBy>Jason Crnkovic</cp:lastModifiedBy>
  <cp:revision>138</cp:revision>
  <cp:lastPrinted>2016-04-05T12:58:00Z</cp:lastPrinted>
  <dcterms:created xsi:type="dcterms:W3CDTF">2016-03-03T19:44:14Z</dcterms:created>
  <dcterms:modified xsi:type="dcterms:W3CDTF">2024-05-02T14:07:52Z</dcterms:modified>
</cp:coreProperties>
</file>