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3" r:id="rId2"/>
    <p:sldId id="348" r:id="rId3"/>
    <p:sldId id="430" r:id="rId4"/>
    <p:sldId id="391" r:id="rId5"/>
    <p:sldId id="467" r:id="rId6"/>
    <p:sldId id="431" r:id="rId7"/>
    <p:sldId id="441" r:id="rId8"/>
    <p:sldId id="567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13" r:id="rId17"/>
    <p:sldId id="432" r:id="rId18"/>
    <p:sldId id="445" r:id="rId19"/>
    <p:sldId id="569" r:id="rId20"/>
    <p:sldId id="604" r:id="rId21"/>
    <p:sldId id="605" r:id="rId22"/>
    <p:sldId id="570" r:id="rId23"/>
    <p:sldId id="581" r:id="rId24"/>
    <p:sldId id="571" r:id="rId25"/>
    <p:sldId id="593" r:id="rId26"/>
    <p:sldId id="561" r:id="rId27"/>
    <p:sldId id="562" r:id="rId28"/>
    <p:sldId id="606" r:id="rId29"/>
    <p:sldId id="458" r:id="rId30"/>
    <p:sldId id="582" r:id="rId31"/>
    <p:sldId id="446" r:id="rId32"/>
    <p:sldId id="583" r:id="rId33"/>
    <p:sldId id="572" r:id="rId34"/>
    <p:sldId id="573" r:id="rId35"/>
    <p:sldId id="459" r:id="rId36"/>
    <p:sldId id="435" r:id="rId37"/>
    <p:sldId id="447" r:id="rId38"/>
    <p:sldId id="584" r:id="rId39"/>
    <p:sldId id="607" r:id="rId40"/>
    <p:sldId id="608" r:id="rId41"/>
    <p:sldId id="479" r:id="rId42"/>
    <p:sldId id="452" r:id="rId43"/>
    <p:sldId id="448" r:id="rId44"/>
    <p:sldId id="585" r:id="rId45"/>
    <p:sldId id="609" r:id="rId46"/>
    <p:sldId id="610" r:id="rId47"/>
    <p:sldId id="480" r:id="rId48"/>
    <p:sldId id="437" r:id="rId49"/>
    <p:sldId id="455" r:id="rId50"/>
    <p:sldId id="586" r:id="rId51"/>
    <p:sldId id="611" r:id="rId52"/>
    <p:sldId id="612" r:id="rId53"/>
    <p:sldId id="481" r:id="rId54"/>
    <p:sldId id="438" r:id="rId55"/>
    <p:sldId id="587" r:id="rId56"/>
    <p:sldId id="596" r:id="rId57"/>
    <p:sldId id="597" r:id="rId58"/>
    <p:sldId id="505" r:id="rId59"/>
    <p:sldId id="613" r:id="rId60"/>
    <p:sldId id="434" r:id="rId61"/>
    <p:sldId id="468" r:id="rId62"/>
    <p:sldId id="614" r:id="rId63"/>
    <p:sldId id="615" r:id="rId64"/>
    <p:sldId id="616" r:id="rId6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Objects="1" showGuides="1">
      <p:cViewPr varScale="1">
        <p:scale>
          <a:sx n="127" d="100"/>
          <a:sy n="127" d="100"/>
        </p:scale>
        <p:origin x="810" y="120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16/05/2024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16/05/2024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MQXFA18 coil dimensions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80000" cy="1498104"/>
          </a:xfrm>
        </p:spPr>
        <p:txBody>
          <a:bodyPr>
            <a:normAutofit/>
          </a:bodyPr>
          <a:lstStyle/>
          <a:p>
            <a:r>
              <a:rPr lang="en-GB" dirty="0"/>
              <a:t>P. Ferracin, Dan Cheng, Jennifer Doyle, Katherine Ray, Michael Solis</a:t>
            </a:r>
          </a:p>
          <a:p>
            <a:endParaRPr lang="en-GB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MQXFA18 Coils Acceptance Review</a:t>
            </a:r>
          </a:p>
          <a:p>
            <a:r>
              <a:rPr lang="en-US" dirty="0"/>
              <a:t>May 21</a:t>
            </a:r>
            <a:r>
              <a:rPr lang="en-US" baseline="30000" dirty="0"/>
              <a:t>st</a:t>
            </a:r>
            <a:r>
              <a:rPr lang="en-US" dirty="0"/>
              <a:t>, 2024</a:t>
            </a:r>
            <a:endParaRPr lang="en-GB" dirty="0"/>
          </a:p>
          <a:p>
            <a:r>
              <a:rPr lang="en-GB" dirty="0"/>
              <a:t>LBNL, Berkeley, CA,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5949280"/>
            <a:ext cx="648072" cy="698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1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5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4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2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1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9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7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1691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(straight section)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6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B8F2-E3E7-47E7-AC77-75B87D9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8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D602C9-95C7-4AC9-B9E3-7159F3578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A42-D5BA-4B20-95E1-B0299412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D7E5-FDE1-4C57-95FF-37CD964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E3734C-BFCE-4966-AE30-C1C3AFC6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8CB0B9-796C-42C3-A01D-BD2D54B06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2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Coils 246 and 244 with several points out of spec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The coils will be shimmed on the mid-plane to compensate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31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029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full length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474396-FD99-4674-8661-20C6E860D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95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D88DBD-551C-48A1-88AD-A782B3335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4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9B1F83-E748-417E-A498-8FBDAABED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8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0ACF-0303-4998-8E39-43DD704C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between arc length excess straight section and spacer-wedge transition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D061E-2D82-42C5-8D57-B706FEAB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0399E-D510-4608-974C-74EAC80E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61F4D6-DF59-42FE-813A-74532D5A3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CA2CA-274B-4747-8327-5FD460E9404C}"/>
              </a:ext>
            </a:extLst>
          </p:cNvPr>
          <p:cNvSpPr txBox="1"/>
          <p:nvPr/>
        </p:nvSpPr>
        <p:spPr>
          <a:xfrm>
            <a:off x="3347864" y="5582259"/>
            <a:ext cx="444384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Red</a:t>
            </a:r>
            <a:r>
              <a:rPr lang="en-US" sz="1000" dirty="0"/>
              <a:t> &amp; </a:t>
            </a:r>
            <a:r>
              <a:rPr lang="en-US" sz="1000" dirty="0">
                <a:solidFill>
                  <a:schemeClr val="tx2"/>
                </a:solidFill>
              </a:rPr>
              <a:t>dark blue </a:t>
            </a:r>
            <a:r>
              <a:rPr lang="en-US" sz="1000" dirty="0"/>
              <a:t>markers: measured at 207 mm and 4426 mm</a:t>
            </a:r>
          </a:p>
          <a:p>
            <a:r>
              <a:rPr lang="en-US" sz="1000" dirty="0">
                <a:solidFill>
                  <a:srgbClr val="FFC000"/>
                </a:solidFill>
              </a:rPr>
              <a:t>Orange</a:t>
            </a:r>
            <a:r>
              <a:rPr lang="en-US" sz="1000" dirty="0"/>
              <a:t> &amp; </a:t>
            </a:r>
            <a:r>
              <a:rPr lang="en-US" sz="1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light blue </a:t>
            </a:r>
            <a:r>
              <a:rPr lang="en-US" sz="1000" dirty="0"/>
              <a:t>markers: measured at 260-300 mm and 4340-4380 mm</a:t>
            </a:r>
          </a:p>
        </p:txBody>
      </p:sp>
    </p:spTree>
    <p:extLst>
      <p:ext uri="{BB962C8B-B14F-4D97-AF65-F5344CB8AC3E}">
        <p14:creationId xmlns:p14="http://schemas.microsoft.com/office/powerpoint/2010/main" val="2038705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arc length excess straight section -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Coils 244, 161, 246 Out of spec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“If Delta arc-length is slightly above 210 um, disposition may be to set minimum magnet preload  &gt; 80+ MPa”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2FF25-3FB3-4887-9551-ECBBDA3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1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6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2A3D7-BE89-4AE9-8530-6C393F40898E}"/>
              </a:ext>
            </a:extLst>
          </p:cNvPr>
          <p:cNvCxnSpPr>
            <a:cxnSpLocks/>
          </p:cNvCxnSpPr>
          <p:nvPr/>
        </p:nvCxnSpPr>
        <p:spPr>
          <a:xfrm>
            <a:off x="2403911" y="2293221"/>
            <a:ext cx="360040" cy="51715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709709-6D32-4ED7-8476-851B962AE70D}"/>
              </a:ext>
            </a:extLst>
          </p:cNvPr>
          <p:cNvCxnSpPr>
            <a:cxnSpLocks/>
          </p:cNvCxnSpPr>
          <p:nvPr/>
        </p:nvCxnSpPr>
        <p:spPr>
          <a:xfrm flipH="1">
            <a:off x="6732240" y="2350509"/>
            <a:ext cx="360040" cy="51226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A4C579-21E1-4C94-828F-3B2C197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1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703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F9B501-DB78-4D71-8E09-6DD3E5DC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0E1EFB-EB7A-4255-B73B-D71BED5B5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6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75CAA-4BDA-4C60-B7C3-E53097D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11438E-98AB-4A58-8D0F-A86115053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2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within spec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No action items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0BE7-B4E6-4F1C-B8FD-8E7D84BA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3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A6CD-5DB6-4059-BBE9-99BCD891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97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(coil blocks)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680867-0956-41DC-AF99-5A74580A525A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4504643"/>
            <a:ext cx="360040" cy="456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01B92-7AA8-44FF-8D85-5C47D403C197}"/>
              </a:ext>
            </a:extLst>
          </p:cNvPr>
          <p:cNvCxnSpPr>
            <a:cxnSpLocks/>
          </p:cNvCxnSpPr>
          <p:nvPr/>
        </p:nvCxnSpPr>
        <p:spPr>
          <a:xfrm flipV="1">
            <a:off x="5446040" y="4504642"/>
            <a:ext cx="360040" cy="50853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64E2-B0E0-46CA-B3CD-0341C390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05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582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D19264-E0D5-4C7C-90F5-CC6F87C3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4EBA50-01CA-43E3-A68F-41FDD7F3F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8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5AF0-041F-4412-8E44-83A9B8E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taking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D9AD-153E-4802-BBBB-E91BEAAD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3964944" cy="4906963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Leica System</a:t>
            </a:r>
          </a:p>
          <a:p>
            <a:pPr lvl="1"/>
            <a:r>
              <a:rPr lang="en-US" dirty="0"/>
              <a:t>AT960 with T-Probe</a:t>
            </a:r>
          </a:p>
          <a:p>
            <a:endParaRPr lang="en-US" dirty="0"/>
          </a:p>
          <a:p>
            <a:r>
              <a:rPr lang="en-US" dirty="0"/>
              <a:t>Data processed using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Analyzer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CC6B4-9B7D-464F-8E18-9707B630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12A-4DDA-4E2D-B370-29BBC8CC0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70742" y="1648689"/>
            <a:ext cx="2498908" cy="386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221FC-AD6F-44AC-8DBE-C19C1496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826613"/>
            <a:ext cx="2428163" cy="350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33BE-73E9-45AE-9306-A4F86B0C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43696F-75BB-405B-B618-585BDD08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CBB99E-B57F-4B94-A43F-156CACA71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1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coils in spec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Action items</a:t>
            </a:r>
          </a:p>
          <a:p>
            <a:pPr lvl="1"/>
            <a:r>
              <a:rPr lang="en-US" dirty="0"/>
              <a:t>No action items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21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44BE6-C4AF-4697-9E32-426E6BC0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77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(pole)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 flipV="1">
            <a:off x="4683765" y="4197235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43DD-7E38-49CD-9132-08F40A37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0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200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r>
              <a:rPr lang="en-US" dirty="0"/>
              <a:t>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816346-FE84-4CE9-95A3-C350D29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E8BF0A-271F-4C82-8226-9BE906EFC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8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4D29-86AF-41CB-9D45-5FAD2CA6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B7861D-A353-43FC-B375-E13EFC2EB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2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/>
              <a:t>Action items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9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E324-F755-4610-A517-237560B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90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deviations*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>
            <a:off x="3912042" y="2711394"/>
            <a:ext cx="507546" cy="1387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B159EC-32F0-484D-A0E9-8421287C6D5B}"/>
              </a:ext>
            </a:extLst>
          </p:cNvPr>
          <p:cNvCxnSpPr>
            <a:cxnSpLocks/>
          </p:cNvCxnSpPr>
          <p:nvPr/>
        </p:nvCxnSpPr>
        <p:spPr>
          <a:xfrm flipH="1">
            <a:off x="4937748" y="2726594"/>
            <a:ext cx="455468" cy="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6DA3D6-9CE4-4AF6-8EE4-CF3B46723D63}"/>
              </a:ext>
            </a:extLst>
          </p:cNvPr>
          <p:cNvSpPr txBox="1"/>
          <p:nvPr/>
        </p:nvSpPr>
        <p:spPr>
          <a:xfrm>
            <a:off x="0" y="5301208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bg2"/>
                </a:solidFill>
              </a:rPr>
              <a:t>*View from LE, positive shift towards left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6604B5-1D5B-4A54-A023-0CFCC17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46D2-2A64-41DF-9340-73BD636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99F9-8121-4C99-80A0-9FE980DD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2818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Each cross section is treated separately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Coils cross-sections are measured in 15 different locations along the coil length, from 70 mm close to the lead end to 4426 mm close to the return end.</a:t>
            </a:r>
          </a:p>
          <a:p>
            <a:pPr lvl="1"/>
            <a:r>
              <a:rPr lang="en-US" dirty="0"/>
              <a:t>The 12 so-called straight section locations, where the pole key slot is present, are from 465 mm close to the lead end to 4310 mm close to the return end. </a:t>
            </a:r>
          </a:p>
          <a:p>
            <a:pPr lvl="1"/>
            <a:r>
              <a:rPr lang="en-US" dirty="0"/>
              <a:t>The strain gauge is at location 3965 mm.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A99E-78AC-4AE2-92DB-43FF6C1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A93A-7A7E-402C-B232-C8840886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3AC-5D04-4CEA-A6D0-72F5A0EA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501008"/>
            <a:ext cx="7344816" cy="27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51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990C6B-5011-4D64-88E4-D12CA1E42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4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438F00-136D-4004-A874-8D9DCAE0B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27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161 marginally out of spec</a:t>
            </a:r>
            <a:endParaRPr lang="fr-FR" dirty="0"/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*See LBNL note and Record of Decision in Docdb-2844</a:t>
            </a:r>
            <a:endParaRPr lang="fr-FR" sz="18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9DD5-D792-4902-9540-390DAF94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C25BB-FE7B-43E9-9709-6F412DA4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3460" r="31100" b="70160"/>
          <a:stretch/>
        </p:blipFill>
        <p:spPr>
          <a:xfrm>
            <a:off x="2195736" y="5019954"/>
            <a:ext cx="4569940" cy="12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4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4370-8108-4BBB-B6C2-F42B991A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40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04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3A4B-F092-499F-B1E7-B79D9C39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7954-2E95-4992-BCAD-096A8339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A78C0-7ED1-4B25-962C-F25ACE23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4B7820-B470-41E7-8F19-23BAB688F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1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017-7CD4-4228-A4F6-E1E75980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B9A-65D1-4B1C-BE6B-A226FB5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0D83-9B5E-4363-8D15-8AACD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05AB632-374C-4AF8-8954-D1CE46428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68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previous magnets</a:t>
            </a: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38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6BD-F556-4A2D-AC64-4251C5B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3F09-4D93-48EA-ABFA-1157FF94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Arc length excess</a:t>
            </a:r>
          </a:p>
          <a:p>
            <a:pPr lvl="1"/>
            <a:r>
              <a:rPr lang="en-US" dirty="0"/>
              <a:t>Coils 246 and 244 with several points out of spec</a:t>
            </a:r>
          </a:p>
          <a:p>
            <a:pPr lvl="2"/>
            <a:r>
              <a:rPr lang="en-US" dirty="0"/>
              <a:t>The coils will be shimmed on the mid-plane to compensate</a:t>
            </a:r>
          </a:p>
          <a:p>
            <a:r>
              <a:rPr lang="en-US" dirty="0"/>
              <a:t>Delta arc length excess straight section – ends</a:t>
            </a:r>
          </a:p>
          <a:p>
            <a:pPr lvl="1"/>
            <a:r>
              <a:rPr lang="en-US" dirty="0"/>
              <a:t>Coils 244, 161, 246 Out of spec</a:t>
            </a:r>
          </a:p>
          <a:p>
            <a:pPr lvl="2"/>
            <a:r>
              <a:rPr lang="en-US" dirty="0"/>
              <a:t>“If Delta arc-length is slightly above 210 um, disposition may be to set minimum magnet preload  &gt; 80+ MPa”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All coils within spec</a:t>
            </a:r>
          </a:p>
          <a:p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All coils within spec</a:t>
            </a:r>
          </a:p>
          <a:p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slot deviations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161 marginally out of spec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Best-fit outer radius deviations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previous magnets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88A46-5E92-4F44-BAC5-A81081D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6E5D-D50D-4E0E-891B-217B9C66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39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>
                <a:solidFill>
                  <a:schemeClr val="bg2"/>
                </a:solidFill>
              </a:rPr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9440-C880-4868-8932-D5C6933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62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Delta arc length excess straight section - ends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>
                <a:solidFill>
                  <a:schemeClr val="bg2"/>
                </a:solidFill>
              </a:rPr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A120-F1E9-4B16-9768-48CFE138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32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FC16-1443-47CA-A552-332BE34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DF0F-9DCE-4C3E-974E-1DE9244D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7E29-9C97-4921-8C2C-F8F6CEE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FE74-F8D6-4686-9749-E3E2955A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779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0921-E299-4FD4-8CF5-3310C9C0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repeated 3 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49F1A-3DBF-4B34-A480-55DEC555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FF906-478A-41C8-BC64-533E0DBE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71699C-AB9A-48E9-B7FD-596EFAD98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2EB4A3-9879-4F36-90C5-4DD3F27B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7213"/>
            <a:ext cx="4572000" cy="3318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14F02-42D1-4A6E-A581-3810C0386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38" y="2376813"/>
            <a:ext cx="4572000" cy="33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80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7A0A5-3DF3-4E8E-B69B-19A60E6A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FNAL-LBNL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F4532-6648-44F8-930D-9E4A8446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797E0-77F4-4832-A81E-9444D966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9332490-5237-4D77-88AB-8E546643C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331" y="1219200"/>
            <a:ext cx="6761338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667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3186-964E-403C-BB02-B9A9EA79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FNAL-LBNL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960AA-994A-4C77-B601-EC4948C86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4941A-D4AD-418F-A3C8-6269A2A3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F06EB-39AA-4543-9CD9-7F63B461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B3B23-7784-43FC-AA71-09D04A3C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1312"/>
            <a:ext cx="4572000" cy="3318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DC3A3-A690-4EE3-A224-711D3897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41312"/>
            <a:ext cx="4572000" cy="33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2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(straight section)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62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39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178654</TotalTime>
  <Words>3494</Words>
  <Application>Microsoft Office PowerPoint</Application>
  <PresentationFormat>On-screen Show (4:3)</PresentationFormat>
  <Paragraphs>472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Wingdings</vt:lpstr>
      <vt:lpstr>Thème Office</vt:lpstr>
      <vt:lpstr>MQXFA18 coil dimensions </vt:lpstr>
      <vt:lpstr>Outline</vt:lpstr>
      <vt:lpstr>Outline</vt:lpstr>
      <vt:lpstr>Data taking and processing</vt:lpstr>
      <vt:lpstr>Post processing</vt:lpstr>
      <vt:lpstr>Outline</vt:lpstr>
      <vt:lpstr>Impregnated coil dimensional tolerances (for series coils) </vt:lpstr>
      <vt:lpstr>Impregnated coil dimensional tolerances Arc length excess (straight section) </vt:lpstr>
      <vt:lpstr>Impregnated coil dimensional tolerances Arc length excess (ends)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  <vt:lpstr>Outline</vt:lpstr>
      <vt:lpstr>Arc length excess</vt:lpstr>
      <vt:lpstr>Impregnated coil dimensional tolerances Arc length excess (straight section) </vt:lpstr>
      <vt:lpstr>Arc length excess straight section</vt:lpstr>
      <vt:lpstr>Arc length excess straight section</vt:lpstr>
      <vt:lpstr>Arc length excess straight section</vt:lpstr>
      <vt:lpstr>Outline</vt:lpstr>
      <vt:lpstr>Impregnated coil dimensional tolerances Arc length excess (ends) </vt:lpstr>
      <vt:lpstr>Arc length excess full length</vt:lpstr>
      <vt:lpstr>Arc length excess LE</vt:lpstr>
      <vt:lpstr>Arc length excess RE</vt:lpstr>
      <vt:lpstr>Delta between arc length excess straight section and spacer-wedge transition</vt:lpstr>
      <vt:lpstr>Delta arc length excess straight section - ends</vt:lpstr>
      <vt:lpstr>Outline</vt:lpstr>
      <vt:lpstr>Outer radius profile deviation</vt:lpstr>
      <vt:lpstr>Impregnated coil dimensional tolerances Outer radius profile deviation</vt:lpstr>
      <vt:lpstr>Outer radius profile deviations straight section (min-max)</vt:lpstr>
      <vt:lpstr>Outer radius profile deviations straight section</vt:lpstr>
      <vt:lpstr>Outer radius profile deviations straight section</vt:lpstr>
      <vt:lpstr>Outline</vt:lpstr>
      <vt:lpstr>Inner radial deviations (coil blocks)</vt:lpstr>
      <vt:lpstr>Impregnated coil dimensional tolerances “Coil blocks” inner radius profile deviation </vt:lpstr>
      <vt:lpstr>Coil blocks inner radial deviations straight section (min-max)</vt:lpstr>
      <vt:lpstr>Coil blocks inner radial deviations straight section</vt:lpstr>
      <vt:lpstr>Coil blocks inner radial deviations straight section</vt:lpstr>
      <vt:lpstr>Outline</vt:lpstr>
      <vt:lpstr>Inner radial deviations (pole)</vt:lpstr>
      <vt:lpstr>Impregnated coil dimensional tolerances “Pole” inner radius profile deviation </vt:lpstr>
      <vt:lpstr>Pole inner radial deviations straight section (min-max)</vt:lpstr>
      <vt:lpstr>Pole inner radial deviations straight section</vt:lpstr>
      <vt:lpstr>Pole inner radial deviations straight section </vt:lpstr>
      <vt:lpstr>Outline</vt:lpstr>
      <vt:lpstr>Key slot deviations*</vt:lpstr>
      <vt:lpstr>Impregnated coil dimensional tolerances Pole key slot mis-alignment</vt:lpstr>
      <vt:lpstr>Key slot deviations</vt:lpstr>
      <vt:lpstr>Key slot deviations</vt:lpstr>
      <vt:lpstr>Key slot deviations</vt:lpstr>
      <vt:lpstr>Outline</vt:lpstr>
      <vt:lpstr>Best-fit outer radius</vt:lpstr>
      <vt:lpstr>Best-fit outer radius deviations</vt:lpstr>
      <vt:lpstr>Best-fit outer radius deviations</vt:lpstr>
      <vt:lpstr>Best-fit outer radius deviations </vt:lpstr>
      <vt:lpstr>Out of specs</vt:lpstr>
      <vt:lpstr>Outline</vt:lpstr>
      <vt:lpstr>Appendix</vt:lpstr>
      <vt:lpstr>Measurements repeated 3 times</vt:lpstr>
      <vt:lpstr>Comparison FNAL-LBNL</vt:lpstr>
      <vt:lpstr>Comparison FNAL-LBNL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2258</cp:revision>
  <dcterms:created xsi:type="dcterms:W3CDTF">2016-03-23T12:58:39Z</dcterms:created>
  <dcterms:modified xsi:type="dcterms:W3CDTF">2024-05-21T04:21:53Z</dcterms:modified>
</cp:coreProperties>
</file>