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3" r:id="rId5"/>
    <p:sldId id="406" r:id="rId6"/>
    <p:sldId id="419" r:id="rId7"/>
    <p:sldId id="420" r:id="rId8"/>
    <p:sldId id="421" r:id="rId9"/>
    <p:sldId id="407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37" autoAdjust="0"/>
    <p:restoredTop sz="96405" autoAdjust="0"/>
  </p:normalViewPr>
  <p:slideViewPr>
    <p:cSldViewPr snapToGrid="0" showGuides="1">
      <p:cViewPr varScale="1">
        <p:scale>
          <a:sx n="124" d="100"/>
          <a:sy n="124" d="100"/>
        </p:scale>
        <p:origin x="2088" y="16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21/05/2024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21/05/2024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Coil Selection Review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MQXFA18 Coil Selection Review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518593"/>
            <a:ext cx="7200000" cy="1702496"/>
          </a:xfrm>
        </p:spPr>
        <p:txBody>
          <a:bodyPr/>
          <a:lstStyle/>
          <a:p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MQXFA18 Coil Reception Electrical QC Measurements</a:t>
            </a:r>
            <a:b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600" dirty="0">
                <a:solidFill>
                  <a:srgbClr val="FF0000"/>
                </a:solidFill>
                <a:latin typeface="Century Gothic" panose="020B0502020202020204" pitchFamily="34" charset="0"/>
              </a:rPr>
              <a:t>Coils 154, 160, 161, 243, 244, 246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678288"/>
            <a:ext cx="6480000" cy="130238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MQXFA18 Coil Selection Review</a:t>
            </a:r>
          </a:p>
          <a:p>
            <a:r>
              <a:rPr lang="en-GB" dirty="0"/>
              <a:t>Bob </a:t>
            </a:r>
            <a:r>
              <a:rPr lang="en-GB" dirty="0" err="1"/>
              <a:t>Memmo</a:t>
            </a:r>
            <a:r>
              <a:rPr lang="en-GB" dirty="0"/>
              <a:t>, Pardeep Chahal, Dan Cheng</a:t>
            </a:r>
          </a:p>
          <a:p>
            <a:r>
              <a:rPr lang="en-US" i="1" dirty="0"/>
              <a:t>May 21, 2024</a:t>
            </a:r>
            <a:endParaRPr lang="en-US" b="1" i="1" dirty="0"/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Coils reported on will be</a:t>
            </a:r>
          </a:p>
          <a:p>
            <a:pPr lvl="1"/>
            <a:r>
              <a:rPr lang="en-US" dirty="0"/>
              <a:t>154, 160, 243, 246</a:t>
            </a:r>
          </a:p>
          <a:p>
            <a:pPr lvl="1"/>
            <a:r>
              <a:rPr lang="en-US" dirty="0"/>
              <a:t>Coils 161 and 244 are spares</a:t>
            </a:r>
          </a:p>
          <a:p>
            <a:r>
              <a:rPr lang="en-US" dirty="0"/>
              <a:t>LBNL EQC Acceptance Data</a:t>
            </a:r>
          </a:p>
          <a:p>
            <a:pPr lvl="1"/>
            <a:r>
              <a:rPr lang="en-US" dirty="0"/>
              <a:t>Summarized in following slides</a:t>
            </a:r>
          </a:p>
          <a:p>
            <a:pPr lvl="1"/>
            <a:r>
              <a:rPr lang="en-US" dirty="0"/>
              <a:t>Now includes acceptance values reviewed by V. </a:t>
            </a:r>
            <a:r>
              <a:rPr lang="en-US" dirty="0" err="1"/>
              <a:t>Marinozzi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Coil Selection Review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64F60D-1B04-2668-AF46-A9D9F9E8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85" y="1442818"/>
            <a:ext cx="3657600" cy="3975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FBE71B-08D9-244F-8A10-A7E4096C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F74A0-E5DD-AE4F-9BEB-536DE24D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BB1A8-82C9-AA40-8603-AA6CD5C7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Coil Selection Review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F9D77D-F7D5-7A44-87FA-87A31EA92967}"/>
              </a:ext>
            </a:extLst>
          </p:cNvPr>
          <p:cNvSpPr txBox="1"/>
          <p:nvPr/>
        </p:nvSpPr>
        <p:spPr>
          <a:xfrm>
            <a:off x="4813585" y="5592729"/>
            <a:ext cx="422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coils are Series coils, with limited voltage taps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961D1CF-D229-A042-88C2-A0C42CBB3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265292"/>
              </p:ext>
            </p:extLst>
          </p:nvPr>
        </p:nvGraphicFramePr>
        <p:xfrm>
          <a:off x="279205" y="1002271"/>
          <a:ext cx="4397898" cy="517052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49829">
                  <a:extLst>
                    <a:ext uri="{9D8B030D-6E8A-4147-A177-3AD203B41FA5}">
                      <a16:colId xmlns:a16="http://schemas.microsoft.com/office/drawing/2014/main" val="1400528386"/>
                    </a:ext>
                  </a:extLst>
                </a:gridCol>
                <a:gridCol w="479671">
                  <a:extLst>
                    <a:ext uri="{9D8B030D-6E8A-4147-A177-3AD203B41FA5}">
                      <a16:colId xmlns:a16="http://schemas.microsoft.com/office/drawing/2014/main" val="2172996441"/>
                    </a:ext>
                  </a:extLst>
                </a:gridCol>
                <a:gridCol w="338158">
                  <a:extLst>
                    <a:ext uri="{9D8B030D-6E8A-4147-A177-3AD203B41FA5}">
                      <a16:colId xmlns:a16="http://schemas.microsoft.com/office/drawing/2014/main" val="2310412472"/>
                    </a:ext>
                  </a:extLst>
                </a:gridCol>
                <a:gridCol w="404320">
                  <a:extLst>
                    <a:ext uri="{9D8B030D-6E8A-4147-A177-3AD203B41FA5}">
                      <a16:colId xmlns:a16="http://schemas.microsoft.com/office/drawing/2014/main" val="434638528"/>
                    </a:ext>
                  </a:extLst>
                </a:gridCol>
                <a:gridCol w="404320">
                  <a:extLst>
                    <a:ext uri="{9D8B030D-6E8A-4147-A177-3AD203B41FA5}">
                      <a16:colId xmlns:a16="http://schemas.microsoft.com/office/drawing/2014/main" val="2358870435"/>
                    </a:ext>
                  </a:extLst>
                </a:gridCol>
                <a:gridCol w="404320">
                  <a:extLst>
                    <a:ext uri="{9D8B030D-6E8A-4147-A177-3AD203B41FA5}">
                      <a16:colId xmlns:a16="http://schemas.microsoft.com/office/drawing/2014/main" val="4029150624"/>
                    </a:ext>
                  </a:extLst>
                </a:gridCol>
                <a:gridCol w="404320">
                  <a:extLst>
                    <a:ext uri="{9D8B030D-6E8A-4147-A177-3AD203B41FA5}">
                      <a16:colId xmlns:a16="http://schemas.microsoft.com/office/drawing/2014/main" val="2924605263"/>
                    </a:ext>
                  </a:extLst>
                </a:gridCol>
                <a:gridCol w="404320">
                  <a:extLst>
                    <a:ext uri="{9D8B030D-6E8A-4147-A177-3AD203B41FA5}">
                      <a16:colId xmlns:a16="http://schemas.microsoft.com/office/drawing/2014/main" val="4013011533"/>
                    </a:ext>
                  </a:extLst>
                </a:gridCol>
                <a:gridCol w="404320">
                  <a:extLst>
                    <a:ext uri="{9D8B030D-6E8A-4147-A177-3AD203B41FA5}">
                      <a16:colId xmlns:a16="http://schemas.microsoft.com/office/drawing/2014/main" val="70017386"/>
                    </a:ext>
                  </a:extLst>
                </a:gridCol>
                <a:gridCol w="404320">
                  <a:extLst>
                    <a:ext uri="{9D8B030D-6E8A-4147-A177-3AD203B41FA5}">
                      <a16:colId xmlns:a16="http://schemas.microsoft.com/office/drawing/2014/main" val="222944223"/>
                    </a:ext>
                  </a:extLst>
                </a:gridCol>
              </a:tblGrid>
              <a:tr h="262076"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2" marR="5312" marT="5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2" marR="5312" marT="5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12" marR="5312" marT="531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056443"/>
                  </a:ext>
                </a:extLst>
              </a:tr>
              <a:tr h="1062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See DocDB #956 / SU-1010-1903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609504"/>
                  </a:ext>
                </a:extLst>
              </a:tr>
              <a:tr h="106247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984694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RLQ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Acceptance Range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755693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(m</a:t>
                      </a:r>
                      <a:r>
                        <a:rPr lang="el-GR" sz="600" u="none" strike="noStrike" dirty="0">
                          <a:effectLst/>
                        </a:rPr>
                        <a:t>Ω)</a:t>
                      </a:r>
                      <a:endParaRPr lang="el-G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590-625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661962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27157"/>
                  </a:ext>
                </a:extLst>
              </a:tr>
              <a:tr h="127497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</a:t>
                      </a:r>
                      <a:r>
                        <a:rPr lang="en-US" sz="600" u="none" strike="noStrike" baseline="-25000">
                          <a:effectLst/>
                        </a:rPr>
                        <a:t>s</a:t>
                      </a:r>
                      <a:r>
                        <a:rPr lang="en-US" sz="600" u="none" strike="noStrike">
                          <a:effectLst/>
                        </a:rPr>
                        <a:t> (mH)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 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9.973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9.9-10.3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552761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6.2-6.6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300146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kHz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5.785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5.5-6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615518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019089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 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1.2-1.4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595169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100 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5.506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5.2-5.8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398217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 kHz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5.8-10.7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895352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QH R (</a:t>
                      </a:r>
                      <a:r>
                        <a:rPr lang="el-GR" sz="600" u="none" strike="noStrike">
                          <a:effectLst/>
                        </a:rPr>
                        <a:t>Ω)</a:t>
                      </a:r>
                      <a:endParaRPr lang="el-GR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81905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924824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91710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T-P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1.4-2.7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83821"/>
                  </a:ext>
                </a:extLst>
              </a:tr>
              <a:tr h="11333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NT-P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B02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1.4-2.7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242610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T-M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1.4-2.7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722307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NT-M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1.4-2.7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060492"/>
                  </a:ext>
                </a:extLst>
              </a:tr>
              <a:tr h="11156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VT R (m</a:t>
                      </a:r>
                      <a:r>
                        <a:rPr lang="el-GR" sz="600" u="none" strike="noStrike">
                          <a:effectLst/>
                        </a:rPr>
                        <a:t>Ω) </a:t>
                      </a:r>
                      <a:r>
                        <a:rPr lang="en-US" sz="600" u="none" strike="noStrike">
                          <a:effectLst/>
                        </a:rPr>
                        <a:t>Individual coils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04557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@1 Amp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807993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0.00014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08943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523174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802712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22665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846540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606549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854283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068610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587033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90886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7266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36408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807094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0.60415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0.60070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0.60930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87551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0.60430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0.59790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0.60520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0.60960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488790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03452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HIPOT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549830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46279"/>
                  </a:ext>
                </a:extLst>
              </a:tr>
              <a:tr h="111560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IMPULSE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12" marR="5312" marT="53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2" marR="5312" marT="531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06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48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22A7CE-5339-EA60-C997-C1C83AEF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095" y="2752928"/>
            <a:ext cx="4387094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07F700-F802-E130-7AA1-4D71F3CB8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41" y="2752928"/>
            <a:ext cx="4387094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FC2A41-288C-F745-97F4-0062328C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Hipot</a:t>
            </a:r>
            <a:r>
              <a:rPr lang="en-US" dirty="0"/>
              <a:t> and Impulse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B416D-9083-E34F-AA19-BA134F57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32" y="1005192"/>
            <a:ext cx="7920000" cy="1747736"/>
          </a:xfrm>
        </p:spPr>
        <p:txBody>
          <a:bodyPr>
            <a:normAutofit/>
          </a:bodyPr>
          <a:lstStyle/>
          <a:p>
            <a:r>
              <a:rPr lang="en-US" dirty="0" err="1"/>
              <a:t>Hipot</a:t>
            </a:r>
            <a:r>
              <a:rPr lang="en-US" dirty="0"/>
              <a:t> tests passed for all coils</a:t>
            </a:r>
          </a:p>
          <a:p>
            <a:pPr lvl="1"/>
            <a:r>
              <a:rPr lang="en-US" dirty="0"/>
              <a:t>See Coil EQC data workbook on </a:t>
            </a:r>
            <a:r>
              <a:rPr lang="en-US" dirty="0" err="1"/>
              <a:t>Indico</a:t>
            </a:r>
            <a:r>
              <a:rPr lang="en-US" dirty="0"/>
              <a:t> Page</a:t>
            </a:r>
          </a:p>
          <a:p>
            <a:r>
              <a:rPr lang="en-US" dirty="0"/>
              <a:t>Impulse tests at 2000V shown below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DE7F8-FC0D-3E4E-9031-1E1A9844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EF3E4-557B-0A42-9004-71FF2C660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361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17666-1DF3-BC42-9D47-A0DE8D5B8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A4B1-5B0F-AB46-8FD3-BB08B8F3D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Coil acceptance EQC tests are complete</a:t>
            </a:r>
          </a:p>
          <a:p>
            <a:pPr lvl="1"/>
            <a:r>
              <a:rPr lang="en-US" dirty="0"/>
              <a:t>All measurements passed</a:t>
            </a:r>
          </a:p>
          <a:p>
            <a:pPr lvl="1"/>
            <a:r>
              <a:rPr lang="en-US" dirty="0"/>
              <a:t>No other issues observed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E9D80-E5E2-454E-8253-2FC26C63B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CD82D-2AE3-6740-88A2-E122AD5E6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59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A2BB-3CB2-0E45-995D-40540118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DB5E1-B195-684D-A29C-B98258413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6CADC-0BD6-884F-A4B5-076CFEEF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F6AC4-1AC9-5641-8F3F-7C5B1A8ED1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MQXFA18 Coil Selection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63948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microsoft.com/office/2006/metadata/properties"/>
    <ds:schemaRef ds:uri="http://purl.org/dc/dcmitype/"/>
    <ds:schemaRef ds:uri="8946e33d-fd2f-4ae4-8ee9-d90c129cdf9e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48959</TotalTime>
  <Words>449</Words>
  <Application>Microsoft Macintosh PowerPoint</Application>
  <PresentationFormat>On-screen Show (4:3)</PresentationFormat>
  <Paragraphs>282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</vt:lpstr>
      <vt:lpstr>Thème Office</vt:lpstr>
      <vt:lpstr>MQXFA18 Coil Reception Electrical QC Measurements Coils 154, 160, 161, 243, 244, 246</vt:lpstr>
      <vt:lpstr>Overview</vt:lpstr>
      <vt:lpstr>Coil Data</vt:lpstr>
      <vt:lpstr>Hipot and Impulse tests</vt:lpstr>
      <vt:lpstr>Summary</vt:lpstr>
      <vt:lpstr>Appendix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MQXFAP1b Preload Progress</dc:title>
  <dc:creator>Heng Pan</dc:creator>
  <cp:lastModifiedBy>Dan Cheng</cp:lastModifiedBy>
  <cp:revision>278</cp:revision>
  <cp:lastPrinted>2017-05-11T15:20:58Z</cp:lastPrinted>
  <dcterms:created xsi:type="dcterms:W3CDTF">2021-06-16T00:26:38Z</dcterms:created>
  <dcterms:modified xsi:type="dcterms:W3CDTF">2024-05-21T13:58:36Z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