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3" r:id="rId5"/>
    <p:sldId id="274" r:id="rId6"/>
    <p:sldId id="644" r:id="rId7"/>
    <p:sldId id="659" r:id="rId8"/>
    <p:sldId id="651" r:id="rId9"/>
    <p:sldId id="256" r:id="rId10"/>
    <p:sldId id="661" r:id="rId11"/>
    <p:sldId id="662" r:id="rId12"/>
    <p:sldId id="663" r:id="rId13"/>
    <p:sldId id="660" r:id="rId14"/>
  </p:sldIdLst>
  <p:sldSz cx="9144000" cy="6858000" type="screen4x3"/>
  <p:notesSz cx="7010400" cy="9296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9340AF3-86D7-4A1E-99BD-73DDECECBA5A}">
          <p14:sldIdLst>
            <p14:sldId id="263"/>
            <p14:sldId id="274"/>
            <p14:sldId id="644"/>
            <p14:sldId id="659"/>
            <p14:sldId id="651"/>
            <p14:sldId id="256"/>
            <p14:sldId id="661"/>
            <p14:sldId id="662"/>
            <p14:sldId id="663"/>
            <p14:sldId id="6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3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Baldini" initials="MB" lastIdx="3" clrIdx="0">
    <p:extLst>
      <p:ext uri="{19B8F6BF-5375-455C-9EA6-DF929625EA0E}">
        <p15:presenceInfo xmlns:p15="http://schemas.microsoft.com/office/powerpoint/2012/main" userId="Maria Bald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9900"/>
    <a:srgbClr val="FEEAD8"/>
    <a:srgbClr val="F5BAB5"/>
    <a:srgbClr val="CCFFFF"/>
    <a:srgbClr val="FADDDA"/>
    <a:srgbClr val="CCECFF"/>
    <a:srgbClr val="9BBB59"/>
    <a:srgbClr val="5A9AD5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5911" autoAdjust="0"/>
  </p:normalViewPr>
  <p:slideViewPr>
    <p:cSldViewPr snapToObjects="1" showGuides="1">
      <p:cViewPr varScale="1">
        <p:scale>
          <a:sx n="109" d="100"/>
          <a:sy n="109" d="100"/>
        </p:scale>
        <p:origin x="1812" y="108"/>
      </p:cViewPr>
      <p:guideLst>
        <p:guide orient="horz" pos="4080"/>
        <p:guide pos="23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3965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30/05/2024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30/05/2024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be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86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58b0d13458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g258b0d13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58b0d13458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g258b0d13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0427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58b0d13458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g258b0d13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58b0d13458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g258b0d1345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692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noFill/>
          </a:ln>
        </p:spPr>
        <p:txBody>
          <a:bodyPr lIns="0" tIns="0" rIns="0" bIns="0"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MQXFA18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>
            <a:lvl1pPr>
              <a:defRPr sz="2400"/>
            </a:lvl1pPr>
          </a:lstStyle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MQXFA18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MQXFA18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MQXFA18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MQXFA18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MQXFA18 Coil Acceptance Review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r-FR"/>
              <a:t>MQXFA18 Coil Acceptance Review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8729" y="2483149"/>
            <a:ext cx="8138071" cy="1693078"/>
          </a:xfrm>
        </p:spPr>
        <p:txBody>
          <a:bodyPr/>
          <a:lstStyle/>
          <a:p>
            <a:r>
              <a:rPr lang="en-US" sz="3200" dirty="0"/>
              <a:t>Coil ordering in MQXFA18 based on conductor properties</a:t>
            </a:r>
            <a:endParaRPr lang="en-GB" sz="32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05879" y="3808722"/>
            <a:ext cx="6480000" cy="1147563"/>
          </a:xfrm>
        </p:spPr>
        <p:txBody>
          <a:bodyPr>
            <a:noAutofit/>
          </a:bodyPr>
          <a:lstStyle/>
          <a:p>
            <a:r>
              <a:rPr lang="en-GB" dirty="0"/>
              <a:t>Maria Baldini, Vittorio Marinozzi</a:t>
            </a:r>
          </a:p>
          <a:p>
            <a:endParaRPr lang="en-GB" dirty="0">
              <a:sym typeface="Wingdings" panose="05000000000000000000" pitchFamily="2" charset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4440" y="610259"/>
            <a:ext cx="4057610" cy="169129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BFDCA1C4-9514-7B4F-976F-D92F7E296653}" type="slidenum">
              <a:rPr lang="fr-FR" smtClean="0">
                <a:solidFill>
                  <a:schemeClr val="bg1"/>
                </a:solidFill>
              </a:rPr>
              <a:pPr/>
              <a:t>1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F9A9B3-9E11-41A1-B2BA-77757EDF2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MQXFA18 Coil Acceptance Review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F37A26-A396-4540-AE8E-B99DFB513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2709000"/>
            <a:ext cx="7920000" cy="720000"/>
          </a:xfrm>
        </p:spPr>
        <p:txBody>
          <a:bodyPr/>
          <a:lstStyle/>
          <a:p>
            <a:r>
              <a:rPr lang="it-IT" dirty="0"/>
              <a:t>Backup slides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89A4312-1FFA-4FA6-932D-1AF69D819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4D56AC6-17D4-4FFD-AA5E-794097052B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MQXFA18 Coil Acceptance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56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3394F-FEB5-4DF5-ACBA-5AF033110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521" y="137196"/>
            <a:ext cx="7920000" cy="720000"/>
          </a:xfrm>
        </p:spPr>
        <p:txBody>
          <a:bodyPr/>
          <a:lstStyle/>
          <a:p>
            <a:r>
              <a:rPr lang="en-US" dirty="0"/>
              <a:t>MQXFA18 cables: RRR estimations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B3C8BC3-8492-46FF-9139-DF89EE23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FEC5C7-4823-4CE0-8008-8C282B79B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838675"/>
              </p:ext>
            </p:extLst>
          </p:nvPr>
        </p:nvGraphicFramePr>
        <p:xfrm>
          <a:off x="457245" y="1290484"/>
          <a:ext cx="2743170" cy="261073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82102">
                  <a:extLst>
                    <a:ext uri="{9D8B030D-6E8A-4147-A177-3AD203B41FA5}">
                      <a16:colId xmlns:a16="http://schemas.microsoft.com/office/drawing/2014/main" val="2977077367"/>
                    </a:ext>
                  </a:extLst>
                </a:gridCol>
                <a:gridCol w="1661068">
                  <a:extLst>
                    <a:ext uri="{9D8B030D-6E8A-4147-A177-3AD203B41FA5}">
                      <a16:colId xmlns:a16="http://schemas.microsoft.com/office/drawing/2014/main" val="340570486"/>
                    </a:ext>
                  </a:extLst>
                </a:gridCol>
              </a:tblGrid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835220"/>
                  </a:ext>
                </a:extLst>
              </a:tr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P43OL1196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728869"/>
                  </a:ext>
                </a:extLst>
              </a:tr>
              <a:tr h="330342">
                <a:tc>
                  <a:txBody>
                    <a:bodyPr/>
                    <a:lstStyle/>
                    <a:p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P43OL1203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33680"/>
                  </a:ext>
                </a:extLst>
              </a:tr>
              <a:tr h="404931">
                <a:tc>
                  <a:txBody>
                    <a:bodyPr/>
                    <a:lstStyle/>
                    <a:p>
                      <a:r>
                        <a:rPr lang="en-US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P43OL1209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281006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P43OL1191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006634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P43OL1195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215668"/>
                  </a:ext>
                </a:extLst>
              </a:tr>
              <a:tr h="369509">
                <a:tc>
                  <a:txBody>
                    <a:bodyPr/>
                    <a:lstStyle/>
                    <a:p>
                      <a:r>
                        <a:rPr lang="en-US" dirty="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P43OL1199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13952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37C8E9-F017-44AA-ACDC-BCFC14D42244}"/>
              </a:ext>
            </a:extLst>
          </p:cNvPr>
          <p:cNvSpPr txBox="1"/>
          <p:nvPr/>
        </p:nvSpPr>
        <p:spPr>
          <a:xfrm>
            <a:off x="3505674" y="1501719"/>
            <a:ext cx="488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Rolled and minor edge extracted samples used to estimate RRR of the coil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14E3DC-CDFD-41C4-90FC-ED21E9248A2F}"/>
              </a:ext>
            </a:extLst>
          </p:cNvPr>
          <p:cNvSpPr txBox="1"/>
          <p:nvPr/>
        </p:nvSpPr>
        <p:spPr>
          <a:xfrm>
            <a:off x="3514130" y="2162405"/>
            <a:ext cx="5023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Each cable: 40 strands in parallels coming from several spools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Spools come from different billets.</a:t>
            </a:r>
          </a:p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7E0AFC-396C-49E0-8143-40E266B1B64D}"/>
              </a:ext>
            </a:extLst>
          </p:cNvPr>
          <p:cNvSpPr/>
          <p:nvPr/>
        </p:nvSpPr>
        <p:spPr>
          <a:xfrm>
            <a:off x="261335" y="665305"/>
            <a:ext cx="8785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 coil to ground voltage at quench with ordering: 353 V 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(EDMS 1963398, Us-</a:t>
            </a:r>
            <a:r>
              <a:rPr lang="en-GB" kern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HiLumi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kern="14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Docdb</a:t>
            </a:r>
            <a:r>
              <a:rPr lang="en-GB" kern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879)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1045-F062-479A-BE83-8313A98FCE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MQXFA18 Coil Acceptance Review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2CE525-AB32-46BF-BE41-7750C722D332}"/>
              </a:ext>
            </a:extLst>
          </p:cNvPr>
          <p:cNvSpPr txBox="1"/>
          <p:nvPr/>
        </p:nvSpPr>
        <p:spPr>
          <a:xfrm>
            <a:off x="294423" y="3901222"/>
            <a:ext cx="876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There is one rolled sample value per billet.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If the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 of the spool used for the cable is not present, the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of a particular spool is estimated averaging data from spools belonging to the same billet.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 weighted mean (weight= # of strands) is used to estimate cable RRR rolled samples and Cu/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NCu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values.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Minor and Major edge extracted samples are collected only from the most represented billets. Values are averaged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Witness sample RRR are also collected on representative billets. Data are not measured anymore starting from cable 1134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91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85AFAD-26DC-43C3-A176-638FF04C6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6BE4E17-6927-4FF6-94BC-9F3EFDB4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623" y="-2768"/>
            <a:ext cx="7918450" cy="720725"/>
          </a:xfrm>
        </p:spPr>
        <p:txBody>
          <a:bodyPr/>
          <a:lstStyle/>
          <a:p>
            <a:r>
              <a:rPr lang="en-US" dirty="0"/>
              <a:t>MQXFA18 coils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DDE460F-0B09-4C53-8AE1-47CE55D66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575185"/>
              </p:ext>
            </p:extLst>
          </p:nvPr>
        </p:nvGraphicFramePr>
        <p:xfrm>
          <a:off x="3657610" y="993197"/>
          <a:ext cx="5029191" cy="38073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3714">
                  <a:extLst>
                    <a:ext uri="{9D8B030D-6E8A-4147-A177-3AD203B41FA5}">
                      <a16:colId xmlns:a16="http://schemas.microsoft.com/office/drawing/2014/main" val="1199134752"/>
                    </a:ext>
                  </a:extLst>
                </a:gridCol>
                <a:gridCol w="1329383">
                  <a:extLst>
                    <a:ext uri="{9D8B030D-6E8A-4147-A177-3AD203B41FA5}">
                      <a16:colId xmlns:a16="http://schemas.microsoft.com/office/drawing/2014/main" val="1042010784"/>
                    </a:ext>
                  </a:extLst>
                </a:gridCol>
                <a:gridCol w="1450184">
                  <a:extLst>
                    <a:ext uri="{9D8B030D-6E8A-4147-A177-3AD203B41FA5}">
                      <a16:colId xmlns:a16="http://schemas.microsoft.com/office/drawing/2014/main" val="570916396"/>
                    </a:ext>
                  </a:extLst>
                </a:gridCol>
                <a:gridCol w="1475910">
                  <a:extLst>
                    <a:ext uri="{9D8B030D-6E8A-4147-A177-3AD203B41FA5}">
                      <a16:colId xmlns:a16="http://schemas.microsoft.com/office/drawing/2014/main" val="1710397362"/>
                    </a:ext>
                  </a:extLst>
                </a:gridCol>
              </a:tblGrid>
              <a:tr h="957229">
                <a:tc>
                  <a:txBody>
                    <a:bodyPr/>
                    <a:lstStyle/>
                    <a:p>
                      <a:r>
                        <a:rPr lang="en-US" sz="1600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 rolled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</a:t>
                      </a:r>
                    </a:p>
                    <a:p>
                      <a:r>
                        <a:rPr lang="en-US" sz="1600" dirty="0"/>
                        <a:t>minor 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RRR</a:t>
                      </a:r>
                    </a:p>
                    <a:p>
                      <a:r>
                        <a:rPr lang="en-US" sz="1600" dirty="0"/>
                        <a:t>major edge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82414"/>
                  </a:ext>
                </a:extLst>
              </a:tr>
              <a:tr h="470876">
                <a:tc>
                  <a:txBody>
                    <a:bodyPr/>
                    <a:lstStyle/>
                    <a:p>
                      <a:r>
                        <a:rPr lang="en-US" dirty="0"/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228.525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300.2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3261817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216.875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301.2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73867"/>
                  </a:ext>
                </a:extLst>
              </a:tr>
              <a:tr h="480809">
                <a:tc>
                  <a:txBody>
                    <a:bodyPr/>
                    <a:lstStyle/>
                    <a:p>
                      <a:r>
                        <a:rPr lang="en-US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186.25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301.8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6167580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215.575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3118944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202.875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252.2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5379875"/>
                  </a:ext>
                </a:extLst>
              </a:tr>
              <a:tr h="474619">
                <a:tc>
                  <a:txBody>
                    <a:bodyPr/>
                    <a:lstStyle/>
                    <a:p>
                      <a:r>
                        <a:rPr lang="en-US" dirty="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193.825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295.6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48229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6A423D-86E6-4854-B8BB-71D228F3C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MQXFA18 Coil Acceptance Review</a:t>
            </a:r>
            <a:endParaRPr lang="en-GB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3060F22-0526-4BCD-9AA5-F65BC41D43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696033"/>
              </p:ext>
            </p:extLst>
          </p:nvPr>
        </p:nvGraphicFramePr>
        <p:xfrm>
          <a:off x="365806" y="1229408"/>
          <a:ext cx="2560292" cy="33145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57932">
                  <a:extLst>
                    <a:ext uri="{9D8B030D-6E8A-4147-A177-3AD203B41FA5}">
                      <a16:colId xmlns:a16="http://schemas.microsoft.com/office/drawing/2014/main" val="1199134752"/>
                    </a:ext>
                  </a:extLst>
                </a:gridCol>
                <a:gridCol w="1602360">
                  <a:extLst>
                    <a:ext uri="{9D8B030D-6E8A-4147-A177-3AD203B41FA5}">
                      <a16:colId xmlns:a16="http://schemas.microsoft.com/office/drawing/2014/main" val="2682519470"/>
                    </a:ext>
                  </a:extLst>
                </a:gridCol>
              </a:tblGrid>
              <a:tr h="685598">
                <a:tc>
                  <a:txBody>
                    <a:bodyPr/>
                    <a:lstStyle/>
                    <a:p>
                      <a:r>
                        <a:rPr lang="en-US" sz="2000" dirty="0"/>
                        <a:t>COIL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Cu/</a:t>
                      </a:r>
                      <a:r>
                        <a:rPr lang="en-US" sz="2000" dirty="0" err="1"/>
                        <a:t>nCu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82414"/>
                  </a:ext>
                </a:extLst>
              </a:tr>
              <a:tr h="503109">
                <a:tc>
                  <a:txBody>
                    <a:bodyPr/>
                    <a:lstStyle/>
                    <a:p>
                      <a:r>
                        <a:rPr lang="en-US" dirty="0"/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1.172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053261817"/>
                  </a:ext>
                </a:extLst>
              </a:tr>
              <a:tr h="553690">
                <a:tc>
                  <a:txBody>
                    <a:bodyPr/>
                    <a:lstStyle/>
                    <a:p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1.192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52873867"/>
                  </a:ext>
                </a:extLst>
              </a:tr>
              <a:tr h="396882">
                <a:tc>
                  <a:txBody>
                    <a:bodyPr/>
                    <a:lstStyle/>
                    <a:p>
                      <a:r>
                        <a:rPr lang="en-US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1.158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46167580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1.1786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43118944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1.184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44810401"/>
                  </a:ext>
                </a:extLst>
              </a:tr>
              <a:tr h="391771">
                <a:tc>
                  <a:txBody>
                    <a:bodyPr/>
                    <a:lstStyle/>
                    <a:p>
                      <a:r>
                        <a:rPr lang="en-US" dirty="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1.165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04045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68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3B99-C149-42D3-BDD0-D625C4A31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RRR estimate values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9B3B7C-ECA2-4038-9286-0757846F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9C55BB-BC11-4724-9F9F-CAC12C4830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MQXFA18 Coil Acceptance Review</a:t>
            </a:r>
            <a:endParaRPr lang="en-GB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E885D09-91D3-DCF4-13B4-B3E1880B5C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0849748"/>
              </p:ext>
            </p:extLst>
          </p:nvPr>
        </p:nvGraphicFramePr>
        <p:xfrm>
          <a:off x="823001" y="532711"/>
          <a:ext cx="7132242" cy="5511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2" imgW="31432457" imgH="24288441" progId="Origin50.Graph">
                  <p:embed/>
                </p:oleObj>
              </mc:Choice>
              <mc:Fallback>
                <p:oleObj name="Graph" r:id="rId2" imgW="31432457" imgH="24288441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23001" y="532711"/>
                        <a:ext cx="7132242" cy="5511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4215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0F7A19-C51D-42AC-8F34-C385FD35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6F0DDA8-52F3-4C96-9506-B0DCCEB12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18" y="-12201"/>
            <a:ext cx="7918450" cy="720725"/>
          </a:xfrm>
        </p:spPr>
        <p:txBody>
          <a:bodyPr/>
          <a:lstStyle/>
          <a:p>
            <a:r>
              <a:rPr lang="en-US" dirty="0"/>
              <a:t>Peak voltages assumptions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79F373-A151-4665-BEDE-03715A087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MQXFA18 Coil Acceptance Review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ACB83FC-4700-453A-B254-5B71FDB822C5}"/>
              </a:ext>
            </a:extLst>
          </p:cNvPr>
          <p:cNvSpPr txBox="1">
            <a:spLocks/>
          </p:cNvSpPr>
          <p:nvPr/>
        </p:nvSpPr>
        <p:spPr>
          <a:xfrm>
            <a:off x="411525" y="555221"/>
            <a:ext cx="8320949" cy="603497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Char char="§"/>
              <a:defRPr sz="16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Current: 16470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Old nominal, since electrical design criteria are based on old nominal current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Nominal protection (CLIQ 600 V - 40 mF, OL QH 300 V – 7.05 mF)</a:t>
            </a:r>
          </a:p>
          <a:p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Coils are reported in mechanical ordering</a:t>
            </a:r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Peak voltages have been computed using rolled and minor edge RRR values. All coil orderings resulting in peak voltage to ground less than 353 V with both assumptions and for all failure cases have been identified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C025E72C-2150-4068-B50B-037F887AD7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96361" y="2532747"/>
            <a:ext cx="2133918" cy="213391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1E53E9-AE68-44B1-A73A-02C89AD9D19B}"/>
              </a:ext>
            </a:extLst>
          </p:cNvPr>
          <p:cNvSpPr txBox="1"/>
          <p:nvPr/>
        </p:nvSpPr>
        <p:spPr>
          <a:xfrm>
            <a:off x="7873079" y="2565248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28561E-CCC3-4AD9-8BAC-9E75E6BF9C06}"/>
              </a:ext>
            </a:extLst>
          </p:cNvPr>
          <p:cNvSpPr txBox="1"/>
          <p:nvPr/>
        </p:nvSpPr>
        <p:spPr>
          <a:xfrm>
            <a:off x="6196361" y="2576379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33CD3F-D1A0-4AB2-9BDF-F294EE7B8111}"/>
              </a:ext>
            </a:extLst>
          </p:cNvPr>
          <p:cNvSpPr txBox="1"/>
          <p:nvPr/>
        </p:nvSpPr>
        <p:spPr>
          <a:xfrm>
            <a:off x="6181963" y="410124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933AB2-BFA6-459B-A78F-0FA5D73432AE}"/>
              </a:ext>
            </a:extLst>
          </p:cNvPr>
          <p:cNvSpPr txBox="1"/>
          <p:nvPr/>
        </p:nvSpPr>
        <p:spPr>
          <a:xfrm>
            <a:off x="7850858" y="4101240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P4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7C0F06-9870-41A2-B3C3-EB501AA8303B}"/>
              </a:ext>
            </a:extLst>
          </p:cNvPr>
          <p:cNvSpPr txBox="1"/>
          <p:nvPr/>
        </p:nvSpPr>
        <p:spPr>
          <a:xfrm>
            <a:off x="453736" y="1997839"/>
            <a:ext cx="54987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Peak voltages computed using STEAM-LEDET app provided by CERN</a:t>
            </a: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Four Combinations of coils are considered</a:t>
            </a:r>
          </a:p>
          <a:p>
            <a:pPr marL="125730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(160 161 243 244 154)</a:t>
            </a:r>
          </a:p>
          <a:p>
            <a:pPr marL="125730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(160 161 243 244 246)  </a:t>
            </a:r>
          </a:p>
          <a:p>
            <a:pPr marL="125730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(160 243 154 246)      </a:t>
            </a:r>
          </a:p>
          <a:p>
            <a:pPr marL="1257300" lvl="2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(160 243 154 246 161)</a:t>
            </a:r>
          </a:p>
          <a:p>
            <a:pPr marL="800100" lvl="1" indent="-342900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each combination, nominal scenario plus 3 failure scenarios are considered</a:t>
            </a:r>
            <a:endParaRPr lang="it-IT" dirty="0">
              <a:solidFill>
                <a:schemeClr val="accent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39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8b0d13458_0_0"/>
          <p:cNvSpPr txBox="1">
            <a:spLocks noGrp="1"/>
          </p:cNvSpPr>
          <p:nvPr>
            <p:ph type="sldNum" idx="12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  <p:sp>
        <p:nvSpPr>
          <p:cNvPr id="52" name="Google Shape;52;g258b0d13458_0_0"/>
          <p:cNvSpPr txBox="1">
            <a:spLocks noGrp="1"/>
          </p:cNvSpPr>
          <p:nvPr>
            <p:ph type="ftr" idx="11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MQXFA18 Coil Acceptance Review</a:t>
            </a:r>
            <a:endParaRPr/>
          </a:p>
        </p:txBody>
      </p:sp>
      <p:sp>
        <p:nvSpPr>
          <p:cNvPr id="55" name="Google Shape;55;g258b0d13458_0_0"/>
          <p:cNvSpPr txBox="1"/>
          <p:nvPr/>
        </p:nvSpPr>
        <p:spPr>
          <a:xfrm>
            <a:off x="6770548" y="144825"/>
            <a:ext cx="2280264" cy="646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Coils are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reported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endParaRPr dirty="0"/>
          </a:p>
        </p:txBody>
      </p:sp>
      <p:sp>
        <p:nvSpPr>
          <p:cNvPr id="56" name="Google Shape;56;g258b0d13458_0_0"/>
          <p:cNvSpPr txBox="1"/>
          <p:nvPr/>
        </p:nvSpPr>
        <p:spPr>
          <a:xfrm>
            <a:off x="91503" y="879112"/>
            <a:ext cx="90525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There are </a:t>
            </a:r>
            <a:r>
              <a:rPr lang="it-IT" sz="20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53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(with coil 154) acceptable coil orderings with voltage &lt; 353 V that are common for both rolled and minor edge RRR values (values reported for rolled RRR) </a:t>
            </a:r>
          </a:p>
        </p:txBody>
      </p:sp>
      <p:sp>
        <p:nvSpPr>
          <p:cNvPr id="57" name="Google Shape;57;g258b0d13458_0_0"/>
          <p:cNvSpPr txBox="1">
            <a:spLocks noGrp="1"/>
          </p:cNvSpPr>
          <p:nvPr>
            <p:ph type="title"/>
          </p:nvPr>
        </p:nvSpPr>
        <p:spPr>
          <a:xfrm>
            <a:off x="-352917" y="-12734"/>
            <a:ext cx="79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it-IT" dirty="0"/>
              <a:t>Acceptable coil </a:t>
            </a:r>
            <a:r>
              <a:rPr lang="it-IT" dirty="0" err="1"/>
              <a:t>ordering</a:t>
            </a:r>
            <a:r>
              <a:rPr lang="it-IT" dirty="0"/>
              <a:t> (154 spare)</a:t>
            </a:r>
            <a:endParaRPr dirty="0"/>
          </a:p>
        </p:txBody>
      </p:sp>
      <p:graphicFrame>
        <p:nvGraphicFramePr>
          <p:cNvPr id="2" name="Tabella 8">
            <a:extLst>
              <a:ext uri="{FF2B5EF4-FFF2-40B4-BE49-F238E27FC236}">
                <a16:creationId xmlns:a16="http://schemas.microsoft.com/office/drawing/2014/main" id="{B1C33B52-1924-4F66-7940-565641354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575713"/>
              </p:ext>
            </p:extLst>
          </p:nvPr>
        </p:nvGraphicFramePr>
        <p:xfrm>
          <a:off x="6150192" y="2146522"/>
          <a:ext cx="2900620" cy="2556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</a:tbl>
          </a:graphicData>
        </a:graphic>
      </p:graphicFrame>
      <p:graphicFrame>
        <p:nvGraphicFramePr>
          <p:cNvPr id="3" name="Tabella 8">
            <a:extLst>
              <a:ext uri="{FF2B5EF4-FFF2-40B4-BE49-F238E27FC236}">
                <a16:creationId xmlns:a16="http://schemas.microsoft.com/office/drawing/2014/main" id="{6F69BD83-4AEF-1677-6E5F-4BD2A9E04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692254"/>
              </p:ext>
            </p:extLst>
          </p:nvPr>
        </p:nvGraphicFramePr>
        <p:xfrm>
          <a:off x="208359" y="2148854"/>
          <a:ext cx="2900620" cy="379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</a:tbl>
          </a:graphicData>
        </a:graphic>
      </p:graphicFrame>
      <p:graphicFrame>
        <p:nvGraphicFramePr>
          <p:cNvPr id="4" name="Tabella 8">
            <a:extLst>
              <a:ext uri="{FF2B5EF4-FFF2-40B4-BE49-F238E27FC236}">
                <a16:creationId xmlns:a16="http://schemas.microsoft.com/office/drawing/2014/main" id="{E1227878-A57B-57E2-4927-5E4303A26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46040"/>
              </p:ext>
            </p:extLst>
          </p:nvPr>
        </p:nvGraphicFramePr>
        <p:xfrm>
          <a:off x="3167443" y="2148853"/>
          <a:ext cx="2900620" cy="379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8b0d13458_0_0"/>
          <p:cNvSpPr txBox="1">
            <a:spLocks noGrp="1"/>
          </p:cNvSpPr>
          <p:nvPr>
            <p:ph type="sldNum" idx="12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  <p:sp>
        <p:nvSpPr>
          <p:cNvPr id="52" name="Google Shape;52;g258b0d13458_0_0"/>
          <p:cNvSpPr txBox="1">
            <a:spLocks noGrp="1"/>
          </p:cNvSpPr>
          <p:nvPr>
            <p:ph type="ftr" idx="11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MQXFA18 Coil Acceptance Review</a:t>
            </a:r>
            <a:endParaRPr/>
          </a:p>
        </p:txBody>
      </p:sp>
      <p:sp>
        <p:nvSpPr>
          <p:cNvPr id="55" name="Google Shape;55;g258b0d13458_0_0"/>
          <p:cNvSpPr txBox="1"/>
          <p:nvPr/>
        </p:nvSpPr>
        <p:spPr>
          <a:xfrm>
            <a:off x="6770548" y="144825"/>
            <a:ext cx="2280264" cy="646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Coils are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reported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endParaRPr dirty="0"/>
          </a:p>
        </p:txBody>
      </p:sp>
      <p:sp>
        <p:nvSpPr>
          <p:cNvPr id="56" name="Google Shape;56;g258b0d13458_0_0"/>
          <p:cNvSpPr txBox="1"/>
          <p:nvPr/>
        </p:nvSpPr>
        <p:spPr>
          <a:xfrm>
            <a:off x="91503" y="879112"/>
            <a:ext cx="90525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There are </a:t>
            </a:r>
            <a:r>
              <a:rPr lang="it-IT" sz="20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51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(with coil 246) acceptable coil orderings with voltage &lt; 353 V that are common for both rolled and minor edge RRR values (values reported for rolled RRR)</a:t>
            </a:r>
          </a:p>
        </p:txBody>
      </p:sp>
      <p:sp>
        <p:nvSpPr>
          <p:cNvPr id="57" name="Google Shape;57;g258b0d13458_0_0"/>
          <p:cNvSpPr txBox="1">
            <a:spLocks noGrp="1"/>
          </p:cNvSpPr>
          <p:nvPr>
            <p:ph type="title"/>
          </p:nvPr>
        </p:nvSpPr>
        <p:spPr>
          <a:xfrm>
            <a:off x="-352917" y="-12734"/>
            <a:ext cx="792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it-IT" dirty="0"/>
              <a:t>Acceptable coil </a:t>
            </a:r>
            <a:r>
              <a:rPr lang="it-IT" dirty="0" err="1"/>
              <a:t>ordering</a:t>
            </a:r>
            <a:r>
              <a:rPr lang="it-IT" dirty="0"/>
              <a:t> (246 </a:t>
            </a:r>
            <a:r>
              <a:rPr lang="it-IT" dirty="0" err="1"/>
              <a:t>spare</a:t>
            </a:r>
            <a:r>
              <a:rPr lang="it-IT" dirty="0"/>
              <a:t>)</a:t>
            </a:r>
            <a:endParaRPr dirty="0"/>
          </a:p>
        </p:txBody>
      </p:sp>
      <p:graphicFrame>
        <p:nvGraphicFramePr>
          <p:cNvPr id="2" name="Tabella 8">
            <a:extLst>
              <a:ext uri="{FF2B5EF4-FFF2-40B4-BE49-F238E27FC236}">
                <a16:creationId xmlns:a16="http://schemas.microsoft.com/office/drawing/2014/main" id="{1DCB3822-A34A-DE39-672C-792565523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398979"/>
              </p:ext>
            </p:extLst>
          </p:nvPr>
        </p:nvGraphicFramePr>
        <p:xfrm>
          <a:off x="6150192" y="2146522"/>
          <a:ext cx="2900620" cy="2024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</a:tbl>
          </a:graphicData>
        </a:graphic>
      </p:graphicFrame>
      <p:graphicFrame>
        <p:nvGraphicFramePr>
          <p:cNvPr id="3" name="Tabella 8">
            <a:extLst>
              <a:ext uri="{FF2B5EF4-FFF2-40B4-BE49-F238E27FC236}">
                <a16:creationId xmlns:a16="http://schemas.microsoft.com/office/drawing/2014/main" id="{DD801A17-A518-4CE3-9AEC-28027BF80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010496"/>
              </p:ext>
            </p:extLst>
          </p:nvPr>
        </p:nvGraphicFramePr>
        <p:xfrm>
          <a:off x="208359" y="2148854"/>
          <a:ext cx="2900620" cy="379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</a:tbl>
          </a:graphicData>
        </a:graphic>
      </p:graphicFrame>
      <p:graphicFrame>
        <p:nvGraphicFramePr>
          <p:cNvPr id="4" name="Tabella 8">
            <a:extLst>
              <a:ext uri="{FF2B5EF4-FFF2-40B4-BE49-F238E27FC236}">
                <a16:creationId xmlns:a16="http://schemas.microsoft.com/office/drawing/2014/main" id="{B994F285-1C9D-FD9A-607B-6C0896923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601451"/>
              </p:ext>
            </p:extLst>
          </p:nvPr>
        </p:nvGraphicFramePr>
        <p:xfrm>
          <a:off x="3167443" y="2148853"/>
          <a:ext cx="2900620" cy="379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997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8b0d13458_0_0"/>
          <p:cNvSpPr txBox="1">
            <a:spLocks noGrp="1"/>
          </p:cNvSpPr>
          <p:nvPr>
            <p:ph type="sldNum" idx="12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  <p:sp>
        <p:nvSpPr>
          <p:cNvPr id="52" name="Google Shape;52;g258b0d13458_0_0"/>
          <p:cNvSpPr txBox="1">
            <a:spLocks noGrp="1"/>
          </p:cNvSpPr>
          <p:nvPr>
            <p:ph type="ftr" idx="11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MQXFA17 Coils Acceptance Review</a:t>
            </a:r>
            <a:endParaRPr/>
          </a:p>
        </p:txBody>
      </p:sp>
      <p:sp>
        <p:nvSpPr>
          <p:cNvPr id="55" name="Google Shape;55;g258b0d13458_0_0"/>
          <p:cNvSpPr txBox="1"/>
          <p:nvPr/>
        </p:nvSpPr>
        <p:spPr>
          <a:xfrm>
            <a:off x="6383630" y="2282904"/>
            <a:ext cx="2280264" cy="646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Coils are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reported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endParaRPr dirty="0"/>
          </a:p>
        </p:txBody>
      </p:sp>
      <p:sp>
        <p:nvSpPr>
          <p:cNvPr id="56" name="Google Shape;56;g258b0d13458_0_0"/>
          <p:cNvSpPr txBox="1"/>
          <p:nvPr/>
        </p:nvSpPr>
        <p:spPr>
          <a:xfrm>
            <a:off x="91503" y="879112"/>
            <a:ext cx="90525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There are </a:t>
            </a:r>
            <a:r>
              <a:rPr lang="it-IT" sz="2000" b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2000" b="0" i="0" u="none" strike="noStrike" cap="none" dirty="0" err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acceptable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coil orderings with voltage &lt; 353 V that are common for both rolled and minor edge RRR values (values reported for rolled RRR) </a:t>
            </a:r>
            <a:r>
              <a:rPr lang="it-IT" sz="2000" b="1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for coils 243 – 246 – </a:t>
            </a:r>
            <a:r>
              <a:rPr lang="it-IT" sz="2000" b="1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154 – 160 </a:t>
            </a:r>
            <a:endParaRPr lang="it-IT" sz="2000" b="0" i="0" u="none" strike="noStrike" cap="none" dirty="0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g258b0d13458_0_0"/>
          <p:cNvSpPr txBox="1">
            <a:spLocks noGrp="1"/>
          </p:cNvSpPr>
          <p:nvPr>
            <p:ph type="title"/>
          </p:nvPr>
        </p:nvSpPr>
        <p:spPr>
          <a:xfrm>
            <a:off x="548684" y="72254"/>
            <a:ext cx="8674373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it-IT" dirty="0"/>
              <a:t>Acceptable coil ordering (154 and 246 non-spare)</a:t>
            </a:r>
            <a:endParaRPr dirty="0"/>
          </a:p>
        </p:txBody>
      </p:sp>
      <p:graphicFrame>
        <p:nvGraphicFramePr>
          <p:cNvPr id="2" name="Tabella 8">
            <a:extLst>
              <a:ext uri="{FF2B5EF4-FFF2-40B4-BE49-F238E27FC236}">
                <a16:creationId xmlns:a16="http://schemas.microsoft.com/office/drawing/2014/main" id="{78B3FCFF-4F72-E650-F64E-5BCC559EE266}"/>
              </a:ext>
            </a:extLst>
          </p:cNvPr>
          <p:cNvGraphicFramePr>
            <a:graphicFrameLocks noGrp="1"/>
          </p:cNvGraphicFramePr>
          <p:nvPr/>
        </p:nvGraphicFramePr>
        <p:xfrm>
          <a:off x="2560342" y="2606049"/>
          <a:ext cx="2900620" cy="2024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8b0d13458_0_0"/>
          <p:cNvSpPr txBox="1">
            <a:spLocks noGrp="1"/>
          </p:cNvSpPr>
          <p:nvPr>
            <p:ph type="sldNum" idx="12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  <p:sp>
        <p:nvSpPr>
          <p:cNvPr id="52" name="Google Shape;52;g258b0d13458_0_0"/>
          <p:cNvSpPr txBox="1">
            <a:spLocks noGrp="1"/>
          </p:cNvSpPr>
          <p:nvPr>
            <p:ph type="ftr" idx="11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MQXFA18 Coil Acceptance Review</a:t>
            </a:r>
            <a:endParaRPr/>
          </a:p>
        </p:txBody>
      </p:sp>
      <p:sp>
        <p:nvSpPr>
          <p:cNvPr id="55" name="Google Shape;55;g258b0d13458_0_0"/>
          <p:cNvSpPr txBox="1"/>
          <p:nvPr/>
        </p:nvSpPr>
        <p:spPr>
          <a:xfrm>
            <a:off x="6770548" y="3091861"/>
            <a:ext cx="2280264" cy="64629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Coils are </a:t>
            </a:r>
            <a:r>
              <a:rPr lang="it-IT" sz="1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reported</a:t>
            </a:r>
            <a:r>
              <a:rPr lang="it-IT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r>
              <a:rPr lang="it-IT" sz="18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t-IT" sz="1800" b="1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</a:t>
            </a:r>
            <a:endParaRPr dirty="0"/>
          </a:p>
        </p:txBody>
      </p:sp>
      <p:sp>
        <p:nvSpPr>
          <p:cNvPr id="56" name="Google Shape;56;g258b0d13458_0_0"/>
          <p:cNvSpPr txBox="1"/>
          <p:nvPr/>
        </p:nvSpPr>
        <p:spPr>
          <a:xfrm>
            <a:off x="91503" y="879112"/>
            <a:ext cx="9052500" cy="8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Noto Sans Symbols"/>
              <a:buChar char="▪"/>
            </a:pP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There are </a:t>
            </a:r>
            <a:r>
              <a:rPr lang="it-IT" sz="2000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r>
              <a:rPr lang="it-IT" sz="2000" b="0" i="0" u="none" strike="noStrike" cap="none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 acceptable coil orderings with voltage &lt; 353 V that are common for both rolled and minor edge RRR values (values reported for rolled RRR)</a:t>
            </a:r>
          </a:p>
        </p:txBody>
      </p:sp>
      <p:graphicFrame>
        <p:nvGraphicFramePr>
          <p:cNvPr id="3" name="Tabella 8">
            <a:extLst>
              <a:ext uri="{FF2B5EF4-FFF2-40B4-BE49-F238E27FC236}">
                <a16:creationId xmlns:a16="http://schemas.microsoft.com/office/drawing/2014/main" id="{DD801A17-A518-4CE3-9AEC-28027BF80C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042174"/>
              </p:ext>
            </p:extLst>
          </p:nvPr>
        </p:nvGraphicFramePr>
        <p:xfrm>
          <a:off x="374704" y="2057415"/>
          <a:ext cx="2900620" cy="379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</a:tbl>
          </a:graphicData>
        </a:graphic>
      </p:graphicFrame>
      <p:graphicFrame>
        <p:nvGraphicFramePr>
          <p:cNvPr id="4" name="Tabella 8">
            <a:extLst>
              <a:ext uri="{FF2B5EF4-FFF2-40B4-BE49-F238E27FC236}">
                <a16:creationId xmlns:a16="http://schemas.microsoft.com/office/drawing/2014/main" id="{B994F285-1C9D-FD9A-607B-6C0896923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642770"/>
              </p:ext>
            </p:extLst>
          </p:nvPr>
        </p:nvGraphicFramePr>
        <p:xfrm>
          <a:off x="3664632" y="2057415"/>
          <a:ext cx="2900620" cy="379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124">
                  <a:extLst>
                    <a:ext uri="{9D8B030D-6E8A-4147-A177-3AD203B41FA5}">
                      <a16:colId xmlns:a16="http://schemas.microsoft.com/office/drawing/2014/main" val="534196917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430114189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3023615416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435058151"/>
                    </a:ext>
                  </a:extLst>
                </a:gridCol>
                <a:gridCol w="580124">
                  <a:extLst>
                    <a:ext uri="{9D8B030D-6E8A-4147-A177-3AD203B41FA5}">
                      <a16:colId xmlns:a16="http://schemas.microsoft.com/office/drawing/2014/main" val="1016224226"/>
                    </a:ext>
                  </a:extLst>
                </a:gridCol>
              </a:tblGrid>
              <a:tr h="252898"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P4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dirty="0"/>
                        <a:t>Volt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585249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038485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119961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8567003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303566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79702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845518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427422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61383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770537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423736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08483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178357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32807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3648502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615373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10343999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45541117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28602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4973510"/>
                  </a:ext>
                </a:extLst>
              </a:tr>
              <a:tr h="16583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346502"/>
                  </a:ext>
                </a:extLst>
              </a:tr>
            </a:tbl>
          </a:graphicData>
        </a:graphic>
      </p:graphicFrame>
      <p:sp>
        <p:nvSpPr>
          <p:cNvPr id="8" name="Google Shape;57;g258b0d13458_0_0">
            <a:extLst>
              <a:ext uri="{FF2B5EF4-FFF2-40B4-BE49-F238E27FC236}">
                <a16:creationId xmlns:a16="http://schemas.microsoft.com/office/drawing/2014/main" id="{BD01BFAB-8466-DA01-1C05-7C45B183ED5F}"/>
              </a:ext>
            </a:extLst>
          </p:cNvPr>
          <p:cNvSpPr txBox="1">
            <a:spLocks/>
          </p:cNvSpPr>
          <p:nvPr/>
        </p:nvSpPr>
        <p:spPr>
          <a:xfrm>
            <a:off x="376439" y="159112"/>
            <a:ext cx="8674373" cy="7200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1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lt2"/>
              </a:buClr>
              <a:buSzPts val="2800"/>
              <a:buFont typeface="Arial"/>
              <a:buNone/>
            </a:pPr>
            <a:r>
              <a:rPr lang="en-US" dirty="0"/>
              <a:t>Acceptable coil ordering (154 and 246 non-spare, 161 spare)</a:t>
            </a:r>
          </a:p>
        </p:txBody>
      </p:sp>
    </p:spTree>
    <p:extLst>
      <p:ext uri="{BB962C8B-B14F-4D97-AF65-F5344CB8AC3E}">
        <p14:creationId xmlns:p14="http://schemas.microsoft.com/office/powerpoint/2010/main" val="1254138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Props1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946e33d-fd2f-4ae4-8ee9-d90c129cdf9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49158</TotalTime>
  <Words>1443</Words>
  <Application>Microsoft Office PowerPoint</Application>
  <PresentationFormat>On-screen Show (4:3)</PresentationFormat>
  <Paragraphs>943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Noto Sans Symbols</vt:lpstr>
      <vt:lpstr>Wingdings</vt:lpstr>
      <vt:lpstr>Thème Office</vt:lpstr>
      <vt:lpstr>Graph</vt:lpstr>
      <vt:lpstr>Coil ordering in MQXFA18 based on conductor properties</vt:lpstr>
      <vt:lpstr>MQXFA18 cables: RRR estimations</vt:lpstr>
      <vt:lpstr>MQXFA18 coils</vt:lpstr>
      <vt:lpstr>RRR estimate values</vt:lpstr>
      <vt:lpstr>Peak voltages assumptions</vt:lpstr>
      <vt:lpstr>Acceptable coil ordering (154 spare)</vt:lpstr>
      <vt:lpstr>Acceptable coil ordering (246 spare)</vt:lpstr>
      <vt:lpstr>Acceptable coil ordering (154 and 246 non-spare)</vt:lpstr>
      <vt:lpstr>PowerPoint Presentation</vt:lpstr>
      <vt:lpstr>Backup slides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ipong@lbl.gov</dc:creator>
  <cp:lastModifiedBy>Vittorio Marinozzi</cp:lastModifiedBy>
  <cp:revision>1251</cp:revision>
  <cp:lastPrinted>2019-03-16T00:12:34Z</cp:lastPrinted>
  <dcterms:created xsi:type="dcterms:W3CDTF">2016-03-23T12:58:39Z</dcterms:created>
  <dcterms:modified xsi:type="dcterms:W3CDTF">2024-05-30T16:34:00Z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