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ummary Section" id="{F531067E-86E8-494B-9EEC-1A5F9B9F590A}">
          <p14:sldIdLst>
            <p14:sldId id="256"/>
            <p14:sldId id="257"/>
            <p14:sldId id="258"/>
          </p14:sldIdLst>
        </p14:section>
        <p14:section name="DRs - Coil 154, Cable 1196" id="{F7CBD27C-4B9F-4CAD-8CD9-57BEF6ED3238}">
          <p14:sldIdLst>
            <p14:sldId id="259"/>
            <p14:sldId id="260"/>
            <p14:sldId id="261"/>
          </p14:sldIdLst>
        </p14:section>
        <p14:section name="DRs - Coil 160, Cable 1203" id="{F8011053-D2BE-4AE9-9D63-57E85609656D}">
          <p14:sldIdLst>
            <p14:sldId id="262"/>
            <p14:sldId id="263"/>
            <p14:sldId id="264"/>
          </p14:sldIdLst>
        </p14:section>
        <p14:section name="DRs - Coil 161, Cable 1209" id="{85742157-0D1F-4971-98D3-58D658B99540}">
          <p14:sldIdLst>
            <p14:sldId id="265"/>
            <p14:sldId id="266"/>
          </p14:sldIdLst>
        </p14:section>
        <p14:section name="DRs - Coil 243, Cable 1191" id="{6856BFAD-AF43-43BF-81CA-A4DB0AE71A04}">
          <p14:sldIdLst>
            <p14:sldId id="267"/>
            <p14:sldId id="268"/>
          </p14:sldIdLst>
        </p14:section>
        <p14:section name="DRs - Coil 244, Cable 1195" id="{1172A3AE-D571-4966-9487-A3227BF78280}">
          <p14:sldIdLst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DRs - Coil 246, Cable 1199" id="{6CD7307A-F75B-4FBD-A605-84C9E1387163}">
          <p14:sldIdLst>
            <p14:sldId id="275"/>
            <p14:sldId id="276"/>
            <p14:sldId id="277"/>
          </p14:sldIdLst>
        </p14:section>
        <p14:section name="END. STOP. FINI." id="{E7DA8E20-0328-4577-BAC3-0C1267A2716F}">
          <p14:sldIdLst>
            <p14:sldId id="278"/>
          </p14:sldIdLst>
        </p14:section>
        <p14:section name="Backup, Conductor Data" id="{7A7D4F27-74CC-44C8-9879-7BA71C5535C8}">
          <p14:sldIdLst>
            <p14:sldId id="279"/>
            <p14:sldId id="280"/>
            <p14:sldId id="281"/>
            <p14:sldId id="282"/>
          </p14:sldIdLst>
        </p14:section>
        <p14:section name="Backup, QXFA-243 / P43OL1191" id="{DE6674D3-7198-4F09-8391-A7EA91D4E916}">
          <p14:sldIdLst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Backup, QXFA-244 / P43OL1195" id="{8C3CFB7F-CB5A-402C-81F5-62AFEB6D730E}">
          <p14:sldIdLst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  <p14:section name="Backup, QXFA-154 / P43OL1196" id="{1C27FE4A-8B23-4BE4-8D79-59370F97ECF7}">
          <p14:sldIdLst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Backup, QXFA-246 / P43OL1199" id="{201B3F85-9D03-437C-8076-C9416E057D85}">
          <p14:sldIdLst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</p14:sldIdLst>
        </p14:section>
        <p14:section name="Backup, QXFA-260 / P43OL1203" id="{62731498-0717-4C82-8461-2B4AEF007844}">
          <p14:sldIdLst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</p14:sldIdLst>
        </p14:section>
        <p14:section name="Backup, QXFA-161 / P43OL1209" id="{E0208F43-7FA3-44B6-8616-BA68766DAAB2}">
          <p14:sldIdLst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1" roundtripDataSignature="AMtx7mhuczK/Gh2EPG+eQvhuSAjun7KK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Pon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00"/>
    <a:srgbClr val="FFE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5900EF-356D-455F-BA00-6C28895A5091}">
  <a:tblStyle styleId="{C85900EF-356D-455F-BA00-6C28895A509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3F8"/>
          </a:solidFill>
        </a:fill>
      </a:tcStyle>
    </a:wholeTbl>
    <a:band1H>
      <a:tcTxStyle/>
      <a:tcStyle>
        <a:tcBdr/>
        <a:fill>
          <a:solidFill>
            <a:srgbClr val="D2E7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7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1D93AC-1AEE-4B91-B8BC-2CD6EBDFA9C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912" y="132"/>
      </p:cViewPr>
      <p:guideLst>
        <p:guide orient="horz" pos="4080"/>
        <p:guide pos="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customschemas.google.com/relationships/presentationmetadata" Target="metadata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commentAuthors" Target="commentAuthor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0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0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0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0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0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7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8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9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9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9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9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9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5"/>
          <p:cNvSpPr txBox="1">
            <a:spLocks noGrp="1"/>
          </p:cNvSpPr>
          <p:nvPr>
            <p:ph type="ctrTitle"/>
          </p:nvPr>
        </p:nvSpPr>
        <p:spPr>
          <a:xfrm>
            <a:off x="1371599" y="2819400"/>
            <a:ext cx="7315201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5"/>
          <p:cNvSpPr txBox="1">
            <a:spLocks noGrp="1"/>
          </p:cNvSpPr>
          <p:nvPr>
            <p:ph type="subTitle" idx="1"/>
          </p:nvPr>
        </p:nvSpPr>
        <p:spPr>
          <a:xfrm>
            <a:off x="1371600" y="4800600"/>
            <a:ext cx="648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5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25"/>
          <p:cNvSpPr txBox="1">
            <a:spLocks noGrp="1"/>
          </p:cNvSpPr>
          <p:nvPr>
            <p:ph type="body" idx="2"/>
          </p:nvPr>
        </p:nvSpPr>
        <p:spPr>
          <a:xfrm>
            <a:off x="1371600" y="5899150"/>
            <a:ext cx="6480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6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▪"/>
              <a:defRPr sz="24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5"/>
            <a:endParaRPr dirty="0"/>
          </a:p>
        </p:txBody>
      </p:sp>
      <p:sp>
        <p:nvSpPr>
          <p:cNvPr id="24" name="Google Shape;24;p12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2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DEF1F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2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2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9"/>
          <p:cNvSpPr txBox="1"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29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129"/>
          <p:cNvSpPr txBox="1">
            <a:spLocks noGrp="1"/>
          </p:cNvSpPr>
          <p:nvPr>
            <p:ph type="body" idx="3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29"/>
          <p:cNvSpPr txBox="1">
            <a:spLocks noGrp="1"/>
          </p:cNvSpPr>
          <p:nvPr>
            <p:ph type="body" idx="4"/>
          </p:nvPr>
        </p:nvSpPr>
        <p:spPr>
          <a:xfrm>
            <a:off x="4645025" y="20574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12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2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>
  <p:cSld name="Image avec légen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0"/>
          <p:cNvSpPr>
            <a:spLocks noGrp="1"/>
          </p:cNvSpPr>
          <p:nvPr>
            <p:ph type="pic" idx="2"/>
          </p:nvPr>
        </p:nvSpPr>
        <p:spPr>
          <a:xfrm>
            <a:off x="612000" y="457200"/>
            <a:ext cx="792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0"/>
          <p:cNvSpPr txBox="1">
            <a:spLocks noGrp="1"/>
          </p:cNvSpPr>
          <p:nvPr>
            <p:ph type="body" idx="1"/>
          </p:nvPr>
        </p:nvSpPr>
        <p:spPr>
          <a:xfrm>
            <a:off x="612000" y="5105400"/>
            <a:ext cx="79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13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30"/>
          <p:cNvSpPr txBox="1">
            <a:spLocks noGrp="1"/>
          </p:cNvSpPr>
          <p:nvPr>
            <p:ph type="body" idx="3"/>
          </p:nvPr>
        </p:nvSpPr>
        <p:spPr>
          <a:xfrm>
            <a:off x="613550" y="4648200"/>
            <a:ext cx="791845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4"/>
          <p:cNvSpPr txBox="1"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dirty="0"/>
          </a:p>
        </p:txBody>
      </p:sp>
      <p:sp>
        <p:nvSpPr>
          <p:cNvPr id="12" name="Google Shape;12;p12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2078529" y="2232713"/>
            <a:ext cx="6109678" cy="22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</a:pPr>
            <a:r>
              <a:rPr lang="en-US" u="sng" dirty="0">
                <a:latin typeface="Arial"/>
                <a:ea typeface="Arial"/>
                <a:cs typeface="Arial"/>
                <a:sym typeface="Arial"/>
              </a:rPr>
              <a:t>MQXFA18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AUP 302.2.02 and 302.2.03 –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•  Strand Procurement &amp; Testing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•  Cable Fabrication &amp; Testing</a:t>
            </a:r>
            <a:br>
              <a:rPr lang="en-US" dirty="0"/>
            </a:br>
            <a:endParaRPr dirty="0"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078529" y="4621298"/>
            <a:ext cx="4431172" cy="104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Lance Cooley – NHMFL/ASC (302.2.02 L3)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Vito Lombardo – FNAL (302.2.02 CAM)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Ian Pong – LBNL (302.2.03 L3 &amp; CAM)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b="1" i="1" dirty="0"/>
              <a:t>Mike Naus </a:t>
            </a:r>
            <a:r>
              <a:rPr lang="en-US" dirty="0"/>
              <a:t>– LBNL (302.2.03 L3 Deputy &amp; CAM Deputy)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Elizabeth Lee – LBNL, Manufacturing Engineer (now at LBNL ALS)</a:t>
            </a:r>
            <a:endParaRPr dirty="0"/>
          </a:p>
          <a:p>
            <a:pPr marL="0" lvl="0" indent="0" algn="l" rtl="0">
              <a:spcBef>
                <a:spcPts val="22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Jonathan Lee – LBNL Intern Student (now Grad Student at NHMFL)</a:t>
            </a:r>
            <a:endParaRPr dirty="0"/>
          </a:p>
        </p:txBody>
      </p:sp>
      <p:sp>
        <p:nvSpPr>
          <p:cNvPr id="54" name="Google Shape;54;p1"/>
          <p:cNvSpPr/>
          <p:nvPr/>
        </p:nvSpPr>
        <p:spPr>
          <a:xfrm>
            <a:off x="871672" y="908720"/>
            <a:ext cx="604431" cy="1286727"/>
          </a:xfrm>
          <a:custGeom>
            <a:avLst/>
            <a:gdLst/>
            <a:ahLst/>
            <a:cxnLst/>
            <a:rect l="l" t="t" r="r" b="b"/>
            <a:pathLst>
              <a:path w="604431" h="1286727" extrusionOk="0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 descr="HLU-logoN-titl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665" y="585576"/>
            <a:ext cx="3167875" cy="137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599" y="585576"/>
            <a:ext cx="3427692" cy="142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Cable 1209 (Coil 161)</a:t>
            </a:r>
            <a:br>
              <a:rPr lang="en-US" sz="3600"/>
            </a:br>
            <a:r>
              <a:rPr lang="en-US" sz="3600"/>
              <a:t>DR Detail:  1 DR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00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Braiding</a:t>
            </a:r>
            <a:endParaRPr/>
          </a:p>
        </p:txBody>
      </p:sp>
      <p:sp>
        <p:nvSpPr>
          <p:cNvPr id="913" name="Google Shape;913;p10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100</a:t>
            </a:fld>
            <a:endParaRPr/>
          </a:p>
        </p:txBody>
      </p:sp>
      <p:sp>
        <p:nvSpPr>
          <p:cNvPr id="914" name="Google Shape;914;p10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graphicFrame>
        <p:nvGraphicFramePr>
          <p:cNvPr id="915" name="Google Shape;915;p100"/>
          <p:cNvGraphicFramePr/>
          <p:nvPr/>
        </p:nvGraphicFramePr>
        <p:xfrm>
          <a:off x="731562" y="39015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15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LBNL Verification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6" name="Google Shape;916;p100"/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Thickness (at 5 MPa)</a:t>
            </a:r>
            <a:endParaRPr/>
          </a:p>
        </p:txBody>
      </p:sp>
      <p:sp>
        <p:nvSpPr>
          <p:cNvPr id="917" name="Google Shape;917;p100"/>
          <p:cNvSpPr txBox="1">
            <a:spLocks noGrp="1"/>
          </p:cNvSpPr>
          <p:nvPr>
            <p:ph type="body" idx="1"/>
          </p:nvPr>
        </p:nvSpPr>
        <p:spPr>
          <a:xfrm>
            <a:off x="612000" y="1219201"/>
            <a:ext cx="8166194" cy="173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Fiberglass Lot: #RCV00011562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P/I: 18.9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Spool tension: 10 lbs. @ payoff.  20 lbs. @ takeup (12 lbs min)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Bobbin payoff tension: 0.125 lbs. ≤ T ≤ 0.250 lbs.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01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Wire Parameters</a:t>
            </a:r>
            <a:endParaRPr/>
          </a:p>
        </p:txBody>
      </p:sp>
      <p:sp>
        <p:nvSpPr>
          <p:cNvPr id="923" name="Google Shape;923;p10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graphicFrame>
        <p:nvGraphicFramePr>
          <p:cNvPr id="924" name="Google Shape;924;p101"/>
          <p:cNvGraphicFramePr/>
          <p:nvPr/>
        </p:nvGraphicFramePr>
        <p:xfrm>
          <a:off x="612000" y="1143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Properties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Inspected Average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sz="2000" baseline="30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0.8509 ± 0.001 mm (LBNL)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Cu ratio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54.33%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Strand twist pitch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20.0 mm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315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217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368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458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563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680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5" name="Google Shape;925;p101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First billet averaged, then weighted average according</a:t>
            </a:r>
            <a:b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to the spool distribution in the cable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As-received. LBNL respooling data. Mean ± 1 sigma</a:t>
            </a:r>
            <a:endParaRPr sz="1400" baseline="30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0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101</a:t>
            </a:fld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6" y="1222056"/>
            <a:ext cx="8803387" cy="4413887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10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Wire Parameters</a:t>
            </a:r>
            <a:br>
              <a:rPr lang="en-US"/>
            </a:br>
            <a:r>
              <a:rPr lang="en-US"/>
              <a:t>Supplier (S) and Verification (V) </a:t>
            </a:r>
            <a:r>
              <a:rPr lang="en-US" i="1"/>
              <a:t>I</a:t>
            </a:r>
            <a:r>
              <a:rPr lang="en-US" baseline="-25000"/>
              <a:t>C</a:t>
            </a:r>
            <a:r>
              <a:rPr lang="en-US"/>
              <a:t> Data</a:t>
            </a:r>
            <a:endParaRPr/>
          </a:p>
        </p:txBody>
      </p:sp>
      <p:sp>
        <p:nvSpPr>
          <p:cNvPr id="933" name="Google Shape;933;p10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102</a:t>
            </a:fld>
            <a:endParaRPr/>
          </a:p>
        </p:txBody>
      </p:sp>
      <p:sp>
        <p:nvSpPr>
          <p:cNvPr id="934" name="Google Shape;934;p10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935" name="Google Shape;935;p102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936" name="Google Shape;936;p102"/>
          <p:cNvCxnSpPr/>
          <p:nvPr/>
        </p:nvCxnSpPr>
        <p:spPr>
          <a:xfrm rot="10800000" flipH="1">
            <a:off x="612000" y="4682603"/>
            <a:ext cx="1033952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61" y="1200719"/>
            <a:ext cx="8644877" cy="4456562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0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Wire Parameters</a:t>
            </a:r>
            <a:br>
              <a:rPr lang="en-US"/>
            </a:br>
            <a:r>
              <a:rPr lang="en-US"/>
              <a:t>Supplier (S) and Verification (V) RRR Data</a:t>
            </a:r>
            <a:endParaRPr/>
          </a:p>
        </p:txBody>
      </p:sp>
      <p:sp>
        <p:nvSpPr>
          <p:cNvPr id="943" name="Google Shape;943;p10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103</a:t>
            </a:fld>
            <a:endParaRPr/>
          </a:p>
        </p:txBody>
      </p:sp>
      <p:sp>
        <p:nvSpPr>
          <p:cNvPr id="944" name="Google Shape;944;p10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945" name="Google Shape;945;p103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946" name="Google Shape;946;p103"/>
          <p:cNvCxnSpPr/>
          <p:nvPr/>
        </p:nvCxnSpPr>
        <p:spPr>
          <a:xfrm rot="10800000" flipH="1">
            <a:off x="590451" y="4724143"/>
            <a:ext cx="1033952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0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Extracted Strand RRR</a:t>
            </a:r>
            <a:endParaRPr/>
          </a:p>
        </p:txBody>
      </p:sp>
      <p:sp>
        <p:nvSpPr>
          <p:cNvPr id="952" name="Google Shape;952;p10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953" name="Google Shape;953;p10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104</a:t>
            </a:fld>
            <a:endParaRPr/>
          </a:p>
        </p:txBody>
      </p:sp>
      <p:graphicFrame>
        <p:nvGraphicFramePr>
          <p:cNvPr id="954" name="Google Shape;954;p104"/>
          <p:cNvGraphicFramePr/>
          <p:nvPr/>
        </p:nvGraphicFramePr>
        <p:xfrm>
          <a:off x="354398" y="23317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{221D93AC-1AEE-4B91-B8BC-2CD6EBDFA9C8}</a:tableStyleId>
              </a:tblPr>
              <a:tblGrid>
                <a:gridCol w="14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Units from </a:t>
                      </a:r>
                      <a:b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Billet (spool)</a:t>
                      </a:r>
                      <a:endParaRPr sz="1200" b="1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 Treat/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Edge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 Edge 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1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2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PO08S00710A04U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P43OL1203AE05E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(11)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LRLK230109ALC1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PO08S00706A03U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P43OL1203AE18E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(4)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LRLK230109ALC1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PO08S00705A03U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P43OL1203AE24E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(7)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LRLK230109ALC1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PO08S00700A01U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P43OL1203AE35E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(7)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LRLK230109ALC1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PO08S00701A01U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P43OL1203AE45E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(8)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LRLK230109ALC1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05"/>
          <p:cNvSpPr txBox="1"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I</a:t>
            </a:r>
            <a:r>
              <a:rPr lang="en-US" baseline="-25000"/>
              <a:t>c</a:t>
            </a:r>
            <a:r>
              <a:rPr lang="en-US"/>
              <a:t>, Cable Qual Samples</a:t>
            </a:r>
            <a:endParaRPr/>
          </a:p>
        </p:txBody>
      </p:sp>
      <p:sp>
        <p:nvSpPr>
          <p:cNvPr id="960" name="Google Shape;960;p10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105</a:t>
            </a:fld>
            <a:endParaRPr/>
          </a:p>
        </p:txBody>
      </p:sp>
      <p:sp>
        <p:nvSpPr>
          <p:cNvPr id="961" name="Google Shape;961;p10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graphicFrame>
        <p:nvGraphicFramePr>
          <p:cNvPr id="962" name="Google Shape;962;p105"/>
          <p:cNvGraphicFramePr/>
          <p:nvPr/>
        </p:nvGraphicFramePr>
        <p:xfrm>
          <a:off x="1417354" y="21437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1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Wire/ </a:t>
                      </a:r>
                      <a:b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Strand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000" b="0" i="0" u="none" strike="noStrike" baseline="-2500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 at Field (T)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PO08S00710A04U P43OL1203AE01E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PO08S00701A01U P43OL1203AE45E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PO08S00705A03U P43OL1203AE24E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06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SSL Plot, Cable Qual Samples</a:t>
            </a:r>
            <a:endParaRPr/>
          </a:p>
        </p:txBody>
      </p:sp>
      <p:sp>
        <p:nvSpPr>
          <p:cNvPr id="968" name="Google Shape;968;p10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106</a:t>
            </a:fld>
            <a:endParaRPr/>
          </a:p>
        </p:txBody>
      </p:sp>
      <p:sp>
        <p:nvSpPr>
          <p:cNvPr id="969" name="Google Shape;969;p10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pic>
        <p:nvPicPr>
          <p:cNvPr id="970" name="Google Shape;970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150" y="1207248"/>
            <a:ext cx="8082850" cy="484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107</a:t>
            </a:fld>
            <a:endParaRPr/>
          </a:p>
        </p:txBody>
      </p:sp>
      <p:sp>
        <p:nvSpPr>
          <p:cNvPr id="976" name="Google Shape;976;p10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977" name="Google Shape;977;p107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SSL Margins, Qual Samples</a:t>
            </a:r>
            <a:endParaRPr/>
          </a:p>
        </p:txBody>
      </p:sp>
      <p:graphicFrame>
        <p:nvGraphicFramePr>
          <p:cNvPr id="978" name="Google Shape;978;p107"/>
          <p:cNvGraphicFramePr/>
          <p:nvPr/>
        </p:nvGraphicFramePr>
        <p:xfrm>
          <a:off x="1328224" y="1481757"/>
          <a:ext cx="6314050" cy="3708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39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from which Margin is Calculated: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1F67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# 01E @ 1.9 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79" name="Google Shape;979;p107"/>
          <p:cNvGraphicFramePr/>
          <p:nvPr/>
        </p:nvGraphicFramePr>
        <p:xfrm>
          <a:off x="1723292" y="2144814"/>
          <a:ext cx="5370350" cy="14834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6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Operating Point (X)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Line Margin (Purple Arrow) 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25.2%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74.8%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Margin (Green Arrow)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60.2%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39.8%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Margin (K)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80" name="Google Shape;980;p107"/>
          <p:cNvGraphicFramePr/>
          <p:nvPr/>
        </p:nvGraphicFramePr>
        <p:xfrm>
          <a:off x="2208188" y="4033324"/>
          <a:ext cx="4400550" cy="165101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25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 x 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Margin-Calculation Field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40731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21688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Field (T)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8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QXFA-161 / P43OL1209</a:t>
            </a:r>
            <a:endParaRPr sz="3600">
              <a:highlight>
                <a:srgbClr val="FFFF00"/>
              </a:highlight>
            </a:endParaRPr>
          </a:p>
        </p:txBody>
      </p:sp>
      <p:sp>
        <p:nvSpPr>
          <p:cNvPr id="986" name="Google Shape;986;p108"/>
          <p:cNvSpPr txBox="1">
            <a:spLocks noGrp="1"/>
          </p:cNvSpPr>
          <p:nvPr>
            <p:ph type="ftr" idx="11"/>
          </p:nvPr>
        </p:nvSpPr>
        <p:spPr>
          <a:xfrm>
            <a:off x="3749049" y="6388100"/>
            <a:ext cx="391885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987" name="Google Shape;987;p10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B5E7FF"/>
                </a:solidFill>
              </a:rPr>
              <a:t>108</a:t>
            </a:fld>
            <a:endParaRPr>
              <a:solidFill>
                <a:srgbClr val="B5E7FF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0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Cable Date, Lengths</a:t>
            </a:r>
            <a:endParaRPr/>
          </a:p>
        </p:txBody>
      </p:sp>
      <p:sp>
        <p:nvSpPr>
          <p:cNvPr id="993" name="Google Shape;993;p109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Manufacture Date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02 Mar 2023 (Production run)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Length: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469 m (LBNL, fabricated, including LBNL samples)</a:t>
            </a:r>
            <a:endParaRPr/>
          </a:p>
        </p:txBody>
      </p:sp>
      <p:sp>
        <p:nvSpPr>
          <p:cNvPr id="994" name="Google Shape;994;p10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109</a:t>
            </a:fld>
            <a:endParaRPr/>
          </a:p>
        </p:txBody>
      </p:sp>
      <p:sp>
        <p:nvSpPr>
          <p:cNvPr id="995" name="Google Shape;995;p10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QXFA-161 / P43OL1209:  Insulation Thickness</a:t>
            </a: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134" name="Google Shape;134;p11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" name="Google Shape;135;p11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#13250 (1 of 1)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2F3F1-C4D2-C4F0-5696-ECD3BD26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449386"/>
            <a:ext cx="7920000" cy="3683053"/>
          </a:xfrm>
        </p:spPr>
        <p:txBody>
          <a:bodyPr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LBNL insulation verification measurement 0.5 µm below spec</a:t>
            </a:r>
            <a:endParaRPr lang="en-US" dirty="0"/>
          </a:p>
          <a:p>
            <a:pPr marL="914400">
              <a:spcBef>
                <a:spcPts val="300"/>
              </a:spcBef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139.5 µm actual vs. 140 µm spec</a:t>
            </a:r>
            <a:endParaRPr lang="en-US" dirty="0"/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lang="en-US"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sz="1800" dirty="0">
                <a:solidFill>
                  <a:schemeClr val="accent5"/>
                </a:solidFill>
              </a:rPr>
              <a:t>Braided at lower end of spec window</a:t>
            </a:r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sz="1800" dirty="0">
                <a:solidFill>
                  <a:schemeClr val="accent5"/>
                </a:solidFill>
              </a:rPr>
              <a:t>Measurement differences between sites</a:t>
            </a:r>
          </a:p>
          <a:p>
            <a:pPr marL="1200150" lvl="2" indent="-285750">
              <a:spcBef>
                <a:spcPts val="600"/>
              </a:spcBef>
              <a:buSzPts val="2000"/>
            </a:pPr>
            <a:r>
              <a:rPr lang="en-US" sz="1600" dirty="0"/>
              <a:t>NEWT: 140.3 µm</a:t>
            </a:r>
          </a:p>
          <a:p>
            <a:pPr marL="855663" lvl="5" indent="-342900">
              <a:spcBef>
                <a:spcPts val="1200"/>
              </a:spcBef>
              <a:buClr>
                <a:schemeClr val="accent6"/>
              </a:buClr>
              <a:buSzPts val="2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742950" lvl="4" indent="-285750">
              <a:spcBef>
                <a:spcPts val="600"/>
              </a:spcBef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Not expected to cause issue at coiling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10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Strand and SS Core ID</a:t>
            </a:r>
            <a:endParaRPr/>
          </a:p>
        </p:txBody>
      </p:sp>
      <p:sp>
        <p:nvSpPr>
          <p:cNvPr id="1001" name="Google Shape;1001;p110"/>
          <p:cNvSpPr txBox="1">
            <a:spLocks noGrp="1"/>
          </p:cNvSpPr>
          <p:nvPr>
            <p:ph type="body" idx="1"/>
          </p:nvPr>
        </p:nvSpPr>
        <p:spPr>
          <a:xfrm>
            <a:off x="612000" y="1265207"/>
            <a:ext cx="7920000" cy="509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Spool: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PO08S00665A01U x 19 ULs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PO08S00667A02U x 3 ULs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PO08S00667A04U x 2 ULs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PO08S00696A02U x 16 ULs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Core: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120L60A7400804			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Heat: 850858  Lot: 17-521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Material: 316L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Chemical Properties CoT/CoC #187781-1: 0.16 wt% Co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Core width: 12.0 mm</a:t>
            </a:r>
            <a:endParaRPr/>
          </a:p>
        </p:txBody>
      </p:sp>
      <p:sp>
        <p:nvSpPr>
          <p:cNvPr id="1002" name="Google Shape;1002;p11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003" name="Google Shape;1003;p11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110</a:t>
            </a:fld>
            <a:endParaRPr/>
          </a:p>
        </p:txBody>
      </p:sp>
      <p:sp>
        <p:nvSpPr>
          <p:cNvPr id="1004" name="Google Shape;1004;p110"/>
          <p:cNvSpPr/>
          <p:nvPr/>
        </p:nvSpPr>
        <p:spPr>
          <a:xfrm>
            <a:off x="4572000" y="1716149"/>
            <a:ext cx="238050" cy="1291098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10"/>
          <p:cNvSpPr txBox="1"/>
          <p:nvPr/>
        </p:nvSpPr>
        <p:spPr>
          <a:xfrm>
            <a:off x="5029195" y="2177032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From 3 billets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11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Respooling Wire Diameter</a:t>
            </a:r>
            <a:endParaRPr/>
          </a:p>
        </p:txBody>
      </p:sp>
      <p:sp>
        <p:nvSpPr>
          <p:cNvPr id="1011" name="Google Shape;1011;p11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012" name="Google Shape;1012;p11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111</a:t>
            </a:fld>
            <a:endParaRPr/>
          </a:p>
        </p:txBody>
      </p:sp>
      <p:sp>
        <p:nvSpPr>
          <p:cNvPr id="1013" name="Google Shape;1013;p111"/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Below LSL: 0.000%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Above USL: 0.013%</a:t>
            </a:r>
            <a:endParaRPr/>
          </a:p>
        </p:txBody>
      </p:sp>
      <p:pic>
        <p:nvPicPr>
          <p:cNvPr id="1014" name="Google Shape;1014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548" y="1116468"/>
            <a:ext cx="7361219" cy="449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1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Cable QC Data Summary</a:t>
            </a:r>
            <a:endParaRPr/>
          </a:p>
        </p:txBody>
      </p:sp>
      <p:sp>
        <p:nvSpPr>
          <p:cNvPr id="1020" name="Google Shape;1020;p112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CME: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Residual Twist:  140°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10-stack: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Qualification: 1.533 mm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Production tail end: 1.525 mm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021" name="Google Shape;1021;p11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112</a:t>
            </a:fld>
            <a:endParaRPr/>
          </a:p>
        </p:txBody>
      </p:sp>
      <p:sp>
        <p:nvSpPr>
          <p:cNvPr id="1022" name="Google Shape;1022;p11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graphicFrame>
        <p:nvGraphicFramePr>
          <p:cNvPr id="1023" name="Google Shape;1023;p112"/>
          <p:cNvGraphicFramePr/>
          <p:nvPr/>
        </p:nvGraphicFramePr>
        <p:xfrm>
          <a:off x="616601" y="1691659"/>
          <a:ext cx="7919350" cy="2286000"/>
        </p:xfrm>
        <a:graphic>
          <a:graphicData uri="http://schemas.openxmlformats.org/drawingml/2006/table">
            <a:tbl>
              <a:tblPr>
                <a:noFill/>
                <a:tableStyleId>{C85900EF-356D-455F-BA00-6C28895A5091}</a:tableStyleId>
              </a:tblPr>
              <a:tblGrid>
                <a:gridCol w="1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Pressure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(MPa)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Angle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(°)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Width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Thickness 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Maximum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17.1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0.427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18.148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1.531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Average  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0.388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18.140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1.522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Minimum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16.7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0.358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18.134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1.518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Sigma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1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029" name="Google Shape;1029;p11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113</a:t>
            </a:fld>
            <a:endParaRPr/>
          </a:p>
        </p:txBody>
      </p:sp>
      <p:sp>
        <p:nvSpPr>
          <p:cNvPr id="1030" name="Google Shape;1030;p113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endParaRPr/>
          </a:p>
        </p:txBody>
      </p:sp>
      <p:pic>
        <p:nvPicPr>
          <p:cNvPr id="1031" name="Google Shape;1031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037" name="Google Shape;1037;p11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114</a:t>
            </a:fld>
            <a:endParaRPr/>
          </a:p>
        </p:txBody>
      </p:sp>
      <p:sp>
        <p:nvSpPr>
          <p:cNvPr id="1038" name="Google Shape;1038;p114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endParaRPr/>
          </a:p>
        </p:txBody>
      </p:sp>
      <p:pic>
        <p:nvPicPr>
          <p:cNvPr id="1039" name="Google Shape;1039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1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115</a:t>
            </a:fld>
            <a:endParaRPr/>
          </a:p>
        </p:txBody>
      </p:sp>
      <p:sp>
        <p:nvSpPr>
          <p:cNvPr id="1046" name="Google Shape;1046;p115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endParaRPr/>
          </a:p>
        </p:txBody>
      </p:sp>
      <p:pic>
        <p:nvPicPr>
          <p:cNvPr id="1047" name="Google Shape;1047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5489"/>
            <a:ext cx="9144000" cy="290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1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Braiding</a:t>
            </a:r>
            <a:endParaRPr/>
          </a:p>
        </p:txBody>
      </p:sp>
      <p:sp>
        <p:nvSpPr>
          <p:cNvPr id="1053" name="Google Shape;1053;p11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116</a:t>
            </a:fld>
            <a:endParaRPr/>
          </a:p>
        </p:txBody>
      </p:sp>
      <p:sp>
        <p:nvSpPr>
          <p:cNvPr id="1054" name="Google Shape;1054;p11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graphicFrame>
        <p:nvGraphicFramePr>
          <p:cNvPr id="1055" name="Google Shape;1055;p116"/>
          <p:cNvGraphicFramePr/>
          <p:nvPr>
            <p:extLst>
              <p:ext uri="{D42A27DB-BD31-4B8C-83A1-F6EECF244321}">
                <p14:modId xmlns:p14="http://schemas.microsoft.com/office/powerpoint/2010/main" val="386075056"/>
              </p:ext>
            </p:extLst>
          </p:nvPr>
        </p:nvGraphicFramePr>
        <p:xfrm>
          <a:off x="731562" y="3901593"/>
          <a:ext cx="7112475" cy="17983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15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0.142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0.140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0.139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0.140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LBNL Verification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0.139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0.138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0.140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6" name="Google Shape;1056;p116"/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Thickness (at 5 MPa)</a:t>
            </a:r>
            <a:endParaRPr/>
          </a:p>
        </p:txBody>
      </p:sp>
      <p:sp>
        <p:nvSpPr>
          <p:cNvPr id="1057" name="Google Shape;1057;p116"/>
          <p:cNvSpPr txBox="1">
            <a:spLocks noGrp="1"/>
          </p:cNvSpPr>
          <p:nvPr>
            <p:ph type="body" idx="1"/>
          </p:nvPr>
        </p:nvSpPr>
        <p:spPr>
          <a:xfrm>
            <a:off x="612000" y="1219201"/>
            <a:ext cx="8166194" cy="173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Fiberglass Lot: #RCV00011562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P/I: 18.9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Spool tension: 10 lbs. @ payoff.  20 lbs. @ takeup (12 lbs min)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Bobbin payoff tension: 0.125 lbs. ≤ T ≤ 0.250 lbs.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1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Wire Parameters</a:t>
            </a:r>
            <a:endParaRPr/>
          </a:p>
        </p:txBody>
      </p:sp>
      <p:sp>
        <p:nvSpPr>
          <p:cNvPr id="1063" name="Google Shape;1063;p11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graphicFrame>
        <p:nvGraphicFramePr>
          <p:cNvPr id="1064" name="Google Shape;1064;p117"/>
          <p:cNvGraphicFramePr/>
          <p:nvPr/>
        </p:nvGraphicFramePr>
        <p:xfrm>
          <a:off x="612000" y="1143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Properties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Inspected Average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sz="2000" baseline="30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0.8507 ± 0.001 mm (LBNL)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Cu ratio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53.74%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Strand twist pitch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18.9 mm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293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186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379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473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579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700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65" name="Google Shape;1065;p117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First billet averaged, then weighted average according</a:t>
            </a:r>
            <a:b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to the spool distribution in the cable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As-received. LBNL respooling data. Mean ± 1 sigma</a:t>
            </a:r>
            <a:endParaRPr sz="1400" baseline="30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1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117</a:t>
            </a:fld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Google Shape;1071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6" y="1222056"/>
            <a:ext cx="8803387" cy="441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118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Wire Parameters</a:t>
            </a:r>
            <a:br>
              <a:rPr lang="en-US"/>
            </a:br>
            <a:r>
              <a:rPr lang="en-US"/>
              <a:t>Supplier (S) and Verification (V) </a:t>
            </a:r>
            <a:r>
              <a:rPr lang="en-US" i="1"/>
              <a:t>I</a:t>
            </a:r>
            <a:r>
              <a:rPr lang="en-US" baseline="-25000"/>
              <a:t>C</a:t>
            </a:r>
            <a:r>
              <a:rPr lang="en-US"/>
              <a:t> Data</a:t>
            </a:r>
            <a:endParaRPr/>
          </a:p>
        </p:txBody>
      </p:sp>
      <p:sp>
        <p:nvSpPr>
          <p:cNvPr id="1073" name="Google Shape;1073;p11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118</a:t>
            </a:fld>
            <a:endParaRPr/>
          </a:p>
        </p:txBody>
      </p:sp>
      <p:sp>
        <p:nvSpPr>
          <p:cNvPr id="1074" name="Google Shape;1074;p11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075" name="Google Shape;1075;p11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1076" name="Google Shape;1076;p118"/>
          <p:cNvCxnSpPr/>
          <p:nvPr/>
        </p:nvCxnSpPr>
        <p:spPr>
          <a:xfrm rot="10800000" flipH="1">
            <a:off x="1097318" y="4600104"/>
            <a:ext cx="1033952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Google Shape;1081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61" y="1200719"/>
            <a:ext cx="8644877" cy="445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11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Wire Parameters</a:t>
            </a:r>
            <a:br>
              <a:rPr lang="en-US"/>
            </a:br>
            <a:r>
              <a:rPr lang="en-US"/>
              <a:t>Supplier (S) and Verification (V) RRR Data</a:t>
            </a:r>
            <a:endParaRPr/>
          </a:p>
        </p:txBody>
      </p:sp>
      <p:sp>
        <p:nvSpPr>
          <p:cNvPr id="1083" name="Google Shape;1083;p11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119</a:t>
            </a:fld>
            <a:endParaRPr/>
          </a:p>
        </p:txBody>
      </p:sp>
      <p:sp>
        <p:nvSpPr>
          <p:cNvPr id="1084" name="Google Shape;1084;p11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085" name="Google Shape;1085;p119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1086" name="Google Shape;1086;p119"/>
          <p:cNvCxnSpPr/>
          <p:nvPr/>
        </p:nvCxnSpPr>
        <p:spPr>
          <a:xfrm rot="10800000" flipH="1">
            <a:off x="1188757" y="4712721"/>
            <a:ext cx="1033952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Cable 1191 (Coil 243)</a:t>
            </a:r>
            <a:br>
              <a:rPr lang="en-US" sz="3600"/>
            </a:br>
            <a:r>
              <a:rPr lang="en-US" sz="3600"/>
              <a:t>DR Detail:  1 DR</a:t>
            </a:r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20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Extracted Strand RRR</a:t>
            </a:r>
            <a:endParaRPr/>
          </a:p>
        </p:txBody>
      </p:sp>
      <p:sp>
        <p:nvSpPr>
          <p:cNvPr id="1092" name="Google Shape;1092;p12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093" name="Google Shape;1093;p12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120</a:t>
            </a:fld>
            <a:endParaRPr/>
          </a:p>
        </p:txBody>
      </p:sp>
      <p:graphicFrame>
        <p:nvGraphicFramePr>
          <p:cNvPr id="1094" name="Google Shape;1094;p120"/>
          <p:cNvGraphicFramePr/>
          <p:nvPr/>
        </p:nvGraphicFramePr>
        <p:xfrm>
          <a:off x="354398" y="2331732"/>
          <a:ext cx="8406700" cy="3021510"/>
        </p:xfrm>
        <a:graphic>
          <a:graphicData uri="http://schemas.openxmlformats.org/drawingml/2006/table">
            <a:tbl>
              <a:tblPr>
                <a:noFill/>
                <a:tableStyleId>{221D93AC-1AEE-4B91-B8BC-2CD6EBDFA9C8}</a:tableStyleId>
              </a:tblPr>
              <a:tblGrid>
                <a:gridCol w="14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Units from </a:t>
                      </a:r>
                      <a:b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Billet (spool)</a:t>
                      </a:r>
                      <a:endParaRPr sz="1200" b="1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 Treat/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Edge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 Edge 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1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2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PO08S00667A02U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P43OL1209AE05E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#N/A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LRLK230411ALC1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PO08S00696A02U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P43OL1209AE09E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#N/A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LRLK230411ALC1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PO08S00696A02U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P43OL1209AE11E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#N/A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LRLK230411ALC1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PO08S00665A01U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P43OL1209AE33E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#N/A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LRLK230411ALC1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PO08S00665A01U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P43OL1209AE35E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#N/A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LRLK230411ALC1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21"/>
          <p:cNvSpPr txBox="1"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I</a:t>
            </a:r>
            <a:r>
              <a:rPr lang="en-US" baseline="-25000"/>
              <a:t>c</a:t>
            </a:r>
            <a:r>
              <a:rPr lang="en-US"/>
              <a:t>, Cable Qual Samples</a:t>
            </a:r>
            <a:endParaRPr/>
          </a:p>
        </p:txBody>
      </p:sp>
      <p:sp>
        <p:nvSpPr>
          <p:cNvPr id="1100" name="Google Shape;1100;p12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121</a:t>
            </a:fld>
            <a:endParaRPr/>
          </a:p>
        </p:txBody>
      </p:sp>
      <p:sp>
        <p:nvSpPr>
          <p:cNvPr id="1101" name="Google Shape;1101;p12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graphicFrame>
        <p:nvGraphicFramePr>
          <p:cNvPr id="1102" name="Google Shape;1102;p121"/>
          <p:cNvGraphicFramePr/>
          <p:nvPr/>
        </p:nvGraphicFramePr>
        <p:xfrm>
          <a:off x="1417354" y="2143760"/>
          <a:ext cx="6309300" cy="25705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1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Wire/ </a:t>
                      </a:r>
                      <a:b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Strand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000" b="0" i="0" u="none" strike="noStrike" baseline="-2500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 at Field (T)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PO08S00665A01U P43OL1209AE33E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PO08S00696A02U P43OL1209AE09E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PO08S00667A02U P43OL1209AE05E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22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SSL Plot, Cable Qual Samples</a:t>
            </a:r>
            <a:endParaRPr/>
          </a:p>
        </p:txBody>
      </p:sp>
      <p:sp>
        <p:nvSpPr>
          <p:cNvPr id="1108" name="Google Shape;1108;p12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122</a:t>
            </a:fld>
            <a:endParaRPr/>
          </a:p>
        </p:txBody>
      </p:sp>
      <p:sp>
        <p:nvSpPr>
          <p:cNvPr id="1109" name="Google Shape;1109;p12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pic>
        <p:nvPicPr>
          <p:cNvPr id="1110" name="Google Shape;1110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24" y="1269331"/>
            <a:ext cx="8016976" cy="4802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2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123</a:t>
            </a:fld>
            <a:endParaRPr/>
          </a:p>
        </p:txBody>
      </p:sp>
      <p:sp>
        <p:nvSpPr>
          <p:cNvPr id="1116" name="Google Shape;1116;p12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sp>
        <p:nvSpPr>
          <p:cNvPr id="1117" name="Google Shape;1117;p123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P43OL1209 – SSL Margins, Qual Samples</a:t>
            </a:r>
            <a:endParaRPr/>
          </a:p>
        </p:txBody>
      </p:sp>
      <p:graphicFrame>
        <p:nvGraphicFramePr>
          <p:cNvPr id="1118" name="Google Shape;1118;p123"/>
          <p:cNvGraphicFramePr/>
          <p:nvPr/>
        </p:nvGraphicFramePr>
        <p:xfrm>
          <a:off x="1328224" y="1481757"/>
          <a:ext cx="6314050" cy="3708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39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from which Margin is Calculated: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1F67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# 05E @ 1.9 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9" name="Google Shape;1119;p123"/>
          <p:cNvGraphicFramePr/>
          <p:nvPr/>
        </p:nvGraphicFramePr>
        <p:xfrm>
          <a:off x="1723292" y="2144814"/>
          <a:ext cx="5370350" cy="14834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6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Operating Point (X)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Line Margin (Purple Arrow) 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25.6%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74.4%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Margin (Green Arrow)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60.7%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39.3%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Margin (K)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20" name="Google Shape;1120;p123"/>
          <p:cNvGraphicFramePr/>
          <p:nvPr/>
        </p:nvGraphicFramePr>
        <p:xfrm>
          <a:off x="2208188" y="4033324"/>
          <a:ext cx="4400550" cy="165101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25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 x 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Margin-Calculation Field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41254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21826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Field (T)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QXFA-243 / P43OL1191: Shipment Accelerometers</a:t>
            </a:r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149" name="Google Shape;149;p13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0" name="Google Shape;150;p13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#12904 (1 of 1)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786169" y="1152483"/>
            <a:ext cx="7824938" cy="455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Shipping accelerometers had data integrity issues</a:t>
            </a:r>
            <a:endParaRPr dirty="0"/>
          </a:p>
          <a:p>
            <a:pPr marL="742950" lvl="2" indent="-285750">
              <a:spcBef>
                <a:spcPts val="600"/>
              </a:spcBef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Accelerometer-1: Only recorded data LBNL-NEWT, not NEWT‑FNAL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Accelerometer-1: Higher than normal tilt &amp; vibration instances</a:t>
            </a:r>
            <a:endParaRPr dirty="0"/>
          </a:p>
          <a:p>
            <a:pPr marL="742950" lvl="2" indent="-285750">
              <a:spcBef>
                <a:spcPts val="600"/>
              </a:spcBef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Accelerometer-2: No data recorded </a:t>
            </a:r>
            <a:endParaRPr dirty="0"/>
          </a:p>
          <a:p>
            <a:pPr marL="571500" marR="0" lvl="0" indent="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Uncertain, but believed to be…</a:t>
            </a:r>
            <a:endParaRPr dirty="0"/>
          </a:p>
          <a:p>
            <a:pPr marL="857250" marR="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Memories not cleared before shipment</a:t>
            </a:r>
            <a:endParaRPr dirty="0"/>
          </a:p>
          <a:p>
            <a:pPr marL="857250" marR="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Rough handling from shipping company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Low probability of quality issues with cables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Cables will be inspected during winding</a:t>
            </a:r>
            <a:endParaRPr dirty="0"/>
          </a:p>
        </p:txBody>
      </p:sp>
      <p:sp>
        <p:nvSpPr>
          <p:cNvPr id="152" name="Google Shape;152;p13"/>
          <p:cNvSpPr txBox="1"/>
          <p:nvPr/>
        </p:nvSpPr>
        <p:spPr>
          <a:xfrm>
            <a:off x="2551472" y="6095948"/>
            <a:ext cx="60596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[Same issue as Coils 151 &amp; 242 reviewed for MQXFA17]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Cable 1195 (Coil 244)</a:t>
            </a:r>
            <a:br>
              <a:rPr lang="en-US" sz="3600"/>
            </a:br>
            <a:r>
              <a:rPr lang="en-US" sz="3600"/>
              <a:t>DR Detail:  5 DRs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QXFA-244 / P43OL1195:  RRR HT Temperature Range</a:t>
            </a:r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164" name="Google Shape;164;p15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5" name="Google Shape;165;p15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#12958 (1 of 5)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782828" y="1164572"/>
            <a:ext cx="7824938" cy="511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Range of TC values along sample length at 210°C plateau was &gt;2°C</a:t>
            </a:r>
            <a:endParaRPr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Temperature was slightly high at one end of horizontal tube furnace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One of seven TCs caused range to go out</a:t>
            </a:r>
            <a:endParaRPr sz="2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Furnace witness wires were within historical norms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Average temperature on target (209.9°C)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210°C is least impactful plateau for RRR</a:t>
            </a:r>
            <a:endParaRPr/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9992" y="2032651"/>
            <a:ext cx="4136349" cy="521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QXFA-244 / P43OL1195:  Braiding Data Logger</a:t>
            </a:r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ftr" idx="11"/>
          </p:nvPr>
        </p:nvSpPr>
        <p:spPr>
          <a:xfrm>
            <a:off x="1981200" y="6402335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174" name="Google Shape;174;p16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5" name="Google Shape;175;p16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#12999 (2 of 5)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865274" y="1283308"/>
            <a:ext cx="7824938" cy="480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Automated data logger at braiding vendor only recorded first 34 m of data.</a:t>
            </a:r>
            <a:endParaRPr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Improper data logger set-up by braiding operator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Vision system operational for full length, catching “one faint oil spot”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Rest of log retroactively filled-in based on notes from operator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After this, interlock implemented preventing braiding operation without data logger being on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QXFA-244 / P43OL1195: Insulation Thickness</a:t>
            </a:r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184" name="Google Shape;184;p17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5" name="Google Shape;185;p17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#13000 (3 of 5)</a:t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612000" y="1188706"/>
            <a:ext cx="8236424" cy="480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thickness verification 1 µm above specification (151 µm)</a:t>
            </a:r>
            <a:endParaRPr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Vendor’s measurement was lower and in spec (148 µm)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Previously accepted coils with similar insulation thickness have been coiled successfully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factoring cable thickness tolerance, this thicker insulation should be acceptable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QXFA-244 / P43OL1195: Initial Cable Thickness</a:t>
            </a:r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194" name="Google Shape;194;p18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95" name="Google Shape;195;p18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#13015 (4 of 5)</a:t>
            </a:r>
            <a:endParaRPr/>
          </a:p>
        </p:txBody>
      </p:sp>
      <p:sp>
        <p:nvSpPr>
          <p:cNvPr id="196" name="Google Shape;196;p18"/>
          <p:cNvSpPr txBox="1"/>
          <p:nvPr/>
        </p:nvSpPr>
        <p:spPr>
          <a:xfrm>
            <a:off x="865274" y="1283308"/>
            <a:ext cx="7824938" cy="497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3 cable thickness points were OOS-High at cabling start</a:t>
            </a:r>
            <a:endParaRPr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000" u="sng" dirty="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000" u="sng" dirty="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000" u="sng" dirty="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000" u="sng" dirty="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2000" u="sng" dirty="0">
              <a:solidFill>
                <a:srgbClr val="0047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Thickness is started higher than target so that it is on target in steady state. Puts thickness close to USL at start, which sometimes goes over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endParaRPr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Will be part of cut-off section at coiling</a:t>
            </a:r>
            <a:endParaRPr sz="1500" dirty="0"/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3">
            <a:alphaModFix/>
          </a:blip>
          <a:srcRect r="17295"/>
          <a:stretch/>
        </p:blipFill>
        <p:spPr>
          <a:xfrm>
            <a:off x="1643092" y="1735261"/>
            <a:ext cx="5857815" cy="2252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QXFA-244 / P43OL1195: Core Detector</a:t>
            </a:r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204" name="Google Shape;204;p19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05" name="Google Shape;205;p19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#13016 (5 of 5)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865274" y="1740508"/>
            <a:ext cx="7824938" cy="352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Core detector inoperable during cable manufacturing</a:t>
            </a:r>
            <a:endParaRPr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Dead battery. No time to charge or change before run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Core spool weighed before and after run to ensure proper amount was incorporated into cable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Core sporadically monitored during run to ensure it was being incorporated into cable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Cable &amp; Coil Overview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832421" y="4994759"/>
            <a:ext cx="7479157" cy="49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All cables are 2</a:t>
            </a:r>
            <a:r>
              <a:rPr lang="en-US" sz="2000" baseline="30000"/>
              <a:t>nd</a:t>
            </a:r>
            <a:r>
              <a:rPr lang="en-US" sz="2000"/>
              <a:t> generation QXF cables produced under AUP</a:t>
            </a:r>
            <a:endParaRPr/>
          </a:p>
        </p:txBody>
      </p:sp>
      <p:sp>
        <p:nvSpPr>
          <p:cNvPr id="63" name="Google Shape;63;p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graphicFrame>
        <p:nvGraphicFramePr>
          <p:cNvPr id="64" name="Google Shape;64;p2"/>
          <p:cNvGraphicFramePr/>
          <p:nvPr>
            <p:extLst>
              <p:ext uri="{D42A27DB-BD31-4B8C-83A1-F6EECF244321}">
                <p14:modId xmlns:p14="http://schemas.microsoft.com/office/powerpoint/2010/main" val="1547741760"/>
              </p:ext>
            </p:extLst>
          </p:nvPr>
        </p:nvGraphicFramePr>
        <p:xfrm>
          <a:off x="2610507" y="1665351"/>
          <a:ext cx="3361300" cy="2659775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151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Coil 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Cable #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154</a:t>
                      </a: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1196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1203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1209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243</a:t>
                      </a: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1191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</a:t>
                      </a: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1195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</a:t>
                      </a:r>
                      <a:endParaRPr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</a:t>
                      </a:r>
                      <a:r>
                        <a:rPr lang="en-US" sz="1800" b="1" i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1199</a:t>
                      </a:r>
                      <a:endParaRPr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5" name="Google Shape;65;p2"/>
          <p:cNvCxnSpPr/>
          <p:nvPr/>
        </p:nvCxnSpPr>
        <p:spPr>
          <a:xfrm>
            <a:off x="512721" y="995662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Cable 1199 (Coil 246)</a:t>
            </a:r>
            <a:br>
              <a:rPr lang="en-US" sz="3600"/>
            </a:br>
            <a:r>
              <a:rPr lang="en-US" sz="3600"/>
              <a:t>DR Detail:  2 DRs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QXFA-246 / P43OL1199: Shipment Accelerometers</a:t>
            </a:r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218" name="Google Shape;218;p21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9" name="Google Shape;219;p21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#13077 (1 of 2)</a:t>
            </a:r>
            <a:endParaRPr/>
          </a:p>
        </p:txBody>
      </p:sp>
      <p:sp>
        <p:nvSpPr>
          <p:cNvPr id="220" name="Google Shape;220;p21"/>
          <p:cNvSpPr txBox="1"/>
          <p:nvPr/>
        </p:nvSpPr>
        <p:spPr>
          <a:xfrm>
            <a:off x="707062" y="1477670"/>
            <a:ext cx="7824938" cy="38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thickness verification 1 µm above spec (151 µm)</a:t>
            </a:r>
            <a:endParaRPr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Unknown. Possible measurement differences between sites</a:t>
            </a:r>
            <a:endParaRPr dirty="0"/>
          </a:p>
          <a:p>
            <a:pPr marL="742950" lvl="2" indent="-285750">
              <a:spcBef>
                <a:spcPts val="600"/>
              </a:spcBef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Measurement in spec at vendor (147 µm)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Previously accepted coils with similar insulation thickness have been coiled successfully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factoring cable thickness &amp; tolerance, this thicker insulation should be acceptable</a:t>
            </a:r>
            <a:endParaRPr dirty="0"/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QXFA-246 / P43OL1199: Ic Measurement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227" name="Google Shape;227;p22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8" name="Google Shape;228;p22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#13088 (2 of 2)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865274" y="1737098"/>
            <a:ext cx="7824938" cy="312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One of three strands was unable to be measured, requiring measurement of back-up strand</a:t>
            </a:r>
            <a:endParaRPr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Believed to be sample handling damage, per FNAL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None/>
            </a:pPr>
            <a:endParaRPr sz="18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Backup sample successfully measured with passing results</a:t>
            </a:r>
            <a:endParaRPr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ctrTitle"/>
          </p:nvPr>
        </p:nvSpPr>
        <p:spPr>
          <a:xfrm>
            <a:off x="2011690" y="2473800"/>
            <a:ext cx="5120619" cy="333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END</a:t>
            </a: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2400" b="0"/>
            </a:br>
            <a:br>
              <a:rPr lang="en-US" sz="2400" b="0"/>
            </a:br>
            <a:br>
              <a:rPr lang="en-US" sz="2400" b="0"/>
            </a:br>
            <a:r>
              <a:rPr lang="en-US" sz="2400" b="0"/>
              <a:t>[Back-Up Slides Below]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Strand Summary</a:t>
            </a:r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689344" y="1212048"/>
            <a:ext cx="7765311" cy="483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All strands ordered per the “HiLumi” specification under the AUP program, per the following POs:</a:t>
            </a:r>
            <a:endParaRPr dirty="0"/>
          </a:p>
          <a:p>
            <a:pPr marL="742950" lvl="1" indent="-285750">
              <a:spcBef>
                <a:spcPts val="600"/>
              </a:spcBef>
              <a:buSzPts val="2000"/>
            </a:pPr>
            <a:r>
              <a:rPr lang="en-US" dirty="0"/>
              <a:t>FNAL PO 655175 Shipment B</a:t>
            </a:r>
            <a:endParaRPr dirty="0"/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FNAL PO 667037 Shipments D, E, and F</a:t>
            </a:r>
            <a:endParaRPr dirty="0"/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FNAL PO 683525 Shipment A</a:t>
            </a:r>
            <a:endParaRPr dirty="0"/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CERN Exchange</a:t>
            </a:r>
            <a:endParaRPr dirty="0"/>
          </a:p>
          <a:p>
            <a:pPr marL="742950" lvl="1" indent="-15875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900" lvl="0" indent="-279400" algn="l" rtl="0">
              <a:spcBef>
                <a:spcPts val="1200"/>
              </a:spcBef>
              <a:spcAft>
                <a:spcPts val="0"/>
              </a:spcAft>
              <a:buSzPts val="1000"/>
              <a:buNone/>
            </a:pPr>
            <a:endParaRPr sz="10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Conductor Description: 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Ø0.85 mm, 108/127 stack, Ti-doped, Reduced-Sn core</a:t>
            </a:r>
            <a:endParaRPr dirty="0"/>
          </a:p>
        </p:txBody>
      </p:sp>
      <p:sp>
        <p:nvSpPr>
          <p:cNvPr id="241" name="Google Shape;241;p2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242" name="Google Shape;242;p24"/>
          <p:cNvCxnSpPr/>
          <p:nvPr/>
        </p:nvCxnSpPr>
        <p:spPr>
          <a:xfrm>
            <a:off x="512721" y="803561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5"/>
          <p:cNvPicPr preferRelativeResize="0"/>
          <p:nvPr/>
        </p:nvPicPr>
        <p:blipFill rotWithShape="1">
          <a:blip r:embed="rId3">
            <a:alphaModFix/>
          </a:blip>
          <a:srcRect l="2351" t="31855" r="1740" b="6289"/>
          <a:stretch/>
        </p:blipFill>
        <p:spPr>
          <a:xfrm>
            <a:off x="156714" y="2267520"/>
            <a:ext cx="8649189" cy="40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338097" y="1695178"/>
            <a:ext cx="914400" cy="612648"/>
          </a:xfrm>
          <a:prstGeom prst="wedgeRectCallout">
            <a:avLst>
              <a:gd name="adj1" fmla="val 20034"/>
              <a:gd name="adj2" fmla="val 142374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665°C/75h</a:t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1306286" y="1712991"/>
            <a:ext cx="1097268" cy="612648"/>
          </a:xfrm>
          <a:prstGeom prst="wedgeRectCallout">
            <a:avLst>
              <a:gd name="adj1" fmla="val -6858"/>
              <a:gd name="adj2" fmla="val 13438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665°C/50h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V: 665°/75h</a:t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2482375" y="1712991"/>
            <a:ext cx="914400" cy="612648"/>
          </a:xfrm>
          <a:prstGeom prst="wedgeRectCallout">
            <a:avLst>
              <a:gd name="adj1" fmla="val -22514"/>
              <a:gd name="adj2" fmla="val 12758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665°C/50h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612000" y="118744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Strand Production Data – 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1" i="1" baseline="-250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c, 15T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1" baseline="-25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5"/>
          <p:cNvCxnSpPr/>
          <p:nvPr/>
        </p:nvCxnSpPr>
        <p:spPr>
          <a:xfrm>
            <a:off x="512721" y="820114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54" name="Google Shape;254;p25"/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DAFB43-A3B0-47BB-F5AB-C366E974A2EE}"/>
              </a:ext>
            </a:extLst>
          </p:cNvPr>
          <p:cNvSpPr/>
          <p:nvPr/>
        </p:nvSpPr>
        <p:spPr>
          <a:xfrm>
            <a:off x="5937626" y="3019825"/>
            <a:ext cx="86937" cy="2812200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61D55-371C-B3E6-C937-3669905F56CB}"/>
              </a:ext>
            </a:extLst>
          </p:cNvPr>
          <p:cNvSpPr/>
          <p:nvPr/>
        </p:nvSpPr>
        <p:spPr>
          <a:xfrm>
            <a:off x="6530764" y="3019825"/>
            <a:ext cx="357216" cy="2812200"/>
          </a:xfrm>
          <a:prstGeom prst="rect">
            <a:avLst/>
          </a:prstGeom>
          <a:solidFill>
            <a:srgbClr val="FFEB00">
              <a:alpha val="1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/>
          <p:cNvPicPr preferRelativeResize="0"/>
          <p:nvPr/>
        </p:nvPicPr>
        <p:blipFill rotWithShape="1">
          <a:blip r:embed="rId3">
            <a:alphaModFix/>
          </a:blip>
          <a:srcRect l="1220" t="33013" r="4830" b="7432"/>
          <a:stretch/>
        </p:blipFill>
        <p:spPr>
          <a:xfrm>
            <a:off x="122945" y="2069888"/>
            <a:ext cx="8828953" cy="407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610950" y="1526607"/>
            <a:ext cx="914400" cy="612648"/>
          </a:xfrm>
          <a:prstGeom prst="wedgeRectCallout">
            <a:avLst>
              <a:gd name="adj1" fmla="val -8538"/>
              <a:gd name="adj2" fmla="val 12607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665°C/75h</a:t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1587616" y="1505983"/>
            <a:ext cx="1097268" cy="612648"/>
          </a:xfrm>
          <a:prstGeom prst="wedgeRectCallout">
            <a:avLst>
              <a:gd name="adj1" fmla="val -20163"/>
              <a:gd name="adj2" fmla="val 13940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S: 665°C/50h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V: 665°/75h</a:t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2809416" y="1139652"/>
            <a:ext cx="914400" cy="612648"/>
          </a:xfrm>
          <a:prstGeom prst="wedgeRectCallout">
            <a:avLst>
              <a:gd name="adj1" fmla="val -61168"/>
              <a:gd name="adj2" fmla="val 197825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665°C/50h</a:t>
            </a:r>
            <a:endParaRPr/>
          </a:p>
        </p:txBody>
      </p:sp>
      <p:sp>
        <p:nvSpPr>
          <p:cNvPr id="266" name="Google Shape;266;p26"/>
          <p:cNvSpPr txBox="1"/>
          <p:nvPr/>
        </p:nvSpPr>
        <p:spPr>
          <a:xfrm>
            <a:off x="548684" y="14866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Strand Production Data – 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800" b="1" i="1" baseline="-25000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c, 12T</a:t>
            </a:r>
            <a:r>
              <a:rPr lang="en-US" sz="2800" b="1" i="1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1" baseline="-25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6"/>
          <p:cNvCxnSpPr/>
          <p:nvPr/>
        </p:nvCxnSpPr>
        <p:spPr>
          <a:xfrm>
            <a:off x="548684" y="865398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8" name="Google Shape;268;p26"/>
          <p:cNvSpPr txBox="1"/>
          <p:nvPr/>
        </p:nvSpPr>
        <p:spPr>
          <a:xfrm>
            <a:off x="6175636" y="91841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BE96EC-5AC2-72C5-A4B2-03D9F54C5E80}"/>
              </a:ext>
            </a:extLst>
          </p:cNvPr>
          <p:cNvSpPr/>
          <p:nvPr/>
        </p:nvSpPr>
        <p:spPr>
          <a:xfrm>
            <a:off x="6400416" y="2759948"/>
            <a:ext cx="107852" cy="2931360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49FB89-0592-B1B6-285C-ED9B455A65D1}"/>
              </a:ext>
            </a:extLst>
          </p:cNvPr>
          <p:cNvSpPr/>
          <p:nvPr/>
        </p:nvSpPr>
        <p:spPr>
          <a:xfrm>
            <a:off x="7038927" y="2785825"/>
            <a:ext cx="578198" cy="2914167"/>
          </a:xfrm>
          <a:prstGeom prst="rect">
            <a:avLst/>
          </a:prstGeom>
          <a:solidFill>
            <a:srgbClr val="FFEB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7"/>
          <p:cNvPicPr preferRelativeResize="0"/>
          <p:nvPr/>
        </p:nvPicPr>
        <p:blipFill rotWithShape="1">
          <a:blip r:embed="rId3">
            <a:alphaModFix/>
          </a:blip>
          <a:srcRect l="1618" t="35538" r="2352" b="6853"/>
          <a:stretch/>
        </p:blipFill>
        <p:spPr>
          <a:xfrm>
            <a:off x="113268" y="2029991"/>
            <a:ext cx="8854672" cy="387124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Strand Production Data - RRR</a:t>
            </a:r>
            <a:endParaRPr dirty="0"/>
          </a:p>
        </p:txBody>
      </p:sp>
      <p:sp>
        <p:nvSpPr>
          <p:cNvPr id="277" name="Google Shape;277;p2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sp>
        <p:nvSpPr>
          <p:cNvPr id="278" name="Google Shape;278;p27"/>
          <p:cNvSpPr txBox="1"/>
          <p:nvPr/>
        </p:nvSpPr>
        <p:spPr>
          <a:xfrm>
            <a:off x="704898" y="850698"/>
            <a:ext cx="7565163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 for 15% rolled strand predicts the RRR at cable sharp bend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Lab: IEC method, Supplier: 20K method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Inter-lab comparisons have validated approaches (see QP)</a:t>
            </a:r>
            <a:endParaRPr dirty="0"/>
          </a:p>
        </p:txBody>
      </p:sp>
      <p:cxnSp>
        <p:nvCxnSpPr>
          <p:cNvPr id="279" name="Google Shape;279;p27"/>
          <p:cNvCxnSpPr/>
          <p:nvPr/>
        </p:nvCxnSpPr>
        <p:spPr>
          <a:xfrm>
            <a:off x="512721" y="766173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0" name="Google Shape;280;p27"/>
          <p:cNvSpPr txBox="1"/>
          <p:nvPr/>
        </p:nvSpPr>
        <p:spPr>
          <a:xfrm>
            <a:off x="6098236" y="5901235"/>
            <a:ext cx="2511164" cy="523220"/>
          </a:xfrm>
          <a:prstGeom prst="rect">
            <a:avLst/>
          </a:prstGeom>
          <a:solidFill>
            <a:srgbClr val="FFFF0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Yellow bands indicate strand data for these cables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E0E07-1A6B-E247-4BA4-A5F3D3FDFDEF}"/>
              </a:ext>
            </a:extLst>
          </p:cNvPr>
          <p:cNvSpPr/>
          <p:nvPr/>
        </p:nvSpPr>
        <p:spPr>
          <a:xfrm>
            <a:off x="6221002" y="2569872"/>
            <a:ext cx="107852" cy="2825983"/>
          </a:xfrm>
          <a:prstGeom prst="rect">
            <a:avLst/>
          </a:prstGeom>
          <a:solidFill>
            <a:srgbClr val="FFEB00">
              <a:alpha val="2078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B5606-76D7-E74F-B1B0-888528394173}"/>
              </a:ext>
            </a:extLst>
          </p:cNvPr>
          <p:cNvSpPr/>
          <p:nvPr/>
        </p:nvSpPr>
        <p:spPr>
          <a:xfrm>
            <a:off x="6825477" y="2569873"/>
            <a:ext cx="429338" cy="2825983"/>
          </a:xfrm>
          <a:prstGeom prst="rect">
            <a:avLst/>
          </a:prstGeom>
          <a:solidFill>
            <a:srgbClr val="FFEB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QXFA-243 / P43OL1191</a:t>
            </a:r>
            <a:endParaRPr sz="3600">
              <a:highlight>
                <a:srgbClr val="FFFF00"/>
              </a:highlight>
            </a:endParaRPr>
          </a:p>
        </p:txBody>
      </p:sp>
      <p:sp>
        <p:nvSpPr>
          <p:cNvPr id="288" name="Google Shape;288;p28"/>
          <p:cNvSpPr txBox="1">
            <a:spLocks noGrp="1"/>
          </p:cNvSpPr>
          <p:nvPr>
            <p:ph type="ftr" idx="11"/>
          </p:nvPr>
        </p:nvSpPr>
        <p:spPr>
          <a:xfrm>
            <a:off x="3749049" y="6388100"/>
            <a:ext cx="391885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B5E7FF"/>
                </a:solidFill>
              </a:rPr>
              <a:t>28</a:t>
            </a:fld>
            <a:endParaRPr>
              <a:solidFill>
                <a:srgbClr val="B5E7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Cable Date, Lengths</a:t>
            </a:r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Manufacture Date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12 Apr 2022 (Production run)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Length: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467 m (LBNL, fabricated, including LBNL samples)</a:t>
            </a:r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Cable QC Summary</a:t>
            </a:r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1"/>
          </p:nvPr>
        </p:nvSpPr>
        <p:spPr>
          <a:xfrm>
            <a:off x="420397" y="1301486"/>
            <a:ext cx="8412388" cy="59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342900">
              <a:spcBef>
                <a:spcPts val="0"/>
              </a:spcBef>
            </a:pPr>
            <a:r>
              <a:rPr lang="en-US" sz="1800" dirty="0"/>
              <a:t>All cables passed the required quality control testing per US-HiLumi-Doc 74</a:t>
            </a:r>
            <a:endParaRPr dirty="0"/>
          </a:p>
          <a:p>
            <a:pPr marL="342900"/>
            <a:r>
              <a:rPr lang="en-US" sz="1800" dirty="0"/>
              <a:t>There were </a:t>
            </a:r>
            <a:r>
              <a:rPr lang="en-US" sz="1800" i="1" dirty="0"/>
              <a:t>No Critical DRs</a:t>
            </a:r>
            <a:endParaRPr sz="1800" dirty="0"/>
          </a:p>
        </p:txBody>
      </p:sp>
      <p:cxnSp>
        <p:nvCxnSpPr>
          <p:cNvPr id="73" name="Google Shape;73;p3"/>
          <p:cNvCxnSpPr/>
          <p:nvPr/>
        </p:nvCxnSpPr>
        <p:spPr>
          <a:xfrm>
            <a:off x="512721" y="881370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27" y="2321367"/>
            <a:ext cx="8749145" cy="2816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Strand and SS Core ID</a:t>
            </a:r>
            <a:endParaRPr/>
          </a:p>
        </p:txBody>
      </p:sp>
      <p:sp>
        <p:nvSpPr>
          <p:cNvPr id="303" name="Google Shape;303;p30"/>
          <p:cNvSpPr txBox="1">
            <a:spLocks noGrp="1"/>
          </p:cNvSpPr>
          <p:nvPr>
            <p:ph type="body" idx="1"/>
          </p:nvPr>
        </p:nvSpPr>
        <p:spPr>
          <a:xfrm>
            <a:off x="750022" y="1038591"/>
            <a:ext cx="7920000" cy="530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Spool:  40 spools from 35 different billets. </a:t>
            </a:r>
            <a:endParaRPr/>
          </a:p>
          <a:p>
            <a:pPr marL="742950" lvl="1" indent="-285750" algn="l" rtl="0">
              <a:spcBef>
                <a:spcPts val="372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Each spool provided one unit length. </a:t>
            </a:r>
            <a:endParaRPr/>
          </a:p>
          <a:p>
            <a:pPr marL="342900" lvl="0" indent="-22479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457200" lvl="1" indent="0" algn="l" rtl="0">
              <a:spcBef>
                <a:spcPts val="37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03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Core: </a:t>
            </a:r>
            <a:endParaRPr/>
          </a:p>
          <a:p>
            <a:pPr marL="742950" lvl="1" indent="-285750" algn="l" rtl="0">
              <a:spcBef>
                <a:spcPts val="403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120L42A7400804			</a:t>
            </a:r>
            <a:endParaRPr/>
          </a:p>
          <a:p>
            <a:pPr marL="1143000" lvl="2" indent="-228600" algn="l" rtl="0">
              <a:spcBef>
                <a:spcPts val="31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Heat: 850858.  Lot: 17-521</a:t>
            </a:r>
            <a:endParaRPr/>
          </a:p>
          <a:p>
            <a:pPr marL="1143000" lvl="2" indent="-228600" algn="l" rtl="0">
              <a:spcBef>
                <a:spcPts val="31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Material: 316L</a:t>
            </a:r>
            <a:endParaRPr/>
          </a:p>
          <a:p>
            <a:pPr marL="1143000" lvl="2" indent="-228600" algn="l" rtl="0">
              <a:spcBef>
                <a:spcPts val="31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Chemical Properties CoT/CoC #172660-1: 0.16 wt% Co</a:t>
            </a:r>
            <a:endParaRPr/>
          </a:p>
          <a:p>
            <a:pPr marL="1143000" lvl="2" indent="-228600" algn="l" rtl="0">
              <a:spcBef>
                <a:spcPts val="31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Core width: 12.0 mm</a:t>
            </a:r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graphicFrame>
        <p:nvGraphicFramePr>
          <p:cNvPr id="306" name="Google Shape;306;p30"/>
          <p:cNvGraphicFramePr/>
          <p:nvPr/>
        </p:nvGraphicFramePr>
        <p:xfrm>
          <a:off x="1356378" y="1691659"/>
          <a:ext cx="6431200" cy="27432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16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accent5"/>
                          </a:solidFill>
                        </a:rPr>
                        <a:t>AO08S00092A02U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accent5"/>
                          </a:solidFill>
                        </a:rPr>
                        <a:t>AO08S00253A01U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accent5"/>
                          </a:solidFill>
                        </a:rPr>
                        <a:t>AO08S00299A05U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accent5"/>
                          </a:solidFill>
                        </a:rPr>
                        <a:t>AO08S00384A01U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AO08S00169A02U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AO08S00254A03U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AO08S00301A03U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AO08S00391A03U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AO08S00169A03U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AO08S00256A01U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AO08S00304A02U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AO08S00391A07U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AO08S00226A02U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AO08S00271A04U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AO08S00308A02U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AO08S00392A04U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AO08S00241A04U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AO08S00272A02U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AO08S00309A02U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AO08S00403A04U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AO08S00246A02U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AO08S00282A04U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AO08S00311A03U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AO08S00405A01U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AO08S00246A06U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AO08S00284A03U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AO08S00316A02U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AO08S00437A02U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AO08S00248A05U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AO08S00292A03U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AO08S00321A01U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AO08S00468A02U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AO08S00249A05U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AO08S00297A02U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AO08S00321A03U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AO08S00468A04U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AO08S00250A02U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AO08S00298A03U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AO08S00342A05U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accent5"/>
                          </a:solidFill>
                        </a:rPr>
                        <a:t>AO08S00570A04U</a:t>
                      </a:r>
                      <a:endParaRPr sz="1400" b="0" i="0" u="none" strike="noStrike" cap="none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Respooling Wire Diameter</a:t>
            </a:r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14" name="Google Shape;314;p31"/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Below LSL: 0.025%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Above USL: 0.175%</a:t>
            </a:r>
            <a:endParaRPr/>
          </a:p>
        </p:txBody>
      </p:sp>
      <p:pic>
        <p:nvPicPr>
          <p:cNvPr id="315" name="Google Shape;31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559" y="1057450"/>
            <a:ext cx="7338881" cy="4474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Cable QC Data Summary</a:t>
            </a:r>
            <a:endParaRPr/>
          </a:p>
        </p:txBody>
      </p:sp>
      <p:sp>
        <p:nvSpPr>
          <p:cNvPr id="321" name="Google Shape;321;p32"/>
          <p:cNvSpPr txBox="1">
            <a:spLocks noGrp="1"/>
          </p:cNvSpPr>
          <p:nvPr>
            <p:ph type="body" idx="1"/>
          </p:nvPr>
        </p:nvSpPr>
        <p:spPr>
          <a:xfrm>
            <a:off x="641538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CME: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Residual Twist:  135°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10-stack: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Qualification: 1.535 mm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Production tail end: 1.526 mm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22" name="Google Shape;322;p3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23" name="Google Shape;323;p3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graphicFrame>
        <p:nvGraphicFramePr>
          <p:cNvPr id="324" name="Google Shape;324;p32"/>
          <p:cNvGraphicFramePr/>
          <p:nvPr/>
        </p:nvGraphicFramePr>
        <p:xfrm>
          <a:off x="616601" y="1691659"/>
          <a:ext cx="7919350" cy="2286000"/>
        </p:xfrm>
        <a:graphic>
          <a:graphicData uri="http://schemas.openxmlformats.org/drawingml/2006/table">
            <a:tbl>
              <a:tblPr>
                <a:noFill/>
                <a:tableStyleId>{C85900EF-356D-455F-BA00-6C28895A5091}</a:tableStyleId>
              </a:tblPr>
              <a:tblGrid>
                <a:gridCol w="1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  <a:t>Pressure </a:t>
                      </a:r>
                      <a:b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  <a:t>(MPa)</a:t>
                      </a:r>
                      <a:endParaRPr sz="2000" b="1" i="0" u="none" strike="noStrike" cap="none" dirty="0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  <a:t>Angle </a:t>
                      </a:r>
                      <a:b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  <a:t>(°)</a:t>
                      </a:r>
                      <a:endParaRPr sz="2000" b="1" i="0" u="none" strike="noStrike" cap="none" dirty="0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  <a:t>Width </a:t>
                      </a:r>
                      <a:b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  <a:t>(mm)</a:t>
                      </a:r>
                      <a:endParaRPr sz="2000" b="1" i="0" u="none" strike="noStrike" cap="none" dirty="0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accent5"/>
                          </a:solidFill>
                        </a:rPr>
                        <a:t>Thickness (mm)</a:t>
                      </a:r>
                      <a:endParaRPr sz="2000" b="1" i="0" u="none" strike="noStrike" cap="none" dirty="0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5"/>
                          </a:solidFill>
                        </a:rPr>
                        <a:t>Maximum  </a:t>
                      </a:r>
                      <a:endParaRPr sz="2000" b="0" i="0" u="none" strike="noStrike" cap="non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0.392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18.165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1.532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5"/>
                          </a:solidFill>
                        </a:rPr>
                        <a:t>Average  </a:t>
                      </a:r>
                      <a:endParaRPr sz="2000" b="1" i="0" u="none" strike="noStrike" cap="non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0.350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18.145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1.524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5"/>
                          </a:solidFill>
                        </a:rPr>
                        <a:t>Minimum  </a:t>
                      </a:r>
                      <a:endParaRPr sz="2000" b="0" i="0" u="none" strike="noStrike" cap="non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16.7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0.322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18.141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1.517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5"/>
                          </a:solidFill>
                        </a:rPr>
                        <a:t>Sigma</a:t>
                      </a:r>
                      <a:endParaRPr sz="2000" b="0" i="0" u="none" strike="noStrike" cap="non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330" name="Google Shape;330;p3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31" name="Google Shape;331;p33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P-93 (2021-08-09) &amp; P-94 (2021-08-09)</a:t>
            </a:r>
            <a:endParaRPr/>
          </a:p>
        </p:txBody>
      </p:sp>
      <p:pic>
        <p:nvPicPr>
          <p:cNvPr id="332" name="Google Shape;33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39" name="Google Shape;339;p34"/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P-93 (2021-08-09) &amp; P-94 (2021-08-09)</a:t>
            </a:r>
            <a:endParaRPr sz="180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346" name="Google Shape;346;p3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47" name="Google Shape;347;p35"/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P-93 (2021-08-09) &amp; P-94 (2021-08-09)</a:t>
            </a:r>
            <a:endParaRPr sz="180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5489"/>
            <a:ext cx="9144000" cy="290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Braiding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body" idx="1"/>
          </p:nvPr>
        </p:nvSpPr>
        <p:spPr>
          <a:xfrm>
            <a:off x="612000" y="1219201"/>
            <a:ext cx="8166194" cy="184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Fiberglass Lot: #RCV0011562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P/I: 18.9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Spool tension: 10 lbs. @ payoff.  20 lbs. @ takeup (12 lbs min)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Bobbin payoff tension: 0.125 lbs. ≤ T ≤ 0.250 lbs.</a:t>
            </a:r>
            <a:endParaRPr/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graphicFrame>
        <p:nvGraphicFramePr>
          <p:cNvPr id="357" name="Google Shape;357;p36"/>
          <p:cNvGraphicFramePr/>
          <p:nvPr>
            <p:extLst>
              <p:ext uri="{D42A27DB-BD31-4B8C-83A1-F6EECF244321}">
                <p14:modId xmlns:p14="http://schemas.microsoft.com/office/powerpoint/2010/main" val="1312255069"/>
              </p:ext>
            </p:extLst>
          </p:nvPr>
        </p:nvGraphicFramePr>
        <p:xfrm>
          <a:off x="731562" y="3901593"/>
          <a:ext cx="7112475" cy="17983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15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0.151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0.149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0.148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0.149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LBNL Verification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0.148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0.146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" name="Google Shape;358;p36"/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Thickness (at 5 MPa)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Wire Parameters</a:t>
            </a:r>
            <a:endParaRPr/>
          </a:p>
        </p:txBody>
      </p:sp>
      <p:sp>
        <p:nvSpPr>
          <p:cNvPr id="364" name="Google Shape;364;p3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graphicFrame>
        <p:nvGraphicFramePr>
          <p:cNvPr id="365" name="Google Shape;365;p37"/>
          <p:cNvGraphicFramePr/>
          <p:nvPr>
            <p:extLst>
              <p:ext uri="{D42A27DB-BD31-4B8C-83A1-F6EECF244321}">
                <p14:modId xmlns:p14="http://schemas.microsoft.com/office/powerpoint/2010/main" val="384761006"/>
              </p:ext>
            </p:extLst>
          </p:nvPr>
        </p:nvGraphicFramePr>
        <p:xfrm>
          <a:off x="612000" y="1143000"/>
          <a:ext cx="7919225" cy="4130000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Properties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Inspected Average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sz="2000" baseline="30000" dirty="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0.8504 ± 0.001 mm (LBNL)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Cu ratio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54.11%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Strand twist pitch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18.6 mm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313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216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dirty="0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 dirty="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380 A (BOST)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474 A (BOST)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583 A (BOST)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705 A (BOST)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6" name="Google Shape;366;p37"/>
          <p:cNvSpPr txBox="1"/>
          <p:nvPr/>
        </p:nvSpPr>
        <p:spPr>
          <a:xfrm>
            <a:off x="365806" y="5273020"/>
            <a:ext cx="47946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First billet averaged, then weighted average according</a:t>
            </a:r>
            <a:b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to the spool distribution in the cable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As-received. LBNL respooling data. Mean ± 1 sigma</a:t>
            </a:r>
            <a:endParaRPr sz="1400" baseline="30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Wire Parameters</a:t>
            </a:r>
            <a:br>
              <a:rPr lang="en-US"/>
            </a:br>
            <a:r>
              <a:rPr lang="en-US"/>
              <a:t>Supplier (S) and Verification (V) </a:t>
            </a:r>
            <a:r>
              <a:rPr lang="en-US" i="1"/>
              <a:t>I</a:t>
            </a:r>
            <a:r>
              <a:rPr lang="en-US" baseline="-25000"/>
              <a:t>C</a:t>
            </a:r>
            <a:r>
              <a:rPr lang="en-US"/>
              <a:t> Data</a:t>
            </a:r>
            <a:endParaRPr/>
          </a:p>
        </p:txBody>
      </p:sp>
      <p:sp>
        <p:nvSpPr>
          <p:cNvPr id="374" name="Google Shape;374;p3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75" name="Google Shape;375;p3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376" name="Google Shape;376;p38"/>
          <p:cNvSpPr txBox="1"/>
          <p:nvPr/>
        </p:nvSpPr>
        <p:spPr>
          <a:xfrm>
            <a:off x="934748" y="5825385"/>
            <a:ext cx="768087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highlight>
                  <a:srgbClr val="FFE699"/>
                </a:highlight>
                <a:latin typeface="Arial"/>
                <a:ea typeface="Arial"/>
                <a:cs typeface="Arial"/>
                <a:sym typeface="Arial"/>
              </a:rPr>
              <a:t>Due to the fact that the source wire came from exchange with CERN, verification data are not available.</a:t>
            </a:r>
            <a:endParaRPr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9C140-AF9A-5291-D02A-F7511DE9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" y="1222056"/>
            <a:ext cx="8797290" cy="441388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Wire Parameters</a:t>
            </a:r>
            <a:br>
              <a:rPr lang="en-US"/>
            </a:br>
            <a:r>
              <a:rPr lang="en-US"/>
              <a:t>Supplier (S) and Verification (V) RRR Data</a:t>
            </a:r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FDF34-1A78-3C06-E5F2-D12A2D0C0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73065"/>
            <a:ext cx="8562458" cy="4311869"/>
          </a:xfrm>
          <a:prstGeom prst="rect">
            <a:avLst/>
          </a:prstGeom>
        </p:spPr>
      </p:pic>
      <p:sp>
        <p:nvSpPr>
          <p:cNvPr id="5" name="Google Shape;376;p38">
            <a:extLst>
              <a:ext uri="{FF2B5EF4-FFF2-40B4-BE49-F238E27FC236}">
                <a16:creationId xmlns:a16="http://schemas.microsoft.com/office/drawing/2014/main" id="{D508CCE4-F24A-E3B4-136A-45C2F9360E34}"/>
              </a:ext>
            </a:extLst>
          </p:cNvPr>
          <p:cNvSpPr txBox="1"/>
          <p:nvPr/>
        </p:nvSpPr>
        <p:spPr>
          <a:xfrm>
            <a:off x="934748" y="5825385"/>
            <a:ext cx="768087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highlight>
                  <a:srgbClr val="FFE699"/>
                </a:highlight>
                <a:latin typeface="Arial"/>
                <a:ea typeface="Arial"/>
                <a:cs typeface="Arial"/>
                <a:sym typeface="Arial"/>
              </a:rPr>
              <a:t>Due to the fact that the source wire came from exchange with CERN, verification data are not available.</a:t>
            </a:r>
            <a:endParaRPr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Cable 1196 (Coil 154)</a:t>
            </a:r>
            <a:br>
              <a:rPr lang="en-US" sz="3600"/>
            </a:br>
            <a:r>
              <a:rPr lang="en-US" sz="3600"/>
              <a:t>DR Detail:  2 DRs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Extracted Strand RRR</a:t>
            </a:r>
            <a:endParaRPr/>
          </a:p>
        </p:txBody>
      </p:sp>
      <p:sp>
        <p:nvSpPr>
          <p:cNvPr id="390" name="Google Shape;390;p4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391" name="Google Shape;391;p4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graphicFrame>
        <p:nvGraphicFramePr>
          <p:cNvPr id="392" name="Google Shape;392;p40"/>
          <p:cNvGraphicFramePr/>
          <p:nvPr>
            <p:extLst>
              <p:ext uri="{D42A27DB-BD31-4B8C-83A1-F6EECF244321}">
                <p14:modId xmlns:p14="http://schemas.microsoft.com/office/powerpoint/2010/main" val="3482947949"/>
              </p:ext>
            </p:extLst>
          </p:nvPr>
        </p:nvGraphicFramePr>
        <p:xfrm>
          <a:off x="354398" y="2331732"/>
          <a:ext cx="8406700" cy="3021510"/>
        </p:xfrm>
        <a:graphic>
          <a:graphicData uri="http://schemas.openxmlformats.org/drawingml/2006/table">
            <a:tbl>
              <a:tblPr>
                <a:noFill/>
                <a:tableStyleId>{221D93AC-1AEE-4B91-B8BC-2CD6EBDFA9C8}</a:tableStyleId>
              </a:tblPr>
              <a:tblGrid>
                <a:gridCol w="14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ID</a:t>
                      </a:r>
                      <a:endParaRPr sz="1200" u="sng" dirty="0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Units from </a:t>
                      </a:r>
                      <a:b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Billet (spool)</a:t>
                      </a:r>
                      <a:endParaRPr sz="1200" b="1" u="sng" dirty="0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 Treat/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ID</a:t>
                      </a:r>
                      <a:endParaRPr sz="1200" u="sng" dirty="0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Edge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 dirty="0"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 Edge RRR</a:t>
                      </a:r>
                      <a:endParaRPr dirty="0"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1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 dirty="0"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2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 dirty="0"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AO08S00392A04U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P43OL1191AE03E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(1)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LRLK220420ALC1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AO08S00308A02U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P43OL1191AE06E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(1)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LRLK220420ALC1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AO08S00246A02U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P43OL1191AE09E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(1)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LRLK220420ALC1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AO08S00169A03U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P43OL1191AE11E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(1)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LRLK220420ALC1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AO08S00321A03U</a:t>
                      </a:r>
                      <a:b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P43OL1191AE24E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(1)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LRLK220420ALC1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409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I</a:t>
            </a:r>
            <a:r>
              <a:rPr lang="en-US" baseline="-25000"/>
              <a:t>c</a:t>
            </a:r>
            <a:r>
              <a:rPr lang="en-US"/>
              <a:t>, Cable Qual Samples</a:t>
            </a:r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99" name="Google Shape;399;p4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graphicFrame>
        <p:nvGraphicFramePr>
          <p:cNvPr id="400" name="Google Shape;400;p41"/>
          <p:cNvGraphicFramePr/>
          <p:nvPr>
            <p:extLst>
              <p:ext uri="{D42A27DB-BD31-4B8C-83A1-F6EECF244321}">
                <p14:modId xmlns:p14="http://schemas.microsoft.com/office/powerpoint/2010/main" val="3155291270"/>
              </p:ext>
            </p:extLst>
          </p:nvPr>
        </p:nvGraphicFramePr>
        <p:xfrm>
          <a:off x="1417354" y="1819910"/>
          <a:ext cx="6309300" cy="25705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1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Strand</a:t>
                      </a:r>
                      <a:endParaRPr dirty="0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000" b="0" i="0" u="none" strike="noStrike" baseline="-2500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 at Field (T)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T</a:t>
                      </a:r>
                      <a:endParaRPr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T</a:t>
                      </a:r>
                      <a:endParaRPr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T</a:t>
                      </a:r>
                      <a:endParaRPr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T</a:t>
                      </a:r>
                      <a:endParaRPr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AO08S00246A02U P43OL1191AE09E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448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AO08S00169A02U P43OL1191AE11E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674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554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451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AO08S00321A03U P43OL1191AE24E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454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365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SSL Plot, Cable Qual Samples</a:t>
            </a:r>
            <a:endParaRPr/>
          </a:p>
        </p:txBody>
      </p:sp>
      <p:sp>
        <p:nvSpPr>
          <p:cNvPr id="406" name="Google Shape;406;p4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407" name="Google Shape;407;p4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109)</a:t>
            </a:r>
            <a:endParaRPr/>
          </a:p>
        </p:txBody>
      </p:sp>
      <p:pic>
        <p:nvPicPr>
          <p:cNvPr id="408" name="Google Shape;40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45" y="1128455"/>
            <a:ext cx="7680926" cy="460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414" name="Google Shape;414;p4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091)</a:t>
            </a:r>
            <a:endParaRPr/>
          </a:p>
        </p:txBody>
      </p:sp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P43OL1191 – SSL Margins, Qual Samples</a:t>
            </a:r>
            <a:endParaRPr/>
          </a:p>
        </p:txBody>
      </p:sp>
      <p:graphicFrame>
        <p:nvGraphicFramePr>
          <p:cNvPr id="416" name="Google Shape;416;p43"/>
          <p:cNvGraphicFramePr/>
          <p:nvPr>
            <p:extLst>
              <p:ext uri="{D42A27DB-BD31-4B8C-83A1-F6EECF244321}">
                <p14:modId xmlns:p14="http://schemas.microsoft.com/office/powerpoint/2010/main" val="881443614"/>
              </p:ext>
            </p:extLst>
          </p:nvPr>
        </p:nvGraphicFramePr>
        <p:xfrm>
          <a:off x="1328224" y="1481757"/>
          <a:ext cx="6314050" cy="3708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39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from which Margin is Calculated:</a:t>
                      </a:r>
                      <a:endParaRPr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1F67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# 24E @ 1.9 K</a:t>
                      </a:r>
                      <a:endParaRPr dirty="0"/>
                    </a:p>
                  </a:txBody>
                  <a:tcPr marL="91450" marR="91450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7" name="Google Shape;417;p43"/>
          <p:cNvGraphicFramePr/>
          <p:nvPr>
            <p:extLst>
              <p:ext uri="{D42A27DB-BD31-4B8C-83A1-F6EECF244321}">
                <p14:modId xmlns:p14="http://schemas.microsoft.com/office/powerpoint/2010/main" val="1613691982"/>
              </p:ext>
            </p:extLst>
          </p:nvPr>
        </p:nvGraphicFramePr>
        <p:xfrm>
          <a:off x="1723292" y="2144814"/>
          <a:ext cx="5370350" cy="14834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6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Margins</a:t>
                      </a:r>
                      <a:endParaRPr dirty="0"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Operating Point (X)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Line Margin (Purple Arrow) </a:t>
                      </a:r>
                      <a:endParaRPr dirty="0"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26.2%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73.8%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Margin (Green Arrow)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61.2%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38.8%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Margin (K)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8" name="Google Shape;418;p43"/>
          <p:cNvGraphicFramePr/>
          <p:nvPr>
            <p:extLst>
              <p:ext uri="{D42A27DB-BD31-4B8C-83A1-F6EECF244321}">
                <p14:modId xmlns:p14="http://schemas.microsoft.com/office/powerpoint/2010/main" val="1482041829"/>
              </p:ext>
            </p:extLst>
          </p:nvPr>
        </p:nvGraphicFramePr>
        <p:xfrm>
          <a:off x="2208188" y="4033324"/>
          <a:ext cx="4400550" cy="165101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25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Limits</a:t>
                      </a:r>
                      <a:endParaRPr dirty="0"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 x 40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 dirty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Margin-Calculation Field</a:t>
                      </a:r>
                      <a:endParaRPr dirty="0"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41819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550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22001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Field (T)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</a:t>
                      </a:r>
                      <a:endParaRPr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QXFA-244 / P43OL1195</a:t>
            </a:r>
            <a:endParaRPr sz="3600">
              <a:highlight>
                <a:srgbClr val="FFFF00"/>
              </a:highlight>
            </a:endParaRPr>
          </a:p>
        </p:txBody>
      </p:sp>
      <p:sp>
        <p:nvSpPr>
          <p:cNvPr id="424" name="Google Shape;424;p44"/>
          <p:cNvSpPr txBox="1">
            <a:spLocks noGrp="1"/>
          </p:cNvSpPr>
          <p:nvPr>
            <p:ph type="ftr" idx="11"/>
          </p:nvPr>
        </p:nvSpPr>
        <p:spPr>
          <a:xfrm>
            <a:off x="3749049" y="6388100"/>
            <a:ext cx="391885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425" name="Google Shape;425;p4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B5E7FF"/>
                </a:solidFill>
              </a:rPr>
              <a:t>44</a:t>
            </a:fld>
            <a:endParaRPr>
              <a:solidFill>
                <a:srgbClr val="B5E7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5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Cable Date, Lengths</a:t>
            </a:r>
            <a:endParaRPr/>
          </a:p>
        </p:txBody>
      </p:sp>
      <p:sp>
        <p:nvSpPr>
          <p:cNvPr id="431" name="Google Shape;431;p45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Manufacture Date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07 July 2022 (Production run)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Length: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469 m (LBNL, fabricated, including LBNL samples)</a:t>
            </a:r>
            <a:endParaRPr/>
          </a:p>
        </p:txBody>
      </p:sp>
      <p:sp>
        <p:nvSpPr>
          <p:cNvPr id="432" name="Google Shape;432;p4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433" name="Google Shape;433;p4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Strand and SS Core ID</a:t>
            </a:r>
            <a:endParaRPr/>
          </a:p>
        </p:txBody>
      </p:sp>
      <p:sp>
        <p:nvSpPr>
          <p:cNvPr id="439" name="Google Shape;439;p46"/>
          <p:cNvSpPr txBox="1">
            <a:spLocks noGrp="1"/>
          </p:cNvSpPr>
          <p:nvPr>
            <p:ph type="body" idx="1"/>
          </p:nvPr>
        </p:nvSpPr>
        <p:spPr>
          <a:xfrm>
            <a:off x="612000" y="1265207"/>
            <a:ext cx="7920000" cy="509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Spool: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PO08S00685A03U x 13 ULs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PO08S00686A02U x 5 ULs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PO08S00687A01U x 18 ULs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PO08S00688A03U x 4 ULs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Core: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120L46A7400804		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Heat: 850858.  Lot: 17-521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Material: 316L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Chemical Properties CoT/CoC #187781-1: 0.16 wt% Co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Core width: 12.0 mm</a:t>
            </a:r>
            <a:endParaRPr/>
          </a:p>
        </p:txBody>
      </p:sp>
      <p:sp>
        <p:nvSpPr>
          <p:cNvPr id="440" name="Google Shape;440;p4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441" name="Google Shape;441;p4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442" name="Google Shape;442;p46"/>
          <p:cNvSpPr/>
          <p:nvPr/>
        </p:nvSpPr>
        <p:spPr>
          <a:xfrm>
            <a:off x="4937756" y="1590801"/>
            <a:ext cx="238050" cy="147998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6"/>
          <p:cNvSpPr txBox="1"/>
          <p:nvPr/>
        </p:nvSpPr>
        <p:spPr>
          <a:xfrm>
            <a:off x="5181665" y="2146127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From 4 billets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Respooling Wire Diameter</a:t>
            </a:r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450" name="Google Shape;450;p4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451" name="Google Shape;451;p47"/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Below LSL: 0.000%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Above USL: 0.021%</a:t>
            </a:r>
            <a:endParaRPr/>
          </a:p>
        </p:txBody>
      </p:sp>
      <p:pic>
        <p:nvPicPr>
          <p:cNvPr id="452" name="Google Shape;45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666" y="1143025"/>
            <a:ext cx="7253124" cy="442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Cable QC Data Summary</a:t>
            </a:r>
            <a:endParaRPr/>
          </a:p>
        </p:txBody>
      </p:sp>
      <p:sp>
        <p:nvSpPr>
          <p:cNvPr id="458" name="Google Shape;458;p48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CME: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Residual Twist:  130°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10-stack: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Qualification: </a:t>
            </a:r>
            <a:r>
              <a:rPr lang="en-US">
                <a:solidFill>
                  <a:srgbClr val="FF0000"/>
                </a:solidFill>
              </a:rPr>
              <a:t>1.538</a:t>
            </a:r>
            <a:r>
              <a:rPr lang="en-US"/>
              <a:t> mm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Production tail end: 1.529 mm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59" name="Google Shape;459;p4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460" name="Google Shape;460;p4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graphicFrame>
        <p:nvGraphicFramePr>
          <p:cNvPr id="461" name="Google Shape;461;p48"/>
          <p:cNvGraphicFramePr/>
          <p:nvPr/>
        </p:nvGraphicFramePr>
        <p:xfrm>
          <a:off x="616601" y="16916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{C85900EF-356D-455F-BA00-6C28895A5091}</a:tableStyleId>
              </a:tblPr>
              <a:tblGrid>
                <a:gridCol w="1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Pressure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(MPa)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Angle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(°)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Width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Thickness 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Maximum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17.1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0.393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18.154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1.536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Average  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0.365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18.139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1.526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Minimum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16.6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0.327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18.133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1.522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Sigma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0.012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467" name="Google Shape;467;p4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468" name="Google Shape;468;p49"/>
          <p:cNvSpPr txBox="1"/>
          <p:nvPr/>
        </p:nvSpPr>
        <p:spPr>
          <a:xfrm>
            <a:off x="548684" y="1096995"/>
            <a:ext cx="52469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QXFA-154 / P43OL1196:  Wire Diameter</a:t>
            </a: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86" name="Google Shape;86;p5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87" name="Google Shape;87;p5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#13013 (1 of 2)</a:t>
            </a: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245889" y="1463919"/>
            <a:ext cx="8798219" cy="45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b="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b="0" u="none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1</a:t>
            </a:r>
            <a:r>
              <a:rPr lang="en-US" sz="2000" b="0" u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.5% diameter measurements ≥ 0.854 mm (≥ 1µm above USL) from one spool</a:t>
            </a:r>
            <a:endParaRPr dirty="0"/>
          </a:p>
          <a:p>
            <a:pPr marL="9144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Noto Sans Symbols"/>
              <a:buChar char="▪"/>
            </a:pPr>
            <a:r>
              <a:rPr lang="en-US" sz="1900" b="0" u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Internal Spec:  &lt;1%</a:t>
            </a:r>
            <a:endParaRPr dirty="0"/>
          </a:p>
          <a:p>
            <a:pPr marL="9144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Noto Sans Symbols"/>
              <a:buChar char="▪"/>
            </a:pPr>
            <a:r>
              <a:rPr lang="en-US" sz="1900" b="0" u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Spool: PO08S00</a:t>
            </a:r>
            <a:r>
              <a:rPr lang="en-US" sz="1900" b="0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694</a:t>
            </a:r>
            <a:r>
              <a:rPr lang="en-US" sz="1900" b="0" u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A01U</a:t>
            </a:r>
            <a:endParaRPr dirty="0"/>
          </a:p>
          <a:p>
            <a:pPr marL="9144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Noto Sans Symbols"/>
              <a:buChar char="▪"/>
            </a:pPr>
            <a:r>
              <a:rPr lang="en-US" sz="1900" b="0" u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AUP Spec:  0.850 mm ± 0.003 mm</a:t>
            </a:r>
            <a:endParaRPr dirty="0"/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b="0" u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b="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b="0" u="none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b="0" u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Unknown. </a:t>
            </a:r>
            <a:endParaRPr dirty="0"/>
          </a:p>
          <a:p>
            <a:pPr marL="742950" marR="0" lvl="1" indent="-2857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Possibly incoming product issue (e.g., drawing die wear)</a:t>
            </a:r>
            <a:endParaRPr dirty="0"/>
          </a:p>
          <a:p>
            <a:pPr marL="742950" marR="0" lvl="1" indent="-28575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Spool 03 from same billet had same issue (in Cable 1197)</a:t>
            </a:r>
            <a:endParaRPr dirty="0"/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sz="2000" b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b="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Small number of high values should not affect cable viability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475" name="Google Shape;475;p5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476" name="Google Shape;476;p50"/>
          <p:cNvSpPr txBox="1"/>
          <p:nvPr/>
        </p:nvSpPr>
        <p:spPr>
          <a:xfrm>
            <a:off x="548684" y="1096995"/>
            <a:ext cx="50834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endParaRPr/>
          </a:p>
        </p:txBody>
      </p:sp>
      <p:pic>
        <p:nvPicPr>
          <p:cNvPr id="477" name="Google Shape;47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483" name="Google Shape;483;p5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484" name="Google Shape;484;p51"/>
          <p:cNvSpPr txBox="1"/>
          <p:nvPr/>
        </p:nvSpPr>
        <p:spPr>
          <a:xfrm>
            <a:off x="494297" y="1101827"/>
            <a:ext cx="5083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endParaRPr/>
          </a:p>
        </p:txBody>
      </p:sp>
      <p:pic>
        <p:nvPicPr>
          <p:cNvPr id="485" name="Google Shape;48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5489"/>
            <a:ext cx="9144000" cy="290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Braiding</a:t>
            </a:r>
            <a:endParaRPr/>
          </a:p>
        </p:txBody>
      </p:sp>
      <p:sp>
        <p:nvSpPr>
          <p:cNvPr id="491" name="Google Shape;491;p52"/>
          <p:cNvSpPr txBox="1">
            <a:spLocks noGrp="1"/>
          </p:cNvSpPr>
          <p:nvPr>
            <p:ph type="body" idx="1"/>
          </p:nvPr>
        </p:nvSpPr>
        <p:spPr>
          <a:xfrm>
            <a:off x="612000" y="1219201"/>
            <a:ext cx="8166194" cy="164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Fiberglass Lot: #RCV00011562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P/I: 18.9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Spool tension: 10 lbs. @ payoff.  20 lbs. @ takeup (12 lbs min)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Bobbin payoff tension: 0.125 lbs. ≤ T ≤ 0.250 lbs.</a:t>
            </a:r>
            <a:endParaRPr/>
          </a:p>
        </p:txBody>
      </p:sp>
      <p:sp>
        <p:nvSpPr>
          <p:cNvPr id="492" name="Google Shape;492;p5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493" name="Google Shape;493;p5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graphicFrame>
        <p:nvGraphicFramePr>
          <p:cNvPr id="494" name="Google Shape;494;p52"/>
          <p:cNvGraphicFramePr/>
          <p:nvPr/>
        </p:nvGraphicFramePr>
        <p:xfrm>
          <a:off x="731562" y="3901593"/>
          <a:ext cx="7112475" cy="17983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15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LBNL Verification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5" name="Google Shape;495;p52"/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Thickness (at 5 MPa)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Wire Parameters</a:t>
            </a:r>
            <a:endParaRPr/>
          </a:p>
        </p:txBody>
      </p:sp>
      <p:sp>
        <p:nvSpPr>
          <p:cNvPr id="501" name="Google Shape;501;p5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graphicFrame>
        <p:nvGraphicFramePr>
          <p:cNvPr id="502" name="Google Shape;502;p53"/>
          <p:cNvGraphicFramePr/>
          <p:nvPr/>
        </p:nvGraphicFramePr>
        <p:xfrm>
          <a:off x="612000" y="1143000"/>
          <a:ext cx="7919225" cy="4130000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Properties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Inspected Average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sz="2000" baseline="30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0.8509 ± 0.001 mm (LBNL)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Cu ratio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53.97%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Strand twist pitch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19.4mm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296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229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374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468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576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697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03" name="Google Shape;503;p53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First billet averaged, then weighted average according</a:t>
            </a:r>
            <a:b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to the spool distribution in the cable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As-received. LBNL respooling data. Mean ± 1 sigma</a:t>
            </a:r>
            <a:endParaRPr sz="1400" baseline="30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6" y="1274230"/>
            <a:ext cx="8699327" cy="436171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Wire Parameters</a:t>
            </a:r>
            <a:br>
              <a:rPr lang="en-US"/>
            </a:br>
            <a:r>
              <a:rPr lang="en-US"/>
              <a:t>Supplier (S) and Verification (V) </a:t>
            </a:r>
            <a:r>
              <a:rPr lang="en-US" i="1"/>
              <a:t>I</a:t>
            </a:r>
            <a:r>
              <a:rPr lang="en-US" baseline="-25000"/>
              <a:t>C</a:t>
            </a:r>
            <a:r>
              <a:rPr lang="en-US"/>
              <a:t> Data</a:t>
            </a:r>
            <a:endParaRPr/>
          </a:p>
        </p:txBody>
      </p:sp>
      <p:sp>
        <p:nvSpPr>
          <p:cNvPr id="511" name="Google Shape;511;p5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512" name="Google Shape;512;p5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513" name="Google Shape;513;p54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514" name="Google Shape;514;p54"/>
          <p:cNvCxnSpPr/>
          <p:nvPr/>
        </p:nvCxnSpPr>
        <p:spPr>
          <a:xfrm rot="10800000" flipH="1">
            <a:off x="731562" y="4653176"/>
            <a:ext cx="1033952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61" y="1200719"/>
            <a:ext cx="8644877" cy="445656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55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Wire Parameters</a:t>
            </a:r>
            <a:br>
              <a:rPr lang="en-US"/>
            </a:br>
            <a:r>
              <a:rPr lang="en-US"/>
              <a:t>Supplier (S) and Verification (V) RRR Data</a:t>
            </a:r>
            <a:endParaRPr/>
          </a:p>
        </p:txBody>
      </p:sp>
      <p:sp>
        <p:nvSpPr>
          <p:cNvPr id="521" name="Google Shape;521;p5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522" name="Google Shape;522;p5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523" name="Google Shape;523;p55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524" name="Google Shape;524;p55"/>
          <p:cNvCxnSpPr/>
          <p:nvPr/>
        </p:nvCxnSpPr>
        <p:spPr>
          <a:xfrm rot="10800000" flipH="1">
            <a:off x="912052" y="4675102"/>
            <a:ext cx="1033952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Extracted Strand RRR</a:t>
            </a:r>
            <a:endParaRPr/>
          </a:p>
        </p:txBody>
      </p:sp>
      <p:sp>
        <p:nvSpPr>
          <p:cNvPr id="530" name="Google Shape;530;p5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531" name="Google Shape;531;p5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graphicFrame>
        <p:nvGraphicFramePr>
          <p:cNvPr id="532" name="Google Shape;532;p56"/>
          <p:cNvGraphicFramePr/>
          <p:nvPr/>
        </p:nvGraphicFramePr>
        <p:xfrm>
          <a:off x="354398" y="2331732"/>
          <a:ext cx="8406700" cy="3021510"/>
        </p:xfrm>
        <a:graphic>
          <a:graphicData uri="http://schemas.openxmlformats.org/drawingml/2006/table">
            <a:tbl>
              <a:tblPr>
                <a:noFill/>
                <a:tableStyleId>{221D93AC-1AEE-4B91-B8BC-2CD6EBDFA9C8}</a:tableStyleId>
              </a:tblPr>
              <a:tblGrid>
                <a:gridCol w="14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Units from </a:t>
                      </a:r>
                      <a:b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Billet (spool)</a:t>
                      </a:r>
                      <a:endParaRPr sz="1200" b="1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 Treat/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Edge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 Edge 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1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2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PO08S00685A03U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P43OL1195AE03E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(13)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LRLK220804ALC1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PO08S00685A03U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P43OL1195AE06E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(13)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LRLK220804ALC1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PO08S00686A02U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P43OL1195AE21E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(5)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LRLK220804ALC1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PO08S00687A01U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P43OL1195AE29E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(18)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LRLK220804ALC1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PO08S00687A01U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P43OL1195AE30E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(18)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LRLK220804ALC1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7"/>
          <p:cNvSpPr txBox="1"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I</a:t>
            </a:r>
            <a:r>
              <a:rPr lang="en-US" baseline="-25000"/>
              <a:t>c</a:t>
            </a:r>
            <a:r>
              <a:rPr lang="en-US"/>
              <a:t>, Cable Qual Samples</a:t>
            </a:r>
            <a:endParaRPr/>
          </a:p>
        </p:txBody>
      </p:sp>
      <p:sp>
        <p:nvSpPr>
          <p:cNvPr id="538" name="Google Shape;538;p5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539" name="Google Shape;539;p5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graphicFrame>
        <p:nvGraphicFramePr>
          <p:cNvPr id="540" name="Google Shape;540;p57"/>
          <p:cNvGraphicFramePr/>
          <p:nvPr/>
        </p:nvGraphicFramePr>
        <p:xfrm>
          <a:off x="1417354" y="21437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1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Wire/ </a:t>
                      </a:r>
                      <a:b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Strand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000" b="0" i="0" u="none" strike="noStrike" baseline="-2500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 at Field (T)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PO08S00687A01U P43OL1195AE29E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PO08S00685A03U P43OL1195AE01E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PO08S00686A02U P43OL1195AE21E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8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SSL Plot, Cable Qual Samples</a:t>
            </a:r>
            <a:endParaRPr/>
          </a:p>
        </p:txBody>
      </p:sp>
      <p:sp>
        <p:nvSpPr>
          <p:cNvPr id="546" name="Google Shape;546;p5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547" name="Google Shape;547;p5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pic>
        <p:nvPicPr>
          <p:cNvPr id="548" name="Google Shape;54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585" y="1234464"/>
            <a:ext cx="7772365" cy="465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554" name="Google Shape;554;p5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095)</a:t>
            </a:r>
            <a:endParaRPr/>
          </a:p>
        </p:txBody>
      </p:sp>
      <p:sp>
        <p:nvSpPr>
          <p:cNvPr id="555" name="Google Shape;555;p59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P43OL1195 – SSL Margins, Qual Samples</a:t>
            </a:r>
            <a:endParaRPr/>
          </a:p>
        </p:txBody>
      </p:sp>
      <p:graphicFrame>
        <p:nvGraphicFramePr>
          <p:cNvPr id="556" name="Google Shape;556;p59"/>
          <p:cNvGraphicFramePr/>
          <p:nvPr/>
        </p:nvGraphicFramePr>
        <p:xfrm>
          <a:off x="1328224" y="1481757"/>
          <a:ext cx="6314050" cy="3708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39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from which Margin is Calculated: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1F67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# 01E @ 1.9 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7" name="Google Shape;557;p59"/>
          <p:cNvGraphicFramePr/>
          <p:nvPr/>
        </p:nvGraphicFramePr>
        <p:xfrm>
          <a:off x="1723292" y="2144814"/>
          <a:ext cx="5370350" cy="14834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6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Operating Point (X)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Line Margin (Purple Arrow) 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26.1%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73.9%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Margin (Green Arrow)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61.6%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38.4%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Margin (K)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58" name="Google Shape;558;p59"/>
          <p:cNvGraphicFramePr/>
          <p:nvPr/>
        </p:nvGraphicFramePr>
        <p:xfrm>
          <a:off x="2208188" y="4033324"/>
          <a:ext cx="4400550" cy="165101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25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 x 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Margin-Calculation Field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42221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21964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Field (T)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QXFA-154 / P43OL1196:  Cable Thickness</a:t>
            </a: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95" name="Google Shape;95;p6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96" name="Google Shape;96;p6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#13017 (2 of 2)</a:t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374682" y="1075773"/>
            <a:ext cx="8073765" cy="51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Single CME cable thickness point was OOS-Low at 275 m</a:t>
            </a:r>
            <a:endParaRPr dirty="0"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sz="20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sz="20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sz="20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18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18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Below target average thickness, plus process &amp; measurement variation</a:t>
            </a:r>
            <a:endParaRPr sz="12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18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18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Single point, &lt; 1 µm below LSL should not affect cable viability</a:t>
            </a:r>
            <a:endParaRPr sz="1200" dirty="0"/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r="17651"/>
          <a:stretch/>
        </p:blipFill>
        <p:spPr>
          <a:xfrm>
            <a:off x="896018" y="1499609"/>
            <a:ext cx="6730909" cy="259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0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QXFA-154 / P43OL1196</a:t>
            </a:r>
            <a:endParaRPr sz="3600">
              <a:highlight>
                <a:srgbClr val="FFFF00"/>
              </a:highlight>
            </a:endParaRPr>
          </a:p>
        </p:txBody>
      </p:sp>
      <p:sp>
        <p:nvSpPr>
          <p:cNvPr id="564" name="Google Shape;564;p60"/>
          <p:cNvSpPr txBox="1">
            <a:spLocks noGrp="1"/>
          </p:cNvSpPr>
          <p:nvPr>
            <p:ph type="ftr" idx="11"/>
          </p:nvPr>
        </p:nvSpPr>
        <p:spPr>
          <a:xfrm>
            <a:off x="3749049" y="6388100"/>
            <a:ext cx="391885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565" name="Google Shape;565;p6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B5E7FF"/>
                </a:solidFill>
              </a:rPr>
              <a:t>60</a:t>
            </a:fld>
            <a:endParaRPr>
              <a:solidFill>
                <a:srgbClr val="B5E7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1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Cable Date, Lengths</a:t>
            </a:r>
            <a:endParaRPr/>
          </a:p>
        </p:txBody>
      </p:sp>
      <p:sp>
        <p:nvSpPr>
          <p:cNvPr id="571" name="Google Shape;571;p61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Manufacture Date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11 Aug 2022 (Production run)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Length: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470 m (LBNL, fabricated, including LBNL samples)</a:t>
            </a:r>
            <a:endParaRPr/>
          </a:p>
        </p:txBody>
      </p:sp>
      <p:sp>
        <p:nvSpPr>
          <p:cNvPr id="572" name="Google Shape;572;p6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573" name="Google Shape;573;p6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Strand and SS Core ID</a:t>
            </a:r>
            <a:endParaRPr/>
          </a:p>
        </p:txBody>
      </p:sp>
      <p:sp>
        <p:nvSpPr>
          <p:cNvPr id="579" name="Google Shape;579;p62"/>
          <p:cNvSpPr txBox="1">
            <a:spLocks noGrp="1"/>
          </p:cNvSpPr>
          <p:nvPr>
            <p:ph type="body" idx="1"/>
          </p:nvPr>
        </p:nvSpPr>
        <p:spPr>
          <a:xfrm>
            <a:off x="612000" y="900000"/>
            <a:ext cx="7920000" cy="581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Spool: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Core: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800" b="0" i="0" u="none" strike="noStrike">
                <a:latin typeface="Arial"/>
                <a:ea typeface="Arial"/>
                <a:cs typeface="Arial"/>
                <a:sym typeface="Arial"/>
              </a:rPr>
              <a:t>120L47A7400804</a:t>
            </a:r>
            <a:r>
              <a:rPr lang="en-US" sz="1600"/>
              <a:t> </a:t>
            </a:r>
            <a:r>
              <a:rPr lang="en-US" sz="2000">
                <a:highlight>
                  <a:srgbClr val="FF0000"/>
                </a:highlight>
              </a:rPr>
              <a:t>	</a:t>
            </a:r>
            <a:r>
              <a:rPr lang="en-US" sz="2000"/>
              <a:t>	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Heat: 850858  Lot: 17-521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Material: 316L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Chemical Properties CoT/CoC #187781-1: 0.16 wt% Co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Core width: 12.0 mm</a:t>
            </a:r>
            <a:endParaRPr/>
          </a:p>
        </p:txBody>
      </p:sp>
      <p:sp>
        <p:nvSpPr>
          <p:cNvPr id="580" name="Google Shape;580;p6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581" name="Google Shape;581;p6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582" name="Google Shape;582;p62"/>
          <p:cNvSpPr txBox="1"/>
          <p:nvPr/>
        </p:nvSpPr>
        <p:spPr>
          <a:xfrm>
            <a:off x="7071336" y="2203540"/>
            <a:ext cx="16979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From 15 billets</a:t>
            </a:r>
            <a:endParaRPr/>
          </a:p>
        </p:txBody>
      </p:sp>
      <p:graphicFrame>
        <p:nvGraphicFramePr>
          <p:cNvPr id="583" name="Google Shape;583;p62"/>
          <p:cNvGraphicFramePr/>
          <p:nvPr/>
        </p:nvGraphicFramePr>
        <p:xfrm>
          <a:off x="1828830" y="12859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{C85900EF-356D-455F-BA00-6C28895A5091}</a:tableStyleId>
              </a:tblPr>
              <a:tblGrid>
                <a:gridCol w="283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PO08S00596A01U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PO08S00631A07U x 3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PO08S00598A02U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PO08S00632A01U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PO08S00602A03U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PO08S00632A02U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PO08S00621A05U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PO08S00636A02U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PO08S00622A01U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PO08S00638A05U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PO08S00622A03U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PO08S00685A01U x 2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PO08S00625A01U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PO08S00685A02U x 2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PO08S00625A03U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PO08S00689A01U x 6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PO08S00630A03U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PO08S00689A02U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PO08S00631A01U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PO08S00689A05U x 2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PO08S00631A02U x 3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PO08S00690A02U x 2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PO08S00631A03U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PO08S00694A01U x 1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PO08S00631A06U x 3 ULs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/>
                        <a:t> </a:t>
                      </a:r>
                      <a:endParaRPr sz="14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Respooling Wire Diameter</a:t>
            </a:r>
            <a:endParaRPr/>
          </a:p>
        </p:txBody>
      </p:sp>
      <p:sp>
        <p:nvSpPr>
          <p:cNvPr id="589" name="Google Shape;589;p6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590" name="Google Shape;590;p6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591" name="Google Shape;591;p63"/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Below LSL: 0.000%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Above USL: 0.075%</a:t>
            </a:r>
            <a:endParaRPr/>
          </a:p>
        </p:txBody>
      </p:sp>
      <p:pic>
        <p:nvPicPr>
          <p:cNvPr id="592" name="Google Shape;59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183" y="1260844"/>
            <a:ext cx="7155264" cy="436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Cable QC Data Summary</a:t>
            </a:r>
            <a:endParaRPr/>
          </a:p>
        </p:txBody>
      </p:sp>
      <p:sp>
        <p:nvSpPr>
          <p:cNvPr id="598" name="Google Shape;598;p64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CME: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Residual Twist:  145°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10-stack: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Qualification: 1.534 mm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Production tail end: 1.527 mm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99" name="Google Shape;599;p6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600" name="Google Shape;600;p6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graphicFrame>
        <p:nvGraphicFramePr>
          <p:cNvPr id="601" name="Google Shape;601;p64"/>
          <p:cNvGraphicFramePr/>
          <p:nvPr/>
        </p:nvGraphicFramePr>
        <p:xfrm>
          <a:off x="616601" y="1691659"/>
          <a:ext cx="7919350" cy="2286000"/>
        </p:xfrm>
        <a:graphic>
          <a:graphicData uri="http://schemas.openxmlformats.org/drawingml/2006/table">
            <a:tbl>
              <a:tblPr>
                <a:noFill/>
                <a:tableStyleId>{C85900EF-356D-455F-BA00-6C28895A5091}</a:tableStyleId>
              </a:tblPr>
              <a:tblGrid>
                <a:gridCol w="1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Pressure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(MPa)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Angle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(°)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Width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Thickness 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Maximum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0.394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18.142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1.531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Average  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0.368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18.131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1.519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Minimum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0.343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18.126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1.514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Sigma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607" name="Google Shape;607;p6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608" name="Google Shape;608;p65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P-93 (2021-08-09) &amp; P-94 (2021-08-09)</a:t>
            </a:r>
            <a:endParaRPr/>
          </a:p>
        </p:txBody>
      </p:sp>
      <p:pic>
        <p:nvPicPr>
          <p:cNvPr id="609" name="Google Shape;6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615" name="Google Shape;615;p6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616" name="Google Shape;616;p66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P-93 (2021-08-09) &amp; P-94 (2021-08-09)</a:t>
            </a:r>
            <a:endParaRPr/>
          </a:p>
        </p:txBody>
      </p:sp>
      <p:pic>
        <p:nvPicPr>
          <p:cNvPr id="617" name="Google Shape;61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623" name="Google Shape;623;p6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624" name="Google Shape;624;p67"/>
          <p:cNvSpPr txBox="1"/>
          <p:nvPr/>
        </p:nvSpPr>
        <p:spPr>
          <a:xfrm>
            <a:off x="548684" y="1096995"/>
            <a:ext cx="5246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P-93 (2021-08-09) &amp; P-94 (2021-08-09)</a:t>
            </a:r>
            <a:endParaRPr/>
          </a:p>
        </p:txBody>
      </p:sp>
      <p:pic>
        <p:nvPicPr>
          <p:cNvPr id="625" name="Google Shape;625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5489"/>
            <a:ext cx="9144000" cy="290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Braiding</a:t>
            </a:r>
            <a:endParaRPr/>
          </a:p>
        </p:txBody>
      </p:sp>
      <p:sp>
        <p:nvSpPr>
          <p:cNvPr id="631" name="Google Shape;631;p68"/>
          <p:cNvSpPr txBox="1">
            <a:spLocks noGrp="1"/>
          </p:cNvSpPr>
          <p:nvPr>
            <p:ph type="body" idx="1"/>
          </p:nvPr>
        </p:nvSpPr>
        <p:spPr>
          <a:xfrm>
            <a:off x="612000" y="1219201"/>
            <a:ext cx="8166194" cy="173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Fiberglass Lot: #RCV00011562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P/I: 18.9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Spool tension: 10 lbs. @ payoff.  20 lbs. @ takeup (12 lbs min)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Bobbin payoff tension: 0.125 lbs. ≤ T ≤ 0.250 lbs.</a:t>
            </a:r>
            <a:endParaRPr/>
          </a:p>
        </p:txBody>
      </p:sp>
      <p:sp>
        <p:nvSpPr>
          <p:cNvPr id="632" name="Google Shape;632;p6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633" name="Google Shape;633;p6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graphicFrame>
        <p:nvGraphicFramePr>
          <p:cNvPr id="634" name="Google Shape;634;p68"/>
          <p:cNvGraphicFramePr/>
          <p:nvPr/>
        </p:nvGraphicFramePr>
        <p:xfrm>
          <a:off x="731562" y="39015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15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LBNL Verification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5" name="Google Shape;635;p68"/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Thickness (at 5 MPa)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Wire Parameters</a:t>
            </a:r>
            <a:endParaRPr/>
          </a:p>
        </p:txBody>
      </p:sp>
      <p:sp>
        <p:nvSpPr>
          <p:cNvPr id="641" name="Google Shape;641;p6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graphicFrame>
        <p:nvGraphicFramePr>
          <p:cNvPr id="642" name="Google Shape;642;p69"/>
          <p:cNvGraphicFramePr/>
          <p:nvPr/>
        </p:nvGraphicFramePr>
        <p:xfrm>
          <a:off x="612000" y="1143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Properties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Inspected Average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sz="2000" baseline="30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0.8510 ± 0.001 mm (LBNL)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Cu ratio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54.27%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Strand twist pitch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19.4mm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288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203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375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469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575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697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43" name="Google Shape;643;p69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First billet averaged, then weighted average according</a:t>
            </a:r>
            <a:b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to the spool distribution in the cable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As-received. LBNL respooling data. Mean ± 1 sigma</a:t>
            </a:r>
            <a:endParaRPr sz="1400" baseline="30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Cable 1203 (Coil 160)</a:t>
            </a:r>
            <a:br>
              <a:rPr lang="en-US" sz="3600"/>
            </a:br>
            <a:r>
              <a:rPr lang="en-US" sz="3600"/>
              <a:t>DR Detail:  2 DRs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355" y="1261684"/>
            <a:ext cx="8797290" cy="4334632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70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dirty="0"/>
              <a:t>P43OL1196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  <a:endParaRPr dirty="0"/>
          </a:p>
        </p:txBody>
      </p:sp>
      <p:sp>
        <p:nvSpPr>
          <p:cNvPr id="651" name="Google Shape;651;p7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652" name="Google Shape;652;p7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653" name="Google Shape;653;p70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654" name="Google Shape;654;p70"/>
          <p:cNvCxnSpPr/>
          <p:nvPr/>
        </p:nvCxnSpPr>
        <p:spPr>
          <a:xfrm rot="10800000" flipH="1">
            <a:off x="612000" y="4424584"/>
            <a:ext cx="696319" cy="1153355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55" name="Google Shape;655;p70"/>
          <p:cNvSpPr txBox="1"/>
          <p:nvPr/>
        </p:nvSpPr>
        <p:spPr>
          <a:xfrm>
            <a:off x="1097318" y="5954375"/>
            <a:ext cx="7680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5"/>
                </a:solidFill>
                <a:highlight>
                  <a:srgbClr val="FFE699"/>
                </a:highlight>
                <a:latin typeface="Arial"/>
                <a:ea typeface="Arial"/>
                <a:cs typeface="Arial"/>
                <a:sym typeface="Arial"/>
              </a:rPr>
              <a:t>Verification samples only sent to CERN, so Verification data is not available for several billets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923" y="1069496"/>
            <a:ext cx="8644877" cy="44565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1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Wire Parameters</a:t>
            </a:r>
            <a:br>
              <a:rPr lang="en-US"/>
            </a:br>
            <a:r>
              <a:rPr lang="en-US"/>
              <a:t>Supplier (S) and Verification (V) RRR Data</a:t>
            </a:r>
            <a:endParaRPr/>
          </a:p>
        </p:txBody>
      </p:sp>
      <p:sp>
        <p:nvSpPr>
          <p:cNvPr id="662" name="Google Shape;662;p7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663" name="Google Shape;663;p7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664" name="Google Shape;664;p71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665" name="Google Shape;665;p71"/>
          <p:cNvCxnSpPr/>
          <p:nvPr/>
        </p:nvCxnSpPr>
        <p:spPr>
          <a:xfrm rot="10800000" flipH="1">
            <a:off x="590451" y="4724143"/>
            <a:ext cx="781184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66" name="Google Shape;666;p71"/>
          <p:cNvSpPr txBox="1"/>
          <p:nvPr/>
        </p:nvSpPr>
        <p:spPr>
          <a:xfrm>
            <a:off x="1280196" y="6052733"/>
            <a:ext cx="7680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5"/>
                </a:solidFill>
                <a:highlight>
                  <a:srgbClr val="FFE699"/>
                </a:highlight>
                <a:latin typeface="Arial"/>
                <a:ea typeface="Arial"/>
                <a:cs typeface="Arial"/>
                <a:sym typeface="Arial"/>
              </a:rPr>
              <a:t>Verification samples only sent to CERN, so Verification data is not available for several billets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2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Extracted Strand RRR</a:t>
            </a:r>
            <a:endParaRPr/>
          </a:p>
        </p:txBody>
      </p:sp>
      <p:sp>
        <p:nvSpPr>
          <p:cNvPr id="672" name="Google Shape;672;p7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673" name="Google Shape;673;p7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graphicFrame>
        <p:nvGraphicFramePr>
          <p:cNvPr id="674" name="Google Shape;674;p72"/>
          <p:cNvGraphicFramePr/>
          <p:nvPr/>
        </p:nvGraphicFramePr>
        <p:xfrm>
          <a:off x="354398" y="23317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{221D93AC-1AEE-4B91-B8BC-2CD6EBDFA9C8}</a:tableStyleId>
              </a:tblPr>
              <a:tblGrid>
                <a:gridCol w="14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Units from </a:t>
                      </a:r>
                      <a:b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Billet (spool)</a:t>
                      </a:r>
                      <a:endParaRPr sz="1200" b="1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 Treat/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Edge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 Edge 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1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2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PO08S00689A01U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P43OL1196AE03E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(6)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LRLK220825ALC1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PO08S00685A02U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P43OL1196AE11E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(2)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LRLK220825ALC1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PO08S00631A02U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P43OL1196AE19E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(3)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LRLK220825ALC1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PO08S00631A06U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P43OL1196AE30E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(3)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LRLK220825ALC1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PO08S00631A07U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P43OL1196AE48E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(3)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LRLK220825ALC1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3"/>
          <p:cNvSpPr txBox="1"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I</a:t>
            </a:r>
            <a:r>
              <a:rPr lang="en-US" baseline="-25000"/>
              <a:t>c</a:t>
            </a:r>
            <a:r>
              <a:rPr lang="en-US"/>
              <a:t>, Cable Qual Samples</a:t>
            </a:r>
            <a:endParaRPr/>
          </a:p>
        </p:txBody>
      </p:sp>
      <p:sp>
        <p:nvSpPr>
          <p:cNvPr id="680" name="Google Shape;680;p7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681" name="Google Shape;681;p7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graphicFrame>
        <p:nvGraphicFramePr>
          <p:cNvPr id="682" name="Google Shape;682;p73"/>
          <p:cNvGraphicFramePr/>
          <p:nvPr/>
        </p:nvGraphicFramePr>
        <p:xfrm>
          <a:off x="1417354" y="21437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1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Wire/ </a:t>
                      </a:r>
                      <a:b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Strand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000" b="0" i="0" u="none" strike="noStrike" baseline="-2500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 at Field (T)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PO08S00689A01U P43OL1196AE01E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PO08S00631A02U P43OL1196AE19E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PO08S00631A06U P43OL1196AE30E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4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SSL Plot, Cable Qual Samples</a:t>
            </a:r>
            <a:endParaRPr/>
          </a:p>
        </p:txBody>
      </p:sp>
      <p:sp>
        <p:nvSpPr>
          <p:cNvPr id="688" name="Google Shape;688;p7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689" name="Google Shape;689;p7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pic>
        <p:nvPicPr>
          <p:cNvPr id="690" name="Google Shape;69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622" y="1269331"/>
            <a:ext cx="8046682" cy="482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696" name="Google Shape;696;p7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096)</a:t>
            </a:r>
            <a:endParaRPr/>
          </a:p>
        </p:txBody>
      </p:sp>
      <p:sp>
        <p:nvSpPr>
          <p:cNvPr id="697" name="Google Shape;697;p75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P43OL1196 – SSL Margins, Qual Samples</a:t>
            </a:r>
            <a:endParaRPr/>
          </a:p>
        </p:txBody>
      </p:sp>
      <p:graphicFrame>
        <p:nvGraphicFramePr>
          <p:cNvPr id="698" name="Google Shape;698;p75"/>
          <p:cNvGraphicFramePr/>
          <p:nvPr/>
        </p:nvGraphicFramePr>
        <p:xfrm>
          <a:off x="1328224" y="1481757"/>
          <a:ext cx="6314050" cy="3708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39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from which Margin is Calculated: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1F67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# 01E @ 1.9 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9" name="Google Shape;699;p75"/>
          <p:cNvGraphicFramePr/>
          <p:nvPr/>
        </p:nvGraphicFramePr>
        <p:xfrm>
          <a:off x="1723292" y="2144814"/>
          <a:ext cx="5370350" cy="14834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6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Operating Point (X)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Line Margin (Purple Arrow) 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26.0%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74.0%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Margin (Green Arrow)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60.9%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39.1%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Margin (K)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00" name="Google Shape;700;p75"/>
          <p:cNvGraphicFramePr/>
          <p:nvPr/>
        </p:nvGraphicFramePr>
        <p:xfrm>
          <a:off x="2208188" y="4033324"/>
          <a:ext cx="4400550" cy="165101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25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 x 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Margin-Calculation Field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41544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21942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Field (T)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6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QXFA-246 / P43OL1199</a:t>
            </a:r>
            <a:endParaRPr sz="3600">
              <a:highlight>
                <a:srgbClr val="FFFF00"/>
              </a:highlight>
            </a:endParaRPr>
          </a:p>
        </p:txBody>
      </p:sp>
      <p:sp>
        <p:nvSpPr>
          <p:cNvPr id="706" name="Google Shape;706;p76"/>
          <p:cNvSpPr txBox="1">
            <a:spLocks noGrp="1"/>
          </p:cNvSpPr>
          <p:nvPr>
            <p:ph type="ftr" idx="11"/>
          </p:nvPr>
        </p:nvSpPr>
        <p:spPr>
          <a:xfrm>
            <a:off x="3749049" y="6388100"/>
            <a:ext cx="391885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707" name="Google Shape;707;p7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B5E7FF"/>
                </a:solidFill>
              </a:rPr>
              <a:t>76</a:t>
            </a:fld>
            <a:endParaRPr>
              <a:solidFill>
                <a:srgbClr val="B5E7FF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Cable Date, Lengths</a:t>
            </a:r>
            <a:endParaRPr/>
          </a:p>
        </p:txBody>
      </p:sp>
      <p:sp>
        <p:nvSpPr>
          <p:cNvPr id="713" name="Google Shape;713;p77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Manufacture Date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10 Nov 2022 (Production run)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Length: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471 m (LBNL, fabricated, including LBNL samples)</a:t>
            </a:r>
            <a:endParaRPr/>
          </a:p>
        </p:txBody>
      </p:sp>
      <p:sp>
        <p:nvSpPr>
          <p:cNvPr id="714" name="Google Shape;714;p7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715" name="Google Shape;715;p7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8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Strand and SS Core ID</a:t>
            </a:r>
            <a:endParaRPr/>
          </a:p>
        </p:txBody>
      </p:sp>
      <p:sp>
        <p:nvSpPr>
          <p:cNvPr id="721" name="Google Shape;721;p78"/>
          <p:cNvSpPr txBox="1">
            <a:spLocks noGrp="1"/>
          </p:cNvSpPr>
          <p:nvPr>
            <p:ph type="body" idx="1"/>
          </p:nvPr>
        </p:nvSpPr>
        <p:spPr>
          <a:xfrm>
            <a:off x="612000" y="1265207"/>
            <a:ext cx="7920000" cy="509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Spool:</a:t>
            </a:r>
            <a:endParaRPr/>
          </a:p>
          <a:p>
            <a:pPr marL="742950" lvl="1" indent="-285781" algn="l" rtl="0">
              <a:spcBef>
                <a:spcPts val="388"/>
              </a:spcBef>
              <a:spcAft>
                <a:spcPts val="0"/>
              </a:spcAft>
              <a:buSzPct val="100000"/>
              <a:buChar char="▪"/>
            </a:pPr>
            <a:r>
              <a:rPr lang="en-US" sz="2100"/>
              <a:t>PO08S00538A01U x 2 ULs</a:t>
            </a:r>
            <a:endParaRPr/>
          </a:p>
          <a:p>
            <a:pPr marL="742950" lvl="1" indent="-285781" algn="l" rtl="0">
              <a:spcBef>
                <a:spcPts val="388"/>
              </a:spcBef>
              <a:spcAft>
                <a:spcPts val="0"/>
              </a:spcAft>
              <a:buSzPct val="100000"/>
              <a:buChar char="▪"/>
            </a:pPr>
            <a:r>
              <a:rPr lang="en-US" sz="2100"/>
              <a:t>PO08S00538A02U x 8 ULs</a:t>
            </a:r>
            <a:endParaRPr/>
          </a:p>
          <a:p>
            <a:pPr marL="742950" lvl="1" indent="-285781" algn="l" rtl="0">
              <a:spcBef>
                <a:spcPts val="388"/>
              </a:spcBef>
              <a:spcAft>
                <a:spcPts val="0"/>
              </a:spcAft>
              <a:buSzPct val="100000"/>
              <a:buChar char="▪"/>
            </a:pPr>
            <a:r>
              <a:rPr lang="en-US" sz="2100"/>
              <a:t>PO08S00538A03U x 3 ULs</a:t>
            </a:r>
            <a:endParaRPr/>
          </a:p>
          <a:p>
            <a:pPr marL="742950" lvl="1" indent="-285781" algn="l" rtl="0">
              <a:spcBef>
                <a:spcPts val="388"/>
              </a:spcBef>
              <a:spcAft>
                <a:spcPts val="0"/>
              </a:spcAft>
              <a:buSzPct val="100000"/>
              <a:buChar char="▪"/>
            </a:pPr>
            <a:r>
              <a:rPr lang="en-US" sz="2100"/>
              <a:t>PO08S00538A04U x 3 ULs</a:t>
            </a:r>
            <a:endParaRPr/>
          </a:p>
          <a:p>
            <a:pPr marL="742950" lvl="1" indent="-285781" algn="l" rtl="0">
              <a:spcBef>
                <a:spcPts val="388"/>
              </a:spcBef>
              <a:spcAft>
                <a:spcPts val="0"/>
              </a:spcAft>
              <a:buSzPct val="100000"/>
              <a:buChar char="▪"/>
            </a:pPr>
            <a:r>
              <a:rPr lang="en-US" sz="2100"/>
              <a:t>PO08S00690A01U x 11 ULs</a:t>
            </a:r>
            <a:endParaRPr/>
          </a:p>
          <a:p>
            <a:pPr marL="742950" lvl="1" indent="-285781" algn="l" rtl="0">
              <a:spcBef>
                <a:spcPts val="388"/>
              </a:spcBef>
              <a:spcAft>
                <a:spcPts val="0"/>
              </a:spcAft>
              <a:buSzPct val="100000"/>
              <a:buChar char="▪"/>
            </a:pPr>
            <a:r>
              <a:rPr lang="en-US" sz="2100"/>
              <a:t>PO08S00690A03U x 4 ULs</a:t>
            </a:r>
            <a:endParaRPr/>
          </a:p>
          <a:p>
            <a:pPr marL="742950" lvl="1" indent="-285781" algn="l" rtl="0">
              <a:spcBef>
                <a:spcPts val="388"/>
              </a:spcBef>
              <a:spcAft>
                <a:spcPts val="0"/>
              </a:spcAft>
              <a:buSzPct val="100000"/>
              <a:buChar char="▪"/>
            </a:pPr>
            <a:r>
              <a:rPr lang="en-US" sz="2100"/>
              <a:t>PO08S00692A01U x 7 ULs</a:t>
            </a:r>
            <a:endParaRPr/>
          </a:p>
          <a:p>
            <a:pPr marL="742950" lvl="1" indent="-285781" algn="l" rtl="0">
              <a:spcBef>
                <a:spcPts val="388"/>
              </a:spcBef>
              <a:spcAft>
                <a:spcPts val="0"/>
              </a:spcAft>
              <a:buSzPct val="100000"/>
              <a:buChar char="▪"/>
            </a:pPr>
            <a:r>
              <a:rPr lang="en-US" sz="2100"/>
              <a:t>PO08S00695A01U x 2 ULs</a:t>
            </a:r>
            <a:endParaRPr/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Core: 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120L50A7400804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Heat: 850858  Lot: 17-521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Material: 316L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Chemical Properties CoT/CoC #187781-1: 0.16 wt% Co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Core width: 12.0 mm</a:t>
            </a:r>
            <a:endParaRPr/>
          </a:p>
        </p:txBody>
      </p:sp>
      <p:sp>
        <p:nvSpPr>
          <p:cNvPr id="722" name="Google Shape;722;p7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723" name="Google Shape;723;p7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724" name="Google Shape;724;p78"/>
          <p:cNvSpPr/>
          <p:nvPr/>
        </p:nvSpPr>
        <p:spPr>
          <a:xfrm>
            <a:off x="4745001" y="1507843"/>
            <a:ext cx="238050" cy="230293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78"/>
          <p:cNvSpPr txBox="1"/>
          <p:nvPr/>
        </p:nvSpPr>
        <p:spPr>
          <a:xfrm>
            <a:off x="5175806" y="2458621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From 4 billets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9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Respooling Wire Diameter</a:t>
            </a:r>
            <a:endParaRPr/>
          </a:p>
        </p:txBody>
      </p:sp>
      <p:sp>
        <p:nvSpPr>
          <p:cNvPr id="731" name="Google Shape;731;p7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732" name="Google Shape;732;p7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  <p:sp>
        <p:nvSpPr>
          <p:cNvPr id="733" name="Google Shape;733;p79"/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Below LSL: 0.005%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Above USL: 0.105%</a:t>
            </a:r>
            <a:endParaRPr/>
          </a:p>
        </p:txBody>
      </p:sp>
      <p:pic>
        <p:nvPicPr>
          <p:cNvPr id="734" name="Google Shape;734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570" y="1234464"/>
            <a:ext cx="7141183" cy="4357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QXFA-160 / P43OL1203:  Cable Thickness</a:t>
            </a:r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110" name="Google Shape;110;p8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1" name="Google Shape;111;p8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#13062 (1 of 2)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374682" y="1075773"/>
            <a:ext cx="8073765" cy="51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3 cable thickness points were OOS-High at cabling start</a:t>
            </a:r>
            <a:endParaRPr/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sz="2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3275" marR="0" lvl="0" indent="-803275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sz="2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Thickness is started higher than target so that it is on target in steady state. Puts thickness close to USL at start, which sometimes goes over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sz="2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Will be part of cut-off section at coiling</a:t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 r="17423"/>
          <a:stretch/>
        </p:blipFill>
        <p:spPr>
          <a:xfrm>
            <a:off x="1090408" y="1568104"/>
            <a:ext cx="6367849" cy="2452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0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Cable QC Data Summary</a:t>
            </a:r>
            <a:endParaRPr/>
          </a:p>
        </p:txBody>
      </p:sp>
      <p:sp>
        <p:nvSpPr>
          <p:cNvPr id="740" name="Google Shape;740;p80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CME: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Residual Twist:  145°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10-stack: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Qualification: 1.532 mm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Production tail end: 1.527 mm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41" name="Google Shape;741;p8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742" name="Google Shape;742;p8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graphicFrame>
        <p:nvGraphicFramePr>
          <p:cNvPr id="743" name="Google Shape;743;p80"/>
          <p:cNvGraphicFramePr/>
          <p:nvPr/>
        </p:nvGraphicFramePr>
        <p:xfrm>
          <a:off x="616601" y="1691659"/>
          <a:ext cx="7919350" cy="2286000"/>
        </p:xfrm>
        <a:graphic>
          <a:graphicData uri="http://schemas.openxmlformats.org/drawingml/2006/table">
            <a:tbl>
              <a:tblPr>
                <a:noFill/>
                <a:tableStyleId>{C85900EF-356D-455F-BA00-6C28895A5091}</a:tableStyleId>
              </a:tblPr>
              <a:tblGrid>
                <a:gridCol w="1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Pressure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(MPa)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Angle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(°)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Width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Thickness 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Maximum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17.1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0.406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18.159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1.531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Average  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0.386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18.134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1.521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Minimum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0.349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18.129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1.517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Sigma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749" name="Google Shape;749;p8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750" name="Google Shape;750;p81"/>
          <p:cNvSpPr txBox="1"/>
          <p:nvPr/>
        </p:nvSpPr>
        <p:spPr>
          <a:xfrm>
            <a:off x="548684" y="1096995"/>
            <a:ext cx="51475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 b="0" i="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accent5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1" name="Google Shape;75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2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757" name="Google Shape;757;p8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  <p:pic>
        <p:nvPicPr>
          <p:cNvPr id="758" name="Google Shape;758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82"/>
          <p:cNvSpPr txBox="1"/>
          <p:nvPr/>
        </p:nvSpPr>
        <p:spPr>
          <a:xfrm>
            <a:off x="548684" y="1096995"/>
            <a:ext cx="51475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 b="0" i="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accent5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765" name="Google Shape;765;p8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  <p:pic>
        <p:nvPicPr>
          <p:cNvPr id="766" name="Google Shape;766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5489"/>
            <a:ext cx="9144000" cy="2907021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83"/>
          <p:cNvSpPr txBox="1"/>
          <p:nvPr/>
        </p:nvSpPr>
        <p:spPr>
          <a:xfrm>
            <a:off x="548684" y="1096995"/>
            <a:ext cx="51475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 b="0" i="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accent5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4"/>
          <p:cNvSpPr txBox="1">
            <a:spLocks noGrp="1"/>
          </p:cNvSpPr>
          <p:nvPr>
            <p:ph type="title"/>
          </p:nvPr>
        </p:nvSpPr>
        <p:spPr>
          <a:xfrm>
            <a:off x="568395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Braiding</a:t>
            </a:r>
            <a:endParaRPr/>
          </a:p>
        </p:txBody>
      </p:sp>
      <p:sp>
        <p:nvSpPr>
          <p:cNvPr id="773" name="Google Shape;773;p8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  <p:sp>
        <p:nvSpPr>
          <p:cNvPr id="774" name="Google Shape;774;p8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graphicFrame>
        <p:nvGraphicFramePr>
          <p:cNvPr id="775" name="Google Shape;775;p84"/>
          <p:cNvGraphicFramePr/>
          <p:nvPr/>
        </p:nvGraphicFramePr>
        <p:xfrm>
          <a:off x="731562" y="3901593"/>
          <a:ext cx="7112475" cy="17983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15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Site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#1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#2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 #3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(mm)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0.147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0.149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LBNL Verification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0.151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6" name="Google Shape;776;p84"/>
          <p:cNvSpPr txBox="1"/>
          <p:nvPr/>
        </p:nvSpPr>
        <p:spPr>
          <a:xfrm>
            <a:off x="612000" y="3520439"/>
            <a:ext cx="37691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Thickness (at 5 MPa)</a:t>
            </a:r>
            <a:endParaRPr/>
          </a:p>
        </p:txBody>
      </p:sp>
      <p:sp>
        <p:nvSpPr>
          <p:cNvPr id="777" name="Google Shape;777;p84"/>
          <p:cNvSpPr txBox="1"/>
          <p:nvPr/>
        </p:nvSpPr>
        <p:spPr>
          <a:xfrm>
            <a:off x="595232" y="1219201"/>
            <a:ext cx="8166194" cy="173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Fiberglass Lot: #RCV00011562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P/I: 18.9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Spool tension: 10 lbs. @ payoff.  20 lbs. @ takeup (12 lbs min)</a:t>
            </a:r>
            <a:endParaRPr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▪"/>
            </a:pPr>
            <a:r>
              <a:rPr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Bobbin payoff tension: 0.125 lbs. ≤ T ≤ 0.250 lbs.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85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Wire Parameters</a:t>
            </a:r>
            <a:endParaRPr/>
          </a:p>
        </p:txBody>
      </p:sp>
      <p:sp>
        <p:nvSpPr>
          <p:cNvPr id="783" name="Google Shape;783;p8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graphicFrame>
        <p:nvGraphicFramePr>
          <p:cNvPr id="784" name="Google Shape;784;p85"/>
          <p:cNvGraphicFramePr/>
          <p:nvPr/>
        </p:nvGraphicFramePr>
        <p:xfrm>
          <a:off x="612000" y="1143000"/>
          <a:ext cx="7919225" cy="4130000"/>
        </p:xfrm>
        <a:graphic>
          <a:graphicData uri="http://schemas.openxmlformats.org/drawingml/2006/table">
            <a:tbl>
              <a:tblPr firstRow="1">
                <a:noFill/>
                <a:tableStyleId>{C85900EF-356D-455F-BA00-6C28895A5091}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Properties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Inspected Average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Wire Diameter</a:t>
                      </a:r>
                      <a:endParaRPr sz="2000" baseline="30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0.8509 ± 0.001 mm (LBNL)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Cu ratio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53.86%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Strand twist pitch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19.4mm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(RW) 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275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RRR (15% rolled)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188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15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392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14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487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13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596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i="1">
                          <a:solidFill>
                            <a:schemeClr val="accent5"/>
                          </a:solidFill>
                        </a:rPr>
                        <a:t>I</a:t>
                      </a:r>
                      <a:r>
                        <a:rPr lang="en-US" sz="2000" baseline="-25000">
                          <a:solidFill>
                            <a:schemeClr val="accent5"/>
                          </a:solidFill>
                        </a:rPr>
                        <a:t>C</a:t>
                      </a: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 (4.2 K, 12 T)</a:t>
                      </a:r>
                      <a:r>
                        <a:rPr lang="en-US" sz="2000" baseline="30000">
                          <a:solidFill>
                            <a:schemeClr val="accent5"/>
                          </a:solidFill>
                        </a:rPr>
                        <a:t> a</a:t>
                      </a:r>
                      <a:endParaRPr sz="2000">
                        <a:solidFill>
                          <a:schemeClr val="accent5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accent5"/>
                          </a:solidFill>
                        </a:rPr>
                        <a:t>719 A (BOST)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85" name="Google Shape;785;p85"/>
          <p:cNvSpPr txBox="1"/>
          <p:nvPr/>
        </p:nvSpPr>
        <p:spPr>
          <a:xfrm>
            <a:off x="1981200" y="5383800"/>
            <a:ext cx="548578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First billet averaged, then weighted average according</a:t>
            </a:r>
            <a:b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 to the spool distribution in the cable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As-received. LBNL respooling data. Mean ± 1 sigma</a:t>
            </a:r>
            <a:endParaRPr sz="1400" baseline="30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8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6" y="1222056"/>
            <a:ext cx="8803387" cy="4413887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8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Wire Parameters</a:t>
            </a:r>
            <a:br>
              <a:rPr lang="en-US"/>
            </a:br>
            <a:r>
              <a:rPr lang="en-US"/>
              <a:t>Supplier (S) and Verification (V) </a:t>
            </a:r>
            <a:r>
              <a:rPr lang="en-US" i="1"/>
              <a:t>I</a:t>
            </a:r>
            <a:r>
              <a:rPr lang="en-US" baseline="-25000"/>
              <a:t>C</a:t>
            </a:r>
            <a:r>
              <a:rPr lang="en-US"/>
              <a:t> Data</a:t>
            </a:r>
            <a:endParaRPr/>
          </a:p>
        </p:txBody>
      </p:sp>
      <p:sp>
        <p:nvSpPr>
          <p:cNvPr id="793" name="Google Shape;793;p8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  <p:sp>
        <p:nvSpPr>
          <p:cNvPr id="794" name="Google Shape;794;p8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795" name="Google Shape;795;p86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796" name="Google Shape;796;p86"/>
          <p:cNvCxnSpPr/>
          <p:nvPr/>
        </p:nvCxnSpPr>
        <p:spPr>
          <a:xfrm rot="10800000" flipH="1">
            <a:off x="920441" y="4611698"/>
            <a:ext cx="1033952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61" y="1200719"/>
            <a:ext cx="8644877" cy="4456562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87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Wire Parameters</a:t>
            </a:r>
            <a:br>
              <a:rPr lang="en-US"/>
            </a:br>
            <a:r>
              <a:rPr lang="en-US"/>
              <a:t>Supplier (S) and Verification (V) RRR Data</a:t>
            </a:r>
            <a:endParaRPr/>
          </a:p>
        </p:txBody>
      </p:sp>
      <p:sp>
        <p:nvSpPr>
          <p:cNvPr id="803" name="Google Shape;803;p8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804" name="Google Shape;804;p8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805" name="Google Shape;805;p8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Number of spools from that billet used in the cable</a:t>
            </a:r>
            <a:endParaRPr/>
          </a:p>
        </p:txBody>
      </p:sp>
      <p:cxnSp>
        <p:nvCxnSpPr>
          <p:cNvPr id="806" name="Google Shape;806;p87"/>
          <p:cNvCxnSpPr/>
          <p:nvPr/>
        </p:nvCxnSpPr>
        <p:spPr>
          <a:xfrm rot="10800000" flipH="1">
            <a:off x="947248" y="4684768"/>
            <a:ext cx="1033952" cy="972513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stealth" w="lg" len="lg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8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Extracted Strand RRR</a:t>
            </a:r>
            <a:endParaRPr/>
          </a:p>
        </p:txBody>
      </p:sp>
      <p:sp>
        <p:nvSpPr>
          <p:cNvPr id="812" name="Google Shape;812;p8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813" name="Google Shape;813;p8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graphicFrame>
        <p:nvGraphicFramePr>
          <p:cNvPr id="814" name="Google Shape;814;p88"/>
          <p:cNvGraphicFramePr/>
          <p:nvPr/>
        </p:nvGraphicFramePr>
        <p:xfrm>
          <a:off x="354398" y="2331732"/>
          <a:ext cx="8406700" cy="3021510"/>
        </p:xfrm>
        <a:graphic>
          <a:graphicData uri="http://schemas.openxmlformats.org/drawingml/2006/table">
            <a:tbl>
              <a:tblPr>
                <a:noFill/>
                <a:tableStyleId>{221D93AC-1AEE-4B91-B8BC-2CD6EBDFA9C8}</a:tableStyleId>
              </a:tblPr>
              <a:tblGrid>
                <a:gridCol w="14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Units from </a:t>
                      </a:r>
                      <a:b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Billet (spool)</a:t>
                      </a:r>
                      <a:endParaRPr sz="1200" b="1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Heat Treat/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ID</a:t>
                      </a:r>
                      <a:endParaRPr sz="1200" u="sng">
                        <a:solidFill>
                          <a:schemeClr val="accent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Edge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 Edge 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1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Straight 2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sng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RRR</a:t>
                      </a:r>
                      <a:endParaRPr/>
                    </a:p>
                  </a:txBody>
                  <a:tcPr marL="54525" marR="54525" marT="27250" marB="2725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PO08S00690A01U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P43OL1199AE03E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(11)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LRLK221212ALC1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PO08S00538A02U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P43OL1199AE07E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(8)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LRLK221212ALC1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PO08S00538A03U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P43OL1199AE31E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(3)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LRLK221212ALC1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PO08S00692A01U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P43OL1199AE36E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(7)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LRLK221212ALC1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PO08S00690A03U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P43OL1199AE55E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(4)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LRLK221212ALC1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328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9"/>
          <p:cNvSpPr txBox="1"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I</a:t>
            </a:r>
            <a:r>
              <a:rPr lang="en-US" baseline="-25000"/>
              <a:t>c</a:t>
            </a:r>
            <a:r>
              <a:rPr lang="en-US"/>
              <a:t>, Cable Qual Samples</a:t>
            </a:r>
            <a:endParaRPr/>
          </a:p>
        </p:txBody>
      </p:sp>
      <p:sp>
        <p:nvSpPr>
          <p:cNvPr id="820" name="Google Shape;820;p8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821" name="Google Shape;821;p8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graphicFrame>
        <p:nvGraphicFramePr>
          <p:cNvPr id="822" name="Google Shape;822;p89"/>
          <p:cNvGraphicFramePr/>
          <p:nvPr/>
        </p:nvGraphicFramePr>
        <p:xfrm>
          <a:off x="1417354" y="22402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1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Wire/ </a:t>
                      </a:r>
                      <a:b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Strand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2000" b="0" i="0" u="none" strike="noStrike" baseline="-25000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 at Field (T)</a:t>
                      </a:r>
                      <a:endParaRPr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T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PO08S00538A02U P43OL1199AE07E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PO08S00692A01U P43OL1199AE36E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679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PO08S00538A03U P43OL1199AE31E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2000" y="275665"/>
            <a:ext cx="7920000" cy="50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/>
              <a:t>QXFA-160 / P43OL1203:  Insulation Thickness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MQXFA18 Coils Acceptance Review - 21 May 2024</a:t>
            </a:r>
            <a:endParaRPr/>
          </a:p>
        </p:txBody>
      </p:sp>
      <p:cxnSp>
        <p:nvCxnSpPr>
          <p:cNvPr id="120" name="Google Shape;120;p9"/>
          <p:cNvCxnSpPr/>
          <p:nvPr/>
        </p:nvCxnSpPr>
        <p:spPr>
          <a:xfrm>
            <a:off x="453788" y="779487"/>
            <a:ext cx="8236424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21" name="Google Shape;121;p9"/>
          <p:cNvSpPr txBox="1"/>
          <p:nvPr/>
        </p:nvSpPr>
        <p:spPr>
          <a:xfrm>
            <a:off x="7063402" y="767996"/>
            <a:ext cx="17059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0D6E8"/>
                </a:solidFill>
                <a:latin typeface="Arial"/>
                <a:ea typeface="Arial"/>
                <a:cs typeface="Arial"/>
                <a:sym typeface="Arial"/>
              </a:rPr>
              <a:t>DR #13152 (2 of 2)</a:t>
            </a:r>
            <a:endParaRPr/>
          </a:p>
        </p:txBody>
      </p:sp>
      <p:sp>
        <p:nvSpPr>
          <p:cNvPr id="122" name="Google Shape;122;p9"/>
          <p:cNvSpPr txBox="1"/>
          <p:nvPr/>
        </p:nvSpPr>
        <p:spPr>
          <a:xfrm>
            <a:off x="374682" y="1075773"/>
            <a:ext cx="8073765" cy="485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03275" marR="0" lvl="0" indent="-803275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LBNL insulation verification measurement 2 µm above spec</a:t>
            </a:r>
            <a:endParaRPr dirty="0"/>
          </a:p>
          <a:p>
            <a:pPr marL="914400" marR="0" lvl="0" indent="-3429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152 µm actual vs. 150 µm spec</a:t>
            </a:r>
            <a:endParaRPr dirty="0"/>
          </a:p>
          <a:p>
            <a:pPr marL="914400" marR="0" lvl="0" indent="-241300" algn="l" rtl="0"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</a:pPr>
            <a:endParaRPr sz="16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Insulation at USL (149.8 µm) as measured by vendor (i.e. braided at upper end of spec window)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Measurement variation between sites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endParaRPr sz="2000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</a:pPr>
            <a:r>
              <a:rPr lang="en-US" sz="2000" u="sng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Acceptance Justification</a:t>
            </a:r>
            <a:r>
              <a:rPr lang="en-US" sz="2000" dirty="0">
                <a:solidFill>
                  <a:srgbClr val="00476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Previously accepted coils with similar insulation thickness have been coiled successfully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factoring cable thickness (below target) &amp; tolerance, this thicker insulation should be acceptable</a:t>
            </a:r>
            <a:endParaRPr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0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SSL Plot, Cable Qual Samples</a:t>
            </a:r>
            <a:endParaRPr/>
          </a:p>
        </p:txBody>
      </p:sp>
      <p:sp>
        <p:nvSpPr>
          <p:cNvPr id="828" name="Google Shape;828;p90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  <p:sp>
        <p:nvSpPr>
          <p:cNvPr id="829" name="Google Shape;829;p90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pic>
        <p:nvPicPr>
          <p:cNvPr id="830" name="Google Shape;830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806" y="1325903"/>
            <a:ext cx="7937574" cy="475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1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  <p:sp>
        <p:nvSpPr>
          <p:cNvPr id="836" name="Google Shape;836;p91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099)</a:t>
            </a:r>
            <a:endParaRPr/>
          </a:p>
        </p:txBody>
      </p:sp>
      <p:sp>
        <p:nvSpPr>
          <p:cNvPr id="837" name="Google Shape;837;p91"/>
          <p:cNvSpPr txBox="1"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P43OL1199 – SSL Margins, Qual Samples</a:t>
            </a:r>
            <a:endParaRPr/>
          </a:p>
        </p:txBody>
      </p:sp>
      <p:graphicFrame>
        <p:nvGraphicFramePr>
          <p:cNvPr id="838" name="Google Shape;838;p91"/>
          <p:cNvGraphicFramePr/>
          <p:nvPr/>
        </p:nvGraphicFramePr>
        <p:xfrm>
          <a:off x="1328224" y="1481757"/>
          <a:ext cx="6314050" cy="37085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39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from which Margin is Calculated: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rgbClr val="1F67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Strand # 36E @ 1.9 K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39" name="Google Shape;839;p91"/>
          <p:cNvGraphicFramePr/>
          <p:nvPr/>
        </p:nvGraphicFramePr>
        <p:xfrm>
          <a:off x="1723292" y="2144814"/>
          <a:ext cx="5370350" cy="148340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6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Margin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Operating Point (X)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Load Line Margin (Purple Arrow) 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26.7%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73.3%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Margin (Green Arrow)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61.8%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38.2%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Margin (K)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40" name="Google Shape;840;p91"/>
          <p:cNvGraphicFramePr/>
          <p:nvPr/>
        </p:nvGraphicFramePr>
        <p:xfrm>
          <a:off x="2208188" y="4033324"/>
          <a:ext cx="4400550" cy="1651010"/>
        </p:xfrm>
        <a:graphic>
          <a:graphicData uri="http://schemas.openxmlformats.org/drawingml/2006/table">
            <a:tbl>
              <a:tblPr firstRow="1" bandRow="1">
                <a:noFill/>
                <a:tableStyleId>{C85900EF-356D-455F-BA00-6C28895A5091}</a:tableStyleId>
              </a:tblPr>
              <a:tblGrid>
                <a:gridCol w="225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Limits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Strand x 40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Margin-Calculation Field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1062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42495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Current (A) 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553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22136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Strand’s Field (T)</a:t>
                      </a:r>
                      <a:endParaRPr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100% SSL</a:t>
                      </a:r>
                      <a:endParaRPr/>
                    </a:p>
                  </a:txBody>
                  <a:tcPr marL="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4040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</a:t>
                      </a:r>
                      <a:endParaRPr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92"/>
          <p:cNvSpPr txBox="1"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lang="en-US" sz="3600"/>
              <a:t>QXFA-260 / P43OL1203</a:t>
            </a:r>
            <a:endParaRPr sz="3600">
              <a:highlight>
                <a:srgbClr val="FFFF00"/>
              </a:highlight>
            </a:endParaRPr>
          </a:p>
        </p:txBody>
      </p:sp>
      <p:sp>
        <p:nvSpPr>
          <p:cNvPr id="846" name="Google Shape;846;p92"/>
          <p:cNvSpPr txBox="1">
            <a:spLocks noGrp="1"/>
          </p:cNvSpPr>
          <p:nvPr>
            <p:ph type="ftr" idx="11"/>
          </p:nvPr>
        </p:nvSpPr>
        <p:spPr>
          <a:xfrm>
            <a:off x="3749049" y="6388100"/>
            <a:ext cx="391885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847" name="Google Shape;847;p92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B5E7FF"/>
                </a:solidFill>
              </a:rPr>
              <a:t>92</a:t>
            </a:fld>
            <a:endParaRPr>
              <a:solidFill>
                <a:srgbClr val="B5E7FF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93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Cable Date, Lengths</a:t>
            </a:r>
            <a:endParaRPr/>
          </a:p>
        </p:txBody>
      </p:sp>
      <p:sp>
        <p:nvSpPr>
          <p:cNvPr id="853" name="Google Shape;853;p93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Manufacture Date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12 Dec 2022 (Production run)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Cable Length: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469 m (LBNL, fabricated, including LBNL samples)</a:t>
            </a:r>
            <a:endParaRPr/>
          </a:p>
        </p:txBody>
      </p:sp>
      <p:sp>
        <p:nvSpPr>
          <p:cNvPr id="854" name="Google Shape;854;p93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sp>
        <p:nvSpPr>
          <p:cNvPr id="855" name="Google Shape;855;p93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94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Strand and SS Core ID</a:t>
            </a:r>
            <a:endParaRPr/>
          </a:p>
        </p:txBody>
      </p:sp>
      <p:sp>
        <p:nvSpPr>
          <p:cNvPr id="861" name="Google Shape;861;p94"/>
          <p:cNvSpPr txBox="1">
            <a:spLocks noGrp="1"/>
          </p:cNvSpPr>
          <p:nvPr>
            <p:ph type="body" idx="1"/>
          </p:nvPr>
        </p:nvSpPr>
        <p:spPr>
          <a:xfrm>
            <a:off x="612000" y="1265207"/>
            <a:ext cx="7920000" cy="509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Spool:</a:t>
            </a:r>
            <a:endParaRPr/>
          </a:p>
          <a:p>
            <a:pPr marL="742950" lvl="1" indent="-285781" algn="l" rtl="0">
              <a:spcBef>
                <a:spcPts val="351"/>
              </a:spcBef>
              <a:spcAft>
                <a:spcPts val="0"/>
              </a:spcAft>
              <a:buSzPct val="100000"/>
              <a:buChar char="▪"/>
            </a:pPr>
            <a:r>
              <a:rPr lang="en-US" sz="1900"/>
              <a:t>PO08S00078A04U x 1 ULs</a:t>
            </a:r>
            <a:endParaRPr/>
          </a:p>
          <a:p>
            <a:pPr marL="742950" lvl="1" indent="-285781" algn="l" rtl="0">
              <a:spcBef>
                <a:spcPts val="351"/>
              </a:spcBef>
              <a:spcAft>
                <a:spcPts val="0"/>
              </a:spcAft>
              <a:buSzPct val="100000"/>
              <a:buChar char="▪"/>
            </a:pPr>
            <a:r>
              <a:rPr lang="en-US" sz="1900"/>
              <a:t>PO08S00697A01U x 1 ULs</a:t>
            </a:r>
            <a:endParaRPr/>
          </a:p>
          <a:p>
            <a:pPr marL="742950" lvl="1" indent="-285781" algn="l" rtl="0">
              <a:spcBef>
                <a:spcPts val="351"/>
              </a:spcBef>
              <a:spcAft>
                <a:spcPts val="0"/>
              </a:spcAft>
              <a:buSzPct val="100000"/>
              <a:buChar char="▪"/>
            </a:pPr>
            <a:r>
              <a:rPr lang="en-US" sz="1900"/>
              <a:t>PO08S00700A01U x 7 ULs</a:t>
            </a:r>
            <a:endParaRPr/>
          </a:p>
          <a:p>
            <a:pPr marL="742950" lvl="1" indent="-285781" algn="l" rtl="0">
              <a:spcBef>
                <a:spcPts val="351"/>
              </a:spcBef>
              <a:spcAft>
                <a:spcPts val="0"/>
              </a:spcAft>
              <a:buSzPct val="100000"/>
              <a:buChar char="▪"/>
            </a:pPr>
            <a:r>
              <a:rPr lang="en-US" sz="1900"/>
              <a:t>PO08S00701A01U x 8 ULs</a:t>
            </a:r>
            <a:endParaRPr/>
          </a:p>
          <a:p>
            <a:pPr marL="742950" lvl="1" indent="-285781" algn="l" rtl="0">
              <a:spcBef>
                <a:spcPts val="351"/>
              </a:spcBef>
              <a:spcAft>
                <a:spcPts val="0"/>
              </a:spcAft>
              <a:buSzPct val="100000"/>
              <a:buChar char="▪"/>
            </a:pPr>
            <a:r>
              <a:rPr lang="en-US" sz="1900"/>
              <a:t>PO08S00705A03U x 7 ULs</a:t>
            </a:r>
            <a:endParaRPr/>
          </a:p>
          <a:p>
            <a:pPr marL="742950" lvl="1" indent="-285781" algn="l" rtl="0">
              <a:spcBef>
                <a:spcPts val="351"/>
              </a:spcBef>
              <a:spcAft>
                <a:spcPts val="0"/>
              </a:spcAft>
              <a:buSzPct val="100000"/>
              <a:buChar char="▪"/>
            </a:pPr>
            <a:r>
              <a:rPr lang="en-US" sz="1900"/>
              <a:t>PO08S00706A03U x 4 ULs</a:t>
            </a:r>
            <a:endParaRPr/>
          </a:p>
          <a:p>
            <a:pPr marL="742950" lvl="1" indent="-285781" algn="l" rtl="0">
              <a:spcBef>
                <a:spcPts val="351"/>
              </a:spcBef>
              <a:spcAft>
                <a:spcPts val="0"/>
              </a:spcAft>
              <a:buSzPct val="100000"/>
              <a:buChar char="▪"/>
            </a:pPr>
            <a:r>
              <a:rPr lang="en-US" sz="1900"/>
              <a:t>PO08S00710A04U x 11 ULs</a:t>
            </a:r>
            <a:endParaRPr/>
          </a:p>
          <a:p>
            <a:pPr marL="742950" lvl="1" indent="-285781" algn="l" rtl="0">
              <a:spcBef>
                <a:spcPts val="351"/>
              </a:spcBef>
              <a:spcAft>
                <a:spcPts val="0"/>
              </a:spcAft>
              <a:buSzPct val="100000"/>
              <a:buChar char="▪"/>
            </a:pPr>
            <a:r>
              <a:rPr lang="en-US" sz="1900"/>
              <a:t>PO08S00712A03U x 2 ULs</a:t>
            </a:r>
            <a:endParaRPr/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Core: 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120L54A7400804</a:t>
            </a:r>
            <a:r>
              <a:rPr lang="en-US">
                <a:highlight>
                  <a:srgbClr val="FF0000"/>
                </a:highlight>
              </a:rPr>
              <a:t>	</a:t>
            </a:r>
            <a:r>
              <a:rPr lang="en-US"/>
              <a:t>	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Heat: 850858  Lot: 17-521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Material: 316L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Chemical Properties CoT/CoC #187781-1: 0.16 wt% Co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Core width: 12.0 mm</a:t>
            </a:r>
            <a:endParaRPr/>
          </a:p>
        </p:txBody>
      </p:sp>
      <p:sp>
        <p:nvSpPr>
          <p:cNvPr id="862" name="Google Shape;862;p94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863" name="Google Shape;863;p94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sp>
        <p:nvSpPr>
          <p:cNvPr id="864" name="Google Shape;864;p94"/>
          <p:cNvSpPr/>
          <p:nvPr/>
        </p:nvSpPr>
        <p:spPr>
          <a:xfrm>
            <a:off x="4452975" y="1600220"/>
            <a:ext cx="238050" cy="2087107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94"/>
          <p:cNvSpPr txBox="1"/>
          <p:nvPr/>
        </p:nvSpPr>
        <p:spPr>
          <a:xfrm>
            <a:off x="5120634" y="2459107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From 8 billets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95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Respooling Wire Diameter</a:t>
            </a:r>
            <a:endParaRPr/>
          </a:p>
        </p:txBody>
      </p:sp>
      <p:sp>
        <p:nvSpPr>
          <p:cNvPr id="871" name="Google Shape;871;p95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872" name="Google Shape;872;p95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  <p:sp>
        <p:nvSpPr>
          <p:cNvPr id="873" name="Google Shape;873;p95"/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Below LSL: 0.002%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Above USL: 0.103%</a:t>
            </a:r>
            <a:endParaRPr/>
          </a:p>
        </p:txBody>
      </p:sp>
      <p:pic>
        <p:nvPicPr>
          <p:cNvPr id="874" name="Google Shape;874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78" y="1322595"/>
            <a:ext cx="7300449" cy="44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6"/>
          <p:cNvSpPr txBox="1"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/>
              <a:t>P43OL1203 – Cable QC Data Summary</a:t>
            </a:r>
            <a:endParaRPr/>
          </a:p>
        </p:txBody>
      </p:sp>
      <p:sp>
        <p:nvSpPr>
          <p:cNvPr id="880" name="Google Shape;880;p96"/>
          <p:cNvSpPr txBox="1">
            <a:spLocks noGrp="1"/>
          </p:cNvSpPr>
          <p:nvPr>
            <p:ph type="body" idx="1"/>
          </p:nvPr>
        </p:nvSpPr>
        <p:spPr>
          <a:xfrm>
            <a:off x="612000" y="1219200"/>
            <a:ext cx="79200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CME: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Residual Twist:  135°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10-stack: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Qualification: </a:t>
            </a:r>
            <a:r>
              <a:rPr lang="en-US">
                <a:solidFill>
                  <a:srgbClr val="FF0000"/>
                </a:solidFill>
              </a:rPr>
              <a:t>1.539</a:t>
            </a:r>
            <a:r>
              <a:rPr lang="en-US"/>
              <a:t> mm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Production tail end: 1.528 mm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81" name="Google Shape;881;p96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sp>
        <p:nvSpPr>
          <p:cNvPr id="882" name="Google Shape;882;p96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graphicFrame>
        <p:nvGraphicFramePr>
          <p:cNvPr id="883" name="Google Shape;883;p96"/>
          <p:cNvGraphicFramePr/>
          <p:nvPr/>
        </p:nvGraphicFramePr>
        <p:xfrm>
          <a:off x="616601" y="16916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{C85900EF-356D-455F-BA00-6C28895A5091}</a:tableStyleId>
              </a:tblPr>
              <a:tblGrid>
                <a:gridCol w="146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Pressure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(MPa)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Angle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(°)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Width </a:t>
                      </a:r>
                      <a:br>
                        <a:rPr lang="en-US" sz="2000" u="none" strike="noStrike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Thickness (mm)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Maximum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0.413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18.165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1.537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Average  </a:t>
                      </a:r>
                      <a:endParaRPr sz="2000" b="1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0.379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18.135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1.523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Minimum  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0.345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18.128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1.518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>
                          <a:solidFill>
                            <a:schemeClr val="accent5"/>
                          </a:solidFill>
                        </a:rPr>
                        <a:t>Sigma</a:t>
                      </a:r>
                      <a:endParaRPr sz="2000" b="0" i="0" u="none" strike="noStrike">
                        <a:solidFill>
                          <a:schemeClr val="accent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0.012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0.006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0.004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7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889" name="Google Shape;889;p97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97</a:t>
            </a:fld>
            <a:endParaRPr/>
          </a:p>
        </p:txBody>
      </p:sp>
      <p:sp>
        <p:nvSpPr>
          <p:cNvPr id="890" name="Google Shape;890;p97"/>
          <p:cNvSpPr txBox="1"/>
          <p:nvPr/>
        </p:nvSpPr>
        <p:spPr>
          <a:xfrm>
            <a:off x="548684" y="1096995"/>
            <a:ext cx="51475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 b="0" i="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accent5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1" name="Google Shape;891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98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897" name="Google Shape;897;p98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98</a:t>
            </a:fld>
            <a:endParaRPr/>
          </a:p>
        </p:txBody>
      </p:sp>
      <p:pic>
        <p:nvPicPr>
          <p:cNvPr id="898" name="Google Shape;89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813"/>
            <a:ext cx="9144000" cy="2912374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98"/>
          <p:cNvSpPr txBox="1"/>
          <p:nvPr/>
        </p:nvSpPr>
        <p:spPr>
          <a:xfrm>
            <a:off x="548684" y="1096995"/>
            <a:ext cx="51475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 b="0" i="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accent5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9"/>
          <p:cNvSpPr txBox="1">
            <a:spLocks noGrp="1"/>
          </p:cNvSpPr>
          <p:nvPr>
            <p:ph type="ftr" idx="11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HL-LHC AUP HO:RQD Finish UL Cable Fab (AUP 103)</a:t>
            </a:r>
            <a:endParaRPr/>
          </a:p>
        </p:txBody>
      </p:sp>
      <p:sp>
        <p:nvSpPr>
          <p:cNvPr id="905" name="Google Shape;905;p99"/>
          <p:cNvSpPr txBox="1">
            <a:spLocks noGrp="1"/>
          </p:cNvSpPr>
          <p:nvPr>
            <p:ph type="sldNum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99</a:t>
            </a:fld>
            <a:endParaRPr/>
          </a:p>
        </p:txBody>
      </p:sp>
      <p:pic>
        <p:nvPicPr>
          <p:cNvPr id="906" name="Google Shape;906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5489"/>
            <a:ext cx="9144000" cy="2907021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99"/>
          <p:cNvSpPr txBox="1"/>
          <p:nvPr/>
        </p:nvSpPr>
        <p:spPr>
          <a:xfrm>
            <a:off x="548684" y="1096995"/>
            <a:ext cx="51475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Rollers: </a:t>
            </a:r>
            <a:r>
              <a:rPr lang="en-US" sz="1800" b="0" i="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P-93 (2021-08-09) &amp; P-94 (2021-08-09)</a:t>
            </a:r>
            <a:r>
              <a:rPr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accent5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rgbClr val="000000"/>
      </a:dk1>
      <a:lt1>
        <a:srgbClr val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7408</Words>
  <Application>Microsoft Office PowerPoint</Application>
  <PresentationFormat>On-screen Show (4:3)</PresentationFormat>
  <Paragraphs>1797</Paragraphs>
  <Slides>123</Slides>
  <Notes>123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8" baseType="lpstr">
      <vt:lpstr>Arial</vt:lpstr>
      <vt:lpstr>Calibri</vt:lpstr>
      <vt:lpstr>Noto Sans Symbols</vt:lpstr>
      <vt:lpstr>Wingdings</vt:lpstr>
      <vt:lpstr>Thème Office</vt:lpstr>
      <vt:lpstr>MQXFA18   AUP 302.2.02 and 302.2.03 –  •  Strand Procurement &amp; Testing •  Cable Fabrication &amp; Testing </vt:lpstr>
      <vt:lpstr>Cable &amp; Coil Overview</vt:lpstr>
      <vt:lpstr>Cable QC Summary</vt:lpstr>
      <vt:lpstr>Cable 1196 (Coil 154) DR Detail:  2 DRs</vt:lpstr>
      <vt:lpstr>QXFA-154 / P43OL1196:  Wire Diameter</vt:lpstr>
      <vt:lpstr>QXFA-154 / P43OL1196:  Cable Thickness</vt:lpstr>
      <vt:lpstr>Cable 1203 (Coil 160) DR Detail:  2 DRs</vt:lpstr>
      <vt:lpstr>QXFA-160 / P43OL1203:  Cable Thickness</vt:lpstr>
      <vt:lpstr>QXFA-160 / P43OL1203:  Insulation Thickness</vt:lpstr>
      <vt:lpstr>Cable 1209 (Coil 161) DR Detail:  1 DR</vt:lpstr>
      <vt:lpstr>QXFA-161 / P43OL1209:  Insulation Thickness</vt:lpstr>
      <vt:lpstr>Cable 1191 (Coil 243) DR Detail:  1 DR</vt:lpstr>
      <vt:lpstr>QXFA-243 / P43OL1191: Shipment Accelerometers</vt:lpstr>
      <vt:lpstr>Cable 1195 (Coil 244) DR Detail:  5 DRs</vt:lpstr>
      <vt:lpstr>QXFA-244 / P43OL1195:  RRR HT Temperature Range</vt:lpstr>
      <vt:lpstr>QXFA-244 / P43OL1195:  Braiding Data Logger</vt:lpstr>
      <vt:lpstr>QXFA-244 / P43OL1195: Insulation Thickness</vt:lpstr>
      <vt:lpstr>QXFA-244 / P43OL1195: Initial Cable Thickness</vt:lpstr>
      <vt:lpstr>QXFA-244 / P43OL1195: Core Detector</vt:lpstr>
      <vt:lpstr>Cable 1199 (Coil 246) DR Detail:  2 DRs</vt:lpstr>
      <vt:lpstr>QXFA-246 / P43OL1199: Shipment Accelerometers</vt:lpstr>
      <vt:lpstr>QXFA-246 / P43OL1199: Ic Measurement</vt:lpstr>
      <vt:lpstr>END      [Back-Up Slides Below]</vt:lpstr>
      <vt:lpstr>Strand Summary</vt:lpstr>
      <vt:lpstr>PowerPoint Presentation</vt:lpstr>
      <vt:lpstr>PowerPoint Presentation</vt:lpstr>
      <vt:lpstr>Strand Production Data - RRR</vt:lpstr>
      <vt:lpstr>QXFA-243 / P43OL1191</vt:lpstr>
      <vt:lpstr>P43OL1191 – Cable Date, Lengths</vt:lpstr>
      <vt:lpstr>P43OL1191 – Strand and SS Core ID</vt:lpstr>
      <vt:lpstr>P43OL1191 Respooling Wire Diameter</vt:lpstr>
      <vt:lpstr>P43OL1191 – Cable QC Data Summary</vt:lpstr>
      <vt:lpstr>PowerPoint Presentation</vt:lpstr>
      <vt:lpstr>PowerPoint Presentation</vt:lpstr>
      <vt:lpstr>PowerPoint Presentation</vt:lpstr>
      <vt:lpstr>P43OL1191 – Braiding</vt:lpstr>
      <vt:lpstr>P43OL1191 – Wire Parameters</vt:lpstr>
      <vt:lpstr>P43OL1191 – Wire Parameters Supplier (S) and Verification (V) IC Data</vt:lpstr>
      <vt:lpstr>P43OL1191 – Wire Parameters Supplier (S) and Verification (V) RRR Data</vt:lpstr>
      <vt:lpstr>P43OL1191 – Extracted Strand RRR</vt:lpstr>
      <vt:lpstr>P43OL1191 – Ic, Cable Qual Samples</vt:lpstr>
      <vt:lpstr>P43OL1191 – SSL Plot, Cable Qual Samples</vt:lpstr>
      <vt:lpstr>P43OL1191 – SSL Margins, Qual Samples</vt:lpstr>
      <vt:lpstr>QXFA-244 / P43OL1195</vt:lpstr>
      <vt:lpstr>P43OL1195 – Cable Date, Lengths</vt:lpstr>
      <vt:lpstr>P43OL1195 – Strand and SS Core ID</vt:lpstr>
      <vt:lpstr>P43OL1195 Respooling Wire Diameter</vt:lpstr>
      <vt:lpstr>P43OL1195 – Cable QC Data Summary</vt:lpstr>
      <vt:lpstr>PowerPoint Presentation</vt:lpstr>
      <vt:lpstr>PowerPoint Presentation</vt:lpstr>
      <vt:lpstr>PowerPoint Presentation</vt:lpstr>
      <vt:lpstr>P43OL1195 – Braiding</vt:lpstr>
      <vt:lpstr>P43OL1195 – Wire Parameters</vt:lpstr>
      <vt:lpstr>P43OL1195 – Wire Parameters Supplier (S) and Verification (V) IC Data</vt:lpstr>
      <vt:lpstr>P43OL1195 – Wire Parameters Supplier (S) and Verification (V) RRR Data</vt:lpstr>
      <vt:lpstr>P43OL1195 – Extracted Strand RRR</vt:lpstr>
      <vt:lpstr>P43OL1195 – Ic, Cable Qual Samples</vt:lpstr>
      <vt:lpstr>P43OL1195 – SSL Plot, Cable Qual Samples</vt:lpstr>
      <vt:lpstr>P43OL1195 – SSL Margins, Qual Samples</vt:lpstr>
      <vt:lpstr>QXFA-154 / P43OL1196</vt:lpstr>
      <vt:lpstr>P43OL1196 – Cable Date, Lengths</vt:lpstr>
      <vt:lpstr>P43OL1196 – Strand and SS Core ID</vt:lpstr>
      <vt:lpstr>P43OL1196 Respooling Wire Diameter</vt:lpstr>
      <vt:lpstr>P43OL1196 – Cable QC Data Summary</vt:lpstr>
      <vt:lpstr>PowerPoint Presentation</vt:lpstr>
      <vt:lpstr>PowerPoint Presentation</vt:lpstr>
      <vt:lpstr>PowerPoint Presentation</vt:lpstr>
      <vt:lpstr>P43OL1196 – Braiding</vt:lpstr>
      <vt:lpstr>P43OL1196 – Wire Parameters</vt:lpstr>
      <vt:lpstr>P43OL1196 – Wire Parameters Supplier (S) and Verification (V) IC Data</vt:lpstr>
      <vt:lpstr>P43OL1196 – Wire Parameters Supplier (S) and Verification (V) RRR Data</vt:lpstr>
      <vt:lpstr>P43OL1196 – Extracted Strand RRR</vt:lpstr>
      <vt:lpstr>P43OL1196 – Ic, Cable Qual Samples</vt:lpstr>
      <vt:lpstr>P43OL1196 – SSL Plot, Cable Qual Samples</vt:lpstr>
      <vt:lpstr>P43OL1196 – SSL Margins, Qual Samples</vt:lpstr>
      <vt:lpstr>QXFA-246 / P43OL1199</vt:lpstr>
      <vt:lpstr>P43OL1199 – Cable Date, Lengths</vt:lpstr>
      <vt:lpstr>P43OL1199 – Strand and SS Core ID</vt:lpstr>
      <vt:lpstr>P43OL1199 Respooling Wire Diameter</vt:lpstr>
      <vt:lpstr>P43OL1199 – Cable QC Data Summary</vt:lpstr>
      <vt:lpstr>PowerPoint Presentation</vt:lpstr>
      <vt:lpstr>PowerPoint Presentation</vt:lpstr>
      <vt:lpstr>PowerPoint Presentation</vt:lpstr>
      <vt:lpstr>P43OL1199 – Braiding</vt:lpstr>
      <vt:lpstr>P43OL1199 – Wire Parameters</vt:lpstr>
      <vt:lpstr>P43OL1199 – Wire Parameters Supplier (S) and Verification (V) IC Data</vt:lpstr>
      <vt:lpstr>P43OL1199 – Wire Parameters Supplier (S) and Verification (V) RRR Data</vt:lpstr>
      <vt:lpstr>P43OL1199 – Extracted Strand RRR</vt:lpstr>
      <vt:lpstr>P43OL1199 – Ic, Cable Qual Samples</vt:lpstr>
      <vt:lpstr>P43OL1199 – SSL Plot, Cable Qual Samples</vt:lpstr>
      <vt:lpstr>P43OL1199 – SSL Margins, Qual Samples</vt:lpstr>
      <vt:lpstr>QXFA-260 / P43OL1203</vt:lpstr>
      <vt:lpstr>P43OL1203 – Cable Date, Lengths</vt:lpstr>
      <vt:lpstr>P43OL1203 – Strand and SS Core ID</vt:lpstr>
      <vt:lpstr>P43OL1203 Respooling Wire Diameter</vt:lpstr>
      <vt:lpstr>P43OL1203 – Cable QC Data Summary</vt:lpstr>
      <vt:lpstr>PowerPoint Presentation</vt:lpstr>
      <vt:lpstr>PowerPoint Presentation</vt:lpstr>
      <vt:lpstr>PowerPoint Presentation</vt:lpstr>
      <vt:lpstr>P43OL1203 – Braiding</vt:lpstr>
      <vt:lpstr>P43OL1203 – Wire Parameters</vt:lpstr>
      <vt:lpstr>P43OL1203 – Wire Parameters Supplier (S) and Verification (V) IC Data</vt:lpstr>
      <vt:lpstr>P43OL1203 – Wire Parameters Supplier (S) and Verification (V) RRR Data</vt:lpstr>
      <vt:lpstr>P43OL1203 – Extracted Strand RRR</vt:lpstr>
      <vt:lpstr>P43OL1203 – Ic, Cable Qual Samples</vt:lpstr>
      <vt:lpstr>P43OL1203 – SSL Plot, Cable Qual Samples</vt:lpstr>
      <vt:lpstr>P43OL1203 – SSL Margins, Qual Samples</vt:lpstr>
      <vt:lpstr>QXFA-161 / P43OL1209</vt:lpstr>
      <vt:lpstr>P43OL1209 – Cable Date, Lengths</vt:lpstr>
      <vt:lpstr>P43OL1209 – Strand and SS Core ID</vt:lpstr>
      <vt:lpstr>P43OL1209 Respooling Wire Diameter</vt:lpstr>
      <vt:lpstr>P43OL1209 – Cable QC Data Summary</vt:lpstr>
      <vt:lpstr>PowerPoint Presentation</vt:lpstr>
      <vt:lpstr>PowerPoint Presentation</vt:lpstr>
      <vt:lpstr>PowerPoint Presentation</vt:lpstr>
      <vt:lpstr>P43OL1209 – Braiding</vt:lpstr>
      <vt:lpstr>P43OL1209 – Wire Parameters</vt:lpstr>
      <vt:lpstr>P43OL1209 – Wire Parameters Supplier (S) and Verification (V) IC Data</vt:lpstr>
      <vt:lpstr>P43OL1209 – Wire Parameters Supplier (S) and Verification (V) RRR Data</vt:lpstr>
      <vt:lpstr>P43OL1209 – Extracted Strand RRR</vt:lpstr>
      <vt:lpstr>P43OL1209 – Ic, Cable Qual Samples</vt:lpstr>
      <vt:lpstr>P43OL1209 – SSL Plot, Cable Qual Samples</vt:lpstr>
      <vt:lpstr>P43OL1209 – SSL Margins, Qual Samples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MQXFA18   AUP 302.2.02 and 302.2.03 –  •  Strand Procurement &amp; Testing •  Cable Fabrication &amp; Testing </dc:title>
  <dc:creator>André-Pierre OLIVIER</dc:creator>
  <cp:lastModifiedBy>Michael  Naus</cp:lastModifiedBy>
  <cp:revision>21</cp:revision>
  <dcterms:created xsi:type="dcterms:W3CDTF">2016-03-23T12:58:39Z</dcterms:created>
  <dcterms:modified xsi:type="dcterms:W3CDTF">2024-05-20T14:58:05Z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