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10"/>
  </p:notesMasterIdLst>
  <p:handoutMasterIdLst>
    <p:handoutMasterId r:id="rId11"/>
  </p:handoutMasterIdLst>
  <p:sldIdLst>
    <p:sldId id="298" r:id="rId5"/>
    <p:sldId id="256" r:id="rId6"/>
    <p:sldId id="300" r:id="rId7"/>
    <p:sldId id="299" r:id="rId8"/>
    <p:sldId id="259" r:id="rId9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8"/>
    <p:restoredTop sz="93667" autoAdjust="0"/>
  </p:normalViewPr>
  <p:slideViewPr>
    <p:cSldViewPr>
      <p:cViewPr varScale="1">
        <p:scale>
          <a:sx n="171" d="100"/>
          <a:sy n="171" d="100"/>
        </p:scale>
        <p:origin x="112" y="152"/>
      </p:cViewPr>
      <p:guideLst>
        <p:guide orient="horz" pos="2880"/>
        <p:guide pos="216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6"/>
            <a:ext cx="77724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79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1" y="4903967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928688"/>
            <a:ext cx="8229600" cy="375682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67783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4005459"/>
            <a:ext cx="3017520" cy="686499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906274"/>
            <a:ext cx="4959767" cy="3785684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60" y="905206"/>
            <a:ext cx="3004665" cy="303523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920353"/>
            <a:ext cx="8229600" cy="3365738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4379811"/>
            <a:ext cx="8229596" cy="32980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344241"/>
            <a:ext cx="8229600" cy="5264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4458"/>
            <a:ext cx="8293100" cy="42695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928687"/>
            <a:ext cx="8293100" cy="3634979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324459"/>
            <a:ext cx="8293100" cy="411589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928687"/>
            <a:ext cx="3998846" cy="3634979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928687"/>
            <a:ext cx="3998846" cy="3634979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6" y="4010528"/>
            <a:ext cx="4003605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60" y="324460"/>
            <a:ext cx="8304267" cy="43463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4010528"/>
            <a:ext cx="4067130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928687"/>
            <a:ext cx="3998846" cy="2919413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928687"/>
            <a:ext cx="3998846" cy="2919413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324459"/>
            <a:ext cx="8293100" cy="48521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928690"/>
            <a:ext cx="8293100" cy="363497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457438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3881930"/>
            <a:ext cx="3017520" cy="68649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928688"/>
            <a:ext cx="5033962" cy="363974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1823"/>
            <a:ext cx="82931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928688"/>
            <a:ext cx="3017524" cy="2792016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885953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6" y="920355"/>
            <a:ext cx="8296275" cy="3181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5" y="4264588"/>
            <a:ext cx="8293095" cy="3298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319178"/>
            <a:ext cx="8293096" cy="4528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 April 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4458"/>
            <a:ext cx="8293100" cy="426951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928687"/>
            <a:ext cx="8293100" cy="3634979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24457"/>
            <a:ext cx="8293100" cy="411589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928687"/>
            <a:ext cx="3998846" cy="3634979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928687"/>
            <a:ext cx="3998846" cy="3634979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4010527"/>
            <a:ext cx="4003605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324458"/>
            <a:ext cx="8304267" cy="43463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4010527"/>
            <a:ext cx="4067130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928687"/>
            <a:ext cx="3998846" cy="2919413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928687"/>
            <a:ext cx="3998846" cy="2919413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24457"/>
            <a:ext cx="8293100" cy="48521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928688"/>
            <a:ext cx="8293100" cy="363497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57438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3881930"/>
            <a:ext cx="3017520" cy="68649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928688"/>
            <a:ext cx="5033962" cy="363974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823"/>
            <a:ext cx="82931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928688"/>
            <a:ext cx="3017524" cy="2792016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920353"/>
            <a:ext cx="8296275" cy="3181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4264588"/>
            <a:ext cx="8293095" cy="3298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319177"/>
            <a:ext cx="8293096" cy="4528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 April 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4769168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4874895"/>
            <a:ext cx="541020" cy="1657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4860035"/>
            <a:ext cx="1185672" cy="1908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4769168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4874895"/>
            <a:ext cx="541020" cy="1657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4860035"/>
            <a:ext cx="1185672" cy="1908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928688"/>
            <a:ext cx="8229600" cy="33855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67710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846518"/>
            <a:ext cx="998567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846518"/>
            <a:ext cx="4349311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846518"/>
            <a:ext cx="425194" cy="18466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346888"/>
            <a:ext cx="8229600" cy="48532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30" y="905827"/>
            <a:ext cx="8232771" cy="3802727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905827"/>
            <a:ext cx="3990750" cy="377372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911791"/>
            <a:ext cx="3990750" cy="377372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4141112"/>
            <a:ext cx="4003605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6" y="4141112"/>
            <a:ext cx="4003605" cy="55313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46888"/>
            <a:ext cx="8229600" cy="48532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4912161"/>
            <a:ext cx="4349311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905206"/>
            <a:ext cx="3990750" cy="3135087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905206"/>
            <a:ext cx="3990750" cy="3135087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4769168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4874895"/>
            <a:ext cx="541020" cy="16573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371432"/>
            <a:ext cx="82550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987795"/>
            <a:ext cx="837819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7632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Photon Detector Consortium Meeting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4903967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9 April 24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60" y="4903967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4912161"/>
            <a:ext cx="998567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9 April 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4912161"/>
            <a:ext cx="4892514" cy="12804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912161"/>
            <a:ext cx="425194" cy="119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4768226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4867140"/>
            <a:ext cx="561974" cy="17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4862798"/>
            <a:ext cx="419100" cy="14401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4768454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4866324"/>
            <a:ext cx="1136650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40" y="4866324"/>
            <a:ext cx="5616575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7" y="4866324"/>
            <a:ext cx="525463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4862798"/>
            <a:ext cx="419100" cy="14401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4768454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4866323"/>
            <a:ext cx="1136650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9 April 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4866323"/>
            <a:ext cx="5616575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4866323"/>
            <a:ext cx="525463" cy="14049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0.safelinks.protection.outlook.com/?url=https%3A%2F%2Findico.fnal.gov%2Fevent%2F64541%2F&amp;data=05%7C02%7CDavid.Warner%40COLOSTATE.EDU%7C4c7be03d9e374efb7e3a08dc68e74f1b%7Cafb58802ff7a4bb1ab21367ff2ecfc8b%7C0%7C0%7C638500589894164440%7CUnknown%7CTWFpbGZsb3d8eyJWIjoiMC4wLjAwMDAiLCJQIjoiV2luMzIiLCJBTiI6Ik1haWwiLCJXVCI6Mn0%3D%7C0%7C%7C%7C&amp;sdata=E11lMPSNRvHTTQJDQ9q2iZkyLD%2Fxv8RQaLSYKhPuzkQ%3D&amp;reserved=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10.safelinks.protection.outlook.com/?url=https%3A%2F%2Furldefense.proofpoint.com%2Fv2%2Furl%3Fu%3Dhttps-3A__zoom.us_j_97903450029-3Fpwd-3DcXE1YTBkdnpLNEVJODMxWS9RcWhWUT09%26d%3DDwMFaQ%26c%3DgRgGjJ3BkIsb5y6s49QqsA%26r%3D81oVptY4t8RD3SG4mB69cbiEwQfgB9mV42VCOPQ3ZWpXBBJwMy-cS4oI_pmv6ocr%26m%3DEnUfeHARucJmZir-ppffiQjdTb3noaYbmM4kBWMdliexqHNHXWtQPgDiD70e60f9%26s%3DcPyQmAhh7ATaz75ohuDZBDwab6xZqJhT1crWAZ4NAaE%26e%3D&amp;data=05%7C02%7CDavid.Warner%40COLOSTATE.EDU%7C4c7be03d9e374efb7e3a08dc68e74f1b%7Cafb58802ff7a4bb1ab21367ff2ecfc8b%7C0%7C0%7C638500589894175193%7CUnknown%7CTWFpbGZsb3d8eyJWIjoiMC4wLjAwMDAiLCJQIjoiV2luMzIiLCJBTiI6Ik1haWwiLCJXVCI6Mn0%3D%7C0%7C%7C%7C&amp;sdata=UaJNNwg%2FZfkm2uIVxcPaFpi6doDIJiQtzCQ5SLUV5FE%3D&amp;reserved=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nam10.safelinks.protection.outlook.com/?url=https%3A%2F%2Findico.fnal.gov%2Fevent%2F60082%2F&amp;data=05%7C02%7CDavid.Warner%40COLOSTATE.EDU%7C5c1b4398346444f2c7fa08dc5a9cbc0c%7Cafb58802ff7a4bb1ab21367ff2ecfc8b%7C0%7C0%7C638484876439490636%7CUnknown%7CTWFpbGZsb3d8eyJWIjoiMC4wLjAwMDAiLCJQIjoiV2luMzIiLCJBTiI6Ik1haWwiLCJXVCI6Mn0%3D%7C0%7C%7C%7C&amp;sdata=u67xBhG12%2BhtgZPyW5%2B0vEqGkThNWigUKc7E2tFmgw0%3D&amp;reserved=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FBDC6-30D0-36E4-4200-FCDB0D511C3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AA05F-6FCA-9E41-A43A-6BEC0F54976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1733072" y="4903967"/>
            <a:ext cx="2638552" cy="182383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Photon Detector Consortium Meeting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75A741-7829-1DCD-F842-84FF60F620FA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762000" y="4903967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30 April 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D9C4DF-6C92-58EA-2B41-1FA631D20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350"/>
            <a:ext cx="9144000" cy="31060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0331F12-87AB-4CA2-EB49-307552A95E2E}"/>
              </a:ext>
            </a:extLst>
          </p:cNvPr>
          <p:cNvSpPr txBox="1"/>
          <p:nvPr/>
        </p:nvSpPr>
        <p:spPr>
          <a:xfrm>
            <a:off x="0" y="3181350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 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genda can be found at the link:</a:t>
            </a:r>
          </a:p>
          <a:p>
            <a:pPr marL="0" marR="0"/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https://indico.fnal.gov/event/64541/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Zoom connection:</a:t>
            </a:r>
          </a:p>
          <a:p>
            <a:pPr marL="0" marR="0"/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https://zoom.us/j/97903450029?pwd=cXE1YTBkdnpLNEVJODMxWS9RcWhWUT09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19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432111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3549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158878"/>
            <a:ext cx="3598164" cy="1611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4480560"/>
            <a:ext cx="1370076" cy="4183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57200" y="1143000"/>
            <a:ext cx="8089900" cy="4892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Technical Update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7200" y="2343151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David Warner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20" dirty="0">
                <a:solidFill>
                  <a:srgbClr val="BB5F2B"/>
                </a:solidFill>
                <a:latin typeface="Arial"/>
                <a:cs typeface="Arial"/>
              </a:rPr>
              <a:t>Photon Detector Consortium Meeting</a:t>
            </a:r>
          </a:p>
          <a:p>
            <a:pPr marL="12700">
              <a:lnSpc>
                <a:spcPct val="100000"/>
              </a:lnSpc>
            </a:pPr>
            <a:r>
              <a:rPr lang="en-US" sz="2200" spc="-20" dirty="0">
                <a:solidFill>
                  <a:srgbClr val="BB5F2B"/>
                </a:solidFill>
                <a:latin typeface="Arial"/>
                <a:cs typeface="Arial"/>
              </a:rPr>
              <a:t>April 30, 2024</a:t>
            </a: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021568B-EA6D-554C-BD77-580DE103F19E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3733800" y="4885662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30 April 24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1F1D163-CFE8-E63B-955F-3919E95460A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66648" y="4903967"/>
            <a:ext cx="2714752" cy="10617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Photon Detector Consortium Meeting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30BC259-161D-2E74-6CCC-676AB8FDC0D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9675933-CC6D-2697-849F-6DCDC4000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190" y="112316"/>
            <a:ext cx="8229600" cy="485327"/>
          </a:xfrm>
        </p:spPr>
        <p:txBody>
          <a:bodyPr>
            <a:normAutofit/>
          </a:bodyPr>
          <a:lstStyle/>
          <a:p>
            <a:r>
              <a:rPr lang="en-US" sz="2800" dirty="0"/>
              <a:t>Collaboration Meeting Parallel Sessions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A8A356-B8D7-F3C1-C27B-85C015CF3C0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2190" y="590550"/>
            <a:ext cx="8232771" cy="2438400"/>
          </a:xfrm>
        </p:spPr>
        <p:txBody>
          <a:bodyPr>
            <a:normAutofit fontScale="62500" lnSpcReduction="20000"/>
          </a:bodyPr>
          <a:lstStyle/>
          <a:p>
            <a:r>
              <a:rPr lang="en-US" sz="24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 collaboration meeting will be held at Fermilab May 20 - 24:</a:t>
            </a:r>
          </a:p>
          <a:p>
            <a:r>
              <a:rPr lang="en-US" sz="2200" dirty="0">
                <a:latin typeface="Helvetica" panose="020B0604020202020204" pitchFamily="34" charset="0"/>
                <a:ea typeface="Times New Roman" panose="02020603050405020304" pitchFamily="18" charset="0"/>
              </a:rPr>
              <a:t>Registration available at </a:t>
            </a:r>
            <a:r>
              <a:rPr lang="en-US" sz="1800" u="sng" dirty="0">
                <a:solidFill>
                  <a:srgbClr val="0078D7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hlinkClick r:id="rId2" tooltip="https://indico.fnal.gov/event/60082/"/>
              </a:rPr>
              <a:t>https://indico.fnal.gov/event/60082/</a:t>
            </a:r>
            <a:endParaRPr lang="en-US" sz="2200" dirty="0"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4 PDS parallel sessions are proposed for the meeting: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-PDS General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-PDS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SiPM and Electronics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-PDS Analysis &amp; Simulation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-PDS ProtoDUNE Status and Plans</a:t>
            </a:r>
          </a:p>
          <a:p>
            <a:r>
              <a:rPr lang="en-US" sz="24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There are limited slots available for presentations in these sessions. If you would like to make a presentation please contact Ettore, Dave or Francesco and we will try to accommodate you.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48866-A7A5-50FF-D218-8A09A6A0D7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30 April 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B07CB5-3E0B-9E59-DAE4-EF45F0B4D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2951D5-16E9-D7FB-3957-B84EA03CD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970F10-D6EB-08D5-DA4D-D77B75843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75199"/>
            <a:ext cx="9144000" cy="165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9675933-CC6D-2697-849F-6DCDC4000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190" y="112316"/>
            <a:ext cx="8229600" cy="485327"/>
          </a:xfrm>
        </p:spPr>
        <p:txBody>
          <a:bodyPr>
            <a:normAutofit/>
          </a:bodyPr>
          <a:lstStyle/>
          <a:p>
            <a:r>
              <a:rPr lang="en-US" sz="2800" dirty="0"/>
              <a:t>Scope/Project Schedule Update Workshop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A8A356-B8D7-F3C1-C27B-85C015CF3C0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2190" y="590550"/>
            <a:ext cx="8232771" cy="42672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A workshop discussing PDS schedule and scope will be held at Northern Illinois University in DeKalb (~45 minutes drive from Fermilab) prior to the collaboration meeting.</a:t>
            </a:r>
            <a:endParaRPr lang="en-US" sz="2400" dirty="0"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en-US" dirty="0"/>
              <a:t>Meeting held Sunday </a:t>
            </a:r>
            <a:r>
              <a:rPr lang="en-US" sz="2000" dirty="0"/>
              <a:t>May 19, 2024 (09:00 - ?). </a:t>
            </a:r>
          </a:p>
          <a:p>
            <a:pPr lvl="1"/>
            <a:r>
              <a:rPr lang="en-US" sz="2200" dirty="0">
                <a:latin typeface="Helvetica" panose="020B0604020202020204" pitchFamily="34" charset="0"/>
                <a:ea typeface="Times New Roman" panose="02020603050405020304" pitchFamily="18" charset="0"/>
              </a:rPr>
              <a:t>A r</a:t>
            </a:r>
            <a:r>
              <a:rPr lang="en-US" sz="22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epresentative from each institution/national group has been contacted by Peter or me requesting their presence.</a:t>
            </a:r>
          </a:p>
          <a:p>
            <a:pPr lvl="2"/>
            <a:r>
              <a:rPr lang="en-US" sz="2000" dirty="0">
                <a:latin typeface="Helvetica" panose="020B0604020202020204" pitchFamily="34" charset="0"/>
                <a:ea typeface="Times New Roman" panose="02020603050405020304" pitchFamily="18" charset="0"/>
              </a:rPr>
              <a:t>RSVP if you have been contacted!</a:t>
            </a:r>
          </a:p>
          <a:p>
            <a:pPr lvl="2"/>
            <a:r>
              <a:rPr lang="en-US" sz="20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If you feel you have been accidentally omitted and should attend please contact Peter and/or Dave and we can adjust the list.</a:t>
            </a:r>
          </a:p>
          <a:p>
            <a:r>
              <a:rPr lang="en-US" sz="2400" dirty="0">
                <a:latin typeface="Helvetica" panose="020B0604020202020204" pitchFamily="34" charset="0"/>
                <a:ea typeface="Times New Roman" panose="02020603050405020304" pitchFamily="18" charset="0"/>
              </a:rPr>
              <a:t>We plan to s</a:t>
            </a:r>
            <a:r>
              <a:rPr lang="en-US" sz="24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tep through new schedule in P6 reflecting the detector installation order swap, and to confirm commitments to detector procurement, assembly, and installation as represented in the project schedule.</a:t>
            </a:r>
          </a:p>
          <a:p>
            <a:r>
              <a:rPr lang="en-US" sz="24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An agenda is being developed and will be circulated soon.</a:t>
            </a:r>
          </a:p>
          <a:p>
            <a:r>
              <a:rPr lang="en-US" sz="2400" dirty="0">
                <a:latin typeface="Helvetica" panose="020B0604020202020204" pitchFamily="34" charset="0"/>
                <a:ea typeface="Times New Roman" panose="02020603050405020304" pitchFamily="18" charset="0"/>
              </a:rPr>
              <a:t>Logistical details including Zoom link are being settled and will be emailed (along with the agenda) to invitees shortly.</a:t>
            </a:r>
            <a:endParaRPr lang="en-US" sz="2400" dirty="0"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48866-A7A5-50FF-D218-8A09A6A0D7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30 April 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B07CB5-3E0B-9E59-DAE4-EF45F0B4D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2951D5-16E9-D7FB-3957-B84EA03CD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34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1" y="0"/>
            <a:ext cx="8229600" cy="485327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rgbClr val="E46C0A"/>
                </a:solidFill>
              </a:rPr>
              <a:t>Upcoming Events Calendar</a:t>
            </a:r>
            <a:br>
              <a:rPr lang="en-US" dirty="0">
                <a:solidFill>
                  <a:srgbClr val="E46C0A"/>
                </a:solidFill>
              </a:rPr>
            </a:br>
            <a:endParaRPr lang="en-US" dirty="0">
              <a:solidFill>
                <a:srgbClr val="E46C0A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>
          <a:xfrm>
            <a:off x="454030" y="361950"/>
            <a:ext cx="8232771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Physics/performance validation runs: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Cold box runs: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HD PDS August/September 2024.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VD PDS (Module 1 run) April 2024 (completed!), June/July 2024, ~September 2024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ProtoDUNEs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NP04 (Ongoing through ~August 2024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NP02 Fall/Winter 2024</a:t>
            </a:r>
          </a:p>
          <a:p>
            <a:r>
              <a:rPr lang="en-US" dirty="0">
                <a:solidFill>
                  <a:srgbClr val="000000"/>
                </a:solidFill>
              </a:rPr>
              <a:t>Collaboration meeting: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May 20-24 (Fermilab).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May 19: PDS Institutional scope confirmation/Schedule swap workshop at NIU. It will be available on Zoom for those unable to attend in person. </a:t>
            </a:r>
          </a:p>
          <a:p>
            <a:pPr lvl="3"/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372D23-BA29-BC65-8BD5-F01E069256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30 April 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9F427A-271B-DE4D-9E31-A964F81D3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Photon Detector Consortium Meeting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17D9D1-06F0-9259-EEE1-F3F0AF69D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4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79046</TotalTime>
  <Words>439</Words>
  <Application>Microsoft Office PowerPoint</Application>
  <PresentationFormat>On-screen Show (16:9)</PresentationFormat>
  <Paragraphs>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Aptos</vt:lpstr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PowerPoint Presentation</vt:lpstr>
      <vt:lpstr>Collaboration Meeting Parallel Sessions</vt:lpstr>
      <vt:lpstr>Scope/Project Schedule Update Workshop</vt:lpstr>
      <vt:lpstr>Upcoming Events Calendar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Warner,David</cp:lastModifiedBy>
  <cp:revision>621</cp:revision>
  <cp:lastPrinted>2017-02-24T18:10:33Z</cp:lastPrinted>
  <dcterms:created xsi:type="dcterms:W3CDTF">2016-07-13T11:29:54Z</dcterms:created>
  <dcterms:modified xsi:type="dcterms:W3CDTF">2024-04-30T13:43:27Z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