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9"/>
  </p:notesMasterIdLst>
  <p:handoutMasterIdLst>
    <p:handoutMasterId r:id="rId20"/>
  </p:handoutMasterIdLst>
  <p:sldIdLst>
    <p:sldId id="294" r:id="rId2"/>
    <p:sldId id="277" r:id="rId3"/>
    <p:sldId id="258" r:id="rId4"/>
    <p:sldId id="306" r:id="rId5"/>
    <p:sldId id="307" r:id="rId6"/>
    <p:sldId id="308" r:id="rId7"/>
    <p:sldId id="309" r:id="rId8"/>
    <p:sldId id="310" r:id="rId9"/>
    <p:sldId id="265" r:id="rId10"/>
    <p:sldId id="266" r:id="rId11"/>
    <p:sldId id="267" r:id="rId12"/>
    <p:sldId id="342" r:id="rId13"/>
    <p:sldId id="337" r:id="rId14"/>
    <p:sldId id="338" r:id="rId15"/>
    <p:sldId id="339" r:id="rId16"/>
    <p:sldId id="340" r:id="rId17"/>
    <p:sldId id="341" r:id="rId1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50"/>
    <a:srgbClr val="97D7EB"/>
    <a:srgbClr val="98D7EA"/>
    <a:srgbClr val="98D7EB"/>
    <a:srgbClr val="50504E"/>
    <a:srgbClr val="4E4E4E"/>
    <a:srgbClr val="404040"/>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966" y="11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spcAft>
                <a:spcPts val="600"/>
              </a:spcAft>
              <a:buFont typeface="Symbol" panose="05050102010706020507" pitchFamily="18" charset="2"/>
              <a:buNone/>
            </a:pPr>
            <a:r>
              <a:rPr lang="en-US"/>
              <a:t>Manager opens discussions with the following talking points:  </a:t>
            </a:r>
          </a:p>
          <a:p>
            <a:pPr marL="0" indent="0">
              <a:spcAft>
                <a:spcPts val="600"/>
              </a:spcAft>
              <a:buFont typeface="Symbol" panose="05050102010706020507" pitchFamily="18" charset="2"/>
              <a:buNone/>
            </a:pPr>
            <a:endParaRPr lang="en-US"/>
          </a:p>
          <a:p>
            <a:pPr marL="257175" indent="-257175">
              <a:spcAft>
                <a:spcPts val="600"/>
              </a:spcAft>
              <a:buFont typeface="Symbol" panose="05050102010706020507" pitchFamily="18" charset="2"/>
              <a:buChar char=""/>
            </a:pPr>
            <a:r>
              <a:rPr lang="en-US" sz="1200">
                <a:ea typeface="Times New Roman" panose="02020603050405020304" pitchFamily="18" charset="0"/>
              </a:rPr>
              <a:t>Recent months have brought several operational challenges to our attention at Fermilab, underscoring the importance of vigilance and adherence to safety protocols.</a:t>
            </a:r>
          </a:p>
          <a:p>
            <a:pPr marL="257175" indent="-257175">
              <a:spcAft>
                <a:spcPts val="600"/>
              </a:spcAft>
              <a:buFont typeface="Symbol" panose="05050102010706020507" pitchFamily="18" charset="2"/>
              <a:buChar char=""/>
            </a:pPr>
            <a:r>
              <a:rPr lang="en-US" sz="1200">
                <a:ea typeface="Times New Roman" panose="02020603050405020304" pitchFamily="18" charset="0"/>
              </a:rPr>
              <a:t>We've observed a few instances which suggest the need for further reinforcement of our commitment to a disciplined and consistent approach to our operational procedures.</a:t>
            </a:r>
          </a:p>
          <a:p>
            <a:pPr marL="257175" indent="-257175">
              <a:spcAft>
                <a:spcPts val="600"/>
              </a:spcAft>
              <a:buFont typeface="Symbol" panose="05050102010706020507" pitchFamily="18" charset="2"/>
              <a:buChar char=""/>
            </a:pPr>
            <a:r>
              <a:rPr lang="en-US" sz="1200">
                <a:ea typeface="Times New Roman" panose="02020603050405020304" pitchFamily="18" charset="0"/>
              </a:rPr>
              <a:t>During this discussion please speak up if there are elements of your day to day operations that could benefit from the discussion points.  This exercise will be most beneficial to all if it is interactive.</a:t>
            </a:r>
          </a:p>
          <a:p>
            <a:pPr marL="0" lvl="0" indent="0" algn="l" rtl="0">
              <a:spcBef>
                <a:spcPts val="360"/>
              </a:spcBef>
              <a:spcAft>
                <a:spcPts val="0"/>
              </a:spcAft>
              <a:buNone/>
            </a:pPr>
            <a:endParaRPr lang="en-US"/>
          </a:p>
          <a:p>
            <a:pPr marL="0" lvl="0" indent="0" algn="l" rtl="0">
              <a:spcBef>
                <a:spcPts val="360"/>
              </a:spcBef>
              <a:spcAft>
                <a:spcPts val="0"/>
              </a:spcAft>
              <a:buNone/>
            </a:pPr>
            <a:r>
              <a:rPr lang="en-US"/>
              <a:t>There are details about the operational events in the backup slides.  Manager should review the backup slides prior to this discussion and include details from those events that may be germane to their group.</a:t>
            </a: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61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3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nSpc>
                <a:spcPct val="105000"/>
              </a:lnSpc>
              <a:spcBef>
                <a:spcPts val="0"/>
              </a:spcBef>
              <a:spcAft>
                <a:spcPts val="0"/>
              </a:spcAft>
            </a:pPr>
            <a:r>
              <a:rPr lang="en-US"/>
              <a:t>Manager:  </a:t>
            </a:r>
            <a:r>
              <a:rPr lang="en-US" sz="1200">
                <a:latin typeface="Calibri" panose="020F0502020204030204" pitchFamily="34" charset="0"/>
                <a:ea typeface="Times New Roman" panose="02020603050405020304" pitchFamily="18" charset="0"/>
              </a:rPr>
              <a:t>At Fermilab, we are on a collective path to enhance and refine our culture, one that embodies the principles of scientific and operational excellence. We aim to create an environment that is as disciplined as it is compliant.</a:t>
            </a:r>
          </a:p>
          <a:p>
            <a:pPr>
              <a:lnSpc>
                <a:spcPct val="105000"/>
              </a:lnSpc>
              <a:spcBef>
                <a:spcPts val="0"/>
              </a:spcBef>
              <a:spcAft>
                <a:spcPts val="0"/>
              </a:spcAft>
            </a:pPr>
            <a:endParaRPr lang="en-US" sz="1200">
              <a:latin typeface="Calibri" panose="020F0502020204030204" pitchFamily="34" charset="0"/>
              <a:ea typeface="Times New Roman" panose="02020603050405020304" pitchFamily="18" charset="0"/>
            </a:endParaRPr>
          </a:p>
          <a:p>
            <a:pPr marL="0" lvl="0" indent="0" algn="l" rtl="0">
              <a:spcBef>
                <a:spcPts val="36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Manager: Simply stated discipline of operations and the goal of operational excellence can be simply stated as performing the right task, the right way, at the right time, every time.  </a:t>
            </a:r>
          </a:p>
          <a:p>
            <a:pPr marL="0" lvl="0" indent="0" algn="l" rtl="0">
              <a:spcBef>
                <a:spcPts val="360"/>
              </a:spcBef>
              <a:spcAft>
                <a:spcPts val="0"/>
              </a:spcAft>
              <a:buNone/>
            </a:pPr>
            <a:endParaRPr lang="en-US"/>
          </a:p>
          <a:p>
            <a:pPr marL="0" lvl="0" indent="0" algn="l" rtl="0">
              <a:spcBef>
                <a:spcPts val="360"/>
              </a:spcBef>
              <a:spcAft>
                <a:spcPts val="0"/>
              </a:spcAft>
              <a:buNone/>
            </a:pPr>
            <a:r>
              <a:rPr lang="en-US"/>
              <a:t>Manager then goes through the bullets and asks for feedback on how their group is achieving these things in their day to day operations.</a:t>
            </a:r>
          </a:p>
          <a:p>
            <a:pPr marL="0" lvl="0" indent="0" algn="l" rtl="0">
              <a:spcBef>
                <a:spcPts val="360"/>
              </a:spcBef>
              <a:spcAft>
                <a:spcPts val="0"/>
              </a:spcAft>
              <a:buNone/>
            </a:pPr>
            <a:endParaRPr lang="en-US"/>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77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Manager: The concept of disciplined operations needs further integration into our daily conversations and activities.  Our goal is to weave this principle seamlessly into our routine discussions, work planning, processes, and actions.</a:t>
            </a:r>
          </a:p>
          <a:p>
            <a:pPr marL="0" lvl="0" indent="0" algn="l" rtl="0">
              <a:spcBef>
                <a:spcPts val="360"/>
              </a:spcBef>
              <a:spcAft>
                <a:spcPts val="0"/>
              </a:spcAft>
              <a:buNone/>
            </a:pPr>
            <a:endParaRPr lang="en-US"/>
          </a:p>
          <a:p>
            <a:pPr marL="0" lvl="0" indent="0" algn="l" rtl="0">
              <a:spcBef>
                <a:spcPts val="360"/>
              </a:spcBef>
              <a:spcAft>
                <a:spcPts val="0"/>
              </a:spcAft>
              <a:buNone/>
            </a:pPr>
            <a:r>
              <a:rPr lang="en-US"/>
              <a:t>Manager then discusses with their team what a mindset of focusing on disciplined operations enables them to do.</a:t>
            </a:r>
          </a:p>
          <a:p>
            <a:pPr marL="0" lvl="0" indent="0" algn="l" rtl="0">
              <a:spcBef>
                <a:spcPts val="36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10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en-US" sz="1200">
                <a:solidFill>
                  <a:srgbClr val="0D0D0D"/>
                </a:solidFill>
                <a:latin typeface="Söhne"/>
              </a:rPr>
              <a:t>Manager: Every member of the Fermilab community is a valued contributor to our shared vision of disciplined operations. It is essential that each of us actively participates in nurturing this environment by disseminating these principles among peers and leading by example to put these initiatives into practice.</a:t>
            </a:r>
          </a:p>
          <a:p>
            <a:br>
              <a:rPr lang="en-US" sz="1200"/>
            </a:br>
            <a:endParaRPr lang="en-US" sz="1200" b="1">
              <a:latin typeface="Calibri" panose="020F0502020204030204" pitchFamily="34" charset="0"/>
              <a:ea typeface="Calibri" panose="020F0502020204030204" pitchFamily="34" charset="0"/>
            </a:endParaRPr>
          </a:p>
          <a:p>
            <a:pPr marL="0" lvl="0" indent="0" algn="l" rtl="0">
              <a:spcBef>
                <a:spcPts val="360"/>
              </a:spcBef>
              <a:spcAft>
                <a:spcPts val="0"/>
              </a:spcAft>
              <a:buNone/>
            </a:pPr>
            <a:r>
              <a:rPr lang="en-US"/>
              <a:t>Manager then talks about the various roles and their importance at Fermi.</a:t>
            </a: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55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spcBef>
                <a:spcPts val="0"/>
              </a:spcBef>
              <a:spcAft>
                <a:spcPts val="0"/>
              </a:spcAft>
            </a:pPr>
            <a:r>
              <a:rPr lang="en-US" sz="1800" b="1">
                <a:latin typeface="Calibri" panose="020F0502020204030204" pitchFamily="34" charset="0"/>
                <a:ea typeface="Calibri" panose="020F0502020204030204" pitchFamily="34" charset="0"/>
              </a:rPr>
              <a:t>Manager:  Adhering to the tenets of disciplined operations systematically mitigates hazards, diminishes risks, and amplifies the likelihood of success across our scientific, business, and operational endeavors.</a:t>
            </a:r>
          </a:p>
          <a:p>
            <a:pPr>
              <a:spcBef>
                <a:spcPts val="0"/>
              </a:spcBef>
              <a:spcAft>
                <a:spcPts val="0"/>
              </a:spcAft>
            </a:pPr>
            <a:endParaRPr lang="en-US" sz="1800">
              <a:latin typeface="Calibri" panose="020F0502020204030204" pitchFamily="34" charset="0"/>
              <a:ea typeface="Calibri" panose="020F0502020204030204" pitchFamily="34" charset="0"/>
            </a:endParaRPr>
          </a:p>
          <a:p>
            <a:pPr lvl="1" indent="-171450">
              <a:spcAft>
                <a:spcPts val="600"/>
              </a:spcAft>
              <a:buFont typeface="Arial" panose="020B0604020202020204" pitchFamily="34" charset="0"/>
              <a:buChar char="•"/>
            </a:pPr>
            <a:r>
              <a:rPr lang="en-US" sz="1800">
                <a:latin typeface="Calibri" panose="020F0502020204030204" pitchFamily="34" charset="0"/>
                <a:ea typeface="Calibri" panose="020F0502020204030204" pitchFamily="34" charset="0"/>
              </a:rPr>
              <a:t>Consistently doing the right thing, in the right way, at the right time enhances our ability to identify and manage risks and hazards. It ensures that all processes are efficiently carried out and clearly understood by everyone involved.</a:t>
            </a:r>
          </a:p>
          <a:p>
            <a:pPr lvl="1" indent="-171450">
              <a:spcAft>
                <a:spcPts val="600"/>
              </a:spcAft>
              <a:buFont typeface="Arial" panose="020B0604020202020204" pitchFamily="34" charset="0"/>
              <a:buChar char="•"/>
            </a:pPr>
            <a:r>
              <a:rPr lang="en-US" sz="1800">
                <a:latin typeface="Calibri" panose="020F0502020204030204" pitchFamily="34" charset="0"/>
                <a:ea typeface="Calibri" panose="020F0502020204030204" pitchFamily="34" charset="0"/>
              </a:rPr>
              <a:t>By minimizing or altogether avoiding the need for rework, additional training, or event investigations, we streamline our work and reduce unnecessary impacts.</a:t>
            </a:r>
          </a:p>
          <a:p>
            <a:pPr lvl="1" indent="-171450">
              <a:spcAft>
                <a:spcPts val="600"/>
              </a:spcAft>
              <a:buFont typeface="Arial" panose="020B0604020202020204" pitchFamily="34" charset="0"/>
              <a:buChar char="•"/>
            </a:pPr>
            <a:r>
              <a:rPr lang="en-US" sz="1800">
                <a:latin typeface="Calibri" panose="020F0502020204030204" pitchFamily="34" charset="0"/>
                <a:ea typeface="Calibri" panose="020F0502020204030204" pitchFamily="34" charset="0"/>
              </a:rPr>
              <a:t>Living the principles of disciplined operations and rigorously applying required standards in our job planning empowers us to work with greater assurance, knowing that any issues that arise will be promptly and effectively resolved.</a:t>
            </a:r>
          </a:p>
          <a:p>
            <a:pPr marL="285750" lvl="1" indent="0">
              <a:spcAft>
                <a:spcPts val="600"/>
              </a:spcAft>
              <a:buFont typeface="Arial" panose="020B0604020202020204" pitchFamily="34" charset="0"/>
              <a:buNone/>
            </a:pPr>
            <a:endParaRPr lang="en-US" sz="1800">
              <a:latin typeface="Calibri" panose="020F0502020204030204" pitchFamily="34" charset="0"/>
              <a:ea typeface="Calibri" panose="020F0502020204030204" pitchFamily="34" charset="0"/>
            </a:endParaRPr>
          </a:p>
          <a:p>
            <a:pPr marL="285750" lvl="1" indent="0">
              <a:spcAft>
                <a:spcPts val="600"/>
              </a:spcAft>
              <a:buFont typeface="Arial" panose="020B0604020202020204" pitchFamily="34" charset="0"/>
              <a:buNone/>
            </a:pPr>
            <a:r>
              <a:rPr lang="en-US" sz="1800"/>
              <a:t>Manager talks about and solicits feedback on how their team </a:t>
            </a:r>
            <a:r>
              <a:rPr lang="en-US" sz="1800">
                <a:latin typeface="Calibri" panose="020F0502020204030204" pitchFamily="34" charset="0"/>
                <a:ea typeface="Calibri" panose="020F0502020204030204" pitchFamily="34" charset="0"/>
              </a:rPr>
              <a:t>verify and ensure </a:t>
            </a:r>
            <a:r>
              <a:rPr lang="en-US" sz="1800"/>
              <a:t>work as it relates to these tenets of disciplined operations</a:t>
            </a:r>
            <a:endParaRPr lang="en-US" sz="1800">
              <a:latin typeface="Calibri" panose="020F0502020204030204" pitchFamily="34" charset="0"/>
              <a:ea typeface="Calibri" panose="020F0502020204030204" pitchFamily="34" charset="0"/>
            </a:endParaRPr>
          </a:p>
          <a:p>
            <a:pPr marL="0" lvl="0" indent="0" algn="l" rtl="0">
              <a:spcBef>
                <a:spcPts val="36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62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Manager talks about and solicits feedback on how their team observes, performs, communicates and assures work as it relates to these tenets of disciplined operations</a:t>
            </a: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53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457200" rtl="0" eaLnBrk="0" fontAlgn="base" latinLnBrk="0" hangingPunct="0">
              <a:lnSpc>
                <a:spcPct val="100000"/>
              </a:lnSpc>
              <a:spcBef>
                <a:spcPts val="360"/>
              </a:spcBef>
              <a:spcAft>
                <a:spcPts val="0"/>
              </a:spcAft>
              <a:buClrTx/>
              <a:buSzTx/>
              <a:buFontTx/>
              <a:buNone/>
              <a:tabLst/>
              <a:defRPr/>
            </a:pPr>
            <a:r>
              <a:rPr lang="en-US" sz="1200" b="1">
                <a:latin typeface="Calibri" panose="020F0502020204030204" pitchFamily="34" charset="0"/>
                <a:ea typeface="Calibri" panose="020F0502020204030204" pitchFamily="34" charset="0"/>
              </a:rPr>
              <a:t>Manager:  Establishing a Culture of Excellence is fundamental to fostering a strong team spirit, instilling a sense of pride and ownership among all employees engaged in their tasks.</a:t>
            </a:r>
          </a:p>
          <a:p>
            <a:pPr marL="0" marR="0" lvl="0" indent="0" algn="l" defTabSz="457200" rtl="0" eaLnBrk="0" fontAlgn="base" latinLnBrk="0" hangingPunct="0">
              <a:lnSpc>
                <a:spcPct val="100000"/>
              </a:lnSpc>
              <a:spcBef>
                <a:spcPts val="360"/>
              </a:spcBef>
              <a:spcAft>
                <a:spcPts val="0"/>
              </a:spcAft>
              <a:buClrTx/>
              <a:buSzTx/>
              <a:buFontTx/>
              <a:buNone/>
              <a:tabLst/>
              <a:defRPr/>
            </a:pPr>
            <a:r>
              <a:rPr lang="en-US" sz="1200" b="0">
                <a:latin typeface="Calibri" panose="020F0502020204030204" pitchFamily="34" charset="0"/>
                <a:ea typeface="Calibri" panose="020F0502020204030204" pitchFamily="34" charset="0"/>
              </a:rPr>
              <a:t>Manager discusses the Key Messages</a:t>
            </a:r>
            <a:endParaRPr lang="en-US" sz="1200" b="1">
              <a:latin typeface="Calibri" panose="020F0502020204030204" pitchFamily="34" charset="0"/>
              <a:ea typeface="Calibri" panose="020F0502020204030204" pitchFamily="34" charset="0"/>
            </a:endParaRPr>
          </a:p>
          <a:p>
            <a:pPr marL="0" lvl="0" indent="0" algn="l" rtl="0">
              <a:spcBef>
                <a:spcPts val="360"/>
              </a:spcBef>
              <a:spcAft>
                <a:spcPts val="0"/>
              </a:spcAft>
              <a:buNone/>
            </a:pPr>
            <a:endParaRPr lang="en-US"/>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76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457200" rtl="0" eaLnBrk="0" fontAlgn="base" latinLnBrk="0" hangingPunct="0">
              <a:lnSpc>
                <a:spcPct val="100000"/>
              </a:lnSpc>
              <a:spcBef>
                <a:spcPts val="360"/>
              </a:spcBef>
              <a:spcAft>
                <a:spcPts val="0"/>
              </a:spcAft>
              <a:buClrTx/>
              <a:buSzTx/>
              <a:buFontTx/>
              <a:buNone/>
              <a:tabLst/>
              <a:defRPr/>
            </a:pPr>
            <a:r>
              <a:rPr lang="en-US"/>
              <a:t>Manager reads the first bullet then details that </a:t>
            </a:r>
            <a:r>
              <a:rPr lang="en-US" sz="1200"/>
              <a:t>OCA will be responsible for the collection and presentation of performance data, which will be reviewed and discussed across a variety of forums for transparency and collective learning.</a:t>
            </a:r>
          </a:p>
          <a:p>
            <a:pPr marL="0" lvl="0" indent="0" algn="l" rtl="0">
              <a:spcBef>
                <a:spcPts val="360"/>
              </a:spcBef>
              <a:spcAft>
                <a:spcPts val="0"/>
              </a:spcAft>
              <a:buNone/>
            </a:pPr>
            <a:endParaRPr lang="en-US"/>
          </a:p>
          <a:p>
            <a:pPr marL="0" marR="0" lvl="0" indent="0" algn="l" defTabSz="457200" rtl="0" eaLnBrk="0" fontAlgn="base" latinLnBrk="0" hangingPunct="0">
              <a:lnSpc>
                <a:spcPct val="100000"/>
              </a:lnSpc>
              <a:spcBef>
                <a:spcPts val="360"/>
              </a:spcBef>
              <a:spcAft>
                <a:spcPts val="0"/>
              </a:spcAft>
              <a:buClrTx/>
              <a:buSzTx/>
              <a:buFontTx/>
              <a:buNone/>
              <a:tabLst/>
              <a:defRPr/>
            </a:pPr>
            <a:r>
              <a:rPr lang="en-US"/>
              <a:t>Manager:  To reinforce the importance of the tenets of disciplined operations (w</a:t>
            </a:r>
            <a:r>
              <a:rPr lang="en-US" sz="1200"/>
              <a:t>e are in the process of creating lanyard cards that encapsulate the tenets of disciplined operations, which will be distributed to all teams to serve as a convenient reference.</a:t>
            </a:r>
          </a:p>
          <a:p>
            <a:pPr marL="0" marR="0" lvl="0" indent="0" algn="l" defTabSz="457200" rtl="0" eaLnBrk="0" fontAlgn="base" latinLnBrk="0" hangingPunct="0">
              <a:lnSpc>
                <a:spcPct val="100000"/>
              </a:lnSpc>
              <a:spcBef>
                <a:spcPts val="360"/>
              </a:spcBef>
              <a:spcAft>
                <a:spcPts val="0"/>
              </a:spcAft>
              <a:buClrTx/>
              <a:buSzTx/>
              <a:buFontTx/>
              <a:buNone/>
              <a:tabLst/>
              <a:defRPr/>
            </a:pPr>
            <a:endParaRPr lang="en-US" sz="1200"/>
          </a:p>
          <a:p>
            <a:pPr marL="0" marR="0" lvl="0" indent="0" algn="l" defTabSz="457200" rtl="0" eaLnBrk="0" fontAlgn="base" latinLnBrk="0" hangingPunct="0">
              <a:lnSpc>
                <a:spcPct val="100000"/>
              </a:lnSpc>
              <a:spcBef>
                <a:spcPts val="360"/>
              </a:spcBef>
              <a:spcAft>
                <a:spcPts val="0"/>
              </a:spcAft>
              <a:buClrTx/>
              <a:buSzTx/>
              <a:buFontTx/>
              <a:buNone/>
              <a:tabLst/>
              <a:defRPr/>
            </a:pPr>
            <a:r>
              <a:rPr lang="en-US" sz="1200"/>
              <a:t>Manager then discuss the last 2 bullets with their team and solicits feedback on how their group; can help the lab move forward with implementing what they have been discussing.</a:t>
            </a:r>
          </a:p>
          <a:p>
            <a:pPr marL="0" lvl="0" indent="0" algn="l" rtl="0">
              <a:spcBef>
                <a:spcPts val="36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071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FFC530D-0466-482F-BA70-D46E1D4C6DB0}" type="datetime1">
              <a:rPr lang="en-US" smtClean="0"/>
              <a:t>4/25/2024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a:t>Lab-wide Pause to Focus on Disciplined Operations</a:t>
            </a:r>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9C9C7E9C-AE3A-4477-9D4C-F35CB5BEEA8F}" type="datetime1">
              <a:rPr lang="en-US" smtClean="0"/>
              <a:t>4/25/2024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b="1"/>
              <a:t>Lab-wide Pause to Focus on Disciplined Operations</a:t>
            </a:r>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BF85A69-0A3C-4B87-9F50-DE17515A43DD}" type="datetime1">
              <a:rPr lang="en-US" smtClean="0"/>
              <a:t>4/25/2024</a:t>
            </a:fld>
            <a:endParaRPr lang="en-US"/>
          </a:p>
        </p:txBody>
      </p:sp>
      <p:sp>
        <p:nvSpPr>
          <p:cNvPr id="4" name="Footer Placeholder 3"/>
          <p:cNvSpPr>
            <a:spLocks noGrp="1"/>
          </p:cNvSpPr>
          <p:nvPr>
            <p:ph type="ftr" sz="quarter" idx="11"/>
          </p:nvPr>
        </p:nvSpPr>
        <p:spPr>
          <a:xfrm>
            <a:off x="1530603" y="4878161"/>
            <a:ext cx="6272278" cy="182155"/>
          </a:xfrm>
        </p:spPr>
        <p:txBody>
          <a:bodyPr/>
          <a:lstStyle/>
          <a:p>
            <a:r>
              <a:rPr lang="en-US"/>
              <a:t>Lab-wide Pause to Focus on Culture of Excellence</a:t>
            </a:r>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Bottom: Title &amp; Content">
  <p:cSld name="1_Logo Bottom: Title &amp; Content">
    <p:spTree>
      <p:nvGrpSpPr>
        <p:cNvPr id="1" name="Shape 23"/>
        <p:cNvGrpSpPr/>
        <p:nvPr/>
      </p:nvGrpSpPr>
      <p:grpSpPr>
        <a:xfrm>
          <a:off x="0" y="0"/>
          <a:ext cx="0" cy="0"/>
          <a:chOff x="0" y="0"/>
          <a:chExt cx="0" cy="0"/>
        </a:xfrm>
      </p:grpSpPr>
      <p:sp>
        <p:nvSpPr>
          <p:cNvPr id="24" name="Google Shape;24;p8"/>
          <p:cNvSpPr txBox="1">
            <a:spLocks noGrp="1"/>
          </p:cNvSpPr>
          <p:nvPr>
            <p:ph type="body" idx="1"/>
          </p:nvPr>
        </p:nvSpPr>
        <p:spPr>
          <a:xfrm>
            <a:off x="228604" y="728665"/>
            <a:ext cx="8672513" cy="3794522"/>
          </a:xfrm>
          <a:prstGeom prst="rect">
            <a:avLst/>
          </a:prstGeom>
          <a:noFill/>
          <a:ln>
            <a:noFill/>
          </a:ln>
        </p:spPr>
        <p:txBody>
          <a:bodyPr spcFirstLastPara="1" wrap="square" lIns="0" tIns="0" rIns="0" bIns="0" anchor="t" anchorCtr="0">
            <a:noAutofit/>
          </a:bodyPr>
          <a:lstStyle>
            <a:lvl1pPr marL="342900" marR="0" lvl="0" indent="-285750" algn="l" rtl="0">
              <a:spcBef>
                <a:spcPts val="360"/>
              </a:spcBef>
              <a:spcAft>
                <a:spcPts val="0"/>
              </a:spcAft>
              <a:buClr>
                <a:srgbClr val="505050"/>
              </a:buClr>
              <a:buSzPts val="2400"/>
              <a:buFont typeface="Arial"/>
              <a:buChar char="•"/>
              <a:defRPr sz="1800" b="0" i="0" u="none" strike="noStrike" cap="none">
                <a:solidFill>
                  <a:srgbClr val="505050"/>
                </a:solidFill>
                <a:latin typeface="Helvetica Neue"/>
                <a:ea typeface="Helvetica Neue"/>
                <a:cs typeface="Helvetica Neue"/>
                <a:sym typeface="Helvetica Neue"/>
              </a:defRPr>
            </a:lvl1pPr>
            <a:lvl2pPr marL="685800" marR="0" lvl="1" indent="-273034" algn="l" rtl="0">
              <a:spcBef>
                <a:spcPts val="320"/>
              </a:spcBef>
              <a:spcAft>
                <a:spcPts val="0"/>
              </a:spcAft>
              <a:buClr>
                <a:srgbClr val="505050"/>
              </a:buClr>
              <a:buSzPts val="2133"/>
              <a:buFont typeface="Arial"/>
              <a:buChar char="–"/>
              <a:defRPr sz="1600" b="0" i="0" u="none" strike="noStrike" cap="none">
                <a:solidFill>
                  <a:srgbClr val="505050"/>
                </a:solidFill>
                <a:latin typeface="Helvetica Neue"/>
                <a:ea typeface="Helvetica Neue"/>
                <a:cs typeface="Helvetica Neue"/>
                <a:sym typeface="Helvetica Neue"/>
              </a:defRPr>
            </a:lvl2pPr>
            <a:lvl3pPr marL="1028700" marR="0" lvl="2" indent="-266700" algn="l" rtl="0">
              <a:spcBef>
                <a:spcPts val="300"/>
              </a:spcBef>
              <a:spcAft>
                <a:spcPts val="0"/>
              </a:spcAft>
              <a:buClr>
                <a:srgbClr val="505050"/>
              </a:buClr>
              <a:buSzPts val="2000"/>
              <a:buFont typeface="Arial"/>
              <a:buChar char="•"/>
              <a:defRPr sz="1500" b="0" i="0" u="none" strike="noStrike" cap="none">
                <a:solidFill>
                  <a:srgbClr val="505050"/>
                </a:solidFill>
                <a:latin typeface="Helvetica Neue"/>
                <a:ea typeface="Helvetica Neue"/>
                <a:cs typeface="Helvetica Neue"/>
                <a:sym typeface="Helvetica Neue"/>
              </a:defRPr>
            </a:lvl3pPr>
            <a:lvl4pPr marL="1371600" marR="0" lvl="3" indent="-260366" algn="l" rtl="0">
              <a:spcBef>
                <a:spcPts val="280"/>
              </a:spcBef>
              <a:spcAft>
                <a:spcPts val="0"/>
              </a:spcAft>
              <a:buClr>
                <a:srgbClr val="505050"/>
              </a:buClr>
              <a:buSzPts val="1867"/>
              <a:buFont typeface="Arial"/>
              <a:buChar char="–"/>
              <a:defRPr sz="1400" b="0" i="0" u="none" strike="noStrike" cap="none">
                <a:solidFill>
                  <a:srgbClr val="505050"/>
                </a:solidFill>
                <a:latin typeface="Helvetica Neue"/>
                <a:ea typeface="Helvetica Neue"/>
                <a:cs typeface="Helvetica Neue"/>
                <a:sym typeface="Helvetica Neue"/>
              </a:defRPr>
            </a:lvl4pPr>
            <a:lvl5pPr marL="1714500" marR="0" lvl="4" indent="-260366" algn="l" rtl="0">
              <a:spcBef>
                <a:spcPts val="280"/>
              </a:spcBef>
              <a:spcAft>
                <a:spcPts val="0"/>
              </a:spcAft>
              <a:buClr>
                <a:srgbClr val="505050"/>
              </a:buClr>
              <a:buSzPts val="1867"/>
              <a:buFont typeface="Arial"/>
              <a:buChar char="•"/>
              <a:defRPr sz="1400" b="0" i="0" u="none" strike="noStrike" cap="none">
                <a:solidFill>
                  <a:srgbClr val="505050"/>
                </a:solidFill>
                <a:latin typeface="Helvetica Neue"/>
                <a:ea typeface="Helvetica Neue"/>
                <a:cs typeface="Helvetica Neue"/>
                <a:sym typeface="Helvetica Neue"/>
              </a:defRPr>
            </a:lvl5pPr>
            <a:lvl6pPr marL="2057400" marR="0" lvl="5" indent="-298466" algn="l" rtl="0">
              <a:spcBef>
                <a:spcPts val="400"/>
              </a:spcBef>
              <a:spcAft>
                <a:spcPts val="0"/>
              </a:spcAft>
              <a:buClr>
                <a:schemeClr val="dk1"/>
              </a:buClr>
              <a:buSzPts val="2667"/>
              <a:buFont typeface="Arial"/>
              <a:buChar char="•"/>
              <a:defRPr sz="2000" b="0" i="0" u="none" strike="noStrike" cap="none">
                <a:solidFill>
                  <a:schemeClr val="dk1"/>
                </a:solidFill>
                <a:latin typeface="Arial"/>
                <a:ea typeface="Arial"/>
                <a:cs typeface="Arial"/>
                <a:sym typeface="Arial"/>
              </a:defRPr>
            </a:lvl6pPr>
            <a:lvl7pPr marL="2400300" marR="0" lvl="6" indent="-298466" algn="l" rtl="0">
              <a:spcBef>
                <a:spcPts val="400"/>
              </a:spcBef>
              <a:spcAft>
                <a:spcPts val="0"/>
              </a:spcAft>
              <a:buClr>
                <a:schemeClr val="dk1"/>
              </a:buClr>
              <a:buSzPts val="2667"/>
              <a:buFont typeface="Arial"/>
              <a:buChar char="•"/>
              <a:defRPr sz="2000" b="0" i="0" u="none" strike="noStrike" cap="none">
                <a:solidFill>
                  <a:schemeClr val="dk1"/>
                </a:solidFill>
                <a:latin typeface="Arial"/>
                <a:ea typeface="Arial"/>
                <a:cs typeface="Arial"/>
                <a:sym typeface="Arial"/>
              </a:defRPr>
            </a:lvl7pPr>
            <a:lvl8pPr marL="2743200" marR="0" lvl="7" indent="-298466" algn="l" rtl="0">
              <a:spcBef>
                <a:spcPts val="400"/>
              </a:spcBef>
              <a:spcAft>
                <a:spcPts val="0"/>
              </a:spcAft>
              <a:buClr>
                <a:schemeClr val="dk1"/>
              </a:buClr>
              <a:buSzPts val="2667"/>
              <a:buFont typeface="Arial"/>
              <a:buChar char="•"/>
              <a:defRPr sz="2000" b="0" i="0" u="none" strike="noStrike" cap="none">
                <a:solidFill>
                  <a:schemeClr val="dk1"/>
                </a:solidFill>
                <a:latin typeface="Arial"/>
                <a:ea typeface="Arial"/>
                <a:cs typeface="Arial"/>
                <a:sym typeface="Arial"/>
              </a:defRPr>
            </a:lvl8pPr>
            <a:lvl9pPr marL="3086100" marR="0" lvl="8" indent="-298466" algn="l" rtl="0">
              <a:spcBef>
                <a:spcPts val="400"/>
              </a:spcBef>
              <a:spcAft>
                <a:spcPts val="0"/>
              </a:spcAft>
              <a:buClr>
                <a:schemeClr val="dk1"/>
              </a:buClr>
              <a:buSzPts val="2667"/>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8"/>
          <p:cNvSpPr txBox="1">
            <a:spLocks noGrp="1"/>
          </p:cNvSpPr>
          <p:nvPr>
            <p:ph type="title"/>
          </p:nvPr>
        </p:nvSpPr>
        <p:spPr>
          <a:xfrm>
            <a:off x="228600" y="188814"/>
            <a:ext cx="8686800" cy="32090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26" name="Google Shape;26;p8"/>
          <p:cNvSpPr txBox="1">
            <a:spLocks noGrp="1"/>
          </p:cNvSpPr>
          <p:nvPr>
            <p:ph type="dt" idx="10"/>
          </p:nvPr>
        </p:nvSpPr>
        <p:spPr>
          <a:xfrm>
            <a:off x="736827" y="4878161"/>
            <a:ext cx="883817" cy="1809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82E70D9-B59A-4A37-A2C3-B7FFC5AFC2C2}" type="datetime1">
              <a:rPr lang="en-US" smtClean="0"/>
              <a:t>4/25/2024</a:t>
            </a:fld>
            <a:endParaRPr/>
          </a:p>
        </p:txBody>
      </p:sp>
      <p:sp>
        <p:nvSpPr>
          <p:cNvPr id="27" name="Google Shape;27;p8"/>
          <p:cNvSpPr txBox="1">
            <a:spLocks noGrp="1"/>
          </p:cNvSpPr>
          <p:nvPr>
            <p:ph type="ftr" idx="11"/>
          </p:nvPr>
        </p:nvSpPr>
        <p:spPr>
          <a:xfrm>
            <a:off x="1784195" y="4878162"/>
            <a:ext cx="6008526" cy="18215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9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Lab-wide Pause to Focus on Culture of Excellence</a:t>
            </a:r>
            <a:endParaRPr/>
          </a:p>
        </p:txBody>
      </p:sp>
      <p:sp>
        <p:nvSpPr>
          <p:cNvPr id="28" name="Google Shape;28;p8"/>
          <p:cNvSpPr txBox="1">
            <a:spLocks noGrp="1"/>
          </p:cNvSpPr>
          <p:nvPr>
            <p:ph type="sldNum" idx="12"/>
          </p:nvPr>
        </p:nvSpPr>
        <p:spPr>
          <a:xfrm>
            <a:off x="222250" y="4878162"/>
            <a:ext cx="414338" cy="177964"/>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605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4"/>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5"/>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8"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t>4/25/2024</a:t>
            </a:fld>
            <a:endParaRPr lang="en-US"/>
          </a:p>
        </p:txBody>
      </p:sp>
      <p:sp>
        <p:nvSpPr>
          <p:cNvPr id="9" name="Footer Placeholder 4"/>
          <p:cNvSpPr>
            <a:spLocks noGrp="1"/>
          </p:cNvSpPr>
          <p:nvPr>
            <p:ph type="ftr" sz="quarter" idx="3"/>
          </p:nvPr>
        </p:nvSpPr>
        <p:spPr>
          <a:xfrm>
            <a:off x="1530604"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238680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4"/>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5"/>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8"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t>4/25/2024</a:t>
            </a:fld>
            <a:endParaRPr lang="en-US"/>
          </a:p>
        </p:txBody>
      </p:sp>
      <p:sp>
        <p:nvSpPr>
          <p:cNvPr id="9" name="Footer Placeholder 4"/>
          <p:cNvSpPr>
            <a:spLocks noGrp="1"/>
          </p:cNvSpPr>
          <p:nvPr>
            <p:ph type="ftr" sz="quarter" idx="3"/>
          </p:nvPr>
        </p:nvSpPr>
        <p:spPr>
          <a:xfrm>
            <a:off x="1530604"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187940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4"/>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5"/>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8"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t>4/25/2024</a:t>
            </a:fld>
            <a:endParaRPr lang="en-US"/>
          </a:p>
        </p:txBody>
      </p:sp>
      <p:sp>
        <p:nvSpPr>
          <p:cNvPr id="9" name="Footer Placeholder 4"/>
          <p:cNvSpPr>
            <a:spLocks noGrp="1"/>
          </p:cNvSpPr>
          <p:nvPr>
            <p:ph type="ftr" sz="quarter" idx="3"/>
          </p:nvPr>
        </p:nvSpPr>
        <p:spPr>
          <a:xfrm>
            <a:off x="1530604"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224575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4"/>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5"/>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8"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t>4/25/2024</a:t>
            </a:fld>
            <a:endParaRPr lang="en-US"/>
          </a:p>
        </p:txBody>
      </p:sp>
      <p:sp>
        <p:nvSpPr>
          <p:cNvPr id="9" name="Footer Placeholder 4"/>
          <p:cNvSpPr>
            <a:spLocks noGrp="1"/>
          </p:cNvSpPr>
          <p:nvPr>
            <p:ph type="ftr" sz="quarter" idx="3"/>
          </p:nvPr>
        </p:nvSpPr>
        <p:spPr>
          <a:xfrm>
            <a:off x="1530604"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241783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728664"/>
            <a:ext cx="8672513"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5"/>
            <a:ext cx="86868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8" y="4878160"/>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t>4/25/2024</a:t>
            </a:fld>
            <a:endParaRPr lang="en-US"/>
          </a:p>
        </p:txBody>
      </p:sp>
      <p:sp>
        <p:nvSpPr>
          <p:cNvPr id="9" name="Footer Placeholder 4"/>
          <p:cNvSpPr>
            <a:spLocks noGrp="1"/>
          </p:cNvSpPr>
          <p:nvPr>
            <p:ph type="ftr" sz="quarter" idx="3"/>
          </p:nvPr>
        </p:nvSpPr>
        <p:spPr>
          <a:xfrm>
            <a:off x="1530604"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9150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a:t>Presenter Name [14pt Regular]	</a:t>
            </a:r>
          </a:p>
          <a:p>
            <a:r>
              <a:rPr lang="en-US" sz="1400"/>
              <a:t>Meeting Title</a:t>
            </a:r>
          </a:p>
          <a:p>
            <a:r>
              <a:rPr lang="en-US" sz="140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FF39C0C-7BE8-424F-82A7-D16E8D14FB56}" type="datetime1">
              <a:rPr lang="en-US" smtClean="0"/>
              <a:t>4/25/2024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r>
              <a:rPr lang="en-US"/>
              <a:t>Lab-wide Pause to Focus on Culture of Excellence</a:t>
            </a:r>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BA7415-500B-4C39-80D9-BB0791F1C4E6}" type="datetime1">
              <a:rPr lang="en-US" smtClean="0"/>
              <a:t>4/25/2024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r>
              <a:rPr lang="en-US"/>
              <a:t>Lab-wide Pause to Focus on Culture of Excellence</a:t>
            </a:r>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C9B6F27-8D43-4332-A590-C020FF85615E}" type="datetime1">
              <a:rPr lang="en-US" smtClean="0"/>
              <a:t>4/25/2024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r>
              <a:rPr lang="en-US"/>
              <a:t>Lab-wide Pause to Focus on Culture of Excellence</a:t>
            </a:r>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88CCE88-A091-4D0D-918E-2D5F238F32C9}" type="datetime1">
              <a:rPr lang="en-US" smtClean="0"/>
              <a:t>4/25/2024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a:t>Lab-wide Pause to Focus on Disciplined Operations</a:t>
            </a:r>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 id="2147484133" r:id="rId13"/>
    <p:sldLayoutId id="2147484134" r:id="rId14"/>
    <p:sldLayoutId id="2147484135" r:id="rId15"/>
    <p:sldLayoutId id="2147484136" r:id="rId16"/>
    <p:sldLayoutId id="2147484137" r:id="rId17"/>
    <p:sldLayoutId id="2147484138" r:id="rId1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a:t>Manager Talking points</a:t>
            </a:r>
          </a:p>
        </p:txBody>
      </p:sp>
      <p:sp>
        <p:nvSpPr>
          <p:cNvPr id="4" name="Text Placeholder 3"/>
          <p:cNvSpPr>
            <a:spLocks noGrp="1"/>
          </p:cNvSpPr>
          <p:nvPr>
            <p:ph type="body" sz="quarter" idx="10"/>
          </p:nvPr>
        </p:nvSpPr>
        <p:spPr>
          <a:xfrm>
            <a:off x="393964" y="3849336"/>
            <a:ext cx="8499231" cy="935794"/>
          </a:xfrm>
        </p:spPr>
        <p:txBody>
          <a:bodyPr/>
          <a:lstStyle/>
          <a:p>
            <a:r>
              <a:rPr lang="en-US" sz="1400"/>
              <a:t>	</a:t>
            </a:r>
          </a:p>
          <a:p>
            <a:r>
              <a:rPr lang="en-US"/>
              <a:t>Lab-wide Pause to Focus on a Culture of Excellence</a:t>
            </a:r>
          </a:p>
          <a:p>
            <a:r>
              <a:rPr lang="en-US"/>
              <a:t>April 2024</a:t>
            </a:r>
            <a:endParaRPr lang="en-US" sz="140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title"/>
          </p:nvPr>
        </p:nvSpPr>
        <p:spPr>
          <a:xfrm>
            <a:off x="222250" y="246233"/>
            <a:ext cx="8995500"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Path Forward</a:t>
            </a:r>
            <a:endParaRPr sz="2000" dirty="0">
              <a:latin typeface="Helvetica" panose="020B0604020202020204" pitchFamily="34" charset="0"/>
              <a:cs typeface="Helvetica" panose="020B0604020202020204" pitchFamily="34" charset="0"/>
            </a:endParaRPr>
          </a:p>
        </p:txBody>
      </p:sp>
      <p:sp>
        <p:nvSpPr>
          <p:cNvPr id="100" name="Google Shape;100;p2"/>
          <p:cNvSpPr txBox="1"/>
          <p:nvPr/>
        </p:nvSpPr>
        <p:spPr>
          <a:xfrm>
            <a:off x="222250" y="923158"/>
            <a:ext cx="6397755" cy="3693297"/>
          </a:xfrm>
          <a:prstGeom prst="rect">
            <a:avLst/>
          </a:prstGeom>
          <a:noFill/>
          <a:ln>
            <a:noFill/>
          </a:ln>
        </p:spPr>
        <p:txBody>
          <a:bodyPr spcFirstLastPara="1" wrap="square" lIns="68569" tIns="68569" rIns="68569" bIns="68569" anchor="t" anchorCtr="0">
            <a:spAutoFit/>
          </a:bodyPr>
          <a:lstStyle/>
          <a:p>
            <a:pPr marL="257175" indent="-257175">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Our journey to a achieve a strong culture of excellence will involve all employees, with the active engagement of line management, the facilitation of our Office of Contractor Assurance and the collaboration of all members of our mission support team. </a:t>
            </a:r>
          </a:p>
          <a:p>
            <a:pPr marL="257175" indent="-257175">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Expect regular communications that will cover lab-wide updates, offer implementation guidance and provide consistent messaging to ensure the continuous engagement and support of the initiative.</a:t>
            </a:r>
          </a:p>
          <a:p>
            <a:pPr marL="257175" indent="-257175">
              <a:spcBef>
                <a:spcPts val="0"/>
              </a:spcBef>
              <a:spcAft>
                <a:spcPts val="600"/>
              </a:spcAft>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For those teams seeking further insights on adopting these principles, disciplined operations speakers will be made available to provide tailored guidance and support.</a:t>
            </a:r>
            <a:endParaRPr sz="1800" dirty="0">
              <a:solidFill>
                <a:srgbClr val="00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575519" y="4878162"/>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3A53CD23-9A96-DDCD-A85A-994C17D1A865}"/>
              </a:ext>
            </a:extLst>
          </p:cNvPr>
          <p:cNvSpPr txBox="1"/>
          <p:nvPr/>
        </p:nvSpPr>
        <p:spPr>
          <a:xfrm>
            <a:off x="7033452" y="2929316"/>
            <a:ext cx="1888298" cy="1477328"/>
          </a:xfrm>
          <a:prstGeom prst="rect">
            <a:avLst/>
          </a:prstGeom>
          <a:solidFill>
            <a:schemeClr val="bg1">
              <a:lumMod val="95000"/>
            </a:schemeClr>
          </a:solidFill>
        </p:spPr>
        <p:txBody>
          <a:bodyPr wrap="square" rtlCol="0">
            <a:spAutoFit/>
          </a:bodyPr>
          <a:lstStyle/>
          <a:p>
            <a:r>
              <a:rPr lang="en-US" sz="1500" b="1" dirty="0">
                <a:solidFill>
                  <a:srgbClr val="002060"/>
                </a:solidFill>
              </a:rPr>
              <a:t>“We are what we repeatedly do. Excellence, then, is not an act, but a habit.”</a:t>
            </a:r>
          </a:p>
          <a:p>
            <a:pPr algn="r"/>
            <a:r>
              <a:rPr lang="en-US" sz="1500" b="1" dirty="0">
                <a:solidFill>
                  <a:srgbClr val="002060"/>
                </a:solidFill>
              </a:rPr>
              <a:t>		- Aristotle</a:t>
            </a:r>
          </a:p>
        </p:txBody>
      </p:sp>
      <p:sp>
        <p:nvSpPr>
          <p:cNvPr id="4" name="Slide Number Placeholder 3">
            <a:extLst>
              <a:ext uri="{FF2B5EF4-FFF2-40B4-BE49-F238E27FC236}">
                <a16:creationId xmlns:a16="http://schemas.microsoft.com/office/drawing/2014/main" id="{DB1FC1A6-947A-EE23-712A-CE1CD28B9884}"/>
              </a:ext>
            </a:extLst>
          </p:cNvPr>
          <p:cNvSpPr>
            <a:spLocks noGrp="1"/>
          </p:cNvSpPr>
          <p:nvPr>
            <p:ph type="sldNum" idx="12"/>
          </p:nvPr>
        </p:nvSpPr>
        <p:spPr>
          <a:xfrm>
            <a:off x="222250" y="4875151"/>
            <a:ext cx="414338" cy="177964"/>
          </a:xfrm>
        </p:spPr>
        <p:txBody>
          <a:bodyPr/>
          <a:lstStyle/>
          <a:p>
            <a:fld id="{00000000-1234-1234-1234-123412341234}" type="slidenum">
              <a:rPr lang="en-US" sz="800" smtClean="0"/>
              <a:pPr/>
              <a:t>10</a:t>
            </a:fld>
            <a:endParaRPr lang="en-US" sz="800"/>
          </a:p>
        </p:txBody>
      </p:sp>
      <p:sp>
        <p:nvSpPr>
          <p:cNvPr id="5" name="Google Shape;96;p2">
            <a:extLst>
              <a:ext uri="{FF2B5EF4-FFF2-40B4-BE49-F238E27FC236}">
                <a16:creationId xmlns:a16="http://schemas.microsoft.com/office/drawing/2014/main" id="{8738F91F-0C19-3E3C-B01F-893FA0C4A99F}"/>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213032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body" idx="1"/>
          </p:nvPr>
        </p:nvSpPr>
        <p:spPr>
          <a:xfrm>
            <a:off x="169200" y="3839757"/>
            <a:ext cx="8746200" cy="954900"/>
          </a:xfrm>
          <a:prstGeom prst="rect">
            <a:avLst/>
          </a:prstGeom>
          <a:noFill/>
          <a:ln>
            <a:noFill/>
          </a:ln>
        </p:spPr>
        <p:txBody>
          <a:bodyPr spcFirstLastPara="1" wrap="square" lIns="0" tIns="0" rIns="0" bIns="0" anchor="t" anchorCtr="0">
            <a:noAutofit/>
          </a:bodyPr>
          <a:lstStyle/>
          <a:p>
            <a:pPr indent="0" algn="ctr">
              <a:spcBef>
                <a:spcPts val="0"/>
              </a:spcBef>
              <a:buNone/>
            </a:pPr>
            <a:endParaRPr>
              <a:solidFill>
                <a:srgbClr val="000000"/>
              </a:solidFill>
              <a:latin typeface="Arial"/>
              <a:ea typeface="Arial"/>
              <a:cs typeface="Arial"/>
              <a:sym typeface="Arial"/>
            </a:endParaRPr>
          </a:p>
          <a:p>
            <a:pPr indent="0">
              <a:spcBef>
                <a:spcPts val="0"/>
              </a:spcBef>
              <a:buNone/>
            </a:pPr>
            <a:endParaRPr sz="1425">
              <a:solidFill>
                <a:srgbClr val="000000"/>
              </a:solidFill>
              <a:latin typeface="Arial"/>
              <a:ea typeface="Arial"/>
              <a:cs typeface="Arial"/>
              <a:sym typeface="Arial"/>
            </a:endParaRPr>
          </a:p>
        </p:txBody>
      </p:sp>
      <p:sp>
        <p:nvSpPr>
          <p:cNvPr id="95" name="Google Shape;95;p2"/>
          <p:cNvSpPr txBox="1">
            <a:spLocks noGrp="1"/>
          </p:cNvSpPr>
          <p:nvPr>
            <p:ph type="title"/>
          </p:nvPr>
        </p:nvSpPr>
        <p:spPr>
          <a:xfrm>
            <a:off x="74250" y="2044154"/>
            <a:ext cx="8995500" cy="342675"/>
          </a:xfrm>
          <a:prstGeom prst="rect">
            <a:avLst/>
          </a:prstGeom>
          <a:noFill/>
          <a:ln>
            <a:noFill/>
          </a:ln>
        </p:spPr>
        <p:txBody>
          <a:bodyPr spcFirstLastPara="1" wrap="square" lIns="0" tIns="0" rIns="0" bIns="0" anchor="b" anchorCtr="0">
            <a:noAutofit/>
          </a:bodyPr>
          <a:lstStyle/>
          <a:p>
            <a:pPr algn="ctr"/>
            <a:r>
              <a:rPr lang="en-US" sz="1800"/>
              <a:t>Back up</a:t>
            </a:r>
            <a:endParaRPr sz="1800"/>
          </a:p>
        </p:txBody>
      </p:sp>
      <p:sp>
        <p:nvSpPr>
          <p:cNvPr id="96" name="Google Shape;96;p2"/>
          <p:cNvSpPr txBox="1">
            <a:spLocks noGrp="1"/>
          </p:cNvSpPr>
          <p:nvPr>
            <p:ph type="dt" idx="10"/>
          </p:nvPr>
        </p:nvSpPr>
        <p:spPr>
          <a:xfrm>
            <a:off x="736827" y="4878161"/>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fld id="{D1ACFF2F-1A5E-4045-BA11-981DEC38C471}" type="datetime1">
              <a:rPr lang="en-US" smtClean="0"/>
              <a:t>4/25/2024</a:t>
            </a:fld>
            <a:endParaRPr/>
          </a:p>
        </p:txBody>
      </p:sp>
      <p:sp>
        <p:nvSpPr>
          <p:cNvPr id="100" name="Google Shape;100;p2"/>
          <p:cNvSpPr txBox="1"/>
          <p:nvPr/>
        </p:nvSpPr>
        <p:spPr>
          <a:xfrm>
            <a:off x="169200" y="576150"/>
            <a:ext cx="3569400" cy="357768"/>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endParaRPr sz="1425"/>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p:txBody>
          <a:bodyPr/>
          <a:lstStyle/>
          <a:p>
            <a:r>
              <a:rPr lang="en-US"/>
              <a:t>Lab-wide Pause to Focus on Culture of Excellence</a:t>
            </a:r>
          </a:p>
        </p:txBody>
      </p:sp>
      <p:sp>
        <p:nvSpPr>
          <p:cNvPr id="3" name="Slide Number Placeholder 2">
            <a:extLst>
              <a:ext uri="{FF2B5EF4-FFF2-40B4-BE49-F238E27FC236}">
                <a16:creationId xmlns:a16="http://schemas.microsoft.com/office/drawing/2014/main" id="{1E90FAE1-3A4C-1343-A912-53167AE01C99}"/>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294705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a:t>Recent Events</a:t>
            </a:r>
          </a:p>
        </p:txBody>
      </p:sp>
      <p:sp>
        <p:nvSpPr>
          <p:cNvPr id="4" name="Text Placeholder 3"/>
          <p:cNvSpPr>
            <a:spLocks noGrp="1"/>
          </p:cNvSpPr>
          <p:nvPr>
            <p:ph type="body" sz="quarter" idx="10"/>
          </p:nvPr>
        </p:nvSpPr>
        <p:spPr>
          <a:xfrm>
            <a:off x="393964" y="3849336"/>
            <a:ext cx="8499231" cy="935794"/>
          </a:xfrm>
        </p:spPr>
        <p:txBody>
          <a:bodyPr/>
          <a:lstStyle/>
          <a:p>
            <a:r>
              <a:rPr lang="en-US" sz="1400"/>
              <a:t>	</a:t>
            </a:r>
          </a:p>
          <a:p>
            <a:r>
              <a:rPr lang="en-US"/>
              <a:t>Lab-wide Pause to Focus on Culture of Excellence</a:t>
            </a:r>
          </a:p>
          <a:p>
            <a:r>
              <a:rPr lang="en-US"/>
              <a:t>April 2024</a:t>
            </a:r>
            <a:endParaRPr lang="en-US" sz="1400"/>
          </a:p>
        </p:txBody>
      </p:sp>
    </p:spTree>
    <p:extLst>
      <p:ext uri="{BB962C8B-B14F-4D97-AF65-F5344CB8AC3E}">
        <p14:creationId xmlns:p14="http://schemas.microsoft.com/office/powerpoint/2010/main" val="179695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0B6E3-68FB-DC62-EEC6-DAC34A0F9E6B}"/>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MI-40 event</a:t>
            </a:r>
          </a:p>
          <a:p>
            <a:r>
              <a:rPr lang="en-US" dirty="0">
                <a:latin typeface="Calibri" panose="020F0502020204030204" pitchFamily="34" charset="0"/>
                <a:cs typeface="Calibri" panose="020F0502020204030204" pitchFamily="34" charset="0"/>
              </a:rPr>
              <a:t>Uncontrolled release of nitrogen</a:t>
            </a:r>
          </a:p>
          <a:p>
            <a:r>
              <a:rPr lang="en-US" dirty="0">
                <a:latin typeface="Calibri" panose="020F0502020204030204" pitchFamily="34" charset="0"/>
                <a:cs typeface="Calibri" panose="020F0502020204030204" pitchFamily="34" charset="0"/>
              </a:rPr>
              <a:t>Skin contamination</a:t>
            </a:r>
          </a:p>
          <a:p>
            <a:r>
              <a:rPr lang="en-US" dirty="0">
                <a:latin typeface="Calibri" panose="020F0502020204030204" pitchFamily="34" charset="0"/>
                <a:cs typeface="Calibri" panose="020F0502020204030204" pitchFamily="34" charset="0"/>
              </a:rPr>
              <a:t>ODH alarm response</a:t>
            </a:r>
          </a:p>
        </p:txBody>
      </p:sp>
      <p:sp>
        <p:nvSpPr>
          <p:cNvPr id="4" name="Date Placeholder 3">
            <a:extLst>
              <a:ext uri="{FF2B5EF4-FFF2-40B4-BE49-F238E27FC236}">
                <a16:creationId xmlns:a16="http://schemas.microsoft.com/office/drawing/2014/main" id="{443BCC1A-0003-183D-C341-A1BB51979802}"/>
              </a:ext>
            </a:extLst>
          </p:cNvPr>
          <p:cNvSpPr>
            <a:spLocks noGrp="1"/>
          </p:cNvSpPr>
          <p:nvPr>
            <p:ph type="dt" sz="half" idx="2"/>
          </p:nvPr>
        </p:nvSpPr>
        <p:spPr/>
        <p:txBody>
          <a:bodyPr/>
          <a:lstStyle/>
          <a:p>
            <a:pPr>
              <a:defRPr/>
            </a:pPr>
            <a:fld id="{57ADAB69-348E-2C41-AF41-E98D046040A4}" type="datetime1">
              <a:rPr lang="en-US" smtClean="0"/>
              <a:t>4/25/2024</a:t>
            </a:fld>
            <a:endParaRPr lang="en-US"/>
          </a:p>
        </p:txBody>
      </p:sp>
      <p:sp>
        <p:nvSpPr>
          <p:cNvPr id="5" name="Footer Placeholder 4">
            <a:extLst>
              <a:ext uri="{FF2B5EF4-FFF2-40B4-BE49-F238E27FC236}">
                <a16:creationId xmlns:a16="http://schemas.microsoft.com/office/drawing/2014/main" id="{EB8E631D-95E1-66AD-3241-9CE5AB993191}"/>
              </a:ext>
            </a:extLst>
          </p:cNvPr>
          <p:cNvSpPr>
            <a:spLocks noGrp="1"/>
          </p:cNvSpPr>
          <p:nvPr>
            <p:ph type="ftr" sz="quarter" idx="3"/>
          </p:nvPr>
        </p:nvSpPr>
        <p:spPr/>
        <p:txBody>
          <a:bodyPr/>
          <a:lstStyle/>
          <a:p>
            <a:pPr>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FE809010-D07B-CA15-0434-5970CBD4D272}"/>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a:p>
        </p:txBody>
      </p:sp>
    </p:spTree>
    <p:extLst>
      <p:ext uri="{BB962C8B-B14F-4D97-AF65-F5344CB8AC3E}">
        <p14:creationId xmlns:p14="http://schemas.microsoft.com/office/powerpoint/2010/main" val="18068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1AADB-BD17-CBD3-96E6-E86618E904CD}"/>
              </a:ext>
            </a:extLst>
          </p:cNvPr>
          <p:cNvSpPr>
            <a:spLocks noGrp="1"/>
          </p:cNvSpPr>
          <p:nvPr>
            <p:ph idx="1"/>
          </p:nvPr>
        </p:nvSpPr>
        <p:spPr>
          <a:xfrm>
            <a:off x="222250" y="805494"/>
            <a:ext cx="8672513" cy="3794522"/>
          </a:xfrm>
        </p:spPr>
        <p:txBody>
          <a:bodyPr/>
          <a:lstStyle/>
          <a:p>
            <a:pPr marL="0" lvl="1" indent="0">
              <a:buNone/>
            </a:pPr>
            <a:r>
              <a:rPr lang="en-US" sz="1400" dirty="0">
                <a:latin typeface="Calibri" panose="020F0502020204030204" pitchFamily="34" charset="0"/>
                <a:cs typeface="Calibri" panose="020F0502020204030204" pitchFamily="34" charset="0"/>
              </a:rPr>
              <a:t>April 3, 2024, ISD personnel were investigating the cause of flooding in the MI-40 Abort Tunnel. The electricians sought to manually operate each of the two pumps operated by the MI-40 Abort Tunnel sump pump controller. Because the manual controls for this sump pump controller were located inside the controller’s electrical controller, an electrician opened the enclosure and manually operated the auto-off-hand switch for each pump.</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Initial findings (event still under review):</a:t>
            </a:r>
          </a:p>
          <a:p>
            <a:pPr lvl="1"/>
            <a:r>
              <a:rPr lang="en-US" sz="1400" dirty="0">
                <a:latin typeface="Calibri" panose="020F0502020204030204" pitchFamily="34" charset="0"/>
                <a:cs typeface="Calibri" panose="020F0502020204030204" pitchFamily="34" charset="0"/>
              </a:rPr>
              <a:t>Task was performed without an Electrical Hazard Analysis and Work Plan.</a:t>
            </a:r>
          </a:p>
          <a:p>
            <a:pPr lvl="1"/>
            <a:r>
              <a:rPr lang="en-US" sz="1400" dirty="0">
                <a:latin typeface="Calibri" panose="020F0502020204030204" pitchFamily="34" charset="0"/>
                <a:cs typeface="Calibri" panose="020F0502020204030204" pitchFamily="34" charset="0"/>
              </a:rPr>
              <a:t>Task was performed without donning shock or arc-flash protective gear. </a:t>
            </a:r>
          </a:p>
          <a:p>
            <a:pPr lvl="1"/>
            <a:r>
              <a:rPr lang="en-US" sz="1400" dirty="0">
                <a:latin typeface="Calibri" panose="020F0502020204030204" pitchFamily="34" charset="0"/>
                <a:cs typeface="Calibri" panose="020F0502020204030204" pitchFamily="34" charset="0"/>
              </a:rPr>
              <a:t>These switches were located on a small panel spaced in front of the other electrical components but were within the 1-foot Restricted Approach Boundary (RAB) for 480 volt equipment. </a:t>
            </a:r>
          </a:p>
          <a:p>
            <a:pPr lvl="1"/>
            <a:r>
              <a:rPr lang="en-US" sz="1400" dirty="0">
                <a:latin typeface="Calibri" panose="020F0502020204030204" pitchFamily="34" charset="0"/>
                <a:cs typeface="Calibri" panose="020F0502020204030204" pitchFamily="34" charset="0"/>
              </a:rPr>
              <a:t>Pre-job briefing reportedly discussed not opening the panel.</a:t>
            </a:r>
          </a:p>
          <a:p>
            <a:pPr lvl="1"/>
            <a:r>
              <a:rPr lang="en-US" sz="1400" dirty="0">
                <a:latin typeface="Calibri" panose="020F0502020204030204" pitchFamily="34" charset="0"/>
                <a:cs typeface="Calibri" panose="020F0502020204030204" pitchFamily="34" charset="0"/>
              </a:rPr>
              <a:t>Task was reported to DSO through RCTs, but action was not taken to stop work in the field.</a:t>
            </a:r>
          </a:p>
          <a:p>
            <a:pPr lvl="1"/>
            <a:r>
              <a:rPr lang="en-US" sz="1400" dirty="0">
                <a:latin typeface="Calibri" panose="020F0502020204030204" pitchFamily="34" charset="0"/>
                <a:cs typeface="Calibri" panose="020F0502020204030204" pitchFamily="34" charset="0"/>
              </a:rPr>
              <a:t>Poor unconventional design of the equipment having the controls within the panel and not accessible. </a:t>
            </a:r>
          </a:p>
          <a:p>
            <a:pPr lvl="2"/>
            <a:r>
              <a:rPr lang="en-US" sz="1400" dirty="0">
                <a:latin typeface="Calibri" panose="020F0502020204030204" pitchFamily="34" charset="0"/>
                <a:cs typeface="Calibri" panose="020F0502020204030204" pitchFamily="34" charset="0"/>
              </a:rPr>
              <a:t>Was identified as being an issue 2 years ago.</a:t>
            </a:r>
          </a:p>
          <a:p>
            <a:pPr lvl="1"/>
            <a:r>
              <a:rPr lang="en-US" sz="1400" dirty="0">
                <a:latin typeface="Calibri" panose="020F0502020204030204" pitchFamily="34" charset="0"/>
                <a:cs typeface="Calibri" panose="020F0502020204030204" pitchFamily="34" charset="0"/>
              </a:rPr>
              <a:t>Delays in reporting</a:t>
            </a:r>
          </a:p>
        </p:txBody>
      </p:sp>
      <p:sp>
        <p:nvSpPr>
          <p:cNvPr id="3" name="Title 2">
            <a:extLst>
              <a:ext uri="{FF2B5EF4-FFF2-40B4-BE49-F238E27FC236}">
                <a16:creationId xmlns:a16="http://schemas.microsoft.com/office/drawing/2014/main" id="{AE454206-B754-6ECC-98CE-6630E6BD7DDB}"/>
              </a:ext>
            </a:extLst>
          </p:cNvPr>
          <p:cNvSpPr>
            <a:spLocks noGrp="1"/>
          </p:cNvSpPr>
          <p:nvPr>
            <p:ph type="title"/>
          </p:nvPr>
        </p:nvSpPr>
        <p:spPr>
          <a:xfrm>
            <a:off x="207963" y="283305"/>
            <a:ext cx="8686800" cy="320908"/>
          </a:xfrm>
        </p:spPr>
        <p:txBody>
          <a:bodyPr/>
          <a:lstStyle/>
          <a:p>
            <a:r>
              <a:rPr lang="en-US" sz="2000" dirty="0"/>
              <a:t>Event: MI-40 Electrical Panel</a:t>
            </a:r>
          </a:p>
        </p:txBody>
      </p:sp>
      <p:sp>
        <p:nvSpPr>
          <p:cNvPr id="4" name="Date Placeholder 3">
            <a:extLst>
              <a:ext uri="{FF2B5EF4-FFF2-40B4-BE49-F238E27FC236}">
                <a16:creationId xmlns:a16="http://schemas.microsoft.com/office/drawing/2014/main" id="{C36F063B-9A3F-C4CA-C23E-C904021A9B71}"/>
              </a:ext>
            </a:extLst>
          </p:cNvPr>
          <p:cNvSpPr>
            <a:spLocks noGrp="1"/>
          </p:cNvSpPr>
          <p:nvPr>
            <p:ph type="dt" sz="half" idx="2"/>
          </p:nvPr>
        </p:nvSpPr>
        <p:spPr/>
        <p:txBody>
          <a:bodyPr/>
          <a:lstStyle/>
          <a:p>
            <a:pPr>
              <a:defRPr/>
            </a:pPr>
            <a:fld id="{57ADAB69-348E-2C41-AF41-E98D046040A4}" type="datetime1">
              <a:rPr lang="en-US" smtClean="0"/>
              <a:t>4/25/2024</a:t>
            </a:fld>
            <a:endParaRPr lang="en-US"/>
          </a:p>
        </p:txBody>
      </p:sp>
      <p:sp>
        <p:nvSpPr>
          <p:cNvPr id="5" name="Footer Placeholder 4">
            <a:extLst>
              <a:ext uri="{FF2B5EF4-FFF2-40B4-BE49-F238E27FC236}">
                <a16:creationId xmlns:a16="http://schemas.microsoft.com/office/drawing/2014/main" id="{20071A96-4C90-737E-B984-A323A3B73B60}"/>
              </a:ext>
            </a:extLst>
          </p:cNvPr>
          <p:cNvSpPr>
            <a:spLocks noGrp="1"/>
          </p:cNvSpPr>
          <p:nvPr>
            <p:ph type="ftr" sz="quarter" idx="3"/>
          </p:nvPr>
        </p:nvSpPr>
        <p:spPr/>
        <p:txBody>
          <a:bodyPr/>
          <a:lstStyle/>
          <a:p>
            <a:pPr>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CB925F54-DA4C-B78E-1305-51BA94959477}"/>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a:p>
        </p:txBody>
      </p:sp>
    </p:spTree>
    <p:extLst>
      <p:ext uri="{BB962C8B-B14F-4D97-AF65-F5344CB8AC3E}">
        <p14:creationId xmlns:p14="http://schemas.microsoft.com/office/powerpoint/2010/main" val="357886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A495A8-3993-CBA7-274A-018A48DF05DE}"/>
              </a:ext>
            </a:extLst>
          </p:cNvPr>
          <p:cNvSpPr>
            <a:spLocks noGrp="1"/>
          </p:cNvSpPr>
          <p:nvPr>
            <p:ph idx="1"/>
          </p:nvPr>
        </p:nvSpPr>
        <p:spPr>
          <a:xfrm>
            <a:off x="228600" y="942435"/>
            <a:ext cx="8672513" cy="3794522"/>
          </a:xfrm>
        </p:spPr>
        <p:txBody>
          <a:bodyPr/>
          <a:lstStyle/>
          <a:p>
            <a:pPr marL="0" lvl="1" indent="0">
              <a:buNone/>
            </a:pPr>
            <a:r>
              <a:rPr lang="en-US" sz="1400" dirty="0">
                <a:latin typeface="Calibri" panose="020F0502020204030204" pitchFamily="34" charset="0"/>
                <a:cs typeface="Calibri" panose="020F0502020204030204" pitchFamily="34" charset="0"/>
              </a:rPr>
              <a:t>March 19,2024, an employee’s hand became contaminated during an access to fill an experiment with liquid argon at MTA/ITA. </a:t>
            </a:r>
          </a:p>
          <a:p>
            <a:pPr marL="0" lvl="1" indent="0">
              <a:buNone/>
            </a:pPr>
            <a:endParaRPr lang="en-US" sz="1400" dirty="0">
              <a:latin typeface="Calibri" panose="020F0502020204030204" pitchFamily="34" charset="0"/>
              <a:cs typeface="Calibri" panose="020F0502020204030204" pitchFamily="34" charset="0"/>
            </a:endParaRPr>
          </a:p>
          <a:p>
            <a:pPr marL="0" lvl="1" indent="0">
              <a:buNone/>
            </a:pPr>
            <a:r>
              <a:rPr lang="en-US" sz="1400" dirty="0">
                <a:latin typeface="Calibri" panose="020F0502020204030204" pitchFamily="34" charset="0"/>
                <a:cs typeface="Calibri" panose="020F0502020204030204" pitchFamily="34" charset="0"/>
              </a:rPr>
              <a:t>The employee used a spare glove as a rag to clean the inside of the experiment container of debris prior to filling. When exiting the enclosure, it was identified that the glove the employee was wearing was contaminated. The employee went back into the enclosure to place the glove on a table and report to another employee within the enclosure. The second employee instructed the employee to notify the RSO.</a:t>
            </a:r>
          </a:p>
          <a:p>
            <a:pPr marL="0" lvl="1" indent="0">
              <a:buNone/>
            </a:pP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Initial findings (event still under review): </a:t>
            </a:r>
          </a:p>
          <a:p>
            <a:pPr lvl="1"/>
            <a:r>
              <a:rPr lang="en-US" sz="1400" dirty="0">
                <a:latin typeface="Calibri" panose="020F0502020204030204" pitchFamily="34" charset="0"/>
                <a:cs typeface="Calibri" panose="020F0502020204030204" pitchFamily="34" charset="0"/>
              </a:rPr>
              <a:t>Newer employees/lack of experience among RSO, RCT and </a:t>
            </a:r>
            <a:r>
              <a:rPr lang="en-US" sz="1400" dirty="0" err="1">
                <a:latin typeface="Calibri" panose="020F0502020204030204" pitchFamily="34" charset="0"/>
                <a:cs typeface="Calibri" panose="020F0502020204030204" pitchFamily="34" charset="0"/>
              </a:rPr>
              <a:t>mployees</a:t>
            </a:r>
            <a:r>
              <a:rPr lang="en-US" sz="1400" dirty="0">
                <a:latin typeface="Calibri" panose="020F0502020204030204" pitchFamily="34" charset="0"/>
                <a:cs typeface="Calibri" panose="020F0502020204030204" pitchFamily="34" charset="0"/>
              </a:rPr>
              <a:t> </a:t>
            </a:r>
          </a:p>
        </p:txBody>
      </p:sp>
      <p:sp>
        <p:nvSpPr>
          <p:cNvPr id="3" name="Title 2">
            <a:extLst>
              <a:ext uri="{FF2B5EF4-FFF2-40B4-BE49-F238E27FC236}">
                <a16:creationId xmlns:a16="http://schemas.microsoft.com/office/drawing/2014/main" id="{A52C334F-740E-D127-6AD6-DC1620AC818C}"/>
              </a:ext>
            </a:extLst>
          </p:cNvPr>
          <p:cNvSpPr>
            <a:spLocks noGrp="1"/>
          </p:cNvSpPr>
          <p:nvPr>
            <p:ph type="title"/>
          </p:nvPr>
        </p:nvSpPr>
        <p:spPr>
          <a:xfrm>
            <a:off x="228600" y="346682"/>
            <a:ext cx="8686800" cy="320908"/>
          </a:xfrm>
        </p:spPr>
        <p:txBody>
          <a:bodyPr/>
          <a:lstStyle/>
          <a:p>
            <a:r>
              <a:rPr lang="en-US" sz="2000" dirty="0"/>
              <a:t>Event: Skin Contamination</a:t>
            </a:r>
          </a:p>
        </p:txBody>
      </p:sp>
      <p:sp>
        <p:nvSpPr>
          <p:cNvPr id="4" name="Date Placeholder 3">
            <a:extLst>
              <a:ext uri="{FF2B5EF4-FFF2-40B4-BE49-F238E27FC236}">
                <a16:creationId xmlns:a16="http://schemas.microsoft.com/office/drawing/2014/main" id="{376E779B-A575-B4D8-6A05-0BEF9CF81ACD}"/>
              </a:ext>
            </a:extLst>
          </p:cNvPr>
          <p:cNvSpPr>
            <a:spLocks noGrp="1"/>
          </p:cNvSpPr>
          <p:nvPr>
            <p:ph type="dt" sz="half" idx="2"/>
          </p:nvPr>
        </p:nvSpPr>
        <p:spPr/>
        <p:txBody>
          <a:bodyPr/>
          <a:lstStyle/>
          <a:p>
            <a:pPr>
              <a:defRPr/>
            </a:pPr>
            <a:fld id="{57ADAB69-348E-2C41-AF41-E98D046040A4}" type="datetime1">
              <a:rPr lang="en-US" smtClean="0"/>
              <a:t>4/25/2024</a:t>
            </a:fld>
            <a:endParaRPr lang="en-US"/>
          </a:p>
        </p:txBody>
      </p:sp>
      <p:sp>
        <p:nvSpPr>
          <p:cNvPr id="5" name="Footer Placeholder 4">
            <a:extLst>
              <a:ext uri="{FF2B5EF4-FFF2-40B4-BE49-F238E27FC236}">
                <a16:creationId xmlns:a16="http://schemas.microsoft.com/office/drawing/2014/main" id="{C124D993-DE2C-689E-D81A-BE5D94224AE6}"/>
              </a:ext>
            </a:extLst>
          </p:cNvPr>
          <p:cNvSpPr>
            <a:spLocks noGrp="1"/>
          </p:cNvSpPr>
          <p:nvPr>
            <p:ph type="ftr" sz="quarter" idx="3"/>
          </p:nvPr>
        </p:nvSpPr>
        <p:spPr/>
        <p:txBody>
          <a:bodyPr/>
          <a:lstStyle/>
          <a:p>
            <a:pPr>
              <a:defRPr/>
            </a:pPr>
            <a:r>
              <a:rPr lang="en-US" dirty="0"/>
              <a:t>Presenter | Presentation Title or Meeting Title</a:t>
            </a:r>
            <a:endParaRPr lang="en-US" b="1" dirty="0"/>
          </a:p>
        </p:txBody>
      </p:sp>
      <p:sp>
        <p:nvSpPr>
          <p:cNvPr id="6" name="Slide Number Placeholder 5">
            <a:extLst>
              <a:ext uri="{FF2B5EF4-FFF2-40B4-BE49-F238E27FC236}">
                <a16:creationId xmlns:a16="http://schemas.microsoft.com/office/drawing/2014/main" id="{057A88D4-486A-50DF-0B44-7E910F7DDD4F}"/>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a:p>
        </p:txBody>
      </p:sp>
    </p:spTree>
    <p:extLst>
      <p:ext uri="{BB962C8B-B14F-4D97-AF65-F5344CB8AC3E}">
        <p14:creationId xmlns:p14="http://schemas.microsoft.com/office/powerpoint/2010/main" val="383196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600398-70CB-1E74-80AB-A209E8EB810C}"/>
              </a:ext>
            </a:extLst>
          </p:cNvPr>
          <p:cNvSpPr>
            <a:spLocks noGrp="1"/>
          </p:cNvSpPr>
          <p:nvPr>
            <p:ph idx="1"/>
          </p:nvPr>
        </p:nvSpPr>
        <p:spPr>
          <a:xfrm>
            <a:off x="222250" y="728664"/>
            <a:ext cx="8683755" cy="3794522"/>
          </a:xfrm>
        </p:spPr>
        <p:txBody>
          <a:bodyPr/>
          <a:lstStyle/>
          <a:p>
            <a:pPr marL="0" lvl="1" indent="0">
              <a:buNone/>
            </a:pPr>
            <a:r>
              <a:rPr lang="en-US" sz="1400" dirty="0">
                <a:latin typeface="Calibri" panose="020F0502020204030204" pitchFamily="34" charset="0"/>
                <a:cs typeface="Calibri" panose="020F0502020204030204" pitchFamily="34" charset="0"/>
              </a:rPr>
              <a:t>March 4, 2024, there was an unexpected sudden release of nitrogen gas. There were no injuries. </a:t>
            </a:r>
          </a:p>
          <a:p>
            <a:pPr marL="0" lvl="1" indent="0">
              <a:buNone/>
            </a:pPr>
            <a:endParaRPr lang="en-US" sz="800" dirty="0">
              <a:latin typeface="Calibri" panose="020F0502020204030204" pitchFamily="34" charset="0"/>
              <a:cs typeface="Calibri" panose="020F0502020204030204" pitchFamily="34" charset="0"/>
            </a:endParaRPr>
          </a:p>
          <a:p>
            <a:pPr marL="0" lvl="1" indent="0">
              <a:buNone/>
            </a:pPr>
            <a:r>
              <a:rPr lang="en-US" sz="1400" dirty="0">
                <a:latin typeface="Calibri" panose="020F0502020204030204" pitchFamily="34" charset="0"/>
                <a:cs typeface="Calibri" panose="020F0502020204030204" pitchFamily="34" charset="0"/>
              </a:rPr>
              <a:t>Personnel were attempting to test a hypothesis that moisture was trapped within a capillary tube assembly and was causing the failures of hi-pot tests at room temperature. They were instructed to obtain a liquid nitrogen (LN2) </a:t>
            </a:r>
            <a:r>
              <a:rPr lang="en-US" sz="1400" dirty="0" err="1">
                <a:latin typeface="Calibri" panose="020F0502020204030204" pitchFamily="34" charset="0"/>
                <a:cs typeface="Calibri" panose="020F0502020204030204" pitchFamily="34" charset="0"/>
              </a:rPr>
              <a:t>dewar</a:t>
            </a:r>
            <a:r>
              <a:rPr lang="en-US" sz="1400" dirty="0">
                <a:latin typeface="Calibri" panose="020F0502020204030204" pitchFamily="34" charset="0"/>
                <a:cs typeface="Calibri" panose="020F0502020204030204" pitchFamily="34" charset="0"/>
              </a:rPr>
              <a:t> but were not told of the specific pressure rating that was expected for the test. The personnel set up the test using a flex line from the LN2 </a:t>
            </a:r>
            <a:r>
              <a:rPr lang="en-US" sz="1400" dirty="0" err="1">
                <a:latin typeface="Calibri" panose="020F0502020204030204" pitchFamily="34" charset="0"/>
                <a:cs typeface="Calibri" panose="020F0502020204030204" pitchFamily="34" charset="0"/>
              </a:rPr>
              <a:t>dewar</a:t>
            </a:r>
            <a:r>
              <a:rPr lang="en-US" sz="1400" dirty="0">
                <a:latin typeface="Calibri" panose="020F0502020204030204" pitchFamily="34" charset="0"/>
                <a:cs typeface="Calibri" panose="020F0502020204030204" pitchFamily="34" charset="0"/>
              </a:rPr>
              <a:t> to an end can. The </a:t>
            </a:r>
            <a:r>
              <a:rPr lang="en-US" sz="1400" dirty="0" err="1">
                <a:latin typeface="Calibri" panose="020F0502020204030204" pitchFamily="34" charset="0"/>
                <a:cs typeface="Calibri" panose="020F0502020204030204" pitchFamily="34" charset="0"/>
              </a:rPr>
              <a:t>dewar</a:t>
            </a:r>
            <a:r>
              <a:rPr lang="en-US" sz="1400" dirty="0">
                <a:latin typeface="Calibri" panose="020F0502020204030204" pitchFamily="34" charset="0"/>
                <a:cs typeface="Calibri" panose="020F0502020204030204" pitchFamily="34" charset="0"/>
              </a:rPr>
              <a:t> had a pressure gauge and </a:t>
            </a:r>
            <a:r>
              <a:rPr lang="en-US" sz="1400" dirty="0" err="1">
                <a:latin typeface="Calibri" panose="020F0502020204030204" pitchFamily="34" charset="0"/>
                <a:cs typeface="Calibri" panose="020F0502020204030204" pitchFamily="34" charset="0"/>
              </a:rPr>
              <a:t>dewar</a:t>
            </a:r>
            <a:r>
              <a:rPr lang="en-US" sz="1400" dirty="0">
                <a:latin typeface="Calibri" panose="020F0502020204030204" pitchFamily="34" charset="0"/>
                <a:cs typeface="Calibri" panose="020F0502020204030204" pitchFamily="34" charset="0"/>
              </a:rPr>
              <a:t> relief device. The warm head and end can were secured together with fiberglass tape and duct tape. A thin rubber strip and stainless steel sheet metal strip were placed around the tape and tightened with a hose clamp. A quick clamp was used to clamp the two pipes together. No pressure relief device was used on the set up as the capillary tube is open on one end. As the LN2 </a:t>
            </a:r>
            <a:r>
              <a:rPr lang="en-US" sz="1400" dirty="0" err="1">
                <a:latin typeface="Calibri" panose="020F0502020204030204" pitchFamily="34" charset="0"/>
                <a:cs typeface="Calibri" panose="020F0502020204030204" pitchFamily="34" charset="0"/>
              </a:rPr>
              <a:t>dewar</a:t>
            </a:r>
            <a:r>
              <a:rPr lang="en-US" sz="1400" dirty="0">
                <a:latin typeface="Calibri" panose="020F0502020204030204" pitchFamily="34" charset="0"/>
                <a:cs typeface="Calibri" panose="020F0502020204030204" pitchFamily="34" charset="0"/>
              </a:rPr>
              <a:t> valve was opened slowly, a loud “pop” occurred due to the sudden release of nitrogen gas from the test set up. </a:t>
            </a:r>
          </a:p>
          <a:p>
            <a:pPr marL="0" indent="0">
              <a:spcBef>
                <a:spcPts val="0"/>
              </a:spcBef>
              <a:buNone/>
            </a:pPr>
            <a:endParaRPr lang="en-US" sz="600" dirty="0">
              <a:latin typeface="Calibri" panose="020F0502020204030204" pitchFamily="34" charset="0"/>
              <a:cs typeface="Calibri" panose="020F0502020204030204" pitchFamily="34" charset="0"/>
            </a:endParaRPr>
          </a:p>
          <a:p>
            <a:pPr marL="0" indent="0">
              <a:spcBef>
                <a:spcPts val="0"/>
              </a:spcBef>
              <a:buNone/>
            </a:pPr>
            <a:r>
              <a:rPr lang="en-US" sz="1400" dirty="0">
                <a:latin typeface="Calibri" panose="020F0502020204030204" pitchFamily="34" charset="0"/>
                <a:cs typeface="Calibri" panose="020F0502020204030204" pitchFamily="34" charset="0"/>
              </a:rPr>
              <a:t>Initial findings (event still under review):</a:t>
            </a:r>
          </a:p>
          <a:p>
            <a:pPr marL="457200" lvl="1" indent="-228600">
              <a:spcBef>
                <a:spcPts val="0"/>
              </a:spcBef>
            </a:pPr>
            <a:r>
              <a:rPr lang="en-US" sz="1400" dirty="0">
                <a:latin typeface="Calibri" panose="020F0502020204030204" pitchFamily="34" charset="0"/>
                <a:cs typeface="Calibri" panose="020F0502020204030204" pitchFamily="34" charset="0"/>
              </a:rPr>
              <a:t>A verbal (informal) WPC/HA completed including a walk-through of the final setup before turning on the pressure. There was NO written Hazard Analysis or Work Plan in place, NO written standard operating procedure. This was off-normal work that was not part of a traveler/procedure. </a:t>
            </a:r>
          </a:p>
          <a:p>
            <a:pPr marL="457200" lvl="1" indent="-228600">
              <a:spcBef>
                <a:spcPts val="0"/>
              </a:spcBef>
            </a:pPr>
            <a:r>
              <a:rPr lang="en-US" sz="1400" dirty="0">
                <a:latin typeface="Calibri" panose="020F0502020204030204" pitchFamily="34" charset="0"/>
                <a:cs typeface="Calibri" panose="020F0502020204030204" pitchFamily="34" charset="0"/>
              </a:rPr>
              <a:t>Personnel involved were not experienced in this type of work. </a:t>
            </a:r>
          </a:p>
          <a:p>
            <a:pPr marL="457200" lvl="1" indent="-228600">
              <a:spcBef>
                <a:spcPts val="0"/>
              </a:spcBef>
            </a:pPr>
            <a:r>
              <a:rPr lang="en-US" sz="1400" dirty="0">
                <a:latin typeface="Calibri" panose="020F0502020204030204" pitchFamily="34" charset="0"/>
                <a:cs typeface="Calibri" panose="020F0502020204030204" pitchFamily="34" charset="0"/>
              </a:rPr>
              <a:t>The expected </a:t>
            </a:r>
            <a:r>
              <a:rPr lang="en-US" sz="1400" dirty="0" err="1">
                <a:latin typeface="Calibri" panose="020F0502020204030204" pitchFamily="34" charset="0"/>
                <a:cs typeface="Calibri" panose="020F0502020204030204" pitchFamily="34" charset="0"/>
              </a:rPr>
              <a:t>dewar</a:t>
            </a:r>
            <a:r>
              <a:rPr lang="en-US" sz="1400" dirty="0">
                <a:latin typeface="Calibri" panose="020F0502020204030204" pitchFamily="34" charset="0"/>
                <a:cs typeface="Calibri" panose="020F0502020204030204" pitchFamily="34" charset="0"/>
              </a:rPr>
              <a:t> pressure rating was not communicated. </a:t>
            </a:r>
          </a:p>
          <a:p>
            <a:pPr marL="457200" lvl="1" indent="-228600">
              <a:spcBef>
                <a:spcPts val="0"/>
              </a:spcBef>
            </a:pPr>
            <a:r>
              <a:rPr lang="en-US" sz="1400" dirty="0">
                <a:latin typeface="Calibri" panose="020F0502020204030204" pitchFamily="34" charset="0"/>
                <a:cs typeface="Calibri" panose="020F0502020204030204" pitchFamily="34" charset="0"/>
              </a:rPr>
              <a:t>It was assumed there was no danger in over pressurizing the system since it was not closed and a fail point (duct tape) was installed.</a:t>
            </a:r>
          </a:p>
          <a:p>
            <a:endParaRPr lang="en-US" sz="12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F4FE94CD-2AB6-A283-5A75-232861DD03C8}"/>
              </a:ext>
            </a:extLst>
          </p:cNvPr>
          <p:cNvSpPr>
            <a:spLocks noGrp="1"/>
          </p:cNvSpPr>
          <p:nvPr>
            <p:ph type="title"/>
          </p:nvPr>
        </p:nvSpPr>
        <p:spPr>
          <a:xfrm>
            <a:off x="219205" y="285564"/>
            <a:ext cx="8686800" cy="320908"/>
          </a:xfrm>
        </p:spPr>
        <p:txBody>
          <a:bodyPr/>
          <a:lstStyle/>
          <a:p>
            <a:r>
              <a:rPr lang="en-US" sz="2000" dirty="0"/>
              <a:t>Event: Uncontrolled Release of Nitrogen Gas</a:t>
            </a:r>
          </a:p>
        </p:txBody>
      </p:sp>
      <p:sp>
        <p:nvSpPr>
          <p:cNvPr id="4" name="Date Placeholder 3">
            <a:extLst>
              <a:ext uri="{FF2B5EF4-FFF2-40B4-BE49-F238E27FC236}">
                <a16:creationId xmlns:a16="http://schemas.microsoft.com/office/drawing/2014/main" id="{58A6605C-CA74-41D9-98CB-F0FEF8A6F4FF}"/>
              </a:ext>
            </a:extLst>
          </p:cNvPr>
          <p:cNvSpPr>
            <a:spLocks noGrp="1"/>
          </p:cNvSpPr>
          <p:nvPr>
            <p:ph type="dt" sz="half" idx="2"/>
          </p:nvPr>
        </p:nvSpPr>
        <p:spPr/>
        <p:txBody>
          <a:bodyPr/>
          <a:lstStyle/>
          <a:p>
            <a:pPr>
              <a:defRPr/>
            </a:pPr>
            <a:fld id="{57ADAB69-348E-2C41-AF41-E98D046040A4}" type="datetime1">
              <a:rPr lang="en-US" smtClean="0"/>
              <a:t>4/25/2024</a:t>
            </a:fld>
            <a:endParaRPr lang="en-US"/>
          </a:p>
        </p:txBody>
      </p:sp>
      <p:sp>
        <p:nvSpPr>
          <p:cNvPr id="5" name="Footer Placeholder 4">
            <a:extLst>
              <a:ext uri="{FF2B5EF4-FFF2-40B4-BE49-F238E27FC236}">
                <a16:creationId xmlns:a16="http://schemas.microsoft.com/office/drawing/2014/main" id="{EFE867CD-15CA-729A-81A8-FDB68BE92A31}"/>
              </a:ext>
            </a:extLst>
          </p:cNvPr>
          <p:cNvSpPr>
            <a:spLocks noGrp="1"/>
          </p:cNvSpPr>
          <p:nvPr>
            <p:ph type="ftr" sz="quarter" idx="3"/>
          </p:nvPr>
        </p:nvSpPr>
        <p:spPr/>
        <p:txBody>
          <a:bodyPr/>
          <a:lstStyle/>
          <a:p>
            <a:pPr>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A4A8CEE2-38CF-7C1A-6515-CA3AE42CF1C4}"/>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a:p>
        </p:txBody>
      </p:sp>
    </p:spTree>
    <p:extLst>
      <p:ext uri="{BB962C8B-B14F-4D97-AF65-F5344CB8AC3E}">
        <p14:creationId xmlns:p14="http://schemas.microsoft.com/office/powerpoint/2010/main" val="73754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34E8A5-E587-41E6-AAF1-1EBB8340BCE7}"/>
              </a:ext>
            </a:extLst>
          </p:cNvPr>
          <p:cNvSpPr>
            <a:spLocks noGrp="1"/>
          </p:cNvSpPr>
          <p:nvPr>
            <p:ph idx="1"/>
          </p:nvPr>
        </p:nvSpPr>
        <p:spPr>
          <a:xfrm>
            <a:off x="219205" y="946215"/>
            <a:ext cx="8683755" cy="3794522"/>
          </a:xfrm>
        </p:spPr>
        <p:txBody>
          <a:bodyPr/>
          <a:lstStyle/>
          <a:p>
            <a:pPr marL="0" lvl="1" indent="0">
              <a:buNone/>
            </a:pPr>
            <a:r>
              <a:rPr lang="en-US" sz="1200" dirty="0">
                <a:latin typeface="Calibri" panose="020F0502020204030204" pitchFamily="34" charset="0"/>
                <a:cs typeface="Calibri" panose="020F0502020204030204" pitchFamily="34" charset="0"/>
              </a:rPr>
              <a:t>SRF group completed their typical VTS installation procedure per traveler 464240 for cavity B9AS-AES-003 then posted in the IB1 e-log for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to proceed.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pumped and backfilled VTS-3 with gaseous helium without issue. There was no rise in pressure when the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operators did the standard rate of rise test at close to full vacuum conditions.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connected VTS-3 to compressor suction.  Shortly thereafter the VTS-3 O2 monitor dropped below 18.0% and initiated the ODH siren and strobe. The alarm message also went out to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experts via Win-911. At the lowest point the O2 sensor read ~14.5%. The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operator valved out compressor suction and the alarm cleared approximately 45 seconds later. </a:t>
            </a:r>
            <a:r>
              <a:rPr lang="en-US" sz="1200" b="1" dirty="0">
                <a:effectLst/>
                <a:latin typeface="Calibri" panose="020F0502020204030204" pitchFamily="34" charset="0"/>
                <a:ea typeface="Calibri" panose="020F0502020204030204" pitchFamily="34" charset="0"/>
                <a:cs typeface="Calibri" panose="020F0502020204030204" pitchFamily="34" charset="0"/>
              </a:rPr>
              <a:t>The Fermilab fire department was not notified by dialing 3131x as required by FESHM 4240 for ODH alarms/events with oxygen concentration less than 18%.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lvl="1" indent="0">
              <a:buNone/>
            </a:pPr>
            <a:endParaRPr lang="en-US" sz="600" b="1" dirty="0">
              <a:latin typeface="Calibri" panose="020F0502020204030204" pitchFamily="34" charset="0"/>
              <a:cs typeface="Calibri" panose="020F0502020204030204" pitchFamily="34" charset="0"/>
            </a:endParaRPr>
          </a:p>
          <a:p>
            <a:pPr marL="0" lvl="1" indent="0">
              <a:buNone/>
            </a:pPr>
            <a:r>
              <a:rPr lang="en-US" sz="1200" dirty="0">
                <a:latin typeface="Calibri" panose="020F0502020204030204" pitchFamily="34" charset="0"/>
                <a:cs typeface="Calibri" panose="020F0502020204030204" pitchFamily="34" charset="0"/>
              </a:rPr>
              <a:t>The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operator made a short e-log summary about the ODH event and contacted the VTS Supervisor.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operator and VTS supervisor assessed the situation and discovered the bolts which affix the top plate to the </a:t>
            </a:r>
            <a:r>
              <a:rPr lang="en-US" sz="1200" dirty="0" err="1">
                <a:latin typeface="Calibri" panose="020F0502020204030204" pitchFamily="34" charset="0"/>
                <a:cs typeface="Calibri" panose="020F0502020204030204" pitchFamily="34" charset="0"/>
              </a:rPr>
              <a:t>dewar</a:t>
            </a:r>
            <a:r>
              <a:rPr lang="en-US" sz="1200" dirty="0">
                <a:latin typeface="Calibri" panose="020F0502020204030204" pitchFamily="34" charset="0"/>
                <a:cs typeface="Calibri" panose="020F0502020204030204" pitchFamily="34" charset="0"/>
              </a:rPr>
              <a:t> had not been tightened. The VTS supervisor assessed the situation and asked the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operator to tighten the bolts (they were still aligned with the holes); they would redo the leak check. The leak check failed, and the decision was made to open the top plate the next day and address whatever the cause was determined to be. SRF technicians replaced the O-rings and properly tightened the bolts the following day. Subsequent </a:t>
            </a:r>
            <a:r>
              <a:rPr lang="en-US" sz="1200" dirty="0" err="1">
                <a:latin typeface="Calibri" panose="020F0502020204030204" pitchFamily="34" charset="0"/>
                <a:cs typeface="Calibri" panose="020F0502020204030204" pitchFamily="34" charset="0"/>
              </a:rPr>
              <a:t>cryo</a:t>
            </a:r>
            <a:r>
              <a:rPr lang="en-US" sz="1200" dirty="0">
                <a:latin typeface="Calibri" panose="020F0502020204030204" pitchFamily="34" charset="0"/>
                <a:cs typeface="Calibri" panose="020F0502020204030204" pitchFamily="34" charset="0"/>
              </a:rPr>
              <a:t> and testing work proceeded normally.</a:t>
            </a:r>
          </a:p>
          <a:p>
            <a:pPr marL="0" indent="0">
              <a:buNone/>
            </a:pPr>
            <a:endParaRPr lang="en-US" sz="1200" dirty="0">
              <a:latin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cs typeface="Calibri" panose="020F0502020204030204" pitchFamily="34" charset="0"/>
              </a:rPr>
              <a:t>Findings: </a:t>
            </a:r>
          </a:p>
          <a:p>
            <a:pPr lvl="1"/>
            <a:r>
              <a:rPr lang="en-US" sz="1200" dirty="0">
                <a:latin typeface="Calibri" panose="020F0502020204030204" pitchFamily="34" charset="0"/>
                <a:cs typeface="Calibri" panose="020F0502020204030204" pitchFamily="34" charset="0"/>
              </a:rPr>
              <a:t>The direct cause was that the bolts on the VTS-3 top flange had not been tightened. The O-ring released pressure, and helium escaped. Weight and vacuum forces held the seal tight during pump &amp; backfill, but switching to low positive pressure resulted in a leak past the O-ring.</a:t>
            </a:r>
          </a:p>
          <a:p>
            <a:pPr lvl="1"/>
            <a:r>
              <a:rPr lang="en-US" sz="1200" dirty="0">
                <a:latin typeface="Calibri" panose="020F0502020204030204" pitchFamily="34" charset="0"/>
                <a:cs typeface="Calibri" panose="020F0502020204030204" pitchFamily="34" charset="0"/>
              </a:rPr>
              <a:t>The traveler/procedure was updated to include a verification step for the installation and torquing of the assembly fasteners.</a:t>
            </a:r>
          </a:p>
        </p:txBody>
      </p:sp>
      <p:sp>
        <p:nvSpPr>
          <p:cNvPr id="3" name="Title 2">
            <a:extLst>
              <a:ext uri="{FF2B5EF4-FFF2-40B4-BE49-F238E27FC236}">
                <a16:creationId xmlns:a16="http://schemas.microsoft.com/office/drawing/2014/main" id="{039444AD-6606-3651-7190-8905FEAF0CF9}"/>
              </a:ext>
            </a:extLst>
          </p:cNvPr>
          <p:cNvSpPr>
            <a:spLocks noGrp="1"/>
          </p:cNvSpPr>
          <p:nvPr>
            <p:ph type="title"/>
          </p:nvPr>
        </p:nvSpPr>
        <p:spPr>
          <a:xfrm>
            <a:off x="237995" y="346682"/>
            <a:ext cx="8686800" cy="320908"/>
          </a:xfrm>
        </p:spPr>
        <p:txBody>
          <a:bodyPr/>
          <a:lstStyle/>
          <a:p>
            <a:r>
              <a:rPr lang="en-US" sz="2000" dirty="0"/>
              <a:t>Event: ODH Alarm at IB1</a:t>
            </a:r>
          </a:p>
        </p:txBody>
      </p:sp>
      <p:sp>
        <p:nvSpPr>
          <p:cNvPr id="4" name="Date Placeholder 3">
            <a:extLst>
              <a:ext uri="{FF2B5EF4-FFF2-40B4-BE49-F238E27FC236}">
                <a16:creationId xmlns:a16="http://schemas.microsoft.com/office/drawing/2014/main" id="{45EE042B-BC69-B2A2-9B02-4C24F90C384F}"/>
              </a:ext>
            </a:extLst>
          </p:cNvPr>
          <p:cNvSpPr>
            <a:spLocks noGrp="1"/>
          </p:cNvSpPr>
          <p:nvPr>
            <p:ph type="dt" sz="half" idx="2"/>
          </p:nvPr>
        </p:nvSpPr>
        <p:spPr/>
        <p:txBody>
          <a:bodyPr/>
          <a:lstStyle/>
          <a:p>
            <a:pPr>
              <a:defRPr/>
            </a:pPr>
            <a:fld id="{57ADAB69-348E-2C41-AF41-E98D046040A4}" type="datetime1">
              <a:rPr lang="en-US" smtClean="0"/>
              <a:t>4/25/2024</a:t>
            </a:fld>
            <a:endParaRPr lang="en-US"/>
          </a:p>
        </p:txBody>
      </p:sp>
      <p:sp>
        <p:nvSpPr>
          <p:cNvPr id="5" name="Footer Placeholder 4">
            <a:extLst>
              <a:ext uri="{FF2B5EF4-FFF2-40B4-BE49-F238E27FC236}">
                <a16:creationId xmlns:a16="http://schemas.microsoft.com/office/drawing/2014/main" id="{30465F8E-96A2-B2E8-61CA-59259CB71172}"/>
              </a:ext>
            </a:extLst>
          </p:cNvPr>
          <p:cNvSpPr>
            <a:spLocks noGrp="1"/>
          </p:cNvSpPr>
          <p:nvPr>
            <p:ph type="ftr" sz="quarter" idx="3"/>
          </p:nvPr>
        </p:nvSpPr>
        <p:spPr/>
        <p:txBody>
          <a:bodyPr/>
          <a:lstStyle/>
          <a:p>
            <a:pPr>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2DA81797-06AA-F9E9-D9C2-D6522F4A81A6}"/>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a:p>
        </p:txBody>
      </p:sp>
    </p:spTree>
    <p:extLst>
      <p:ext uri="{BB962C8B-B14F-4D97-AF65-F5344CB8AC3E}">
        <p14:creationId xmlns:p14="http://schemas.microsoft.com/office/powerpoint/2010/main" val="62216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title"/>
          </p:nvPr>
        </p:nvSpPr>
        <p:spPr>
          <a:xfrm>
            <a:off x="222250" y="352154"/>
            <a:ext cx="6671418"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Safety Observations/Opportunities for Improvement</a:t>
            </a:r>
          </a:p>
        </p:txBody>
      </p:sp>
      <p:sp>
        <p:nvSpPr>
          <p:cNvPr id="96" name="Google Shape;96;p2"/>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300320" y="4872866"/>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EA1322EF-AAEB-2760-86F7-E9F28DFDEED7}"/>
              </a:ext>
            </a:extLst>
          </p:cNvPr>
          <p:cNvSpPr txBox="1"/>
          <p:nvPr/>
        </p:nvSpPr>
        <p:spPr>
          <a:xfrm>
            <a:off x="222249" y="777380"/>
            <a:ext cx="6008525" cy="3801041"/>
          </a:xfrm>
          <a:prstGeom prst="rect">
            <a:avLst/>
          </a:prstGeom>
          <a:noFill/>
        </p:spPr>
        <p:txBody>
          <a:bodyPr wrap="square" rtlCol="0">
            <a:spAutoFit/>
          </a:bodyPr>
          <a:lstStyle/>
          <a:p>
            <a:pPr>
              <a:spcAft>
                <a:spcPts val="600"/>
              </a:spcAft>
            </a:pPr>
            <a:r>
              <a:rPr lang="en-US" sz="2000" dirty="0">
                <a:solidFill>
                  <a:srgbClr val="000000"/>
                </a:solidFill>
                <a:ea typeface="Times New Roman" panose="02020603050405020304" pitchFamily="18" charset="0"/>
              </a:rPr>
              <a:t>Recent safety incidents:</a:t>
            </a:r>
          </a:p>
          <a:p>
            <a:pPr marL="687388" lvl="1" indent="-230188">
              <a:buFont typeface="Symbol" panose="05050102010706020507" pitchFamily="18" charset="2"/>
              <a:buChar char=""/>
            </a:pPr>
            <a:r>
              <a:rPr lang="en-US" sz="1800" dirty="0">
                <a:solidFill>
                  <a:srgbClr val="000000"/>
                </a:solidFill>
              </a:rPr>
              <a:t>An electrician placed their hand within the restricted boundary of an energized 120/480-volt panel to operate a switch without an Electrical Hazards Analysis, workplan, and appropriate personal protection equipment (PPE).</a:t>
            </a:r>
          </a:p>
          <a:p>
            <a:pPr marL="687388" lvl="1" indent="-230188">
              <a:buFont typeface="Symbol" panose="05050102010706020507" pitchFamily="18" charset="2"/>
              <a:buChar char=""/>
            </a:pPr>
            <a:r>
              <a:rPr lang="en-US" sz="1800" dirty="0">
                <a:solidFill>
                  <a:srgbClr val="000000"/>
                </a:solidFill>
              </a:rPr>
              <a:t>An employee’s hand and personal clothing became contaminated while working with experimental equipment.</a:t>
            </a:r>
            <a:endParaRPr lang="en-US" sz="1800" dirty="0">
              <a:solidFill>
                <a:srgbClr val="000000"/>
              </a:solidFill>
              <a:effectLst/>
              <a:ea typeface="Times New Roman" panose="02020603050405020304" pitchFamily="18" charset="0"/>
            </a:endParaRPr>
          </a:p>
          <a:p>
            <a:pPr marL="687388" lvl="1" indent="-230188">
              <a:buFont typeface="Symbol" panose="05050102010706020507" pitchFamily="18" charset="2"/>
              <a:buChar char=""/>
            </a:pPr>
            <a:r>
              <a:rPr lang="en-US" sz="1800" dirty="0">
                <a:solidFill>
                  <a:srgbClr val="000000"/>
                </a:solidFill>
                <a:ea typeface="Calibri" panose="020F0502020204030204" pitchFamily="34" charset="0"/>
              </a:rPr>
              <a:t>A lab area experienced an uncontrolled release of nitrogen.</a:t>
            </a:r>
          </a:p>
          <a:p>
            <a:pPr marL="687388" lvl="1" indent="-230188">
              <a:buFont typeface="Symbol" panose="05050102010706020507" pitchFamily="18" charset="2"/>
              <a:buChar char=""/>
            </a:pPr>
            <a:r>
              <a:rPr lang="en-US" sz="1800" dirty="0">
                <a:solidFill>
                  <a:srgbClr val="000000"/>
                </a:solidFill>
                <a:ea typeface="Times New Roman" panose="02020603050405020304" pitchFamily="18" charset="0"/>
              </a:rPr>
              <a:t>A helium release and corresponding ODH event due to an installation error.</a:t>
            </a:r>
          </a:p>
        </p:txBody>
      </p:sp>
      <p:sp>
        <p:nvSpPr>
          <p:cNvPr id="4" name="Slide Number Placeholder 3">
            <a:extLst>
              <a:ext uri="{FF2B5EF4-FFF2-40B4-BE49-F238E27FC236}">
                <a16:creationId xmlns:a16="http://schemas.microsoft.com/office/drawing/2014/main" id="{162250E6-D096-3BFE-9CA3-1981A32A49E3}"/>
              </a:ext>
            </a:extLst>
          </p:cNvPr>
          <p:cNvSpPr>
            <a:spLocks noGrp="1"/>
          </p:cNvSpPr>
          <p:nvPr>
            <p:ph type="sldNum" idx="12"/>
          </p:nvPr>
        </p:nvSpPr>
        <p:spPr/>
        <p:txBody>
          <a:bodyPr/>
          <a:lstStyle/>
          <a:p>
            <a:fld id="{00000000-1234-1234-1234-123412341234}" type="slidenum">
              <a:rPr lang="en-US" sz="800" smtClean="0"/>
              <a:pPr/>
              <a:t>2</a:t>
            </a:fld>
            <a:endParaRPr lang="en-US" sz="800" dirty="0"/>
          </a:p>
        </p:txBody>
      </p:sp>
      <p:pic>
        <p:nvPicPr>
          <p:cNvPr id="5" name="Picture 4">
            <a:extLst>
              <a:ext uri="{FF2B5EF4-FFF2-40B4-BE49-F238E27FC236}">
                <a16:creationId xmlns:a16="http://schemas.microsoft.com/office/drawing/2014/main" id="{E768344D-4BC5-C450-A383-8547BE869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207" y="530494"/>
            <a:ext cx="1878798" cy="173427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78E315F-3401-71F8-6EAA-BDC5374D55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171576" y="2354228"/>
            <a:ext cx="1734429" cy="2224193"/>
          </a:xfrm>
          <a:prstGeom prst="rect">
            <a:avLst/>
          </a:prstGeom>
          <a:noFill/>
        </p:spPr>
      </p:pic>
      <p:sp>
        <p:nvSpPr>
          <p:cNvPr id="8" name="TextBox 7">
            <a:extLst>
              <a:ext uri="{FF2B5EF4-FFF2-40B4-BE49-F238E27FC236}">
                <a16:creationId xmlns:a16="http://schemas.microsoft.com/office/drawing/2014/main" id="{D938F418-D657-32D6-0C61-1AA858CF1DF1}"/>
              </a:ext>
            </a:extLst>
          </p:cNvPr>
          <p:cNvSpPr txBox="1"/>
          <p:nvPr/>
        </p:nvSpPr>
        <p:spPr>
          <a:xfrm>
            <a:off x="6443750" y="2656762"/>
            <a:ext cx="899836" cy="346249"/>
          </a:xfrm>
          <a:prstGeom prst="rect">
            <a:avLst/>
          </a:prstGeom>
          <a:noFill/>
        </p:spPr>
        <p:txBody>
          <a:bodyPr wrap="square" rtlCol="0">
            <a:spAutoFit/>
          </a:bodyPr>
          <a:lstStyle/>
          <a:p>
            <a:r>
              <a:rPr lang="en-US" sz="825" b="1" dirty="0"/>
              <a:t>Location of the ODH sensor</a:t>
            </a:r>
          </a:p>
        </p:txBody>
      </p:sp>
    </p:spTree>
    <p:extLst>
      <p:ext uri="{BB962C8B-B14F-4D97-AF65-F5344CB8AC3E}">
        <p14:creationId xmlns:p14="http://schemas.microsoft.com/office/powerpoint/2010/main" val="254527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title"/>
          </p:nvPr>
        </p:nvSpPr>
        <p:spPr>
          <a:xfrm>
            <a:off x="222250" y="148178"/>
            <a:ext cx="9081867"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Embracing a Culture of Collaborative Excellence at Fermilab</a:t>
            </a:r>
          </a:p>
        </p:txBody>
      </p:sp>
      <p:sp>
        <p:nvSpPr>
          <p:cNvPr id="100" name="Google Shape;100;p2"/>
          <p:cNvSpPr txBox="1"/>
          <p:nvPr/>
        </p:nvSpPr>
        <p:spPr>
          <a:xfrm>
            <a:off x="169200" y="576150"/>
            <a:ext cx="3569400" cy="357768"/>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endParaRPr sz="1425"/>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213433" y="4847461"/>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3BF2C560-37FC-AAA4-3218-0052C95336DA}"/>
              </a:ext>
            </a:extLst>
          </p:cNvPr>
          <p:cNvSpPr txBox="1"/>
          <p:nvPr/>
        </p:nvSpPr>
        <p:spPr>
          <a:xfrm>
            <a:off x="2193620" y="490853"/>
            <a:ext cx="6712385" cy="3976986"/>
          </a:xfrm>
          <a:prstGeom prst="rect">
            <a:avLst/>
          </a:prstGeom>
          <a:noFill/>
        </p:spPr>
        <p:txBody>
          <a:bodyPr wrap="square" rtlCol="0">
            <a:spAutoFit/>
          </a:bodyPr>
          <a:lstStyle/>
          <a:p>
            <a:pPr marL="227013" indent="-227013">
              <a:lnSpc>
                <a:spcPct val="105000"/>
              </a:lnSpc>
              <a:spcBef>
                <a:spcPts val="0"/>
              </a:spcBef>
              <a:spcAft>
                <a:spcPts val="3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rPr>
              <a:t>We are committed to fulfilling our mission with an emphasis on safety, security, and unparalleled quality… a </a:t>
            </a:r>
            <a:r>
              <a:rPr lang="en-US" sz="1800" i="1" dirty="0">
                <a:solidFill>
                  <a:srgbClr val="000000"/>
                </a:solidFill>
                <a:latin typeface="Calibri" panose="020F0502020204030204" pitchFamily="34" charset="0"/>
                <a:ea typeface="Times New Roman" panose="02020603050405020304" pitchFamily="18" charset="0"/>
              </a:rPr>
              <a:t>Culture of Excellence.</a:t>
            </a:r>
          </a:p>
          <a:p>
            <a:pPr marL="227013" indent="-227013">
              <a:lnSpc>
                <a:spcPct val="105000"/>
              </a:lnSpc>
              <a:spcBef>
                <a:spcPts val="0"/>
              </a:spcBef>
              <a:spcAft>
                <a:spcPts val="3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rPr>
              <a:t>In the spirit of meticulous care and preparation, our Science, Business and Operational protocols are designed to be comprehensive and inclusive, ensuring that all involved in any given task are well-prepared, informed and engaged from the outset.</a:t>
            </a:r>
          </a:p>
          <a:p>
            <a:pPr marL="227013" indent="-227013">
              <a:lnSpc>
                <a:spcPct val="105000"/>
              </a:lnSpc>
              <a:spcBef>
                <a:spcPts val="0"/>
              </a:spcBef>
              <a:spcAft>
                <a:spcPts val="3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rPr>
              <a:t>Our methodology involves a thorough integration of risk assessment and hazard identification/mitigation and team collaboration to guarantee management and staff are present and engaged in the disciplined execution of work at the point of action.</a:t>
            </a:r>
          </a:p>
          <a:p>
            <a:pPr marL="227013" indent="-227013">
              <a:lnSpc>
                <a:spcPct val="105000"/>
              </a:lnSpc>
              <a:spcBef>
                <a:spcPts val="0"/>
              </a:spcBef>
              <a:spcAft>
                <a:spcPts val="300"/>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rPr>
              <a:t>Beyond the completion of tasks, we value the process of gathering, sharing, and examining work-related experiences as a means for continuous learning and enhancement of our operational practices.</a:t>
            </a:r>
            <a:endParaRPr lang="en-US" sz="1800" dirty="0">
              <a:solidFill>
                <a:srgbClr val="000000"/>
              </a:solidFill>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D10181E-7DF1-3197-F40A-42D933A108FA}"/>
              </a:ext>
            </a:extLst>
          </p:cNvPr>
          <p:cNvSpPr>
            <a:spLocks noGrp="1"/>
          </p:cNvSpPr>
          <p:nvPr>
            <p:ph type="sldNum" idx="12"/>
          </p:nvPr>
        </p:nvSpPr>
        <p:spPr>
          <a:xfrm>
            <a:off x="169200" y="4845236"/>
            <a:ext cx="414338" cy="177964"/>
          </a:xfrm>
        </p:spPr>
        <p:txBody>
          <a:bodyPr/>
          <a:lstStyle/>
          <a:p>
            <a:fld id="{00000000-1234-1234-1234-123412341234}" type="slidenum">
              <a:rPr lang="en-US" sz="800" smtClean="0"/>
              <a:pPr/>
              <a:t>3</a:t>
            </a:fld>
            <a:endParaRPr lang="en-US" sz="800"/>
          </a:p>
        </p:txBody>
      </p:sp>
      <p:pic>
        <p:nvPicPr>
          <p:cNvPr id="5" name="Picture 4">
            <a:extLst>
              <a:ext uri="{FF2B5EF4-FFF2-40B4-BE49-F238E27FC236}">
                <a16:creationId xmlns:a16="http://schemas.microsoft.com/office/drawing/2014/main" id="{45CE23D7-3325-02E8-FF77-BD16FF4230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50" y="1275466"/>
            <a:ext cx="1915218" cy="1964695"/>
          </a:xfrm>
          <a:prstGeom prst="rect">
            <a:avLst/>
          </a:prstGeom>
          <a:ln>
            <a:noFill/>
          </a:ln>
          <a:effectLst>
            <a:outerShdw blurRad="292100" dist="139700" dir="2700000" algn="tl" rotWithShape="0">
              <a:srgbClr val="333333">
                <a:alpha val="65000"/>
              </a:srgbClr>
            </a:outerShdw>
          </a:effectLst>
        </p:spPr>
      </p:pic>
      <p:sp>
        <p:nvSpPr>
          <p:cNvPr id="6" name="Google Shape;96;p2">
            <a:extLst>
              <a:ext uri="{FF2B5EF4-FFF2-40B4-BE49-F238E27FC236}">
                <a16:creationId xmlns:a16="http://schemas.microsoft.com/office/drawing/2014/main" id="{F21BD600-6AA2-9F53-A7CD-F1559FEB9925}"/>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title"/>
          </p:nvPr>
        </p:nvSpPr>
        <p:spPr>
          <a:xfrm>
            <a:off x="221913" y="138399"/>
            <a:ext cx="8995500"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Our Culture of Excellence</a:t>
            </a:r>
            <a:endParaRPr sz="2000" dirty="0">
              <a:latin typeface="Helvetica" panose="020B0604020202020204" pitchFamily="34" charset="0"/>
              <a:cs typeface="Helvetica" panose="020B0604020202020204" pitchFamily="34" charset="0"/>
            </a:endParaRPr>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567737" y="4873971"/>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90EF34B7-389E-81E9-7E04-AFE5AEFE6573}"/>
              </a:ext>
            </a:extLst>
          </p:cNvPr>
          <p:cNvSpPr txBox="1"/>
          <p:nvPr/>
        </p:nvSpPr>
        <p:spPr>
          <a:xfrm>
            <a:off x="221913" y="501459"/>
            <a:ext cx="6820846" cy="3254737"/>
          </a:xfrm>
          <a:prstGeom prst="rect">
            <a:avLst/>
          </a:prstGeom>
          <a:noFill/>
        </p:spPr>
        <p:txBody>
          <a:bodyPr wrap="square" rtlCol="0">
            <a:spAutoFit/>
          </a:bodyPr>
          <a:lstStyle/>
          <a:p>
            <a:pPr marL="227013" indent="-168275">
              <a:spcBef>
                <a:spcPts val="0"/>
              </a:spcBef>
              <a:spcAft>
                <a:spcPts val="30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Applies to the pursuit of excellence in science, business and operations.</a:t>
            </a:r>
          </a:p>
          <a:p>
            <a:pPr marL="227013" indent="-168275">
              <a:spcBef>
                <a:spcPts val="0"/>
              </a:spcBef>
              <a:spcAft>
                <a:spcPts val="30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Is defined by our deliberate actions in all lab activities to maintain excellence and scientific achievement. </a:t>
            </a:r>
          </a:p>
          <a:p>
            <a:pPr marL="227013" indent="-168275">
              <a:spcBef>
                <a:spcPts val="0"/>
              </a:spcBef>
              <a:spcAft>
                <a:spcPts val="30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Involves detailed documentation, established practices, and adherence to standards that underpin a consistent and structured approach to work.  This supports our scientific, business, and operational objectives while safeguarding our workforce, the public, and the environment. </a:t>
            </a:r>
          </a:p>
          <a:p>
            <a:pPr marL="227013" indent="-168275">
              <a:spcBef>
                <a:spcPts val="0"/>
              </a:spcBef>
              <a:spcAft>
                <a:spcPts val="30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Aims to significantly reduce the possibility and impact of human error as well as potential technical and organizational mishaps.</a:t>
            </a:r>
            <a:r>
              <a:rPr lang="en-US" sz="1800" dirty="0">
                <a:latin typeface="Calibri" panose="020F0502020204030204" pitchFamily="34" charset="0"/>
                <a:ea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68013503-1753-F1F9-7248-DED20D5CAE86}"/>
              </a:ext>
            </a:extLst>
          </p:cNvPr>
          <p:cNvSpPr>
            <a:spLocks noGrp="1"/>
          </p:cNvSpPr>
          <p:nvPr>
            <p:ph type="sldNum" idx="12"/>
          </p:nvPr>
        </p:nvSpPr>
        <p:spPr/>
        <p:txBody>
          <a:bodyPr/>
          <a:lstStyle/>
          <a:p>
            <a:fld id="{00000000-1234-1234-1234-123412341234}" type="slidenum">
              <a:rPr lang="en-US" sz="800" smtClean="0"/>
              <a:pPr/>
              <a:t>4</a:t>
            </a:fld>
            <a:endParaRPr lang="en-US" sz="800"/>
          </a:p>
        </p:txBody>
      </p:sp>
      <p:pic>
        <p:nvPicPr>
          <p:cNvPr id="7" name="Picture 6">
            <a:extLst>
              <a:ext uri="{FF2B5EF4-FFF2-40B4-BE49-F238E27FC236}">
                <a16:creationId xmlns:a16="http://schemas.microsoft.com/office/drawing/2014/main" id="{45B72C6A-44AA-5F57-1EC7-4A7BB2D21E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4337" y="525211"/>
            <a:ext cx="1823238" cy="102557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B6719DD-CB8C-7478-E098-B1BBED88B7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6727" y="1728702"/>
            <a:ext cx="1823237" cy="121473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1DA9C47-BC42-66CF-0B30-007D1DC840EB}"/>
              </a:ext>
            </a:extLst>
          </p:cNvPr>
          <p:cNvSpPr txBox="1"/>
          <p:nvPr/>
        </p:nvSpPr>
        <p:spPr>
          <a:xfrm>
            <a:off x="799491" y="3853467"/>
            <a:ext cx="7046314" cy="70788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marL="58738" algn="ctr">
              <a:spcBef>
                <a:spcPts val="0"/>
              </a:spcBef>
              <a:spcAft>
                <a:spcPts val="300"/>
              </a:spcAft>
            </a:pPr>
            <a:r>
              <a:rPr lang="en-US" sz="2000" b="1" dirty="0">
                <a:solidFill>
                  <a:srgbClr val="0D0D0D"/>
                </a:solidFill>
                <a:latin typeface="Calibri" panose="020F0502020204030204" pitchFamily="34" charset="0"/>
                <a:cs typeface="Calibri" panose="020F0502020204030204" pitchFamily="34" charset="0"/>
              </a:rPr>
              <a:t>The goal is to minimize the likelihood and consequences of human fallibility or technical and organizational system failures.</a:t>
            </a:r>
          </a:p>
        </p:txBody>
      </p:sp>
      <p:sp>
        <p:nvSpPr>
          <p:cNvPr id="4" name="Google Shape;96;p2">
            <a:extLst>
              <a:ext uri="{FF2B5EF4-FFF2-40B4-BE49-F238E27FC236}">
                <a16:creationId xmlns:a16="http://schemas.microsoft.com/office/drawing/2014/main" id="{118A66D8-ECB1-CFF9-FA18-0F9B5E186E02}"/>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391045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body" idx="1"/>
          </p:nvPr>
        </p:nvSpPr>
        <p:spPr>
          <a:xfrm>
            <a:off x="0" y="4144490"/>
            <a:ext cx="9144000" cy="576025"/>
          </a:xfrm>
          <a:prstGeom prst="rect">
            <a:avLst/>
          </a:prstGeom>
          <a:noFill/>
          <a:ln>
            <a:noFill/>
          </a:ln>
        </p:spPr>
        <p:txBody>
          <a:bodyPr spcFirstLastPara="1" wrap="square" lIns="0" tIns="0" rIns="0" bIns="0" anchor="t" anchorCtr="0">
            <a:noAutofit/>
          </a:bodyPr>
          <a:lstStyle/>
          <a:p>
            <a:pPr marL="0" indent="0" algn="ctr">
              <a:spcBef>
                <a:spcPts val="0"/>
              </a:spcBef>
              <a:buNone/>
            </a:pPr>
            <a:r>
              <a:rPr lang="en-US" sz="1500" b="1" dirty="0">
                <a:solidFill>
                  <a:srgbClr val="002060"/>
                </a:solidFill>
                <a:latin typeface="+mn-lt"/>
                <a:ea typeface="Times New Roman" panose="02020603050405020304" pitchFamily="18" charset="0"/>
              </a:rPr>
              <a:t>We are ALL on the same team and must commit to support each other and collectively hold ourselves accountable to safely, effectively and efficiently achieve mission success</a:t>
            </a:r>
          </a:p>
        </p:txBody>
      </p:sp>
      <p:sp>
        <p:nvSpPr>
          <p:cNvPr id="95" name="Google Shape;95;p2"/>
          <p:cNvSpPr txBox="1">
            <a:spLocks noGrp="1"/>
          </p:cNvSpPr>
          <p:nvPr>
            <p:ph type="title"/>
          </p:nvPr>
        </p:nvSpPr>
        <p:spPr>
          <a:xfrm>
            <a:off x="220826" y="257873"/>
            <a:ext cx="8995500"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Fermilab Culture of Excellence</a:t>
            </a:r>
            <a:endParaRPr sz="2000" dirty="0">
              <a:latin typeface="Helvetica" panose="020B0604020202020204" pitchFamily="34" charset="0"/>
              <a:cs typeface="Helvetica" panose="020B0604020202020204" pitchFamily="34" charset="0"/>
            </a:endParaRPr>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481451" y="4866643"/>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9259CC6C-3485-99CF-6974-7B5DF1F757E2}"/>
              </a:ext>
            </a:extLst>
          </p:cNvPr>
          <p:cNvSpPr txBox="1"/>
          <p:nvPr/>
        </p:nvSpPr>
        <p:spPr>
          <a:xfrm>
            <a:off x="2946748" y="739388"/>
            <a:ext cx="5959257" cy="3216265"/>
          </a:xfrm>
          <a:prstGeom prst="rect">
            <a:avLst/>
          </a:prstGeom>
          <a:noFill/>
        </p:spPr>
        <p:txBody>
          <a:bodyPr wrap="square" rtlCol="0">
            <a:spAutoFit/>
          </a:bodyPr>
          <a:lstStyle/>
          <a:p>
            <a:pPr algn="l">
              <a:spcAft>
                <a:spcPts val="600"/>
              </a:spcAft>
            </a:pPr>
            <a:r>
              <a:rPr lang="en-US" sz="1800" dirty="0">
                <a:solidFill>
                  <a:srgbClr val="0D0D0D"/>
                </a:solidFill>
                <a:latin typeface="Calibri" panose="020F0502020204030204" pitchFamily="34" charset="0"/>
                <a:cs typeface="Calibri" panose="020F0502020204030204" pitchFamily="34" charset="0"/>
              </a:rPr>
              <a:t>Embracing a mindset that focuses on the </a:t>
            </a:r>
            <a:r>
              <a:rPr lang="en-US" sz="1800" i="1" dirty="0">
                <a:solidFill>
                  <a:srgbClr val="0D0D0D"/>
                </a:solidFill>
                <a:latin typeface="Calibri" panose="020F0502020204030204" pitchFamily="34" charset="0"/>
                <a:cs typeface="Calibri" panose="020F0502020204030204" pitchFamily="34" charset="0"/>
              </a:rPr>
              <a:t>discipline</a:t>
            </a:r>
            <a:r>
              <a:rPr lang="en-US" sz="1800" dirty="0">
                <a:solidFill>
                  <a:srgbClr val="0D0D0D"/>
                </a:solidFill>
                <a:latin typeface="Calibri" panose="020F0502020204030204" pitchFamily="34" charset="0"/>
                <a:cs typeface="Calibri" panose="020F0502020204030204" pitchFamily="34" charset="0"/>
              </a:rPr>
              <a:t> of how we approach all operations. </a:t>
            </a:r>
          </a:p>
          <a:p>
            <a:pPr marL="257175" indent="-257175">
              <a:spcAft>
                <a:spcPts val="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Ensure the well-being of </a:t>
            </a:r>
            <a:r>
              <a:rPr lang="en-US" sz="1800" i="1" u="sng" dirty="0">
                <a:solidFill>
                  <a:srgbClr val="0D0D0D"/>
                </a:solidFill>
                <a:latin typeface="Calibri" panose="020F0502020204030204" pitchFamily="34" charset="0"/>
                <a:cs typeface="Calibri" panose="020F0502020204030204" pitchFamily="34" charset="0"/>
              </a:rPr>
              <a:t>all members </a:t>
            </a:r>
            <a:r>
              <a:rPr lang="en-US" sz="1800" dirty="0">
                <a:solidFill>
                  <a:srgbClr val="0D0D0D"/>
                </a:solidFill>
                <a:latin typeface="Calibri" panose="020F0502020204030204" pitchFamily="34" charset="0"/>
                <a:cs typeface="Calibri" panose="020F0502020204030204" pitchFamily="34" charset="0"/>
              </a:rPr>
              <a:t>of our team, allowing everyone to conclude their day safely.</a:t>
            </a:r>
          </a:p>
          <a:p>
            <a:pPr marL="257175" indent="-257175">
              <a:spcAft>
                <a:spcPts val="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Conduct the appropriate task efficiently, correctly, and on-time, consistently.</a:t>
            </a:r>
          </a:p>
          <a:p>
            <a:pPr marL="257175" indent="-257175">
              <a:spcAft>
                <a:spcPts val="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Reduce, and potentially eliminate, negative outcomes in our operations.</a:t>
            </a:r>
          </a:p>
          <a:p>
            <a:pPr marL="257175" indent="-257175">
              <a:spcAft>
                <a:spcPts val="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Fulfill our mission objectives with integrity and reliability.</a:t>
            </a:r>
          </a:p>
          <a:p>
            <a:pPr marL="257175" indent="-257175">
              <a:spcAft>
                <a:spcPts val="0"/>
              </a:spcAft>
              <a:buFont typeface="Arial" panose="020B0604020202020204" pitchFamily="34" charset="0"/>
              <a:buChar char="•"/>
            </a:pPr>
            <a:r>
              <a:rPr lang="en-US" sz="1800" dirty="0">
                <a:solidFill>
                  <a:srgbClr val="0D0D0D"/>
                </a:solidFill>
                <a:latin typeface="Calibri" panose="020F0502020204030204" pitchFamily="34" charset="0"/>
                <a:cs typeface="Calibri" panose="020F0502020204030204" pitchFamily="34" charset="0"/>
              </a:rPr>
              <a:t>Reinforce our dedication to a unified approach that brings together our lab, our mission, and our team.</a:t>
            </a:r>
          </a:p>
        </p:txBody>
      </p:sp>
      <p:sp>
        <p:nvSpPr>
          <p:cNvPr id="4" name="Slide Number Placeholder 3">
            <a:extLst>
              <a:ext uri="{FF2B5EF4-FFF2-40B4-BE49-F238E27FC236}">
                <a16:creationId xmlns:a16="http://schemas.microsoft.com/office/drawing/2014/main" id="{B232CB9C-26AF-DE79-DB5F-2C2D2CBA242B}"/>
              </a:ext>
            </a:extLst>
          </p:cNvPr>
          <p:cNvSpPr>
            <a:spLocks noGrp="1"/>
          </p:cNvSpPr>
          <p:nvPr>
            <p:ph type="sldNum" idx="12"/>
          </p:nvPr>
        </p:nvSpPr>
        <p:spPr>
          <a:xfrm>
            <a:off x="222250" y="4866643"/>
            <a:ext cx="414338" cy="177964"/>
          </a:xfrm>
        </p:spPr>
        <p:txBody>
          <a:bodyPr/>
          <a:lstStyle/>
          <a:p>
            <a:fld id="{00000000-1234-1234-1234-123412341234}" type="slidenum">
              <a:rPr lang="en-US" sz="800" smtClean="0"/>
              <a:pPr/>
              <a:t>5</a:t>
            </a:fld>
            <a:endParaRPr lang="en-US" sz="800"/>
          </a:p>
        </p:txBody>
      </p:sp>
      <p:pic>
        <p:nvPicPr>
          <p:cNvPr id="5" name="Picture 4">
            <a:extLst>
              <a:ext uri="{FF2B5EF4-FFF2-40B4-BE49-F238E27FC236}">
                <a16:creationId xmlns:a16="http://schemas.microsoft.com/office/drawing/2014/main" id="{49A5D49C-413B-89A0-E4DD-5AE30C009C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03" y="1164021"/>
            <a:ext cx="2240132" cy="2240132"/>
          </a:xfrm>
          <a:prstGeom prst="rect">
            <a:avLst/>
          </a:prstGeom>
          <a:ln>
            <a:noFill/>
          </a:ln>
          <a:effectLst>
            <a:outerShdw blurRad="292100" dist="139700" dir="2700000" algn="tl" rotWithShape="0">
              <a:srgbClr val="333333">
                <a:alpha val="65000"/>
              </a:srgbClr>
            </a:outerShdw>
          </a:effectLst>
        </p:spPr>
      </p:pic>
      <p:sp>
        <p:nvSpPr>
          <p:cNvPr id="6" name="Google Shape;96;p2">
            <a:extLst>
              <a:ext uri="{FF2B5EF4-FFF2-40B4-BE49-F238E27FC236}">
                <a16:creationId xmlns:a16="http://schemas.microsoft.com/office/drawing/2014/main" id="{3D6DB219-1040-74FF-BD94-17108B09C688}"/>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48393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title"/>
          </p:nvPr>
        </p:nvSpPr>
        <p:spPr>
          <a:xfrm>
            <a:off x="237995" y="354843"/>
            <a:ext cx="8995500" cy="342675"/>
          </a:xfrm>
          <a:prstGeom prst="rect">
            <a:avLst/>
          </a:prstGeom>
          <a:noFill/>
          <a:ln>
            <a:noFill/>
          </a:ln>
        </p:spPr>
        <p:txBody>
          <a:bodyPr spcFirstLastPara="1" wrap="square" lIns="0" tIns="0" rIns="0" bIns="0" anchor="b" anchorCtr="0">
            <a:noAutofit/>
          </a:bodyPr>
          <a:lstStyle/>
          <a:p>
            <a:r>
              <a:rPr lang="en-US" sz="2000" dirty="0"/>
              <a:t>We </a:t>
            </a:r>
            <a:r>
              <a:rPr lang="en-US" sz="2000" i="1" dirty="0"/>
              <a:t>All</a:t>
            </a:r>
            <a:r>
              <a:rPr lang="en-US" sz="2000" dirty="0"/>
              <a:t> Have a </a:t>
            </a:r>
            <a:r>
              <a:rPr lang="en-US" sz="2000" dirty="0">
                <a:latin typeface="Helvetica" panose="020B0604020202020204" pitchFamily="34" charset="0"/>
                <a:cs typeface="Helvetica" panose="020B0604020202020204" pitchFamily="34" charset="0"/>
              </a:rPr>
              <a:t>Role</a:t>
            </a:r>
            <a:r>
              <a:rPr lang="en-US" sz="2000" dirty="0"/>
              <a:t> in Enabling Our </a:t>
            </a:r>
            <a:r>
              <a:rPr lang="en-US" sz="2000" dirty="0">
                <a:latin typeface="Helvetica" panose="020B0604020202020204" pitchFamily="34" charset="0"/>
                <a:cs typeface="Helvetica" panose="020B0604020202020204" pitchFamily="34" charset="0"/>
              </a:rPr>
              <a:t>Culture</a:t>
            </a:r>
            <a:r>
              <a:rPr lang="en-US" sz="2000" dirty="0"/>
              <a:t> of Excellence</a:t>
            </a:r>
            <a:endParaRPr sz="2000" dirty="0"/>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567737" y="4873971"/>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3CE6CC04-0823-04D0-09CA-3B25235B8618}"/>
              </a:ext>
            </a:extLst>
          </p:cNvPr>
          <p:cNvSpPr txBox="1"/>
          <p:nvPr/>
        </p:nvSpPr>
        <p:spPr>
          <a:xfrm>
            <a:off x="306986" y="796837"/>
            <a:ext cx="5483169" cy="3847207"/>
          </a:xfrm>
          <a:prstGeom prst="rect">
            <a:avLst/>
          </a:prstGeom>
          <a:noFill/>
        </p:spPr>
        <p:txBody>
          <a:bodyPr wrap="square" rtlCol="0">
            <a:spAutoFit/>
          </a:bodyPr>
          <a:lstStyle/>
          <a:p>
            <a:pPr marL="171450" indent="-171450">
              <a:spcBef>
                <a:spcPts val="0"/>
              </a:spcBef>
              <a:spcAft>
                <a:spcPts val="600"/>
              </a:spcAft>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Team members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D0D0D"/>
                </a:solidFill>
                <a:latin typeface="Calibri" panose="020F0502020204030204" pitchFamily="34" charset="0"/>
                <a:cs typeface="Calibri" panose="020F0502020204030204" pitchFamily="34" charset="0"/>
              </a:rPr>
              <a:t>Embracing and advocating for our collective standards is vital. Your actions and leadership serve as a model for the embodiment of our goals.</a:t>
            </a:r>
            <a:r>
              <a:rPr lang="en-US" sz="1800" dirty="0">
                <a:latin typeface="Calibri" panose="020F0502020204030204" pitchFamily="34" charset="0"/>
                <a:ea typeface="Calibri" panose="020F0502020204030204" pitchFamily="34" charset="0"/>
                <a:cs typeface="Calibri" panose="020F0502020204030204" pitchFamily="34" charset="0"/>
              </a:rPr>
              <a:t>  </a:t>
            </a:r>
          </a:p>
          <a:p>
            <a:pPr marL="171450" indent="-171450">
              <a:spcBef>
                <a:spcPts val="0"/>
              </a:spcBef>
              <a:spcAft>
                <a:spcPts val="600"/>
              </a:spcAft>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Managers and Supervisors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i="1" u="sng" dirty="0">
                <a:solidFill>
                  <a:srgbClr val="000000"/>
                </a:solidFill>
                <a:latin typeface="Calibri" panose="020F0502020204030204" pitchFamily="34" charset="0"/>
                <a:ea typeface="Calibri" panose="020F0502020204030204" pitchFamily="34" charset="0"/>
                <a:cs typeface="Calibri" panose="020F0502020204030204" pitchFamily="34" charset="0"/>
              </a:rPr>
              <a:t>Lead by example!</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D0D0D"/>
                </a:solidFill>
                <a:latin typeface="Calibri" panose="020F0502020204030204" pitchFamily="34" charset="0"/>
                <a:cs typeface="Calibri" panose="020F0502020204030204" pitchFamily="34" charset="0"/>
              </a:rPr>
              <a:t>You play an instrumental role, with your hands-on approach and involvement being key to championing our culture and the discipline with which we conduct our operations. Ongoing interactions with your team is crucial for our rigorous operational standards.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spcAft>
                <a:spcPts val="600"/>
              </a:spcAft>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Fermilab team</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D0D0D"/>
                </a:solidFill>
                <a:latin typeface="Calibri" panose="020F0502020204030204" pitchFamily="34" charset="0"/>
                <a:cs typeface="Calibri" panose="020F0502020204030204" pitchFamily="34" charset="0"/>
              </a:rPr>
              <a:t>Together, we can drive Fermilab to become the scientific, business and operational model of success for other DOE sites to follow.</a:t>
            </a:r>
          </a:p>
        </p:txBody>
      </p:sp>
      <p:sp>
        <p:nvSpPr>
          <p:cNvPr id="4" name="TextBox 3">
            <a:extLst>
              <a:ext uri="{FF2B5EF4-FFF2-40B4-BE49-F238E27FC236}">
                <a16:creationId xmlns:a16="http://schemas.microsoft.com/office/drawing/2014/main" id="{99610262-9C18-D880-AEC5-28AA9B05A079}"/>
              </a:ext>
            </a:extLst>
          </p:cNvPr>
          <p:cNvSpPr txBox="1"/>
          <p:nvPr/>
        </p:nvSpPr>
        <p:spPr>
          <a:xfrm>
            <a:off x="6069547" y="3173544"/>
            <a:ext cx="2836458" cy="954107"/>
          </a:xfrm>
          <a:prstGeom prst="rect">
            <a:avLst/>
          </a:prstGeom>
          <a:noFill/>
        </p:spPr>
        <p:txBody>
          <a:bodyPr wrap="square" rtlCol="0">
            <a:spAutoFit/>
          </a:bodyPr>
          <a:lstStyle/>
          <a:p>
            <a:pPr>
              <a:spcBef>
                <a:spcPts val="0"/>
              </a:spcBef>
            </a:pPr>
            <a:r>
              <a:rPr lang="en-US" sz="1400" b="1" dirty="0">
                <a:solidFill>
                  <a:srgbClr val="002060"/>
                </a:solidFill>
                <a:ea typeface="Calibri" panose="020F0502020204030204" pitchFamily="34" charset="0"/>
              </a:rPr>
              <a:t>“Leadership </a:t>
            </a:r>
            <a:r>
              <a:rPr lang="en-US" sz="1400" b="1" dirty="0">
                <a:solidFill>
                  <a:srgbClr val="002060"/>
                </a:solidFill>
              </a:rPr>
              <a:t>is not about titles, positions, or flowcharts. It is about one life influencing another.” </a:t>
            </a:r>
          </a:p>
          <a:p>
            <a:pPr marL="89297" algn="r">
              <a:spcBef>
                <a:spcPts val="0"/>
              </a:spcBef>
              <a:tabLst>
                <a:tab pos="742950" algn="l"/>
              </a:tabLst>
            </a:pPr>
            <a:r>
              <a:rPr lang="en-US" sz="1400" b="1" dirty="0">
                <a:solidFill>
                  <a:srgbClr val="002060"/>
                </a:solidFill>
              </a:rPr>
              <a:t>		</a:t>
            </a:r>
            <a:r>
              <a:rPr lang="en-US" sz="1400" b="1" i="1" dirty="0">
                <a:solidFill>
                  <a:srgbClr val="002060"/>
                </a:solidFill>
              </a:rPr>
              <a:t>—</a:t>
            </a:r>
            <a:r>
              <a:rPr lang="en-US" sz="1400" b="1" dirty="0">
                <a:solidFill>
                  <a:srgbClr val="002060"/>
                </a:solidFill>
              </a:rPr>
              <a:t>John C. Maxwell</a:t>
            </a:r>
            <a:endParaRPr lang="en-US" sz="1400" b="1" dirty="0">
              <a:solidFill>
                <a:srgbClr val="002060"/>
              </a:solidFill>
              <a:ea typeface="Calibri" panose="020F0502020204030204" pitchFamily="34" charset="0"/>
            </a:endParaRPr>
          </a:p>
        </p:txBody>
      </p:sp>
      <p:sp>
        <p:nvSpPr>
          <p:cNvPr id="5" name="Slide Number Placeholder 4">
            <a:extLst>
              <a:ext uri="{FF2B5EF4-FFF2-40B4-BE49-F238E27FC236}">
                <a16:creationId xmlns:a16="http://schemas.microsoft.com/office/drawing/2014/main" id="{318A20A2-4D7F-7B39-DC7B-A0F5F936FA79}"/>
              </a:ext>
            </a:extLst>
          </p:cNvPr>
          <p:cNvSpPr>
            <a:spLocks noGrp="1"/>
          </p:cNvSpPr>
          <p:nvPr>
            <p:ph type="sldNum" idx="12"/>
          </p:nvPr>
        </p:nvSpPr>
        <p:spPr>
          <a:xfrm>
            <a:off x="222250" y="4873971"/>
            <a:ext cx="414338" cy="177964"/>
          </a:xfrm>
        </p:spPr>
        <p:txBody>
          <a:bodyPr/>
          <a:lstStyle/>
          <a:p>
            <a:fld id="{00000000-1234-1234-1234-123412341234}" type="slidenum">
              <a:rPr lang="en-US" sz="800" smtClean="0"/>
              <a:pPr/>
              <a:t>6</a:t>
            </a:fld>
            <a:endParaRPr lang="en-US" sz="800"/>
          </a:p>
        </p:txBody>
      </p:sp>
      <p:pic>
        <p:nvPicPr>
          <p:cNvPr id="6" name="Picture 5">
            <a:extLst>
              <a:ext uri="{FF2B5EF4-FFF2-40B4-BE49-F238E27FC236}">
                <a16:creationId xmlns:a16="http://schemas.microsoft.com/office/drawing/2014/main" id="{03F7F3FF-A157-3C45-CB37-045096A5C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9547" y="837547"/>
            <a:ext cx="2836458" cy="2106070"/>
          </a:xfrm>
          <a:prstGeom prst="rect">
            <a:avLst/>
          </a:prstGeom>
          <a:ln>
            <a:noFill/>
          </a:ln>
          <a:effectLst>
            <a:outerShdw blurRad="292100" dist="139700" dir="2700000" algn="tl" rotWithShape="0">
              <a:srgbClr val="333333">
                <a:alpha val="65000"/>
              </a:srgbClr>
            </a:outerShdw>
          </a:effectLst>
        </p:spPr>
      </p:pic>
      <p:sp>
        <p:nvSpPr>
          <p:cNvPr id="7" name="Google Shape;96;p2">
            <a:extLst>
              <a:ext uri="{FF2B5EF4-FFF2-40B4-BE49-F238E27FC236}">
                <a16:creationId xmlns:a16="http://schemas.microsoft.com/office/drawing/2014/main" id="{6DA0ACB8-F7AA-2051-10D4-42E235C1383A}"/>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296867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title"/>
          </p:nvPr>
        </p:nvSpPr>
        <p:spPr>
          <a:xfrm>
            <a:off x="222250" y="271072"/>
            <a:ext cx="8995500"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Fundamental Tenets of Disciplined Operations</a:t>
            </a:r>
            <a:endParaRPr sz="2000" dirty="0">
              <a:latin typeface="Helvetica" panose="020B0604020202020204" pitchFamily="34" charset="0"/>
              <a:cs typeface="Helvetica" panose="020B0604020202020204" pitchFamily="34" charset="0"/>
            </a:endParaRPr>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567737" y="4868728"/>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4886D3CE-C3E8-CE2C-ED7B-5F276E85EA18}"/>
              </a:ext>
            </a:extLst>
          </p:cNvPr>
          <p:cNvSpPr txBox="1"/>
          <p:nvPr/>
        </p:nvSpPr>
        <p:spPr>
          <a:xfrm>
            <a:off x="7513831" y="336794"/>
            <a:ext cx="1392174" cy="85408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spcBef>
                <a:spcPts val="0"/>
              </a:spcBef>
              <a:spcAft>
                <a:spcPts val="0"/>
              </a:spcAft>
            </a:pPr>
            <a:r>
              <a:rPr lang="en-US" sz="1650" b="1" i="1" dirty="0">
                <a:solidFill>
                  <a:srgbClr val="002060"/>
                </a:solidFill>
                <a:latin typeface="Calibri" panose="020F0502020204030204" pitchFamily="34" charset="0"/>
                <a:ea typeface="Calibri" panose="020F0502020204030204" pitchFamily="34" charset="0"/>
              </a:rPr>
              <a:t>One lab</a:t>
            </a:r>
          </a:p>
          <a:p>
            <a:pPr algn="ctr">
              <a:spcBef>
                <a:spcPts val="0"/>
              </a:spcBef>
              <a:spcAft>
                <a:spcPts val="0"/>
              </a:spcAft>
            </a:pPr>
            <a:r>
              <a:rPr lang="en-US" sz="1650" b="1" i="1" dirty="0">
                <a:solidFill>
                  <a:srgbClr val="002060"/>
                </a:solidFill>
                <a:latin typeface="Calibri" panose="020F0502020204030204" pitchFamily="34" charset="0"/>
                <a:ea typeface="Calibri" panose="020F0502020204030204" pitchFamily="34" charset="0"/>
              </a:rPr>
              <a:t>One mission</a:t>
            </a:r>
          </a:p>
          <a:p>
            <a:pPr algn="ctr">
              <a:spcBef>
                <a:spcPts val="0"/>
              </a:spcBef>
              <a:spcAft>
                <a:spcPts val="0"/>
              </a:spcAft>
            </a:pPr>
            <a:r>
              <a:rPr lang="en-US" sz="1650" b="1" i="1" dirty="0">
                <a:solidFill>
                  <a:srgbClr val="002060"/>
                </a:solidFill>
                <a:latin typeface="Calibri" panose="020F0502020204030204" pitchFamily="34" charset="0"/>
                <a:ea typeface="Calibri" panose="020F0502020204030204" pitchFamily="34" charset="0"/>
              </a:rPr>
              <a:t>One team</a:t>
            </a:r>
            <a:endParaRPr lang="en-US" sz="1650" dirty="0">
              <a:solidFill>
                <a:srgbClr val="002060"/>
              </a:solidFill>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951AA83-CB71-A9A7-75C3-FD6B71D23159}"/>
              </a:ext>
            </a:extLst>
          </p:cNvPr>
          <p:cNvSpPr txBox="1"/>
          <p:nvPr/>
        </p:nvSpPr>
        <p:spPr>
          <a:xfrm>
            <a:off x="344276" y="785195"/>
            <a:ext cx="8153837" cy="3877985"/>
          </a:xfrm>
          <a:prstGeom prst="rect">
            <a:avLst/>
          </a:prstGeom>
          <a:noFill/>
        </p:spPr>
        <p:txBody>
          <a:bodyPr wrap="square" rtlCol="0">
            <a:spAutoFit/>
          </a:bodyPr>
          <a:lstStyle/>
          <a:p>
            <a:pPr>
              <a:spcBef>
                <a:spcPts val="0"/>
              </a:spcBef>
              <a:spcAft>
                <a:spcPts val="0"/>
              </a:spcAft>
            </a:pPr>
            <a:r>
              <a:rPr lang="en-US" sz="1800" b="1" dirty="0">
                <a:solidFill>
                  <a:srgbClr val="000000"/>
                </a:solidFill>
                <a:latin typeface="Calibri" panose="020F0502020204030204" pitchFamily="34" charset="0"/>
                <a:ea typeface="Calibri" panose="020F0502020204030204" pitchFamily="34" charset="0"/>
              </a:rPr>
              <a:t>Verify…</a:t>
            </a:r>
            <a:endParaRPr lang="en-US" sz="1800" dirty="0">
              <a:solidFill>
                <a:srgbClr val="000000"/>
              </a:solidFill>
              <a:latin typeface="Calibri" panose="020F0502020204030204" pitchFamily="34" charset="0"/>
              <a:ea typeface="Calibri" panose="020F0502020204030204" pitchFamily="34" charset="0"/>
            </a:endParaRPr>
          </a:p>
          <a:p>
            <a:pPr marL="342900" indent="-171450">
              <a:spcBef>
                <a:spcPts val="0"/>
              </a:spcBef>
              <a:spcAft>
                <a:spcPts val="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rPr>
              <a:t>Line management authorizes work start</a:t>
            </a:r>
          </a:p>
          <a:p>
            <a:pPr marL="342900" indent="-171450">
              <a:buFont typeface="Arial" panose="020B0604020202020204" pitchFamily="34" charset="0"/>
              <a:buChar char="•"/>
            </a:pPr>
            <a:r>
              <a:rPr lang="en-US" sz="1400" dirty="0">
                <a:solidFill>
                  <a:srgbClr val="000000"/>
                </a:solidFill>
                <a:latin typeface="Calibri" panose="020F0502020204030204" pitchFamily="34" charset="0"/>
              </a:rPr>
              <a:t>Relevant support organizations are informed and ready to assist with the planned activities.</a:t>
            </a:r>
          </a:p>
          <a:p>
            <a:pPr marL="342900" indent="-171450">
              <a:buFont typeface="Arial" panose="020B0604020202020204" pitchFamily="34" charset="0"/>
              <a:buChar char="•"/>
            </a:pPr>
            <a:r>
              <a:rPr lang="en-US" sz="1400" dirty="0">
                <a:solidFill>
                  <a:srgbClr val="000000"/>
                </a:solidFill>
                <a:latin typeface="Calibri" panose="020F0502020204030204" pitchFamily="34" charset="0"/>
              </a:rPr>
              <a:t>All guidelines and documentation—such as work plans, procedures, manuals—are up-to-date, validated for use, available, and </a:t>
            </a:r>
            <a:r>
              <a:rPr lang="en-US" sz="1400" b="1" i="1" u="sng" dirty="0">
                <a:solidFill>
                  <a:srgbClr val="000000"/>
                </a:solidFill>
                <a:latin typeface="Calibri" panose="020F0502020204030204" pitchFamily="34" charset="0"/>
              </a:rPr>
              <a:t>used</a:t>
            </a:r>
            <a:r>
              <a:rPr lang="en-US" sz="1400" dirty="0">
                <a:solidFill>
                  <a:srgbClr val="000000"/>
                </a:solidFill>
                <a:latin typeface="Calibri" panose="020F0502020204030204" pitchFamily="34" charset="0"/>
              </a:rPr>
              <a:t>.</a:t>
            </a:r>
          </a:p>
          <a:p>
            <a:pPr marL="342900" indent="-171450">
              <a:buFont typeface="Arial" panose="020B0604020202020204" pitchFamily="34" charset="0"/>
              <a:buChar char="•"/>
            </a:pPr>
            <a:r>
              <a:rPr lang="en-US" sz="1400" dirty="0">
                <a:solidFill>
                  <a:srgbClr val="000000"/>
                </a:solidFill>
                <a:latin typeface="Calibri" panose="020F0502020204030204" pitchFamily="34" charset="0"/>
              </a:rPr>
              <a:t>Necessary tools, equipment, and personal protective equipment (PPE) are </a:t>
            </a:r>
            <a:r>
              <a:rPr lang="en-US" sz="1400" i="1" u="sng" dirty="0">
                <a:solidFill>
                  <a:srgbClr val="000000"/>
                </a:solidFill>
                <a:latin typeface="Calibri" panose="020F0502020204030204" pitchFamily="34" charset="0"/>
              </a:rPr>
              <a:t>always</a:t>
            </a:r>
            <a:r>
              <a:rPr lang="en-US" sz="1400" dirty="0">
                <a:solidFill>
                  <a:srgbClr val="000000"/>
                </a:solidFill>
                <a:latin typeface="Calibri" panose="020F0502020204030204" pitchFamily="34" charset="0"/>
              </a:rPr>
              <a:t> being used in accordance with requirements.</a:t>
            </a:r>
          </a:p>
          <a:p>
            <a:pPr>
              <a:spcBef>
                <a:spcPts val="0"/>
              </a:spcBef>
              <a:spcAft>
                <a:spcPts val="0"/>
              </a:spcAft>
            </a:pPr>
            <a:r>
              <a:rPr lang="en-US" sz="1800" b="1" dirty="0">
                <a:solidFill>
                  <a:srgbClr val="000000"/>
                </a:solidFill>
                <a:latin typeface="Calibri" panose="020F0502020204030204" pitchFamily="34" charset="0"/>
                <a:ea typeface="Calibri" panose="020F0502020204030204" pitchFamily="34" charset="0"/>
              </a:rPr>
              <a:t>Ensure…</a:t>
            </a:r>
            <a:endParaRPr lang="en-US" sz="1800" dirty="0">
              <a:solidFill>
                <a:srgbClr val="000000"/>
              </a:solidFill>
              <a:latin typeface="Calibri" panose="020F0502020204030204" pitchFamily="34" charset="0"/>
              <a:ea typeface="Calibri" panose="020F0502020204030204" pitchFamily="34" charset="0"/>
            </a:endParaRPr>
          </a:p>
          <a:p>
            <a:pPr marL="342900" indent="-171450">
              <a:buFont typeface="Arial" panose="020B0604020202020204" pitchFamily="34" charset="0"/>
              <a:buChar char="•"/>
            </a:pPr>
            <a:r>
              <a:rPr lang="en-US" sz="1400" dirty="0">
                <a:solidFill>
                  <a:srgbClr val="000000"/>
                </a:solidFill>
                <a:latin typeface="Calibri" panose="020F0502020204030204" pitchFamily="34" charset="0"/>
              </a:rPr>
              <a:t>Information about the task's progress is effectively communicated to all workers and management at shift handovers.</a:t>
            </a:r>
          </a:p>
          <a:p>
            <a:pPr marL="342900" indent="-171450">
              <a:buFont typeface="Arial" panose="020B0604020202020204" pitchFamily="34" charset="0"/>
              <a:buChar char="•"/>
            </a:pPr>
            <a:r>
              <a:rPr lang="en-US" sz="1400" dirty="0">
                <a:solidFill>
                  <a:srgbClr val="000000"/>
                </a:solidFill>
                <a:latin typeface="Calibri" panose="020F0502020204030204" pitchFamily="34" charset="0"/>
              </a:rPr>
              <a:t>All team members understand and adhere to relevant safety, security and quality procedures and guidelines.</a:t>
            </a:r>
          </a:p>
          <a:p>
            <a:pPr marL="342900" indent="-171450">
              <a:buFont typeface="Arial" panose="020B0604020202020204" pitchFamily="34" charset="0"/>
              <a:buChar char="•"/>
            </a:pPr>
            <a:r>
              <a:rPr lang="en-US" sz="1400" dirty="0">
                <a:solidFill>
                  <a:srgbClr val="000000"/>
                </a:solidFill>
                <a:latin typeface="Calibri" panose="020F0502020204030204" pitchFamily="34" charset="0"/>
              </a:rPr>
              <a:t>Safety documents are in place, and risk and/or hazard mitigation measures are comprehensively understood by the entire team </a:t>
            </a:r>
            <a:r>
              <a:rPr lang="en-US" sz="1400" i="1" dirty="0">
                <a:solidFill>
                  <a:srgbClr val="000000"/>
                </a:solidFill>
                <a:latin typeface="Calibri" panose="020F0502020204030204" pitchFamily="34" charset="0"/>
              </a:rPr>
              <a:t>and validated to be in place before work starts</a:t>
            </a:r>
            <a:r>
              <a:rPr lang="en-US" sz="1400" dirty="0">
                <a:solidFill>
                  <a:srgbClr val="000000"/>
                </a:solidFill>
                <a:latin typeface="Calibri" panose="020F0502020204030204" pitchFamily="34" charset="0"/>
              </a:rPr>
              <a:t>.</a:t>
            </a:r>
          </a:p>
          <a:p>
            <a:pPr marL="342900" indent="-171450">
              <a:buFont typeface="Arial" panose="020B0604020202020204" pitchFamily="34" charset="0"/>
              <a:buChar char="•"/>
            </a:pPr>
            <a:r>
              <a:rPr lang="en-US" sz="1400" dirty="0">
                <a:solidFill>
                  <a:srgbClr val="000000"/>
                </a:solidFill>
                <a:latin typeface="Calibri" panose="020F0502020204030204" pitchFamily="34" charset="0"/>
              </a:rPr>
              <a:t>Workers are thoroughly briefed before tasks commence, </a:t>
            </a:r>
            <a:r>
              <a:rPr lang="en-US" sz="1400" u="sng" dirty="0">
                <a:solidFill>
                  <a:srgbClr val="000000"/>
                </a:solidFill>
                <a:latin typeface="Calibri" panose="020F0502020204030204" pitchFamily="34" charset="0"/>
              </a:rPr>
              <a:t>encouraged to engage in dialogue</a:t>
            </a:r>
            <a:r>
              <a:rPr lang="en-US" sz="1400" dirty="0">
                <a:solidFill>
                  <a:srgbClr val="000000"/>
                </a:solidFill>
                <a:latin typeface="Calibri" panose="020F0502020204030204" pitchFamily="34" charset="0"/>
              </a:rPr>
              <a:t>, understand the intended outcomes, are prepared to halt operations if change is encountered or safety is compromised, and actively engage in mutual monitoring during the task execution.</a:t>
            </a:r>
          </a:p>
        </p:txBody>
      </p:sp>
      <p:sp>
        <p:nvSpPr>
          <p:cNvPr id="5" name="Slide Number Placeholder 4">
            <a:extLst>
              <a:ext uri="{FF2B5EF4-FFF2-40B4-BE49-F238E27FC236}">
                <a16:creationId xmlns:a16="http://schemas.microsoft.com/office/drawing/2014/main" id="{C3CCDA15-639A-D02F-9C1D-534E2E7DD200}"/>
              </a:ext>
            </a:extLst>
          </p:cNvPr>
          <p:cNvSpPr>
            <a:spLocks noGrp="1"/>
          </p:cNvSpPr>
          <p:nvPr>
            <p:ph type="sldNum" idx="12"/>
          </p:nvPr>
        </p:nvSpPr>
        <p:spPr>
          <a:xfrm>
            <a:off x="222250" y="4864983"/>
            <a:ext cx="414338" cy="177964"/>
          </a:xfrm>
        </p:spPr>
        <p:txBody>
          <a:bodyPr/>
          <a:lstStyle/>
          <a:p>
            <a:fld id="{00000000-1234-1234-1234-123412341234}" type="slidenum">
              <a:rPr lang="en-US" sz="800" smtClean="0"/>
              <a:pPr/>
              <a:t>7</a:t>
            </a:fld>
            <a:endParaRPr lang="en-US" sz="800"/>
          </a:p>
        </p:txBody>
      </p:sp>
      <p:sp>
        <p:nvSpPr>
          <p:cNvPr id="6" name="Google Shape;96;p2">
            <a:extLst>
              <a:ext uri="{FF2B5EF4-FFF2-40B4-BE49-F238E27FC236}">
                <a16:creationId xmlns:a16="http://schemas.microsoft.com/office/drawing/2014/main" id="{4BDC5D0D-70F4-178E-A8D3-5771CB132722}"/>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65149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837764" y="4836839"/>
            <a:ext cx="6008526" cy="182155"/>
          </a:xfrm>
        </p:spPr>
        <p:txBody>
          <a:bodyPr/>
          <a:lstStyle/>
          <a:p>
            <a:r>
              <a:rPr lang="en-US" sz="800"/>
              <a:t>Lab-wide Pause to Focus on Culture of Excellence</a:t>
            </a:r>
          </a:p>
        </p:txBody>
      </p:sp>
      <p:sp>
        <p:nvSpPr>
          <p:cNvPr id="4" name="TextBox 3">
            <a:extLst>
              <a:ext uri="{FF2B5EF4-FFF2-40B4-BE49-F238E27FC236}">
                <a16:creationId xmlns:a16="http://schemas.microsoft.com/office/drawing/2014/main" id="{961E4A54-7EF8-DCC7-C0E3-1A186FD7AD91}"/>
              </a:ext>
            </a:extLst>
          </p:cNvPr>
          <p:cNvSpPr txBox="1"/>
          <p:nvPr/>
        </p:nvSpPr>
        <p:spPr>
          <a:xfrm>
            <a:off x="233973" y="767953"/>
            <a:ext cx="8676054" cy="3924151"/>
          </a:xfrm>
          <a:prstGeom prst="rect">
            <a:avLst/>
          </a:prstGeom>
          <a:noFill/>
        </p:spPr>
        <p:txBody>
          <a:bodyPr wrap="square" rtlCol="0">
            <a:spAutoFit/>
          </a:bodyPr>
          <a:lstStyle/>
          <a:p>
            <a:pPr>
              <a:spcBef>
                <a:spcPts val="0"/>
              </a:spcBef>
              <a:spcAft>
                <a:spcPts val="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We Observe…</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indent="-171450">
              <a:spcBef>
                <a:spcPts val="0"/>
              </a:spcBef>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There is evidence of a questioning attitude among all (manager and workers) involved in the activity.</a:t>
            </a:r>
          </a:p>
          <a:p>
            <a:pPr>
              <a:spcBef>
                <a:spcPts val="0"/>
              </a:spcBef>
              <a:spcAft>
                <a:spcPts val="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We Perform…</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86953" indent="-257175">
              <a:spcAft>
                <a:spcPts val="600"/>
              </a:spcAft>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All Fermilab staff adhere to our safety policies and requirements and our work plans and stop/pause work when changes or unexpected conditions are encountered during work</a:t>
            </a:r>
          </a:p>
          <a:p>
            <a:pPr marL="386953" indent="-257175">
              <a:spcAft>
                <a:spcPts val="600"/>
              </a:spcAft>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Managers and supervisors are regularly on-site reviewing the performance of work to ensure alignment with the work plan.</a:t>
            </a:r>
          </a:p>
          <a:p>
            <a:pPr marL="386953" indent="-257175">
              <a:spcBef>
                <a:spcPts val="0"/>
              </a:spcBef>
              <a:spcAft>
                <a:spcPts val="6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If an adverse event occurs, line management, with necessary support, uses the leadership chain to promptly notify Fermi leadership as soon as possible, but no later than an hour following the occurrence.</a:t>
            </a:r>
          </a:p>
          <a:p>
            <a:pPr>
              <a:spcBef>
                <a:spcPts val="0"/>
              </a:spcBef>
              <a:spcAft>
                <a:spcPts val="0"/>
              </a:spcAft>
            </a:pPr>
            <a:r>
              <a:rPr lang="en-US" sz="1400" b="1" dirty="0">
                <a:solidFill>
                  <a:srgbClr val="000000"/>
                </a:solidFill>
                <a:latin typeface="Calibri" panose="020F0502020204030204" pitchFamily="34" charset="0"/>
                <a:cs typeface="Calibri" panose="020F0502020204030204" pitchFamily="34" charset="0"/>
              </a:rPr>
              <a:t>We Communicate…</a:t>
            </a:r>
          </a:p>
          <a:p>
            <a:pPr marL="386953" indent="-257175">
              <a:spcAft>
                <a:spcPts val="600"/>
              </a:spcAft>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Managers and supervisors facilitate open post-job dialogue to acknowledge positive actions, identify best practices, and highlight areas for enhancement.</a:t>
            </a:r>
          </a:p>
          <a:p>
            <a:pPr>
              <a:spcBef>
                <a:spcPts val="0"/>
              </a:spcBef>
              <a:spcAft>
                <a:spcPts val="0"/>
              </a:spcAft>
            </a:pPr>
            <a:r>
              <a:rPr lang="en-US" sz="1400" b="1" dirty="0">
                <a:solidFill>
                  <a:srgbClr val="000000"/>
                </a:solidFill>
                <a:latin typeface="Calibri" panose="020F0502020204030204" pitchFamily="34" charset="0"/>
                <a:cs typeface="Calibri" panose="020F0502020204030204" pitchFamily="34" charset="0"/>
              </a:rPr>
              <a:t>We Assure…</a:t>
            </a:r>
          </a:p>
          <a:p>
            <a:pPr marL="342900" indent="-171450">
              <a:spcAft>
                <a:spcPts val="600"/>
              </a:spcAft>
              <a:buFont typeface="Arial" panose="020B0604020202020204" pitchFamily="34" charset="0"/>
              <a:buChar char="•"/>
            </a:pPr>
            <a:r>
              <a:rPr lang="en-US" sz="1400" dirty="0">
                <a:solidFill>
                  <a:srgbClr val="0D0D0D"/>
                </a:solidFill>
                <a:latin typeface="Calibri" panose="020F0502020204030204" pitchFamily="34" charset="0"/>
                <a:cs typeface="Calibri" panose="020F0502020204030204" pitchFamily="34" charset="0"/>
              </a:rPr>
              <a:t>Line management and safety programs confirm the effective implementation of our Culture of Excellence efforts (using assessment and issues management for example) and commit to ongoing refinement. Lessons learned from our reviews are applied across the laboratory</a:t>
            </a:r>
            <a:r>
              <a:rPr lang="en-US" sz="1400" dirty="0">
                <a:latin typeface="Calibri" panose="020F0502020204030204" pitchFamily="34" charset="0"/>
                <a:ea typeface="Calibri" panose="020F0502020204030204" pitchFamily="34" charset="0"/>
                <a:cs typeface="Calibri" panose="020F0502020204030204" pitchFamily="34" charset="0"/>
              </a:rPr>
              <a:t> </a:t>
            </a:r>
          </a:p>
        </p:txBody>
      </p:sp>
      <p:sp>
        <p:nvSpPr>
          <p:cNvPr id="11" name="Google Shape;95;p2">
            <a:extLst>
              <a:ext uri="{FF2B5EF4-FFF2-40B4-BE49-F238E27FC236}">
                <a16:creationId xmlns:a16="http://schemas.microsoft.com/office/drawing/2014/main" id="{370FD600-060C-148A-1A18-D7EE3AD65F41}"/>
              </a:ext>
            </a:extLst>
          </p:cNvPr>
          <p:cNvSpPr txBox="1">
            <a:spLocks noGrp="1"/>
          </p:cNvSpPr>
          <p:nvPr>
            <p:ph type="title"/>
          </p:nvPr>
        </p:nvSpPr>
        <p:spPr>
          <a:xfrm>
            <a:off x="233973" y="280058"/>
            <a:ext cx="9105804"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What Does a Culture of Excellence Look Like?</a:t>
            </a:r>
            <a:endParaRPr sz="2000" dirty="0">
              <a:latin typeface="Helvetica" panose="020B0604020202020204" pitchFamily="34" charset="0"/>
              <a:cs typeface="Helvetica" panose="020B0604020202020204" pitchFamily="34" charset="0"/>
            </a:endParaRPr>
          </a:p>
        </p:txBody>
      </p:sp>
      <p:sp>
        <p:nvSpPr>
          <p:cNvPr id="3" name="Slide Number Placeholder 2">
            <a:extLst>
              <a:ext uri="{FF2B5EF4-FFF2-40B4-BE49-F238E27FC236}">
                <a16:creationId xmlns:a16="http://schemas.microsoft.com/office/drawing/2014/main" id="{A9F658CE-70F1-60BF-BD4F-A31F9C6B05BD}"/>
              </a:ext>
            </a:extLst>
          </p:cNvPr>
          <p:cNvSpPr>
            <a:spLocks noGrp="1"/>
          </p:cNvSpPr>
          <p:nvPr>
            <p:ph type="sldNum" idx="12"/>
          </p:nvPr>
        </p:nvSpPr>
        <p:spPr>
          <a:xfrm>
            <a:off x="233973" y="4841030"/>
            <a:ext cx="414338" cy="177964"/>
          </a:xfrm>
        </p:spPr>
        <p:txBody>
          <a:bodyPr/>
          <a:lstStyle/>
          <a:p>
            <a:fld id="{00000000-1234-1234-1234-123412341234}" type="slidenum">
              <a:rPr lang="en-US" sz="800" smtClean="0"/>
              <a:pPr/>
              <a:t>8</a:t>
            </a:fld>
            <a:endParaRPr lang="en-US" sz="800"/>
          </a:p>
        </p:txBody>
      </p:sp>
      <p:sp>
        <p:nvSpPr>
          <p:cNvPr id="5" name="Google Shape;96;p2">
            <a:extLst>
              <a:ext uri="{FF2B5EF4-FFF2-40B4-BE49-F238E27FC236}">
                <a16:creationId xmlns:a16="http://schemas.microsoft.com/office/drawing/2014/main" id="{74742D5E-60BC-D173-D1D9-80E62F3126E3}"/>
              </a:ext>
            </a:extLst>
          </p:cNvPr>
          <p:cNvSpPr txBox="1">
            <a:spLocks noGrp="1"/>
          </p:cNvSpPr>
          <p:nvPr>
            <p:ph type="dt" idx="10"/>
          </p:nvPr>
        </p:nvSpPr>
        <p:spPr>
          <a:xfrm>
            <a:off x="441142" y="4845893"/>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344942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body" idx="1"/>
          </p:nvPr>
        </p:nvSpPr>
        <p:spPr>
          <a:xfrm>
            <a:off x="169200" y="3839757"/>
            <a:ext cx="8746200" cy="954900"/>
          </a:xfrm>
          <a:prstGeom prst="rect">
            <a:avLst/>
          </a:prstGeom>
          <a:noFill/>
          <a:ln>
            <a:noFill/>
          </a:ln>
        </p:spPr>
        <p:txBody>
          <a:bodyPr spcFirstLastPara="1" wrap="square" lIns="0" tIns="0" rIns="0" bIns="0" anchor="t" anchorCtr="0">
            <a:noAutofit/>
          </a:bodyPr>
          <a:lstStyle/>
          <a:p>
            <a:pPr indent="0" algn="ctr">
              <a:spcBef>
                <a:spcPts val="0"/>
              </a:spcBef>
              <a:buNone/>
            </a:pPr>
            <a:endParaRPr>
              <a:solidFill>
                <a:srgbClr val="000000"/>
              </a:solidFill>
              <a:latin typeface="Arial"/>
              <a:ea typeface="Arial"/>
              <a:cs typeface="Arial"/>
              <a:sym typeface="Arial"/>
            </a:endParaRPr>
          </a:p>
          <a:p>
            <a:pPr indent="0">
              <a:spcBef>
                <a:spcPts val="0"/>
              </a:spcBef>
              <a:buNone/>
            </a:pPr>
            <a:endParaRPr sz="1425">
              <a:solidFill>
                <a:srgbClr val="000000"/>
              </a:solidFill>
              <a:latin typeface="Arial"/>
              <a:ea typeface="Arial"/>
              <a:cs typeface="Arial"/>
              <a:sym typeface="Arial"/>
            </a:endParaRPr>
          </a:p>
        </p:txBody>
      </p:sp>
      <p:sp>
        <p:nvSpPr>
          <p:cNvPr id="100" name="Google Shape;100;p2"/>
          <p:cNvSpPr txBox="1"/>
          <p:nvPr/>
        </p:nvSpPr>
        <p:spPr>
          <a:xfrm>
            <a:off x="169200" y="576150"/>
            <a:ext cx="3569400" cy="357768"/>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endParaRPr sz="1425"/>
          </a:p>
        </p:txBody>
      </p:sp>
      <p:sp>
        <p:nvSpPr>
          <p:cNvPr id="2" name="Footer Placeholder 1">
            <a:extLst>
              <a:ext uri="{FF2B5EF4-FFF2-40B4-BE49-F238E27FC236}">
                <a16:creationId xmlns:a16="http://schemas.microsoft.com/office/drawing/2014/main" id="{BF904C7E-8E66-4FE8-F212-E90912FD9481}"/>
              </a:ext>
            </a:extLst>
          </p:cNvPr>
          <p:cNvSpPr>
            <a:spLocks noGrp="1"/>
          </p:cNvSpPr>
          <p:nvPr>
            <p:ph type="ftr" idx="11"/>
          </p:nvPr>
        </p:nvSpPr>
        <p:spPr>
          <a:xfrm>
            <a:off x="1693348" y="4861630"/>
            <a:ext cx="6008526" cy="182155"/>
          </a:xfrm>
        </p:spPr>
        <p:txBody>
          <a:bodyPr/>
          <a:lstStyle/>
          <a:p>
            <a:r>
              <a:rPr lang="en-US" sz="800"/>
              <a:t>Lab-wide Pause to Focus on Culture of Excellence</a:t>
            </a:r>
          </a:p>
        </p:txBody>
      </p:sp>
      <p:sp>
        <p:nvSpPr>
          <p:cNvPr id="3" name="TextBox 2">
            <a:extLst>
              <a:ext uri="{FF2B5EF4-FFF2-40B4-BE49-F238E27FC236}">
                <a16:creationId xmlns:a16="http://schemas.microsoft.com/office/drawing/2014/main" id="{2A677FD7-C339-020F-9211-7898677C2807}"/>
              </a:ext>
            </a:extLst>
          </p:cNvPr>
          <p:cNvSpPr txBox="1"/>
          <p:nvPr/>
        </p:nvSpPr>
        <p:spPr>
          <a:xfrm>
            <a:off x="312840" y="814218"/>
            <a:ext cx="6307165" cy="3693319"/>
          </a:xfrm>
          <a:prstGeom prst="rect">
            <a:avLst/>
          </a:prstGeom>
          <a:noFill/>
        </p:spPr>
        <p:txBody>
          <a:bodyPr wrap="square" rtlCol="0">
            <a:spAutoFit/>
          </a:bodyPr>
          <a:lstStyle/>
          <a:p>
            <a:pPr>
              <a:spcAft>
                <a:spcPts val="0"/>
              </a:spcAft>
            </a:pPr>
            <a:r>
              <a:rPr lang="en-US" sz="1800" b="1" dirty="0">
                <a:solidFill>
                  <a:srgbClr val="000000"/>
                </a:solidFill>
                <a:latin typeface="Calibri" panose="020F0502020204030204" pitchFamily="34" charset="0"/>
              </a:rPr>
              <a:t>Each member of our Fermilab team contributes to the laboratory's success in their unique capacity – </a:t>
            </a:r>
            <a:r>
              <a:rPr lang="en-US" sz="1800" dirty="0">
                <a:solidFill>
                  <a:srgbClr val="000000"/>
                </a:solidFill>
                <a:latin typeface="Calibri" panose="020F0502020204030204" pitchFamily="34" charset="0"/>
              </a:rPr>
              <a:t>Every team member is valued as a practical expert, and we rely on them to help identify and solve issues within their work processes. We routinely recognize them for their efforts, involvement, and ideas.</a:t>
            </a:r>
          </a:p>
          <a:p>
            <a:pPr>
              <a:spcAft>
                <a:spcPts val="0"/>
              </a:spcAft>
            </a:pPr>
            <a:r>
              <a:rPr lang="en-US" sz="1800" b="1" dirty="0">
                <a:solidFill>
                  <a:srgbClr val="000000"/>
                </a:solidFill>
                <a:latin typeface="Calibri" panose="020F0502020204030204" pitchFamily="34" charset="0"/>
              </a:rPr>
              <a:t>Management and supervision have important roles </a:t>
            </a:r>
            <a:r>
              <a:rPr lang="en-US" sz="1800" dirty="0">
                <a:solidFill>
                  <a:srgbClr val="000000"/>
                </a:solidFill>
                <a:latin typeface="Calibri" panose="020F0502020204030204" pitchFamily="34" charset="0"/>
              </a:rPr>
              <a:t>- When management actively demonstrates visible and engaged leadership, employees receive the support and direction necessary for their work to flourish.</a:t>
            </a:r>
          </a:p>
          <a:p>
            <a:pPr>
              <a:spcAft>
                <a:spcPts val="0"/>
              </a:spcAft>
            </a:pPr>
            <a:r>
              <a:rPr lang="en-US" sz="1800" b="1" dirty="0">
                <a:solidFill>
                  <a:srgbClr val="000000"/>
                </a:solidFill>
                <a:latin typeface="Calibri" panose="020F0502020204030204" pitchFamily="34" charset="0"/>
              </a:rPr>
              <a:t>We each recognize that the success of our mission is linked to how we fulfill our roles and responsibilities –</a:t>
            </a:r>
            <a:r>
              <a:rPr lang="en-US" sz="1800" dirty="0">
                <a:solidFill>
                  <a:srgbClr val="000000"/>
                </a:solidFill>
                <a:latin typeface="Calibri" panose="020F0502020204030204" pitchFamily="34" charset="0"/>
              </a:rPr>
              <a:t> we are accountable to each other to ensure our safety and the achievement of our mission and operations objectives.</a:t>
            </a:r>
            <a:endParaRPr lang="en-US" sz="1800" b="1" dirty="0">
              <a:latin typeface="Calibri" panose="020F0502020204030204" pitchFamily="34" charset="0"/>
              <a:ea typeface="Calibri" panose="020F0502020204030204" pitchFamily="34" charset="0"/>
            </a:endParaRPr>
          </a:p>
        </p:txBody>
      </p:sp>
      <p:sp>
        <p:nvSpPr>
          <p:cNvPr id="8" name="Google Shape;95;p2">
            <a:extLst>
              <a:ext uri="{FF2B5EF4-FFF2-40B4-BE49-F238E27FC236}">
                <a16:creationId xmlns:a16="http://schemas.microsoft.com/office/drawing/2014/main" id="{F29D9042-E377-E5C2-AE50-09EC42A02782}"/>
              </a:ext>
            </a:extLst>
          </p:cNvPr>
          <p:cNvSpPr txBox="1">
            <a:spLocks noGrp="1"/>
          </p:cNvSpPr>
          <p:nvPr>
            <p:ph type="title"/>
          </p:nvPr>
        </p:nvSpPr>
        <p:spPr>
          <a:xfrm>
            <a:off x="209257" y="242075"/>
            <a:ext cx="8995500" cy="342675"/>
          </a:xfrm>
          <a:prstGeom prst="rect">
            <a:avLst/>
          </a:prstGeom>
          <a:noFill/>
          <a:ln>
            <a:noFill/>
          </a:ln>
        </p:spPr>
        <p:txBody>
          <a:bodyPr spcFirstLastPara="1" wrap="square" lIns="0" tIns="0" rIns="0" bIns="0" anchor="b" anchorCtr="0">
            <a:noAutofit/>
          </a:bodyPr>
          <a:lstStyle/>
          <a:p>
            <a:r>
              <a:rPr lang="en-US" sz="2000" dirty="0">
                <a:latin typeface="Helvetica" panose="020B0604020202020204" pitchFamily="34" charset="0"/>
                <a:cs typeface="Helvetica" panose="020B0604020202020204" pitchFamily="34" charset="0"/>
              </a:rPr>
              <a:t>Key Messages</a:t>
            </a:r>
            <a:endParaRPr sz="20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DE846CD6-F1AA-29E2-3565-77C474204FBF}"/>
              </a:ext>
            </a:extLst>
          </p:cNvPr>
          <p:cNvSpPr>
            <a:spLocks noGrp="1"/>
          </p:cNvSpPr>
          <p:nvPr>
            <p:ph type="sldNum" idx="12"/>
          </p:nvPr>
        </p:nvSpPr>
        <p:spPr>
          <a:xfrm>
            <a:off x="211685" y="4857833"/>
            <a:ext cx="414338" cy="177964"/>
          </a:xfrm>
        </p:spPr>
        <p:txBody>
          <a:bodyPr/>
          <a:lstStyle/>
          <a:p>
            <a:fld id="{00000000-1234-1234-1234-123412341234}" type="slidenum">
              <a:rPr lang="en-US" sz="800" smtClean="0"/>
              <a:pPr/>
              <a:t>9</a:t>
            </a:fld>
            <a:endParaRPr lang="en-US" sz="800"/>
          </a:p>
        </p:txBody>
      </p:sp>
      <p:pic>
        <p:nvPicPr>
          <p:cNvPr id="4100" name="Picture 4">
            <a:extLst>
              <a:ext uri="{FF2B5EF4-FFF2-40B4-BE49-F238E27FC236}">
                <a16:creationId xmlns:a16="http://schemas.microsoft.com/office/drawing/2014/main" id="{AE81BAAD-8F2F-174E-0E68-BF80A5B6A9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42563" y="345915"/>
            <a:ext cx="2261567" cy="1506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863C1FE-6FEF-9FFE-2DF6-679B57A2AB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1959" y="1960208"/>
            <a:ext cx="2261565" cy="1506768"/>
          </a:xfrm>
          <a:prstGeom prst="rect">
            <a:avLst/>
          </a:prstGeom>
          <a:ln>
            <a:noFill/>
          </a:ln>
          <a:effectLst>
            <a:outerShdw blurRad="292100" dist="139700" dir="2700000" algn="tl" rotWithShape="0">
              <a:srgbClr val="333333">
                <a:alpha val="65000"/>
              </a:srgbClr>
            </a:outerShdw>
          </a:effectLst>
        </p:spPr>
      </p:pic>
      <p:sp>
        <p:nvSpPr>
          <p:cNvPr id="5" name="Google Shape;96;p2">
            <a:extLst>
              <a:ext uri="{FF2B5EF4-FFF2-40B4-BE49-F238E27FC236}">
                <a16:creationId xmlns:a16="http://schemas.microsoft.com/office/drawing/2014/main" id="{46B08F35-2FA3-582C-29DC-B9B2AE932776}"/>
              </a:ext>
            </a:extLst>
          </p:cNvPr>
          <p:cNvSpPr txBox="1">
            <a:spLocks noGrp="1"/>
          </p:cNvSpPr>
          <p:nvPr>
            <p:ph type="dt" idx="10"/>
          </p:nvPr>
        </p:nvSpPr>
        <p:spPr>
          <a:xfrm>
            <a:off x="416503" y="4870042"/>
            <a:ext cx="883817" cy="180975"/>
          </a:xfrm>
          <a:prstGeom prst="rect">
            <a:avLst/>
          </a:prstGeom>
          <a:noFill/>
          <a:ln>
            <a:noFill/>
          </a:ln>
        </p:spPr>
        <p:txBody>
          <a:bodyPr spcFirstLastPara="1" vert="horz" wrap="square" lIns="0" tIns="0" rIns="0" bIns="0" numCol="1" anchor="t" anchorCtr="0" compatLnSpc="1">
            <a:prstTxWarp prst="textNoShape">
              <a:avLst/>
            </a:prstTxWarp>
            <a:noAutofit/>
          </a:bodyPr>
          <a:lstStyle/>
          <a:p>
            <a:r>
              <a:rPr lang="en-US" sz="800" dirty="0"/>
              <a:t>4/29/24</a:t>
            </a:r>
            <a:endParaRPr sz="800" dirty="0"/>
          </a:p>
        </p:txBody>
      </p:sp>
    </p:spTree>
    <p:extLst>
      <p:ext uri="{BB962C8B-B14F-4D97-AF65-F5344CB8AC3E}">
        <p14:creationId xmlns:p14="http://schemas.microsoft.com/office/powerpoint/2010/main" val="3305071084"/>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FNAL_PowerPoint_16x9_103023 (2)</Template>
  <TotalTime>167</TotalTime>
  <Words>3109</Words>
  <Application>Microsoft Office PowerPoint</Application>
  <PresentationFormat>On-screen Show (16:9)</PresentationFormat>
  <Paragraphs>194</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Helvetica</vt:lpstr>
      <vt:lpstr>Helvetica Neue</vt:lpstr>
      <vt:lpstr>Söhne</vt:lpstr>
      <vt:lpstr>Symbol</vt:lpstr>
      <vt:lpstr>Fermilab_PPT_090915</vt:lpstr>
      <vt:lpstr>PowerPoint Presentation</vt:lpstr>
      <vt:lpstr>Safety Observations/Opportunities for Improvement</vt:lpstr>
      <vt:lpstr>Embracing a Culture of Collaborative Excellence at Fermilab</vt:lpstr>
      <vt:lpstr>Our Culture of Excellence</vt:lpstr>
      <vt:lpstr>Fermilab Culture of Excellence</vt:lpstr>
      <vt:lpstr>We All Have a Role in Enabling Our Culture of Excellence</vt:lpstr>
      <vt:lpstr>Fundamental Tenets of Disciplined Operations</vt:lpstr>
      <vt:lpstr>What Does a Culture of Excellence Look Like?</vt:lpstr>
      <vt:lpstr>Key Messages</vt:lpstr>
      <vt:lpstr>Path Forward</vt:lpstr>
      <vt:lpstr>Back up</vt:lpstr>
      <vt:lpstr>PowerPoint Presentation</vt:lpstr>
      <vt:lpstr>PowerPoint Presentation</vt:lpstr>
      <vt:lpstr>Event: MI-40 Electrical Panel</vt:lpstr>
      <vt:lpstr>Event: Skin Contamination</vt:lpstr>
      <vt:lpstr>Event: Uncontrolled Release of Nitrogen Gas</vt:lpstr>
      <vt:lpstr>Event: ODH Alarm at IB1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Sawyer</dc:creator>
  <cp:lastModifiedBy>Rae Moss</cp:lastModifiedBy>
  <cp:revision>10</cp:revision>
  <cp:lastPrinted>2014-01-20T19:40:21Z</cp:lastPrinted>
  <dcterms:created xsi:type="dcterms:W3CDTF">2024-04-23T02:34:57Z</dcterms:created>
  <dcterms:modified xsi:type="dcterms:W3CDTF">2024-04-25T14:32:36Z</dcterms:modified>
</cp:coreProperties>
</file>