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6"/>
  </p:notesMasterIdLst>
  <p:handoutMasterIdLst>
    <p:handoutMasterId r:id="rId17"/>
  </p:handoutMasterIdLst>
  <p:sldIdLst>
    <p:sldId id="265" r:id="rId3"/>
    <p:sldId id="266" r:id="rId4"/>
    <p:sldId id="267" r:id="rId5"/>
    <p:sldId id="274" r:id="rId6"/>
    <p:sldId id="268" r:id="rId7"/>
    <p:sldId id="275" r:id="rId8"/>
    <p:sldId id="269" r:id="rId9"/>
    <p:sldId id="276" r:id="rId10"/>
    <p:sldId id="277" r:id="rId11"/>
    <p:sldId id="270" r:id="rId12"/>
    <p:sldId id="272" r:id="rId13"/>
    <p:sldId id="273" r:id="rId14"/>
    <p:sldId id="271" r:id="rId1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7020304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7020304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7020304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7020304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7020304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7020304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7020304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7020304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7020304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snapToObjects="1">
      <p:cViewPr varScale="1">
        <p:scale>
          <a:sx n="99" d="100"/>
          <a:sy n="99" d="100"/>
        </p:scale>
        <p:origin x="187" y="72"/>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769833D1-230D-4688-9C50-574C0C3ACBBE}" type="datetimeFigureOut">
              <a:rPr lang="en-US" altLang="en-US"/>
              <a:pPr/>
              <a:t>5/1/2024</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9FA79D08-40D4-4F39-BAF5-E0864D2D410F}" type="slidenum">
              <a:rPr lang="en-US" altLang="en-US"/>
              <a:pPr/>
              <a:t>‹#›</a:t>
            </a:fld>
            <a:endParaRPr lang="en-US" altLang="en-US"/>
          </a:p>
        </p:txBody>
      </p:sp>
    </p:spTree>
    <p:extLst>
      <p:ext uri="{BB962C8B-B14F-4D97-AF65-F5344CB8AC3E}">
        <p14:creationId xmlns:p14="http://schemas.microsoft.com/office/powerpoint/2010/main" val="3572087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3FDF47FB-CDE2-4825-8AB5-B8A482B36363}" type="datetimeFigureOut">
              <a:rPr lang="en-US" altLang="en-US"/>
              <a:pPr/>
              <a:t>5/1/2024</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96A6C9E-00B2-4A6E-B94A-7B5912EE469A}" type="slidenum">
              <a:rPr lang="en-US" altLang="en-US"/>
              <a:pPr/>
              <a:t>‹#›</a:t>
            </a:fld>
            <a:endParaRPr lang="en-US" altLang="en-US"/>
          </a:p>
        </p:txBody>
      </p:sp>
    </p:spTree>
    <p:extLst>
      <p:ext uri="{BB962C8B-B14F-4D97-AF65-F5344CB8AC3E}">
        <p14:creationId xmlns:p14="http://schemas.microsoft.com/office/powerpoint/2010/main" val="22289592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7215537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a:lvl1pPr>
          </a:lstStyle>
          <a:p>
            <a:r>
              <a:rPr lang="en-US" altLang="en-US"/>
              <a:t>April 29th, 2024</a:t>
            </a:r>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b="1"/>
              <a:t>RR 302</a:t>
            </a:r>
            <a:endParaRPr lang="en-US" b="1" dirty="0"/>
          </a:p>
        </p:txBody>
      </p:sp>
      <p:sp>
        <p:nvSpPr>
          <p:cNvPr id="6" name="Slide Number Placeholder 5"/>
          <p:cNvSpPr>
            <a:spLocks noGrp="1"/>
          </p:cNvSpPr>
          <p:nvPr>
            <p:ph type="sldNum" sz="quarter" idx="12"/>
          </p:nvPr>
        </p:nvSpPr>
        <p:spPr/>
        <p:txBody>
          <a:bodyPr/>
          <a:lstStyle>
            <a:lvl1pPr>
              <a:defRPr/>
            </a:lvl1pPr>
          </a:lstStyle>
          <a:p>
            <a:fld id="{C478A0D1-53B1-4305-BAD7-7641163DAB84}" type="slidenum">
              <a:rPr lang="en-US" altLang="en-US"/>
              <a:pPr/>
              <a:t>‹#›</a:t>
            </a:fld>
            <a:endParaRPr lang="en-US" altLang="en-US"/>
          </a:p>
        </p:txBody>
      </p:sp>
    </p:spTree>
    <p:extLst>
      <p:ext uri="{BB962C8B-B14F-4D97-AF65-F5344CB8AC3E}">
        <p14:creationId xmlns:p14="http://schemas.microsoft.com/office/powerpoint/2010/main" val="105131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r>
              <a:rPr lang="en-US" altLang="en-US"/>
              <a:t>April 29th, 2024</a:t>
            </a:r>
          </a:p>
        </p:txBody>
      </p:sp>
      <p:sp>
        <p:nvSpPr>
          <p:cNvPr id="8" name="Footer Placeholder 4"/>
          <p:cNvSpPr>
            <a:spLocks noGrp="1"/>
          </p:cNvSpPr>
          <p:nvPr>
            <p:ph type="ftr" sz="quarter" idx="20"/>
          </p:nvPr>
        </p:nvSpPr>
        <p:spPr/>
        <p:txBody>
          <a:bodyPr/>
          <a:lstStyle>
            <a:lvl1pPr>
              <a:defRPr/>
            </a:lvl1pPr>
          </a:lstStyle>
          <a:p>
            <a:pPr>
              <a:defRPr/>
            </a:pPr>
            <a:r>
              <a:rPr lang="en-US" b="1"/>
              <a:t>RR 302</a:t>
            </a:r>
          </a:p>
        </p:txBody>
      </p:sp>
      <p:sp>
        <p:nvSpPr>
          <p:cNvPr id="9" name="Slide Number Placeholder 5"/>
          <p:cNvSpPr>
            <a:spLocks noGrp="1"/>
          </p:cNvSpPr>
          <p:nvPr>
            <p:ph type="sldNum" sz="quarter" idx="21"/>
          </p:nvPr>
        </p:nvSpPr>
        <p:spPr/>
        <p:txBody>
          <a:bodyPr/>
          <a:lstStyle>
            <a:lvl1pPr>
              <a:defRPr/>
            </a:lvl1pPr>
          </a:lstStyle>
          <a:p>
            <a:fld id="{DEE5A7C2-7C88-4D61-BFBC-0C94EDDF0450}" type="slidenum">
              <a:rPr lang="en-US" altLang="en-US"/>
              <a:pPr/>
              <a:t>‹#›</a:t>
            </a:fld>
            <a:endParaRPr lang="en-US" altLang="en-US"/>
          </a:p>
        </p:txBody>
      </p:sp>
    </p:spTree>
    <p:extLst>
      <p:ext uri="{BB962C8B-B14F-4D97-AF65-F5344CB8AC3E}">
        <p14:creationId xmlns:p14="http://schemas.microsoft.com/office/powerpoint/2010/main" val="250322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r>
              <a:rPr lang="en-US" altLang="en-US"/>
              <a:t>April 29th, 2024</a:t>
            </a:r>
          </a:p>
        </p:txBody>
      </p:sp>
      <p:sp>
        <p:nvSpPr>
          <p:cNvPr id="6" name="Footer Placeholder 4"/>
          <p:cNvSpPr>
            <a:spLocks noGrp="1"/>
          </p:cNvSpPr>
          <p:nvPr>
            <p:ph type="ftr" sz="quarter" idx="17"/>
          </p:nvPr>
        </p:nvSpPr>
        <p:spPr/>
        <p:txBody>
          <a:bodyPr/>
          <a:lstStyle>
            <a:lvl1pPr>
              <a:defRPr/>
            </a:lvl1pPr>
          </a:lstStyle>
          <a:p>
            <a:pPr>
              <a:defRPr/>
            </a:pPr>
            <a:r>
              <a:rPr lang="en-US" b="1"/>
              <a:t>RR 302</a:t>
            </a:r>
          </a:p>
        </p:txBody>
      </p:sp>
      <p:sp>
        <p:nvSpPr>
          <p:cNvPr id="7" name="Slide Number Placeholder 5"/>
          <p:cNvSpPr>
            <a:spLocks noGrp="1"/>
          </p:cNvSpPr>
          <p:nvPr>
            <p:ph type="sldNum" sz="quarter" idx="18"/>
          </p:nvPr>
        </p:nvSpPr>
        <p:spPr/>
        <p:txBody>
          <a:bodyPr/>
          <a:lstStyle>
            <a:lvl1pPr>
              <a:defRPr/>
            </a:lvl1pPr>
          </a:lstStyle>
          <a:p>
            <a:fld id="{B637D271-6E09-44F2-8963-92864FE84118}" type="slidenum">
              <a:rPr lang="en-US" altLang="en-US"/>
              <a:pPr/>
              <a:t>‹#›</a:t>
            </a:fld>
            <a:endParaRPr lang="en-US" altLang="en-US"/>
          </a:p>
        </p:txBody>
      </p:sp>
    </p:spTree>
    <p:extLst>
      <p:ext uri="{BB962C8B-B14F-4D97-AF65-F5344CB8AC3E}">
        <p14:creationId xmlns:p14="http://schemas.microsoft.com/office/powerpoint/2010/main" val="214696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r>
              <a:rPr lang="en-US" altLang="en-US"/>
              <a:t>April 29th, 2024</a:t>
            </a:r>
          </a:p>
        </p:txBody>
      </p:sp>
      <p:sp>
        <p:nvSpPr>
          <p:cNvPr id="6" name="Footer Placeholder 4"/>
          <p:cNvSpPr>
            <a:spLocks noGrp="1"/>
          </p:cNvSpPr>
          <p:nvPr>
            <p:ph type="ftr" sz="quarter" idx="11"/>
          </p:nvPr>
        </p:nvSpPr>
        <p:spPr/>
        <p:txBody>
          <a:bodyPr/>
          <a:lstStyle>
            <a:lvl1pPr>
              <a:defRPr/>
            </a:lvl1pPr>
          </a:lstStyle>
          <a:p>
            <a:pPr>
              <a:defRPr/>
            </a:pPr>
            <a:r>
              <a:rPr lang="en-US" b="1"/>
              <a:t>RR 302</a:t>
            </a:r>
          </a:p>
        </p:txBody>
      </p:sp>
      <p:sp>
        <p:nvSpPr>
          <p:cNvPr id="7" name="Slide Number Placeholder 5"/>
          <p:cNvSpPr>
            <a:spLocks noGrp="1"/>
          </p:cNvSpPr>
          <p:nvPr>
            <p:ph type="sldNum" sz="quarter" idx="12"/>
          </p:nvPr>
        </p:nvSpPr>
        <p:spPr/>
        <p:txBody>
          <a:bodyPr/>
          <a:lstStyle>
            <a:lvl1pPr>
              <a:defRPr/>
            </a:lvl1pPr>
          </a:lstStyle>
          <a:p>
            <a:fld id="{FDE7EFA2-4ADE-4493-952C-9AB4B71324ED}" type="slidenum">
              <a:rPr lang="en-US" altLang="en-US"/>
              <a:pPr/>
              <a:t>‹#›</a:t>
            </a:fld>
            <a:endParaRPr lang="en-US" altLang="en-US"/>
          </a:p>
        </p:txBody>
      </p:sp>
    </p:spTree>
    <p:extLst>
      <p:ext uri="{BB962C8B-B14F-4D97-AF65-F5344CB8AC3E}">
        <p14:creationId xmlns:p14="http://schemas.microsoft.com/office/powerpoint/2010/main" val="320152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ln/>
        </p:spPr>
        <p:txBody>
          <a:bodyPr/>
          <a:lstStyle>
            <a:lvl1pPr>
              <a:defRPr/>
            </a:lvl1pPr>
          </a:lstStyle>
          <a:p>
            <a:r>
              <a:rPr lang="en-US" altLang="en-US"/>
              <a:t>April 29th, 2024</a:t>
            </a:r>
          </a:p>
        </p:txBody>
      </p:sp>
      <p:sp>
        <p:nvSpPr>
          <p:cNvPr id="4" name="Footer Placeholder 4"/>
          <p:cNvSpPr>
            <a:spLocks noGrp="1"/>
          </p:cNvSpPr>
          <p:nvPr>
            <p:ph type="ftr" sz="quarter" idx="15"/>
          </p:nvPr>
        </p:nvSpPr>
        <p:spPr>
          <a:ln/>
        </p:spPr>
        <p:txBody>
          <a:bodyPr/>
          <a:lstStyle>
            <a:lvl1pPr>
              <a:defRPr/>
            </a:lvl1pPr>
          </a:lstStyle>
          <a:p>
            <a:pPr>
              <a:defRPr/>
            </a:pPr>
            <a:r>
              <a:rPr lang="en-US" b="1"/>
              <a:t>RR 302</a:t>
            </a:r>
          </a:p>
        </p:txBody>
      </p:sp>
      <p:sp>
        <p:nvSpPr>
          <p:cNvPr id="5" name="Slide Number Placeholder 5"/>
          <p:cNvSpPr>
            <a:spLocks noGrp="1"/>
          </p:cNvSpPr>
          <p:nvPr>
            <p:ph type="sldNum" sz="quarter" idx="16"/>
          </p:nvPr>
        </p:nvSpPr>
        <p:spPr>
          <a:ln/>
        </p:spPr>
        <p:txBody>
          <a:bodyPr/>
          <a:lstStyle>
            <a:lvl1pPr>
              <a:defRPr/>
            </a:lvl1pPr>
          </a:lstStyle>
          <a:p>
            <a:fld id="{06D46BAE-42E2-49B2-983B-899D2F7DA1A1}" type="slidenum">
              <a:rPr lang="en-US" altLang="en-US"/>
              <a:pPr/>
              <a:t>‹#›</a:t>
            </a:fld>
            <a:endParaRPr lang="en-US" altLang="en-US"/>
          </a:p>
        </p:txBody>
      </p:sp>
    </p:spTree>
    <p:extLst>
      <p:ext uri="{BB962C8B-B14F-4D97-AF65-F5344CB8AC3E}">
        <p14:creationId xmlns:p14="http://schemas.microsoft.com/office/powerpoint/2010/main" val="375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ln/>
        </p:spPr>
        <p:txBody>
          <a:bodyPr/>
          <a:lstStyle>
            <a:lvl1pPr>
              <a:defRPr/>
            </a:lvl1pPr>
          </a:lstStyle>
          <a:p>
            <a:r>
              <a:rPr lang="en-US" altLang="en-US"/>
              <a:t>April 29th, 2024</a:t>
            </a:r>
          </a:p>
        </p:txBody>
      </p:sp>
      <p:sp>
        <p:nvSpPr>
          <p:cNvPr id="5" name="Footer Placeholder 4"/>
          <p:cNvSpPr>
            <a:spLocks noGrp="1"/>
          </p:cNvSpPr>
          <p:nvPr>
            <p:ph type="ftr" sz="quarter" idx="15"/>
          </p:nvPr>
        </p:nvSpPr>
        <p:spPr>
          <a:ln/>
        </p:spPr>
        <p:txBody>
          <a:bodyPr/>
          <a:lstStyle>
            <a:lvl1pPr>
              <a:defRPr/>
            </a:lvl1pPr>
          </a:lstStyle>
          <a:p>
            <a:pPr>
              <a:defRPr/>
            </a:pPr>
            <a:r>
              <a:rPr lang="en-US" b="1"/>
              <a:t>RR 302</a:t>
            </a:r>
          </a:p>
        </p:txBody>
      </p:sp>
      <p:sp>
        <p:nvSpPr>
          <p:cNvPr id="6" name="Slide Number Placeholder 5"/>
          <p:cNvSpPr>
            <a:spLocks noGrp="1"/>
          </p:cNvSpPr>
          <p:nvPr>
            <p:ph type="sldNum" sz="quarter" idx="16"/>
          </p:nvPr>
        </p:nvSpPr>
        <p:spPr>
          <a:ln/>
        </p:spPr>
        <p:txBody>
          <a:bodyPr/>
          <a:lstStyle>
            <a:lvl1pPr>
              <a:defRPr/>
            </a:lvl1pPr>
          </a:lstStyle>
          <a:p>
            <a:fld id="{FB49E7C8-950D-4642-804C-98700ABB41A6}" type="slidenum">
              <a:rPr lang="en-US" altLang="en-US"/>
              <a:pPr/>
              <a:t>‹#›</a:t>
            </a:fld>
            <a:endParaRPr lang="en-US" altLang="en-US"/>
          </a:p>
        </p:txBody>
      </p:sp>
    </p:spTree>
    <p:extLst>
      <p:ext uri="{BB962C8B-B14F-4D97-AF65-F5344CB8AC3E}">
        <p14:creationId xmlns:p14="http://schemas.microsoft.com/office/powerpoint/2010/main" val="382070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ln/>
        </p:spPr>
        <p:txBody>
          <a:bodyPr/>
          <a:lstStyle>
            <a:lvl1pPr>
              <a:defRPr/>
            </a:lvl1pPr>
          </a:lstStyle>
          <a:p>
            <a:r>
              <a:rPr lang="en-US" altLang="en-US"/>
              <a:t>April 29th, 2024</a:t>
            </a:r>
          </a:p>
        </p:txBody>
      </p:sp>
      <p:sp>
        <p:nvSpPr>
          <p:cNvPr id="5" name="Footer Placeholder 4"/>
          <p:cNvSpPr>
            <a:spLocks noGrp="1"/>
          </p:cNvSpPr>
          <p:nvPr>
            <p:ph type="ftr" sz="quarter" idx="11"/>
          </p:nvPr>
        </p:nvSpPr>
        <p:spPr>
          <a:ln/>
        </p:spPr>
        <p:txBody>
          <a:bodyPr/>
          <a:lstStyle>
            <a:lvl1pPr>
              <a:defRPr/>
            </a:lvl1pPr>
          </a:lstStyle>
          <a:p>
            <a:pPr>
              <a:defRPr/>
            </a:pPr>
            <a:r>
              <a:rPr lang="en-US" b="1"/>
              <a:t>RR 302</a:t>
            </a:r>
          </a:p>
        </p:txBody>
      </p:sp>
      <p:sp>
        <p:nvSpPr>
          <p:cNvPr id="8" name="Slide Number Placeholder 5"/>
          <p:cNvSpPr>
            <a:spLocks noGrp="1"/>
          </p:cNvSpPr>
          <p:nvPr>
            <p:ph type="sldNum" sz="quarter" idx="12"/>
          </p:nvPr>
        </p:nvSpPr>
        <p:spPr>
          <a:ln/>
        </p:spPr>
        <p:txBody>
          <a:bodyPr/>
          <a:lstStyle>
            <a:lvl1pPr>
              <a:defRPr/>
            </a:lvl1pPr>
          </a:lstStyle>
          <a:p>
            <a:fld id="{3152CBE1-95B4-43DF-AC49-BEDC4CEA2684}" type="slidenum">
              <a:rPr lang="en-US" altLang="en-US"/>
              <a:pPr/>
              <a:t>‹#›</a:t>
            </a:fld>
            <a:endParaRPr lang="en-US" altLang="en-US"/>
          </a:p>
        </p:txBody>
      </p:sp>
    </p:spTree>
    <p:extLst>
      <p:ext uri="{BB962C8B-B14F-4D97-AF65-F5344CB8AC3E}">
        <p14:creationId xmlns:p14="http://schemas.microsoft.com/office/powerpoint/2010/main" val="237272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ln/>
        </p:spPr>
        <p:txBody>
          <a:bodyPr/>
          <a:lstStyle>
            <a:lvl1pPr>
              <a:defRPr/>
            </a:lvl1pPr>
          </a:lstStyle>
          <a:p>
            <a:r>
              <a:rPr lang="en-US" altLang="en-US"/>
              <a:t>April 29th, 2024</a:t>
            </a:r>
          </a:p>
        </p:txBody>
      </p:sp>
      <p:sp>
        <p:nvSpPr>
          <p:cNvPr id="11" name="Footer Placeholder 4"/>
          <p:cNvSpPr>
            <a:spLocks noGrp="1"/>
          </p:cNvSpPr>
          <p:nvPr>
            <p:ph type="ftr" sz="quarter" idx="21"/>
          </p:nvPr>
        </p:nvSpPr>
        <p:spPr>
          <a:ln/>
        </p:spPr>
        <p:txBody>
          <a:bodyPr/>
          <a:lstStyle>
            <a:lvl1pPr>
              <a:defRPr/>
            </a:lvl1pPr>
          </a:lstStyle>
          <a:p>
            <a:pPr>
              <a:defRPr/>
            </a:pPr>
            <a:r>
              <a:rPr lang="en-US" b="1"/>
              <a:t>RR 302</a:t>
            </a:r>
          </a:p>
        </p:txBody>
      </p:sp>
      <p:sp>
        <p:nvSpPr>
          <p:cNvPr id="12" name="Slide Number Placeholder 5"/>
          <p:cNvSpPr>
            <a:spLocks noGrp="1"/>
          </p:cNvSpPr>
          <p:nvPr>
            <p:ph type="sldNum" sz="quarter" idx="22"/>
          </p:nvPr>
        </p:nvSpPr>
        <p:spPr>
          <a:ln/>
        </p:spPr>
        <p:txBody>
          <a:bodyPr/>
          <a:lstStyle>
            <a:lvl1pPr>
              <a:defRPr/>
            </a:lvl1pPr>
          </a:lstStyle>
          <a:p>
            <a:fld id="{BA79D8BB-1E2A-41A5-AEEC-2FD5F0AD094F}" type="slidenum">
              <a:rPr lang="en-US" altLang="en-US"/>
              <a:pPr/>
              <a:t>‹#›</a:t>
            </a:fld>
            <a:endParaRPr lang="en-US" altLang="en-US"/>
          </a:p>
        </p:txBody>
      </p:sp>
    </p:spTree>
    <p:extLst>
      <p:ext uri="{BB962C8B-B14F-4D97-AF65-F5344CB8AC3E}">
        <p14:creationId xmlns:p14="http://schemas.microsoft.com/office/powerpoint/2010/main" val="17795770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r>
              <a:rPr lang="en-US" altLang="en-US"/>
              <a:t>April 29th, 2024</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b="1"/>
              <a:t>RR 302</a:t>
            </a:r>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83A38879-4565-49D0-80BE-B13240B89E36}"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MS PGothic" panose="020B0600070205080204" pitchFamily="34" charset="-128"/>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ＭＳ Ｐゴシック"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ＭＳ Ｐゴシック"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ＭＳ Ｐゴシック"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r>
              <a:rPr lang="en-US" altLang="en-US"/>
              <a:t>April 29th, 2024</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b="1"/>
              <a:t>RR 302</a:t>
            </a:r>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D4A1CABB-48C2-44D3-AAFF-0E7106315B6C}"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anose="020B0600070205080204"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anose="020B0600070205080204"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2989262"/>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altLang="en-US" dirty="0">
                <a:latin typeface="Helvetica" panose="020B0604020202020204" pitchFamily="34" charset="0"/>
              </a:rPr>
              <a:t>What do we know about Recycler 302?</a:t>
            </a:r>
          </a:p>
        </p:txBody>
      </p:sp>
      <p:sp>
        <p:nvSpPr>
          <p:cNvPr id="14338" name="Text Placeholder 2"/>
          <p:cNvSpPr>
            <a:spLocks noGrp="1"/>
          </p:cNvSpPr>
          <p:nvPr>
            <p:ph type="body" sz="quarter" idx="10"/>
          </p:nvPr>
        </p:nvSpPr>
        <p:spPr bwMode="auto">
          <a:xfrm>
            <a:off x="855292" y="4707537"/>
            <a:ext cx="4387342"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rPr>
              <a:t>Phil Adamson</a:t>
            </a:r>
          </a:p>
          <a:p>
            <a:r>
              <a:rPr lang="en-US" altLang="en-US" dirty="0">
                <a:latin typeface="Helvetica" panose="020B0604020202020204" pitchFamily="34" charset="0"/>
              </a:rPr>
              <a:t>29</a:t>
            </a:r>
            <a:r>
              <a:rPr lang="en-US" altLang="en-US" baseline="30000" dirty="0">
                <a:latin typeface="Helvetica" panose="020B0604020202020204" pitchFamily="34" charset="0"/>
              </a:rPr>
              <a:t>th</a:t>
            </a:r>
            <a:r>
              <a:rPr lang="en-US" altLang="en-US" dirty="0">
                <a:latin typeface="Helvetica" panose="020B0604020202020204" pitchFamily="34" charset="0"/>
              </a:rPr>
              <a:t> April 2024</a:t>
            </a:r>
          </a:p>
        </p:txBody>
      </p:sp>
      <p:sp>
        <p:nvSpPr>
          <p:cNvPr id="4" name="TextBox 3">
            <a:extLst>
              <a:ext uri="{FF2B5EF4-FFF2-40B4-BE49-F238E27FC236}">
                <a16:creationId xmlns:a16="http://schemas.microsoft.com/office/drawing/2014/main" id="{47AA5F6D-6680-4AF2-88E0-025372E714B0}"/>
              </a:ext>
            </a:extLst>
          </p:cNvPr>
          <p:cNvSpPr txBox="1"/>
          <p:nvPr/>
        </p:nvSpPr>
        <p:spPr>
          <a:xfrm>
            <a:off x="2825087" y="4102706"/>
            <a:ext cx="1610436" cy="461665"/>
          </a:xfrm>
          <a:prstGeom prst="rect">
            <a:avLst/>
          </a:prstGeom>
          <a:noFill/>
        </p:spPr>
        <p:txBody>
          <a:bodyPr wrap="square" rtlCol="0">
            <a:spAutoFit/>
          </a:bodyPr>
          <a:lstStyle/>
          <a:p>
            <a:r>
              <a:rPr lang="en-US" dirty="0">
                <a:solidFill>
                  <a:schemeClr val="bg1"/>
                </a:solidFill>
              </a:rPr>
              <a:t>2 Nov 1947</a:t>
            </a:r>
          </a:p>
        </p:txBody>
      </p:sp>
      <p:sp>
        <p:nvSpPr>
          <p:cNvPr id="6" name="TextBox 5">
            <a:extLst>
              <a:ext uri="{FF2B5EF4-FFF2-40B4-BE49-F238E27FC236}">
                <a16:creationId xmlns:a16="http://schemas.microsoft.com/office/drawing/2014/main" id="{0B1AB6F8-56AA-4E0A-BDB8-C2443656EB2D}"/>
              </a:ext>
            </a:extLst>
          </p:cNvPr>
          <p:cNvSpPr txBox="1"/>
          <p:nvPr/>
        </p:nvSpPr>
        <p:spPr>
          <a:xfrm>
            <a:off x="8303492" y="3975198"/>
            <a:ext cx="831272" cy="307777"/>
          </a:xfrm>
          <a:prstGeom prst="rect">
            <a:avLst/>
          </a:prstGeom>
          <a:noFill/>
        </p:spPr>
        <p:txBody>
          <a:bodyPr wrap="square" rtlCol="0">
            <a:spAutoFit/>
          </a:bodyPr>
          <a:lstStyle/>
          <a:p>
            <a:r>
              <a:rPr lang="en-US" sz="1400" dirty="0">
                <a:solidFill>
                  <a:schemeClr val="bg1"/>
                </a:solidFill>
              </a:rPr>
              <a:t>1974</a:t>
            </a:r>
          </a:p>
        </p:txBody>
      </p:sp>
      <p:sp>
        <p:nvSpPr>
          <p:cNvPr id="9" name="Text Placeholder 2">
            <a:extLst>
              <a:ext uri="{FF2B5EF4-FFF2-40B4-BE49-F238E27FC236}">
                <a16:creationId xmlns:a16="http://schemas.microsoft.com/office/drawing/2014/main" id="{7D785E4B-10C2-4B08-A062-C5AC524ED976}"/>
              </a:ext>
            </a:extLst>
          </p:cNvPr>
          <p:cNvSpPr txBox="1">
            <a:spLocks/>
          </p:cNvSpPr>
          <p:nvPr/>
        </p:nvSpPr>
        <p:spPr bwMode="auto">
          <a:xfrm flipH="1">
            <a:off x="5004890" y="6196612"/>
            <a:ext cx="1048437" cy="61165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Tx/>
              <a:buNone/>
              <a:defRPr sz="2000" kern="1200">
                <a:solidFill>
                  <a:srgbClr val="004C97"/>
                </a:solidFill>
                <a:latin typeface="Helvetica"/>
                <a:ea typeface="MS PGothic" panose="020B0600070205080204" pitchFamily="34" charset="-128"/>
                <a:cs typeface="ＭＳ Ｐゴシック" charset="0"/>
              </a:defRPr>
            </a:lvl1pPr>
            <a:lvl2pPr marL="457200" indent="0" algn="l" defTabSz="457200" rtl="0" eaLnBrk="1" fontAlgn="base" hangingPunct="1">
              <a:spcBef>
                <a:spcPct val="20000"/>
              </a:spcBef>
              <a:spcAft>
                <a:spcPct val="0"/>
              </a:spcAft>
              <a:buFontTx/>
              <a:buNone/>
              <a:defRPr sz="1600" kern="1200">
                <a:solidFill>
                  <a:srgbClr val="2E5286"/>
                </a:solidFill>
                <a:latin typeface="Helvetica"/>
                <a:ea typeface="MS PGothic" panose="020B0600070205080204" pitchFamily="34" charset="-128"/>
                <a:cs typeface="ＭＳ Ｐゴシック" charset="0"/>
              </a:defRPr>
            </a:lvl2pPr>
            <a:lvl3pPr marL="914400" indent="0" algn="l" defTabSz="457200" rtl="0" eaLnBrk="1" fontAlgn="base" hangingPunct="1">
              <a:spcBef>
                <a:spcPct val="20000"/>
              </a:spcBef>
              <a:spcAft>
                <a:spcPct val="0"/>
              </a:spcAft>
              <a:buFontTx/>
              <a:buNone/>
              <a:defRPr sz="1600" kern="1200">
                <a:solidFill>
                  <a:srgbClr val="2E5286"/>
                </a:solidFill>
                <a:latin typeface="Helvetica"/>
                <a:ea typeface="MS PGothic" panose="020B0600070205080204" pitchFamily="34" charset="-128"/>
                <a:cs typeface="ＭＳ Ｐゴシック" charset="0"/>
              </a:defRPr>
            </a:lvl3pPr>
            <a:lvl4pPr marL="1371600" indent="0" algn="l" defTabSz="457200" rtl="0" eaLnBrk="1" fontAlgn="base" hangingPunct="1">
              <a:spcBef>
                <a:spcPct val="20000"/>
              </a:spcBef>
              <a:spcAft>
                <a:spcPct val="0"/>
              </a:spcAft>
              <a:buFontTx/>
              <a:buNone/>
              <a:defRPr sz="1600" kern="1200">
                <a:solidFill>
                  <a:srgbClr val="2E5286"/>
                </a:solidFill>
                <a:latin typeface="Helvetica"/>
                <a:ea typeface="MS PGothic" panose="020B0600070205080204" pitchFamily="34" charset="-128"/>
                <a:cs typeface="ＭＳ Ｐゴシック" charset="0"/>
              </a:defRPr>
            </a:lvl4pPr>
            <a:lvl5pPr marL="1828800" indent="0" algn="l" defTabSz="457200" rtl="0" eaLnBrk="1" fontAlgn="base" hangingPunct="1">
              <a:spcBef>
                <a:spcPct val="20000"/>
              </a:spcBef>
              <a:spcAft>
                <a:spcPct val="0"/>
              </a:spcAft>
              <a:buFontTx/>
              <a:buNone/>
              <a:defRPr sz="1600" kern="1200">
                <a:solidFill>
                  <a:srgbClr val="2E5286"/>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r>
              <a:rPr lang="en-US" altLang="en-US" sz="2800" dirty="0">
                <a:solidFill>
                  <a:schemeClr val="bg2"/>
                </a:solidFill>
              </a:rPr>
              <a:t>1947</a:t>
            </a:r>
            <a:endParaRPr lang="en-US" altLang="en-US" sz="2800" dirty="0">
              <a:solidFill>
                <a:schemeClr val="bg2"/>
              </a:solidFill>
              <a:latin typeface="Helvetica" panose="020B0604020202020204" pitchFamily="34" charset="0"/>
            </a:endParaRPr>
          </a:p>
        </p:txBody>
      </p:sp>
      <p:sp>
        <p:nvSpPr>
          <p:cNvPr id="7" name="Content Placeholder 2">
            <a:extLst>
              <a:ext uri="{FF2B5EF4-FFF2-40B4-BE49-F238E27FC236}">
                <a16:creationId xmlns:a16="http://schemas.microsoft.com/office/drawing/2014/main" id="{EF221680-3682-4B94-80FC-5EB878F8F264}"/>
              </a:ext>
            </a:extLst>
          </p:cNvPr>
          <p:cNvSpPr txBox="1">
            <a:spLocks/>
          </p:cNvSpPr>
          <p:nvPr/>
        </p:nvSpPr>
        <p:spPr>
          <a:xfrm>
            <a:off x="3760236" y="5152703"/>
            <a:ext cx="5831342" cy="2055715"/>
          </a:xfrm>
          <a:prstGeom prst="rect">
            <a:avLst/>
          </a:prstGeom>
        </p:spPr>
        <p:txBody>
          <a:bodyPr/>
          <a:lst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ＭＳ Ｐゴシック"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ＭＳ Ｐゴシック"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ＭＳ Ｐゴシック"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776B8-C617-94DF-F52F-2F64463E2DE0}"/>
              </a:ext>
            </a:extLst>
          </p:cNvPr>
          <p:cNvSpPr>
            <a:spLocks noGrp="1"/>
          </p:cNvSpPr>
          <p:nvPr>
            <p:ph type="title"/>
          </p:nvPr>
        </p:nvSpPr>
        <p:spPr/>
        <p:txBody>
          <a:bodyPr/>
          <a:lstStyle/>
          <a:p>
            <a:r>
              <a:rPr lang="en-US" dirty="0"/>
              <a:t>How was it built?</a:t>
            </a:r>
          </a:p>
        </p:txBody>
      </p:sp>
      <p:pic>
        <p:nvPicPr>
          <p:cNvPr id="8" name="Content Placeholder 7">
            <a:extLst>
              <a:ext uri="{FF2B5EF4-FFF2-40B4-BE49-F238E27FC236}">
                <a16:creationId xmlns:a16="http://schemas.microsoft.com/office/drawing/2014/main" id="{FF91E1C1-55AC-5B27-832F-B1299102640F}"/>
              </a:ext>
            </a:extLst>
          </p:cNvPr>
          <p:cNvPicPr>
            <a:picLocks noGrp="1" noChangeAspect="1"/>
          </p:cNvPicPr>
          <p:nvPr>
            <p:ph idx="1"/>
          </p:nvPr>
        </p:nvPicPr>
        <p:blipFill>
          <a:blip r:embed="rId2"/>
          <a:stretch>
            <a:fillRect/>
          </a:stretch>
        </p:blipFill>
        <p:spPr>
          <a:xfrm>
            <a:off x="228600" y="1725823"/>
            <a:ext cx="8672513" cy="3622254"/>
          </a:xfrm>
        </p:spPr>
      </p:pic>
      <p:sp>
        <p:nvSpPr>
          <p:cNvPr id="4" name="Date Placeholder 3">
            <a:extLst>
              <a:ext uri="{FF2B5EF4-FFF2-40B4-BE49-F238E27FC236}">
                <a16:creationId xmlns:a16="http://schemas.microsoft.com/office/drawing/2014/main" id="{66ED3EF7-2935-D1D5-476F-1A5FE90B9EAD}"/>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6781940C-28BF-333D-278B-934BD9729B13}"/>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3D0F394F-7989-15F3-F72D-5400834C9550}"/>
              </a:ext>
            </a:extLst>
          </p:cNvPr>
          <p:cNvSpPr>
            <a:spLocks noGrp="1"/>
          </p:cNvSpPr>
          <p:nvPr>
            <p:ph type="sldNum" sz="quarter" idx="12"/>
          </p:nvPr>
        </p:nvSpPr>
        <p:spPr/>
        <p:txBody>
          <a:bodyPr/>
          <a:lstStyle/>
          <a:p>
            <a:fld id="{C478A0D1-53B1-4305-BAD7-7641163DAB84}" type="slidenum">
              <a:rPr lang="en-US" altLang="en-US" smtClean="0"/>
              <a:pPr/>
              <a:t>10</a:t>
            </a:fld>
            <a:endParaRPr lang="en-US" altLang="en-US"/>
          </a:p>
        </p:txBody>
      </p:sp>
      <p:sp>
        <p:nvSpPr>
          <p:cNvPr id="9" name="Content Placeholder 2">
            <a:extLst>
              <a:ext uri="{FF2B5EF4-FFF2-40B4-BE49-F238E27FC236}">
                <a16:creationId xmlns:a16="http://schemas.microsoft.com/office/drawing/2014/main" id="{A7D72E84-569D-2A2A-C0DE-213F4ACB47AB}"/>
              </a:ext>
            </a:extLst>
          </p:cNvPr>
          <p:cNvSpPr txBox="1">
            <a:spLocks/>
          </p:cNvSpPr>
          <p:nvPr/>
        </p:nvSpPr>
        <p:spPr>
          <a:xfrm>
            <a:off x="166607" y="1136040"/>
            <a:ext cx="8672513" cy="499036"/>
          </a:xfrm>
          <a:prstGeom prst="rect">
            <a:avLst/>
          </a:prstGeom>
        </p:spPr>
        <p:txBody>
          <a:bodyPr lIns="0" tIns="0" rIns="0" bIns="0"/>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rgbClr val="404040"/>
                </a:solidFill>
                <a:latin typeface="Helvetica"/>
                <a:ea typeface="MS PGothic" panose="020B0600070205080204" pitchFamily="34" charset="-128"/>
                <a:cs typeface="ＭＳ Ｐゴシック"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Helvetica"/>
                <a:ea typeface="MS PGothic" panose="020B0600070205080204" pitchFamily="34" charset="-128"/>
                <a:cs typeface="ＭＳ Ｐゴシック"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800" kern="1200">
                <a:solidFill>
                  <a:srgbClr val="404040"/>
                </a:solidFill>
                <a:latin typeface="Helvetica"/>
                <a:ea typeface="MS PGothic" panose="020B0600070205080204" pitchFamily="34" charset="-128"/>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404040"/>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301: V301 and QT301 share a girder</a:t>
            </a:r>
            <a:endParaRPr lang="en-US" dirty="0"/>
          </a:p>
        </p:txBody>
      </p:sp>
    </p:spTree>
    <p:extLst>
      <p:ext uri="{BB962C8B-B14F-4D97-AF65-F5344CB8AC3E}">
        <p14:creationId xmlns:p14="http://schemas.microsoft.com/office/powerpoint/2010/main" val="231069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38D0-5279-CEC7-4E95-3ACD70BBB7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A6D5A7-E0AB-E285-377B-5CC8F7262056}"/>
              </a:ext>
            </a:extLst>
          </p:cNvPr>
          <p:cNvSpPr>
            <a:spLocks noGrp="1"/>
          </p:cNvSpPr>
          <p:nvPr>
            <p:ph idx="1"/>
          </p:nvPr>
        </p:nvSpPr>
        <p:spPr>
          <a:xfrm>
            <a:off x="228600" y="1043047"/>
            <a:ext cx="8672513" cy="545530"/>
          </a:xfrm>
        </p:spPr>
        <p:txBody>
          <a:bodyPr/>
          <a:lstStyle/>
          <a:p>
            <a:r>
              <a:rPr lang="en-US" dirty="0"/>
              <a:t>301: Q301B and VP301 share a girder</a:t>
            </a:r>
          </a:p>
        </p:txBody>
      </p:sp>
      <p:sp>
        <p:nvSpPr>
          <p:cNvPr id="4" name="Date Placeholder 3">
            <a:extLst>
              <a:ext uri="{FF2B5EF4-FFF2-40B4-BE49-F238E27FC236}">
                <a16:creationId xmlns:a16="http://schemas.microsoft.com/office/drawing/2014/main" id="{2ECB0D30-74CE-09C1-FEAF-B8FE7DCD6845}"/>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28F20B23-062E-51C3-3004-4519BF762D2C}"/>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0674F653-FF24-A816-6742-E093B61F00F8}"/>
              </a:ext>
            </a:extLst>
          </p:cNvPr>
          <p:cNvSpPr>
            <a:spLocks noGrp="1"/>
          </p:cNvSpPr>
          <p:nvPr>
            <p:ph type="sldNum" sz="quarter" idx="12"/>
          </p:nvPr>
        </p:nvSpPr>
        <p:spPr/>
        <p:txBody>
          <a:bodyPr/>
          <a:lstStyle/>
          <a:p>
            <a:fld id="{C478A0D1-53B1-4305-BAD7-7641163DAB84}" type="slidenum">
              <a:rPr lang="en-US" altLang="en-US" smtClean="0"/>
              <a:pPr/>
              <a:t>11</a:t>
            </a:fld>
            <a:endParaRPr lang="en-US" altLang="en-US"/>
          </a:p>
        </p:txBody>
      </p:sp>
      <p:pic>
        <p:nvPicPr>
          <p:cNvPr id="8" name="Picture 7">
            <a:extLst>
              <a:ext uri="{FF2B5EF4-FFF2-40B4-BE49-F238E27FC236}">
                <a16:creationId xmlns:a16="http://schemas.microsoft.com/office/drawing/2014/main" id="{E9C7D180-31F5-08D9-1C66-C9D4BD2A94F6}"/>
              </a:ext>
            </a:extLst>
          </p:cNvPr>
          <p:cNvPicPr>
            <a:picLocks noChangeAspect="1"/>
          </p:cNvPicPr>
          <p:nvPr/>
        </p:nvPicPr>
        <p:blipFill>
          <a:blip r:embed="rId2"/>
          <a:stretch>
            <a:fillRect/>
          </a:stretch>
        </p:blipFill>
        <p:spPr>
          <a:xfrm>
            <a:off x="437606" y="2142012"/>
            <a:ext cx="8334435" cy="2850895"/>
          </a:xfrm>
          <a:prstGeom prst="rect">
            <a:avLst/>
          </a:prstGeom>
        </p:spPr>
      </p:pic>
    </p:spTree>
    <p:extLst>
      <p:ext uri="{BB962C8B-B14F-4D97-AF65-F5344CB8AC3E}">
        <p14:creationId xmlns:p14="http://schemas.microsoft.com/office/powerpoint/2010/main" val="90116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027D-9324-7580-9E13-A0AE1807BA82}"/>
              </a:ext>
            </a:extLst>
          </p:cNvPr>
          <p:cNvSpPr>
            <a:spLocks noGrp="1"/>
          </p:cNvSpPr>
          <p:nvPr>
            <p:ph type="title"/>
          </p:nvPr>
        </p:nvSpPr>
        <p:spPr/>
        <p:txBody>
          <a:bodyPr/>
          <a:lstStyle/>
          <a:p>
            <a:r>
              <a:rPr lang="en-US" dirty="0"/>
              <a:t>302</a:t>
            </a:r>
          </a:p>
        </p:txBody>
      </p:sp>
      <p:pic>
        <p:nvPicPr>
          <p:cNvPr id="10" name="Content Placeholder 9">
            <a:extLst>
              <a:ext uri="{FF2B5EF4-FFF2-40B4-BE49-F238E27FC236}">
                <a16:creationId xmlns:a16="http://schemas.microsoft.com/office/drawing/2014/main" id="{E59E643F-A1BE-B0ED-C753-7A502EEC1B81}"/>
              </a:ext>
            </a:extLst>
          </p:cNvPr>
          <p:cNvPicPr>
            <a:picLocks noGrp="1" noChangeAspect="1"/>
          </p:cNvPicPr>
          <p:nvPr>
            <p:ph idx="1"/>
          </p:nvPr>
        </p:nvPicPr>
        <p:blipFill>
          <a:blip r:embed="rId2"/>
          <a:stretch>
            <a:fillRect/>
          </a:stretch>
        </p:blipFill>
        <p:spPr>
          <a:xfrm>
            <a:off x="104614" y="3708971"/>
            <a:ext cx="8672513" cy="2600637"/>
          </a:xfrm>
        </p:spPr>
      </p:pic>
      <p:sp>
        <p:nvSpPr>
          <p:cNvPr id="4" name="Date Placeholder 3">
            <a:extLst>
              <a:ext uri="{FF2B5EF4-FFF2-40B4-BE49-F238E27FC236}">
                <a16:creationId xmlns:a16="http://schemas.microsoft.com/office/drawing/2014/main" id="{A5BD09F5-21C0-4CB5-6CFB-771A4E199AC9}"/>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F0A7C97E-B240-B4F6-2089-C4017A21BECE}"/>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65533BF5-B862-5E34-5C52-441F7F1C1BA0}"/>
              </a:ext>
            </a:extLst>
          </p:cNvPr>
          <p:cNvSpPr>
            <a:spLocks noGrp="1"/>
          </p:cNvSpPr>
          <p:nvPr>
            <p:ph type="sldNum" sz="quarter" idx="12"/>
          </p:nvPr>
        </p:nvSpPr>
        <p:spPr/>
        <p:txBody>
          <a:bodyPr/>
          <a:lstStyle/>
          <a:p>
            <a:fld id="{C478A0D1-53B1-4305-BAD7-7641163DAB84}" type="slidenum">
              <a:rPr lang="en-US" altLang="en-US" smtClean="0"/>
              <a:pPr/>
              <a:t>12</a:t>
            </a:fld>
            <a:endParaRPr lang="en-US" altLang="en-US"/>
          </a:p>
        </p:txBody>
      </p:sp>
      <p:pic>
        <p:nvPicPr>
          <p:cNvPr id="8" name="Picture 7">
            <a:extLst>
              <a:ext uri="{FF2B5EF4-FFF2-40B4-BE49-F238E27FC236}">
                <a16:creationId xmlns:a16="http://schemas.microsoft.com/office/drawing/2014/main" id="{D0C48F7F-3BAD-A7A3-0FC0-A83735876811}"/>
              </a:ext>
            </a:extLst>
          </p:cNvPr>
          <p:cNvPicPr>
            <a:picLocks noChangeAspect="1"/>
          </p:cNvPicPr>
          <p:nvPr/>
        </p:nvPicPr>
        <p:blipFill>
          <a:blip r:embed="rId3"/>
          <a:stretch>
            <a:fillRect/>
          </a:stretch>
        </p:blipFill>
        <p:spPr>
          <a:xfrm>
            <a:off x="1671154" y="876192"/>
            <a:ext cx="7105973" cy="2285989"/>
          </a:xfrm>
          <a:prstGeom prst="rect">
            <a:avLst/>
          </a:prstGeom>
        </p:spPr>
      </p:pic>
      <p:sp>
        <p:nvSpPr>
          <p:cNvPr id="11" name="TextBox 10">
            <a:extLst>
              <a:ext uri="{FF2B5EF4-FFF2-40B4-BE49-F238E27FC236}">
                <a16:creationId xmlns:a16="http://schemas.microsoft.com/office/drawing/2014/main" id="{EFD63D2A-12A1-745D-5ED0-8831584EDC33}"/>
              </a:ext>
            </a:extLst>
          </p:cNvPr>
          <p:cNvSpPr txBox="1"/>
          <p:nvPr/>
        </p:nvSpPr>
        <p:spPr>
          <a:xfrm>
            <a:off x="6535254" y="1408581"/>
            <a:ext cx="617214" cy="276999"/>
          </a:xfrm>
          <a:prstGeom prst="rect">
            <a:avLst/>
          </a:prstGeom>
          <a:noFill/>
        </p:spPr>
        <p:txBody>
          <a:bodyPr wrap="square" rtlCol="0">
            <a:spAutoFit/>
          </a:bodyPr>
          <a:lstStyle/>
          <a:p>
            <a:r>
              <a:rPr lang="en-US" sz="1200" dirty="0">
                <a:highlight>
                  <a:srgbClr val="FFFF00"/>
                </a:highlight>
              </a:rPr>
              <a:t>HP302</a:t>
            </a:r>
          </a:p>
        </p:txBody>
      </p:sp>
      <p:sp>
        <p:nvSpPr>
          <p:cNvPr id="12" name="TextBox 11">
            <a:extLst>
              <a:ext uri="{FF2B5EF4-FFF2-40B4-BE49-F238E27FC236}">
                <a16:creationId xmlns:a16="http://schemas.microsoft.com/office/drawing/2014/main" id="{0F0B4D5C-CD45-9365-2824-A39581A3C0DD}"/>
              </a:ext>
            </a:extLst>
          </p:cNvPr>
          <p:cNvSpPr txBox="1"/>
          <p:nvPr/>
        </p:nvSpPr>
        <p:spPr>
          <a:xfrm>
            <a:off x="5052246" y="1299689"/>
            <a:ext cx="617214" cy="276999"/>
          </a:xfrm>
          <a:prstGeom prst="rect">
            <a:avLst/>
          </a:prstGeom>
          <a:noFill/>
        </p:spPr>
        <p:txBody>
          <a:bodyPr wrap="square" rtlCol="0">
            <a:spAutoFit/>
          </a:bodyPr>
          <a:lstStyle/>
          <a:p>
            <a:r>
              <a:rPr lang="en-US" sz="1200" dirty="0">
                <a:highlight>
                  <a:srgbClr val="FFFF00"/>
                </a:highlight>
              </a:rPr>
              <a:t>H302</a:t>
            </a:r>
          </a:p>
        </p:txBody>
      </p:sp>
      <p:sp>
        <p:nvSpPr>
          <p:cNvPr id="13" name="TextBox 12">
            <a:extLst>
              <a:ext uri="{FF2B5EF4-FFF2-40B4-BE49-F238E27FC236}">
                <a16:creationId xmlns:a16="http://schemas.microsoft.com/office/drawing/2014/main" id="{4F36CB18-3D55-068D-EED5-0A61231FBA89}"/>
              </a:ext>
            </a:extLst>
          </p:cNvPr>
          <p:cNvSpPr txBox="1"/>
          <p:nvPr/>
        </p:nvSpPr>
        <p:spPr>
          <a:xfrm>
            <a:off x="3877845" y="1164186"/>
            <a:ext cx="617214" cy="276999"/>
          </a:xfrm>
          <a:prstGeom prst="rect">
            <a:avLst/>
          </a:prstGeom>
          <a:noFill/>
        </p:spPr>
        <p:txBody>
          <a:bodyPr wrap="square" rtlCol="0">
            <a:spAutoFit/>
          </a:bodyPr>
          <a:lstStyle/>
          <a:p>
            <a:r>
              <a:rPr lang="en-US" sz="1200" dirty="0">
                <a:highlight>
                  <a:srgbClr val="FFFF00"/>
                </a:highlight>
              </a:rPr>
              <a:t>Q302A</a:t>
            </a:r>
          </a:p>
        </p:txBody>
      </p:sp>
      <p:sp>
        <p:nvSpPr>
          <p:cNvPr id="14" name="TextBox 13">
            <a:extLst>
              <a:ext uri="{FF2B5EF4-FFF2-40B4-BE49-F238E27FC236}">
                <a16:creationId xmlns:a16="http://schemas.microsoft.com/office/drawing/2014/main" id="{3A49F154-50EC-4D53-149C-D2D530E0DB88}"/>
              </a:ext>
            </a:extLst>
          </p:cNvPr>
          <p:cNvSpPr txBox="1"/>
          <p:nvPr/>
        </p:nvSpPr>
        <p:spPr>
          <a:xfrm>
            <a:off x="2673431" y="1269311"/>
            <a:ext cx="754156" cy="276999"/>
          </a:xfrm>
          <a:prstGeom prst="rect">
            <a:avLst/>
          </a:prstGeom>
          <a:noFill/>
        </p:spPr>
        <p:txBody>
          <a:bodyPr wrap="square" rtlCol="0">
            <a:spAutoFit/>
          </a:bodyPr>
          <a:lstStyle/>
          <a:p>
            <a:r>
              <a:rPr lang="en-US" sz="1200" dirty="0">
                <a:highlight>
                  <a:srgbClr val="FFFF00"/>
                </a:highlight>
              </a:rPr>
              <a:t>QT302 -1</a:t>
            </a:r>
          </a:p>
        </p:txBody>
      </p:sp>
      <p:sp>
        <p:nvSpPr>
          <p:cNvPr id="15" name="TextBox 14">
            <a:extLst>
              <a:ext uri="{FF2B5EF4-FFF2-40B4-BE49-F238E27FC236}">
                <a16:creationId xmlns:a16="http://schemas.microsoft.com/office/drawing/2014/main" id="{130280A7-4EBD-E04F-5F49-92C30E3BC658}"/>
              </a:ext>
            </a:extLst>
          </p:cNvPr>
          <p:cNvSpPr txBox="1"/>
          <p:nvPr/>
        </p:nvSpPr>
        <p:spPr>
          <a:xfrm>
            <a:off x="6282975" y="4118416"/>
            <a:ext cx="754156" cy="276999"/>
          </a:xfrm>
          <a:prstGeom prst="rect">
            <a:avLst/>
          </a:prstGeom>
          <a:noFill/>
        </p:spPr>
        <p:txBody>
          <a:bodyPr wrap="square" rtlCol="0">
            <a:spAutoFit/>
          </a:bodyPr>
          <a:lstStyle/>
          <a:p>
            <a:r>
              <a:rPr lang="en-US" sz="1200" dirty="0">
                <a:highlight>
                  <a:srgbClr val="FFFF00"/>
                </a:highlight>
              </a:rPr>
              <a:t>QT302 -2</a:t>
            </a:r>
          </a:p>
        </p:txBody>
      </p:sp>
      <p:sp>
        <p:nvSpPr>
          <p:cNvPr id="16" name="TextBox 15">
            <a:extLst>
              <a:ext uri="{FF2B5EF4-FFF2-40B4-BE49-F238E27FC236}">
                <a16:creationId xmlns:a16="http://schemas.microsoft.com/office/drawing/2014/main" id="{9F1FAE77-204B-A681-17A4-B1C598D86A4B}"/>
              </a:ext>
            </a:extLst>
          </p:cNvPr>
          <p:cNvSpPr txBox="1"/>
          <p:nvPr/>
        </p:nvSpPr>
        <p:spPr>
          <a:xfrm>
            <a:off x="5029522" y="3993817"/>
            <a:ext cx="639938" cy="276999"/>
          </a:xfrm>
          <a:prstGeom prst="rect">
            <a:avLst/>
          </a:prstGeom>
          <a:noFill/>
        </p:spPr>
        <p:txBody>
          <a:bodyPr wrap="square" rtlCol="0">
            <a:spAutoFit/>
          </a:bodyPr>
          <a:lstStyle/>
          <a:p>
            <a:r>
              <a:rPr lang="en-US" sz="1200" dirty="0">
                <a:highlight>
                  <a:srgbClr val="FFFF00"/>
                </a:highlight>
              </a:rPr>
              <a:t>Q302B</a:t>
            </a:r>
          </a:p>
        </p:txBody>
      </p:sp>
      <p:sp>
        <p:nvSpPr>
          <p:cNvPr id="17" name="TextBox 16">
            <a:extLst>
              <a:ext uri="{FF2B5EF4-FFF2-40B4-BE49-F238E27FC236}">
                <a16:creationId xmlns:a16="http://schemas.microsoft.com/office/drawing/2014/main" id="{14C401C0-A179-3B12-5845-71E561C792BA}"/>
              </a:ext>
            </a:extLst>
          </p:cNvPr>
          <p:cNvSpPr txBox="1"/>
          <p:nvPr/>
        </p:nvSpPr>
        <p:spPr>
          <a:xfrm>
            <a:off x="2243812" y="4232879"/>
            <a:ext cx="617214" cy="276999"/>
          </a:xfrm>
          <a:prstGeom prst="rect">
            <a:avLst/>
          </a:prstGeom>
          <a:noFill/>
        </p:spPr>
        <p:txBody>
          <a:bodyPr wrap="square" rtlCol="0">
            <a:spAutoFit/>
          </a:bodyPr>
          <a:lstStyle/>
          <a:p>
            <a:r>
              <a:rPr lang="en-US" sz="1200" dirty="0">
                <a:highlight>
                  <a:srgbClr val="FFFF00"/>
                </a:highlight>
              </a:rPr>
              <a:t>VP302</a:t>
            </a:r>
          </a:p>
        </p:txBody>
      </p:sp>
    </p:spTree>
    <p:extLst>
      <p:ext uri="{BB962C8B-B14F-4D97-AF65-F5344CB8AC3E}">
        <p14:creationId xmlns:p14="http://schemas.microsoft.com/office/powerpoint/2010/main" val="1696016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55BB-8E71-73FD-49DE-4C4B55EA95BE}"/>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53531442-6280-22A5-8016-7AC46C52987B}"/>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2426A4B1-A67A-8C69-B129-7D1E189EF2C3}"/>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DA495FAA-E8C8-CD72-7575-84BC4ACF4B3D}"/>
              </a:ext>
            </a:extLst>
          </p:cNvPr>
          <p:cNvSpPr>
            <a:spLocks noGrp="1"/>
          </p:cNvSpPr>
          <p:nvPr>
            <p:ph type="sldNum" sz="quarter" idx="12"/>
          </p:nvPr>
        </p:nvSpPr>
        <p:spPr/>
        <p:txBody>
          <a:bodyPr/>
          <a:lstStyle/>
          <a:p>
            <a:fld id="{C478A0D1-53B1-4305-BAD7-7641163DAB84}" type="slidenum">
              <a:rPr lang="en-US" altLang="en-US" smtClean="0"/>
              <a:pPr/>
              <a:t>13</a:t>
            </a:fld>
            <a:endParaRPr lang="en-US" altLang="en-US"/>
          </a:p>
        </p:txBody>
      </p:sp>
      <p:sp>
        <p:nvSpPr>
          <p:cNvPr id="8" name="Content Placeholder 7">
            <a:extLst>
              <a:ext uri="{FF2B5EF4-FFF2-40B4-BE49-F238E27FC236}">
                <a16:creationId xmlns:a16="http://schemas.microsoft.com/office/drawing/2014/main" id="{4CAFF33E-4615-C8D4-22CC-CC58261082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750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DCD4932-133E-2F08-3FF9-AD69B089BBBD}"/>
              </a:ext>
            </a:extLst>
          </p:cNvPr>
          <p:cNvSpPr>
            <a:spLocks noGrp="1"/>
          </p:cNvSpPr>
          <p:nvPr>
            <p:ph type="body" sz="half" idx="2"/>
          </p:nvPr>
        </p:nvSpPr>
        <p:spPr>
          <a:xfrm>
            <a:off x="228600" y="1043693"/>
            <a:ext cx="3498742" cy="4994276"/>
          </a:xfrm>
        </p:spPr>
        <p:txBody>
          <a:bodyPr/>
          <a:lstStyle/>
          <a:p>
            <a:r>
              <a:rPr lang="en-US" dirty="0"/>
              <a:t>Scan through 302 quad trims at different currents finds magnetic center of quad at -7mm on R:HP302.</a:t>
            </a:r>
          </a:p>
          <a:p>
            <a:endParaRPr lang="en-US" dirty="0"/>
          </a:p>
          <a:p>
            <a:r>
              <a:rPr lang="en-US" dirty="0"/>
              <a:t>Aperture scans don’t agree. Beam loss prefers 302 at +4mm.</a:t>
            </a:r>
          </a:p>
        </p:txBody>
      </p:sp>
      <p:pic>
        <p:nvPicPr>
          <p:cNvPr id="11" name="Content Placeholder 10">
            <a:extLst>
              <a:ext uri="{FF2B5EF4-FFF2-40B4-BE49-F238E27FC236}">
                <a16:creationId xmlns:a16="http://schemas.microsoft.com/office/drawing/2014/main" id="{E216B8DE-5EEB-1B45-5BB2-80EE3AD99667}"/>
              </a:ext>
            </a:extLst>
          </p:cNvPr>
          <p:cNvPicPr>
            <a:picLocks noGrp="1" noChangeAspect="1"/>
          </p:cNvPicPr>
          <p:nvPr>
            <p:ph sz="half" idx="15"/>
          </p:nvPr>
        </p:nvPicPr>
        <p:blipFill>
          <a:blip r:embed="rId2"/>
          <a:stretch>
            <a:fillRect/>
          </a:stretch>
        </p:blipFill>
        <p:spPr>
          <a:xfrm>
            <a:off x="3880022" y="1042988"/>
            <a:ext cx="4600231" cy="4994275"/>
          </a:xfrm>
        </p:spPr>
      </p:pic>
      <p:sp>
        <p:nvSpPr>
          <p:cNvPr id="7" name="Title 6">
            <a:extLst>
              <a:ext uri="{FF2B5EF4-FFF2-40B4-BE49-F238E27FC236}">
                <a16:creationId xmlns:a16="http://schemas.microsoft.com/office/drawing/2014/main" id="{FD412DA1-4DEE-4D96-568C-22F00C35F1ED}"/>
              </a:ext>
            </a:extLst>
          </p:cNvPr>
          <p:cNvSpPr>
            <a:spLocks noGrp="1"/>
          </p:cNvSpPr>
          <p:nvPr>
            <p:ph type="title"/>
          </p:nvPr>
        </p:nvSpPr>
        <p:spPr/>
        <p:txBody>
          <a:bodyPr/>
          <a:lstStyle/>
          <a:p>
            <a:r>
              <a:rPr lang="en-US" dirty="0"/>
              <a:t>Horizontal scans at 302</a:t>
            </a:r>
          </a:p>
        </p:txBody>
      </p:sp>
      <p:sp>
        <p:nvSpPr>
          <p:cNvPr id="4" name="Date Placeholder 3">
            <a:extLst>
              <a:ext uri="{FF2B5EF4-FFF2-40B4-BE49-F238E27FC236}">
                <a16:creationId xmlns:a16="http://schemas.microsoft.com/office/drawing/2014/main" id="{D5AF932D-0B5F-A076-1ADD-6EB9D1EA394C}"/>
              </a:ext>
            </a:extLst>
          </p:cNvPr>
          <p:cNvSpPr>
            <a:spLocks noGrp="1"/>
          </p:cNvSpPr>
          <p:nvPr>
            <p:ph type="dt" sz="half" idx="16"/>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29F33F37-BE11-74C7-869A-DCE9170CDCF2}"/>
              </a:ext>
            </a:extLst>
          </p:cNvPr>
          <p:cNvSpPr>
            <a:spLocks noGrp="1"/>
          </p:cNvSpPr>
          <p:nvPr>
            <p:ph type="ftr" sz="quarter" idx="17"/>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C4123328-B32C-65CC-A971-1C5ABDFFC352}"/>
              </a:ext>
            </a:extLst>
          </p:cNvPr>
          <p:cNvSpPr>
            <a:spLocks noGrp="1"/>
          </p:cNvSpPr>
          <p:nvPr>
            <p:ph type="sldNum" sz="quarter" idx="18"/>
          </p:nvPr>
        </p:nvSpPr>
        <p:spPr/>
        <p:txBody>
          <a:bodyPr/>
          <a:lstStyle/>
          <a:p>
            <a:fld id="{C478A0D1-53B1-4305-BAD7-7641163DAB84}" type="slidenum">
              <a:rPr lang="en-US" altLang="en-US" smtClean="0"/>
              <a:pPr/>
              <a:t>2</a:t>
            </a:fld>
            <a:endParaRPr lang="en-US" altLang="en-US"/>
          </a:p>
        </p:txBody>
      </p:sp>
      <p:pic>
        <p:nvPicPr>
          <p:cNvPr id="13" name="Picture 12">
            <a:extLst>
              <a:ext uri="{FF2B5EF4-FFF2-40B4-BE49-F238E27FC236}">
                <a16:creationId xmlns:a16="http://schemas.microsoft.com/office/drawing/2014/main" id="{AB79A64C-4F0F-E9DE-D969-B90C5B0A3B66}"/>
              </a:ext>
            </a:extLst>
          </p:cNvPr>
          <p:cNvPicPr>
            <a:picLocks noChangeAspect="1"/>
          </p:cNvPicPr>
          <p:nvPr/>
        </p:nvPicPr>
        <p:blipFill>
          <a:blip r:embed="rId3"/>
          <a:stretch>
            <a:fillRect/>
          </a:stretch>
        </p:blipFill>
        <p:spPr>
          <a:xfrm>
            <a:off x="228601" y="3638712"/>
            <a:ext cx="3281766" cy="2637470"/>
          </a:xfrm>
          <a:prstGeom prst="rect">
            <a:avLst/>
          </a:prstGeom>
        </p:spPr>
      </p:pic>
    </p:spTree>
    <p:extLst>
      <p:ext uri="{BB962C8B-B14F-4D97-AF65-F5344CB8AC3E}">
        <p14:creationId xmlns:p14="http://schemas.microsoft.com/office/powerpoint/2010/main" val="74660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9C487D-0951-446C-CC3C-4C519CF416B9}"/>
              </a:ext>
            </a:extLst>
          </p:cNvPr>
          <p:cNvSpPr>
            <a:spLocks noGrp="1"/>
          </p:cNvSpPr>
          <p:nvPr>
            <p:ph type="body" sz="half" idx="2"/>
          </p:nvPr>
        </p:nvSpPr>
        <p:spPr>
          <a:xfrm>
            <a:off x="228600" y="1043693"/>
            <a:ext cx="5273298" cy="4994276"/>
          </a:xfrm>
        </p:spPr>
        <p:txBody>
          <a:bodyPr/>
          <a:lstStyle/>
          <a:p>
            <a:r>
              <a:rPr lang="en-US" dirty="0"/>
              <a:t>301, 302 and 303 loss monitors consistently show losses that track each other. They do not track 232C.</a:t>
            </a:r>
          </a:p>
          <a:p>
            <a:r>
              <a:rPr lang="en-US" dirty="0"/>
              <a:t>See the same effect on the aperture scan:</a:t>
            </a:r>
          </a:p>
        </p:txBody>
      </p:sp>
      <p:pic>
        <p:nvPicPr>
          <p:cNvPr id="9" name="Content Placeholder 8">
            <a:extLst>
              <a:ext uri="{FF2B5EF4-FFF2-40B4-BE49-F238E27FC236}">
                <a16:creationId xmlns:a16="http://schemas.microsoft.com/office/drawing/2014/main" id="{69DE5996-38DA-05DB-3AD9-83E6648E1D83}"/>
              </a:ext>
            </a:extLst>
          </p:cNvPr>
          <p:cNvPicPr>
            <a:picLocks noGrp="1" noChangeAspect="1"/>
          </p:cNvPicPr>
          <p:nvPr>
            <p:ph sz="half" idx="15"/>
          </p:nvPr>
        </p:nvPicPr>
        <p:blipFill>
          <a:blip r:embed="rId2"/>
          <a:stretch>
            <a:fillRect/>
          </a:stretch>
        </p:blipFill>
        <p:spPr>
          <a:xfrm>
            <a:off x="5592907" y="1043693"/>
            <a:ext cx="3326637" cy="3072695"/>
          </a:xfrm>
        </p:spPr>
      </p:pic>
      <p:sp>
        <p:nvSpPr>
          <p:cNvPr id="4" name="Title 3">
            <a:extLst>
              <a:ext uri="{FF2B5EF4-FFF2-40B4-BE49-F238E27FC236}">
                <a16:creationId xmlns:a16="http://schemas.microsoft.com/office/drawing/2014/main" id="{488077FC-7024-BFEE-5097-D6694913A5E5}"/>
              </a:ext>
            </a:extLst>
          </p:cNvPr>
          <p:cNvSpPr>
            <a:spLocks noGrp="1"/>
          </p:cNvSpPr>
          <p:nvPr>
            <p:ph type="title"/>
          </p:nvPr>
        </p:nvSpPr>
        <p:spPr/>
        <p:txBody>
          <a:bodyPr/>
          <a:lstStyle/>
          <a:p>
            <a:r>
              <a:rPr lang="en-US" dirty="0"/>
              <a:t>Some notes</a:t>
            </a:r>
          </a:p>
        </p:txBody>
      </p:sp>
      <p:sp>
        <p:nvSpPr>
          <p:cNvPr id="5" name="Date Placeholder 4">
            <a:extLst>
              <a:ext uri="{FF2B5EF4-FFF2-40B4-BE49-F238E27FC236}">
                <a16:creationId xmlns:a16="http://schemas.microsoft.com/office/drawing/2014/main" id="{32AF3016-D065-CA77-A7BE-B57355959D1D}"/>
              </a:ext>
            </a:extLst>
          </p:cNvPr>
          <p:cNvSpPr>
            <a:spLocks noGrp="1"/>
          </p:cNvSpPr>
          <p:nvPr>
            <p:ph type="dt" sz="half" idx="16"/>
          </p:nvPr>
        </p:nvSpPr>
        <p:spPr/>
        <p:txBody>
          <a:bodyPr/>
          <a:lstStyle/>
          <a:p>
            <a:r>
              <a:rPr lang="en-US" altLang="en-US"/>
              <a:t>April 29th, 2024</a:t>
            </a:r>
          </a:p>
        </p:txBody>
      </p:sp>
      <p:sp>
        <p:nvSpPr>
          <p:cNvPr id="6" name="Footer Placeholder 5">
            <a:extLst>
              <a:ext uri="{FF2B5EF4-FFF2-40B4-BE49-F238E27FC236}">
                <a16:creationId xmlns:a16="http://schemas.microsoft.com/office/drawing/2014/main" id="{980C27D8-B327-6A31-C0D5-A2EE8926BB88}"/>
              </a:ext>
            </a:extLst>
          </p:cNvPr>
          <p:cNvSpPr>
            <a:spLocks noGrp="1"/>
          </p:cNvSpPr>
          <p:nvPr>
            <p:ph type="ftr" sz="quarter" idx="17"/>
          </p:nvPr>
        </p:nvSpPr>
        <p:spPr/>
        <p:txBody>
          <a:bodyPr/>
          <a:lstStyle/>
          <a:p>
            <a:pPr>
              <a:defRPr/>
            </a:pPr>
            <a:r>
              <a:rPr lang="en-US" b="1"/>
              <a:t>RR 302</a:t>
            </a:r>
          </a:p>
        </p:txBody>
      </p:sp>
      <p:sp>
        <p:nvSpPr>
          <p:cNvPr id="7" name="Slide Number Placeholder 6">
            <a:extLst>
              <a:ext uri="{FF2B5EF4-FFF2-40B4-BE49-F238E27FC236}">
                <a16:creationId xmlns:a16="http://schemas.microsoft.com/office/drawing/2014/main" id="{9ACE11DF-6297-0154-D97F-8A556CB6E5A7}"/>
              </a:ext>
            </a:extLst>
          </p:cNvPr>
          <p:cNvSpPr>
            <a:spLocks noGrp="1"/>
          </p:cNvSpPr>
          <p:nvPr>
            <p:ph type="sldNum" sz="quarter" idx="18"/>
          </p:nvPr>
        </p:nvSpPr>
        <p:spPr/>
        <p:txBody>
          <a:bodyPr/>
          <a:lstStyle/>
          <a:p>
            <a:fld id="{B637D271-6E09-44F2-8963-92864FE84118}" type="slidenum">
              <a:rPr lang="en-US" altLang="en-US" smtClean="0"/>
              <a:pPr/>
              <a:t>3</a:t>
            </a:fld>
            <a:endParaRPr lang="en-US" altLang="en-US"/>
          </a:p>
        </p:txBody>
      </p:sp>
      <p:pic>
        <p:nvPicPr>
          <p:cNvPr id="10" name="Picture 9">
            <a:extLst>
              <a:ext uri="{FF2B5EF4-FFF2-40B4-BE49-F238E27FC236}">
                <a16:creationId xmlns:a16="http://schemas.microsoft.com/office/drawing/2014/main" id="{575CEADD-6476-2715-0C38-1FFBD6FF2AC6}"/>
              </a:ext>
            </a:extLst>
          </p:cNvPr>
          <p:cNvPicPr>
            <a:picLocks noChangeAspect="1"/>
          </p:cNvPicPr>
          <p:nvPr/>
        </p:nvPicPr>
        <p:blipFill>
          <a:blip r:embed="rId3"/>
          <a:stretch>
            <a:fillRect/>
          </a:stretch>
        </p:blipFill>
        <p:spPr>
          <a:xfrm>
            <a:off x="228601" y="2411838"/>
            <a:ext cx="4808348" cy="3864344"/>
          </a:xfrm>
          <a:prstGeom prst="rect">
            <a:avLst/>
          </a:prstGeom>
        </p:spPr>
      </p:pic>
      <p:sp>
        <p:nvSpPr>
          <p:cNvPr id="11" name="Text Placeholder 1">
            <a:extLst>
              <a:ext uri="{FF2B5EF4-FFF2-40B4-BE49-F238E27FC236}">
                <a16:creationId xmlns:a16="http://schemas.microsoft.com/office/drawing/2014/main" id="{2943C303-4F2C-D513-C9E7-D3EC4CD91C4C}"/>
              </a:ext>
            </a:extLst>
          </p:cNvPr>
          <p:cNvSpPr txBox="1">
            <a:spLocks/>
          </p:cNvSpPr>
          <p:nvPr/>
        </p:nvSpPr>
        <p:spPr>
          <a:xfrm>
            <a:off x="5592907" y="4200041"/>
            <a:ext cx="3231484" cy="1927348"/>
          </a:xfrm>
          <a:prstGeom prst="rect">
            <a:avLst/>
          </a:prstGeom>
        </p:spPr>
        <p:txBody>
          <a:bodyPr lIns="0" tIns="0" rIns="0" bIns="0"/>
          <a:lstStyle>
            <a:lvl1pPr marL="0" indent="0" algn="l" defTabSz="457200" rtl="0" eaLnBrk="1" fontAlgn="base" hangingPunct="1">
              <a:spcBef>
                <a:spcPct val="20000"/>
              </a:spcBef>
              <a:spcAft>
                <a:spcPct val="0"/>
              </a:spcAft>
              <a:buFont typeface="Arial" panose="020B0604020202020204" pitchFamily="34" charset="0"/>
              <a:buNone/>
              <a:defRPr sz="2000" kern="1200">
                <a:solidFill>
                  <a:srgbClr val="505050"/>
                </a:solidFill>
                <a:latin typeface="Helvetica"/>
                <a:ea typeface="MS PGothic" panose="020B0600070205080204" pitchFamily="34" charset="-128"/>
                <a:cs typeface="ＭＳ Ｐゴシック" charset="0"/>
              </a:defRPr>
            </a:lvl1pPr>
            <a:lvl2pPr marL="457200" indent="0" algn="l" defTabSz="457200" rtl="0" eaLnBrk="1" fontAlgn="base" hangingPunct="1">
              <a:spcBef>
                <a:spcPct val="20000"/>
              </a:spcBef>
              <a:spcAft>
                <a:spcPct val="0"/>
              </a:spcAft>
              <a:buFont typeface="Arial" panose="020B0604020202020204" pitchFamily="34" charset="0"/>
              <a:buNone/>
              <a:defRPr sz="1200" kern="1200">
                <a:solidFill>
                  <a:srgbClr val="595959"/>
                </a:solidFill>
                <a:latin typeface="Helvetica"/>
                <a:ea typeface="MS PGothic" panose="020B0600070205080204" pitchFamily="34" charset="-128"/>
                <a:cs typeface="ＭＳ Ｐゴシック" charset="0"/>
              </a:defRPr>
            </a:lvl2pPr>
            <a:lvl3pPr marL="914400" indent="0" algn="l" defTabSz="457200" rtl="0" eaLnBrk="1" fontAlgn="base" hangingPunct="1">
              <a:spcBef>
                <a:spcPct val="20000"/>
              </a:spcBef>
              <a:spcAft>
                <a:spcPct val="0"/>
              </a:spcAft>
              <a:buFont typeface="Arial" panose="020B0604020202020204" pitchFamily="34" charset="0"/>
              <a:buNone/>
              <a:defRPr sz="1000" kern="1200">
                <a:solidFill>
                  <a:srgbClr val="595959"/>
                </a:solidFill>
                <a:latin typeface="Helvetica"/>
                <a:ea typeface="MS PGothic" panose="020B0600070205080204" pitchFamily="34" charset="-128"/>
                <a:cs typeface="ＭＳ Ｐゴシック" charset="0"/>
              </a:defRPr>
            </a:lvl3pPr>
            <a:lvl4pPr marL="1371600" indent="0" algn="l" defTabSz="457200" rtl="0" eaLnBrk="1" fontAlgn="base" hangingPunct="1">
              <a:spcBef>
                <a:spcPct val="20000"/>
              </a:spcBef>
              <a:spcAft>
                <a:spcPct val="0"/>
              </a:spcAft>
              <a:buFont typeface="Arial" panose="020B0604020202020204" pitchFamily="34" charset="0"/>
              <a:buNone/>
              <a:defRPr sz="900" kern="1200">
                <a:solidFill>
                  <a:srgbClr val="595959"/>
                </a:solidFill>
                <a:latin typeface="Helvetica"/>
                <a:ea typeface="MS PGothic" panose="020B0600070205080204" pitchFamily="34" charset="-128"/>
                <a:cs typeface="ＭＳ Ｐゴシック" charset="0"/>
              </a:defRPr>
            </a:lvl4pPr>
            <a:lvl5pPr marL="1828800" indent="0" algn="l" defTabSz="457200" rtl="0" eaLnBrk="1" fontAlgn="base" hangingPunct="1">
              <a:spcBef>
                <a:spcPct val="20000"/>
              </a:spcBef>
              <a:spcAft>
                <a:spcPct val="0"/>
              </a:spcAft>
              <a:buFont typeface="Arial" panose="020B0604020202020204" pitchFamily="34" charset="0"/>
              <a:buNone/>
              <a:defRPr sz="900" kern="1200">
                <a:solidFill>
                  <a:srgbClr val="595959"/>
                </a:solidFill>
                <a:latin typeface="Helvetica"/>
                <a:ea typeface="MS PGothic" panose="020B0600070205080204" pitchFamily="34" charset="-128"/>
                <a:cs typeface="ＭＳ Ｐゴシック" charset="0"/>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US" dirty="0"/>
              <a:t>So assume that these loss monitors are all seeing the same loss</a:t>
            </a:r>
          </a:p>
        </p:txBody>
      </p:sp>
    </p:spTree>
    <p:extLst>
      <p:ext uri="{BB962C8B-B14F-4D97-AF65-F5344CB8AC3E}">
        <p14:creationId xmlns:p14="http://schemas.microsoft.com/office/powerpoint/2010/main" val="274636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AEE81DE-5AA7-CD33-76BE-4AC3E765DEE6}"/>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E7BB4EAC-24F5-BB47-FE58-D4A2B0673EA6}"/>
              </a:ext>
            </a:extLst>
          </p:cNvPr>
          <p:cNvSpPr>
            <a:spLocks noGrp="1"/>
          </p:cNvSpPr>
          <p:nvPr>
            <p:ph idx="1"/>
          </p:nvPr>
        </p:nvSpPr>
        <p:spPr/>
        <p:txBody>
          <a:bodyPr/>
          <a:lstStyle/>
          <a:p>
            <a:r>
              <a:rPr lang="en-US" dirty="0"/>
              <a:t>Here’s a cheap cartoon showing the beam horizontally between 232 and 302.</a:t>
            </a:r>
          </a:p>
          <a:p>
            <a:r>
              <a:rPr lang="en-US" dirty="0"/>
              <a:t>The red trajectory sees less loss; the blue one is the quad trim </a:t>
            </a:r>
            <a:r>
              <a:rPr lang="en-US" dirty="0" err="1"/>
              <a:t>centre</a:t>
            </a:r>
            <a:r>
              <a:rPr lang="en-US" dirty="0"/>
              <a:t> and sees significantly more loss.</a:t>
            </a:r>
          </a:p>
          <a:p>
            <a:r>
              <a:rPr lang="en-US" dirty="0"/>
              <a:t>Purple speculative loss area is upstream of 301.</a:t>
            </a:r>
          </a:p>
        </p:txBody>
      </p:sp>
      <p:sp>
        <p:nvSpPr>
          <p:cNvPr id="5" name="Date Placeholder 4">
            <a:extLst>
              <a:ext uri="{FF2B5EF4-FFF2-40B4-BE49-F238E27FC236}">
                <a16:creationId xmlns:a16="http://schemas.microsoft.com/office/drawing/2014/main" id="{9E520B63-A29B-D593-1AE7-32C6C239FEF9}"/>
              </a:ext>
            </a:extLst>
          </p:cNvPr>
          <p:cNvSpPr>
            <a:spLocks noGrp="1"/>
          </p:cNvSpPr>
          <p:nvPr>
            <p:ph type="dt" sz="half" idx="10"/>
          </p:nvPr>
        </p:nvSpPr>
        <p:spPr/>
        <p:txBody>
          <a:bodyPr/>
          <a:lstStyle/>
          <a:p>
            <a:r>
              <a:rPr lang="en-US" altLang="en-US"/>
              <a:t>April 29th, 2024</a:t>
            </a:r>
          </a:p>
        </p:txBody>
      </p:sp>
      <p:sp>
        <p:nvSpPr>
          <p:cNvPr id="6" name="Footer Placeholder 5">
            <a:extLst>
              <a:ext uri="{FF2B5EF4-FFF2-40B4-BE49-F238E27FC236}">
                <a16:creationId xmlns:a16="http://schemas.microsoft.com/office/drawing/2014/main" id="{A4EADFD4-8CE5-720E-2A12-13734CD01F32}"/>
              </a:ext>
            </a:extLst>
          </p:cNvPr>
          <p:cNvSpPr>
            <a:spLocks noGrp="1"/>
          </p:cNvSpPr>
          <p:nvPr>
            <p:ph type="ftr" sz="quarter" idx="11"/>
          </p:nvPr>
        </p:nvSpPr>
        <p:spPr/>
        <p:txBody>
          <a:bodyPr/>
          <a:lstStyle/>
          <a:p>
            <a:pPr>
              <a:defRPr/>
            </a:pPr>
            <a:r>
              <a:rPr lang="en-US" b="1"/>
              <a:t>RR 302</a:t>
            </a:r>
          </a:p>
        </p:txBody>
      </p:sp>
      <p:sp>
        <p:nvSpPr>
          <p:cNvPr id="7" name="Slide Number Placeholder 6">
            <a:extLst>
              <a:ext uri="{FF2B5EF4-FFF2-40B4-BE49-F238E27FC236}">
                <a16:creationId xmlns:a16="http://schemas.microsoft.com/office/drawing/2014/main" id="{B3D4BD60-FEF0-78F4-7EB7-F9E56E961830}"/>
              </a:ext>
            </a:extLst>
          </p:cNvPr>
          <p:cNvSpPr>
            <a:spLocks noGrp="1"/>
          </p:cNvSpPr>
          <p:nvPr>
            <p:ph type="sldNum" sz="quarter" idx="12"/>
          </p:nvPr>
        </p:nvSpPr>
        <p:spPr/>
        <p:txBody>
          <a:bodyPr/>
          <a:lstStyle/>
          <a:p>
            <a:fld id="{B637D271-6E09-44F2-8963-92864FE84118}" type="slidenum">
              <a:rPr lang="en-US" altLang="en-US" smtClean="0"/>
              <a:pPr/>
              <a:t>4</a:t>
            </a:fld>
            <a:endParaRPr lang="en-US" altLang="en-US"/>
          </a:p>
        </p:txBody>
      </p:sp>
      <p:pic>
        <p:nvPicPr>
          <p:cNvPr id="11" name="Picture 10">
            <a:extLst>
              <a:ext uri="{FF2B5EF4-FFF2-40B4-BE49-F238E27FC236}">
                <a16:creationId xmlns:a16="http://schemas.microsoft.com/office/drawing/2014/main" id="{51E1919E-6D51-73A3-1A45-75FD06143C23}"/>
              </a:ext>
            </a:extLst>
          </p:cNvPr>
          <p:cNvPicPr>
            <a:picLocks noChangeAspect="1"/>
          </p:cNvPicPr>
          <p:nvPr/>
        </p:nvPicPr>
        <p:blipFill>
          <a:blip r:embed="rId2"/>
          <a:stretch>
            <a:fillRect/>
          </a:stretch>
        </p:blipFill>
        <p:spPr>
          <a:xfrm>
            <a:off x="0" y="2986259"/>
            <a:ext cx="9144000" cy="3286747"/>
          </a:xfrm>
          <a:prstGeom prst="rect">
            <a:avLst/>
          </a:prstGeom>
        </p:spPr>
      </p:pic>
    </p:spTree>
    <p:extLst>
      <p:ext uri="{BB962C8B-B14F-4D97-AF65-F5344CB8AC3E}">
        <p14:creationId xmlns:p14="http://schemas.microsoft.com/office/powerpoint/2010/main" val="245287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6A1380-E76A-9574-A92E-09FCBF517501}"/>
              </a:ext>
            </a:extLst>
          </p:cNvPr>
          <p:cNvSpPr>
            <a:spLocks noGrp="1"/>
          </p:cNvSpPr>
          <p:nvPr>
            <p:ph type="body" sz="half" idx="2"/>
          </p:nvPr>
        </p:nvSpPr>
        <p:spPr>
          <a:xfrm>
            <a:off x="228600" y="1043693"/>
            <a:ext cx="3545040" cy="4994276"/>
          </a:xfrm>
        </p:spPr>
        <p:txBody>
          <a:bodyPr/>
          <a:lstStyle/>
          <a:p>
            <a:r>
              <a:rPr lang="en-US" dirty="0"/>
              <a:t>Doing a vertical scan at 301 for different values of the 231 vertical position seems to show a shift in the upper edge, and no shift in the lower edge.</a:t>
            </a:r>
          </a:p>
          <a:p>
            <a:endParaRPr lang="en-US" dirty="0"/>
          </a:p>
          <a:p>
            <a:r>
              <a:rPr lang="en-US" dirty="0"/>
              <a:t>Red: VP231 = -3.5mm</a:t>
            </a:r>
          </a:p>
          <a:p>
            <a:r>
              <a:rPr lang="en-US" dirty="0"/>
              <a:t>Black: VP321 = 0mm</a:t>
            </a:r>
          </a:p>
          <a:p>
            <a:r>
              <a:rPr lang="en-US" dirty="0"/>
              <a:t>Blue: VP321 = +2mm.</a:t>
            </a:r>
          </a:p>
          <a:p>
            <a:endParaRPr lang="en-US" dirty="0"/>
          </a:p>
          <a:p>
            <a:r>
              <a:rPr lang="en-US" dirty="0"/>
              <a:t>This would lead one to conclude that the upper aperture was upstream of the V301 trim, and the lower aperture was downstream of it.</a:t>
            </a:r>
          </a:p>
          <a:p>
            <a:endParaRPr lang="en-US" dirty="0"/>
          </a:p>
          <a:p>
            <a:endParaRPr lang="en-US" dirty="0"/>
          </a:p>
        </p:txBody>
      </p:sp>
      <p:pic>
        <p:nvPicPr>
          <p:cNvPr id="9" name="Content Placeholder 8">
            <a:extLst>
              <a:ext uri="{FF2B5EF4-FFF2-40B4-BE49-F238E27FC236}">
                <a16:creationId xmlns:a16="http://schemas.microsoft.com/office/drawing/2014/main" id="{625B8027-ACA1-A0DB-4B30-31F6438DB8BA}"/>
              </a:ext>
            </a:extLst>
          </p:cNvPr>
          <p:cNvPicPr>
            <a:picLocks noGrp="1" noChangeAspect="1"/>
          </p:cNvPicPr>
          <p:nvPr>
            <p:ph sz="half" idx="15"/>
          </p:nvPr>
        </p:nvPicPr>
        <p:blipFill>
          <a:blip r:embed="rId2"/>
          <a:stretch>
            <a:fillRect/>
          </a:stretch>
        </p:blipFill>
        <p:spPr>
          <a:xfrm>
            <a:off x="3773640" y="1042988"/>
            <a:ext cx="4812994" cy="4994275"/>
          </a:xfrm>
        </p:spPr>
      </p:pic>
      <p:sp>
        <p:nvSpPr>
          <p:cNvPr id="4" name="Title 3">
            <a:extLst>
              <a:ext uri="{FF2B5EF4-FFF2-40B4-BE49-F238E27FC236}">
                <a16:creationId xmlns:a16="http://schemas.microsoft.com/office/drawing/2014/main" id="{C66D1FC1-380E-BC11-7E85-E486EA0AC522}"/>
              </a:ext>
            </a:extLst>
          </p:cNvPr>
          <p:cNvSpPr>
            <a:spLocks noGrp="1"/>
          </p:cNvSpPr>
          <p:nvPr>
            <p:ph type="title"/>
          </p:nvPr>
        </p:nvSpPr>
        <p:spPr/>
        <p:txBody>
          <a:bodyPr/>
          <a:lstStyle/>
          <a:p>
            <a:r>
              <a:rPr lang="en-US" dirty="0"/>
              <a:t>Vertical</a:t>
            </a:r>
          </a:p>
        </p:txBody>
      </p:sp>
      <p:sp>
        <p:nvSpPr>
          <p:cNvPr id="5" name="Date Placeholder 4">
            <a:extLst>
              <a:ext uri="{FF2B5EF4-FFF2-40B4-BE49-F238E27FC236}">
                <a16:creationId xmlns:a16="http://schemas.microsoft.com/office/drawing/2014/main" id="{D191DAF0-472A-FC85-11BE-7742D0355953}"/>
              </a:ext>
            </a:extLst>
          </p:cNvPr>
          <p:cNvSpPr>
            <a:spLocks noGrp="1"/>
          </p:cNvSpPr>
          <p:nvPr>
            <p:ph type="dt" sz="half" idx="16"/>
          </p:nvPr>
        </p:nvSpPr>
        <p:spPr/>
        <p:txBody>
          <a:bodyPr/>
          <a:lstStyle/>
          <a:p>
            <a:r>
              <a:rPr lang="en-US" altLang="en-US"/>
              <a:t>April 29th, 2024</a:t>
            </a:r>
          </a:p>
        </p:txBody>
      </p:sp>
      <p:sp>
        <p:nvSpPr>
          <p:cNvPr id="6" name="Footer Placeholder 5">
            <a:extLst>
              <a:ext uri="{FF2B5EF4-FFF2-40B4-BE49-F238E27FC236}">
                <a16:creationId xmlns:a16="http://schemas.microsoft.com/office/drawing/2014/main" id="{FC1CC762-8B35-680A-93FD-094938975778}"/>
              </a:ext>
            </a:extLst>
          </p:cNvPr>
          <p:cNvSpPr>
            <a:spLocks noGrp="1"/>
          </p:cNvSpPr>
          <p:nvPr>
            <p:ph type="ftr" sz="quarter" idx="17"/>
          </p:nvPr>
        </p:nvSpPr>
        <p:spPr/>
        <p:txBody>
          <a:bodyPr/>
          <a:lstStyle/>
          <a:p>
            <a:pPr>
              <a:defRPr/>
            </a:pPr>
            <a:r>
              <a:rPr lang="en-US" b="1"/>
              <a:t>RR 302</a:t>
            </a:r>
          </a:p>
        </p:txBody>
      </p:sp>
      <p:sp>
        <p:nvSpPr>
          <p:cNvPr id="7" name="Slide Number Placeholder 6">
            <a:extLst>
              <a:ext uri="{FF2B5EF4-FFF2-40B4-BE49-F238E27FC236}">
                <a16:creationId xmlns:a16="http://schemas.microsoft.com/office/drawing/2014/main" id="{7B45C53F-C816-EFDF-A606-708EDDE61943}"/>
              </a:ext>
            </a:extLst>
          </p:cNvPr>
          <p:cNvSpPr>
            <a:spLocks noGrp="1"/>
          </p:cNvSpPr>
          <p:nvPr>
            <p:ph type="sldNum" sz="quarter" idx="18"/>
          </p:nvPr>
        </p:nvSpPr>
        <p:spPr/>
        <p:txBody>
          <a:bodyPr/>
          <a:lstStyle/>
          <a:p>
            <a:fld id="{B637D271-6E09-44F2-8963-92864FE84118}" type="slidenum">
              <a:rPr lang="en-US" altLang="en-US" smtClean="0"/>
              <a:pPr/>
              <a:t>5</a:t>
            </a:fld>
            <a:endParaRPr lang="en-US" altLang="en-US"/>
          </a:p>
        </p:txBody>
      </p:sp>
    </p:spTree>
    <p:extLst>
      <p:ext uri="{BB962C8B-B14F-4D97-AF65-F5344CB8AC3E}">
        <p14:creationId xmlns:p14="http://schemas.microsoft.com/office/powerpoint/2010/main" val="197348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6A1380-E76A-9574-A92E-09FCBF517501}"/>
              </a:ext>
            </a:extLst>
          </p:cNvPr>
          <p:cNvSpPr>
            <a:spLocks noGrp="1"/>
          </p:cNvSpPr>
          <p:nvPr>
            <p:ph type="body" sz="half" idx="2"/>
          </p:nvPr>
        </p:nvSpPr>
        <p:spPr>
          <a:xfrm>
            <a:off x="228600" y="1043693"/>
            <a:ext cx="3545040" cy="4994276"/>
          </a:xfrm>
        </p:spPr>
        <p:txBody>
          <a:bodyPr/>
          <a:lstStyle/>
          <a:p>
            <a:r>
              <a:rPr lang="en-US" dirty="0"/>
              <a:t>Rough scaling from the plot shows that moving the position at 231 by +5.5mm moves the position of the upper aperture edge down by about 0.3mm at 301.</a:t>
            </a:r>
          </a:p>
          <a:p>
            <a:endParaRPr lang="en-US" dirty="0"/>
          </a:p>
          <a:p>
            <a:endParaRPr lang="en-US" dirty="0"/>
          </a:p>
          <a:p>
            <a:r>
              <a:rPr lang="en-US" dirty="0"/>
              <a:t>In a linear world, this would put the obstruction 95% of the way between 231 and 301. We’re not in a linear world, because there are quads in the way, but to the accuracy of the plot, this looks like downstream of G301A, and perhaps the red ring on the next page</a:t>
            </a:r>
          </a:p>
          <a:p>
            <a:endParaRPr lang="en-US" dirty="0"/>
          </a:p>
          <a:p>
            <a:endParaRPr lang="en-US" dirty="0"/>
          </a:p>
        </p:txBody>
      </p:sp>
      <p:pic>
        <p:nvPicPr>
          <p:cNvPr id="9" name="Content Placeholder 8">
            <a:extLst>
              <a:ext uri="{FF2B5EF4-FFF2-40B4-BE49-F238E27FC236}">
                <a16:creationId xmlns:a16="http://schemas.microsoft.com/office/drawing/2014/main" id="{625B8027-ACA1-A0DB-4B30-31F6438DB8BA}"/>
              </a:ext>
            </a:extLst>
          </p:cNvPr>
          <p:cNvPicPr>
            <a:picLocks noGrp="1" noChangeAspect="1"/>
          </p:cNvPicPr>
          <p:nvPr>
            <p:ph sz="half" idx="15"/>
          </p:nvPr>
        </p:nvPicPr>
        <p:blipFill>
          <a:blip r:embed="rId2"/>
          <a:stretch>
            <a:fillRect/>
          </a:stretch>
        </p:blipFill>
        <p:spPr>
          <a:xfrm>
            <a:off x="3773640" y="1042988"/>
            <a:ext cx="4812994" cy="4994275"/>
          </a:xfrm>
        </p:spPr>
      </p:pic>
      <p:sp>
        <p:nvSpPr>
          <p:cNvPr id="4" name="Title 3">
            <a:extLst>
              <a:ext uri="{FF2B5EF4-FFF2-40B4-BE49-F238E27FC236}">
                <a16:creationId xmlns:a16="http://schemas.microsoft.com/office/drawing/2014/main" id="{C66D1FC1-380E-BC11-7E85-E486EA0AC522}"/>
              </a:ext>
            </a:extLst>
          </p:cNvPr>
          <p:cNvSpPr>
            <a:spLocks noGrp="1"/>
          </p:cNvSpPr>
          <p:nvPr>
            <p:ph type="title"/>
          </p:nvPr>
        </p:nvSpPr>
        <p:spPr/>
        <p:txBody>
          <a:bodyPr/>
          <a:lstStyle/>
          <a:p>
            <a:r>
              <a:rPr lang="en-US" dirty="0"/>
              <a:t>Vertical</a:t>
            </a:r>
          </a:p>
        </p:txBody>
      </p:sp>
      <p:sp>
        <p:nvSpPr>
          <p:cNvPr id="5" name="Date Placeholder 4">
            <a:extLst>
              <a:ext uri="{FF2B5EF4-FFF2-40B4-BE49-F238E27FC236}">
                <a16:creationId xmlns:a16="http://schemas.microsoft.com/office/drawing/2014/main" id="{D191DAF0-472A-FC85-11BE-7742D0355953}"/>
              </a:ext>
            </a:extLst>
          </p:cNvPr>
          <p:cNvSpPr>
            <a:spLocks noGrp="1"/>
          </p:cNvSpPr>
          <p:nvPr>
            <p:ph type="dt" sz="half" idx="16"/>
          </p:nvPr>
        </p:nvSpPr>
        <p:spPr/>
        <p:txBody>
          <a:bodyPr/>
          <a:lstStyle/>
          <a:p>
            <a:r>
              <a:rPr lang="en-US" altLang="en-US"/>
              <a:t>April 29th, 2024</a:t>
            </a:r>
          </a:p>
        </p:txBody>
      </p:sp>
      <p:sp>
        <p:nvSpPr>
          <p:cNvPr id="6" name="Footer Placeholder 5">
            <a:extLst>
              <a:ext uri="{FF2B5EF4-FFF2-40B4-BE49-F238E27FC236}">
                <a16:creationId xmlns:a16="http://schemas.microsoft.com/office/drawing/2014/main" id="{FC1CC762-8B35-680A-93FD-094938975778}"/>
              </a:ext>
            </a:extLst>
          </p:cNvPr>
          <p:cNvSpPr>
            <a:spLocks noGrp="1"/>
          </p:cNvSpPr>
          <p:nvPr>
            <p:ph type="ftr" sz="quarter" idx="17"/>
          </p:nvPr>
        </p:nvSpPr>
        <p:spPr/>
        <p:txBody>
          <a:bodyPr/>
          <a:lstStyle/>
          <a:p>
            <a:pPr>
              <a:defRPr/>
            </a:pPr>
            <a:r>
              <a:rPr lang="en-US" b="1"/>
              <a:t>RR 302</a:t>
            </a:r>
          </a:p>
        </p:txBody>
      </p:sp>
      <p:sp>
        <p:nvSpPr>
          <p:cNvPr id="7" name="Slide Number Placeholder 6">
            <a:extLst>
              <a:ext uri="{FF2B5EF4-FFF2-40B4-BE49-F238E27FC236}">
                <a16:creationId xmlns:a16="http://schemas.microsoft.com/office/drawing/2014/main" id="{7B45C53F-C816-EFDF-A606-708EDDE61943}"/>
              </a:ext>
            </a:extLst>
          </p:cNvPr>
          <p:cNvSpPr>
            <a:spLocks noGrp="1"/>
          </p:cNvSpPr>
          <p:nvPr>
            <p:ph type="sldNum" sz="quarter" idx="18"/>
          </p:nvPr>
        </p:nvSpPr>
        <p:spPr/>
        <p:txBody>
          <a:bodyPr/>
          <a:lstStyle/>
          <a:p>
            <a:fld id="{B637D271-6E09-44F2-8963-92864FE84118}" type="slidenum">
              <a:rPr lang="en-US" altLang="en-US" smtClean="0"/>
              <a:pPr/>
              <a:t>6</a:t>
            </a:fld>
            <a:endParaRPr lang="en-US" altLang="en-US"/>
          </a:p>
        </p:txBody>
      </p:sp>
      <p:pic>
        <p:nvPicPr>
          <p:cNvPr id="8" name="Picture 7">
            <a:extLst>
              <a:ext uri="{FF2B5EF4-FFF2-40B4-BE49-F238E27FC236}">
                <a16:creationId xmlns:a16="http://schemas.microsoft.com/office/drawing/2014/main" id="{6D251804-5701-586B-90D2-688B2C15096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62733" y="2395752"/>
            <a:ext cx="3804803" cy="1441157"/>
          </a:xfrm>
          <a:prstGeom prst="rect">
            <a:avLst/>
          </a:prstGeom>
        </p:spPr>
      </p:pic>
    </p:spTree>
    <p:extLst>
      <p:ext uri="{BB962C8B-B14F-4D97-AF65-F5344CB8AC3E}">
        <p14:creationId xmlns:p14="http://schemas.microsoft.com/office/powerpoint/2010/main" val="407665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2BA8075E-2230-F808-A1CA-B6206886471D}"/>
              </a:ext>
            </a:extLst>
          </p:cNvPr>
          <p:cNvSpPr>
            <a:spLocks noGrp="1"/>
          </p:cNvSpPr>
          <p:nvPr>
            <p:ph type="title"/>
          </p:nvPr>
        </p:nvSpPr>
        <p:spPr>
          <a:xfrm>
            <a:off x="228600" y="103664"/>
            <a:ext cx="8686800" cy="641739"/>
          </a:xfrm>
        </p:spPr>
        <p:txBody>
          <a:bodyPr/>
          <a:lstStyle/>
          <a:p>
            <a:r>
              <a:rPr lang="en-US" dirty="0"/>
              <a:t>Machine layout</a:t>
            </a:r>
          </a:p>
        </p:txBody>
      </p:sp>
      <p:sp>
        <p:nvSpPr>
          <p:cNvPr id="5" name="Date Placeholder 4">
            <a:extLst>
              <a:ext uri="{FF2B5EF4-FFF2-40B4-BE49-F238E27FC236}">
                <a16:creationId xmlns:a16="http://schemas.microsoft.com/office/drawing/2014/main" id="{5EBDA963-6944-D412-532B-1CA8FEDE8B36}"/>
              </a:ext>
            </a:extLst>
          </p:cNvPr>
          <p:cNvSpPr>
            <a:spLocks noGrp="1"/>
          </p:cNvSpPr>
          <p:nvPr>
            <p:ph type="dt" sz="half" idx="10"/>
          </p:nvPr>
        </p:nvSpPr>
        <p:spPr>
          <a:xfrm>
            <a:off x="6450013" y="6515100"/>
            <a:ext cx="1076325" cy="241300"/>
          </a:xfrm>
        </p:spPr>
        <p:txBody>
          <a:bodyPr wrap="square" anchor="t">
            <a:normAutofit/>
          </a:bodyPr>
          <a:lstStyle/>
          <a:p>
            <a:pPr>
              <a:spcAft>
                <a:spcPts val="600"/>
              </a:spcAft>
            </a:pPr>
            <a:r>
              <a:rPr lang="en-US" altLang="en-US"/>
              <a:t>April 29th, 2024</a:t>
            </a:r>
          </a:p>
        </p:txBody>
      </p:sp>
      <p:sp>
        <p:nvSpPr>
          <p:cNvPr id="6" name="Footer Placeholder 5">
            <a:extLst>
              <a:ext uri="{FF2B5EF4-FFF2-40B4-BE49-F238E27FC236}">
                <a16:creationId xmlns:a16="http://schemas.microsoft.com/office/drawing/2014/main" id="{CD396176-D803-4F21-F189-5D6F482D21E0}"/>
              </a:ext>
            </a:extLst>
          </p:cNvPr>
          <p:cNvSpPr>
            <a:spLocks noGrp="1"/>
          </p:cNvSpPr>
          <p:nvPr>
            <p:ph type="ftr" sz="quarter" idx="11"/>
          </p:nvPr>
        </p:nvSpPr>
        <p:spPr>
          <a:xfrm>
            <a:off x="806450" y="6515100"/>
            <a:ext cx="5373688" cy="241300"/>
          </a:xfrm>
        </p:spPr>
        <p:txBody>
          <a:bodyPr anchor="t">
            <a:normAutofit/>
          </a:bodyPr>
          <a:lstStyle/>
          <a:p>
            <a:pPr>
              <a:spcAft>
                <a:spcPts val="600"/>
              </a:spcAft>
              <a:defRPr/>
            </a:pPr>
            <a:r>
              <a:rPr lang="en-US" b="1"/>
              <a:t>RR 302</a:t>
            </a:r>
          </a:p>
        </p:txBody>
      </p:sp>
      <p:sp>
        <p:nvSpPr>
          <p:cNvPr id="7" name="Slide Number Placeholder 6">
            <a:extLst>
              <a:ext uri="{FF2B5EF4-FFF2-40B4-BE49-F238E27FC236}">
                <a16:creationId xmlns:a16="http://schemas.microsoft.com/office/drawing/2014/main" id="{1C2B8CF1-D7A3-ED2F-768F-1ED2B40DD777}"/>
              </a:ext>
            </a:extLst>
          </p:cNvPr>
          <p:cNvSpPr>
            <a:spLocks noGrp="1"/>
          </p:cNvSpPr>
          <p:nvPr>
            <p:ph type="sldNum" sz="quarter" idx="12"/>
          </p:nvPr>
        </p:nvSpPr>
        <p:spPr>
          <a:xfrm>
            <a:off x="228600" y="6515100"/>
            <a:ext cx="447675" cy="241300"/>
          </a:xfrm>
        </p:spPr>
        <p:txBody>
          <a:bodyPr wrap="square" anchor="t">
            <a:normAutofit/>
          </a:bodyPr>
          <a:lstStyle/>
          <a:p>
            <a:pPr>
              <a:spcAft>
                <a:spcPts val="600"/>
              </a:spcAft>
            </a:pPr>
            <a:fld id="{B637D271-6E09-44F2-8963-92864FE84118}" type="slidenum">
              <a:rPr lang="en-US" altLang="en-US" smtClean="0"/>
              <a:pPr>
                <a:spcAft>
                  <a:spcPts val="600"/>
                </a:spcAft>
              </a:pPr>
              <a:t>7</a:t>
            </a:fld>
            <a:endParaRPr lang="en-US" altLang="en-US"/>
          </a:p>
        </p:txBody>
      </p:sp>
      <p:pic>
        <p:nvPicPr>
          <p:cNvPr id="9" name="Content Placeholder 8">
            <a:extLst>
              <a:ext uri="{FF2B5EF4-FFF2-40B4-BE49-F238E27FC236}">
                <a16:creationId xmlns:a16="http://schemas.microsoft.com/office/drawing/2014/main" id="{DF734F51-2105-DF67-C8FA-6B8608232318}"/>
              </a:ext>
            </a:extLst>
          </p:cNvPr>
          <p:cNvPicPr>
            <a:picLocks noGrp="1" noChangeAspect="1"/>
          </p:cNvPicPr>
          <p:nvPr>
            <p:ph idx="1"/>
          </p:nvPr>
        </p:nvPicPr>
        <p:blipFill>
          <a:blip r:embed="rId2"/>
          <a:stretch>
            <a:fillRect/>
          </a:stretch>
        </p:blipFill>
        <p:spPr>
          <a:xfrm>
            <a:off x="228600" y="2161582"/>
            <a:ext cx="8672513" cy="2006809"/>
          </a:xfrm>
          <a:prstGeom prst="rect">
            <a:avLst/>
          </a:prstGeom>
        </p:spPr>
      </p:pic>
      <p:sp>
        <p:nvSpPr>
          <p:cNvPr id="10" name="TextBox 9">
            <a:extLst>
              <a:ext uri="{FF2B5EF4-FFF2-40B4-BE49-F238E27FC236}">
                <a16:creationId xmlns:a16="http://schemas.microsoft.com/office/drawing/2014/main" id="{6CAEB608-AC8A-FDBD-7997-C0B24EEC55A4}"/>
              </a:ext>
            </a:extLst>
          </p:cNvPr>
          <p:cNvSpPr txBox="1"/>
          <p:nvPr/>
        </p:nvSpPr>
        <p:spPr>
          <a:xfrm>
            <a:off x="6296940" y="2884322"/>
            <a:ext cx="691235" cy="276999"/>
          </a:xfrm>
          <a:prstGeom prst="rect">
            <a:avLst/>
          </a:prstGeom>
          <a:noFill/>
        </p:spPr>
        <p:txBody>
          <a:bodyPr wrap="square" rtlCol="0">
            <a:spAutoFit/>
          </a:bodyPr>
          <a:lstStyle/>
          <a:p>
            <a:r>
              <a:rPr lang="en-US" sz="1200" dirty="0">
                <a:solidFill>
                  <a:srgbClr val="FF0000"/>
                </a:solidFill>
                <a:highlight>
                  <a:srgbClr val="FFFF00"/>
                </a:highlight>
              </a:rPr>
              <a:t>LM232C</a:t>
            </a:r>
          </a:p>
        </p:txBody>
      </p:sp>
      <p:sp>
        <p:nvSpPr>
          <p:cNvPr id="11" name="TextBox 10">
            <a:extLst>
              <a:ext uri="{FF2B5EF4-FFF2-40B4-BE49-F238E27FC236}">
                <a16:creationId xmlns:a16="http://schemas.microsoft.com/office/drawing/2014/main" id="{2D880326-89DE-E56C-6E18-E15CDE779FC2}"/>
              </a:ext>
            </a:extLst>
          </p:cNvPr>
          <p:cNvSpPr txBox="1"/>
          <p:nvPr/>
        </p:nvSpPr>
        <p:spPr>
          <a:xfrm>
            <a:off x="2433234" y="3161321"/>
            <a:ext cx="650929" cy="276999"/>
          </a:xfrm>
          <a:prstGeom prst="rect">
            <a:avLst/>
          </a:prstGeom>
          <a:noFill/>
        </p:spPr>
        <p:txBody>
          <a:bodyPr wrap="square" rtlCol="0">
            <a:spAutoFit/>
          </a:bodyPr>
          <a:lstStyle/>
          <a:p>
            <a:r>
              <a:rPr lang="en-US" sz="1200" dirty="0">
                <a:solidFill>
                  <a:srgbClr val="FF0000"/>
                </a:solidFill>
                <a:highlight>
                  <a:srgbClr val="FFFF00"/>
                </a:highlight>
              </a:rPr>
              <a:t>LM301</a:t>
            </a:r>
          </a:p>
        </p:txBody>
      </p:sp>
      <p:sp>
        <p:nvSpPr>
          <p:cNvPr id="13" name="Content Placeholder 2">
            <a:extLst>
              <a:ext uri="{FF2B5EF4-FFF2-40B4-BE49-F238E27FC236}">
                <a16:creationId xmlns:a16="http://schemas.microsoft.com/office/drawing/2014/main" id="{6EA7D9B7-0E52-7C67-0534-A3ACD2FBC029}"/>
              </a:ext>
            </a:extLst>
          </p:cNvPr>
          <p:cNvSpPr txBox="1">
            <a:spLocks/>
          </p:cNvSpPr>
          <p:nvPr/>
        </p:nvSpPr>
        <p:spPr>
          <a:xfrm>
            <a:off x="228600" y="4339721"/>
            <a:ext cx="8672513" cy="1691192"/>
          </a:xfrm>
          <a:prstGeom prst="rect">
            <a:avLst/>
          </a:prstGeom>
        </p:spPr>
        <p:txBody>
          <a:bodyPr lIns="0" tIns="0" rIns="0" bIns="0"/>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rgbClr val="404040"/>
                </a:solidFill>
                <a:latin typeface="Helvetica"/>
                <a:ea typeface="MS PGothic" panose="020B0600070205080204" pitchFamily="34" charset="-128"/>
                <a:cs typeface="ＭＳ Ｐゴシック"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Helvetica"/>
                <a:ea typeface="MS PGothic" panose="020B0600070205080204" pitchFamily="34" charset="-128"/>
                <a:cs typeface="ＭＳ Ｐゴシック"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800" kern="1200">
                <a:solidFill>
                  <a:srgbClr val="404040"/>
                </a:solidFill>
                <a:latin typeface="Helvetica"/>
                <a:ea typeface="MS PGothic" panose="020B0600070205080204" pitchFamily="34" charset="-128"/>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404040"/>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Red circle: possible loss spot from pre-startup rad survey. V301 is immediately downstream of this.</a:t>
            </a:r>
          </a:p>
          <a:p>
            <a:r>
              <a:rPr lang="en-US" dirty="0"/>
              <a:t>Blue circle: also possible loss spot from rad survey.</a:t>
            </a:r>
          </a:p>
          <a:p>
            <a:endParaRPr lang="en-US" dirty="0"/>
          </a:p>
        </p:txBody>
      </p:sp>
      <p:pic>
        <p:nvPicPr>
          <p:cNvPr id="16" name="Picture 15">
            <a:extLst>
              <a:ext uri="{FF2B5EF4-FFF2-40B4-BE49-F238E27FC236}">
                <a16:creationId xmlns:a16="http://schemas.microsoft.com/office/drawing/2014/main" id="{B6B72307-E876-09EA-D67D-E90C668CFCB0}"/>
              </a:ext>
            </a:extLst>
          </p:cNvPr>
          <p:cNvPicPr>
            <a:picLocks noChangeAspect="1"/>
          </p:cNvPicPr>
          <p:nvPr/>
        </p:nvPicPr>
        <p:blipFill>
          <a:blip r:embed="rId3"/>
          <a:stretch>
            <a:fillRect/>
          </a:stretch>
        </p:blipFill>
        <p:spPr>
          <a:xfrm flipH="1">
            <a:off x="1883044" y="888199"/>
            <a:ext cx="2136923" cy="1285316"/>
          </a:xfrm>
          <a:prstGeom prst="rect">
            <a:avLst/>
          </a:prstGeom>
        </p:spPr>
      </p:pic>
      <p:sp>
        <p:nvSpPr>
          <p:cNvPr id="17" name="TextBox 16">
            <a:extLst>
              <a:ext uri="{FF2B5EF4-FFF2-40B4-BE49-F238E27FC236}">
                <a16:creationId xmlns:a16="http://schemas.microsoft.com/office/drawing/2014/main" id="{19BAC292-03A4-DFE1-F1F2-4ACACBE65A6B}"/>
              </a:ext>
            </a:extLst>
          </p:cNvPr>
          <p:cNvSpPr txBox="1"/>
          <p:nvPr/>
        </p:nvSpPr>
        <p:spPr>
          <a:xfrm>
            <a:off x="6625525" y="1193369"/>
            <a:ext cx="1658319" cy="830997"/>
          </a:xfrm>
          <a:prstGeom prst="rect">
            <a:avLst/>
          </a:prstGeom>
          <a:noFill/>
        </p:spPr>
        <p:txBody>
          <a:bodyPr wrap="square" rtlCol="0">
            <a:spAutoFit/>
          </a:bodyPr>
          <a:lstStyle/>
          <a:p>
            <a:r>
              <a:rPr lang="en-US" dirty="0"/>
              <a:t>Residual Activation</a:t>
            </a:r>
          </a:p>
        </p:txBody>
      </p:sp>
      <p:cxnSp>
        <p:nvCxnSpPr>
          <p:cNvPr id="19" name="Straight Arrow Connector 18">
            <a:extLst>
              <a:ext uri="{FF2B5EF4-FFF2-40B4-BE49-F238E27FC236}">
                <a16:creationId xmlns:a16="http://schemas.microsoft.com/office/drawing/2014/main" id="{A0EB948C-1C30-A5BA-EF3D-49B4C3F7EEAE}"/>
              </a:ext>
            </a:extLst>
          </p:cNvPr>
          <p:cNvCxnSpPr>
            <a:stCxn id="17" idx="1"/>
          </p:cNvCxnSpPr>
          <p:nvPr/>
        </p:nvCxnSpPr>
        <p:spPr>
          <a:xfrm flipH="1" flipV="1">
            <a:off x="4463512" y="1596325"/>
            <a:ext cx="2162013" cy="125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1" name="Picture 20">
            <a:extLst>
              <a:ext uri="{FF2B5EF4-FFF2-40B4-BE49-F238E27FC236}">
                <a16:creationId xmlns:a16="http://schemas.microsoft.com/office/drawing/2014/main" id="{46856028-44C6-7517-5DEF-B77EC604BD08}"/>
              </a:ext>
            </a:extLst>
          </p:cNvPr>
          <p:cNvPicPr>
            <a:picLocks noChangeAspect="1"/>
          </p:cNvPicPr>
          <p:nvPr/>
        </p:nvPicPr>
        <p:blipFill>
          <a:blip r:embed="rId4"/>
          <a:stretch>
            <a:fillRect/>
          </a:stretch>
        </p:blipFill>
        <p:spPr>
          <a:xfrm flipH="1">
            <a:off x="832112" y="894276"/>
            <a:ext cx="1214774" cy="1267305"/>
          </a:xfrm>
          <a:prstGeom prst="rect">
            <a:avLst/>
          </a:prstGeom>
        </p:spPr>
      </p:pic>
    </p:spTree>
    <p:extLst>
      <p:ext uri="{BB962C8B-B14F-4D97-AF65-F5344CB8AC3E}">
        <p14:creationId xmlns:p14="http://schemas.microsoft.com/office/powerpoint/2010/main" val="14391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18A8-8361-51C6-068B-EEA62DDD5C4D}"/>
              </a:ext>
            </a:extLst>
          </p:cNvPr>
          <p:cNvSpPr>
            <a:spLocks noGrp="1"/>
          </p:cNvSpPr>
          <p:nvPr>
            <p:ph type="title"/>
          </p:nvPr>
        </p:nvSpPr>
        <p:spPr/>
        <p:txBody>
          <a:bodyPr/>
          <a:lstStyle/>
          <a:p>
            <a:r>
              <a:rPr lang="en-US" dirty="0"/>
              <a:t>Horizontal again</a:t>
            </a:r>
          </a:p>
        </p:txBody>
      </p:sp>
      <p:sp>
        <p:nvSpPr>
          <p:cNvPr id="3" name="Content Placeholder 2">
            <a:extLst>
              <a:ext uri="{FF2B5EF4-FFF2-40B4-BE49-F238E27FC236}">
                <a16:creationId xmlns:a16="http://schemas.microsoft.com/office/drawing/2014/main" id="{C2B6B56B-DC9B-DDA7-94B7-602991470A67}"/>
              </a:ext>
            </a:extLst>
          </p:cNvPr>
          <p:cNvSpPr>
            <a:spLocks noGrp="1"/>
          </p:cNvSpPr>
          <p:nvPr>
            <p:ph idx="1"/>
          </p:nvPr>
        </p:nvSpPr>
        <p:spPr>
          <a:xfrm>
            <a:off x="228601" y="1043046"/>
            <a:ext cx="3919538" cy="4987867"/>
          </a:xfrm>
        </p:spPr>
        <p:txBody>
          <a:bodyPr/>
          <a:lstStyle/>
          <a:p>
            <a:r>
              <a:rPr lang="en-US" dirty="0"/>
              <a:t>Horizontal scan at 302 for HP232 = -32mm (green), -31mm (blue) and -29mm (red)</a:t>
            </a:r>
          </a:p>
          <a:p>
            <a:r>
              <a:rPr lang="en-US" dirty="0"/>
              <a:t>Points at horizontal edge being roughly half way between 232 and 302. </a:t>
            </a:r>
          </a:p>
          <a:p>
            <a:pPr lvl="1"/>
            <a:r>
              <a:rPr lang="en-US" dirty="0"/>
              <a:t>See loss on LI301, so upstream of LI301! </a:t>
            </a:r>
          </a:p>
          <a:p>
            <a:pPr lvl="1"/>
            <a:r>
              <a:rPr lang="en-US" dirty="0"/>
              <a:t>Consistent with location of vertical scan loss on previous pages</a:t>
            </a:r>
          </a:p>
        </p:txBody>
      </p:sp>
      <p:sp>
        <p:nvSpPr>
          <p:cNvPr id="4" name="Date Placeholder 3">
            <a:extLst>
              <a:ext uri="{FF2B5EF4-FFF2-40B4-BE49-F238E27FC236}">
                <a16:creationId xmlns:a16="http://schemas.microsoft.com/office/drawing/2014/main" id="{6095D8CC-6343-B77B-A778-E22817A80B48}"/>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38052689-C9D6-4B53-92E6-931852BD0B15}"/>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F391B1CC-141C-6E6C-D65D-AE24FFCD2A33}"/>
              </a:ext>
            </a:extLst>
          </p:cNvPr>
          <p:cNvSpPr>
            <a:spLocks noGrp="1"/>
          </p:cNvSpPr>
          <p:nvPr>
            <p:ph type="sldNum" sz="quarter" idx="12"/>
          </p:nvPr>
        </p:nvSpPr>
        <p:spPr/>
        <p:txBody>
          <a:bodyPr/>
          <a:lstStyle/>
          <a:p>
            <a:fld id="{C478A0D1-53B1-4305-BAD7-7641163DAB84}" type="slidenum">
              <a:rPr lang="en-US" altLang="en-US" smtClean="0"/>
              <a:pPr/>
              <a:t>8</a:t>
            </a:fld>
            <a:endParaRPr lang="en-US" altLang="en-US"/>
          </a:p>
        </p:txBody>
      </p:sp>
      <p:pic>
        <p:nvPicPr>
          <p:cNvPr id="8" name="Picture 7">
            <a:extLst>
              <a:ext uri="{FF2B5EF4-FFF2-40B4-BE49-F238E27FC236}">
                <a16:creationId xmlns:a16="http://schemas.microsoft.com/office/drawing/2014/main" id="{28D1E04B-FE51-0459-3B38-AC398807D474}"/>
              </a:ext>
            </a:extLst>
          </p:cNvPr>
          <p:cNvPicPr>
            <a:picLocks noChangeAspect="1"/>
          </p:cNvPicPr>
          <p:nvPr/>
        </p:nvPicPr>
        <p:blipFill>
          <a:blip r:embed="rId2"/>
          <a:stretch>
            <a:fillRect/>
          </a:stretch>
        </p:blipFill>
        <p:spPr>
          <a:xfrm>
            <a:off x="4148138" y="917604"/>
            <a:ext cx="4752975" cy="5238750"/>
          </a:xfrm>
          <a:prstGeom prst="rect">
            <a:avLst/>
          </a:prstGeom>
        </p:spPr>
      </p:pic>
    </p:spTree>
    <p:extLst>
      <p:ext uri="{BB962C8B-B14F-4D97-AF65-F5344CB8AC3E}">
        <p14:creationId xmlns:p14="http://schemas.microsoft.com/office/powerpoint/2010/main" val="896943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E1C8-68F7-69D4-5BF7-7496125BE46D}"/>
              </a:ext>
            </a:extLst>
          </p:cNvPr>
          <p:cNvSpPr>
            <a:spLocks noGrp="1"/>
          </p:cNvSpPr>
          <p:nvPr>
            <p:ph type="title"/>
          </p:nvPr>
        </p:nvSpPr>
        <p:spPr/>
        <p:txBody>
          <a:bodyPr/>
          <a:lstStyle/>
          <a:p>
            <a:r>
              <a:rPr lang="en-US" dirty="0"/>
              <a:t>Changing VP301 by +/- 1mm looks the same</a:t>
            </a:r>
          </a:p>
        </p:txBody>
      </p:sp>
      <p:pic>
        <p:nvPicPr>
          <p:cNvPr id="8" name="Content Placeholder 7">
            <a:extLst>
              <a:ext uri="{FF2B5EF4-FFF2-40B4-BE49-F238E27FC236}">
                <a16:creationId xmlns:a16="http://schemas.microsoft.com/office/drawing/2014/main" id="{178E1C2D-A13D-9C21-A571-88D2C0ED7DA8}"/>
              </a:ext>
            </a:extLst>
          </p:cNvPr>
          <p:cNvPicPr>
            <a:picLocks noGrp="1" noChangeAspect="1"/>
          </p:cNvPicPr>
          <p:nvPr>
            <p:ph idx="1"/>
          </p:nvPr>
        </p:nvPicPr>
        <p:blipFill>
          <a:blip r:embed="rId2"/>
          <a:stretch>
            <a:fillRect/>
          </a:stretch>
        </p:blipFill>
        <p:spPr>
          <a:xfrm>
            <a:off x="4260047" y="935037"/>
            <a:ext cx="4561684" cy="4987925"/>
          </a:xfrm>
        </p:spPr>
      </p:pic>
      <p:sp>
        <p:nvSpPr>
          <p:cNvPr id="4" name="Date Placeholder 3">
            <a:extLst>
              <a:ext uri="{FF2B5EF4-FFF2-40B4-BE49-F238E27FC236}">
                <a16:creationId xmlns:a16="http://schemas.microsoft.com/office/drawing/2014/main" id="{07CF67C7-977D-0747-98D8-41A914E744E5}"/>
              </a:ext>
            </a:extLst>
          </p:cNvPr>
          <p:cNvSpPr>
            <a:spLocks noGrp="1"/>
          </p:cNvSpPr>
          <p:nvPr>
            <p:ph type="dt" sz="half" idx="10"/>
          </p:nvPr>
        </p:nvSpPr>
        <p:spPr/>
        <p:txBody>
          <a:bodyPr/>
          <a:lstStyle/>
          <a:p>
            <a:r>
              <a:rPr lang="en-US" altLang="en-US"/>
              <a:t>April 29th, 2024</a:t>
            </a:r>
          </a:p>
        </p:txBody>
      </p:sp>
      <p:sp>
        <p:nvSpPr>
          <p:cNvPr id="5" name="Footer Placeholder 4">
            <a:extLst>
              <a:ext uri="{FF2B5EF4-FFF2-40B4-BE49-F238E27FC236}">
                <a16:creationId xmlns:a16="http://schemas.microsoft.com/office/drawing/2014/main" id="{8F40AB42-A593-7FC8-BC6A-D3D5A4AFA7B0}"/>
              </a:ext>
            </a:extLst>
          </p:cNvPr>
          <p:cNvSpPr>
            <a:spLocks noGrp="1"/>
          </p:cNvSpPr>
          <p:nvPr>
            <p:ph type="ftr" sz="quarter" idx="11"/>
          </p:nvPr>
        </p:nvSpPr>
        <p:spPr/>
        <p:txBody>
          <a:bodyPr/>
          <a:lstStyle/>
          <a:p>
            <a:pPr>
              <a:defRPr/>
            </a:pPr>
            <a:r>
              <a:rPr lang="en-US" b="1"/>
              <a:t>RR 302</a:t>
            </a:r>
            <a:endParaRPr lang="en-US" b="1" dirty="0"/>
          </a:p>
        </p:txBody>
      </p:sp>
      <p:sp>
        <p:nvSpPr>
          <p:cNvPr id="6" name="Slide Number Placeholder 5">
            <a:extLst>
              <a:ext uri="{FF2B5EF4-FFF2-40B4-BE49-F238E27FC236}">
                <a16:creationId xmlns:a16="http://schemas.microsoft.com/office/drawing/2014/main" id="{37AFE856-E4EC-C5ED-98CC-F6F2D90DD22A}"/>
              </a:ext>
            </a:extLst>
          </p:cNvPr>
          <p:cNvSpPr>
            <a:spLocks noGrp="1"/>
          </p:cNvSpPr>
          <p:nvPr>
            <p:ph type="sldNum" sz="quarter" idx="12"/>
          </p:nvPr>
        </p:nvSpPr>
        <p:spPr/>
        <p:txBody>
          <a:bodyPr/>
          <a:lstStyle/>
          <a:p>
            <a:fld id="{C478A0D1-53B1-4305-BAD7-7641163DAB84}" type="slidenum">
              <a:rPr lang="en-US" altLang="en-US" smtClean="0"/>
              <a:pPr/>
              <a:t>9</a:t>
            </a:fld>
            <a:endParaRPr lang="en-US" altLang="en-US"/>
          </a:p>
        </p:txBody>
      </p:sp>
      <p:sp>
        <p:nvSpPr>
          <p:cNvPr id="9" name="Content Placeholder 2">
            <a:extLst>
              <a:ext uri="{FF2B5EF4-FFF2-40B4-BE49-F238E27FC236}">
                <a16:creationId xmlns:a16="http://schemas.microsoft.com/office/drawing/2014/main" id="{5588176F-6C8B-12A7-9E07-9C799AC012F4}"/>
              </a:ext>
            </a:extLst>
          </p:cNvPr>
          <p:cNvSpPr txBox="1">
            <a:spLocks/>
          </p:cNvSpPr>
          <p:nvPr/>
        </p:nvSpPr>
        <p:spPr>
          <a:xfrm>
            <a:off x="228600" y="1043046"/>
            <a:ext cx="4031447" cy="4987867"/>
          </a:xfrm>
          <a:prstGeom prst="rect">
            <a:avLst/>
          </a:prstGeom>
        </p:spPr>
        <p:txBody>
          <a:bodyPr lIns="0" tIns="0" rIns="0" bIns="0"/>
          <a:lstStyle>
            <a:lvl1pPr marL="342900" indent="-3429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Helvetica"/>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200" kern="1200">
                <a:solidFill>
                  <a:srgbClr val="404040"/>
                </a:solidFill>
                <a:latin typeface="Helvetica"/>
                <a:ea typeface="MS PGothic" panose="020B0600070205080204" pitchFamily="34" charset="-128"/>
                <a:cs typeface="ＭＳ Ｐゴシック"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Helvetica"/>
                <a:ea typeface="MS PGothic" panose="020B0600070205080204" pitchFamily="34" charset="-128"/>
                <a:cs typeface="ＭＳ Ｐゴシック"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1800" kern="1200">
                <a:solidFill>
                  <a:srgbClr val="404040"/>
                </a:solidFill>
                <a:latin typeface="Helvetica"/>
                <a:ea typeface="MS PGothic" panose="020B0600070205080204" pitchFamily="34" charset="-128"/>
                <a:cs typeface="ＭＳ Ｐゴシック" charset="0"/>
              </a:defRPr>
            </a:lvl4pPr>
            <a:lvl5pPr marL="2057400" indent="-228600" algn="l" defTabSz="457200" rtl="0" eaLnBrk="1" fontAlgn="base" hangingPunct="1">
              <a:spcBef>
                <a:spcPct val="20000"/>
              </a:spcBef>
              <a:spcAft>
                <a:spcPct val="0"/>
              </a:spcAft>
              <a:buFont typeface="Arial"/>
              <a:buChar char="•"/>
              <a:defRPr sz="1800" kern="1200">
                <a:solidFill>
                  <a:srgbClr val="404040"/>
                </a:solidFill>
                <a:latin typeface="Helvetica"/>
                <a:ea typeface="MS PGothic" panose="020B0600070205080204"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Moving position at 301 up or down 1mm creates higher loss at 301, but in a completely symmetric way.</a:t>
            </a:r>
          </a:p>
          <a:p>
            <a:pPr lvl="1"/>
            <a:r>
              <a:rPr lang="en-US" dirty="0"/>
              <a:t>Can’t avoid a horizontal edge by changing height by a </a:t>
            </a:r>
            <a:r>
              <a:rPr lang="en-US"/>
              <a:t>small amount</a:t>
            </a:r>
            <a:endParaRPr lang="en-US" dirty="0"/>
          </a:p>
        </p:txBody>
      </p:sp>
    </p:spTree>
    <p:extLst>
      <p:ext uri="{BB962C8B-B14F-4D97-AF65-F5344CB8AC3E}">
        <p14:creationId xmlns:p14="http://schemas.microsoft.com/office/powerpoint/2010/main" val="3236713108"/>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FNAL_TemplatePC_060514 (1)</Template>
  <TotalTime>215723</TotalTime>
  <Words>561</Words>
  <Application>Microsoft Office PowerPoint</Application>
  <PresentationFormat>On-screen Show (4:3)</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Helvetica</vt:lpstr>
      <vt:lpstr>FNAL_TemplateMac_060514</vt:lpstr>
      <vt:lpstr>Fermilab: Footer Only</vt:lpstr>
      <vt:lpstr>What do we know about Recycler 302?</vt:lpstr>
      <vt:lpstr>Horizontal scans at 302</vt:lpstr>
      <vt:lpstr>Some notes</vt:lpstr>
      <vt:lpstr>PowerPoint Presentation</vt:lpstr>
      <vt:lpstr>Vertical</vt:lpstr>
      <vt:lpstr>Vertical</vt:lpstr>
      <vt:lpstr>Machine layout</vt:lpstr>
      <vt:lpstr>Horizontal again</vt:lpstr>
      <vt:lpstr>Changing VP301 by +/- 1mm looks the same</vt:lpstr>
      <vt:lpstr>How was it built?</vt:lpstr>
      <vt:lpstr>PowerPoint Presentation</vt:lpstr>
      <vt:lpstr>302</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David Capista</dc:creator>
  <cp:lastModifiedBy>Phil Adamson</cp:lastModifiedBy>
  <cp:revision>516</cp:revision>
  <cp:lastPrinted>2014-01-20T19:40:21Z</cp:lastPrinted>
  <dcterms:created xsi:type="dcterms:W3CDTF">2015-04-23T16:09:57Z</dcterms:created>
  <dcterms:modified xsi:type="dcterms:W3CDTF">2024-05-01T05:26:24Z</dcterms:modified>
</cp:coreProperties>
</file>