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7"/>
  </p:notesMasterIdLst>
  <p:handoutMasterIdLst>
    <p:handoutMasterId r:id="rId8"/>
  </p:handoutMasterIdLst>
  <p:sldIdLst>
    <p:sldId id="265" r:id="rId3"/>
    <p:sldId id="271" r:id="rId4"/>
    <p:sldId id="272" r:id="rId5"/>
    <p:sldId id="273" r:id="rId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8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769833D1-230D-4688-9C50-574C0C3ACBBE}" type="datetimeFigureOut">
              <a:rPr lang="en-US" altLang="en-US"/>
              <a:pPr/>
              <a:t>5/1/2024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9FA79D08-40D4-4F39-BAF5-E0864D2D41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0872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3FDF47FB-CDE2-4825-8AB5-B8A482B36363}" type="datetimeFigureOut">
              <a:rPr lang="en-US" altLang="en-US"/>
              <a:pPr/>
              <a:t>5/1/2024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96A6C9E-00B2-4A6E-B94A-7B5912EE46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9592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1553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May 3rd,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MI/RR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8A0D1-53B1-4305-BAD7-7641163D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310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May 3rd, 2024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/>
              <a:t>MI/RR Report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DEE5A7C2-7C88-4D61-BFBC-0C94EDDF04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3222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May 3rd, 2024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/>
              <a:t>MI/RR Report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B637D271-6E09-44F2-8963-92864FE841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6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May 3rd, 2024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/>
              <a:t>MI/RR Report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7EFA2-4ADE-4493-952C-9AB4B71324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522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May 3rd, 2024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/>
              <a:t>MI/RR Report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D46BAE-42E2-49B2-983B-899D2F7DA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May 3rd,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/>
              <a:t>MI/RR Report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49E7C8-950D-4642-804C-98700ABB41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708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May 3rd,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/>
              <a:t>MI/RR Report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2CBE1-95B4-43DF-AC49-BEDC4CEA26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727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May 3rd, 2024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/>
              <a:t>MI/RR Report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79D8BB-1E2A-41A5-AEEC-2FD5F0AD09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577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May 3rd, 2024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MI/RR Report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83A38879-4565-49D0-80BE-B13240B89E3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May 3rd, 2024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MI/RR Report</a:t>
            </a: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4A1CABB-48C2-44D3-AAFF-0E7106315B6C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557BAD3B-C347-00D5-DE7F-852ADDDCF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0" y="3562541"/>
            <a:ext cx="2143093" cy="3030946"/>
          </a:xfrm>
          <a:prstGeom prst="rect">
            <a:avLst/>
          </a:prstGeom>
        </p:spPr>
      </p:pic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2656050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</a:rPr>
              <a:t>Main Injector / Recycler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3649753" y="3129393"/>
            <a:ext cx="1697162" cy="8419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</a:rPr>
              <a:t>Phil Adamson</a:t>
            </a:r>
          </a:p>
          <a:p>
            <a:r>
              <a:rPr lang="en-US" altLang="en-US" dirty="0">
                <a:latin typeface="Helvetica" panose="020B0604020202020204" pitchFamily="34" charset="0"/>
              </a:rPr>
              <a:t>3</a:t>
            </a:r>
            <a:r>
              <a:rPr lang="en-US" altLang="en-US" baseline="30000" dirty="0">
                <a:latin typeface="Helvetica" panose="020B0604020202020204" pitchFamily="34" charset="0"/>
              </a:rPr>
              <a:t>rd</a:t>
            </a:r>
            <a:r>
              <a:rPr lang="en-US" altLang="en-US" dirty="0">
                <a:latin typeface="Helvetica" panose="020B0604020202020204" pitchFamily="34" charset="0"/>
              </a:rPr>
              <a:t> May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1AB6F8-56AA-4E0A-BDB8-C2443656EB2D}"/>
              </a:ext>
            </a:extLst>
          </p:cNvPr>
          <p:cNvSpPr txBox="1"/>
          <p:nvPr/>
        </p:nvSpPr>
        <p:spPr>
          <a:xfrm>
            <a:off x="8303492" y="3975198"/>
            <a:ext cx="831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1974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D785E4B-10C2-4B08-A062-C5AC524ED976}"/>
              </a:ext>
            </a:extLst>
          </p:cNvPr>
          <p:cNvSpPr txBox="1">
            <a:spLocks/>
          </p:cNvSpPr>
          <p:nvPr/>
        </p:nvSpPr>
        <p:spPr bwMode="auto">
          <a:xfrm flipH="1">
            <a:off x="5004890" y="6196612"/>
            <a:ext cx="1048437" cy="61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004C97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en-US" sz="2800" dirty="0">
                <a:solidFill>
                  <a:schemeClr val="bg2"/>
                </a:solidFill>
              </a:rPr>
              <a:t>1947</a:t>
            </a:r>
            <a:endParaRPr lang="en-US" altLang="en-US" sz="2800" dirty="0">
              <a:solidFill>
                <a:schemeClr val="bg2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F221680-3682-4B94-80FC-5EB878F8F264}"/>
              </a:ext>
            </a:extLst>
          </p:cNvPr>
          <p:cNvSpPr txBox="1">
            <a:spLocks/>
          </p:cNvSpPr>
          <p:nvPr/>
        </p:nvSpPr>
        <p:spPr>
          <a:xfrm>
            <a:off x="3760236" y="5152703"/>
            <a:ext cx="5831342" cy="20557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C54A3D2-DFE4-941E-F35D-F5BCC404DD2C}"/>
              </a:ext>
            </a:extLst>
          </p:cNvPr>
          <p:cNvSpPr txBox="1">
            <a:spLocks/>
          </p:cNvSpPr>
          <p:nvPr/>
        </p:nvSpPr>
        <p:spPr bwMode="auto">
          <a:xfrm rot="5400000">
            <a:off x="1932627" y="5330921"/>
            <a:ext cx="2270198" cy="25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004C97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en-US" sz="1600" dirty="0">
                <a:latin typeface="Helvetica" panose="020B0604020202020204" pitchFamily="34" charset="0"/>
              </a:rPr>
              <a:t>1892: G P Thomson</a:t>
            </a:r>
          </a:p>
        </p:txBody>
      </p:sp>
      <p:pic>
        <p:nvPicPr>
          <p:cNvPr id="10" name="Picture 9" descr="A person in a suit and tie&#10;&#10;Description automatically generated">
            <a:extLst>
              <a:ext uri="{FF2B5EF4-FFF2-40B4-BE49-F238E27FC236}">
                <a16:creationId xmlns:a16="http://schemas.microsoft.com/office/drawing/2014/main" id="{8FD48585-97E2-FC26-3D50-E42A1594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915" y="3564994"/>
            <a:ext cx="3037270" cy="303727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26646A2-182A-3959-AA4E-C95F0C49837B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3782710" y="5073508"/>
            <a:ext cx="2840282" cy="25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004C97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600" dirty="0">
                <a:latin typeface="Helvetica" panose="020B0604020202020204" pitchFamily="34" charset="0"/>
              </a:rPr>
              <a:t>1933: Steven Weinberg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655BB-8E71-73FD-49DE-4C4B55EA9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Steady 800-900 kW to </a:t>
            </a:r>
            <a:r>
              <a:rPr lang="en-US" dirty="0" err="1"/>
              <a:t>NuMI</a:t>
            </a:r>
            <a:r>
              <a:rPr lang="en-US" dirty="0"/>
              <a:t>, lots of tuning.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31442-6280-22A5-8016-7AC46C529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May 3rd,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6A4B1-A67A-8C69-B129-7D1E189EF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MI/RR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95FAA-E8C8-CD72-7575-84BC4ACF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A0D1-53B1-4305-BAD7-7641163DAB84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9" name="Content Placeholder 8" descr="A group of graphs showing different types of data&#10;&#10;Description automatically generated">
            <a:extLst>
              <a:ext uri="{FF2B5EF4-FFF2-40B4-BE49-F238E27FC236}">
                <a16:creationId xmlns:a16="http://schemas.microsoft.com/office/drawing/2014/main" id="{17AB531F-42CB-1F33-B3A4-3CD93B6A8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97806"/>
            <a:ext cx="8672513" cy="4878288"/>
          </a:xfrm>
        </p:spPr>
      </p:pic>
    </p:spTree>
    <p:extLst>
      <p:ext uri="{BB962C8B-B14F-4D97-AF65-F5344CB8AC3E}">
        <p14:creationId xmlns:p14="http://schemas.microsoft.com/office/powerpoint/2010/main" val="1027505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07707-C2E8-EB84-6DB7-F951CEED5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A1222-4770-D607-E5A4-6B5BA83A6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LAM41/LAM42 weren’t following their reference as they completed the </a:t>
            </a:r>
            <a:r>
              <a:rPr lang="en-US" dirty="0" err="1"/>
              <a:t>downramp</a:t>
            </a:r>
            <a:endParaRPr lang="en-US" dirty="0"/>
          </a:p>
          <a:p>
            <a:pPr lvl="1"/>
            <a:r>
              <a:rPr lang="en-US" dirty="0"/>
              <a:t>PESD replaced and tuned regulator cards. Now much better.</a:t>
            </a:r>
          </a:p>
          <a:p>
            <a:r>
              <a:rPr lang="en-US" dirty="0"/>
              <a:t>Switchyard is coming!</a:t>
            </a:r>
          </a:p>
          <a:p>
            <a:pPr lvl="1"/>
            <a:r>
              <a:rPr lang="en-US" dirty="0"/>
              <a:t>Found EOB event after $E2 was disabled. This was causing the RR LLRF state 5 warnings. </a:t>
            </a:r>
          </a:p>
          <a:p>
            <a:pPr lvl="2"/>
            <a:r>
              <a:rPr lang="en-US" dirty="0"/>
              <a:t>R:EOBE2 timer card returned to proper configuration.</a:t>
            </a:r>
          </a:p>
          <a:p>
            <a:r>
              <a:rPr lang="en-US" dirty="0"/>
              <a:t>Some tension between setting that are best for booster losses, and those that are best for beam quality to recycler. </a:t>
            </a:r>
          </a:p>
          <a:p>
            <a:pPr lvl="1"/>
            <a:r>
              <a:rPr lang="en-US" dirty="0"/>
              <a:t>Continue to work with Booster to find a good compromise.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2BC06-B1F7-8542-DF5F-B920AC976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May 3rd,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F36ED-EE68-7926-DAAD-BA282F8B1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MI/RR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A3D0E-A6DE-7554-F2D8-C2EAC158E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A0D1-53B1-4305-BAD7-7641163DAB84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9129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EFC68-34E7-880D-3550-A3B33D001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Shutdown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06481-672B-78DA-0D5F-0ED362859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5157061" cy="4987867"/>
          </a:xfrm>
        </p:spPr>
        <p:txBody>
          <a:bodyPr/>
          <a:lstStyle/>
          <a:p>
            <a:r>
              <a:rPr lang="en-US" dirty="0"/>
              <a:t>New MI-8 collimator steel being stacked.</a:t>
            </a:r>
          </a:p>
          <a:p>
            <a:pPr lvl="1"/>
            <a:r>
              <a:rPr lang="en-US" dirty="0"/>
              <a:t>What you see in the picture here is all the steel that goes beneath the vacuum </a:t>
            </a:r>
            <a:r>
              <a:rPr lang="en-US"/>
              <a:t>tube assembly.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65094-C8B1-BDAF-57AE-94736F0CD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May 3rd,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8F3FD-6ED6-C5A1-69C1-BD21A462B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MI/RR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B3FD7-77EA-AA38-28CD-F5E44DDD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A0D1-53B1-4305-BAD7-7641163DAB84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D6074-2E9A-236F-0894-C0381638A2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90"/>
          <a:stretch/>
        </p:blipFill>
        <p:spPr>
          <a:xfrm>
            <a:off x="5385661" y="1043045"/>
            <a:ext cx="3515452" cy="498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93514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 (1)</Template>
  <TotalTime>218704</TotalTime>
  <Words>175</Words>
  <Application>Microsoft Office PowerPoint</Application>
  <PresentationFormat>On-screen Show (4:3)</PresentationFormat>
  <Paragraphs>28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Helvetica</vt:lpstr>
      <vt:lpstr>FNAL_TemplateMac_060514</vt:lpstr>
      <vt:lpstr>Fermilab: Footer Only</vt:lpstr>
      <vt:lpstr>Main Injector / Recycler</vt:lpstr>
      <vt:lpstr>Steady 800-900 kW to NuMI, lots of tuning.</vt:lpstr>
      <vt:lpstr>Status</vt:lpstr>
      <vt:lpstr>Shutdown preparation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David Capista</dc:creator>
  <cp:lastModifiedBy>Phil Adamson</cp:lastModifiedBy>
  <cp:revision>523</cp:revision>
  <cp:lastPrinted>2014-01-20T19:40:21Z</cp:lastPrinted>
  <dcterms:created xsi:type="dcterms:W3CDTF">2015-04-23T16:09:57Z</dcterms:created>
  <dcterms:modified xsi:type="dcterms:W3CDTF">2024-05-03T00:04:37Z</dcterms:modified>
</cp:coreProperties>
</file>