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3"/>
  </p:normalViewPr>
  <p:slideViewPr>
    <p:cSldViewPr snapToGrid="0">
      <p:cViewPr varScale="1">
        <p:scale>
          <a:sx n="118" d="100"/>
          <a:sy n="118" d="100"/>
        </p:scale>
        <p:origin x="6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B57A8-144E-3244-9F2B-2C7ED7403910}" type="datetimeFigureOut">
              <a:rPr lang="en-CN" smtClean="0"/>
              <a:t>2024/5/4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E9514-236A-5546-9F87-C2B00E6C38A5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1585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9514-236A-5546-9F87-C2B00E6C38A5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9597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9514-236A-5546-9F87-C2B00E6C38A5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49168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9514-236A-5546-9F87-C2B00E6C38A5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5016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E9514-236A-5546-9F87-C2B00E6C38A5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1292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F81B-5259-E6B6-91A8-23C71FAC3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41A1E-6657-A841-B90A-8031BCCC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4ED04-FB4C-AC2F-5B86-495354B5D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41DD-41ED-2846-97A6-9B5AEDB60867}" type="datetime1">
              <a:rPr lang="en-US" smtClean="0"/>
              <a:t>5/4/24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5F94E-EFDD-7F3F-F2DC-5560F9D0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6E20C-3C22-A531-BBD3-9076E944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0613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F696-453C-40E9-5ABD-1794ADA4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399BEE-0AA7-0C96-416E-AFA3238C7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40999-9750-99D5-2272-9BF24A58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EE8C-03FC-984F-8106-1EE4D3B7B86F}" type="datetime1">
              <a:rPr lang="en-US" smtClean="0"/>
              <a:t>5/4/24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E7A68-51DB-7938-002F-F3CF30D4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50FF9-0CB1-E318-2FF8-59228993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5482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5B8A3-2F21-CDB2-8AD6-CA530FD5F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6F51D-3C56-3E5C-4B19-2AEC360A9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2FE36-F109-F1D3-7E02-6B14383A4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7F45-1B2F-1444-8049-16352B39D8B1}" type="datetime1">
              <a:rPr lang="en-US" smtClean="0"/>
              <a:t>5/4/24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82BE7-2F19-0351-BE03-3BCA077D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1FBB4-9A94-9558-7F37-A99CE548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834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C5A7-D741-32E8-2A82-4D052834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FC9C2-5C81-1420-791F-947E8858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6C186-26F9-3510-7161-5444A175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148C-ED8C-7A4E-8F51-AC053A51E7A0}" type="datetime1">
              <a:rPr lang="en-US" smtClean="0"/>
              <a:t>5/4/24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4E565-8C30-2081-FA21-72E4F461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D8C4A-7D56-6AE3-8C5C-011057C2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0774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E30B6-0F08-4ADB-3A3C-434D34571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3B92D-DEB2-BCC6-5C4C-49B7CA0F4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20DBC-8512-AEE0-AE37-B61CEDBC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7BFD-20E5-D744-A6AE-112B82FE6BE3}" type="datetime1">
              <a:rPr lang="en-US" smtClean="0"/>
              <a:t>5/4/24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A537-916C-B799-E9E4-D72C10EB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D430-3FD7-FF28-C742-FC1E08D4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5704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BBE6-1B3F-06FF-5C53-B1EDD94E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A77E0-D098-35A1-E084-86C5C0E30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8529D-3F2C-7E1F-1CC5-40CDF34D2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59B7A-2208-4A69-7F91-7E6EAE0F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7CEB4-D9B2-C442-AF1A-9CDD09ACEFDC}" type="datetime1">
              <a:rPr lang="en-US" smtClean="0"/>
              <a:t>5/4/24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B4B01-B330-1DD1-4A3A-113630DE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F5EF2-BDF4-1081-8591-B870D664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0664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2A07-CB31-3DAC-BD5B-B2087DD79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1F34F-51CA-AE12-65FB-00B268CE2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9F31E-4FE7-B867-CC86-0A4F58E3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6DF15-32F9-F217-583B-436F6AD6D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CD9070-3CAF-CB86-44E8-B4210E90D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3CF67-39A2-7FAA-492D-C7BA9D17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8499-FF4A-0D46-AA7A-E7A8A028EBA0}" type="datetime1">
              <a:rPr lang="en-US" smtClean="0"/>
              <a:t>5/4/24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3608D-5CC9-C4C0-A565-FB88AA45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D19C4-A543-46C4-AAA8-3430BEB7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3737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C39E-03CA-D24E-3504-8F6A88EE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E6DF36-E9D4-F27A-6319-702E3F16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9E2F-D40B-CA45-9D67-F71BBD0E5A3E}" type="datetime1">
              <a:rPr lang="en-US" smtClean="0"/>
              <a:t>5/4/24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0B314-7151-A226-7970-88D7BEFAA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32603-60CA-796E-A8CC-9557B4A9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9713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ABF2F-8BCF-1DB2-42AC-8EEEF5C9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AB91-4CB9-3D43-9A20-F14A0B6E96F2}" type="datetime1">
              <a:rPr lang="en-US" smtClean="0"/>
              <a:t>5/4/24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72E53-3616-292C-7C26-63926C45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E8DC3-32B7-DE0F-40D4-B58313D8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9484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B984-11FA-EAF9-BD8B-8F64C48B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B5566-A47D-241A-DE0F-37F4D1700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C3A79-6719-B385-678E-EB21FF895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B31C6-949A-CD86-01AA-603A6C15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ACDA-F446-8241-8996-A9ED1E54A5FA}" type="datetime1">
              <a:rPr lang="en-US" smtClean="0"/>
              <a:t>5/4/24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03825-5DDC-05C7-869E-212CBA9D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255F2-8FAB-B142-FB2F-0446BFA6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7213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E980-7EAD-E9CE-592E-8BF30EE24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B1DBC-7B6D-B5F6-49AE-5BAE03C89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8D8D9-50EE-8F28-30F7-72574D4E7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0AE6B-83D1-8BF4-A18D-08C31421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5C0E-3C4E-2141-BD9C-E8A6407EE8BD}" type="datetime1">
              <a:rPr lang="en-US" smtClean="0"/>
              <a:t>5/4/24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97110-E32B-370D-733A-9F60D1DA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D1B7E-D95D-460E-3736-3758E300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7858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ED64F-A00B-D53D-D9C3-C70C678C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9119B-84A5-1DCD-5A42-580F93AEF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35E0F-A4F3-EE1C-3B60-94338A6B4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0BD1-1BDE-B249-8C2A-8A80CFC1D7E7}" type="datetime1">
              <a:rPr lang="en-US" smtClean="0"/>
              <a:t>5/4/24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45592-FA14-F5E7-B338-038A4BABF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F5CEE-C55E-96D9-244F-BE93E05DC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977C6-15E7-8A47-B78C-8D229622AB23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9834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F918-DCB5-B46D-539A-E7B43DD9F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Tianlai Data Products</a:t>
            </a:r>
            <a:br>
              <a:rPr lang="en-CN" dirty="0"/>
            </a:b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8750A-8790-9CB5-ADD7-2514302765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N" dirty="0"/>
              <a:t>Shifan Zuo</a:t>
            </a:r>
          </a:p>
          <a:p>
            <a:r>
              <a:rPr lang="en-CN" dirty="0"/>
              <a:t>2024/04/06</a:t>
            </a:r>
          </a:p>
        </p:txBody>
      </p:sp>
    </p:spTree>
    <p:extLst>
      <p:ext uri="{BB962C8B-B14F-4D97-AF65-F5344CB8AC3E}">
        <p14:creationId xmlns:p14="http://schemas.microsoft.com/office/powerpoint/2010/main" val="119731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EFA6-1F03-1D13-5E48-DB0E741B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29D6B4-9FDC-74C8-79BF-861C3B46A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6536" y="1621112"/>
            <a:ext cx="5760000" cy="432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7E0E84-98D6-070C-3D64-E013C3E04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08" y="1551536"/>
            <a:ext cx="5760000" cy="4320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2E0313-B9CA-65E1-F52F-F48ABA97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10</a:t>
            </a:fld>
            <a:endParaRPr lang="en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F1994-D6E2-C2A6-BF25-E350CC4A54D0}"/>
              </a:ext>
            </a:extLst>
          </p:cNvPr>
          <p:cNvSpPr txBox="1"/>
          <p:nvPr/>
        </p:nvSpPr>
        <p:spPr>
          <a:xfrm>
            <a:off x="1796143" y="1565824"/>
            <a:ext cx="400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Model beam at 750 MHz</a:t>
            </a:r>
          </a:p>
        </p:txBody>
      </p:sp>
    </p:spTree>
    <p:extLst>
      <p:ext uri="{BB962C8B-B14F-4D97-AF65-F5344CB8AC3E}">
        <p14:creationId xmlns:p14="http://schemas.microsoft.com/office/powerpoint/2010/main" val="199674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646D-CFA8-A5AF-EE5D-74BD2C0D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Stacking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B2B953-E790-8C10-C438-38C800A26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991900"/>
            <a:ext cx="5400000" cy="432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199E5B-11B5-4233-B4CF-272807F35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22" y="1991900"/>
            <a:ext cx="5400000" cy="4320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B7DEC1-5DA3-6904-4650-58959842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11</a:t>
            </a:fld>
            <a:endParaRPr lang="en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4B43A1-2DF5-6570-0A7F-9B80A0749905}"/>
              </a:ext>
            </a:extLst>
          </p:cNvPr>
          <p:cNvSpPr txBox="1"/>
          <p:nvPr/>
        </p:nvSpPr>
        <p:spPr>
          <a:xfrm>
            <a:off x="2100943" y="1549566"/>
            <a:ext cx="308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eBOSS catalogs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0EE17-8773-B954-43B2-8427B3F9E7B6}"/>
              </a:ext>
            </a:extLst>
          </p:cNvPr>
          <p:cNvSpPr txBox="1"/>
          <p:nvPr/>
        </p:nvSpPr>
        <p:spPr>
          <a:xfrm>
            <a:off x="5769429" y="1027906"/>
            <a:ext cx="3080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LRG: </a:t>
            </a:r>
            <a:r>
              <a:rPr lang="en-US" sz="1800" dirty="0">
                <a:effectLst/>
                <a:latin typeface="NimbusRomNo9L"/>
              </a:rPr>
              <a:t>luminous red galaxies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ELG: </a:t>
            </a:r>
            <a:r>
              <a:rPr lang="en-US" sz="1800" dirty="0">
                <a:effectLst/>
                <a:latin typeface="NimbusRomNo9L"/>
              </a:rPr>
              <a:t>emission line galaxies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/>
              <a:t>QSO: </a:t>
            </a:r>
            <a:r>
              <a:rPr lang="en-US" sz="1800" dirty="0">
                <a:effectLst/>
                <a:latin typeface="NimbusRomNo9L"/>
              </a:rPr>
              <a:t>quasars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646D-CFA8-A5AF-EE5D-74BD2C0D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753"/>
            <a:ext cx="10515600" cy="1325563"/>
          </a:xfrm>
        </p:spPr>
        <p:txBody>
          <a:bodyPr/>
          <a:lstStyle/>
          <a:p>
            <a:r>
              <a:rPr lang="en-CN" dirty="0"/>
              <a:t>Stacking Analysis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851660-0EB2-F508-AC0E-D4AC7805A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1628"/>
            <a:ext cx="7113602" cy="273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3D2040-2F51-DAC2-D27E-EDC84BC36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7575"/>
            <a:ext cx="7113602" cy="273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BC5C41-AC73-4AA9-8E8F-3F4077FB4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05"/>
          <a:stretch/>
        </p:blipFill>
        <p:spPr>
          <a:xfrm>
            <a:off x="6096000" y="1187575"/>
            <a:ext cx="6096000" cy="2736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57A91E-B9D4-3F1C-E329-EC7B799EF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14305"/>
          <a:stretch/>
        </p:blipFill>
        <p:spPr>
          <a:xfrm>
            <a:off x="6096000" y="3897602"/>
            <a:ext cx="6096000" cy="2736000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6F9B8C1-FA59-EB68-0F95-250DE041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0113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646D-CFA8-A5AF-EE5D-74BD2C0D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1"/>
            <a:ext cx="10515600" cy="1325563"/>
          </a:xfrm>
        </p:spPr>
        <p:txBody>
          <a:bodyPr/>
          <a:lstStyle/>
          <a:p>
            <a:r>
              <a:rPr lang="en-CN" dirty="0"/>
              <a:t>Stacking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F5B1C8-2B33-4B79-4B9F-4E116576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86" y="3765273"/>
            <a:ext cx="3840000" cy="2880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3A4D99-F09F-C1EB-C9CC-952452A01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086" y="1141250"/>
            <a:ext cx="3840000" cy="2880000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DDD5F4-24A4-8F82-04FC-AD6048F7D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086" y="3765273"/>
            <a:ext cx="3840000" cy="28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29DEC-8A4D-2810-8069-6D4ABA852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086" y="1141250"/>
            <a:ext cx="3840000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CC5FA5-5DF4-BC67-AA5B-793FE10AC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4086" y="3765273"/>
            <a:ext cx="3840000" cy="288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61D09A-635A-9DDF-81E6-093A72E87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4086" y="1141250"/>
            <a:ext cx="3840000" cy="2880000"/>
          </a:xfrm>
          <a:prstGeom prst="rect">
            <a:avLst/>
          </a:prstGeom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C209471E-57F6-75B6-C097-AC5E918A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13</a:t>
            </a:fld>
            <a:endParaRPr lang="en-C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FF7CD2-F77D-0E42-D107-60472DCE7F22}"/>
              </a:ext>
            </a:extLst>
          </p:cNvPr>
          <p:cNvSpPr txBox="1"/>
          <p:nvPr/>
        </p:nvSpPr>
        <p:spPr>
          <a:xfrm>
            <a:off x="1861456" y="1097706"/>
            <a:ext cx="949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ELG                                                                   LRG                                                                  QSO</a:t>
            </a:r>
          </a:p>
        </p:txBody>
      </p:sp>
    </p:spTree>
    <p:extLst>
      <p:ext uri="{BB962C8B-B14F-4D97-AF65-F5344CB8AC3E}">
        <p14:creationId xmlns:p14="http://schemas.microsoft.com/office/powerpoint/2010/main" val="72434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646D-CFA8-A5AF-EE5D-74BD2C0D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1"/>
            <a:ext cx="10515600" cy="1325563"/>
          </a:xfrm>
        </p:spPr>
        <p:txBody>
          <a:bodyPr/>
          <a:lstStyle/>
          <a:p>
            <a:r>
              <a:rPr lang="en-CN" dirty="0"/>
              <a:t>Stacking Analysis --- CHIME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0F0C8-991D-314E-F8E5-5E3B2A01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86" y="1418544"/>
            <a:ext cx="7772400" cy="2295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C446B-35C5-C2B5-26B0-622AD8A6A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886" y="3921023"/>
            <a:ext cx="7772400" cy="223799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B32384-71BB-26BF-0F6F-1398266E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1668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646D-CFA8-A5AF-EE5D-74BD2C0DA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51"/>
            <a:ext cx="10515600" cy="1325563"/>
          </a:xfrm>
        </p:spPr>
        <p:txBody>
          <a:bodyPr/>
          <a:lstStyle/>
          <a:p>
            <a:r>
              <a:rPr lang="en-CN" dirty="0"/>
              <a:t>Stacking Analysis on Strong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92C5F-17F1-A891-8FE7-9F2088B8A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543" y="3546256"/>
            <a:ext cx="3840000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3BA841-F795-0589-6DF5-9276F1BDB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4543" y="3546256"/>
            <a:ext cx="3840000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928D1-E617-33B8-DC59-BA4025386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43" y="3546256"/>
            <a:ext cx="3840000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F89B3F-7941-F3B5-DF29-C1CE5A210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2085" y="982265"/>
            <a:ext cx="7488002" cy="28800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0B389D-08A0-3293-5E4C-0A62549D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15</a:t>
            </a:fld>
            <a:endParaRPr lang="en-C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B8368-4954-D71A-1F14-8BEAE06A227C}"/>
              </a:ext>
            </a:extLst>
          </p:cNvPr>
          <p:cNvSpPr txBox="1"/>
          <p:nvPr/>
        </p:nvSpPr>
        <p:spPr>
          <a:xfrm>
            <a:off x="1426029" y="6368144"/>
            <a:ext cx="951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Stacked image                                                  2D Gaussian fit                                                   Residue</a:t>
            </a:r>
          </a:p>
        </p:txBody>
      </p:sp>
    </p:spTree>
    <p:extLst>
      <p:ext uri="{BB962C8B-B14F-4D97-AF65-F5344CB8AC3E}">
        <p14:creationId xmlns:p14="http://schemas.microsoft.com/office/powerpoint/2010/main" val="387609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597B5-3F18-D002-D02D-A061878F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Data Products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6AFBD-0DDB-0E11-7403-ABB39431C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45771"/>
                <a:ext cx="10515600" cy="480060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CN" dirty="0"/>
                  <a:t>Visibility</a:t>
                </a:r>
              </a:p>
              <a:p>
                <a:pPr marL="0" indent="0">
                  <a:buNone/>
                </a:pPr>
                <a:r>
                  <a:rPr lang="en-CN" dirty="0"/>
                  <a:t>    RFI flagged and calibrated visibilities, shape=(ntime, nfreq, npol, nbl), nfreq = 576, npol = 4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CN" dirty="0"/>
                  <a:t>20160927/output_full_data/data/path/to/vis.hdf5  ~11TB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CN" dirty="0"/>
                  <a:t>20180322/output_full_data/data/path/to/vis.hdf5  ~13TB</a:t>
                </a:r>
              </a:p>
              <a:p>
                <a:r>
                  <a:rPr lang="en-CN" dirty="0"/>
                  <a:t>Map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/home/</a:t>
                </a:r>
                <a:r>
                  <a:rPr lang="en-US" dirty="0" err="1"/>
                  <a:t>sharedir</a:t>
                </a:r>
                <a:r>
                  <a:rPr lang="en-US" dirty="0"/>
                  <a:t>/</a:t>
                </a:r>
                <a:r>
                  <a:rPr lang="en-US" dirty="0" err="1"/>
                  <a:t>zuoshifan</a:t>
                </a:r>
                <a:r>
                  <a:rPr lang="en-US" dirty="0"/>
                  <a:t>/</a:t>
                </a:r>
                <a:r>
                  <a:rPr lang="en-CN" dirty="0"/>
                  <a:t>20160927_products/map_full.hdf5 nfreq = 144, nside=512, 4.5GB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/home/</a:t>
                </a:r>
                <a:r>
                  <a:rPr lang="en-US" dirty="0" err="1"/>
                  <a:t>sharedir</a:t>
                </a:r>
                <a:r>
                  <a:rPr lang="en-US" dirty="0"/>
                  <a:t>/</a:t>
                </a:r>
                <a:r>
                  <a:rPr lang="en-US" dirty="0" err="1"/>
                  <a:t>zuoshifan</a:t>
                </a:r>
                <a:r>
                  <a:rPr lang="en-US" dirty="0"/>
                  <a:t>/</a:t>
                </a:r>
                <a:r>
                  <a:rPr lang="en-CN" dirty="0"/>
                  <a:t>20180322_products/map_full.hdf5 nfreq = 144, nside=512, 4.5GB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/home/</a:t>
                </a:r>
                <a:r>
                  <a:rPr lang="en-US" dirty="0" err="1"/>
                  <a:t>sharedir</a:t>
                </a:r>
                <a:r>
                  <a:rPr lang="en-US" dirty="0"/>
                  <a:t>/</a:t>
                </a:r>
                <a:r>
                  <a:rPr lang="en-US" dirty="0" err="1"/>
                  <a:t>zuoshifan</a:t>
                </a:r>
                <a:r>
                  <a:rPr lang="en-US" dirty="0"/>
                  <a:t>/</a:t>
                </a:r>
                <a:r>
                  <a:rPr lang="en-CN" dirty="0"/>
                  <a:t>20160927_20180322_synthesis_products/map_full.hdf5 nfreq = 144, nside=512, 4.5GB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/home/</a:t>
                </a:r>
                <a:r>
                  <a:rPr lang="en-US" dirty="0" err="1"/>
                  <a:t>sharedir</a:t>
                </a:r>
                <a:r>
                  <a:rPr lang="en-US" dirty="0"/>
                  <a:t>/</a:t>
                </a:r>
                <a:r>
                  <a:rPr lang="en-US" dirty="0" err="1"/>
                  <a:t>zuoshifan</a:t>
                </a:r>
                <a:r>
                  <a:rPr lang="en-US" dirty="0"/>
                  <a:t>/</a:t>
                </a:r>
                <a:r>
                  <a:rPr lang="en-CN" dirty="0"/>
                  <a:t>20180322_576freqs_products/map_full.hdf5 nfreq = 576, nside=</a:t>
                </a:r>
                <a:r>
                  <a:rPr lang="en-CN"/>
                  <a:t>512, all baselines, </a:t>
                </a:r>
                <a:r>
                  <a:rPr lang="en-CN" dirty="0"/>
                  <a:t>18GB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/home/</a:t>
                </a:r>
                <a:r>
                  <a:rPr lang="en-US" dirty="0" err="1"/>
                  <a:t>sharedir</a:t>
                </a:r>
                <a:r>
                  <a:rPr lang="en-US" dirty="0"/>
                  <a:t>/</a:t>
                </a:r>
                <a:r>
                  <a:rPr lang="en-US" dirty="0" err="1"/>
                  <a:t>zuoshifan</a:t>
                </a:r>
                <a:r>
                  <a:rPr lang="en-US" dirty="0"/>
                  <a:t>/</a:t>
                </a:r>
                <a:r>
                  <a:rPr lang="en-CN" dirty="0"/>
                  <a:t>20180322_576freqs_xcyl_products/map_full.hdf5 nfreq = 576, nside=512, cross-cyliner baselines only, 18GB</a:t>
                </a:r>
              </a:p>
              <a:p>
                <a:r>
                  <a:rPr lang="en-CN" dirty="0"/>
                  <a:t>Multi-frequency Angular Power 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/home/</a:t>
                </a:r>
                <a:r>
                  <a:rPr lang="en-US" dirty="0" err="1"/>
                  <a:t>sharedir</a:t>
                </a:r>
                <a:r>
                  <a:rPr lang="en-US" dirty="0"/>
                  <a:t>/</a:t>
                </a:r>
                <a:r>
                  <a:rPr lang="en-US" dirty="0" err="1"/>
                  <a:t>zuoshifan</a:t>
                </a:r>
                <a:r>
                  <a:rPr lang="en-US" dirty="0"/>
                  <a:t>/</a:t>
                </a:r>
                <a:r>
                  <a:rPr lang="en-CN" dirty="0"/>
                  <a:t>20160927_products/cl.hdf5 and </a:t>
                </a:r>
                <a:r>
                  <a:rPr lang="en-US" dirty="0"/>
                  <a:t>cl_from_map_full.hdf5 </a:t>
                </a:r>
                <a:r>
                  <a:rPr lang="en-US" dirty="0" err="1"/>
                  <a:t>nfreq</a:t>
                </a:r>
                <a:r>
                  <a:rPr lang="en-US" dirty="0"/>
                  <a:t> = 144, </a:t>
                </a:r>
                <a:r>
                  <a:rPr lang="en-US" dirty="0" err="1"/>
                  <a:t>nl</a:t>
                </a:r>
                <a:r>
                  <a:rPr lang="en-US" dirty="0"/>
                  <a:t> = 718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/home/</a:t>
                </a:r>
                <a:r>
                  <a:rPr lang="en-US" dirty="0" err="1"/>
                  <a:t>sharedir</a:t>
                </a:r>
                <a:r>
                  <a:rPr lang="en-US" dirty="0"/>
                  <a:t>/</a:t>
                </a:r>
                <a:r>
                  <a:rPr lang="en-US" dirty="0" err="1"/>
                  <a:t>zuoshifan</a:t>
                </a:r>
                <a:r>
                  <a:rPr lang="en-US" dirty="0"/>
                  <a:t>/</a:t>
                </a:r>
                <a:r>
                  <a:rPr lang="en-CN" dirty="0"/>
                  <a:t>20180322_products/cl.hdf5 and </a:t>
                </a:r>
                <a:r>
                  <a:rPr lang="en-US" dirty="0"/>
                  <a:t>cl_from_map_full.hdf5 </a:t>
                </a:r>
                <a:r>
                  <a:rPr lang="en-US" dirty="0" err="1"/>
                  <a:t>nfreq</a:t>
                </a:r>
                <a:r>
                  <a:rPr lang="en-US" dirty="0"/>
                  <a:t> = 144, </a:t>
                </a:r>
                <a:r>
                  <a:rPr lang="en-US" dirty="0" err="1"/>
                  <a:t>nl</a:t>
                </a:r>
                <a:r>
                  <a:rPr lang="en-US" dirty="0"/>
                  <a:t> = 718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/home/</a:t>
                </a:r>
                <a:r>
                  <a:rPr lang="en-US" dirty="0" err="1"/>
                  <a:t>sharedir</a:t>
                </a:r>
                <a:r>
                  <a:rPr lang="en-US" dirty="0"/>
                  <a:t>/</a:t>
                </a:r>
                <a:r>
                  <a:rPr lang="en-US" dirty="0" err="1"/>
                  <a:t>zuoshifan</a:t>
                </a:r>
                <a:r>
                  <a:rPr lang="en-US" dirty="0"/>
                  <a:t>/</a:t>
                </a:r>
                <a:r>
                  <a:rPr lang="en-CN" dirty="0"/>
                  <a:t>20160927_20180322_synthesis_products/cl.hdf5 and </a:t>
                </a:r>
                <a:r>
                  <a:rPr lang="en-US" dirty="0"/>
                  <a:t>cl_from_map_full.hdf5 </a:t>
                </a:r>
                <a:r>
                  <a:rPr lang="en-US" dirty="0" err="1"/>
                  <a:t>nfreq</a:t>
                </a:r>
                <a:r>
                  <a:rPr lang="en-US" dirty="0"/>
                  <a:t> = 144, </a:t>
                </a:r>
                <a:r>
                  <a:rPr lang="en-US" dirty="0" err="1"/>
                  <a:t>nl</a:t>
                </a:r>
                <a:r>
                  <a:rPr lang="en-US" dirty="0"/>
                  <a:t> = 718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/home/</a:t>
                </a:r>
                <a:r>
                  <a:rPr lang="en-US" dirty="0" err="1"/>
                  <a:t>sharedir</a:t>
                </a:r>
                <a:r>
                  <a:rPr lang="en-US" dirty="0"/>
                  <a:t>/</a:t>
                </a:r>
                <a:r>
                  <a:rPr lang="en-US" dirty="0" err="1"/>
                  <a:t>zuoshifan</a:t>
                </a:r>
                <a:r>
                  <a:rPr lang="en-US" dirty="0"/>
                  <a:t>/</a:t>
                </a:r>
                <a:r>
                  <a:rPr lang="en-CN" dirty="0"/>
                  <a:t>20180322_576freqs_products/cl.hdf5 and </a:t>
                </a:r>
                <a:r>
                  <a:rPr lang="en-US" dirty="0"/>
                  <a:t>cl_from_map_full.hdf5 </a:t>
                </a:r>
                <a:r>
                  <a:rPr lang="en-US" dirty="0" err="1"/>
                  <a:t>nfreq</a:t>
                </a:r>
                <a:r>
                  <a:rPr lang="en-US" dirty="0"/>
                  <a:t> = 576, </a:t>
                </a:r>
                <a:r>
                  <a:rPr lang="en-US" dirty="0" err="1"/>
                  <a:t>nl</a:t>
                </a:r>
                <a:r>
                  <a:rPr lang="en-US" dirty="0"/>
                  <a:t> = 718</a:t>
                </a:r>
                <a:endParaRPr lang="en-CN" dirty="0"/>
              </a:p>
              <a:p>
                <a:r>
                  <a:rPr lang="en-CN" dirty="0"/>
                  <a:t>Power Spectrum P(k)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/home/</a:t>
                </a:r>
                <a:r>
                  <a:rPr lang="en-US" dirty="0" err="1"/>
                  <a:t>sharedir</a:t>
                </a:r>
                <a:r>
                  <a:rPr lang="en-US" dirty="0"/>
                  <a:t>/</a:t>
                </a:r>
                <a:r>
                  <a:rPr lang="en-US" dirty="0" err="1"/>
                  <a:t>zuoshifan</a:t>
                </a:r>
                <a:r>
                  <a:rPr lang="en-US" dirty="0"/>
                  <a:t>/</a:t>
                </a:r>
                <a:r>
                  <a:rPr lang="en-CN" dirty="0"/>
                  <a:t>20160927_20180322_synthesis_products/fisher.hdf5 and </a:t>
                </a:r>
                <a:r>
                  <a:rPr lang="en-US" dirty="0"/>
                  <a:t>ps_full.hdf5 </a:t>
                </a:r>
              </a:p>
              <a:p>
                <a:r>
                  <a:rPr lang="en-CN" dirty="0"/>
                  <a:t>Other products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CN" dirty="0"/>
                  <a:t>gain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m</a:t>
                </a:r>
                <a:r>
                  <a:rPr lang="en-CN" dirty="0"/>
                  <a:t>modes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dirty="0"/>
                  <a:t>b</a:t>
                </a:r>
                <a:r>
                  <a:rPr lang="en-CN" dirty="0"/>
                  <a:t>eam transfer matrices</a:t>
                </a:r>
              </a:p>
              <a:p>
                <a:endParaRPr lang="en-C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6AFBD-0DDB-0E11-7403-ABB39431C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45771"/>
                <a:ext cx="10515600" cy="4800600"/>
              </a:xfrm>
              <a:blipFill>
                <a:blip r:embed="rId2"/>
                <a:stretch>
                  <a:fillRect l="-241" t="-15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645B6-5E58-812D-3720-A8B81EED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3836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3297-5362-F5A0-2FF0-9B7DE037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Maps</a:t>
            </a:r>
            <a:endParaRPr lang="en-C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B16B8-BA39-8B97-89CC-5B8666304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64" y="593714"/>
            <a:ext cx="7772400" cy="298938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68C93A-3EBB-08F8-0BF0-2BB1FE8FF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5063" y="3494316"/>
            <a:ext cx="7768801" cy="298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4A950-A1D6-37BC-12B1-4C03C1B41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98" y="1946388"/>
            <a:ext cx="4800000" cy="36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9BDFAE-C2A8-9C11-6BB6-33051E29A9B6}"/>
              </a:ext>
            </a:extLst>
          </p:cNvPr>
          <p:cNvSpPr txBox="1"/>
          <p:nvPr/>
        </p:nvSpPr>
        <p:spPr>
          <a:xfrm>
            <a:off x="1578428" y="14900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800" dirty="0"/>
              <a:t>20160927,  nfreq = 144, nside=512</a:t>
            </a:r>
            <a:endParaRPr lang="en-C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63307E-AE46-D37F-7541-EC4990A1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2415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3297-5362-F5A0-2FF0-9B7DE037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Maps</a:t>
            </a:r>
            <a:endParaRPr lang="en-C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B16B8-BA39-8B97-89CC-5B86663046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91465" y="593714"/>
            <a:ext cx="7772398" cy="298938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68C93A-3EBB-08F8-0BF0-2BB1FE8FF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3995063" y="3494316"/>
            <a:ext cx="7768800" cy="298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4A950-A1D6-37BC-12B1-4C03C1B41F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198" y="1946388"/>
            <a:ext cx="4800000" cy="36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9BDFAE-C2A8-9C11-6BB6-33051E29A9B6}"/>
              </a:ext>
            </a:extLst>
          </p:cNvPr>
          <p:cNvSpPr txBox="1"/>
          <p:nvPr/>
        </p:nvSpPr>
        <p:spPr>
          <a:xfrm>
            <a:off x="1578428" y="14900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800" dirty="0"/>
              <a:t>20180322 ,  nfreq = 144, nside=512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365607-57A9-9F86-701C-08F723EF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93225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3297-5362-F5A0-2FF0-9B7DE037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Maps</a:t>
            </a:r>
            <a:endParaRPr lang="en-C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B16B8-BA39-8B97-89CC-5B86663046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991465" y="593714"/>
            <a:ext cx="7772398" cy="298938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68C93A-3EBB-08F8-0BF0-2BB1FE8FF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3995063" y="3494316"/>
            <a:ext cx="7768800" cy="298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4A950-A1D6-37BC-12B1-4C03C1B41F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198" y="1946388"/>
            <a:ext cx="4800000" cy="360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9BDFAE-C2A8-9C11-6BB6-33051E29A9B6}"/>
              </a:ext>
            </a:extLst>
          </p:cNvPr>
          <p:cNvSpPr txBox="1"/>
          <p:nvPr/>
        </p:nvSpPr>
        <p:spPr>
          <a:xfrm>
            <a:off x="925286" y="1490017"/>
            <a:ext cx="674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800" dirty="0"/>
              <a:t>20160927 + 20180322 ,  nfreq = 144, nside=512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F8311B-47EC-A495-E2F6-18D95B41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6292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3297-5362-F5A0-2FF0-9B7DE037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Maps</a:t>
            </a:r>
            <a:endParaRPr lang="en-C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BDFAE-C2A8-9C11-6BB6-33051E29A9B6}"/>
              </a:ext>
            </a:extLst>
          </p:cNvPr>
          <p:cNvSpPr txBox="1"/>
          <p:nvPr/>
        </p:nvSpPr>
        <p:spPr>
          <a:xfrm>
            <a:off x="1578428" y="14900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800" dirty="0"/>
              <a:t>20180322 ,  nfreq = </a:t>
            </a:r>
            <a:r>
              <a:rPr lang="en-CN" dirty="0"/>
              <a:t>576</a:t>
            </a:r>
            <a:r>
              <a:rPr lang="en-CN" sz="1800" dirty="0"/>
              <a:t>, nside=512, with all baselines</a:t>
            </a:r>
            <a:endParaRPr lang="en-C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163439-A8A4-7F79-1C70-382332ACE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1775" y="2632961"/>
            <a:ext cx="7488001" cy="2880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4A950-A1D6-37BC-12B1-4C03C1B4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0198" y="2185873"/>
            <a:ext cx="4800000" cy="36000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40CEBF4-61A1-C8BD-1ED4-6392EDFF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5060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3297-5362-F5A0-2FF0-9B7DE037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Maps</a:t>
            </a:r>
            <a:endParaRPr lang="en-C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BDFAE-C2A8-9C11-6BB6-33051E29A9B6}"/>
              </a:ext>
            </a:extLst>
          </p:cNvPr>
          <p:cNvSpPr txBox="1"/>
          <p:nvPr/>
        </p:nvSpPr>
        <p:spPr>
          <a:xfrm>
            <a:off x="1578427" y="1490017"/>
            <a:ext cx="6705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800" dirty="0"/>
              <a:t>20180322 ,  nfreq = </a:t>
            </a:r>
            <a:r>
              <a:rPr lang="en-CN" dirty="0"/>
              <a:t>576</a:t>
            </a:r>
            <a:r>
              <a:rPr lang="en-CN" sz="1800" dirty="0"/>
              <a:t>, nside=512, with only cross-cylinder baselines</a:t>
            </a:r>
            <a:endParaRPr lang="en-C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163439-A8A4-7F79-1C70-382332ACE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341775" y="2632961"/>
            <a:ext cx="7488000" cy="2880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4A950-A1D6-37BC-12B1-4C03C1B41F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198" y="2185873"/>
            <a:ext cx="4800000" cy="3600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E4142-2CFD-E255-215B-C4DD8390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0667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723297-5362-F5A0-2FF0-9B7DE037B7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60323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CN" sz="3200" dirty="0"/>
                  <a:t>Multi-frequency Angular Power Spectrum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N" sz="3200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723297-5362-F5A0-2FF0-9B7DE037B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60323"/>
                <a:ext cx="10515600" cy="1325563"/>
              </a:xfrm>
              <a:blipFill>
                <a:blip r:embed="rId3"/>
                <a:stretch>
                  <a:fillRect l="-156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5752E76-32CA-779A-6ADE-C6A3841C3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15" y="3890912"/>
            <a:ext cx="7488002" cy="2880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895274-CD8A-4C19-171E-CDEA95D95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70115" y="1123134"/>
            <a:ext cx="7488001" cy="28800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046449-8ECC-F014-9CFE-05CE8D118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711" y="2190018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0BA207-BAA8-2A37-6413-A483FFEF3351}"/>
                  </a:ext>
                </a:extLst>
              </p:cNvPr>
              <p:cNvSpPr txBox="1"/>
              <p:nvPr/>
            </p:nvSpPr>
            <p:spPr>
              <a:xfrm>
                <a:off x="1491344" y="1057818"/>
                <a:ext cx="5617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ℓ=100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CN" dirty="0"/>
                  <a:t>, 20160927, PCA modes = 20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0BA207-BAA8-2A37-6413-A483FFEF3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44" y="1057818"/>
                <a:ext cx="5617028" cy="369332"/>
              </a:xfrm>
              <a:prstGeom prst="rect">
                <a:avLst/>
              </a:prstGeom>
              <a:blipFill>
                <a:blip r:embed="rId7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0A6DE4-016F-FE92-2360-9FC96E16AC8E}"/>
                  </a:ext>
                </a:extLst>
              </p:cNvPr>
              <p:cNvSpPr txBox="1"/>
              <p:nvPr/>
            </p:nvSpPr>
            <p:spPr>
              <a:xfrm>
                <a:off x="1491344" y="3890912"/>
                <a:ext cx="5617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ℓ=100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CN" dirty="0"/>
                  <a:t>, 20180322, PCA modes = 20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0A6DE4-016F-FE92-2360-9FC96E16A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44" y="3890912"/>
                <a:ext cx="5617028" cy="369332"/>
              </a:xfrm>
              <a:prstGeom prst="rect">
                <a:avLst/>
              </a:prstGeom>
              <a:blipFill>
                <a:blip r:embed="rId8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2A6012-271B-D4E8-BFC5-18E6526C666D}"/>
                  </a:ext>
                </a:extLst>
              </p:cNvPr>
              <p:cNvSpPr txBox="1"/>
              <p:nvPr/>
            </p:nvSpPr>
            <p:spPr>
              <a:xfrm>
                <a:off x="8153400" y="2002971"/>
                <a:ext cx="33963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r>
                  <a:rPr lang="en-CN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=750</m:t>
                    </m:r>
                  </m:oMath>
                </a14:m>
                <a:r>
                  <a:rPr lang="en-CN" dirty="0"/>
                  <a:t> MHz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2A6012-271B-D4E8-BFC5-18E6526C6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002971"/>
                <a:ext cx="3396343" cy="369332"/>
              </a:xfrm>
              <a:prstGeom prst="rect">
                <a:avLst/>
              </a:prstGeom>
              <a:blipFill>
                <a:blip r:embed="rId9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E727D16-2F5D-5E00-49F6-9B38589C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8</a:t>
            </a:fld>
            <a:endParaRPr lang="en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08E80A-3898-DB5F-04F0-AE72A8CB0752}"/>
                  </a:ext>
                </a:extLst>
              </p:cNvPr>
              <p:cNvSpPr txBox="1"/>
              <p:nvPr/>
            </p:nvSpPr>
            <p:spPr>
              <a:xfrm>
                <a:off x="8025735" y="1334451"/>
                <a:ext cx="2468625" cy="572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08E80A-3898-DB5F-04F0-AE72A8CB0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735" y="1334451"/>
                <a:ext cx="2468625" cy="572401"/>
              </a:xfrm>
              <a:prstGeom prst="rect">
                <a:avLst/>
              </a:prstGeom>
              <a:blipFill>
                <a:blip r:embed="rId10"/>
                <a:stretch>
                  <a:fillRect l="-2051" t="-2174" r="-1026" b="-86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801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ACAE-2B08-E469-EC0F-9C5C8734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Power Spectrum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A7FFA6-1BC0-5EAE-8D85-3DB0F8207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5C849B-6B03-8850-10D4-E871BCAACAB4}"/>
                  </a:ext>
                </a:extLst>
              </p:cNvPr>
              <p:cNvSpPr txBox="1"/>
              <p:nvPr/>
            </p:nvSpPr>
            <p:spPr>
              <a:xfrm>
                <a:off x="3676202" y="1687125"/>
                <a:ext cx="48395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N" dirty="0"/>
                  <a:t>  from 20160927 + 20180322 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5C849B-6B03-8850-10D4-E871BCAAC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202" y="1687125"/>
                <a:ext cx="4839595" cy="276999"/>
              </a:xfrm>
              <a:prstGeom prst="rect">
                <a:avLst/>
              </a:prstGeom>
              <a:blipFill>
                <a:blip r:embed="rId3"/>
                <a:stretch>
                  <a:fillRect l="-1571" t="-21739" r="-2094" b="-521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85D8E-6A8C-048C-45D0-742E65D0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77C6-15E7-8A47-B78C-8D229622AB23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4288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564</Words>
  <Application>Microsoft Macintosh PowerPoint</Application>
  <PresentationFormat>Widescreen</PresentationFormat>
  <Paragraphs>73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NimbusRomNo9L</vt:lpstr>
      <vt:lpstr>Arial</vt:lpstr>
      <vt:lpstr>Calibri</vt:lpstr>
      <vt:lpstr>Calibri Light</vt:lpstr>
      <vt:lpstr>Cambria Math</vt:lpstr>
      <vt:lpstr>Courier New</vt:lpstr>
      <vt:lpstr>Office Theme</vt:lpstr>
      <vt:lpstr>Tianlai Data Products </vt:lpstr>
      <vt:lpstr>Data Products</vt:lpstr>
      <vt:lpstr>Maps</vt:lpstr>
      <vt:lpstr>Maps</vt:lpstr>
      <vt:lpstr>Maps</vt:lpstr>
      <vt:lpstr>Maps</vt:lpstr>
      <vt:lpstr>Maps</vt:lpstr>
      <vt:lpstr>Multi-frequency Angular Power Spectrum C_ℓ (ν, ν^′)</vt:lpstr>
      <vt:lpstr>Power Spectrum</vt:lpstr>
      <vt:lpstr>Beam</vt:lpstr>
      <vt:lpstr>Stacking Analysis</vt:lpstr>
      <vt:lpstr>Stacking Analysis</vt:lpstr>
      <vt:lpstr>Stacking Analysis</vt:lpstr>
      <vt:lpstr>Stacking Analysis --- CHIME Results</vt:lpstr>
      <vt:lpstr>Stacking Analysis on Strong 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Tianlai Data Products </dc:title>
  <dc:creator>Microsoft Office User</dc:creator>
  <cp:lastModifiedBy>Microsoft Office User</cp:lastModifiedBy>
  <cp:revision>28</cp:revision>
  <dcterms:created xsi:type="dcterms:W3CDTF">2024-05-04T03:37:53Z</dcterms:created>
  <dcterms:modified xsi:type="dcterms:W3CDTF">2024-05-06T01:35:45Z</dcterms:modified>
</cp:coreProperties>
</file>