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1"/>
  </p:sldMasterIdLst>
  <p:notesMasterIdLst>
    <p:notesMasterId r:id="rId27"/>
  </p:notesMasterIdLst>
  <p:sldIdLst>
    <p:sldId id="256" r:id="rId2"/>
    <p:sldId id="270" r:id="rId3"/>
    <p:sldId id="272" r:id="rId4"/>
    <p:sldId id="271" r:id="rId5"/>
    <p:sldId id="273" r:id="rId6"/>
    <p:sldId id="257" r:id="rId7"/>
    <p:sldId id="259" r:id="rId8"/>
    <p:sldId id="260" r:id="rId9"/>
    <p:sldId id="261" r:id="rId10"/>
    <p:sldId id="262" r:id="rId11"/>
    <p:sldId id="258" r:id="rId12"/>
    <p:sldId id="275" r:id="rId13"/>
    <p:sldId id="274" r:id="rId14"/>
    <p:sldId id="278" r:id="rId15"/>
    <p:sldId id="276" r:id="rId16"/>
    <p:sldId id="280" r:id="rId17"/>
    <p:sldId id="277" r:id="rId18"/>
    <p:sldId id="279" r:id="rId19"/>
    <p:sldId id="263" r:id="rId20"/>
    <p:sldId id="264" r:id="rId21"/>
    <p:sldId id="265" r:id="rId22"/>
    <p:sldId id="266" r:id="rId23"/>
    <p:sldId id="267" r:id="rId24"/>
    <p:sldId id="268" r:id="rId25"/>
    <p:sldId id="269" r:id="rId26"/>
  </p:sldIdLst>
  <p:sldSz cx="9144000" cy="5143500" type="screen16x9"/>
  <p:notesSz cx="6858000" cy="9144000"/>
  <p:defaultTextStyle>
    <a:defPPr>
      <a:defRPr lang="en-US"/>
    </a:defPPr>
    <a:lvl1pPr marL="0" algn="l" defTabSz="1714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1pPr>
    <a:lvl2pPr marL="171450" algn="l" defTabSz="1714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2pPr>
    <a:lvl3pPr marL="342900" algn="l" defTabSz="1714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3pPr>
    <a:lvl4pPr marL="514350" algn="l" defTabSz="1714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4pPr>
    <a:lvl5pPr marL="685800" algn="l" defTabSz="1714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5pPr>
    <a:lvl6pPr marL="857250" algn="l" defTabSz="1714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1714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1714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1714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53"/>
  </p:normalViewPr>
  <p:slideViewPr>
    <p:cSldViewPr snapToGrid="0">
      <p:cViewPr varScale="1">
        <p:scale>
          <a:sx n="117" d="100"/>
          <a:sy n="117" d="100"/>
        </p:scale>
        <p:origin x="1864" y="1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25000"/>
      </a:lnSpc>
      <a:defRPr sz="1200">
        <a:latin typeface="Avenir"/>
        <a:ea typeface="Avenir"/>
        <a:cs typeface="Avenir"/>
        <a:sym typeface="Avenir Roman"/>
      </a:defRPr>
    </a:lvl1pPr>
    <a:lvl2pPr indent="85725" defTabSz="171450" latinLnBrk="0">
      <a:lnSpc>
        <a:spcPct val="125000"/>
      </a:lnSpc>
      <a:defRPr sz="1200">
        <a:latin typeface="Avenir"/>
        <a:ea typeface="Avenir"/>
        <a:cs typeface="Avenir"/>
        <a:sym typeface="Avenir Roman"/>
      </a:defRPr>
    </a:lvl2pPr>
    <a:lvl3pPr indent="171450" defTabSz="171450" latinLnBrk="0">
      <a:lnSpc>
        <a:spcPct val="125000"/>
      </a:lnSpc>
      <a:defRPr sz="1200">
        <a:latin typeface="Avenir"/>
        <a:ea typeface="Avenir"/>
        <a:cs typeface="Avenir"/>
        <a:sym typeface="Avenir Roman"/>
      </a:defRPr>
    </a:lvl3pPr>
    <a:lvl4pPr indent="257175" defTabSz="171450" latinLnBrk="0">
      <a:lnSpc>
        <a:spcPct val="125000"/>
      </a:lnSpc>
      <a:defRPr sz="1200">
        <a:latin typeface="Avenir"/>
        <a:ea typeface="Avenir"/>
        <a:cs typeface="Avenir"/>
        <a:sym typeface="Avenir Roman"/>
      </a:defRPr>
    </a:lvl4pPr>
    <a:lvl5pPr indent="342900" defTabSz="171450" latinLnBrk="0">
      <a:lnSpc>
        <a:spcPct val="125000"/>
      </a:lnSpc>
      <a:defRPr sz="1200">
        <a:latin typeface="Avenir"/>
        <a:ea typeface="Avenir"/>
        <a:cs typeface="Avenir"/>
        <a:sym typeface="Avenir Roman"/>
      </a:defRPr>
    </a:lvl5pPr>
    <a:lvl6pPr indent="428625" defTabSz="171450" latinLnBrk="0">
      <a:lnSpc>
        <a:spcPct val="125000"/>
      </a:lnSpc>
      <a:defRPr sz="1200">
        <a:latin typeface="Avenir"/>
        <a:ea typeface="Avenir"/>
        <a:cs typeface="Avenir"/>
        <a:sym typeface="Avenir Roman"/>
      </a:defRPr>
    </a:lvl6pPr>
    <a:lvl7pPr indent="514350" defTabSz="171450" latinLnBrk="0">
      <a:lnSpc>
        <a:spcPct val="125000"/>
      </a:lnSpc>
      <a:defRPr sz="1200">
        <a:latin typeface="Avenir"/>
        <a:ea typeface="Avenir"/>
        <a:cs typeface="Avenir"/>
        <a:sym typeface="Avenir Roman"/>
      </a:defRPr>
    </a:lvl7pPr>
    <a:lvl8pPr indent="600075" defTabSz="171450" latinLnBrk="0">
      <a:lnSpc>
        <a:spcPct val="125000"/>
      </a:lnSpc>
      <a:defRPr sz="1200">
        <a:latin typeface="Avenir"/>
        <a:ea typeface="Avenir"/>
        <a:cs typeface="Avenir"/>
        <a:sym typeface="Avenir Roman"/>
      </a:defRPr>
    </a:lvl8pPr>
    <a:lvl9pPr indent="685800" defTabSz="171450" latinLnBrk="0">
      <a:lnSpc>
        <a:spcPct val="125000"/>
      </a:lnSpc>
      <a:defRPr sz="1200">
        <a:latin typeface="Avenir"/>
        <a:ea typeface="Avenir"/>
        <a:cs typeface="Avenir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47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526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Cen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B0A9-B5E3-9A43-970F-47127A537B44}" type="datetime1">
              <a:rPr lang="en-US" smtClean="0"/>
              <a:t>5/13/24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99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8B89-7F1F-B242-A360-252B3D9FF9F8}" type="datetime1">
              <a:rPr lang="en-US" smtClean="0"/>
              <a:t>5/13/24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86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5BEE-6632-B24A-80A8-40B3D65CD0A1}" type="datetime1">
              <a:rPr lang="en-US" smtClean="0"/>
              <a:t>5/13/24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2654638"/>
            <a:ext cx="5486400" cy="285292"/>
          </a:xfrm>
        </p:spPr>
        <p:txBody>
          <a:bodyPr>
            <a:normAutofit/>
          </a:bodyPr>
          <a:lstStyle>
            <a:lvl1pPr marL="0" indent="0" algn="ctr">
              <a:buNone/>
              <a:defRPr sz="135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-Johnny Appleseed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654362"/>
            <a:ext cx="8229600" cy="657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aseline="0"/>
            </a:lvl1pPr>
          </a:lstStyle>
          <a:p>
            <a:r>
              <a:rPr lang="en-US" dirty="0"/>
              <a:t>“Type a quote here”</a:t>
            </a:r>
          </a:p>
        </p:txBody>
      </p:sp>
    </p:spTree>
    <p:extLst>
      <p:ext uri="{BB962C8B-B14F-4D97-AF65-F5344CB8AC3E}">
        <p14:creationId xmlns:p14="http://schemas.microsoft.com/office/powerpoint/2010/main" val="3528026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759936" y="-107603"/>
            <a:ext cx="7698321" cy="174128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21"/>
          </p:nvPr>
        </p:nvSpPr>
        <p:spPr>
          <a:xfrm>
            <a:off x="1812727" y="2197522"/>
            <a:ext cx="5518547" cy="596057"/>
          </a:xfrm>
          <a:prstGeom prst="rect">
            <a:avLst/>
          </a:prstGeom>
        </p:spPr>
        <p:txBody>
          <a:bodyPr/>
          <a:lstStyle>
            <a:lvl1pPr algn="ctr" defTabSz="111728">
              <a:spcBef>
                <a:spcPts val="0"/>
              </a:spcBef>
              <a:defRPr sz="765" i="1">
                <a:solidFill>
                  <a:srgbClr val="FFFFFF"/>
                </a:solidFill>
              </a:defRPr>
            </a:lvl1pPr>
            <a:lvl2pPr indent="43720" algn="ctr" defTabSz="111728">
              <a:spcBef>
                <a:spcPts val="0"/>
              </a:spcBef>
              <a:defRPr sz="765" i="1">
                <a:solidFill>
                  <a:srgbClr val="FFFFFF"/>
                </a:solidFill>
              </a:defRPr>
            </a:lvl2pPr>
            <a:lvl3pPr indent="87440" algn="ctr" defTabSz="111728">
              <a:spcBef>
                <a:spcPts val="0"/>
              </a:spcBef>
              <a:defRPr sz="765" i="1">
                <a:solidFill>
                  <a:srgbClr val="FFFFFF"/>
                </a:solidFill>
              </a:defRPr>
            </a:lvl3pPr>
            <a:lvl4pPr indent="131159" algn="ctr" defTabSz="111728">
              <a:spcBef>
                <a:spcPts val="0"/>
              </a:spcBef>
              <a:defRPr sz="765" i="1">
                <a:solidFill>
                  <a:srgbClr val="FFFFFF"/>
                </a:solidFill>
              </a:defRPr>
            </a:lvl4pPr>
            <a:lvl5pPr indent="174879" algn="ctr" defTabSz="111728">
              <a:spcBef>
                <a:spcPts val="0"/>
              </a:spcBef>
              <a:defRPr sz="765" i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	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09850" y="1741773"/>
            <a:ext cx="3924300" cy="423863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spcBef>
                <a:spcPts val="0"/>
              </a:spcBef>
              <a:defRPr sz="2175">
                <a:solidFill>
                  <a:srgbClr val="FFFFFF"/>
                </a:solidFill>
              </a:defRPr>
            </a:lvl1pPr>
            <a:lvl2pPr algn="ctr">
              <a:spcBef>
                <a:spcPts val="0"/>
              </a:spcBef>
              <a:defRPr sz="2175">
                <a:solidFill>
                  <a:srgbClr val="FFFFFF"/>
                </a:solidFill>
              </a:defRPr>
            </a:lvl2pPr>
            <a:lvl3pPr algn="ctr">
              <a:spcBef>
                <a:spcPts val="0"/>
              </a:spcBef>
              <a:defRPr sz="2175">
                <a:solidFill>
                  <a:srgbClr val="FFFFFF"/>
                </a:solidFill>
              </a:defRPr>
            </a:lvl3pPr>
            <a:lvl4pPr algn="ctr">
              <a:spcBef>
                <a:spcPts val="0"/>
              </a:spcBef>
              <a:defRPr sz="2175">
                <a:solidFill>
                  <a:srgbClr val="FFFFFF"/>
                </a:solidFill>
              </a:defRPr>
            </a:lvl4pPr>
            <a:lvl5pPr algn="ctr">
              <a:spcBef>
                <a:spcPts val="0"/>
              </a:spcBef>
              <a:defRPr sz="2175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6170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1645295" y="491579"/>
            <a:ext cx="5853410" cy="113853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457511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2362-F330-0242-A81D-7B7B3EE77446}" type="datetime1">
              <a:rPr lang="en-US" smtClean="0"/>
              <a:t>5/13/24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4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Graphic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42304-5C7A-8346-A7FB-06E5B02483D1}" type="datetime1">
              <a:rPr lang="en-US" smtClean="0"/>
              <a:t>5/13/24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6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DEAE-E6CF-6D44-AE7F-8731A2BAEA29}" type="datetime1">
              <a:rPr lang="en-US" smtClean="0"/>
              <a:t>5/13/24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37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BCB55-68A0-904E-B0BC-7A3EBE2479BD}" type="datetime1">
              <a:rPr lang="en-US" smtClean="0"/>
              <a:t>5/13/24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26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170B-BC3B-224E-8775-75E0571041EC}" type="datetime1">
              <a:rPr lang="en-US" smtClean="0"/>
              <a:t>5/13/24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1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Graphic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3B093-DB66-BB42-A52C-C84CD3E39D6E}" type="datetime1">
              <a:rPr lang="en-US" smtClean="0"/>
              <a:t>5/13/24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2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C461-1FB6-1848-A9CF-0418181F1882}" type="datetime1">
              <a:rPr lang="en-US" smtClean="0"/>
              <a:t>5/13/24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766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8229600" cy="871538"/>
          </a:xfrm>
        </p:spPr>
        <p:txBody>
          <a:bodyPr anchor="b">
            <a:noAutofit/>
          </a:bodyPr>
          <a:lstStyle>
            <a:lvl1pPr algn="l">
              <a:defRPr sz="33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76326"/>
            <a:ext cx="5111750" cy="351829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970A-4BA2-1543-91C1-2B52D45E8337}" type="datetime1">
              <a:rPr lang="en-US" smtClean="0"/>
              <a:t>5/13/24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8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267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Minion Pro"/>
                <a:cs typeface="Minion Pro"/>
              </a:defRPr>
            </a:lvl1pPr>
          </a:lstStyle>
          <a:p>
            <a:fld id="{0E02764C-617E-AE4A-9EF9-5F6E5BDBDC71}" type="datetime1">
              <a:rPr lang="en-US" smtClean="0"/>
              <a:t>5/13/24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267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Minion Pro"/>
                <a:cs typeface="Minion Pro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267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inion Pro"/>
                <a:cs typeface="Minion Pro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1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hdr="0" ft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accent1"/>
          </a:solidFill>
          <a:latin typeface="Minion Pro"/>
          <a:ea typeface="+mj-ea"/>
          <a:cs typeface="Minion Pro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accent1"/>
          </a:solidFill>
          <a:latin typeface="Minion Pro"/>
          <a:ea typeface="+mn-ea"/>
          <a:cs typeface="Minion Pro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b="0" i="0" kern="1200">
          <a:solidFill>
            <a:schemeClr val="accent1"/>
          </a:solidFill>
          <a:latin typeface="Minion Pro"/>
          <a:ea typeface="+mn-ea"/>
          <a:cs typeface="Minion Pro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accent1"/>
          </a:solidFill>
          <a:latin typeface="Minion Pro"/>
          <a:ea typeface="+mn-ea"/>
          <a:cs typeface="Minion Pro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b="0" i="0" kern="1200">
          <a:solidFill>
            <a:schemeClr val="accent1"/>
          </a:solidFill>
          <a:latin typeface="Minion Pro"/>
          <a:ea typeface="+mn-ea"/>
          <a:cs typeface="Minion Pro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b="0" i="0" kern="1200">
          <a:solidFill>
            <a:schemeClr val="accent1"/>
          </a:solidFill>
          <a:latin typeface="Minion Pro"/>
          <a:ea typeface="+mn-ea"/>
          <a:cs typeface="Minion Pro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oro.co.uk/shop/measuring-and-test-equipment/dial-test-indicators-lever-type/dial-test-indicator-513-424-10t/p/ZT1025781P" TargetMode="External"/><Relationship Id="rId2" Type="http://schemas.openxmlformats.org/officeDocument/2006/relationships/hyperlink" Target="https://www.mcmaster.com/20715A81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hyperlink" Target="https://www.bruker.com/en/products-and-solutions/test-and-measurement/stylus-profilometers/dektakxt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ov"/><Relationship Id="rId7" Type="http://schemas.openxmlformats.org/officeDocument/2006/relationships/image" Target="../media/image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o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ooth stip to board step measurements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>
            <a:noAutofit/>
          </a:bodyPr>
          <a:lstStyle>
            <a:lvl1pPr>
              <a:defRPr sz="8600">
                <a:solidFill>
                  <a:srgbClr val="FF93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200" dirty="0"/>
              <a:t>Tooth strip to board step measurements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7D14E31-5CA4-DCB6-E9BC-7934ED3A4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/>
          <a:p>
            <a:r>
              <a:rPr lang="en-US" dirty="0"/>
              <a:t>Nelson, Dar</a:t>
            </a:r>
          </a:p>
          <a:p>
            <a:r>
              <a:rPr lang="en-US" dirty="0"/>
              <a:t>13-may-2024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6553200" y="4726733"/>
            <a:ext cx="2133600" cy="273844"/>
          </a:xfr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1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78DE532-5C8F-7594-3A7C-3C5E262E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4971-0D31-1945-A641-29C2A4288A2F}" type="datetime1">
              <a:rPr lang="en-US" smtClean="0"/>
              <a:t>5/13/24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2091" y="4786260"/>
            <a:ext cx="121909" cy="191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graphicFrame>
        <p:nvGraphicFramePr>
          <p:cNvPr id="203" name="Table 1"/>
          <p:cNvGraphicFramePr/>
          <p:nvPr/>
        </p:nvGraphicFramePr>
        <p:xfrm>
          <a:off x="3838696" y="694655"/>
          <a:ext cx="4480068" cy="3938501"/>
        </p:xfrm>
        <a:graphic>
          <a:graphicData uri="http://schemas.openxmlformats.org/drawingml/2006/table">
            <a:tbl>
              <a:tblPr>
                <a:tableStyleId>{CF821DB8-F4EB-4A41-A1BA-3FCAFE7338EE}</a:tableStyleId>
              </a:tblPr>
              <a:tblGrid>
                <a:gridCol w="2240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0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2"/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8760038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Board is higher (microns)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85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2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57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3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35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4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62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5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46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6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114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4" name="Assembled board foot step"/>
          <p:cNvSpPr txBox="1"/>
          <p:nvPr/>
        </p:nvSpPr>
        <p:spPr>
          <a:xfrm>
            <a:off x="4557302" y="246923"/>
            <a:ext cx="3042857" cy="36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 lnSpcReduction="10000"/>
          </a:bodyPr>
          <a:lstStyle>
            <a:lvl1pPr>
              <a:defRPr sz="5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rPr sz="2063"/>
              <a:t>Assembled board foot step</a:t>
            </a:r>
          </a:p>
        </p:txBody>
      </p:sp>
      <p:pic>
        <p:nvPicPr>
          <p:cNvPr id="205" name="IMG_4901 2.jpeg" descr="IMG_4901 2.jpe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700" y="270123"/>
            <a:ext cx="2772019" cy="460324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1"/>
          <p:cNvSpPr txBox="1"/>
          <p:nvPr/>
        </p:nvSpPr>
        <p:spPr>
          <a:xfrm>
            <a:off x="253135" y="4138813"/>
            <a:ext cx="211964" cy="36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/>
          </a:bodyPr>
          <a:lstStyle>
            <a:lvl1pPr>
              <a:def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253"/>
              <a:t>1</a:t>
            </a:r>
          </a:p>
        </p:txBody>
      </p:sp>
      <p:sp>
        <p:nvSpPr>
          <p:cNvPr id="207" name="1"/>
          <p:cNvSpPr/>
          <p:nvPr/>
        </p:nvSpPr>
        <p:spPr>
          <a:xfrm>
            <a:off x="198977" y="4151399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1</a:t>
            </a:r>
          </a:p>
        </p:txBody>
      </p:sp>
      <p:sp>
        <p:nvSpPr>
          <p:cNvPr id="208" name="2"/>
          <p:cNvSpPr/>
          <p:nvPr/>
        </p:nvSpPr>
        <p:spPr>
          <a:xfrm>
            <a:off x="198977" y="2494677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2</a:t>
            </a:r>
          </a:p>
        </p:txBody>
      </p:sp>
      <p:sp>
        <p:nvSpPr>
          <p:cNvPr id="209" name="3"/>
          <p:cNvSpPr/>
          <p:nvPr/>
        </p:nvSpPr>
        <p:spPr>
          <a:xfrm>
            <a:off x="198977" y="1027080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3</a:t>
            </a:r>
          </a:p>
        </p:txBody>
      </p:sp>
      <p:sp>
        <p:nvSpPr>
          <p:cNvPr id="210" name="4"/>
          <p:cNvSpPr/>
          <p:nvPr/>
        </p:nvSpPr>
        <p:spPr>
          <a:xfrm>
            <a:off x="2498193" y="713601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4</a:t>
            </a:r>
          </a:p>
        </p:txBody>
      </p:sp>
      <p:sp>
        <p:nvSpPr>
          <p:cNvPr id="211" name="5"/>
          <p:cNvSpPr/>
          <p:nvPr/>
        </p:nvSpPr>
        <p:spPr>
          <a:xfrm>
            <a:off x="2498193" y="2283528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5</a:t>
            </a:r>
          </a:p>
        </p:txBody>
      </p:sp>
      <p:sp>
        <p:nvSpPr>
          <p:cNvPr id="212" name="6"/>
          <p:cNvSpPr/>
          <p:nvPr/>
        </p:nvSpPr>
        <p:spPr>
          <a:xfrm>
            <a:off x="2498193" y="3853455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6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shot 2024-05-10 at 11.12.46 PM.png" descr="Screenshot 2024-05-10 at 11.12.46 PM.png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98" y="276557"/>
            <a:ext cx="8825795" cy="4606119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Line"/>
          <p:cNvSpPr/>
          <p:nvPr/>
        </p:nvSpPr>
        <p:spPr>
          <a:xfrm>
            <a:off x="429181" y="1363013"/>
            <a:ext cx="8387030" cy="0"/>
          </a:xfrm>
          <a:prstGeom prst="line">
            <a:avLst/>
          </a:prstGeom>
          <a:ln w="50800">
            <a:solidFill>
              <a:srgbClr val="FFC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1" name="200   tolerance line"/>
              <p:cNvSpPr txBox="1"/>
              <p:nvPr/>
            </p:nvSpPr>
            <p:spPr>
              <a:xfrm>
                <a:off x="6346883" y="1156611"/>
                <a:ext cx="1315848" cy="24330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26789" tIns="26789" rIns="26789" bIns="26789">
                <a:normAutofit/>
              </a:bodyPr>
              <a:lstStyle/>
              <a:p>
                <a:pPr>
                  <a:defRPr sz="3000" b="1">
                    <a:solidFill>
                      <a:schemeClr val="accent1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rPr sz="1125"/>
                  <a:t>200 </a:t>
                </a:r>
                <a14:m>
                  <m:oMath xmlns:m="http://schemas.openxmlformats.org/officeDocument/2006/math">
                    <m:r>
                      <a:rPr sz="1256" i="1">
                        <a:solidFill>
                          <a:srgbClr val="0264C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sz="1125"/>
                  <a:t> tolerance line</a:t>
                </a:r>
                <a:endParaRPr sz="1125">
                  <a:solidFill>
                    <a:srgbClr val="0365C0"/>
                  </a:solidFill>
                </a:endParaRPr>
              </a:p>
            </p:txBody>
          </p:sp>
        </mc:Choice>
        <mc:Fallback>
          <p:sp>
            <p:nvSpPr>
              <p:cNvPr id="161" name="200   tolerance lin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883" y="1156611"/>
                <a:ext cx="1315848" cy="243304"/>
              </a:xfrm>
              <a:prstGeom prst="rect">
                <a:avLst/>
              </a:prstGeom>
              <a:blipFill>
                <a:blip r:embed="rId4"/>
                <a:stretch>
                  <a:fillRect l="-4762" r="-4762" b="-25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E8FAAEB-48C4-63EA-A5B8-7C7A1E6E3D7F}"/>
              </a:ext>
            </a:extLst>
          </p:cNvPr>
          <p:cNvSpPr txBox="1"/>
          <p:nvPr/>
        </p:nvSpPr>
        <p:spPr>
          <a:xfrm>
            <a:off x="209798" y="276558"/>
            <a:ext cx="4573242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chemeClr val="accent1"/>
                </a:solidFill>
              </a:rPr>
              <a:t>Profilometer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3979AA-48A7-BB3B-C7AB-2D30DD818F03}"/>
              </a:ext>
            </a:extLst>
          </p:cNvPr>
          <p:cNvSpPr txBox="1"/>
          <p:nvPr/>
        </p:nvSpPr>
        <p:spPr>
          <a:xfrm>
            <a:off x="108407" y="4797251"/>
            <a:ext cx="405649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>
                <a:solidFill>
                  <a:schemeClr val="accent1"/>
                </a:solidFill>
              </a:rPr>
              <a:t>All are “board taller than strip” in this sample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C4C87-8543-8B71-34AB-075A6AF77C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3B67E-ED56-66E4-1BBE-192918BB3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FF3EE-0C90-8F0A-8D42-F86D545C0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see larger variations in step away from the center of the board</a:t>
            </a:r>
          </a:p>
          <a:p>
            <a:pPr lvl="1"/>
            <a:r>
              <a:rPr lang="en-US" dirty="0"/>
              <a:t>UK’s plan for adding 4 extra clamps near the corners is a good idea</a:t>
            </a:r>
          </a:p>
          <a:p>
            <a:pPr lvl="1"/>
            <a:r>
              <a:rPr lang="en-US" dirty="0"/>
              <a:t>When the updated drawings are ready, we will update the fixtures accordingly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39506-A562-4FA0-CAD9-AA646FBD0ED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6951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1198E-30CB-98BF-1A36-7D412E9C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74FAB-B774-7FD6-E4FB-5DA453843B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cross check (1 board, 6 points) shows 20-30um RMS on the comparison of the two devices</a:t>
            </a:r>
          </a:p>
          <a:p>
            <a:r>
              <a:rPr lang="en-US" dirty="0"/>
              <a:t>More correlated data on the way</a:t>
            </a:r>
          </a:p>
          <a:p>
            <a:pPr lvl="1"/>
            <a:r>
              <a:rPr lang="en-US" dirty="0"/>
              <a:t>This will be w/ new dial indicator + smaller ball + optical table</a:t>
            </a:r>
          </a:p>
          <a:p>
            <a:pPr lvl="1"/>
            <a:r>
              <a:rPr lang="en-US" dirty="0"/>
              <a:t>Will work through the current inventory to test and develop statistics </a:t>
            </a:r>
          </a:p>
          <a:p>
            <a:r>
              <a:rPr lang="en-US" dirty="0"/>
              <a:t>Note time-motion test on these measurement add about 25% to the effort to produce a 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EA664-19C4-50F4-7834-7BCF95F324F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6675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CCDFD-2C03-3BE4-062D-CA9E3B20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EAA04-39C0-278E-22E6-1BEB703742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on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961E2-4079-74F8-B232-AD10308032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6708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0A68C-5BEE-B4B5-BDBB-ACF769083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7AF38-9C5D-C2F8-97D8-A22728668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On a work stop</a:t>
            </a:r>
          </a:p>
          <a:p>
            <a:pPr lvl="1"/>
            <a:r>
              <a:rPr lang="en-US" dirty="0"/>
              <a:t>Pending plans, review, and (possible) site visit to W&amp;M to address issues seen in delivered boards</a:t>
            </a:r>
          </a:p>
          <a:p>
            <a:r>
              <a:rPr lang="en-US" dirty="0"/>
              <a:t>Recent issues</a:t>
            </a:r>
          </a:p>
          <a:p>
            <a:pPr lvl="1"/>
            <a:r>
              <a:rPr lang="en-US" dirty="0"/>
              <a:t>Main - older boards (before ~ Sept 2023) have adhesions problems at least in part due epoxy loading near the ends of the ends of the strips</a:t>
            </a:r>
          </a:p>
          <a:p>
            <a:pPr lvl="2"/>
            <a:r>
              <a:rPr lang="en-US" dirty="0"/>
              <a:t>Do not plan to use these boards unless there is an approved remediation method; not pursuing at this point</a:t>
            </a:r>
          </a:p>
          <a:p>
            <a:pPr lvl="1"/>
            <a:r>
              <a:rPr lang="en-US" dirty="0"/>
              <a:t>Epoxy on tooth strips and surface of some recent boards</a:t>
            </a:r>
          </a:p>
          <a:p>
            <a:pPr lvl="2"/>
            <a:r>
              <a:rPr lang="en-US" dirty="0"/>
              <a:t>New UK proc with Dremel tool will fix the issues on the strips</a:t>
            </a:r>
          </a:p>
          <a:p>
            <a:r>
              <a:rPr lang="en-US" dirty="0"/>
              <a:t>Actions</a:t>
            </a:r>
          </a:p>
          <a:p>
            <a:pPr lvl="1"/>
            <a:r>
              <a:rPr lang="en-US" dirty="0"/>
              <a:t>Adding new QC checks at the end of production accordingly</a:t>
            </a:r>
          </a:p>
          <a:p>
            <a:pPr lvl="1"/>
            <a:r>
              <a:rPr lang="en-US" dirty="0"/>
              <a:t>Sent video of our assembly process for comment from the UK </a:t>
            </a:r>
          </a:p>
          <a:p>
            <a:pPr lvl="1"/>
            <a:r>
              <a:rPr lang="en-US" dirty="0"/>
              <a:t>Got useful feedback</a:t>
            </a:r>
          </a:p>
          <a:p>
            <a:pPr lvl="1"/>
            <a:r>
              <a:rPr lang="en-US" dirty="0"/>
              <a:t>After we have added the W&amp;M-specific steps in the </a:t>
            </a:r>
            <a:r>
              <a:rPr lang="en-US" dirty="0" err="1"/>
              <a:t>proc’s</a:t>
            </a:r>
            <a:r>
              <a:rPr lang="en-US" dirty="0"/>
              <a:t> to reshoot for feedback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DED05-5DC1-C859-855F-CA146E1FB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8378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707BD-C3A4-F419-894A-0015E516A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6810E-BF4C-1E85-054A-3A58824B5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reauthorization to start production, we could produce an APA’s work each two weeks</a:t>
            </a:r>
          </a:p>
          <a:p>
            <a:pPr lvl="1"/>
            <a:r>
              <a:rPr lang="en-US" dirty="0"/>
              <a:t>Worked with Brian on a set of deliverable documentation</a:t>
            </a:r>
          </a:p>
          <a:p>
            <a:pPr lvl="1"/>
            <a:r>
              <a:rPr lang="en-US" dirty="0"/>
              <a:t>It is important to get the reject boards (their IDs too) from UC to track their status and make sure we understand the origin on these issues </a:t>
            </a:r>
          </a:p>
          <a:p>
            <a:pPr lvl="1"/>
            <a:r>
              <a:rPr lang="en-US" dirty="0"/>
              <a:t>Plan needs approval </a:t>
            </a:r>
          </a:p>
          <a:p>
            <a:pPr lvl="1"/>
            <a:r>
              <a:rPr lang="en-US" dirty="0"/>
              <a:t>Hope for this in early June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3605D-3EB6-167E-51E5-754ACF7581B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5653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1CD0F-5D4E-5805-1B7A-2BDC23B61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438" y="0"/>
            <a:ext cx="5853410" cy="1138535"/>
          </a:xfrm>
        </p:spPr>
        <p:txBody>
          <a:bodyPr/>
          <a:lstStyle/>
          <a:p>
            <a:r>
              <a:rPr lang="en-US" dirty="0"/>
              <a:t>Production status/schedule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65151-5D6E-6A27-C465-ECE4D2C36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Have delivered acceptable boards for </a:t>
            </a:r>
          </a:p>
          <a:p>
            <a:pPr lvl="1"/>
            <a:r>
              <a:rPr lang="en-US" dirty="0"/>
              <a:t>APA 1 all layers</a:t>
            </a:r>
          </a:p>
          <a:p>
            <a:pPr lvl="1"/>
            <a:r>
              <a:rPr lang="en-US" dirty="0"/>
              <a:t>APA 2 x, v layers</a:t>
            </a:r>
          </a:p>
          <a:p>
            <a:r>
              <a:rPr lang="en-US" dirty="0"/>
              <a:t>Currently we only have received U long side boards for 2.7 APAs</a:t>
            </a:r>
          </a:p>
          <a:p>
            <a:pPr lvl="1"/>
            <a:r>
              <a:rPr lang="en-US" dirty="0"/>
              <a:t>Some of those were in the bad-board era </a:t>
            </a:r>
          </a:p>
          <a:p>
            <a:pPr lvl="1"/>
            <a:r>
              <a:rPr lang="en-US" dirty="0"/>
              <a:t>Last delivery in January</a:t>
            </a:r>
          </a:p>
          <a:p>
            <a:pPr lvl="1"/>
            <a:r>
              <a:rPr lang="en-US" dirty="0"/>
              <a:t>Do not have enough currently to complete APA 2 u layer</a:t>
            </a:r>
          </a:p>
          <a:p>
            <a:pPr lvl="1"/>
            <a:r>
              <a:rPr lang="en-US" dirty="0"/>
              <a:t>These boards are the critical path – other board types assembled do no advance our completion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0B05A-A49D-1789-C14B-BAC28E93DEA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5251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A2D5B-DF23-2CD8-2A5A-5F4C83C4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5B7CB-663D-1B90-E043-43FB72D76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154-4FF6-D8CF-F914-3344605E61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4950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2091" y="4786260"/>
            <a:ext cx="121909" cy="191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graphicFrame>
        <p:nvGraphicFramePr>
          <p:cNvPr id="215" name="Table 1"/>
          <p:cNvGraphicFramePr/>
          <p:nvPr/>
        </p:nvGraphicFramePr>
        <p:xfrm>
          <a:off x="3838696" y="694655"/>
          <a:ext cx="4480068" cy="3975774"/>
        </p:xfrm>
        <a:graphic>
          <a:graphicData uri="http://schemas.openxmlformats.org/drawingml/2006/table">
            <a:tbl>
              <a:tblPr>
                <a:tableStyleId>{CF821DB8-F4EB-4A41-A1BA-3FCAFE7338EE}</a:tableStyleId>
              </a:tblPr>
              <a:tblGrid>
                <a:gridCol w="2240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0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59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2"/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8760038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Board is higher (microns)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312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101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312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2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105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312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3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90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312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4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54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312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5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57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312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6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83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2312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7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128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6" name="Assembled board foot step"/>
          <p:cNvSpPr txBox="1"/>
          <p:nvPr/>
        </p:nvSpPr>
        <p:spPr>
          <a:xfrm>
            <a:off x="4557302" y="246923"/>
            <a:ext cx="3042857" cy="36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 lnSpcReduction="10000"/>
          </a:bodyPr>
          <a:lstStyle>
            <a:lvl1pPr>
              <a:defRPr sz="5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rPr sz="2063"/>
              <a:t>Assembled board foot step</a:t>
            </a:r>
          </a:p>
        </p:txBody>
      </p:sp>
      <p:pic>
        <p:nvPicPr>
          <p:cNvPr id="217" name="IMG_4901 2.jpeg" descr="IMG_4901 2.jpe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700" y="270123"/>
            <a:ext cx="2772019" cy="460324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1"/>
          <p:cNvSpPr txBox="1"/>
          <p:nvPr/>
        </p:nvSpPr>
        <p:spPr>
          <a:xfrm>
            <a:off x="253135" y="4138813"/>
            <a:ext cx="211964" cy="36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/>
          </a:bodyPr>
          <a:lstStyle>
            <a:lvl1pPr>
              <a:def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253"/>
              <a:t>1</a:t>
            </a:r>
          </a:p>
        </p:txBody>
      </p:sp>
      <p:sp>
        <p:nvSpPr>
          <p:cNvPr id="219" name="1"/>
          <p:cNvSpPr/>
          <p:nvPr/>
        </p:nvSpPr>
        <p:spPr>
          <a:xfrm>
            <a:off x="198977" y="4151399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1</a:t>
            </a:r>
          </a:p>
        </p:txBody>
      </p:sp>
      <p:sp>
        <p:nvSpPr>
          <p:cNvPr id="220" name="2"/>
          <p:cNvSpPr/>
          <p:nvPr/>
        </p:nvSpPr>
        <p:spPr>
          <a:xfrm>
            <a:off x="198977" y="2494677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2</a:t>
            </a:r>
          </a:p>
        </p:txBody>
      </p:sp>
      <p:sp>
        <p:nvSpPr>
          <p:cNvPr id="221" name="3"/>
          <p:cNvSpPr/>
          <p:nvPr/>
        </p:nvSpPr>
        <p:spPr>
          <a:xfrm>
            <a:off x="198977" y="1027080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3</a:t>
            </a:r>
          </a:p>
        </p:txBody>
      </p:sp>
      <p:sp>
        <p:nvSpPr>
          <p:cNvPr id="222" name="4"/>
          <p:cNvSpPr/>
          <p:nvPr/>
        </p:nvSpPr>
        <p:spPr>
          <a:xfrm>
            <a:off x="2498193" y="713601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4</a:t>
            </a:r>
          </a:p>
        </p:txBody>
      </p:sp>
      <p:sp>
        <p:nvSpPr>
          <p:cNvPr id="223" name="5"/>
          <p:cNvSpPr/>
          <p:nvPr/>
        </p:nvSpPr>
        <p:spPr>
          <a:xfrm>
            <a:off x="2498193" y="2283528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5</a:t>
            </a:r>
          </a:p>
        </p:txBody>
      </p:sp>
      <p:sp>
        <p:nvSpPr>
          <p:cNvPr id="224" name="6"/>
          <p:cNvSpPr/>
          <p:nvPr/>
        </p:nvSpPr>
        <p:spPr>
          <a:xfrm>
            <a:off x="2568998" y="3471110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6</a:t>
            </a:r>
          </a:p>
        </p:txBody>
      </p:sp>
      <p:sp>
        <p:nvSpPr>
          <p:cNvPr id="225" name="7"/>
          <p:cNvSpPr/>
          <p:nvPr/>
        </p:nvSpPr>
        <p:spPr>
          <a:xfrm>
            <a:off x="2568998" y="4474599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7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8235B1-26BD-D9A9-2E49-1A2D26C66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3D0413-5388-FD44-E3F7-74659B0C0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Production procedures update</a:t>
            </a:r>
          </a:p>
          <a:p>
            <a:r>
              <a:rPr lang="en-US" dirty="0"/>
              <a:t>Status to step measurements</a:t>
            </a:r>
          </a:p>
          <a:p>
            <a:r>
              <a:rPr lang="en-US" dirty="0"/>
              <a:t>Production status and schedule projection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762314C-4E99-6C40-32AC-BFC0B3FDE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21DB-9918-3A41-9FDC-B71BCBCC0727}" type="datetime1">
              <a:rPr lang="en-US" smtClean="0"/>
              <a:t>5/13/24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FC7EC-004F-6567-DBD0-7169CEB7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61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2091" y="4786260"/>
            <a:ext cx="121909" cy="191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graphicFrame>
        <p:nvGraphicFramePr>
          <p:cNvPr id="228" name="Table 1"/>
          <p:cNvGraphicFramePr/>
          <p:nvPr/>
        </p:nvGraphicFramePr>
        <p:xfrm>
          <a:off x="3838696" y="694655"/>
          <a:ext cx="4480068" cy="3938501"/>
        </p:xfrm>
        <a:graphic>
          <a:graphicData uri="http://schemas.openxmlformats.org/drawingml/2006/table">
            <a:tbl>
              <a:tblPr>
                <a:tableStyleId>{CF821DB8-F4EB-4A41-A1BA-3FCAFE7338EE}</a:tableStyleId>
              </a:tblPr>
              <a:tblGrid>
                <a:gridCol w="2240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0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2"/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8760054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Board is higher (microns)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40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2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40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3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84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4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68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5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102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6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48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9" name="Assembled board foot step"/>
          <p:cNvSpPr txBox="1"/>
          <p:nvPr/>
        </p:nvSpPr>
        <p:spPr>
          <a:xfrm>
            <a:off x="4557302" y="246923"/>
            <a:ext cx="3042857" cy="36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 lnSpcReduction="10000"/>
          </a:bodyPr>
          <a:lstStyle>
            <a:lvl1pPr>
              <a:defRPr sz="5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rPr sz="2063"/>
              <a:t>Assembled board foot step</a:t>
            </a:r>
          </a:p>
        </p:txBody>
      </p:sp>
      <p:pic>
        <p:nvPicPr>
          <p:cNvPr id="230" name="IMG_4901 2.jpeg" descr="IMG_4901 2.jpe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700" y="270123"/>
            <a:ext cx="2772019" cy="460324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1"/>
          <p:cNvSpPr txBox="1"/>
          <p:nvPr/>
        </p:nvSpPr>
        <p:spPr>
          <a:xfrm>
            <a:off x="253135" y="4138813"/>
            <a:ext cx="211964" cy="36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/>
          </a:bodyPr>
          <a:lstStyle>
            <a:lvl1pPr>
              <a:def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253"/>
              <a:t>1</a:t>
            </a:r>
          </a:p>
        </p:txBody>
      </p:sp>
      <p:sp>
        <p:nvSpPr>
          <p:cNvPr id="232" name="1"/>
          <p:cNvSpPr/>
          <p:nvPr/>
        </p:nvSpPr>
        <p:spPr>
          <a:xfrm>
            <a:off x="198977" y="4151399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1</a:t>
            </a:r>
          </a:p>
        </p:txBody>
      </p:sp>
      <p:sp>
        <p:nvSpPr>
          <p:cNvPr id="233" name="2"/>
          <p:cNvSpPr/>
          <p:nvPr/>
        </p:nvSpPr>
        <p:spPr>
          <a:xfrm>
            <a:off x="198977" y="2494677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2</a:t>
            </a:r>
          </a:p>
        </p:txBody>
      </p:sp>
      <p:sp>
        <p:nvSpPr>
          <p:cNvPr id="234" name="3"/>
          <p:cNvSpPr/>
          <p:nvPr/>
        </p:nvSpPr>
        <p:spPr>
          <a:xfrm>
            <a:off x="198977" y="1027080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3</a:t>
            </a:r>
          </a:p>
        </p:txBody>
      </p:sp>
      <p:sp>
        <p:nvSpPr>
          <p:cNvPr id="235" name="4"/>
          <p:cNvSpPr/>
          <p:nvPr/>
        </p:nvSpPr>
        <p:spPr>
          <a:xfrm>
            <a:off x="2498193" y="713601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4</a:t>
            </a:r>
          </a:p>
        </p:txBody>
      </p:sp>
      <p:sp>
        <p:nvSpPr>
          <p:cNvPr id="236" name="5"/>
          <p:cNvSpPr/>
          <p:nvPr/>
        </p:nvSpPr>
        <p:spPr>
          <a:xfrm>
            <a:off x="2498193" y="2283528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5</a:t>
            </a:r>
          </a:p>
        </p:txBody>
      </p:sp>
      <p:sp>
        <p:nvSpPr>
          <p:cNvPr id="237" name="6"/>
          <p:cNvSpPr/>
          <p:nvPr/>
        </p:nvSpPr>
        <p:spPr>
          <a:xfrm>
            <a:off x="2498193" y="3853455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6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2091" y="4786260"/>
            <a:ext cx="185478" cy="191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graphicFrame>
        <p:nvGraphicFramePr>
          <p:cNvPr id="240" name="Table 1"/>
          <p:cNvGraphicFramePr/>
          <p:nvPr/>
        </p:nvGraphicFramePr>
        <p:xfrm>
          <a:off x="3838696" y="694655"/>
          <a:ext cx="4484831" cy="3943263"/>
        </p:xfrm>
        <a:graphic>
          <a:graphicData uri="http://schemas.openxmlformats.org/drawingml/2006/table">
            <a:tbl>
              <a:tblPr>
                <a:tableStyleId>{CF821DB8-F4EB-4A41-A1BA-3FCAFE7338EE}</a:tableStyleId>
              </a:tblPr>
              <a:tblGrid>
                <a:gridCol w="2240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0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2"/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8760054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Board is higher (microns)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30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2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58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3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109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4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41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5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56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6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35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1" name="Assembled board foot step"/>
          <p:cNvSpPr txBox="1"/>
          <p:nvPr/>
        </p:nvSpPr>
        <p:spPr>
          <a:xfrm>
            <a:off x="4557302" y="246923"/>
            <a:ext cx="3042857" cy="36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 lnSpcReduction="10000"/>
          </a:bodyPr>
          <a:lstStyle>
            <a:lvl1pPr>
              <a:defRPr sz="5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rPr sz="2063"/>
              <a:t>Assembled board foot step</a:t>
            </a:r>
          </a:p>
        </p:txBody>
      </p:sp>
      <p:pic>
        <p:nvPicPr>
          <p:cNvPr id="242" name="IMG_4901 2.jpeg" descr="IMG_4901 2.jpe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700" y="270123"/>
            <a:ext cx="2772019" cy="460324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1"/>
          <p:cNvSpPr txBox="1"/>
          <p:nvPr/>
        </p:nvSpPr>
        <p:spPr>
          <a:xfrm>
            <a:off x="253135" y="4138813"/>
            <a:ext cx="211964" cy="36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/>
          </a:bodyPr>
          <a:lstStyle>
            <a:lvl1pPr>
              <a:def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253"/>
              <a:t>1</a:t>
            </a:r>
          </a:p>
        </p:txBody>
      </p:sp>
      <p:sp>
        <p:nvSpPr>
          <p:cNvPr id="244" name="1"/>
          <p:cNvSpPr/>
          <p:nvPr/>
        </p:nvSpPr>
        <p:spPr>
          <a:xfrm>
            <a:off x="198977" y="4151399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1</a:t>
            </a:r>
          </a:p>
        </p:txBody>
      </p:sp>
      <p:sp>
        <p:nvSpPr>
          <p:cNvPr id="245" name="2"/>
          <p:cNvSpPr/>
          <p:nvPr/>
        </p:nvSpPr>
        <p:spPr>
          <a:xfrm>
            <a:off x="198977" y="2494677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2</a:t>
            </a:r>
          </a:p>
        </p:txBody>
      </p:sp>
      <p:sp>
        <p:nvSpPr>
          <p:cNvPr id="246" name="3"/>
          <p:cNvSpPr/>
          <p:nvPr/>
        </p:nvSpPr>
        <p:spPr>
          <a:xfrm>
            <a:off x="198977" y="1027080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3</a:t>
            </a:r>
          </a:p>
        </p:txBody>
      </p:sp>
      <p:sp>
        <p:nvSpPr>
          <p:cNvPr id="247" name="4"/>
          <p:cNvSpPr/>
          <p:nvPr/>
        </p:nvSpPr>
        <p:spPr>
          <a:xfrm>
            <a:off x="2498193" y="713601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4</a:t>
            </a:r>
          </a:p>
        </p:txBody>
      </p:sp>
      <p:sp>
        <p:nvSpPr>
          <p:cNvPr id="248" name="5"/>
          <p:cNvSpPr/>
          <p:nvPr/>
        </p:nvSpPr>
        <p:spPr>
          <a:xfrm>
            <a:off x="2498193" y="2283528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5</a:t>
            </a:r>
          </a:p>
        </p:txBody>
      </p:sp>
      <p:sp>
        <p:nvSpPr>
          <p:cNvPr id="249" name="6"/>
          <p:cNvSpPr/>
          <p:nvPr/>
        </p:nvSpPr>
        <p:spPr>
          <a:xfrm>
            <a:off x="2498193" y="3853455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6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2091" y="4786260"/>
            <a:ext cx="179227" cy="191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graphicFrame>
        <p:nvGraphicFramePr>
          <p:cNvPr id="252" name="Table 1"/>
          <p:cNvGraphicFramePr/>
          <p:nvPr/>
        </p:nvGraphicFramePr>
        <p:xfrm>
          <a:off x="3838696" y="694655"/>
          <a:ext cx="4484831" cy="3943263"/>
        </p:xfrm>
        <a:graphic>
          <a:graphicData uri="http://schemas.openxmlformats.org/drawingml/2006/table">
            <a:tbl>
              <a:tblPr>
                <a:tableStyleId>{CF821DB8-F4EB-4A41-A1BA-3FCAFE7338EE}</a:tableStyleId>
              </a:tblPr>
              <a:tblGrid>
                <a:gridCol w="2240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0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2"/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8760057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Board is higher (microns)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144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2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58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3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142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4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230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5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77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6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182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3" name="Assembled board foot step"/>
          <p:cNvSpPr txBox="1"/>
          <p:nvPr/>
        </p:nvSpPr>
        <p:spPr>
          <a:xfrm>
            <a:off x="4557302" y="246923"/>
            <a:ext cx="3042857" cy="36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 lnSpcReduction="10000"/>
          </a:bodyPr>
          <a:lstStyle>
            <a:lvl1pPr>
              <a:defRPr sz="5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rPr sz="2063"/>
              <a:t>Assembled board foot step</a:t>
            </a:r>
          </a:p>
        </p:txBody>
      </p:sp>
      <p:pic>
        <p:nvPicPr>
          <p:cNvPr id="254" name="IMG_4901 2.jpeg" descr="IMG_4901 2.jpe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700" y="270123"/>
            <a:ext cx="2772019" cy="460324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1"/>
          <p:cNvSpPr txBox="1"/>
          <p:nvPr/>
        </p:nvSpPr>
        <p:spPr>
          <a:xfrm>
            <a:off x="253135" y="4138813"/>
            <a:ext cx="211964" cy="36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/>
          </a:bodyPr>
          <a:lstStyle>
            <a:lvl1pPr>
              <a:def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253"/>
              <a:t>1</a:t>
            </a:r>
          </a:p>
        </p:txBody>
      </p:sp>
      <p:sp>
        <p:nvSpPr>
          <p:cNvPr id="256" name="1"/>
          <p:cNvSpPr/>
          <p:nvPr/>
        </p:nvSpPr>
        <p:spPr>
          <a:xfrm>
            <a:off x="198977" y="4151399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1</a:t>
            </a:r>
          </a:p>
        </p:txBody>
      </p:sp>
      <p:sp>
        <p:nvSpPr>
          <p:cNvPr id="257" name="2"/>
          <p:cNvSpPr/>
          <p:nvPr/>
        </p:nvSpPr>
        <p:spPr>
          <a:xfrm>
            <a:off x="198977" y="2494677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2</a:t>
            </a:r>
          </a:p>
        </p:txBody>
      </p:sp>
      <p:sp>
        <p:nvSpPr>
          <p:cNvPr id="258" name="3"/>
          <p:cNvSpPr/>
          <p:nvPr/>
        </p:nvSpPr>
        <p:spPr>
          <a:xfrm>
            <a:off x="198977" y="1027080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3</a:t>
            </a:r>
          </a:p>
        </p:txBody>
      </p:sp>
      <p:sp>
        <p:nvSpPr>
          <p:cNvPr id="259" name="4"/>
          <p:cNvSpPr/>
          <p:nvPr/>
        </p:nvSpPr>
        <p:spPr>
          <a:xfrm>
            <a:off x="2498193" y="713601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4</a:t>
            </a:r>
          </a:p>
        </p:txBody>
      </p:sp>
      <p:sp>
        <p:nvSpPr>
          <p:cNvPr id="260" name="5"/>
          <p:cNvSpPr/>
          <p:nvPr/>
        </p:nvSpPr>
        <p:spPr>
          <a:xfrm>
            <a:off x="2498193" y="2283528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5</a:t>
            </a:r>
          </a:p>
        </p:txBody>
      </p:sp>
      <p:sp>
        <p:nvSpPr>
          <p:cNvPr id="261" name="6"/>
          <p:cNvSpPr/>
          <p:nvPr/>
        </p:nvSpPr>
        <p:spPr>
          <a:xfrm>
            <a:off x="2498193" y="3853455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6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2091" y="4786260"/>
            <a:ext cx="185478" cy="191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graphicFrame>
        <p:nvGraphicFramePr>
          <p:cNvPr id="264" name="Table 1"/>
          <p:cNvGraphicFramePr/>
          <p:nvPr/>
        </p:nvGraphicFramePr>
        <p:xfrm>
          <a:off x="3838696" y="694655"/>
          <a:ext cx="4484831" cy="3943263"/>
        </p:xfrm>
        <a:graphic>
          <a:graphicData uri="http://schemas.openxmlformats.org/drawingml/2006/table">
            <a:tbl>
              <a:tblPr>
                <a:tableStyleId>{CF821DB8-F4EB-4A41-A1BA-3FCAFE7338EE}</a:tableStyleId>
              </a:tblPr>
              <a:tblGrid>
                <a:gridCol w="2240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0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59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2"/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8760038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Board is higher (microns)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312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114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312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2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103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312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3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72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312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4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42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312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5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140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312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6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105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2312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7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135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65" name="Assembled board foot step"/>
          <p:cNvSpPr txBox="1"/>
          <p:nvPr/>
        </p:nvSpPr>
        <p:spPr>
          <a:xfrm>
            <a:off x="4557302" y="246923"/>
            <a:ext cx="3042857" cy="36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 lnSpcReduction="10000"/>
          </a:bodyPr>
          <a:lstStyle>
            <a:lvl1pPr>
              <a:defRPr sz="5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rPr sz="2063"/>
              <a:t>Assembled board foot step</a:t>
            </a:r>
          </a:p>
        </p:txBody>
      </p:sp>
      <p:pic>
        <p:nvPicPr>
          <p:cNvPr id="266" name="IMG_4901 2.jpeg" descr="IMG_4901 2.jpe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700" y="270123"/>
            <a:ext cx="2772019" cy="4603240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1"/>
          <p:cNvSpPr txBox="1"/>
          <p:nvPr/>
        </p:nvSpPr>
        <p:spPr>
          <a:xfrm>
            <a:off x="253135" y="4138813"/>
            <a:ext cx="211964" cy="36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/>
          </a:bodyPr>
          <a:lstStyle>
            <a:lvl1pPr>
              <a:def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253"/>
              <a:t>1</a:t>
            </a:r>
          </a:p>
        </p:txBody>
      </p:sp>
      <p:sp>
        <p:nvSpPr>
          <p:cNvPr id="268" name="1"/>
          <p:cNvSpPr/>
          <p:nvPr/>
        </p:nvSpPr>
        <p:spPr>
          <a:xfrm>
            <a:off x="198977" y="4151399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1</a:t>
            </a:r>
          </a:p>
        </p:txBody>
      </p:sp>
      <p:sp>
        <p:nvSpPr>
          <p:cNvPr id="269" name="2"/>
          <p:cNvSpPr/>
          <p:nvPr/>
        </p:nvSpPr>
        <p:spPr>
          <a:xfrm>
            <a:off x="198977" y="2494677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2</a:t>
            </a:r>
          </a:p>
        </p:txBody>
      </p:sp>
      <p:sp>
        <p:nvSpPr>
          <p:cNvPr id="270" name="3"/>
          <p:cNvSpPr/>
          <p:nvPr/>
        </p:nvSpPr>
        <p:spPr>
          <a:xfrm>
            <a:off x="198977" y="1027080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3</a:t>
            </a:r>
          </a:p>
        </p:txBody>
      </p:sp>
      <p:sp>
        <p:nvSpPr>
          <p:cNvPr id="271" name="4"/>
          <p:cNvSpPr/>
          <p:nvPr/>
        </p:nvSpPr>
        <p:spPr>
          <a:xfrm>
            <a:off x="2498193" y="713601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4</a:t>
            </a:r>
          </a:p>
        </p:txBody>
      </p:sp>
      <p:sp>
        <p:nvSpPr>
          <p:cNvPr id="272" name="5"/>
          <p:cNvSpPr/>
          <p:nvPr/>
        </p:nvSpPr>
        <p:spPr>
          <a:xfrm>
            <a:off x="2498193" y="2283528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5</a:t>
            </a:r>
          </a:p>
        </p:txBody>
      </p:sp>
      <p:sp>
        <p:nvSpPr>
          <p:cNvPr id="273" name="6"/>
          <p:cNvSpPr/>
          <p:nvPr/>
        </p:nvSpPr>
        <p:spPr>
          <a:xfrm>
            <a:off x="2554837" y="3414466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6</a:t>
            </a:r>
          </a:p>
        </p:txBody>
      </p:sp>
      <p:sp>
        <p:nvSpPr>
          <p:cNvPr id="274" name="7"/>
          <p:cNvSpPr/>
          <p:nvPr/>
        </p:nvSpPr>
        <p:spPr>
          <a:xfrm>
            <a:off x="2554837" y="4474599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7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2091" y="4786260"/>
            <a:ext cx="185478" cy="191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graphicFrame>
        <p:nvGraphicFramePr>
          <p:cNvPr id="277" name="Table 1"/>
          <p:cNvGraphicFramePr/>
          <p:nvPr/>
        </p:nvGraphicFramePr>
        <p:xfrm>
          <a:off x="3838696" y="694655"/>
          <a:ext cx="4484831" cy="3943263"/>
        </p:xfrm>
        <a:graphic>
          <a:graphicData uri="http://schemas.openxmlformats.org/drawingml/2006/table">
            <a:tbl>
              <a:tblPr>
                <a:tableStyleId>{CF821DB8-F4EB-4A41-A1BA-3FCAFE7338EE}</a:tableStyleId>
              </a:tblPr>
              <a:tblGrid>
                <a:gridCol w="2240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0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59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2"/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8760057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Board is higher (microns)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61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104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61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2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112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61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3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31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61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4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98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61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5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70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61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6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174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61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7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175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61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90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78" name="Assembled board foot step"/>
          <p:cNvSpPr txBox="1"/>
          <p:nvPr/>
        </p:nvSpPr>
        <p:spPr>
          <a:xfrm>
            <a:off x="4557302" y="246923"/>
            <a:ext cx="3042857" cy="36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 lnSpcReduction="10000"/>
          </a:bodyPr>
          <a:lstStyle>
            <a:lvl1pPr>
              <a:defRPr sz="5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rPr sz="2063"/>
              <a:t>Assembled board foot step</a:t>
            </a:r>
          </a:p>
        </p:txBody>
      </p:sp>
      <p:pic>
        <p:nvPicPr>
          <p:cNvPr id="279" name="IMG_4901 2.jpeg" descr="IMG_4901 2.jpe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700" y="270123"/>
            <a:ext cx="2772019" cy="460324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1"/>
          <p:cNvSpPr/>
          <p:nvPr/>
        </p:nvSpPr>
        <p:spPr>
          <a:xfrm>
            <a:off x="198977" y="4151399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1</a:t>
            </a:r>
          </a:p>
        </p:txBody>
      </p:sp>
      <p:sp>
        <p:nvSpPr>
          <p:cNvPr id="281" name="2"/>
          <p:cNvSpPr/>
          <p:nvPr/>
        </p:nvSpPr>
        <p:spPr>
          <a:xfrm>
            <a:off x="198977" y="2494677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2</a:t>
            </a:r>
          </a:p>
        </p:txBody>
      </p:sp>
      <p:sp>
        <p:nvSpPr>
          <p:cNvPr id="282" name="3"/>
          <p:cNvSpPr/>
          <p:nvPr/>
        </p:nvSpPr>
        <p:spPr>
          <a:xfrm>
            <a:off x="198977" y="1267816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3</a:t>
            </a:r>
          </a:p>
        </p:txBody>
      </p:sp>
      <p:sp>
        <p:nvSpPr>
          <p:cNvPr id="283" name="4"/>
          <p:cNvSpPr/>
          <p:nvPr/>
        </p:nvSpPr>
        <p:spPr>
          <a:xfrm>
            <a:off x="274925" y="402272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4</a:t>
            </a:r>
          </a:p>
        </p:txBody>
      </p:sp>
      <p:sp>
        <p:nvSpPr>
          <p:cNvPr id="284" name="5"/>
          <p:cNvSpPr/>
          <p:nvPr/>
        </p:nvSpPr>
        <p:spPr>
          <a:xfrm>
            <a:off x="2498193" y="402272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5</a:t>
            </a:r>
          </a:p>
        </p:txBody>
      </p:sp>
      <p:sp>
        <p:nvSpPr>
          <p:cNvPr id="285" name="6"/>
          <p:cNvSpPr/>
          <p:nvPr/>
        </p:nvSpPr>
        <p:spPr>
          <a:xfrm>
            <a:off x="2547756" y="1545220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6</a:t>
            </a:r>
          </a:p>
        </p:txBody>
      </p:sp>
      <p:sp>
        <p:nvSpPr>
          <p:cNvPr id="286" name="7"/>
          <p:cNvSpPr/>
          <p:nvPr/>
        </p:nvSpPr>
        <p:spPr>
          <a:xfrm>
            <a:off x="2547756" y="2761124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7</a:t>
            </a:r>
          </a:p>
        </p:txBody>
      </p:sp>
      <p:sp>
        <p:nvSpPr>
          <p:cNvPr id="287" name="8"/>
          <p:cNvSpPr/>
          <p:nvPr/>
        </p:nvSpPr>
        <p:spPr>
          <a:xfrm>
            <a:off x="2602462" y="4375472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8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2091" y="4786260"/>
            <a:ext cx="185478" cy="191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graphicFrame>
        <p:nvGraphicFramePr>
          <p:cNvPr id="290" name="Table 1"/>
          <p:cNvGraphicFramePr/>
          <p:nvPr/>
        </p:nvGraphicFramePr>
        <p:xfrm>
          <a:off x="3838696" y="694655"/>
          <a:ext cx="4480068" cy="3938500"/>
        </p:xfrm>
        <a:graphic>
          <a:graphicData uri="http://schemas.openxmlformats.org/drawingml/2006/table">
            <a:tbl>
              <a:tblPr>
                <a:tableStyleId>{CF821DB8-F4EB-4A41-A1BA-3FCAFE7338EE}</a:tableStyleId>
              </a:tblPr>
              <a:tblGrid>
                <a:gridCol w="2240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0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2"/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8760040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Board is higher (microns)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201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2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82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3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195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4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153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5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60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6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6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141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91" name="Assembled board foot step"/>
          <p:cNvSpPr txBox="1"/>
          <p:nvPr/>
        </p:nvSpPr>
        <p:spPr>
          <a:xfrm>
            <a:off x="4557302" y="246923"/>
            <a:ext cx="3042857" cy="36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 lnSpcReduction="10000"/>
          </a:bodyPr>
          <a:lstStyle>
            <a:lvl1pPr>
              <a:defRPr sz="5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rPr sz="2063"/>
              <a:t>Assembled board foot step</a:t>
            </a:r>
          </a:p>
        </p:txBody>
      </p:sp>
      <p:pic>
        <p:nvPicPr>
          <p:cNvPr id="292" name="IMG_4901 2.jpeg" descr="IMG_4901 2.jpe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700" y="270123"/>
            <a:ext cx="2772019" cy="460324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1"/>
          <p:cNvSpPr txBox="1"/>
          <p:nvPr/>
        </p:nvSpPr>
        <p:spPr>
          <a:xfrm>
            <a:off x="253135" y="4138813"/>
            <a:ext cx="211964" cy="36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/>
          </a:bodyPr>
          <a:lstStyle>
            <a:lvl1pPr>
              <a:def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253"/>
              <a:t>1</a:t>
            </a:r>
          </a:p>
        </p:txBody>
      </p:sp>
      <p:sp>
        <p:nvSpPr>
          <p:cNvPr id="294" name="1"/>
          <p:cNvSpPr/>
          <p:nvPr/>
        </p:nvSpPr>
        <p:spPr>
          <a:xfrm>
            <a:off x="198977" y="4151399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1</a:t>
            </a:r>
          </a:p>
        </p:txBody>
      </p:sp>
      <p:sp>
        <p:nvSpPr>
          <p:cNvPr id="295" name="2"/>
          <p:cNvSpPr/>
          <p:nvPr/>
        </p:nvSpPr>
        <p:spPr>
          <a:xfrm>
            <a:off x="198977" y="2494677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2</a:t>
            </a:r>
          </a:p>
        </p:txBody>
      </p:sp>
      <p:sp>
        <p:nvSpPr>
          <p:cNvPr id="296" name="3"/>
          <p:cNvSpPr/>
          <p:nvPr/>
        </p:nvSpPr>
        <p:spPr>
          <a:xfrm>
            <a:off x="198977" y="1027080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3</a:t>
            </a:r>
          </a:p>
        </p:txBody>
      </p:sp>
      <p:sp>
        <p:nvSpPr>
          <p:cNvPr id="297" name="4"/>
          <p:cNvSpPr/>
          <p:nvPr/>
        </p:nvSpPr>
        <p:spPr>
          <a:xfrm>
            <a:off x="2498193" y="713601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4</a:t>
            </a:r>
          </a:p>
        </p:txBody>
      </p:sp>
      <p:sp>
        <p:nvSpPr>
          <p:cNvPr id="298" name="5"/>
          <p:cNvSpPr/>
          <p:nvPr/>
        </p:nvSpPr>
        <p:spPr>
          <a:xfrm>
            <a:off x="2498193" y="2283528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5</a:t>
            </a:r>
          </a:p>
        </p:txBody>
      </p:sp>
      <p:sp>
        <p:nvSpPr>
          <p:cNvPr id="299" name="6"/>
          <p:cNvSpPr/>
          <p:nvPr/>
        </p:nvSpPr>
        <p:spPr>
          <a:xfrm>
            <a:off x="2498193" y="3853455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6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DFB44-1777-B842-1E34-AFE70E4D6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CFCB7-4BB7-A97F-A0A5-1F7A326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6684065" cy="3394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US (W&amp;M) group had been using a version of the UK’s geometry board assembly procedures based on last summer</a:t>
            </a:r>
          </a:p>
          <a:p>
            <a:pPr lvl="1"/>
            <a:r>
              <a:rPr lang="en-US" dirty="0"/>
              <a:t>We make a version of that procedure updated for local conditions </a:t>
            </a:r>
          </a:p>
          <a:p>
            <a:pPr lvl="2"/>
            <a:r>
              <a:rPr lang="en-US" dirty="0"/>
              <a:t>Different tooth strip trimming – we do ours on a fixture on a CNC mill</a:t>
            </a:r>
          </a:p>
          <a:p>
            <a:pPr lvl="2"/>
            <a:r>
              <a:rPr lang="en-US" dirty="0"/>
              <a:t>Different epoxy application method</a:t>
            </a:r>
          </a:p>
          <a:p>
            <a:pPr lvl="2"/>
            <a:r>
              <a:rPr lang="en-US" dirty="0"/>
              <a:t>All other aspects meant to be the same</a:t>
            </a:r>
          </a:p>
          <a:p>
            <a:r>
              <a:rPr lang="en-US" dirty="0"/>
              <a:t>They have made a number </a:t>
            </a:r>
            <a:r>
              <a:rPr lang="en-US" dirty="0" err="1"/>
              <a:t>proc’s</a:t>
            </a:r>
            <a:r>
              <a:rPr lang="en-US" dirty="0"/>
              <a:t> updates in the UK over the last year</a:t>
            </a:r>
          </a:p>
          <a:p>
            <a:pPr lvl="1"/>
            <a:r>
              <a:rPr lang="en-US" dirty="0"/>
              <a:t>We knew of some by not other of these</a:t>
            </a:r>
          </a:p>
          <a:p>
            <a:pPr lvl="2"/>
            <a:r>
              <a:rPr lang="en-US" dirty="0"/>
              <a:t>Cleaning was done the same, for example</a:t>
            </a:r>
          </a:p>
          <a:p>
            <a:pPr lvl="2"/>
            <a:r>
              <a:rPr lang="en-US" dirty="0"/>
              <a:t>Measurements of step between board and strip was developed in parallel</a:t>
            </a:r>
          </a:p>
          <a:p>
            <a:pPr lvl="2"/>
            <a:r>
              <a:rPr lang="en-US" dirty="0"/>
              <a:t>Using a Dremel brush to remove excess epoxy was new to us</a:t>
            </a:r>
          </a:p>
          <a:p>
            <a:r>
              <a:rPr lang="en-US" dirty="0"/>
              <a:t>Had a couple productive sessions reviewing the UK </a:t>
            </a:r>
            <a:r>
              <a:rPr lang="en-US" dirty="0" err="1"/>
              <a:t>proc’s</a:t>
            </a:r>
            <a:r>
              <a:rPr lang="en-US" dirty="0"/>
              <a:t> in detail </a:t>
            </a:r>
          </a:p>
          <a:p>
            <a:pPr lvl="1"/>
            <a:r>
              <a:rPr lang="en-US" dirty="0"/>
              <a:t>Led by Brian and Justin with QA office participating</a:t>
            </a:r>
          </a:p>
          <a:p>
            <a:pPr lvl="1"/>
            <a:r>
              <a:rPr lang="en-US" dirty="0"/>
              <a:t>When we get revised UK proc note will insert the US specific areas</a:t>
            </a:r>
          </a:p>
          <a:p>
            <a:pPr lvl="1"/>
            <a:r>
              <a:rPr lang="en-US" dirty="0"/>
              <a:t>Then we will again be working on a common procedure</a:t>
            </a:r>
          </a:p>
        </p:txBody>
      </p:sp>
      <p:pic>
        <p:nvPicPr>
          <p:cNvPr id="4" name="IMG_4901 2.jpeg" descr="IMG_4901 2.jpeg">
            <a:extLst>
              <a:ext uri="{FF2B5EF4-FFF2-40B4-BE49-F238E27FC236}">
                <a16:creationId xmlns:a16="http://schemas.microsoft.com/office/drawing/2014/main" id="{9CA1D30F-17C5-DB34-C288-7BC475D7F41F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14984" y="1200151"/>
            <a:ext cx="2044113" cy="339447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0EAB3-A7BA-3DE3-7DE6-F52B7B89F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3FFA-0B02-BF4E-9B8F-E3EF68C3031A}" type="datetime1">
              <a:rPr lang="en-US" smtClean="0"/>
              <a:t>5/13/24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D9BC2-10C5-0F44-0DF5-B137709EB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41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9BF3-DFE2-7D81-9293-4CDBB0086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between board and tooth strip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218BE-82EF-C2BA-10EA-8C9BBA944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5491370" cy="3394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Specification of +/- 200 um (0.2mm) between top surface of the board and the top of the tooth strip</a:t>
            </a:r>
          </a:p>
          <a:p>
            <a:r>
              <a:rPr lang="en-US" dirty="0"/>
              <a:t>Two measurement techniques</a:t>
            </a:r>
          </a:p>
          <a:p>
            <a:pPr lvl="1"/>
            <a:r>
              <a:rPr lang="en-US" dirty="0"/>
              <a:t>A machinist’s dial indicator – for production (right) </a:t>
            </a:r>
          </a:p>
          <a:p>
            <a:pPr lvl="2"/>
            <a:r>
              <a:rPr lang="en-US" dirty="0">
                <a:latin typeface="+mn-lt"/>
              </a:rPr>
              <a:t>Currently </a:t>
            </a:r>
            <a:r>
              <a:rPr lang="en-US" b="0" i="0" u="sng" dirty="0">
                <a:effectLst/>
                <a:latin typeface="+mn-lt"/>
                <a:hlinkClick r:id="rId2" tooltip="https://www.mcmaster.com/20715A81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https://www.mcmaster.com/20715A81/</a:t>
            </a:r>
            <a:r>
              <a:rPr lang="en-US" b="0" i="0" u="none" strike="noStrike" dirty="0">
                <a:effectLst/>
                <a:latin typeface="+mn-lt"/>
              </a:rPr>
              <a:t> with a 4mm tip</a:t>
            </a:r>
          </a:p>
          <a:p>
            <a:pPr lvl="2"/>
            <a:r>
              <a:rPr lang="en-US" dirty="0">
                <a:latin typeface="+mn-lt"/>
              </a:rPr>
              <a:t>Moving to the UK’s tip indicator with 1mm tip </a:t>
            </a:r>
            <a:r>
              <a:rPr lang="en-US" dirty="0">
                <a:latin typeface="+mn-lt"/>
                <a:hlinkClick r:id="rId3"/>
              </a:rPr>
              <a:t>https://www.zoro.co.uk/shop/measuring-and-test-equipment/dial-test-indicators-lever-type/dial-test-indicator-513-424-10t/p/ZT1025781P</a:t>
            </a:r>
            <a:r>
              <a:rPr lang="en-US" dirty="0">
                <a:latin typeface="+mn-lt"/>
              </a:rPr>
              <a:t> </a:t>
            </a:r>
          </a:p>
          <a:p>
            <a:pPr lvl="2"/>
            <a:r>
              <a:rPr lang="en-US" dirty="0">
                <a:latin typeface="+mn-lt"/>
              </a:rPr>
              <a:t>Moving from a lab bench to an optical table for production measurements</a:t>
            </a:r>
          </a:p>
          <a:p>
            <a:pPr lvl="1"/>
            <a:r>
              <a:rPr lang="en-US" dirty="0"/>
              <a:t>A precision profilometer – for testing precision of method</a:t>
            </a:r>
          </a:p>
          <a:p>
            <a:pPr lvl="2"/>
            <a:r>
              <a:rPr lang="en-US" dirty="0">
                <a:hlinkClick r:id="rId4"/>
              </a:rPr>
              <a:t>https://www.bruker.com/en/products-and-solutions/test-and-measurement/stylus-profilometers/dektakxt.html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10s of nm precision, available for (shared) use in W&amp;M’s core labs</a:t>
            </a:r>
          </a:p>
          <a:p>
            <a:pPr lvl="2"/>
            <a:r>
              <a:rPr lang="en-US" dirty="0"/>
              <a:t>Cross calibration in progress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A16220-E205-53DB-0955-404F4DCEF7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847" y="822723"/>
            <a:ext cx="2828925" cy="37719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4F158-9AD5-8671-8ADA-095FE548F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51AE-5489-C44B-8929-7D310DF8D912}" type="datetime1">
              <a:rPr lang="en-US" smtClean="0"/>
              <a:t>5/13/24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B5E43-E14C-2E0B-5672-71AB8BEE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2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818BB-40EB-74D9-EA6D-287DC92D0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tests of 6 boards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237E9-4E0D-89CB-9105-5EEA24152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Dial indicator in a work bench</a:t>
            </a:r>
          </a:p>
          <a:p>
            <a:r>
              <a:rPr lang="en-US" dirty="0"/>
              <a:t>All 36 measurements were within the 200um </a:t>
            </a:r>
          </a:p>
          <a:p>
            <a:r>
              <a:rPr lang="en-US" dirty="0"/>
              <a:t>All but one point with the strip above the board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36DD4-D6BF-662C-4CE4-137A308F7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03788-394C-B649-9DCE-AE2159AD1AC2}" type="datetime1">
              <a:rPr lang="en-US" smtClean="0"/>
              <a:t>5/13/24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D2046-B904-6C27-118A-4B2FA71C1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46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2091" y="4786260"/>
            <a:ext cx="121909" cy="191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156" name="IMG_2637.MOV" descr="IMG_2637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406" y="222298"/>
            <a:ext cx="4370698" cy="4606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2636.mov" descr="IMG_2636.mov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8855" y="235813"/>
            <a:ext cx="4560657" cy="460625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BC19CC-BC1E-D69A-92B7-1C793AC3D7EC}"/>
              </a:ext>
            </a:extLst>
          </p:cNvPr>
          <p:cNvSpPr txBox="1"/>
          <p:nvPr/>
        </p:nvSpPr>
        <p:spPr>
          <a:xfrm>
            <a:off x="25394" y="17166"/>
            <a:ext cx="4590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highlight>
                  <a:srgbClr val="C0C0C0"/>
                </a:highlight>
              </a:rPr>
              <a:t>Profilometer in action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1" fill="hold" display="0">
                  <p:stCondLst>
                    <p:cond delay="indefinite"/>
                  </p:stCondLst>
                </p:cTn>
                <p:tgtEl>
                  <p:spTgt spid="156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video>
            <p:seq concurrent="1" prevAc="none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2091" y="4786260"/>
            <a:ext cx="121909" cy="191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graphicFrame>
        <p:nvGraphicFramePr>
          <p:cNvPr id="164" name="Table 1"/>
          <p:cNvGraphicFramePr/>
          <p:nvPr/>
        </p:nvGraphicFramePr>
        <p:xfrm>
          <a:off x="3838696" y="694655"/>
          <a:ext cx="4480068" cy="3938502"/>
        </p:xfrm>
        <a:graphic>
          <a:graphicData uri="http://schemas.openxmlformats.org/drawingml/2006/table">
            <a:tbl>
              <a:tblPr>
                <a:tableStyleId>{CF821DB8-F4EB-4A41-A1BA-3FCAFE7338EE}</a:tableStyleId>
              </a:tblPr>
              <a:tblGrid>
                <a:gridCol w="2240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0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6417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2"/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8760040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Board is higher (microns)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417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112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417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2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129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417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3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117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417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4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47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417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5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104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5" name="Assembled board foot step"/>
          <p:cNvSpPr txBox="1"/>
          <p:nvPr/>
        </p:nvSpPr>
        <p:spPr>
          <a:xfrm>
            <a:off x="4557302" y="246923"/>
            <a:ext cx="3042857" cy="36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 lnSpcReduction="10000"/>
          </a:bodyPr>
          <a:lstStyle>
            <a:lvl1pPr>
              <a:defRPr sz="5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rPr sz="2063"/>
              <a:t>Assembled board foot step</a:t>
            </a:r>
          </a:p>
        </p:txBody>
      </p:sp>
      <p:pic>
        <p:nvPicPr>
          <p:cNvPr id="166" name="IMG_4901 2.jpeg" descr="IMG_4901 2.jpe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700" y="270123"/>
            <a:ext cx="2772019" cy="460324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1"/>
          <p:cNvSpPr txBox="1"/>
          <p:nvPr/>
        </p:nvSpPr>
        <p:spPr>
          <a:xfrm>
            <a:off x="253135" y="4138813"/>
            <a:ext cx="211964" cy="36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/>
          </a:bodyPr>
          <a:lstStyle>
            <a:lvl1pPr>
              <a:def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253"/>
              <a:t>1</a:t>
            </a:r>
          </a:p>
        </p:txBody>
      </p:sp>
      <p:sp>
        <p:nvSpPr>
          <p:cNvPr id="168" name="1"/>
          <p:cNvSpPr/>
          <p:nvPr/>
        </p:nvSpPr>
        <p:spPr>
          <a:xfrm>
            <a:off x="198977" y="4151399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1</a:t>
            </a:r>
          </a:p>
        </p:txBody>
      </p:sp>
      <p:sp>
        <p:nvSpPr>
          <p:cNvPr id="169" name="2"/>
          <p:cNvSpPr/>
          <p:nvPr/>
        </p:nvSpPr>
        <p:spPr>
          <a:xfrm>
            <a:off x="198977" y="2494677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2</a:t>
            </a:r>
          </a:p>
        </p:txBody>
      </p:sp>
      <p:sp>
        <p:nvSpPr>
          <p:cNvPr id="170" name="3"/>
          <p:cNvSpPr/>
          <p:nvPr/>
        </p:nvSpPr>
        <p:spPr>
          <a:xfrm>
            <a:off x="198977" y="1027080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3</a:t>
            </a:r>
          </a:p>
        </p:txBody>
      </p:sp>
      <p:sp>
        <p:nvSpPr>
          <p:cNvPr id="171" name="4"/>
          <p:cNvSpPr/>
          <p:nvPr/>
        </p:nvSpPr>
        <p:spPr>
          <a:xfrm>
            <a:off x="2519435" y="1329602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4</a:t>
            </a:r>
          </a:p>
        </p:txBody>
      </p:sp>
      <p:sp>
        <p:nvSpPr>
          <p:cNvPr id="172" name="5"/>
          <p:cNvSpPr/>
          <p:nvPr/>
        </p:nvSpPr>
        <p:spPr>
          <a:xfrm>
            <a:off x="2568998" y="3593416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5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2091" y="4786260"/>
            <a:ext cx="121909" cy="191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graphicFrame>
        <p:nvGraphicFramePr>
          <p:cNvPr id="175" name="Table 1"/>
          <p:cNvGraphicFramePr/>
          <p:nvPr/>
        </p:nvGraphicFramePr>
        <p:xfrm>
          <a:off x="3838696" y="694655"/>
          <a:ext cx="4480068" cy="4030478"/>
        </p:xfrm>
        <a:graphic>
          <a:graphicData uri="http://schemas.openxmlformats.org/drawingml/2006/table">
            <a:tbl>
              <a:tblPr>
                <a:tableStyleId>{CF821DB8-F4EB-4A41-A1BA-3FCAFE7338EE}</a:tableStyleId>
              </a:tblPr>
              <a:tblGrid>
                <a:gridCol w="2240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0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59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2"/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8760038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Board is higher (microns)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61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82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61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2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103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61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3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83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61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4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32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61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5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83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61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6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130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61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7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55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61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60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76" name="Assembled board foot step"/>
          <p:cNvSpPr txBox="1"/>
          <p:nvPr/>
        </p:nvSpPr>
        <p:spPr>
          <a:xfrm>
            <a:off x="4557302" y="246923"/>
            <a:ext cx="3042857" cy="36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 lnSpcReduction="10000"/>
          </a:bodyPr>
          <a:lstStyle>
            <a:lvl1pPr>
              <a:defRPr sz="5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rPr sz="2063"/>
              <a:t>Assembled board foot step</a:t>
            </a:r>
          </a:p>
        </p:txBody>
      </p:sp>
      <p:pic>
        <p:nvPicPr>
          <p:cNvPr id="177" name="IMG_4901 2.jpeg" descr="IMG_4901 2.jpe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700" y="270123"/>
            <a:ext cx="2772019" cy="460324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1"/>
          <p:cNvSpPr txBox="1"/>
          <p:nvPr/>
        </p:nvSpPr>
        <p:spPr>
          <a:xfrm>
            <a:off x="253135" y="4138813"/>
            <a:ext cx="211964" cy="36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/>
          </a:bodyPr>
          <a:lstStyle>
            <a:lvl1pPr>
              <a:def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253"/>
              <a:t>1</a:t>
            </a:r>
          </a:p>
        </p:txBody>
      </p:sp>
      <p:sp>
        <p:nvSpPr>
          <p:cNvPr id="179" name="1"/>
          <p:cNvSpPr/>
          <p:nvPr/>
        </p:nvSpPr>
        <p:spPr>
          <a:xfrm>
            <a:off x="198977" y="4151399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1</a:t>
            </a:r>
          </a:p>
        </p:txBody>
      </p:sp>
      <p:sp>
        <p:nvSpPr>
          <p:cNvPr id="180" name="2"/>
          <p:cNvSpPr/>
          <p:nvPr/>
        </p:nvSpPr>
        <p:spPr>
          <a:xfrm>
            <a:off x="198977" y="2494677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2</a:t>
            </a:r>
          </a:p>
        </p:txBody>
      </p:sp>
      <p:sp>
        <p:nvSpPr>
          <p:cNvPr id="181" name="3"/>
          <p:cNvSpPr/>
          <p:nvPr/>
        </p:nvSpPr>
        <p:spPr>
          <a:xfrm>
            <a:off x="198977" y="1267816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3</a:t>
            </a:r>
          </a:p>
        </p:txBody>
      </p:sp>
      <p:sp>
        <p:nvSpPr>
          <p:cNvPr id="182" name="4"/>
          <p:cNvSpPr/>
          <p:nvPr/>
        </p:nvSpPr>
        <p:spPr>
          <a:xfrm>
            <a:off x="274925" y="402272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4</a:t>
            </a:r>
          </a:p>
        </p:txBody>
      </p:sp>
      <p:sp>
        <p:nvSpPr>
          <p:cNvPr id="183" name="5"/>
          <p:cNvSpPr/>
          <p:nvPr/>
        </p:nvSpPr>
        <p:spPr>
          <a:xfrm>
            <a:off x="2498193" y="402272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5</a:t>
            </a:r>
          </a:p>
        </p:txBody>
      </p:sp>
      <p:sp>
        <p:nvSpPr>
          <p:cNvPr id="184" name="6"/>
          <p:cNvSpPr/>
          <p:nvPr/>
        </p:nvSpPr>
        <p:spPr>
          <a:xfrm>
            <a:off x="2547756" y="1545220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6</a:t>
            </a:r>
          </a:p>
        </p:txBody>
      </p:sp>
      <p:sp>
        <p:nvSpPr>
          <p:cNvPr id="185" name="7"/>
          <p:cNvSpPr/>
          <p:nvPr/>
        </p:nvSpPr>
        <p:spPr>
          <a:xfrm>
            <a:off x="2547756" y="2761124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7</a:t>
            </a:r>
          </a:p>
        </p:txBody>
      </p:sp>
      <p:sp>
        <p:nvSpPr>
          <p:cNvPr id="186" name="8"/>
          <p:cNvSpPr/>
          <p:nvPr/>
        </p:nvSpPr>
        <p:spPr>
          <a:xfrm>
            <a:off x="2602462" y="4375472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8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2091" y="4786260"/>
            <a:ext cx="121909" cy="191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graphicFrame>
        <p:nvGraphicFramePr>
          <p:cNvPr id="189" name="Table 1"/>
          <p:cNvGraphicFramePr/>
          <p:nvPr/>
        </p:nvGraphicFramePr>
        <p:xfrm>
          <a:off x="3838696" y="694655"/>
          <a:ext cx="4480068" cy="4262518"/>
        </p:xfrm>
        <a:graphic>
          <a:graphicData uri="http://schemas.openxmlformats.org/drawingml/2006/table">
            <a:tbl>
              <a:tblPr>
                <a:tableStyleId>{CF821DB8-F4EB-4A41-A1BA-3FCAFE7338EE}</a:tableStyleId>
              </a:tblPr>
              <a:tblGrid>
                <a:gridCol w="2240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0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59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2"/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8760038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Board is higher (microns)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61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137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61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2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180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61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3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176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61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4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167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61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5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123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61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6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125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61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7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124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661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8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132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0" name="Assembled board foot step"/>
          <p:cNvSpPr txBox="1"/>
          <p:nvPr/>
        </p:nvSpPr>
        <p:spPr>
          <a:xfrm>
            <a:off x="4557302" y="246923"/>
            <a:ext cx="3042857" cy="36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 lnSpcReduction="10000"/>
          </a:bodyPr>
          <a:lstStyle>
            <a:lvl1pPr>
              <a:defRPr sz="5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rPr sz="2063"/>
              <a:t>Assembled board foot step</a:t>
            </a:r>
          </a:p>
        </p:txBody>
      </p:sp>
      <p:sp>
        <p:nvSpPr>
          <p:cNvPr id="191" name="1"/>
          <p:cNvSpPr txBox="1"/>
          <p:nvPr/>
        </p:nvSpPr>
        <p:spPr>
          <a:xfrm>
            <a:off x="253135" y="4138813"/>
            <a:ext cx="211964" cy="363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normAutofit/>
          </a:bodyPr>
          <a:lstStyle>
            <a:lvl1pPr>
              <a:def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253"/>
              <a:t>1</a:t>
            </a:r>
          </a:p>
        </p:txBody>
      </p:sp>
      <p:pic>
        <p:nvPicPr>
          <p:cNvPr id="192" name="IMG_4901 2.jpeg" descr="IMG_4901 2.jpe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700" y="270123"/>
            <a:ext cx="2772019" cy="460324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1"/>
          <p:cNvSpPr/>
          <p:nvPr/>
        </p:nvSpPr>
        <p:spPr>
          <a:xfrm>
            <a:off x="198977" y="4151399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1</a:t>
            </a:r>
          </a:p>
        </p:txBody>
      </p:sp>
      <p:sp>
        <p:nvSpPr>
          <p:cNvPr id="194" name="2"/>
          <p:cNvSpPr/>
          <p:nvPr/>
        </p:nvSpPr>
        <p:spPr>
          <a:xfrm>
            <a:off x="198977" y="2494677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2</a:t>
            </a:r>
          </a:p>
        </p:txBody>
      </p:sp>
      <p:sp>
        <p:nvSpPr>
          <p:cNvPr id="195" name="3"/>
          <p:cNvSpPr/>
          <p:nvPr/>
        </p:nvSpPr>
        <p:spPr>
          <a:xfrm>
            <a:off x="198977" y="1267816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3</a:t>
            </a:r>
          </a:p>
        </p:txBody>
      </p:sp>
      <p:sp>
        <p:nvSpPr>
          <p:cNvPr id="196" name="4"/>
          <p:cNvSpPr/>
          <p:nvPr/>
        </p:nvSpPr>
        <p:spPr>
          <a:xfrm>
            <a:off x="274925" y="402272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4</a:t>
            </a:r>
          </a:p>
        </p:txBody>
      </p:sp>
      <p:sp>
        <p:nvSpPr>
          <p:cNvPr id="197" name="5"/>
          <p:cNvSpPr/>
          <p:nvPr/>
        </p:nvSpPr>
        <p:spPr>
          <a:xfrm>
            <a:off x="2498193" y="402272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5</a:t>
            </a:r>
          </a:p>
        </p:txBody>
      </p:sp>
      <p:sp>
        <p:nvSpPr>
          <p:cNvPr id="198" name="6"/>
          <p:cNvSpPr/>
          <p:nvPr/>
        </p:nvSpPr>
        <p:spPr>
          <a:xfrm>
            <a:off x="2547756" y="1545220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6</a:t>
            </a:r>
          </a:p>
        </p:txBody>
      </p:sp>
      <p:sp>
        <p:nvSpPr>
          <p:cNvPr id="199" name="7"/>
          <p:cNvSpPr/>
          <p:nvPr/>
        </p:nvSpPr>
        <p:spPr>
          <a:xfrm>
            <a:off x="2547756" y="2761124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7</a:t>
            </a:r>
          </a:p>
        </p:txBody>
      </p:sp>
      <p:sp>
        <p:nvSpPr>
          <p:cNvPr id="200" name="8"/>
          <p:cNvSpPr/>
          <p:nvPr/>
        </p:nvSpPr>
        <p:spPr>
          <a:xfrm>
            <a:off x="2602462" y="4375472"/>
            <a:ext cx="320280" cy="338456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spcBef>
                <a:spcPts val="3200"/>
              </a:spcBef>
              <a:defRPr sz="44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sz="1650"/>
              <a:t>8</a:t>
            </a:r>
          </a:p>
        </p:txBody>
      </p:sp>
    </p:spTree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wm_templar">
  <a:themeElements>
    <a:clrScheme name="Custom WM">
      <a:dk1>
        <a:sysClr val="windowText" lastClr="000000"/>
      </a:dk1>
      <a:lt1>
        <a:sysClr val="window" lastClr="FFFFFF"/>
      </a:lt1>
      <a:dk2>
        <a:srgbClr val="B9975B"/>
      </a:dk2>
      <a:lt2>
        <a:srgbClr val="EEECE1"/>
      </a:lt2>
      <a:accent1>
        <a:srgbClr val="115740"/>
      </a:accent1>
      <a:accent2>
        <a:srgbClr val="D0D3D4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6600"/>
      </a:hlink>
      <a:folHlink>
        <a:srgbClr val="0066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00443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t">
        <a:norm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443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wm_templar</Template>
  <TotalTime>64</TotalTime>
  <Words>1150</Words>
  <Application>Microsoft Macintosh PowerPoint</Application>
  <PresentationFormat>On-screen Show (16:9)</PresentationFormat>
  <Paragraphs>372</Paragraphs>
  <Slides>25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Avenir</vt:lpstr>
      <vt:lpstr>Cambria Math</vt:lpstr>
      <vt:lpstr>Minion Pro</vt:lpstr>
      <vt:lpstr>Optima</vt:lpstr>
      <vt:lpstr>wm_templar</vt:lpstr>
      <vt:lpstr>Tooth strip to board step measurements </vt:lpstr>
      <vt:lpstr>outline</vt:lpstr>
      <vt:lpstr>Procedures update</vt:lpstr>
      <vt:lpstr>Step between board and tooth strip</vt:lpstr>
      <vt:lpstr>Preliminary tests of 6 boards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Observations</vt:lpstr>
      <vt:lpstr>Precision?</vt:lpstr>
      <vt:lpstr>PowerPoint Presentation</vt:lpstr>
      <vt:lpstr>Status </vt:lpstr>
      <vt:lpstr>PowerPoint Presentation</vt:lpstr>
      <vt:lpstr>Production status/schedule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Tooth stip to board step measurements </dc:title>
  <cp:lastModifiedBy>Jeffrey K Nelson</cp:lastModifiedBy>
  <cp:revision>6</cp:revision>
  <cp:lastPrinted>2024-05-13T15:00:10Z</cp:lastPrinted>
  <dcterms:modified xsi:type="dcterms:W3CDTF">2024-05-13T15:00:12Z</dcterms:modified>
</cp:coreProperties>
</file>