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306" r:id="rId2"/>
    <p:sldId id="308" r:id="rId3"/>
    <p:sldId id="310" r:id="rId4"/>
    <p:sldId id="312" r:id="rId5"/>
    <p:sldId id="316" r:id="rId6"/>
    <p:sldId id="317" r:id="rId7"/>
    <p:sldId id="319" r:id="rId8"/>
    <p:sldId id="323" r:id="rId9"/>
    <p:sldId id="315" r:id="rId10"/>
    <p:sldId id="324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97D7EB"/>
    <a:srgbClr val="98D7EA"/>
    <a:srgbClr val="98D7EB"/>
    <a:srgbClr val="50504E"/>
    <a:srgbClr val="4E4E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3"/>
  </p:normalViewPr>
  <p:slideViewPr>
    <p:cSldViewPr snapToGrid="0" snapToObjects="1" showGuides="1">
      <p:cViewPr varScale="1">
        <p:scale>
          <a:sx n="103" d="100"/>
          <a:sy n="103" d="100"/>
        </p:scale>
        <p:origin x="835" y="77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atmospherics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5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BNV According to Sakharov conditions</a:t>
            </a:r>
          </a:p>
          <a:p>
            <a:r>
              <a:rPr lang="en-US" dirty="0"/>
              <a:t>Transition not oscillation????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3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res figure</a:t>
            </a:r>
          </a:p>
          <a:p>
            <a:r>
              <a:rPr lang="en-US" dirty="0"/>
              <a:t>Verify FSI bullet points – elastic</a:t>
            </a:r>
          </a:p>
          <a:p>
            <a:r>
              <a:rPr lang="en-US" dirty="0"/>
              <a:t>antineutron annihilation title (ignore)</a:t>
            </a:r>
          </a:p>
          <a:p>
            <a:endParaRPr lang="en-US" dirty="0"/>
          </a:p>
          <a:p>
            <a:r>
              <a:rPr lang="en-US" dirty="0"/>
              <a:t>Label tracks and showers not the pi0 and pi+ pi-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1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CC and NC.</a:t>
            </a:r>
          </a:p>
          <a:p>
            <a:r>
              <a:rPr lang="en-US" dirty="0"/>
              <a:t>Highlight no charged leptons in signal more.</a:t>
            </a:r>
          </a:p>
          <a:p>
            <a:endParaRPr lang="en-US" dirty="0"/>
          </a:p>
          <a:p>
            <a:r>
              <a:rPr lang="en-US" dirty="0"/>
              <a:t>Linyan will </a:t>
            </a:r>
            <a:r>
              <a:rPr lang="en-US"/>
              <a:t>email simulated atm </a:t>
            </a:r>
            <a:r>
              <a:rPr lang="en-US" dirty="0"/>
              <a:t>nu 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36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kinematic variables.</a:t>
            </a:r>
          </a:p>
          <a:p>
            <a:r>
              <a:rPr lang="en-US" dirty="0"/>
              <a:t>Clarify these are not all the features of </a:t>
            </a:r>
            <a:r>
              <a:rPr lang="en-US" dirty="0" err="1"/>
              <a:t>nnbar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8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July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Justin Wheeler | New Perspectives 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July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Justin Wheeler | New Perspectives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Justin Wheeler | New Perspectives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July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Justin Wheeler | New Perspectives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July 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Justin Wheeler | New Perspectives 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July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Justin Wheeler | New Perspectives 2024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July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Justin Wheeler | New Perspectives 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5151620" cy="752287"/>
          </a:xfrm>
        </p:spPr>
        <p:txBody>
          <a:bodyPr>
            <a:noAutofit/>
          </a:bodyPr>
          <a:lstStyle/>
          <a:p>
            <a:r>
              <a:rPr lang="en-US" dirty="0"/>
              <a:t>Signal discrimination for neutron-antineutron oscillation sensitivity study at DUNE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989908"/>
            <a:ext cx="8499231" cy="935794"/>
          </a:xfrm>
        </p:spPr>
        <p:txBody>
          <a:bodyPr/>
          <a:lstStyle/>
          <a:p>
            <a:r>
              <a:rPr lang="en-US" sz="1400" dirty="0"/>
              <a:t>Justin Wheeler	</a:t>
            </a:r>
          </a:p>
          <a:p>
            <a:r>
              <a:rPr lang="en-US" sz="1400" dirty="0"/>
              <a:t>Fermilab/Carthage College</a:t>
            </a:r>
          </a:p>
          <a:p>
            <a:endParaRPr lang="en-US" sz="1400" dirty="0"/>
          </a:p>
          <a:p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Mentor: Linyan Wan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ermilab</a:t>
            </a:r>
          </a:p>
          <a:p>
            <a:endParaRPr lang="en-US" sz="1400" dirty="0"/>
          </a:p>
        </p:txBody>
      </p:sp>
      <p:pic>
        <p:nvPicPr>
          <p:cNvPr id="5" name="Picture 4" descr="A logo of a college&#10;&#10;Description automatically generated">
            <a:extLst>
              <a:ext uri="{FF2B5EF4-FFF2-40B4-BE49-F238E27FC236}">
                <a16:creationId xmlns:a16="http://schemas.microsoft.com/office/drawing/2014/main" id="{D35499A2-670A-E295-EFD0-BBE17F910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847" y="3298526"/>
            <a:ext cx="885825" cy="885825"/>
          </a:xfrm>
          <a:prstGeom prst="rect">
            <a:avLst/>
          </a:prstGeom>
        </p:spPr>
      </p:pic>
      <p:pic>
        <p:nvPicPr>
          <p:cNvPr id="6" name="Picture 2" descr="Logo and templates | DUNE at work">
            <a:extLst>
              <a:ext uri="{FF2B5EF4-FFF2-40B4-BE49-F238E27FC236}">
                <a16:creationId xmlns:a16="http://schemas.microsoft.com/office/drawing/2014/main" id="{AEE7EFF2-8809-1C4E-CB75-EB2820A0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97" y="4243385"/>
            <a:ext cx="1133927" cy="7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4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0781E24-55A9-1D97-415E-1635CCF30C97}"/>
              </a:ext>
            </a:extLst>
          </p:cNvPr>
          <p:cNvPicPr>
            <a:picLocks noGrp="1" noChangeAspect="1" noChangeArrowheads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2715" y="804510"/>
            <a:ext cx="5347605" cy="359626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68A05-CDD3-2EF4-99E7-1A78C3A1106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July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6EEDE-BBF9-B2DF-2AF3-12B37DD1414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Justin Wheeler | New Perspectives 2024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73956-8646-6A19-75EE-C6CC47440F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979A04A2-726F-2143-A443-7788AF27176E}" type="slidenum">
              <a:rPr 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92BF5-5A96-988D-E087-9B71AC5C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</p:spPr>
        <p:txBody>
          <a:bodyPr anchor="b">
            <a:normAutofit/>
          </a:bodyPr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0145CF-3270-E447-30C6-D2101407A7DF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>
              <a:xfrm>
                <a:off x="228601" y="728664"/>
                <a:ext cx="3027893" cy="30627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Sensitivity of DUNE FD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/>
                  <a:t> oscillation in bound nuclei</a:t>
                </a:r>
              </a:p>
              <a:p>
                <a:r>
                  <a:rPr lang="en-US" dirty="0"/>
                  <a:t>Place limits on oscillation time for neutrons</a:t>
                </a:r>
              </a:p>
              <a:p>
                <a:r>
                  <a:rPr lang="en-US" dirty="0"/>
                  <a:t>Sensitivity determined by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Signal/background efficiency</a:t>
                </a:r>
              </a:p>
              <a:p>
                <a:pPr lvl="1"/>
                <a:r>
                  <a:rPr lang="en-US" dirty="0"/>
                  <a:t>Detector operational time</a:t>
                </a:r>
              </a:p>
              <a:p>
                <a:pPr lvl="1"/>
                <a:r>
                  <a:rPr lang="en-US" dirty="0"/>
                  <a:t>Number of available neutrons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0145CF-3270-E447-30C6-D2101407A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xfrm>
                <a:off x="228601" y="728664"/>
                <a:ext cx="3027893" cy="3062751"/>
              </a:xfrm>
              <a:blipFill>
                <a:blip r:embed="rId3"/>
                <a:stretch>
                  <a:fillRect l="-3831" t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EE38CD0-090D-010A-22B4-3CCFAAD1B9FD}"/>
              </a:ext>
            </a:extLst>
          </p:cNvPr>
          <p:cNvSpPr txBox="1"/>
          <p:nvPr/>
        </p:nvSpPr>
        <p:spPr>
          <a:xfrm>
            <a:off x="5601605" y="4400774"/>
            <a:ext cx="1229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Source: Babu, et al.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61E515-5D00-6805-2342-EB44590F88E7}"/>
              </a:ext>
            </a:extLst>
          </p:cNvPr>
          <p:cNvCxnSpPr>
            <a:cxnSpLocks/>
          </p:cNvCxnSpPr>
          <p:nvPr/>
        </p:nvCxnSpPr>
        <p:spPr>
          <a:xfrm>
            <a:off x="4809896" y="1205143"/>
            <a:ext cx="0" cy="2430155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46D3A27-9046-8435-3A17-70626F66D174}"/>
              </a:ext>
            </a:extLst>
          </p:cNvPr>
          <p:cNvSpPr txBox="1"/>
          <p:nvPr/>
        </p:nvSpPr>
        <p:spPr>
          <a:xfrm>
            <a:off x="4661663" y="974311"/>
            <a:ext cx="21467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SK, </a:t>
            </a:r>
            <a:r>
              <a:rPr lang="en-US" sz="900" dirty="0" err="1">
                <a:latin typeface="Helvetica" pitchFamily="2" charset="0"/>
              </a:rPr>
              <a:t>Phys.Rev.D</a:t>
            </a:r>
            <a:r>
              <a:rPr lang="en-US" sz="900" dirty="0">
                <a:latin typeface="Helvetica" pitchFamily="2" charset="0"/>
              </a:rPr>
              <a:t> 103 (2021) 1, 012008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DEFF3D-1E29-DE17-59AF-D3E72EB90C2C}"/>
              </a:ext>
            </a:extLst>
          </p:cNvPr>
          <p:cNvCxnSpPr>
            <a:cxnSpLocks/>
          </p:cNvCxnSpPr>
          <p:nvPr/>
        </p:nvCxnSpPr>
        <p:spPr>
          <a:xfrm>
            <a:off x="5951036" y="2200567"/>
            <a:ext cx="0" cy="1438449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EAB5FA8-FD56-F89B-01CC-6465C8A62EF9}"/>
              </a:ext>
            </a:extLst>
          </p:cNvPr>
          <p:cNvSpPr txBox="1"/>
          <p:nvPr/>
        </p:nvSpPr>
        <p:spPr>
          <a:xfrm>
            <a:off x="5848989" y="1934355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/>
                </a:solidFill>
                <a:latin typeface="Helvetica" pitchFamily="2" charset="0"/>
              </a:rPr>
              <a:t>DUNE?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7ABBF0-4F35-664E-5B3B-5FF40269ED49}"/>
              </a:ext>
            </a:extLst>
          </p:cNvPr>
          <p:cNvCxnSpPr/>
          <p:nvPr/>
        </p:nvCxnSpPr>
        <p:spPr>
          <a:xfrm>
            <a:off x="4943707" y="2795239"/>
            <a:ext cx="905282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58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1A5F9-6475-C735-E05C-7E8FA57D1B57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>
              <a:xfrm>
                <a:off x="228600" y="668924"/>
                <a:ext cx="4239322" cy="380565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400" dirty="0">
                    <a:solidFill>
                      <a:schemeClr val="accent6"/>
                    </a:solidFill>
                  </a:rPr>
                  <a:t>Goals:</a:t>
                </a:r>
              </a:p>
              <a:p>
                <a:pPr lvl="1">
                  <a:lnSpc>
                    <a:spcPts val="1680"/>
                  </a:lnSpc>
                </a:pPr>
                <a:r>
                  <a:rPr lang="en-US" dirty="0">
                    <a:solidFill>
                      <a:schemeClr val="accent6"/>
                    </a:solidFill>
                  </a:rPr>
                  <a:t>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oscillation parameters, especially CP violation</a:t>
                </a:r>
              </a:p>
              <a:p>
                <a:pPr lvl="1">
                  <a:lnSpc>
                    <a:spcPts val="168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BSM physics (Neutron-antineutron oscillation)</a:t>
                </a:r>
              </a:p>
              <a:p>
                <a:pPr>
                  <a:lnSpc>
                    <a:spcPts val="1680"/>
                  </a:lnSpc>
                </a:pPr>
                <a:r>
                  <a:rPr lang="en-US" dirty="0">
                    <a:solidFill>
                      <a:schemeClr val="accent6"/>
                    </a:solidFill>
                  </a:rPr>
                  <a:t>DUNE as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detector:</a:t>
                </a:r>
              </a:p>
              <a:p>
                <a:pPr lvl="1">
                  <a:lnSpc>
                    <a:spcPts val="168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beam</a:t>
                </a:r>
              </a:p>
              <a:p>
                <a:pPr lvl="2">
                  <a:lnSpc>
                    <a:spcPts val="1680"/>
                  </a:lnSpc>
                </a:pPr>
                <a:r>
                  <a:rPr lang="en-US" dirty="0">
                    <a:solidFill>
                      <a:schemeClr val="accent6"/>
                    </a:solidFill>
                  </a:rPr>
                  <a:t>Known direction</a:t>
                </a:r>
              </a:p>
              <a:p>
                <a:pPr lvl="1">
                  <a:lnSpc>
                    <a:spcPts val="1680"/>
                  </a:lnSpc>
                </a:pPr>
                <a:r>
                  <a:rPr lang="en-US" b="0" dirty="0">
                    <a:solidFill>
                      <a:srgbClr val="C00000"/>
                    </a:solidFill>
                  </a:rPr>
                  <a:t>Atmospheric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2">
                  <a:lnSpc>
                    <a:spcPts val="1680"/>
                  </a:lnSpc>
                </a:pPr>
                <a:r>
                  <a:rPr lang="en-US" dirty="0">
                    <a:solidFill>
                      <a:schemeClr val="accent6"/>
                    </a:solidFill>
                  </a:rPr>
                  <a:t>Unknown direction</a:t>
                </a:r>
              </a:p>
              <a:p>
                <a:pPr lvl="2">
                  <a:lnSpc>
                    <a:spcPts val="1680"/>
                  </a:lnSpc>
                </a:pPr>
                <a:r>
                  <a:rPr lang="en-US" dirty="0">
                    <a:solidFill>
                      <a:schemeClr val="accent6"/>
                    </a:solidFill>
                  </a:rPr>
                  <a:t>Dominant background </a:t>
                </a:r>
              </a:p>
              <a:p>
                <a:pPr marL="857250" lvl="3" indent="0">
                  <a:lnSpc>
                    <a:spcPts val="1680"/>
                  </a:lnSpc>
                  <a:buNone/>
                </a:pPr>
                <a:r>
                  <a:rPr lang="en-US" sz="1400" dirty="0">
                    <a:solidFill>
                      <a:schemeClr val="accent6"/>
                    </a:solidFill>
                  </a:rPr>
                  <a:t>for BNV processes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1A5F9-6475-C735-E05C-7E8FA57D1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xfrm>
                <a:off x="228600" y="668924"/>
                <a:ext cx="4239322" cy="3805652"/>
              </a:xfrm>
              <a:blipFill>
                <a:blip r:embed="rId3"/>
                <a:stretch>
                  <a:fillRect l="-2734" t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 descr="A diagram of a machine&#10;&#10;Description automatically generated">
            <a:extLst>
              <a:ext uri="{FF2B5EF4-FFF2-40B4-BE49-F238E27FC236}">
                <a16:creationId xmlns:a16="http://schemas.microsoft.com/office/drawing/2014/main" id="{38941F1F-714F-82EC-D9B6-40EB2B17660E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 rotWithShape="1">
          <a:blip r:embed="rId4"/>
          <a:srcRect l="2759" r="7579"/>
          <a:stretch/>
        </p:blipFill>
        <p:spPr>
          <a:xfrm>
            <a:off x="2990002" y="2185637"/>
            <a:ext cx="6087087" cy="2240352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449CB-67D3-1DAF-C08F-F2069715C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July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3B63D-986E-5373-AED5-07CA145BB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Justin Wheeler | New Perspectives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92341-651E-D1D1-7AE2-9F4D0A527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979A04A2-726F-2143-A443-7788AF27176E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A85217-1A7B-4116-1438-D9D48131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 anchor="b">
            <a:normAutofit/>
          </a:bodyPr>
          <a:lstStyle/>
          <a:p>
            <a:r>
              <a:rPr lang="en-US" dirty="0"/>
              <a:t>DUNE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44FF23-0EC8-7E96-4B36-1D03D1C48E2A}"/>
              </a:ext>
            </a:extLst>
          </p:cNvPr>
          <p:cNvSpPr txBox="1"/>
          <p:nvPr/>
        </p:nvSpPr>
        <p:spPr>
          <a:xfrm>
            <a:off x="5207328" y="4421602"/>
            <a:ext cx="16530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Source: DUNE Collaboration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4CF8AD-4852-A719-FF5D-81AAE8072690}"/>
              </a:ext>
            </a:extLst>
          </p:cNvPr>
          <p:cNvSpPr txBox="1">
            <a:spLocks/>
          </p:cNvSpPr>
          <p:nvPr/>
        </p:nvSpPr>
        <p:spPr>
          <a:xfrm>
            <a:off x="4467922" y="668924"/>
            <a:ext cx="4239322" cy="24905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0"/>
              </a:lnSpc>
            </a:pPr>
            <a:r>
              <a:rPr lang="en-US" dirty="0">
                <a:solidFill>
                  <a:schemeClr val="accent6"/>
                </a:solidFill>
              </a:rPr>
              <a:t>Liquid Argon Time Projection Chamber (</a:t>
            </a:r>
            <a:r>
              <a:rPr lang="en-US" dirty="0" err="1">
                <a:solidFill>
                  <a:schemeClr val="accent6"/>
                </a:solidFill>
              </a:rPr>
              <a:t>LArTPC</a:t>
            </a:r>
            <a:r>
              <a:rPr lang="en-US" dirty="0">
                <a:solidFill>
                  <a:schemeClr val="accent6"/>
                </a:solidFill>
              </a:rPr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F07BA9-4198-B7FD-6D5A-DA6FA8D8CB9E}"/>
              </a:ext>
            </a:extLst>
          </p:cNvPr>
          <p:cNvCxnSpPr>
            <a:cxnSpLocks/>
          </p:cNvCxnSpPr>
          <p:nvPr/>
        </p:nvCxnSpPr>
        <p:spPr>
          <a:xfrm flipH="1">
            <a:off x="4237463" y="2282283"/>
            <a:ext cx="334537" cy="1390185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1F1C8F-0B5A-329E-9D19-8EE66F0BC83E}"/>
                  </a:ext>
                </a:extLst>
              </p:cNvPr>
              <p:cNvSpPr txBox="1"/>
              <p:nvPr/>
            </p:nvSpPr>
            <p:spPr>
              <a:xfrm>
                <a:off x="4267051" y="2316442"/>
                <a:ext cx="4317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1100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1F1C8F-0B5A-329E-9D19-8EE66F0BC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051" y="2316442"/>
                <a:ext cx="431781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22F9E5-9265-4279-FFFB-4565FC26D4AA}"/>
              </a:ext>
            </a:extLst>
          </p:cNvPr>
          <p:cNvCxnSpPr>
            <a:cxnSpLocks/>
          </p:cNvCxnSpPr>
          <p:nvPr/>
        </p:nvCxnSpPr>
        <p:spPr>
          <a:xfrm>
            <a:off x="3062868" y="3611685"/>
            <a:ext cx="1137350" cy="191588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3D8196-47B3-0DBC-8FA5-51B27D1032E1}"/>
              </a:ext>
            </a:extLst>
          </p:cNvPr>
          <p:cNvCxnSpPr>
            <a:cxnSpLocks/>
          </p:cNvCxnSpPr>
          <p:nvPr/>
        </p:nvCxnSpPr>
        <p:spPr>
          <a:xfrm flipV="1">
            <a:off x="3895493" y="3769114"/>
            <a:ext cx="334313" cy="652488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F964ED-71D8-8096-721C-045F51A17CC1}"/>
              </a:ext>
            </a:extLst>
          </p:cNvPr>
          <p:cNvCxnSpPr>
            <a:cxnSpLocks/>
          </p:cNvCxnSpPr>
          <p:nvPr/>
        </p:nvCxnSpPr>
        <p:spPr>
          <a:xfrm flipH="1" flipV="1">
            <a:off x="4237463" y="3769114"/>
            <a:ext cx="486937" cy="59473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D6B0CF-AA6E-8497-5EAA-FCBB59F7430A}"/>
                  </a:ext>
                </a:extLst>
              </p:cNvPr>
              <p:cNvSpPr txBox="1"/>
              <p:nvPr/>
            </p:nvSpPr>
            <p:spPr>
              <a:xfrm>
                <a:off x="4315448" y="2715765"/>
                <a:ext cx="4317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1100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D6B0CF-AA6E-8497-5EAA-FCBB59F74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48" y="2715765"/>
                <a:ext cx="431781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15C634-47F6-E67B-089E-0C7855B40C92}"/>
                  </a:ext>
                </a:extLst>
              </p:cNvPr>
              <p:cNvSpPr txBox="1"/>
              <p:nvPr/>
            </p:nvSpPr>
            <p:spPr>
              <a:xfrm>
                <a:off x="4109251" y="3003999"/>
                <a:ext cx="4317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1100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15C634-47F6-E67B-089E-0C7855B40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251" y="3003999"/>
                <a:ext cx="431781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27749F-324D-C29F-178A-84154C04EABF}"/>
                  </a:ext>
                </a:extLst>
              </p:cNvPr>
              <p:cNvSpPr txBox="1"/>
              <p:nvPr/>
            </p:nvSpPr>
            <p:spPr>
              <a:xfrm>
                <a:off x="3025623" y="3394390"/>
                <a:ext cx="4317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1100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27749F-324D-C29F-178A-84154C04E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623" y="3394390"/>
                <a:ext cx="431781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A165EA-3287-BB0C-F488-0983D18FB93F}"/>
                  </a:ext>
                </a:extLst>
              </p:cNvPr>
              <p:cNvSpPr txBox="1"/>
              <p:nvPr/>
            </p:nvSpPr>
            <p:spPr>
              <a:xfrm>
                <a:off x="3267685" y="3611685"/>
                <a:ext cx="4317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1100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A165EA-3287-BB0C-F488-0983D18FB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685" y="3611685"/>
                <a:ext cx="431781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0A9D38-01D4-D92F-90D1-F49381874882}"/>
                  </a:ext>
                </a:extLst>
              </p:cNvPr>
              <p:cNvSpPr txBox="1"/>
              <p:nvPr/>
            </p:nvSpPr>
            <p:spPr>
              <a:xfrm>
                <a:off x="3611787" y="3672468"/>
                <a:ext cx="4317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1100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0A9D38-01D4-D92F-90D1-F49381874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787" y="3672468"/>
                <a:ext cx="431781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FF6A2C-F813-3EB6-507C-70CFE7328742}"/>
                  </a:ext>
                </a:extLst>
              </p:cNvPr>
              <p:cNvSpPr txBox="1"/>
              <p:nvPr/>
            </p:nvSpPr>
            <p:spPr>
              <a:xfrm>
                <a:off x="3631543" y="4188615"/>
                <a:ext cx="4317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1100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FF6A2C-F813-3EB6-507C-70CFE7328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543" y="4188615"/>
                <a:ext cx="431781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7FAC98-C0A9-1396-3B7B-24066FE9485E}"/>
                  </a:ext>
                </a:extLst>
              </p:cNvPr>
              <p:cNvSpPr txBox="1"/>
              <p:nvPr/>
            </p:nvSpPr>
            <p:spPr>
              <a:xfrm>
                <a:off x="4608142" y="4155603"/>
                <a:ext cx="4317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1100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7FAC98-C0A9-1396-3B7B-24066FE94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142" y="4155603"/>
                <a:ext cx="431781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6C0BC4E-4A21-EBB5-907F-1792F58CC634}"/>
                  </a:ext>
                </a:extLst>
              </p:cNvPr>
              <p:cNvSpPr txBox="1"/>
              <p:nvPr/>
            </p:nvSpPr>
            <p:spPr>
              <a:xfrm>
                <a:off x="4539556" y="2193934"/>
                <a:ext cx="1690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Atmospheric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11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from unknown directions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6C0BC4E-4A21-EBB5-907F-1792F58CC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556" y="2193934"/>
                <a:ext cx="1690463" cy="430887"/>
              </a:xfrm>
              <a:prstGeom prst="rect">
                <a:avLst/>
              </a:prstGeom>
              <a:blipFill>
                <a:blip r:embed="rId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49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1A5F9-6475-C735-E05C-7E8FA57D1B57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4081521" y="904043"/>
                <a:ext cx="4808799" cy="333541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Baryon number violation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Beyond Standard Model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Could explain Baryon asymmetry universe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DUNE searching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/>
                  <a:t> in </a:t>
                </a:r>
                <a:r>
                  <a:rPr lang="en-US" dirty="0" err="1"/>
                  <a:t>Ar</a:t>
                </a:r>
                <a:r>
                  <a:rPr lang="en-US" dirty="0"/>
                  <a:t> nuclei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Place limits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/>
                  <a:t> lifetime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Post-oscillation the antineutron annihilates with a proton or neutron in the nucleus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1A5F9-6475-C735-E05C-7E8FA57D1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4081521" y="904043"/>
                <a:ext cx="4808799" cy="3335411"/>
              </a:xfrm>
              <a:blipFill>
                <a:blip r:embed="rId3"/>
                <a:stretch>
                  <a:fillRect l="-2411" r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449CB-67D3-1DAF-C08F-F2069715C15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July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3B63D-986E-5373-AED5-07CA145BB8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Justin Wheeler | New Perspectives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92341-651E-D1D1-7AE2-9F4D0A5279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979A04A2-726F-2143-A443-7788AF27176E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2DA85217-1A7B-4116-1438-D9D481318E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90520"/>
                <a:ext cx="8686800" cy="320908"/>
              </a:xfrm>
            </p:spPr>
            <p:txBody>
              <a:bodyPr anchor="b">
                <a:normAutofit/>
              </a:bodyPr>
              <a:lstStyle/>
              <a:p>
                <a:r>
                  <a:rPr lang="en-US" dirty="0"/>
                  <a:t>Neutron-antineutron oscillation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2DA85217-1A7B-4116-1438-D9D481318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90520"/>
                <a:ext cx="8686800" cy="320908"/>
              </a:xfrm>
              <a:blipFill>
                <a:blip r:embed="rId4"/>
                <a:stretch>
                  <a:fillRect l="-1754" t="-15094" b="-49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D4235C-CFE8-425F-61AA-1C18D43C188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5"/>
          <a:srcRect/>
          <a:stretch/>
        </p:blipFill>
        <p:spPr>
          <a:xfrm>
            <a:off x="222250" y="1493732"/>
            <a:ext cx="3593393" cy="2156035"/>
          </a:xfr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C29E86-002C-9199-4776-DBBD76AC6D82}"/>
              </a:ext>
            </a:extLst>
          </p:cNvPr>
          <p:cNvSpPr txBox="1"/>
          <p:nvPr/>
        </p:nvSpPr>
        <p:spPr>
          <a:xfrm>
            <a:off x="900691" y="3647020"/>
            <a:ext cx="22365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Source: </a:t>
            </a:r>
            <a:r>
              <a:rPr lang="fr-FR" sz="900" dirty="0">
                <a:latin typeface="Helvetica" pitchFamily="2" charset="0"/>
              </a:rPr>
              <a:t>B. Dev, et al., J. Phys. G (2024)</a:t>
            </a:r>
            <a:endParaRPr lang="en-US" sz="9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4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449CB-67D3-1DAF-C08F-F2069715C15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3B63D-986E-5373-AED5-07CA145BB8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Justin Wheeler | New Perspectives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92341-651E-D1D1-7AE2-9F4D0A5279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A85217-1A7B-4116-1438-D9D48131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Antineutron annihilation in nucleus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D858A6-2AFC-318C-4264-CAC0C31D82A4}"/>
              </a:ext>
            </a:extLst>
          </p:cNvPr>
          <p:cNvSpPr>
            <a:spLocks/>
          </p:cNvSpPr>
          <p:nvPr/>
        </p:nvSpPr>
        <p:spPr>
          <a:xfrm>
            <a:off x="2164556" y="1600200"/>
            <a:ext cx="1091407" cy="828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A9D874D7-DD74-3A27-C421-A3D4B95A809F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4572000" y="637365"/>
                <a:ext cx="4318320" cy="376700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Branching ratios: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Determined by experiments investigating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𝑝</m:t>
                    </m:r>
                  </m:oMath>
                </a14:m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and</a:t>
                </a:r>
                <a:r>
                  <a:rPr lang="en-US" dirty="0"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annihilation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Outcoming particles: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Mostly pions (charged and neutral)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Final state interactions: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Affect pion kinematics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Include intranuclear scattering, absorption, charge exchange, and pion production</a:t>
                </a:r>
                <a:endParaRPr lang="en-US" dirty="0"/>
              </a:p>
            </p:txBody>
          </p:sp>
        </mc:Choice>
        <mc:Fallback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A9D874D7-DD74-3A27-C421-A3D4B95A8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4572000" y="637365"/>
                <a:ext cx="4318320" cy="3767006"/>
              </a:xfrm>
              <a:blipFill>
                <a:blip r:embed="rId3"/>
                <a:stretch>
                  <a:fillRect l="-2684" r="-2260" b="-2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blue screen with white text&#10;&#10;Description automatically generated">
            <a:extLst>
              <a:ext uri="{FF2B5EF4-FFF2-40B4-BE49-F238E27FC236}">
                <a16:creationId xmlns:a16="http://schemas.microsoft.com/office/drawing/2014/main" id="{59A744D0-D72F-B249-BE02-5E3C470C9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19" y="880920"/>
            <a:ext cx="3774173" cy="33816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E49DC0-167C-EC44-34C5-B2DC5540B5B9}"/>
              </a:ext>
            </a:extLst>
          </p:cNvPr>
          <p:cNvSpPr txBox="1"/>
          <p:nvPr/>
        </p:nvSpPr>
        <p:spPr>
          <a:xfrm>
            <a:off x="826360" y="4273823"/>
            <a:ext cx="2980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DUNE Far Detector Horizontal Drift (FDHD) Simulation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2CCCCB-B654-E7FB-FBC2-2574AB0388F7}"/>
              </a:ext>
            </a:extLst>
          </p:cNvPr>
          <p:cNvSpPr/>
          <p:nvPr/>
        </p:nvSpPr>
        <p:spPr>
          <a:xfrm>
            <a:off x="2050040" y="261822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EB923D-B910-57A1-0A2E-910D13B0D29A}"/>
                  </a:ext>
                </a:extLst>
              </p:cNvPr>
              <p:cNvSpPr txBox="1"/>
              <p:nvPr/>
            </p:nvSpPr>
            <p:spPr>
              <a:xfrm>
                <a:off x="2406251" y="1018485"/>
                <a:ext cx="160011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 fontAlgn="base"/>
                <a:r>
                  <a:rPr lang="en-US" sz="1400" b="0" dirty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rPr>
                  <a:t>GENIE simulation</a:t>
                </a:r>
              </a:p>
              <a:p>
                <a:pPr algn="l"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400" b="0" i="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EB923D-B910-57A1-0A2E-910D13B0D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51" y="1018485"/>
                <a:ext cx="1600118" cy="523220"/>
              </a:xfrm>
              <a:prstGeom prst="rect">
                <a:avLst/>
              </a:prstGeom>
              <a:blipFill>
                <a:blip r:embed="rId5"/>
                <a:stretch>
                  <a:fillRect l="-1145" t="-2326" r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88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1A5F9-6475-C735-E05C-7E8FA57D1B57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3925228" y="982017"/>
                <a:ext cx="5071946" cy="317946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Dominant background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/>
                  <a:t> search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Interaction products: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Muons, electrons, and hadrons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Generally exhibit preferential direction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Identify differences between background and potential signal events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</a:t>
                </a:r>
                <a:r>
                  <a:rPr lang="en-US" dirty="0"/>
                  <a:t>omentum and energy distributions</a:t>
                </a:r>
                <a:endParaRPr lang="en-US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1A5F9-6475-C735-E05C-7E8FA57D1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3925228" y="982017"/>
                <a:ext cx="5071946" cy="3179466"/>
              </a:xfrm>
              <a:blipFill>
                <a:blip r:embed="rId3"/>
                <a:stretch>
                  <a:fillRect l="-2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449CB-67D3-1DAF-C08F-F2069715C15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3B63D-986E-5373-AED5-07CA145BB8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Justin Wheeler | New Perspectives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92341-651E-D1D1-7AE2-9F4D0A5279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A85217-1A7B-4116-1438-D9D48131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signal: atmospheric neutrinos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676FB9-8CB5-3ACC-B6FE-10C0A95041BA}"/>
              </a:ext>
            </a:extLst>
          </p:cNvPr>
          <p:cNvSpPr>
            <a:spLocks/>
          </p:cNvSpPr>
          <p:nvPr/>
        </p:nvSpPr>
        <p:spPr>
          <a:xfrm>
            <a:off x="2164556" y="1514476"/>
            <a:ext cx="1091938" cy="141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blue screen with white numbers and lines&#10;&#10;Description automatically generated">
            <a:extLst>
              <a:ext uri="{FF2B5EF4-FFF2-40B4-BE49-F238E27FC236}">
                <a16:creationId xmlns:a16="http://schemas.microsoft.com/office/drawing/2014/main" id="{757497A5-74A2-8C88-B795-12BAF1A37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19" y="896518"/>
            <a:ext cx="3339195" cy="33504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6571F6-4D5E-7857-9447-0DDFC5A5DF77}"/>
              </a:ext>
            </a:extLst>
          </p:cNvPr>
          <p:cNvSpPr txBox="1"/>
          <p:nvPr/>
        </p:nvSpPr>
        <p:spPr>
          <a:xfrm>
            <a:off x="1381512" y="4273823"/>
            <a:ext cx="14350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DUNE FDHD Simulation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128E42-D6E6-E51E-1E1A-9359CE659A62}"/>
              </a:ext>
            </a:extLst>
          </p:cNvPr>
          <p:cNvSpPr/>
          <p:nvPr/>
        </p:nvSpPr>
        <p:spPr>
          <a:xfrm>
            <a:off x="1081945" y="310887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773DBD-6F9D-4659-1DE2-C357BCFF8A51}"/>
                  </a:ext>
                </a:extLst>
              </p:cNvPr>
              <p:cNvSpPr txBox="1"/>
              <p:nvPr/>
            </p:nvSpPr>
            <p:spPr>
              <a:xfrm>
                <a:off x="710928" y="969375"/>
                <a:ext cx="1872564" cy="3293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𝐴𝑟</m:t>
                      </m:r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40→</m:t>
                      </m:r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400" b="0" i="0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773DBD-6F9D-4659-1DE2-C357BCFF8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28" y="969375"/>
                <a:ext cx="1872564" cy="3293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67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4915C-0B9F-EB3D-B6CC-15FB91936F0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July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AD035-91E0-CD23-164B-BADFC3DA830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Justin Wheeler | New Perspectives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C0DBC-ABEC-67C0-9A24-09B9E03E7B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979A04A2-726F-2143-A443-7788AF27176E}" type="slidenum">
              <a:rPr 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4B76BB-7663-0141-DC22-FF3DCD53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 anchor="b">
            <a:normAutofit/>
          </a:bodyPr>
          <a:lstStyle/>
          <a:p>
            <a:r>
              <a:rPr lang="en-US" dirty="0"/>
              <a:t>Constructing Feature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9BD2D-71F1-EB63-85EC-5830BD0467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1094423"/>
            <a:ext cx="3237613" cy="32649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Compared to background we generally expect signal events to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Be more isotropic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Have higher multiplicity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Have no long muon track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…</a:t>
            </a:r>
          </a:p>
        </p:txBody>
      </p:sp>
      <p:pic>
        <p:nvPicPr>
          <p:cNvPr id="11" name="Content Placeholder 10" descr="A diagram of different types of electrons&#10;&#10;Description automatically generated">
            <a:extLst>
              <a:ext uri="{FF2B5EF4-FFF2-40B4-BE49-F238E27FC236}">
                <a16:creationId xmlns:a16="http://schemas.microsoft.com/office/drawing/2014/main" id="{F86BC7EA-D4B0-AE90-C5FF-96D5A306CAF7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3543300" y="1098947"/>
            <a:ext cx="5346700" cy="3007518"/>
          </a:xfrm>
        </p:spPr>
      </p:pic>
    </p:spTree>
    <p:extLst>
      <p:ext uri="{BB962C8B-B14F-4D97-AF65-F5344CB8AC3E}">
        <p14:creationId xmlns:p14="http://schemas.microsoft.com/office/powerpoint/2010/main" val="291077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CB214-FCBF-0530-46A8-27C5A2DD7FD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4B24-BC01-169B-AFB9-1BBCEFCD1CD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Justin Wheeler | New Perspectives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64D2F-7123-8B67-14FE-44A0996369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BDC836-DD05-B7EE-BB98-C97A00C3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Multiplicity and precuts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CDCD0C-2B5F-FCBD-2E66-FBAEB81BDA4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4404" y="3282874"/>
            <a:ext cx="7809274" cy="1363467"/>
          </a:xfrm>
        </p:spPr>
        <p:txBody>
          <a:bodyPr/>
          <a:lstStyle/>
          <a:p>
            <a:r>
              <a:rPr lang="en-US" dirty="0"/>
              <a:t>Apply precut of number of reconstructed particles &gt; 1</a:t>
            </a:r>
          </a:p>
          <a:p>
            <a:r>
              <a:rPr lang="en-US" dirty="0"/>
              <a:t>Signal efficiency: 96.7%</a:t>
            </a:r>
          </a:p>
          <a:p>
            <a:r>
              <a:rPr lang="en-US" dirty="0"/>
              <a:t>Cut out 39.0% background</a:t>
            </a:r>
          </a:p>
          <a:p>
            <a:r>
              <a:rPr lang="en-US" dirty="0"/>
              <a:t>Signal events have higher multiplicity</a:t>
            </a:r>
          </a:p>
        </p:txBody>
      </p:sp>
      <p:pic>
        <p:nvPicPr>
          <p:cNvPr id="15" name="Picture 14" descr="A graph of a number of reconstructed particles&#10;&#10;Description automatically generated">
            <a:extLst>
              <a:ext uri="{FF2B5EF4-FFF2-40B4-BE49-F238E27FC236}">
                <a16:creationId xmlns:a16="http://schemas.microsoft.com/office/drawing/2014/main" id="{43F51ED8-4B2E-1B39-9E88-BD59E48F1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6" y="575377"/>
            <a:ext cx="3548542" cy="2419923"/>
          </a:xfrm>
          <a:prstGeom prst="rect">
            <a:avLst/>
          </a:prstGeom>
        </p:spPr>
      </p:pic>
      <p:pic>
        <p:nvPicPr>
          <p:cNvPr id="17" name="Picture 16" descr="A graph of a number of reconstructed particles&#10;&#10;Description automatically generated">
            <a:extLst>
              <a:ext uri="{FF2B5EF4-FFF2-40B4-BE49-F238E27FC236}">
                <a16:creationId xmlns:a16="http://schemas.microsoft.com/office/drawing/2014/main" id="{4A8AF5AF-65CD-AA3E-C29D-EC420F5AF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001" y="575376"/>
            <a:ext cx="3548543" cy="24199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2F9A11-3E6C-19E8-DE37-B815282FCCB2}"/>
              </a:ext>
            </a:extLst>
          </p:cNvPr>
          <p:cNvSpPr txBox="1"/>
          <p:nvPr/>
        </p:nvSpPr>
        <p:spPr>
          <a:xfrm>
            <a:off x="3653418" y="1590558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 # particles &gt;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9FA396-CE8E-60BF-F052-E46D7DCF11AC}"/>
              </a:ext>
            </a:extLst>
          </p:cNvPr>
          <p:cNvCxnSpPr/>
          <p:nvPr/>
        </p:nvCxnSpPr>
        <p:spPr>
          <a:xfrm>
            <a:off x="3494049" y="1955180"/>
            <a:ext cx="1671995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7FA3A04-7BFB-C819-9669-D9691A18C088}"/>
              </a:ext>
            </a:extLst>
          </p:cNvPr>
          <p:cNvSpPr txBox="1"/>
          <p:nvPr/>
        </p:nvSpPr>
        <p:spPr>
          <a:xfrm>
            <a:off x="736827" y="815721"/>
            <a:ext cx="1877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DUNE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 Work In Progress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3CF77A-5AB7-B47D-CDE3-09EA3400CC01}"/>
              </a:ext>
            </a:extLst>
          </p:cNvPr>
          <p:cNvSpPr txBox="1"/>
          <p:nvPr/>
        </p:nvSpPr>
        <p:spPr>
          <a:xfrm>
            <a:off x="2087785" y="590331"/>
            <a:ext cx="1284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FDHD Simulation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1B3CC9-D856-8650-52A9-B17A5555BE38}"/>
              </a:ext>
            </a:extLst>
          </p:cNvPr>
          <p:cNvSpPr txBox="1"/>
          <p:nvPr/>
        </p:nvSpPr>
        <p:spPr>
          <a:xfrm>
            <a:off x="2087784" y="2164245"/>
            <a:ext cx="128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Background not flux weighted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CB0F4E-B9DE-90E9-90A4-B97E6664A1C9}"/>
              </a:ext>
            </a:extLst>
          </p:cNvPr>
          <p:cNvSpPr txBox="1"/>
          <p:nvPr/>
        </p:nvSpPr>
        <p:spPr>
          <a:xfrm>
            <a:off x="5535704" y="825853"/>
            <a:ext cx="1877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DUNE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 Work In Progress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6A3954-A2FA-4C8D-DF39-43F1DB1A285A}"/>
              </a:ext>
            </a:extLst>
          </p:cNvPr>
          <p:cNvSpPr txBox="1"/>
          <p:nvPr/>
        </p:nvSpPr>
        <p:spPr>
          <a:xfrm>
            <a:off x="6923832" y="600463"/>
            <a:ext cx="1284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FDHD Simulation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7F1276-1331-FC9A-0F2E-F48EB9CD6EB5}"/>
              </a:ext>
            </a:extLst>
          </p:cNvPr>
          <p:cNvSpPr txBox="1"/>
          <p:nvPr/>
        </p:nvSpPr>
        <p:spPr>
          <a:xfrm>
            <a:off x="6923831" y="2174377"/>
            <a:ext cx="128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Background not flux weighted</a:t>
            </a:r>
          </a:p>
        </p:txBody>
      </p:sp>
    </p:spTree>
    <p:extLst>
      <p:ext uri="{BB962C8B-B14F-4D97-AF65-F5344CB8AC3E}">
        <p14:creationId xmlns:p14="http://schemas.microsoft.com/office/powerpoint/2010/main" val="408987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9509463-E15C-76FD-878A-2DF4B5E37FB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rcRect/>
          <a:stretch/>
        </p:blipFill>
        <p:spPr>
          <a:xfrm>
            <a:off x="333545" y="728663"/>
            <a:ext cx="3996984" cy="2725737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D9AEA23-D0F3-859B-3E6D-B77002FDD603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4"/>
          <a:srcRect/>
          <a:stretch/>
        </p:blipFill>
        <p:spPr>
          <a:xfrm>
            <a:off x="4801564" y="728663"/>
            <a:ext cx="3996984" cy="272573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9673A-E40B-8BF0-07A1-4BCE42D086AA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6"/>
                </a:solidFill>
              </a:rPr>
              <a:t>Signal events are more isotropic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6"/>
                </a:solidFill>
              </a:rPr>
              <a:t>Background exhibits directionality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0E83B-B7D9-05B0-1362-4B89EB9257EE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marL="171450" marR="0" lvl="0" indent="-17145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Background events have wider kinematic range</a:t>
            </a:r>
            <a:endParaRPr lang="en-US" sz="1400" b="0" dirty="0">
              <a:solidFill>
                <a:srgbClr val="505050"/>
              </a:solidFill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Signal events have total momentum around fermi momentum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0F007BE-D830-D502-ADD6-B9E2D2CBB5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DDBEE3-5CD5-6ED2-6056-F6ADEC9BA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Wheeler | New Perspectives 2024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63CE2C-1601-E80B-D325-EBCBBBADA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EBB2DC7-2527-F7E7-7CCC-E0A27371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Isotropy and kinematics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4CBB5F-F28A-1B53-2344-B3473D593213}"/>
              </a:ext>
            </a:extLst>
          </p:cNvPr>
          <p:cNvSpPr txBox="1"/>
          <p:nvPr/>
        </p:nvSpPr>
        <p:spPr>
          <a:xfrm>
            <a:off x="870473" y="1057446"/>
            <a:ext cx="1744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DUNE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 Work In Progress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84424-6565-E18D-AC19-49F2AC9A1EEE}"/>
              </a:ext>
            </a:extLst>
          </p:cNvPr>
          <p:cNvSpPr txBox="1"/>
          <p:nvPr/>
        </p:nvSpPr>
        <p:spPr>
          <a:xfrm>
            <a:off x="5334621" y="1057446"/>
            <a:ext cx="1744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DUNE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 Work In Progress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678F56-08C3-7194-DB54-AAC1121B1F53}"/>
              </a:ext>
            </a:extLst>
          </p:cNvPr>
          <p:cNvSpPr txBox="1"/>
          <p:nvPr/>
        </p:nvSpPr>
        <p:spPr>
          <a:xfrm>
            <a:off x="2296634" y="676409"/>
            <a:ext cx="1312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FDHD Simulation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E6F68F-AAB8-ACFF-DBC6-3C139C270235}"/>
              </a:ext>
            </a:extLst>
          </p:cNvPr>
          <p:cNvSpPr txBox="1"/>
          <p:nvPr/>
        </p:nvSpPr>
        <p:spPr>
          <a:xfrm>
            <a:off x="6741043" y="675224"/>
            <a:ext cx="1367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FDHD Simulation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1A89B7-5E24-9152-8591-04FBB30ED18D}"/>
              </a:ext>
            </a:extLst>
          </p:cNvPr>
          <p:cNvSpPr txBox="1"/>
          <p:nvPr/>
        </p:nvSpPr>
        <p:spPr>
          <a:xfrm>
            <a:off x="2259354" y="2468977"/>
            <a:ext cx="1284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Background not flux weighted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66EBCC-9B24-AF9A-5901-ABD143E8F739}"/>
              </a:ext>
            </a:extLst>
          </p:cNvPr>
          <p:cNvSpPr txBox="1"/>
          <p:nvPr/>
        </p:nvSpPr>
        <p:spPr>
          <a:xfrm>
            <a:off x="6697621" y="2356306"/>
            <a:ext cx="1284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Background not flux weighted</a:t>
            </a:r>
          </a:p>
        </p:txBody>
      </p:sp>
    </p:spTree>
    <p:extLst>
      <p:ext uri="{BB962C8B-B14F-4D97-AF65-F5344CB8AC3E}">
        <p14:creationId xmlns:p14="http://schemas.microsoft.com/office/powerpoint/2010/main" val="18729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cision Tree - Learn Everything About Decision Trees">
            <a:extLst>
              <a:ext uri="{FF2B5EF4-FFF2-40B4-BE49-F238E27FC236}">
                <a16:creationId xmlns:a16="http://schemas.microsoft.com/office/drawing/2014/main" id="{949546B2-9BB3-B86D-F4F1-838636DC30BB}"/>
              </a:ext>
            </a:extLst>
          </p:cNvPr>
          <p:cNvPicPr>
            <a:picLocks noGrp="1" noChangeAspect="1" noChangeArrowheads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81" y="939976"/>
            <a:ext cx="4105265" cy="294552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1A5F9-6475-C735-E05C-7E8FA57D1B5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39026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Check correlation between variables</a:t>
            </a:r>
          </a:p>
          <a:p>
            <a:pPr>
              <a:lnSpc>
                <a:spcPct val="150000"/>
              </a:lnSpc>
            </a:pPr>
            <a:r>
              <a:rPr lang="en-US" dirty="0"/>
              <a:t>Optimize cuts based on sample size</a:t>
            </a:r>
          </a:p>
          <a:p>
            <a:pPr>
              <a:lnSpc>
                <a:spcPct val="150000"/>
              </a:lnSpc>
            </a:pPr>
            <a:r>
              <a:rPr lang="en-US" dirty="0"/>
              <a:t>Optimize an estimator</a:t>
            </a:r>
          </a:p>
          <a:p>
            <a:pPr>
              <a:lnSpc>
                <a:spcPct val="150000"/>
              </a:lnSpc>
            </a:pPr>
            <a:r>
              <a:rPr lang="en-US" dirty="0"/>
              <a:t>Final signal efficiencies can be calculated</a:t>
            </a:r>
          </a:p>
          <a:p>
            <a:pPr>
              <a:lnSpc>
                <a:spcPct val="150000"/>
              </a:lnSpc>
            </a:pPr>
            <a:r>
              <a:rPr lang="en-US" dirty="0"/>
              <a:t>Can be applied to calculate DUNE far detector sensitivity</a:t>
            </a:r>
          </a:p>
        </p:txBody>
      </p:sp>
      <p:sp>
        <p:nvSpPr>
          <p:cNvPr id="1031" name="Text Placeholder 3">
            <a:extLst>
              <a:ext uri="{FF2B5EF4-FFF2-40B4-BE49-F238E27FC236}">
                <a16:creationId xmlns:a16="http://schemas.microsoft.com/office/drawing/2014/main" id="{C0DEE15C-69CD-0A1F-8199-B36A04A26FD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10227" y="3955004"/>
            <a:ext cx="4545247" cy="999682"/>
          </a:xfrm>
        </p:spPr>
        <p:txBody>
          <a:bodyPr/>
          <a:lstStyle/>
          <a:p>
            <a:r>
              <a:rPr lang="en-US" dirty="0"/>
              <a:t>Example decision tree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449CB-67D3-1DAF-C08F-F2069715C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July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3B63D-986E-5373-AED5-07CA145BB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Justin Wheeler | New Perspectives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92341-651E-D1D1-7AE2-9F4D0A527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979A04A2-726F-2143-A443-7788AF27176E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A85217-1A7B-4116-1438-D9D48131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 anchor="b">
            <a:normAutofit/>
          </a:bodyPr>
          <a:lstStyle/>
          <a:p>
            <a:r>
              <a:rPr lang="en-US" dirty="0"/>
              <a:t>Classification of Signals</a:t>
            </a:r>
          </a:p>
        </p:txBody>
      </p:sp>
    </p:spTree>
    <p:extLst>
      <p:ext uri="{BB962C8B-B14F-4D97-AF65-F5344CB8AC3E}">
        <p14:creationId xmlns:p14="http://schemas.microsoft.com/office/powerpoint/2010/main" val="146559680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FNAL_PowerPoint_16x9_103023</Template>
  <TotalTime>4440</TotalTime>
  <Words>635</Words>
  <Application>Microsoft Office PowerPoint</Application>
  <PresentationFormat>On-screen Show (16:9)</PresentationFormat>
  <Paragraphs>149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Cambria Math</vt:lpstr>
      <vt:lpstr>Helvetica</vt:lpstr>
      <vt:lpstr>Fermilab_PPT_090915</vt:lpstr>
      <vt:lpstr>PowerPoint Presentation</vt:lpstr>
      <vt:lpstr>DUNE overview</vt:lpstr>
      <vt:lpstr>Neutron-antineutron oscillation (n→n ̅)</vt:lpstr>
      <vt:lpstr>Antineutron annihilation in nucleus</vt:lpstr>
      <vt:lpstr>Background signal: atmospheric neutrinos</vt:lpstr>
      <vt:lpstr>Constructing Feature Variables</vt:lpstr>
      <vt:lpstr>Multiplicity and precuts</vt:lpstr>
      <vt:lpstr>Isotropy and kinematics</vt:lpstr>
      <vt:lpstr>Classification of Signals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Wheeler</dc:creator>
  <cp:lastModifiedBy>Justin Wheeler</cp:lastModifiedBy>
  <cp:revision>77</cp:revision>
  <cp:lastPrinted>2014-01-20T19:40:21Z</cp:lastPrinted>
  <dcterms:created xsi:type="dcterms:W3CDTF">2024-06-06T14:27:24Z</dcterms:created>
  <dcterms:modified xsi:type="dcterms:W3CDTF">2024-07-08T14:14:40Z</dcterms:modified>
</cp:coreProperties>
</file>