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Lst>
  <p:notesMasterIdLst>
    <p:notesMasterId r:id="rId20"/>
  </p:notesMasterIdLst>
  <p:sldIdLst>
    <p:sldId id="256" r:id="rId2"/>
    <p:sldId id="788" r:id="rId3"/>
    <p:sldId id="811" r:id="rId4"/>
    <p:sldId id="729" r:id="rId5"/>
    <p:sldId id="818" r:id="rId6"/>
    <p:sldId id="819" r:id="rId7"/>
    <p:sldId id="820" r:id="rId8"/>
    <p:sldId id="812" r:id="rId9"/>
    <p:sldId id="821" r:id="rId10"/>
    <p:sldId id="787" r:id="rId11"/>
    <p:sldId id="804" r:id="rId12"/>
    <p:sldId id="813" r:id="rId13"/>
    <p:sldId id="809" r:id="rId14"/>
    <p:sldId id="815" r:id="rId15"/>
    <p:sldId id="814" r:id="rId16"/>
    <p:sldId id="822" r:id="rId17"/>
    <p:sldId id="824" r:id="rId18"/>
    <p:sldId id="81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945"/>
    <a:srgbClr val="960000"/>
    <a:srgbClr val="98002E"/>
    <a:srgbClr val="98002D"/>
    <a:srgbClr val="960001"/>
    <a:srgbClr val="8B1944"/>
    <a:srgbClr val="0432FF"/>
    <a:srgbClr val="FFFFFF"/>
    <a:srgbClr val="F6B296"/>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85" autoAdjust="0"/>
    <p:restoredTop sz="78907"/>
  </p:normalViewPr>
  <p:slideViewPr>
    <p:cSldViewPr snapToGrid="0" snapToObjects="1">
      <p:cViewPr>
        <p:scale>
          <a:sx n="124" d="100"/>
          <a:sy n="124" d="100"/>
        </p:scale>
        <p:origin x="1144" y="216"/>
      </p:cViewPr>
      <p:guideLst/>
    </p:cSldViewPr>
  </p:slideViewPr>
  <p:outlineViewPr>
    <p:cViewPr>
      <p:scale>
        <a:sx n="33" d="100"/>
        <a:sy n="33" d="100"/>
      </p:scale>
      <p:origin x="0" y="0"/>
    </p:cViewPr>
  </p:outlineViewPr>
  <p:notesTextViewPr>
    <p:cViewPr>
      <p:scale>
        <a:sx n="270" d="100"/>
        <a:sy n="27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2A9B6C-6AE5-2F45-9255-AFE653B19146}" type="doc">
      <dgm:prSet loTypeId="urn:microsoft.com/office/officeart/2005/8/layout/process4" loCatId="" qsTypeId="urn:microsoft.com/office/officeart/2005/8/quickstyle/simple2" qsCatId="simple" csTypeId="urn:microsoft.com/office/officeart/2005/8/colors/accent2_2" csCatId="accent2" phldr="1"/>
      <dgm:spPr/>
      <dgm:t>
        <a:bodyPr/>
        <a:lstStyle/>
        <a:p>
          <a:endParaRPr lang="en-US"/>
        </a:p>
      </dgm:t>
    </dgm:pt>
    <dgm:pt modelId="{7A0DF57D-78AF-2742-8730-051651B8E3C0}">
      <dgm:prSet phldrT="[Text]"/>
      <dgm:spPr>
        <a:solidFill>
          <a:srgbClr val="98002E"/>
        </a:solidFill>
      </dgm:spPr>
      <dgm:t>
        <a:bodyPr/>
        <a:lstStyle/>
        <a:p>
          <a:r>
            <a:rPr lang="en-US" dirty="0"/>
            <a:t>Fake Data Studies </a:t>
          </a:r>
        </a:p>
      </dgm:t>
    </dgm:pt>
    <dgm:pt modelId="{20E4F498-02F4-9F42-A15D-D8E99F52F1F3}" type="parTrans" cxnId="{BCEC05C0-C33C-D44F-BECA-93D665B57519}">
      <dgm:prSet/>
      <dgm:spPr/>
      <dgm:t>
        <a:bodyPr/>
        <a:lstStyle/>
        <a:p>
          <a:endParaRPr lang="en-US"/>
        </a:p>
      </dgm:t>
    </dgm:pt>
    <dgm:pt modelId="{7C46AB67-0E51-8748-94BB-EA009F616185}" type="sibTrans" cxnId="{BCEC05C0-C33C-D44F-BECA-93D665B57519}">
      <dgm:prSet/>
      <dgm:spPr/>
      <dgm:t>
        <a:bodyPr/>
        <a:lstStyle/>
        <a:p>
          <a:endParaRPr lang="en-US"/>
        </a:p>
      </dgm:t>
    </dgm:pt>
    <dgm:pt modelId="{1FC68942-DE6D-9F42-95D6-F1F24C6C667B}">
      <dgm:prSet phldrT="[Text]"/>
      <dgm:spPr>
        <a:solidFill>
          <a:srgbClr val="98002E"/>
        </a:solidFill>
      </dgm:spPr>
      <dgm:t>
        <a:bodyPr/>
        <a:lstStyle/>
        <a:p>
          <a:r>
            <a:rPr lang="en-US" dirty="0"/>
            <a:t>Background Subtraction</a:t>
          </a:r>
        </a:p>
      </dgm:t>
    </dgm:pt>
    <dgm:pt modelId="{883EF8FC-8CE8-A34B-977A-A2AAB176F50B}" type="parTrans" cxnId="{4CCD5D3F-E837-4E48-8B3B-2675ED258EAE}">
      <dgm:prSet/>
      <dgm:spPr/>
      <dgm:t>
        <a:bodyPr/>
        <a:lstStyle/>
        <a:p>
          <a:endParaRPr lang="en-US"/>
        </a:p>
      </dgm:t>
    </dgm:pt>
    <dgm:pt modelId="{72D78EE4-E613-434B-9CC9-0A9F0CFA4EF2}" type="sibTrans" cxnId="{4CCD5D3F-E837-4E48-8B3B-2675ED258EAE}">
      <dgm:prSet/>
      <dgm:spPr/>
      <dgm:t>
        <a:bodyPr/>
        <a:lstStyle/>
        <a:p>
          <a:endParaRPr lang="en-US"/>
        </a:p>
      </dgm:t>
    </dgm:pt>
    <dgm:pt modelId="{66543F23-4A3A-9B46-A739-F514BA21C76F}">
      <dgm:prSet phldrT="[Text]"/>
      <dgm:spPr>
        <a:solidFill>
          <a:schemeClr val="bg1">
            <a:alpha val="90000"/>
          </a:schemeClr>
        </a:solidFill>
        <a:ln>
          <a:solidFill>
            <a:schemeClr val="bg1">
              <a:alpha val="90000"/>
            </a:schemeClr>
          </a:solidFill>
        </a:ln>
      </dgm:spPr>
      <dgm:t>
        <a:bodyPr/>
        <a:lstStyle/>
        <a:p>
          <a:r>
            <a:rPr lang="en-US" dirty="0"/>
            <a:t>Using GPR</a:t>
          </a:r>
        </a:p>
      </dgm:t>
    </dgm:pt>
    <dgm:pt modelId="{D9A60356-2B10-0445-9BFA-0802B2C4C10F}" type="parTrans" cxnId="{F139DE64-9108-0740-88E4-2810D1722954}">
      <dgm:prSet/>
      <dgm:spPr/>
      <dgm:t>
        <a:bodyPr/>
        <a:lstStyle/>
        <a:p>
          <a:endParaRPr lang="en-US"/>
        </a:p>
      </dgm:t>
    </dgm:pt>
    <dgm:pt modelId="{CFC14893-DC8C-6949-BD31-31E28E39DBBD}" type="sibTrans" cxnId="{F139DE64-9108-0740-88E4-2810D1722954}">
      <dgm:prSet/>
      <dgm:spPr/>
      <dgm:t>
        <a:bodyPr/>
        <a:lstStyle/>
        <a:p>
          <a:endParaRPr lang="en-US"/>
        </a:p>
      </dgm:t>
    </dgm:pt>
    <mc:AlternateContent xmlns:mc="http://schemas.openxmlformats.org/markup-compatibility/2006">
      <mc:Choice xmlns:a14="http://schemas.microsoft.com/office/drawing/2010/main" Requires="a14">
        <dgm:pt modelId="{CF8FAFEC-065B-5540-9D2B-58912A69EC25}">
          <dgm:prSet phldrT="[Text]"/>
          <dgm:spPr>
            <a:solidFill>
              <a:srgbClr val="98002E"/>
            </a:solidFill>
          </dgm:spPr>
          <dgm:t>
            <a:bodyPr/>
            <a:lstStyle/>
            <a:p>
              <a:r>
                <a:rPr lang="en-US" dirty="0"/>
                <a:t> </a:t>
              </a:r>
              <a14:m>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 </m:t>
                  </m:r>
                </m:oMath>
              </a14:m>
              <a:r>
                <a:rPr lang="en-US" dirty="0"/>
                <a:t>Distributions</a:t>
              </a:r>
            </a:p>
          </dgm:t>
        </dgm:pt>
      </mc:Choice>
      <mc:Fallback>
        <dgm:pt modelId="{CF8FAFEC-065B-5540-9D2B-58912A69EC25}">
          <dgm:prSet phldrT="[Text]"/>
          <dgm:spPr>
            <a:solidFill>
              <a:srgbClr val="98002E"/>
            </a:solidFill>
          </dgm:spPr>
          <dgm:t>
            <a:bodyPr/>
            <a:lstStyle/>
            <a:p>
              <a:r>
                <a:rPr lang="en-US" dirty="0"/>
                <a:t> </a:t>
              </a:r>
              <a:r>
                <a:rPr lang="en-US" b="0" i="0">
                  <a:latin typeface="Cambria Math" panose="02040503050406030204" pitchFamily="18" charset="0"/>
                </a:rPr>
                <a:t>𝜙 </a:t>
              </a:r>
              <a:r>
                <a:rPr lang="en-US" dirty="0"/>
                <a:t>Distributions</a:t>
              </a:r>
            </a:p>
          </dgm:t>
        </dgm:pt>
      </mc:Fallback>
    </mc:AlternateContent>
    <dgm:pt modelId="{0C1A3CD4-85D3-F44C-AB4C-908939507E23}" type="parTrans" cxnId="{66D08FB0-E53D-9547-BF09-70BBEC0BBAA5}">
      <dgm:prSet/>
      <dgm:spPr/>
      <dgm:t>
        <a:bodyPr/>
        <a:lstStyle/>
        <a:p>
          <a:endParaRPr lang="en-US"/>
        </a:p>
      </dgm:t>
    </dgm:pt>
    <dgm:pt modelId="{6089098E-AAA1-554C-A4B4-467199DFEC0B}" type="sibTrans" cxnId="{66D08FB0-E53D-9547-BF09-70BBEC0BBAA5}">
      <dgm:prSet/>
      <dgm:spPr/>
      <dgm:t>
        <a:bodyPr/>
        <a:lstStyle/>
        <a:p>
          <a:endParaRPr lang="en-US"/>
        </a:p>
      </dgm:t>
    </dgm:pt>
    <mc:AlternateContent xmlns:mc="http://schemas.openxmlformats.org/markup-compatibility/2006">
      <mc:Choice xmlns:a14="http://schemas.microsoft.com/office/drawing/2010/main" Requires="a14">
        <dgm:pt modelId="{E4331E94-6BD6-0B49-92E4-EAA048476C6B}">
          <dgm:prSet phldrT="[Text]"/>
          <dgm:spPr>
            <a:solidFill>
              <a:srgbClr val="98002E"/>
            </a:solidFill>
          </dgm:spPr>
          <dgm:t>
            <a:bodyPr/>
            <a:lstStyle/>
            <a:p>
              <a:r>
                <a:rPr lang="en-US" dirty="0"/>
                <a:t>Unfolding </a:t>
              </a:r>
              <a14:m>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 </m:t>
                  </m:r>
                </m:oMath>
              </a14:m>
              <a:r>
                <a:rPr lang="en-US" dirty="0"/>
                <a:t>Distributions</a:t>
              </a:r>
            </a:p>
          </dgm:t>
        </dgm:pt>
      </mc:Choice>
      <mc:Fallback>
        <dgm:pt modelId="{E4331E94-6BD6-0B49-92E4-EAA048476C6B}">
          <dgm:prSet phldrT="[Text]"/>
          <dgm:spPr>
            <a:solidFill>
              <a:srgbClr val="98002E"/>
            </a:solidFill>
          </dgm:spPr>
          <dgm:t>
            <a:bodyPr/>
            <a:lstStyle/>
            <a:p>
              <a:r>
                <a:rPr lang="en-US" dirty="0"/>
                <a:t>Unfolding </a:t>
              </a:r>
              <a:r>
                <a:rPr lang="en-US" b="0" i="0">
                  <a:latin typeface="Cambria Math" panose="02040503050406030204" pitchFamily="18" charset="0"/>
                </a:rPr>
                <a:t>𝜙 </a:t>
              </a:r>
              <a:r>
                <a:rPr lang="en-US" dirty="0"/>
                <a:t>Distributions</a:t>
              </a:r>
            </a:p>
          </dgm:t>
        </dgm:pt>
      </mc:Fallback>
    </mc:AlternateContent>
    <dgm:pt modelId="{772E8B37-4E49-EA44-954C-C5579322D5DD}" type="parTrans" cxnId="{171A8B2B-D4F5-AD47-ADF5-E88FA357D353}">
      <dgm:prSet/>
      <dgm:spPr/>
      <dgm:t>
        <a:bodyPr/>
        <a:lstStyle/>
        <a:p>
          <a:endParaRPr lang="en-US"/>
        </a:p>
      </dgm:t>
    </dgm:pt>
    <dgm:pt modelId="{16023568-522A-0144-99B2-EE25312296FD}" type="sibTrans" cxnId="{171A8B2B-D4F5-AD47-ADF5-E88FA357D353}">
      <dgm:prSet/>
      <dgm:spPr/>
      <dgm:t>
        <a:bodyPr/>
        <a:lstStyle/>
        <a:p>
          <a:endParaRPr lang="en-US"/>
        </a:p>
      </dgm:t>
    </dgm:pt>
    <dgm:pt modelId="{1F14DBFD-A2C7-1945-8524-CC472247BC50}">
      <dgm:prSet phldrT="[Text]"/>
      <dgm:spPr>
        <a:solidFill>
          <a:schemeClr val="bg1">
            <a:alpha val="90000"/>
          </a:schemeClr>
        </a:solidFill>
        <a:ln>
          <a:solidFill>
            <a:schemeClr val="bg1">
              <a:alpha val="90000"/>
            </a:schemeClr>
          </a:solidFill>
        </a:ln>
      </dgm:spPr>
      <dgm:t>
        <a:bodyPr/>
        <a:lstStyle/>
        <a:p>
          <a:r>
            <a:rPr lang="en-US" dirty="0"/>
            <a:t>Using iterative Bayesian unfolding by </a:t>
          </a:r>
          <a:r>
            <a:rPr lang="en-US" dirty="0" err="1"/>
            <a:t>RooUnfold</a:t>
          </a:r>
          <a:endParaRPr lang="en-US" dirty="0"/>
        </a:p>
      </dgm:t>
    </dgm:pt>
    <dgm:pt modelId="{55414E35-215B-8640-A55A-EF732D161661}" type="parTrans" cxnId="{546FF34D-5D8E-2142-9F96-9C97FDDC3832}">
      <dgm:prSet/>
      <dgm:spPr/>
      <dgm:t>
        <a:bodyPr/>
        <a:lstStyle/>
        <a:p>
          <a:endParaRPr lang="en-US"/>
        </a:p>
      </dgm:t>
    </dgm:pt>
    <dgm:pt modelId="{F3E227CA-4D91-4549-8C90-B4021FB48207}" type="sibTrans" cxnId="{546FF34D-5D8E-2142-9F96-9C97FDDC3832}">
      <dgm:prSet/>
      <dgm:spPr/>
      <dgm:t>
        <a:bodyPr/>
        <a:lstStyle/>
        <a:p>
          <a:endParaRPr lang="en-US"/>
        </a:p>
      </dgm:t>
    </dgm:pt>
    <dgm:pt modelId="{C52521F5-2C1A-5F45-8A41-50C2DC2FEC51}">
      <dgm:prSet phldrT="[Text]"/>
      <dgm:spPr>
        <a:solidFill>
          <a:srgbClr val="98002E"/>
        </a:solidFill>
      </dgm:spPr>
      <dgm:t>
        <a:bodyPr/>
        <a:lstStyle/>
        <a:p>
          <a:r>
            <a:rPr lang="en-US" dirty="0"/>
            <a:t>Binned Data</a:t>
          </a:r>
        </a:p>
      </dgm:t>
    </dgm:pt>
    <dgm:pt modelId="{33E01349-CD27-EB42-8578-172A8B9EF34E}" type="sibTrans" cxnId="{9D81D9AB-A3E3-D24F-BB2D-DE8A17C0F083}">
      <dgm:prSet/>
      <dgm:spPr/>
      <dgm:t>
        <a:bodyPr/>
        <a:lstStyle/>
        <a:p>
          <a:endParaRPr lang="en-US"/>
        </a:p>
      </dgm:t>
    </dgm:pt>
    <dgm:pt modelId="{524A46B2-F2C2-7A40-B7A5-7C807B72B138}" type="parTrans" cxnId="{9D81D9AB-A3E3-D24F-BB2D-DE8A17C0F083}">
      <dgm:prSet/>
      <dgm:spPr/>
      <dgm:t>
        <a:bodyPr/>
        <a:lstStyle/>
        <a:p>
          <a:endParaRPr lang="en-US"/>
        </a:p>
      </dgm:t>
    </dgm:pt>
    <mc:AlternateContent xmlns:mc="http://schemas.openxmlformats.org/markup-compatibility/2006">
      <mc:Choice xmlns:a14="http://schemas.microsoft.com/office/drawing/2010/main" Requires="a14">
        <dgm:pt modelId="{3C7E5662-7FC8-4D42-A1CA-B1AF4BB44A16}">
          <dgm:prSet/>
          <dgm:spPr>
            <a:solidFill>
              <a:schemeClr val="bg1">
                <a:alpha val="90000"/>
              </a:schemeClr>
            </a:solidFill>
            <a:ln>
              <a:solidFill>
                <a:schemeClr val="bg1">
                  <a:alpha val="90000"/>
                </a:schemeClr>
              </a:solidFill>
            </a:ln>
          </dgm:spPr>
          <dgm:t>
            <a:bodyPr/>
            <a:lstStyle/>
            <a:p>
              <a:r>
                <a:rPr lang="en-US" dirty="0"/>
                <a:t>(</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𝜓</m:t>
                  </m:r>
                </m:oMath>
              </a14:m>
              <a:r>
                <a:rPr lang="en-US" dirty="0"/>
                <a:t> Signal+ </a:t>
              </a:r>
              <a:r>
                <a:rPr lang="en-US" dirty="0" err="1"/>
                <a:t>Drell</a:t>
              </a:r>
              <a:r>
                <a:rPr lang="en-US" dirty="0"/>
                <a:t>-Yan background)</a:t>
              </a:r>
            </a:p>
          </dgm:t>
        </dgm:pt>
      </mc:Choice>
      <mc:Fallback>
        <dgm:pt modelId="{3C7E5662-7FC8-4D42-A1CA-B1AF4BB44A16}">
          <dgm:prSet/>
          <dgm:spPr>
            <a:solidFill>
              <a:schemeClr val="bg1">
                <a:alpha val="90000"/>
              </a:schemeClr>
            </a:solidFill>
            <a:ln>
              <a:solidFill>
                <a:schemeClr val="bg1">
                  <a:alpha val="90000"/>
                </a:schemeClr>
              </a:solidFill>
            </a:ln>
          </dgm:spPr>
          <dgm:t>
            <a:bodyPr/>
            <a:lstStyle/>
            <a:p>
              <a:r>
                <a:rPr lang="en-US" dirty="0"/>
                <a:t>(</a:t>
              </a:r>
              <a:r>
                <a:rPr lang="en-US" b="0" i="0">
                  <a:latin typeface="Cambria Math" panose="02040503050406030204" pitchFamily="18" charset="0"/>
                </a:rPr>
                <a:t>𝐽/𝜓</a:t>
              </a:r>
              <a:r>
                <a:rPr lang="en-US" dirty="0"/>
                <a:t> Signal+ </a:t>
              </a:r>
              <a:r>
                <a:rPr lang="en-US" dirty="0" err="1"/>
                <a:t>Drell</a:t>
              </a:r>
              <a:r>
                <a:rPr lang="en-US" dirty="0"/>
                <a:t>-Yan background)</a:t>
              </a:r>
            </a:p>
          </dgm:t>
        </dgm:pt>
      </mc:Fallback>
    </mc:AlternateContent>
    <dgm:pt modelId="{6730B6EF-94A3-B945-965E-197F422662A2}" type="parTrans" cxnId="{F5BB698A-EE7E-BD4D-AE35-D184514DCC38}">
      <dgm:prSet/>
      <dgm:spPr/>
      <dgm:t>
        <a:bodyPr/>
        <a:lstStyle/>
        <a:p>
          <a:endParaRPr lang="en-US"/>
        </a:p>
      </dgm:t>
    </dgm:pt>
    <dgm:pt modelId="{06A1CC4F-27B4-0B44-93B3-BB1235925EB2}" type="sibTrans" cxnId="{F5BB698A-EE7E-BD4D-AE35-D184514DCC38}">
      <dgm:prSet/>
      <dgm:spPr/>
      <dgm:t>
        <a:bodyPr/>
        <a:lstStyle/>
        <a:p>
          <a:endParaRPr lang="en-US"/>
        </a:p>
      </dgm:t>
    </dgm:pt>
    <dgm:pt modelId="{54A534D1-A6EA-CA4C-8384-0A720A118945}">
      <dgm:prSet phldrT="[Text]"/>
      <dgm:spPr>
        <a:solidFill>
          <a:schemeClr val="bg1">
            <a:alpha val="90000"/>
          </a:schemeClr>
        </a:solidFill>
        <a:ln>
          <a:solidFill>
            <a:schemeClr val="bg1">
              <a:alpha val="90000"/>
            </a:schemeClr>
          </a:solidFill>
        </a:ln>
      </dgm:spPr>
      <dgm:t>
        <a:bodyPr/>
        <a:lstStyle/>
        <a:p>
          <a:r>
            <a:rPr lang="en-US" dirty="0"/>
            <a:t>Defining Sidebands</a:t>
          </a:r>
        </a:p>
      </dgm:t>
    </dgm:pt>
    <dgm:pt modelId="{B2ED1E66-3E7C-A449-A3C9-859CD149F4AF}" type="parTrans" cxnId="{C55FB7CB-D339-E543-BE6C-69414BD85334}">
      <dgm:prSet/>
      <dgm:spPr/>
      <dgm:t>
        <a:bodyPr/>
        <a:lstStyle/>
        <a:p>
          <a:endParaRPr lang="en-US"/>
        </a:p>
      </dgm:t>
    </dgm:pt>
    <dgm:pt modelId="{708B885F-8464-0B47-9794-B24C8545195A}" type="sibTrans" cxnId="{C55FB7CB-D339-E543-BE6C-69414BD85334}">
      <dgm:prSet/>
      <dgm:spPr/>
      <dgm:t>
        <a:bodyPr/>
        <a:lstStyle/>
        <a:p>
          <a:endParaRPr lang="en-US"/>
        </a:p>
      </dgm:t>
    </dgm:pt>
    <dgm:pt modelId="{5AD8B869-49E3-5E47-B574-EB1A3EF5ACA0}">
      <dgm:prSet phldrT="[Text]"/>
      <dgm:spPr>
        <a:solidFill>
          <a:schemeClr val="bg1">
            <a:alpha val="90000"/>
          </a:schemeClr>
        </a:solidFill>
        <a:ln>
          <a:solidFill>
            <a:schemeClr val="bg1">
              <a:alpha val="90000"/>
            </a:schemeClr>
          </a:solidFill>
        </a:ln>
      </dgm:spPr>
      <dgm:t>
        <a:bodyPr/>
        <a:lstStyle/>
        <a:p>
          <a:r>
            <a:rPr lang="en-US" dirty="0"/>
            <a:t>Spin up/down cases</a:t>
          </a:r>
        </a:p>
      </dgm:t>
    </dgm:pt>
    <dgm:pt modelId="{095A0F4A-4B39-7C4A-9FC5-F281C51B48CD}" type="parTrans" cxnId="{908878E3-8ED6-1448-ACC7-87F377B4BA85}">
      <dgm:prSet/>
      <dgm:spPr/>
      <dgm:t>
        <a:bodyPr/>
        <a:lstStyle/>
        <a:p>
          <a:endParaRPr lang="en-US"/>
        </a:p>
      </dgm:t>
    </dgm:pt>
    <dgm:pt modelId="{B82F0D19-33BE-1844-B848-E88C2DA5082D}" type="sibTrans" cxnId="{908878E3-8ED6-1448-ACC7-87F377B4BA85}">
      <dgm:prSet/>
      <dgm:spPr/>
      <dgm:t>
        <a:bodyPr/>
        <a:lstStyle/>
        <a:p>
          <a:endParaRPr lang="en-US"/>
        </a:p>
      </dgm:t>
    </dgm:pt>
    <dgm:pt modelId="{BE2F0F33-6A1C-F642-ADF2-B57F21EB5C06}" type="pres">
      <dgm:prSet presAssocID="{2A2A9B6C-6AE5-2F45-9255-AFE653B19146}" presName="Name0" presStyleCnt="0">
        <dgm:presLayoutVars>
          <dgm:dir/>
          <dgm:animLvl val="lvl"/>
          <dgm:resizeHandles val="exact"/>
        </dgm:presLayoutVars>
      </dgm:prSet>
      <dgm:spPr/>
    </dgm:pt>
    <dgm:pt modelId="{6CF5A3CD-4AF6-BE44-945C-8CCA51CF973E}" type="pres">
      <dgm:prSet presAssocID="{E4331E94-6BD6-0B49-92E4-EAA048476C6B}" presName="boxAndChildren" presStyleCnt="0"/>
      <dgm:spPr/>
    </dgm:pt>
    <dgm:pt modelId="{480B0BE2-C8D9-0241-94A4-4BBC972F0234}" type="pres">
      <dgm:prSet presAssocID="{E4331E94-6BD6-0B49-92E4-EAA048476C6B}" presName="parentTextBox" presStyleLbl="node1" presStyleIdx="0" presStyleCnt="5"/>
      <dgm:spPr/>
    </dgm:pt>
    <dgm:pt modelId="{37089067-838F-E34E-8CA3-470D8230DB66}" type="pres">
      <dgm:prSet presAssocID="{E4331E94-6BD6-0B49-92E4-EAA048476C6B}" presName="entireBox" presStyleLbl="node1" presStyleIdx="0" presStyleCnt="5" custLinFactNeighborX="18763" custLinFactNeighborY="-957"/>
      <dgm:spPr/>
    </dgm:pt>
    <dgm:pt modelId="{C37C4ABB-DB98-AB4D-AA1A-EE9E2F3D3053}" type="pres">
      <dgm:prSet presAssocID="{E4331E94-6BD6-0B49-92E4-EAA048476C6B}" presName="descendantBox" presStyleCnt="0"/>
      <dgm:spPr/>
    </dgm:pt>
    <dgm:pt modelId="{68B715E6-0EE1-194A-83C8-466C11AC6E17}" type="pres">
      <dgm:prSet presAssocID="{1F14DBFD-A2C7-1945-8524-CC472247BC50}" presName="childTextBox" presStyleLbl="fgAccFollowNode1" presStyleIdx="0" presStyleCnt="5">
        <dgm:presLayoutVars>
          <dgm:bulletEnabled val="1"/>
        </dgm:presLayoutVars>
      </dgm:prSet>
      <dgm:spPr/>
    </dgm:pt>
    <dgm:pt modelId="{306F28FB-A795-D443-B403-73CD9765DB97}" type="pres">
      <dgm:prSet presAssocID="{6089098E-AAA1-554C-A4B4-467199DFEC0B}" presName="sp" presStyleCnt="0"/>
      <dgm:spPr/>
    </dgm:pt>
    <dgm:pt modelId="{531D2817-7FC4-CD48-A9E5-8C24FC64FBBB}" type="pres">
      <dgm:prSet presAssocID="{CF8FAFEC-065B-5540-9D2B-58912A69EC25}" presName="arrowAndChildren" presStyleCnt="0"/>
      <dgm:spPr/>
    </dgm:pt>
    <dgm:pt modelId="{2C5ED465-16F6-794E-AC92-8B67E94CC537}" type="pres">
      <dgm:prSet presAssocID="{CF8FAFEC-065B-5540-9D2B-58912A69EC25}" presName="parentTextArrow" presStyleLbl="node1" presStyleIdx="0" presStyleCnt="5"/>
      <dgm:spPr/>
    </dgm:pt>
    <dgm:pt modelId="{BF1DF631-8ED7-3C4D-A23D-9E0E946DF233}" type="pres">
      <dgm:prSet presAssocID="{CF8FAFEC-065B-5540-9D2B-58912A69EC25}" presName="arrow" presStyleLbl="node1" presStyleIdx="1" presStyleCnt="5"/>
      <dgm:spPr/>
    </dgm:pt>
    <dgm:pt modelId="{A0ACDE62-A2B9-CD41-BD31-2733D6DA138D}" type="pres">
      <dgm:prSet presAssocID="{CF8FAFEC-065B-5540-9D2B-58912A69EC25}" presName="descendantArrow" presStyleCnt="0"/>
      <dgm:spPr/>
    </dgm:pt>
    <dgm:pt modelId="{46E53839-63CA-474E-A2A4-4111F21415EA}" type="pres">
      <dgm:prSet presAssocID="{5AD8B869-49E3-5E47-B574-EB1A3EF5ACA0}" presName="childTextArrow" presStyleLbl="fgAccFollowNode1" presStyleIdx="1" presStyleCnt="5">
        <dgm:presLayoutVars>
          <dgm:bulletEnabled val="1"/>
        </dgm:presLayoutVars>
      </dgm:prSet>
      <dgm:spPr/>
    </dgm:pt>
    <dgm:pt modelId="{6443161D-CA52-F249-800E-E3B787763805}" type="pres">
      <dgm:prSet presAssocID="{72D78EE4-E613-434B-9CC9-0A9F0CFA4EF2}" presName="sp" presStyleCnt="0"/>
      <dgm:spPr/>
    </dgm:pt>
    <dgm:pt modelId="{52A53813-85CF-2B4D-8A76-5A7222D17B18}" type="pres">
      <dgm:prSet presAssocID="{1FC68942-DE6D-9F42-95D6-F1F24C6C667B}" presName="arrowAndChildren" presStyleCnt="0"/>
      <dgm:spPr/>
    </dgm:pt>
    <dgm:pt modelId="{D46402CE-7F1A-124C-A3AF-46BA0866A6B6}" type="pres">
      <dgm:prSet presAssocID="{1FC68942-DE6D-9F42-95D6-F1F24C6C667B}" presName="parentTextArrow" presStyleLbl="node1" presStyleIdx="1" presStyleCnt="5"/>
      <dgm:spPr/>
    </dgm:pt>
    <dgm:pt modelId="{C27C56E0-50F7-854D-895F-32E85B9BC48A}" type="pres">
      <dgm:prSet presAssocID="{1FC68942-DE6D-9F42-95D6-F1F24C6C667B}" presName="arrow" presStyleLbl="node1" presStyleIdx="2" presStyleCnt="5"/>
      <dgm:spPr/>
    </dgm:pt>
    <dgm:pt modelId="{C3FC8A0A-C001-3540-AA35-2847638BA2C0}" type="pres">
      <dgm:prSet presAssocID="{1FC68942-DE6D-9F42-95D6-F1F24C6C667B}" presName="descendantArrow" presStyleCnt="0"/>
      <dgm:spPr/>
    </dgm:pt>
    <dgm:pt modelId="{4F3CBB54-7D6D-ED4D-9226-64766BB97CAC}" type="pres">
      <dgm:prSet presAssocID="{66543F23-4A3A-9B46-A739-F514BA21C76F}" presName="childTextArrow" presStyleLbl="fgAccFollowNode1" presStyleIdx="2" presStyleCnt="5">
        <dgm:presLayoutVars>
          <dgm:bulletEnabled val="1"/>
        </dgm:presLayoutVars>
      </dgm:prSet>
      <dgm:spPr/>
    </dgm:pt>
    <dgm:pt modelId="{0B192C6D-E110-FA4A-854D-BC8EC4819EB8}" type="pres">
      <dgm:prSet presAssocID="{33E01349-CD27-EB42-8578-172A8B9EF34E}" presName="sp" presStyleCnt="0"/>
      <dgm:spPr/>
    </dgm:pt>
    <dgm:pt modelId="{E967A655-8853-1C41-BA66-8D6FFD033484}" type="pres">
      <dgm:prSet presAssocID="{C52521F5-2C1A-5F45-8A41-50C2DC2FEC51}" presName="arrowAndChildren" presStyleCnt="0"/>
      <dgm:spPr/>
    </dgm:pt>
    <dgm:pt modelId="{FF072F40-2EB4-F44C-9E22-5FBEACAA7AF5}" type="pres">
      <dgm:prSet presAssocID="{C52521F5-2C1A-5F45-8A41-50C2DC2FEC51}" presName="parentTextArrow" presStyleLbl="node1" presStyleIdx="2" presStyleCnt="5"/>
      <dgm:spPr/>
    </dgm:pt>
    <dgm:pt modelId="{AAC4B647-52B4-0A43-A33D-88F37A9E61E1}" type="pres">
      <dgm:prSet presAssocID="{C52521F5-2C1A-5F45-8A41-50C2DC2FEC51}" presName="arrow" presStyleLbl="node1" presStyleIdx="3" presStyleCnt="5" custLinFactNeighborX="10718" custLinFactNeighborY="-536"/>
      <dgm:spPr/>
    </dgm:pt>
    <dgm:pt modelId="{0DE5D5DC-D950-2B49-8523-6984CD5CF12E}" type="pres">
      <dgm:prSet presAssocID="{C52521F5-2C1A-5F45-8A41-50C2DC2FEC51}" presName="descendantArrow" presStyleCnt="0"/>
      <dgm:spPr/>
    </dgm:pt>
    <dgm:pt modelId="{888E5F83-DCE9-AA47-9192-B16A1CAF064F}" type="pres">
      <dgm:prSet presAssocID="{54A534D1-A6EA-CA4C-8384-0A720A118945}" presName="childTextArrow" presStyleLbl="fgAccFollowNode1" presStyleIdx="3" presStyleCnt="5">
        <dgm:presLayoutVars>
          <dgm:bulletEnabled val="1"/>
        </dgm:presLayoutVars>
      </dgm:prSet>
      <dgm:spPr/>
    </dgm:pt>
    <dgm:pt modelId="{2AE4CB6E-E547-0B47-AAB9-DC2AC06DCD59}" type="pres">
      <dgm:prSet presAssocID="{7C46AB67-0E51-8748-94BB-EA009F616185}" presName="sp" presStyleCnt="0"/>
      <dgm:spPr/>
    </dgm:pt>
    <dgm:pt modelId="{BCBCFAF6-3256-D748-894D-1F097D140170}" type="pres">
      <dgm:prSet presAssocID="{7A0DF57D-78AF-2742-8730-051651B8E3C0}" presName="arrowAndChildren" presStyleCnt="0"/>
      <dgm:spPr/>
    </dgm:pt>
    <dgm:pt modelId="{1F9C5A51-8C33-9C44-AF08-E5C97D63F464}" type="pres">
      <dgm:prSet presAssocID="{7A0DF57D-78AF-2742-8730-051651B8E3C0}" presName="parentTextArrow" presStyleLbl="node1" presStyleIdx="3" presStyleCnt="5"/>
      <dgm:spPr/>
    </dgm:pt>
    <dgm:pt modelId="{7576367B-1D22-874A-B93C-322CF1108950}" type="pres">
      <dgm:prSet presAssocID="{7A0DF57D-78AF-2742-8730-051651B8E3C0}" presName="arrow" presStyleLbl="node1" presStyleIdx="4" presStyleCnt="5"/>
      <dgm:spPr/>
    </dgm:pt>
    <dgm:pt modelId="{CA7191C7-3A08-8647-9C06-F2B301845D21}" type="pres">
      <dgm:prSet presAssocID="{7A0DF57D-78AF-2742-8730-051651B8E3C0}" presName="descendantArrow" presStyleCnt="0"/>
      <dgm:spPr/>
    </dgm:pt>
    <dgm:pt modelId="{47C334BE-3165-9D43-AA5C-A81E88747C07}" type="pres">
      <dgm:prSet presAssocID="{3C7E5662-7FC8-4D42-A1CA-B1AF4BB44A16}" presName="childTextArrow" presStyleLbl="fgAccFollowNode1" presStyleIdx="4" presStyleCnt="5">
        <dgm:presLayoutVars>
          <dgm:bulletEnabled val="1"/>
        </dgm:presLayoutVars>
      </dgm:prSet>
      <dgm:spPr/>
    </dgm:pt>
  </dgm:ptLst>
  <dgm:cxnLst>
    <dgm:cxn modelId="{C6D4980C-CF51-E54E-98CB-5613D99E405F}" type="presOf" srcId="{1FC68942-DE6D-9F42-95D6-F1F24C6C667B}" destId="{D46402CE-7F1A-124C-A3AF-46BA0866A6B6}" srcOrd="0" destOrd="0" presId="urn:microsoft.com/office/officeart/2005/8/layout/process4"/>
    <dgm:cxn modelId="{02249810-8847-A74F-93EB-3B2D41224DE8}" type="presOf" srcId="{7A0DF57D-78AF-2742-8730-051651B8E3C0}" destId="{7576367B-1D22-874A-B93C-322CF1108950}" srcOrd="1" destOrd="0" presId="urn:microsoft.com/office/officeart/2005/8/layout/process4"/>
    <dgm:cxn modelId="{982D3014-E61D-3F4B-9008-EC083600A790}" type="presOf" srcId="{CF8FAFEC-065B-5540-9D2B-58912A69EC25}" destId="{2C5ED465-16F6-794E-AC92-8B67E94CC537}" srcOrd="0" destOrd="0" presId="urn:microsoft.com/office/officeart/2005/8/layout/process4"/>
    <dgm:cxn modelId="{35AB061E-5083-5247-B0B7-990D6D77A64C}" type="presOf" srcId="{7A0DF57D-78AF-2742-8730-051651B8E3C0}" destId="{1F9C5A51-8C33-9C44-AF08-E5C97D63F464}" srcOrd="0" destOrd="0" presId="urn:microsoft.com/office/officeart/2005/8/layout/process4"/>
    <dgm:cxn modelId="{171A8B2B-D4F5-AD47-ADF5-E88FA357D353}" srcId="{2A2A9B6C-6AE5-2F45-9255-AFE653B19146}" destId="{E4331E94-6BD6-0B49-92E4-EAA048476C6B}" srcOrd="4" destOrd="0" parTransId="{772E8B37-4E49-EA44-954C-C5579322D5DD}" sibTransId="{16023568-522A-0144-99B2-EE25312296FD}"/>
    <dgm:cxn modelId="{1A679339-2BAF-E64C-AB21-C4311030DE87}" type="presOf" srcId="{E4331E94-6BD6-0B49-92E4-EAA048476C6B}" destId="{37089067-838F-E34E-8CA3-470D8230DB66}" srcOrd="1" destOrd="0" presId="urn:microsoft.com/office/officeart/2005/8/layout/process4"/>
    <dgm:cxn modelId="{4CCD5D3F-E837-4E48-8B3B-2675ED258EAE}" srcId="{2A2A9B6C-6AE5-2F45-9255-AFE653B19146}" destId="{1FC68942-DE6D-9F42-95D6-F1F24C6C667B}" srcOrd="2" destOrd="0" parTransId="{883EF8FC-8CE8-A34B-977A-A2AAB176F50B}" sibTransId="{72D78EE4-E613-434B-9CC9-0A9F0CFA4EF2}"/>
    <dgm:cxn modelId="{546FF34D-5D8E-2142-9F96-9C97FDDC3832}" srcId="{E4331E94-6BD6-0B49-92E4-EAA048476C6B}" destId="{1F14DBFD-A2C7-1945-8524-CC472247BC50}" srcOrd="0" destOrd="0" parTransId="{55414E35-215B-8640-A55A-EF732D161661}" sibTransId="{F3E227CA-4D91-4549-8C90-B4021FB48207}"/>
    <dgm:cxn modelId="{39FF5358-61EE-864C-924B-F3D2FC8FBB0E}" type="presOf" srcId="{E4331E94-6BD6-0B49-92E4-EAA048476C6B}" destId="{480B0BE2-C8D9-0241-94A4-4BBC972F0234}" srcOrd="0" destOrd="0" presId="urn:microsoft.com/office/officeart/2005/8/layout/process4"/>
    <dgm:cxn modelId="{F139DE64-9108-0740-88E4-2810D1722954}" srcId="{1FC68942-DE6D-9F42-95D6-F1F24C6C667B}" destId="{66543F23-4A3A-9B46-A739-F514BA21C76F}" srcOrd="0" destOrd="0" parTransId="{D9A60356-2B10-0445-9BFA-0802B2C4C10F}" sibTransId="{CFC14893-DC8C-6949-BD31-31E28E39DBBD}"/>
    <dgm:cxn modelId="{8729BF6A-567A-AC42-B5B2-1BEA3772D3AE}" type="presOf" srcId="{66543F23-4A3A-9B46-A739-F514BA21C76F}" destId="{4F3CBB54-7D6D-ED4D-9226-64766BB97CAC}" srcOrd="0" destOrd="0" presId="urn:microsoft.com/office/officeart/2005/8/layout/process4"/>
    <dgm:cxn modelId="{F5BB698A-EE7E-BD4D-AE35-D184514DCC38}" srcId="{7A0DF57D-78AF-2742-8730-051651B8E3C0}" destId="{3C7E5662-7FC8-4D42-A1CA-B1AF4BB44A16}" srcOrd="0" destOrd="0" parTransId="{6730B6EF-94A3-B945-965E-197F422662A2}" sibTransId="{06A1CC4F-27B4-0B44-93B3-BB1235925EB2}"/>
    <dgm:cxn modelId="{45BC9A90-25E2-4E4F-9132-FA00478C04DA}" type="presOf" srcId="{2A2A9B6C-6AE5-2F45-9255-AFE653B19146}" destId="{BE2F0F33-6A1C-F642-ADF2-B57F21EB5C06}" srcOrd="0" destOrd="0" presId="urn:microsoft.com/office/officeart/2005/8/layout/process4"/>
    <dgm:cxn modelId="{A74A0396-6330-F044-A7B7-F7F8B89C7483}" type="presOf" srcId="{3C7E5662-7FC8-4D42-A1CA-B1AF4BB44A16}" destId="{47C334BE-3165-9D43-AA5C-A81E88747C07}" srcOrd="0" destOrd="0" presId="urn:microsoft.com/office/officeart/2005/8/layout/process4"/>
    <dgm:cxn modelId="{C8310A98-BA94-EC46-9FA7-93C0A5A0C94C}" type="presOf" srcId="{1F14DBFD-A2C7-1945-8524-CC472247BC50}" destId="{68B715E6-0EE1-194A-83C8-466C11AC6E17}" srcOrd="0" destOrd="0" presId="urn:microsoft.com/office/officeart/2005/8/layout/process4"/>
    <dgm:cxn modelId="{FAE0A1A2-D4FA-D347-8355-75374944EC7F}" type="presOf" srcId="{CF8FAFEC-065B-5540-9D2B-58912A69EC25}" destId="{BF1DF631-8ED7-3C4D-A23D-9E0E946DF233}" srcOrd="1" destOrd="0" presId="urn:microsoft.com/office/officeart/2005/8/layout/process4"/>
    <dgm:cxn modelId="{9D81D9AB-A3E3-D24F-BB2D-DE8A17C0F083}" srcId="{2A2A9B6C-6AE5-2F45-9255-AFE653B19146}" destId="{C52521F5-2C1A-5F45-8A41-50C2DC2FEC51}" srcOrd="1" destOrd="0" parTransId="{524A46B2-F2C2-7A40-B7A5-7C807B72B138}" sibTransId="{33E01349-CD27-EB42-8578-172A8B9EF34E}"/>
    <dgm:cxn modelId="{66D08FB0-E53D-9547-BF09-70BBEC0BBAA5}" srcId="{2A2A9B6C-6AE5-2F45-9255-AFE653B19146}" destId="{CF8FAFEC-065B-5540-9D2B-58912A69EC25}" srcOrd="3" destOrd="0" parTransId="{0C1A3CD4-85D3-F44C-AB4C-908939507E23}" sibTransId="{6089098E-AAA1-554C-A4B4-467199DFEC0B}"/>
    <dgm:cxn modelId="{BCEC05C0-C33C-D44F-BECA-93D665B57519}" srcId="{2A2A9B6C-6AE5-2F45-9255-AFE653B19146}" destId="{7A0DF57D-78AF-2742-8730-051651B8E3C0}" srcOrd="0" destOrd="0" parTransId="{20E4F498-02F4-9F42-A15D-D8E99F52F1F3}" sibTransId="{7C46AB67-0E51-8748-94BB-EA009F616185}"/>
    <dgm:cxn modelId="{C55FB7CB-D339-E543-BE6C-69414BD85334}" srcId="{C52521F5-2C1A-5F45-8A41-50C2DC2FEC51}" destId="{54A534D1-A6EA-CA4C-8384-0A720A118945}" srcOrd="0" destOrd="0" parTransId="{B2ED1E66-3E7C-A449-A3C9-859CD149F4AF}" sibTransId="{708B885F-8464-0B47-9794-B24C8545195A}"/>
    <dgm:cxn modelId="{CF3EF4D3-77F3-7C48-B718-D7442EC8C0EE}" type="presOf" srcId="{5AD8B869-49E3-5E47-B574-EB1A3EF5ACA0}" destId="{46E53839-63CA-474E-A2A4-4111F21415EA}" srcOrd="0" destOrd="0" presId="urn:microsoft.com/office/officeart/2005/8/layout/process4"/>
    <dgm:cxn modelId="{23A310D9-0E4D-204C-A553-DBD45C8D200C}" type="presOf" srcId="{54A534D1-A6EA-CA4C-8384-0A720A118945}" destId="{888E5F83-DCE9-AA47-9192-B16A1CAF064F}" srcOrd="0" destOrd="0" presId="urn:microsoft.com/office/officeart/2005/8/layout/process4"/>
    <dgm:cxn modelId="{3E6A00DC-1948-9242-A294-99FB79284316}" type="presOf" srcId="{1FC68942-DE6D-9F42-95D6-F1F24C6C667B}" destId="{C27C56E0-50F7-854D-895F-32E85B9BC48A}" srcOrd="1" destOrd="0" presId="urn:microsoft.com/office/officeart/2005/8/layout/process4"/>
    <dgm:cxn modelId="{6B6E5EE3-6717-E44B-BC08-97FB07ABCB87}" type="presOf" srcId="{C52521F5-2C1A-5F45-8A41-50C2DC2FEC51}" destId="{AAC4B647-52B4-0A43-A33D-88F37A9E61E1}" srcOrd="1" destOrd="0" presId="urn:microsoft.com/office/officeart/2005/8/layout/process4"/>
    <dgm:cxn modelId="{908878E3-8ED6-1448-ACC7-87F377B4BA85}" srcId="{CF8FAFEC-065B-5540-9D2B-58912A69EC25}" destId="{5AD8B869-49E3-5E47-B574-EB1A3EF5ACA0}" srcOrd="0" destOrd="0" parTransId="{095A0F4A-4B39-7C4A-9FC5-F281C51B48CD}" sibTransId="{B82F0D19-33BE-1844-B848-E88C2DA5082D}"/>
    <dgm:cxn modelId="{03F6F8FB-5ED5-1042-9663-E764AF506389}" type="presOf" srcId="{C52521F5-2C1A-5F45-8A41-50C2DC2FEC51}" destId="{FF072F40-2EB4-F44C-9E22-5FBEACAA7AF5}" srcOrd="0" destOrd="0" presId="urn:microsoft.com/office/officeart/2005/8/layout/process4"/>
    <dgm:cxn modelId="{DA8B9791-30AB-1D45-B73E-70841728D0E4}" type="presParOf" srcId="{BE2F0F33-6A1C-F642-ADF2-B57F21EB5C06}" destId="{6CF5A3CD-4AF6-BE44-945C-8CCA51CF973E}" srcOrd="0" destOrd="0" presId="urn:microsoft.com/office/officeart/2005/8/layout/process4"/>
    <dgm:cxn modelId="{EA14CFBA-6158-AF46-8B90-7FBA7B87998B}" type="presParOf" srcId="{6CF5A3CD-4AF6-BE44-945C-8CCA51CF973E}" destId="{480B0BE2-C8D9-0241-94A4-4BBC972F0234}" srcOrd="0" destOrd="0" presId="urn:microsoft.com/office/officeart/2005/8/layout/process4"/>
    <dgm:cxn modelId="{88320797-7D1D-2D4A-9998-2DCD30EFB418}" type="presParOf" srcId="{6CF5A3CD-4AF6-BE44-945C-8CCA51CF973E}" destId="{37089067-838F-E34E-8CA3-470D8230DB66}" srcOrd="1" destOrd="0" presId="urn:microsoft.com/office/officeart/2005/8/layout/process4"/>
    <dgm:cxn modelId="{D4228DAF-AB92-A048-A483-69C67D679BAD}" type="presParOf" srcId="{6CF5A3CD-4AF6-BE44-945C-8CCA51CF973E}" destId="{C37C4ABB-DB98-AB4D-AA1A-EE9E2F3D3053}" srcOrd="2" destOrd="0" presId="urn:microsoft.com/office/officeart/2005/8/layout/process4"/>
    <dgm:cxn modelId="{A1DCABDB-3C90-5946-8E94-086BE8D21260}" type="presParOf" srcId="{C37C4ABB-DB98-AB4D-AA1A-EE9E2F3D3053}" destId="{68B715E6-0EE1-194A-83C8-466C11AC6E17}" srcOrd="0" destOrd="0" presId="urn:microsoft.com/office/officeart/2005/8/layout/process4"/>
    <dgm:cxn modelId="{4BE291D4-998E-C14F-AD47-9FBB18029902}" type="presParOf" srcId="{BE2F0F33-6A1C-F642-ADF2-B57F21EB5C06}" destId="{306F28FB-A795-D443-B403-73CD9765DB97}" srcOrd="1" destOrd="0" presId="urn:microsoft.com/office/officeart/2005/8/layout/process4"/>
    <dgm:cxn modelId="{5D7A04BC-634C-AB4B-96D2-9CCC561FA232}" type="presParOf" srcId="{BE2F0F33-6A1C-F642-ADF2-B57F21EB5C06}" destId="{531D2817-7FC4-CD48-A9E5-8C24FC64FBBB}" srcOrd="2" destOrd="0" presId="urn:microsoft.com/office/officeart/2005/8/layout/process4"/>
    <dgm:cxn modelId="{F25F8133-81AD-8847-91A3-326CC77B2DCE}" type="presParOf" srcId="{531D2817-7FC4-CD48-A9E5-8C24FC64FBBB}" destId="{2C5ED465-16F6-794E-AC92-8B67E94CC537}" srcOrd="0" destOrd="0" presId="urn:microsoft.com/office/officeart/2005/8/layout/process4"/>
    <dgm:cxn modelId="{18C00893-6567-3D48-8BDE-9405A3597893}" type="presParOf" srcId="{531D2817-7FC4-CD48-A9E5-8C24FC64FBBB}" destId="{BF1DF631-8ED7-3C4D-A23D-9E0E946DF233}" srcOrd="1" destOrd="0" presId="urn:microsoft.com/office/officeart/2005/8/layout/process4"/>
    <dgm:cxn modelId="{FC5775A4-A886-044F-B87A-6C298B750B37}" type="presParOf" srcId="{531D2817-7FC4-CD48-A9E5-8C24FC64FBBB}" destId="{A0ACDE62-A2B9-CD41-BD31-2733D6DA138D}" srcOrd="2" destOrd="0" presId="urn:microsoft.com/office/officeart/2005/8/layout/process4"/>
    <dgm:cxn modelId="{888B8080-CF1B-BD4E-9B2D-13BFEB9B8A9A}" type="presParOf" srcId="{A0ACDE62-A2B9-CD41-BD31-2733D6DA138D}" destId="{46E53839-63CA-474E-A2A4-4111F21415EA}" srcOrd="0" destOrd="0" presId="urn:microsoft.com/office/officeart/2005/8/layout/process4"/>
    <dgm:cxn modelId="{8B0C9A1B-DC66-D741-ADA8-D1E87C52CD8D}" type="presParOf" srcId="{BE2F0F33-6A1C-F642-ADF2-B57F21EB5C06}" destId="{6443161D-CA52-F249-800E-E3B787763805}" srcOrd="3" destOrd="0" presId="urn:microsoft.com/office/officeart/2005/8/layout/process4"/>
    <dgm:cxn modelId="{F14F006C-D57D-E94D-AC74-51A33BF877B6}" type="presParOf" srcId="{BE2F0F33-6A1C-F642-ADF2-B57F21EB5C06}" destId="{52A53813-85CF-2B4D-8A76-5A7222D17B18}" srcOrd="4" destOrd="0" presId="urn:microsoft.com/office/officeart/2005/8/layout/process4"/>
    <dgm:cxn modelId="{8D6CFEAD-F9C5-C040-9AF4-AF7C37ECF043}" type="presParOf" srcId="{52A53813-85CF-2B4D-8A76-5A7222D17B18}" destId="{D46402CE-7F1A-124C-A3AF-46BA0866A6B6}" srcOrd="0" destOrd="0" presId="urn:microsoft.com/office/officeart/2005/8/layout/process4"/>
    <dgm:cxn modelId="{F330E010-0664-B74E-A50E-1D0A8413EA6C}" type="presParOf" srcId="{52A53813-85CF-2B4D-8A76-5A7222D17B18}" destId="{C27C56E0-50F7-854D-895F-32E85B9BC48A}" srcOrd="1" destOrd="0" presId="urn:microsoft.com/office/officeart/2005/8/layout/process4"/>
    <dgm:cxn modelId="{3888FCA0-4E3D-2341-BB51-88B2A14028E8}" type="presParOf" srcId="{52A53813-85CF-2B4D-8A76-5A7222D17B18}" destId="{C3FC8A0A-C001-3540-AA35-2847638BA2C0}" srcOrd="2" destOrd="0" presId="urn:microsoft.com/office/officeart/2005/8/layout/process4"/>
    <dgm:cxn modelId="{060712C2-75E4-6546-AAD3-B9E6CCED23D9}" type="presParOf" srcId="{C3FC8A0A-C001-3540-AA35-2847638BA2C0}" destId="{4F3CBB54-7D6D-ED4D-9226-64766BB97CAC}" srcOrd="0" destOrd="0" presId="urn:microsoft.com/office/officeart/2005/8/layout/process4"/>
    <dgm:cxn modelId="{652668F2-23C5-D34F-A4A8-8BE42A36F5DD}" type="presParOf" srcId="{BE2F0F33-6A1C-F642-ADF2-B57F21EB5C06}" destId="{0B192C6D-E110-FA4A-854D-BC8EC4819EB8}" srcOrd="5" destOrd="0" presId="urn:microsoft.com/office/officeart/2005/8/layout/process4"/>
    <dgm:cxn modelId="{7AA797E2-B951-F54B-933B-9BDC0F53CEF2}" type="presParOf" srcId="{BE2F0F33-6A1C-F642-ADF2-B57F21EB5C06}" destId="{E967A655-8853-1C41-BA66-8D6FFD033484}" srcOrd="6" destOrd="0" presId="urn:microsoft.com/office/officeart/2005/8/layout/process4"/>
    <dgm:cxn modelId="{A12C17DD-FF04-5E49-A88F-E57D84C27313}" type="presParOf" srcId="{E967A655-8853-1C41-BA66-8D6FFD033484}" destId="{FF072F40-2EB4-F44C-9E22-5FBEACAA7AF5}" srcOrd="0" destOrd="0" presId="urn:microsoft.com/office/officeart/2005/8/layout/process4"/>
    <dgm:cxn modelId="{4C224297-A06D-5444-A91F-675AEB2B4B27}" type="presParOf" srcId="{E967A655-8853-1C41-BA66-8D6FFD033484}" destId="{AAC4B647-52B4-0A43-A33D-88F37A9E61E1}" srcOrd="1" destOrd="0" presId="urn:microsoft.com/office/officeart/2005/8/layout/process4"/>
    <dgm:cxn modelId="{85BFB319-FF2C-E74D-BC59-77EA51A0E19B}" type="presParOf" srcId="{E967A655-8853-1C41-BA66-8D6FFD033484}" destId="{0DE5D5DC-D950-2B49-8523-6984CD5CF12E}" srcOrd="2" destOrd="0" presId="urn:microsoft.com/office/officeart/2005/8/layout/process4"/>
    <dgm:cxn modelId="{4A147312-EC65-5248-BF94-B05E0E32E0AE}" type="presParOf" srcId="{0DE5D5DC-D950-2B49-8523-6984CD5CF12E}" destId="{888E5F83-DCE9-AA47-9192-B16A1CAF064F}" srcOrd="0" destOrd="0" presId="urn:microsoft.com/office/officeart/2005/8/layout/process4"/>
    <dgm:cxn modelId="{B397C0E1-E26F-B146-A183-67D516DE3228}" type="presParOf" srcId="{BE2F0F33-6A1C-F642-ADF2-B57F21EB5C06}" destId="{2AE4CB6E-E547-0B47-AAB9-DC2AC06DCD59}" srcOrd="7" destOrd="0" presId="urn:microsoft.com/office/officeart/2005/8/layout/process4"/>
    <dgm:cxn modelId="{FE939BBC-CD01-8F44-8FA8-2F09C46EB870}" type="presParOf" srcId="{BE2F0F33-6A1C-F642-ADF2-B57F21EB5C06}" destId="{BCBCFAF6-3256-D748-894D-1F097D140170}" srcOrd="8" destOrd="0" presId="urn:microsoft.com/office/officeart/2005/8/layout/process4"/>
    <dgm:cxn modelId="{53748310-22FD-E041-B773-2FFBA3791E3B}" type="presParOf" srcId="{BCBCFAF6-3256-D748-894D-1F097D140170}" destId="{1F9C5A51-8C33-9C44-AF08-E5C97D63F464}" srcOrd="0" destOrd="0" presId="urn:microsoft.com/office/officeart/2005/8/layout/process4"/>
    <dgm:cxn modelId="{8B7651E4-F1BC-1744-A355-7EE739A1A4DF}" type="presParOf" srcId="{BCBCFAF6-3256-D748-894D-1F097D140170}" destId="{7576367B-1D22-874A-B93C-322CF1108950}" srcOrd="1" destOrd="0" presId="urn:microsoft.com/office/officeart/2005/8/layout/process4"/>
    <dgm:cxn modelId="{B398C466-79C1-7341-8EFF-95C1A0D79278}" type="presParOf" srcId="{BCBCFAF6-3256-D748-894D-1F097D140170}" destId="{CA7191C7-3A08-8647-9C06-F2B301845D21}" srcOrd="2" destOrd="0" presId="urn:microsoft.com/office/officeart/2005/8/layout/process4"/>
    <dgm:cxn modelId="{91CA3A17-8D35-AB4A-AA44-ACE897A5CE39}" type="presParOf" srcId="{CA7191C7-3A08-8647-9C06-F2B301845D21}" destId="{47C334BE-3165-9D43-AA5C-A81E88747C07}"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2A9B6C-6AE5-2F45-9255-AFE653B19146}" type="doc">
      <dgm:prSet loTypeId="urn:microsoft.com/office/officeart/2005/8/layout/process4" loCatId="" qsTypeId="urn:microsoft.com/office/officeart/2005/8/quickstyle/simple2" qsCatId="simple" csTypeId="urn:microsoft.com/office/officeart/2005/8/colors/accent2_2" csCatId="accent2" phldr="1"/>
      <dgm:spPr/>
      <dgm:t>
        <a:bodyPr/>
        <a:lstStyle/>
        <a:p>
          <a:endParaRPr lang="en-US"/>
        </a:p>
      </dgm:t>
    </dgm:pt>
    <dgm:pt modelId="{7A0DF57D-78AF-2742-8730-051651B8E3C0}">
      <dgm:prSet phldrT="[Text]"/>
      <dgm:spPr>
        <a:solidFill>
          <a:srgbClr val="98002E"/>
        </a:solidFill>
      </dgm:spPr>
      <dgm:t>
        <a:bodyPr/>
        <a:lstStyle/>
        <a:p>
          <a:r>
            <a:rPr lang="en-US" dirty="0"/>
            <a:t>Fake Data Studies </a:t>
          </a:r>
        </a:p>
      </dgm:t>
    </dgm:pt>
    <dgm:pt modelId="{20E4F498-02F4-9F42-A15D-D8E99F52F1F3}" type="parTrans" cxnId="{BCEC05C0-C33C-D44F-BECA-93D665B57519}">
      <dgm:prSet/>
      <dgm:spPr/>
      <dgm:t>
        <a:bodyPr/>
        <a:lstStyle/>
        <a:p>
          <a:endParaRPr lang="en-US"/>
        </a:p>
      </dgm:t>
    </dgm:pt>
    <dgm:pt modelId="{7C46AB67-0E51-8748-94BB-EA009F616185}" type="sibTrans" cxnId="{BCEC05C0-C33C-D44F-BECA-93D665B57519}">
      <dgm:prSet/>
      <dgm:spPr/>
      <dgm:t>
        <a:bodyPr/>
        <a:lstStyle/>
        <a:p>
          <a:endParaRPr lang="en-US"/>
        </a:p>
      </dgm:t>
    </dgm:pt>
    <dgm:pt modelId="{1FC68942-DE6D-9F42-95D6-F1F24C6C667B}">
      <dgm:prSet phldrT="[Text]"/>
      <dgm:spPr>
        <a:solidFill>
          <a:srgbClr val="98002E"/>
        </a:solidFill>
      </dgm:spPr>
      <dgm:t>
        <a:bodyPr/>
        <a:lstStyle/>
        <a:p>
          <a:r>
            <a:rPr lang="en-US" dirty="0"/>
            <a:t>Background Subtraction</a:t>
          </a:r>
        </a:p>
      </dgm:t>
    </dgm:pt>
    <dgm:pt modelId="{883EF8FC-8CE8-A34B-977A-A2AAB176F50B}" type="parTrans" cxnId="{4CCD5D3F-E837-4E48-8B3B-2675ED258EAE}">
      <dgm:prSet/>
      <dgm:spPr/>
      <dgm:t>
        <a:bodyPr/>
        <a:lstStyle/>
        <a:p>
          <a:endParaRPr lang="en-US"/>
        </a:p>
      </dgm:t>
    </dgm:pt>
    <dgm:pt modelId="{72D78EE4-E613-434B-9CC9-0A9F0CFA4EF2}" type="sibTrans" cxnId="{4CCD5D3F-E837-4E48-8B3B-2675ED258EAE}">
      <dgm:prSet/>
      <dgm:spPr/>
      <dgm:t>
        <a:bodyPr/>
        <a:lstStyle/>
        <a:p>
          <a:endParaRPr lang="en-US"/>
        </a:p>
      </dgm:t>
    </dgm:pt>
    <dgm:pt modelId="{66543F23-4A3A-9B46-A739-F514BA21C76F}">
      <dgm:prSet phldrT="[Text]"/>
      <dgm:spPr>
        <a:solidFill>
          <a:schemeClr val="bg1">
            <a:alpha val="90000"/>
          </a:schemeClr>
        </a:solidFill>
        <a:ln>
          <a:solidFill>
            <a:schemeClr val="bg1">
              <a:alpha val="90000"/>
            </a:schemeClr>
          </a:solidFill>
        </a:ln>
      </dgm:spPr>
      <dgm:t>
        <a:bodyPr/>
        <a:lstStyle/>
        <a:p>
          <a:r>
            <a:rPr lang="en-US" dirty="0"/>
            <a:t>Using GPR</a:t>
          </a:r>
        </a:p>
      </dgm:t>
    </dgm:pt>
    <dgm:pt modelId="{D9A60356-2B10-0445-9BFA-0802B2C4C10F}" type="parTrans" cxnId="{F139DE64-9108-0740-88E4-2810D1722954}">
      <dgm:prSet/>
      <dgm:spPr/>
      <dgm:t>
        <a:bodyPr/>
        <a:lstStyle/>
        <a:p>
          <a:endParaRPr lang="en-US"/>
        </a:p>
      </dgm:t>
    </dgm:pt>
    <dgm:pt modelId="{CFC14893-DC8C-6949-BD31-31E28E39DBBD}" type="sibTrans" cxnId="{F139DE64-9108-0740-88E4-2810D1722954}">
      <dgm:prSet/>
      <dgm:spPr/>
      <dgm:t>
        <a:bodyPr/>
        <a:lstStyle/>
        <a:p>
          <a:endParaRPr lang="en-US"/>
        </a:p>
      </dgm:t>
    </dgm:pt>
    <dgm:pt modelId="{CF8FAFEC-065B-5540-9D2B-58912A69EC25}">
      <dgm:prSet phldrT="[Text]"/>
      <dgm:spPr>
        <a:blipFill>
          <a:blip xmlns:r="http://schemas.openxmlformats.org/officeDocument/2006/relationships" r:embed="rId1"/>
          <a:stretch>
            <a:fillRect/>
          </a:stretch>
        </a:blipFill>
      </dgm:spPr>
      <dgm:t>
        <a:bodyPr/>
        <a:lstStyle/>
        <a:p>
          <a:r>
            <a:rPr lang="en-US">
              <a:noFill/>
            </a:rPr>
            <a:t> </a:t>
          </a:r>
        </a:p>
      </dgm:t>
    </dgm:pt>
    <dgm:pt modelId="{0C1A3CD4-85D3-F44C-AB4C-908939507E23}" type="parTrans" cxnId="{66D08FB0-E53D-9547-BF09-70BBEC0BBAA5}">
      <dgm:prSet/>
      <dgm:spPr/>
      <dgm:t>
        <a:bodyPr/>
        <a:lstStyle/>
        <a:p>
          <a:endParaRPr lang="en-US"/>
        </a:p>
      </dgm:t>
    </dgm:pt>
    <dgm:pt modelId="{6089098E-AAA1-554C-A4B4-467199DFEC0B}" type="sibTrans" cxnId="{66D08FB0-E53D-9547-BF09-70BBEC0BBAA5}">
      <dgm:prSet/>
      <dgm:spPr/>
      <dgm:t>
        <a:bodyPr/>
        <a:lstStyle/>
        <a:p>
          <a:endParaRPr lang="en-US"/>
        </a:p>
      </dgm:t>
    </dgm:pt>
    <dgm:pt modelId="{E4331E94-6BD6-0B49-92E4-EAA048476C6B}">
      <dgm:prSet phldrT="[Text]"/>
      <dgm:spPr>
        <a:blipFill>
          <a:blip xmlns:r="http://schemas.openxmlformats.org/officeDocument/2006/relationships" r:embed="rId2"/>
          <a:stretch>
            <a:fillRect/>
          </a:stretch>
        </a:blipFill>
      </dgm:spPr>
      <dgm:t>
        <a:bodyPr/>
        <a:lstStyle/>
        <a:p>
          <a:r>
            <a:rPr lang="en-US">
              <a:noFill/>
            </a:rPr>
            <a:t> </a:t>
          </a:r>
        </a:p>
      </dgm:t>
    </dgm:pt>
    <dgm:pt modelId="{772E8B37-4E49-EA44-954C-C5579322D5DD}" type="parTrans" cxnId="{171A8B2B-D4F5-AD47-ADF5-E88FA357D353}">
      <dgm:prSet/>
      <dgm:spPr/>
      <dgm:t>
        <a:bodyPr/>
        <a:lstStyle/>
        <a:p>
          <a:endParaRPr lang="en-US"/>
        </a:p>
      </dgm:t>
    </dgm:pt>
    <dgm:pt modelId="{16023568-522A-0144-99B2-EE25312296FD}" type="sibTrans" cxnId="{171A8B2B-D4F5-AD47-ADF5-E88FA357D353}">
      <dgm:prSet/>
      <dgm:spPr/>
      <dgm:t>
        <a:bodyPr/>
        <a:lstStyle/>
        <a:p>
          <a:endParaRPr lang="en-US"/>
        </a:p>
      </dgm:t>
    </dgm:pt>
    <dgm:pt modelId="{1F14DBFD-A2C7-1945-8524-CC472247BC50}">
      <dgm:prSet phldrT="[Text]"/>
      <dgm:spPr>
        <a:solidFill>
          <a:schemeClr val="bg1">
            <a:alpha val="90000"/>
          </a:schemeClr>
        </a:solidFill>
        <a:ln>
          <a:solidFill>
            <a:schemeClr val="bg1">
              <a:alpha val="90000"/>
            </a:schemeClr>
          </a:solidFill>
        </a:ln>
      </dgm:spPr>
      <dgm:t>
        <a:bodyPr/>
        <a:lstStyle/>
        <a:p>
          <a:r>
            <a:rPr lang="en-US" dirty="0"/>
            <a:t>Using iterative Bayesian unfolding by </a:t>
          </a:r>
          <a:r>
            <a:rPr lang="en-US" dirty="0" err="1"/>
            <a:t>RooUnfold</a:t>
          </a:r>
          <a:endParaRPr lang="en-US" dirty="0"/>
        </a:p>
      </dgm:t>
    </dgm:pt>
    <dgm:pt modelId="{55414E35-215B-8640-A55A-EF732D161661}" type="parTrans" cxnId="{546FF34D-5D8E-2142-9F96-9C97FDDC3832}">
      <dgm:prSet/>
      <dgm:spPr/>
      <dgm:t>
        <a:bodyPr/>
        <a:lstStyle/>
        <a:p>
          <a:endParaRPr lang="en-US"/>
        </a:p>
      </dgm:t>
    </dgm:pt>
    <dgm:pt modelId="{F3E227CA-4D91-4549-8C90-B4021FB48207}" type="sibTrans" cxnId="{546FF34D-5D8E-2142-9F96-9C97FDDC3832}">
      <dgm:prSet/>
      <dgm:spPr/>
      <dgm:t>
        <a:bodyPr/>
        <a:lstStyle/>
        <a:p>
          <a:endParaRPr lang="en-US"/>
        </a:p>
      </dgm:t>
    </dgm:pt>
    <dgm:pt modelId="{C52521F5-2C1A-5F45-8A41-50C2DC2FEC51}">
      <dgm:prSet phldrT="[Text]"/>
      <dgm:spPr>
        <a:solidFill>
          <a:srgbClr val="98002E"/>
        </a:solidFill>
      </dgm:spPr>
      <dgm:t>
        <a:bodyPr/>
        <a:lstStyle/>
        <a:p>
          <a:r>
            <a:rPr lang="en-US" dirty="0"/>
            <a:t>Binned Data</a:t>
          </a:r>
        </a:p>
      </dgm:t>
    </dgm:pt>
    <dgm:pt modelId="{33E01349-CD27-EB42-8578-172A8B9EF34E}" type="sibTrans" cxnId="{9D81D9AB-A3E3-D24F-BB2D-DE8A17C0F083}">
      <dgm:prSet/>
      <dgm:spPr/>
      <dgm:t>
        <a:bodyPr/>
        <a:lstStyle/>
        <a:p>
          <a:endParaRPr lang="en-US"/>
        </a:p>
      </dgm:t>
    </dgm:pt>
    <dgm:pt modelId="{524A46B2-F2C2-7A40-B7A5-7C807B72B138}" type="parTrans" cxnId="{9D81D9AB-A3E3-D24F-BB2D-DE8A17C0F083}">
      <dgm:prSet/>
      <dgm:spPr/>
      <dgm:t>
        <a:bodyPr/>
        <a:lstStyle/>
        <a:p>
          <a:endParaRPr lang="en-US"/>
        </a:p>
      </dgm:t>
    </dgm:pt>
    <dgm:pt modelId="{3C7E5662-7FC8-4D42-A1CA-B1AF4BB44A16}">
      <dgm:prSet/>
      <dgm:spPr>
        <a:blipFill>
          <a:blip xmlns:r="http://schemas.openxmlformats.org/officeDocument/2006/relationships" r:embed="rId3"/>
          <a:stretch>
            <a:fillRect b="-8696"/>
          </a:stretch>
        </a:blipFill>
        <a:ln>
          <a:solidFill>
            <a:schemeClr val="bg1">
              <a:alpha val="90000"/>
            </a:schemeClr>
          </a:solidFill>
        </a:ln>
      </dgm:spPr>
      <dgm:t>
        <a:bodyPr/>
        <a:lstStyle/>
        <a:p>
          <a:r>
            <a:rPr lang="en-US">
              <a:noFill/>
            </a:rPr>
            <a:t> </a:t>
          </a:r>
        </a:p>
      </dgm:t>
    </dgm:pt>
    <dgm:pt modelId="{6730B6EF-94A3-B945-965E-197F422662A2}" type="parTrans" cxnId="{F5BB698A-EE7E-BD4D-AE35-D184514DCC38}">
      <dgm:prSet/>
      <dgm:spPr/>
      <dgm:t>
        <a:bodyPr/>
        <a:lstStyle/>
        <a:p>
          <a:endParaRPr lang="en-US"/>
        </a:p>
      </dgm:t>
    </dgm:pt>
    <dgm:pt modelId="{06A1CC4F-27B4-0B44-93B3-BB1235925EB2}" type="sibTrans" cxnId="{F5BB698A-EE7E-BD4D-AE35-D184514DCC38}">
      <dgm:prSet/>
      <dgm:spPr/>
      <dgm:t>
        <a:bodyPr/>
        <a:lstStyle/>
        <a:p>
          <a:endParaRPr lang="en-US"/>
        </a:p>
      </dgm:t>
    </dgm:pt>
    <dgm:pt modelId="{54A534D1-A6EA-CA4C-8384-0A720A118945}">
      <dgm:prSet phldrT="[Text]"/>
      <dgm:spPr>
        <a:solidFill>
          <a:schemeClr val="bg1">
            <a:alpha val="90000"/>
          </a:schemeClr>
        </a:solidFill>
        <a:ln>
          <a:solidFill>
            <a:schemeClr val="bg1">
              <a:alpha val="90000"/>
            </a:schemeClr>
          </a:solidFill>
        </a:ln>
      </dgm:spPr>
      <dgm:t>
        <a:bodyPr/>
        <a:lstStyle/>
        <a:p>
          <a:r>
            <a:rPr lang="en-US" dirty="0"/>
            <a:t>Defining Sidebands</a:t>
          </a:r>
        </a:p>
      </dgm:t>
    </dgm:pt>
    <dgm:pt modelId="{B2ED1E66-3E7C-A449-A3C9-859CD149F4AF}" type="parTrans" cxnId="{C55FB7CB-D339-E543-BE6C-69414BD85334}">
      <dgm:prSet/>
      <dgm:spPr/>
      <dgm:t>
        <a:bodyPr/>
        <a:lstStyle/>
        <a:p>
          <a:endParaRPr lang="en-US"/>
        </a:p>
      </dgm:t>
    </dgm:pt>
    <dgm:pt modelId="{708B885F-8464-0B47-9794-B24C8545195A}" type="sibTrans" cxnId="{C55FB7CB-D339-E543-BE6C-69414BD85334}">
      <dgm:prSet/>
      <dgm:spPr/>
      <dgm:t>
        <a:bodyPr/>
        <a:lstStyle/>
        <a:p>
          <a:endParaRPr lang="en-US"/>
        </a:p>
      </dgm:t>
    </dgm:pt>
    <dgm:pt modelId="{5AD8B869-49E3-5E47-B574-EB1A3EF5ACA0}">
      <dgm:prSet phldrT="[Text]"/>
      <dgm:spPr>
        <a:solidFill>
          <a:schemeClr val="bg1">
            <a:alpha val="90000"/>
          </a:schemeClr>
        </a:solidFill>
        <a:ln>
          <a:solidFill>
            <a:schemeClr val="bg1">
              <a:alpha val="90000"/>
            </a:schemeClr>
          </a:solidFill>
        </a:ln>
      </dgm:spPr>
      <dgm:t>
        <a:bodyPr/>
        <a:lstStyle/>
        <a:p>
          <a:r>
            <a:rPr lang="en-US" dirty="0"/>
            <a:t>Spin up/down cases</a:t>
          </a:r>
        </a:p>
      </dgm:t>
    </dgm:pt>
    <dgm:pt modelId="{095A0F4A-4B39-7C4A-9FC5-F281C51B48CD}" type="parTrans" cxnId="{908878E3-8ED6-1448-ACC7-87F377B4BA85}">
      <dgm:prSet/>
      <dgm:spPr/>
      <dgm:t>
        <a:bodyPr/>
        <a:lstStyle/>
        <a:p>
          <a:endParaRPr lang="en-US"/>
        </a:p>
      </dgm:t>
    </dgm:pt>
    <dgm:pt modelId="{B82F0D19-33BE-1844-B848-E88C2DA5082D}" type="sibTrans" cxnId="{908878E3-8ED6-1448-ACC7-87F377B4BA85}">
      <dgm:prSet/>
      <dgm:spPr/>
      <dgm:t>
        <a:bodyPr/>
        <a:lstStyle/>
        <a:p>
          <a:endParaRPr lang="en-US"/>
        </a:p>
      </dgm:t>
    </dgm:pt>
    <dgm:pt modelId="{BE2F0F33-6A1C-F642-ADF2-B57F21EB5C06}" type="pres">
      <dgm:prSet presAssocID="{2A2A9B6C-6AE5-2F45-9255-AFE653B19146}" presName="Name0" presStyleCnt="0">
        <dgm:presLayoutVars>
          <dgm:dir/>
          <dgm:animLvl val="lvl"/>
          <dgm:resizeHandles val="exact"/>
        </dgm:presLayoutVars>
      </dgm:prSet>
      <dgm:spPr/>
    </dgm:pt>
    <dgm:pt modelId="{6CF5A3CD-4AF6-BE44-945C-8CCA51CF973E}" type="pres">
      <dgm:prSet presAssocID="{E4331E94-6BD6-0B49-92E4-EAA048476C6B}" presName="boxAndChildren" presStyleCnt="0"/>
      <dgm:spPr/>
    </dgm:pt>
    <dgm:pt modelId="{480B0BE2-C8D9-0241-94A4-4BBC972F0234}" type="pres">
      <dgm:prSet presAssocID="{E4331E94-6BD6-0B49-92E4-EAA048476C6B}" presName="parentTextBox" presStyleLbl="node1" presStyleIdx="0" presStyleCnt="5"/>
      <dgm:spPr/>
    </dgm:pt>
    <dgm:pt modelId="{37089067-838F-E34E-8CA3-470D8230DB66}" type="pres">
      <dgm:prSet presAssocID="{E4331E94-6BD6-0B49-92E4-EAA048476C6B}" presName="entireBox" presStyleLbl="node1" presStyleIdx="0" presStyleCnt="5" custLinFactNeighborX="18763" custLinFactNeighborY="-957"/>
      <dgm:spPr/>
    </dgm:pt>
    <dgm:pt modelId="{C37C4ABB-DB98-AB4D-AA1A-EE9E2F3D3053}" type="pres">
      <dgm:prSet presAssocID="{E4331E94-6BD6-0B49-92E4-EAA048476C6B}" presName="descendantBox" presStyleCnt="0"/>
      <dgm:spPr/>
    </dgm:pt>
    <dgm:pt modelId="{68B715E6-0EE1-194A-83C8-466C11AC6E17}" type="pres">
      <dgm:prSet presAssocID="{1F14DBFD-A2C7-1945-8524-CC472247BC50}" presName="childTextBox" presStyleLbl="fgAccFollowNode1" presStyleIdx="0" presStyleCnt="5">
        <dgm:presLayoutVars>
          <dgm:bulletEnabled val="1"/>
        </dgm:presLayoutVars>
      </dgm:prSet>
      <dgm:spPr/>
    </dgm:pt>
    <dgm:pt modelId="{306F28FB-A795-D443-B403-73CD9765DB97}" type="pres">
      <dgm:prSet presAssocID="{6089098E-AAA1-554C-A4B4-467199DFEC0B}" presName="sp" presStyleCnt="0"/>
      <dgm:spPr/>
    </dgm:pt>
    <dgm:pt modelId="{531D2817-7FC4-CD48-A9E5-8C24FC64FBBB}" type="pres">
      <dgm:prSet presAssocID="{CF8FAFEC-065B-5540-9D2B-58912A69EC25}" presName="arrowAndChildren" presStyleCnt="0"/>
      <dgm:spPr/>
    </dgm:pt>
    <dgm:pt modelId="{2C5ED465-16F6-794E-AC92-8B67E94CC537}" type="pres">
      <dgm:prSet presAssocID="{CF8FAFEC-065B-5540-9D2B-58912A69EC25}" presName="parentTextArrow" presStyleLbl="node1" presStyleIdx="0" presStyleCnt="5"/>
      <dgm:spPr/>
    </dgm:pt>
    <dgm:pt modelId="{BF1DF631-8ED7-3C4D-A23D-9E0E946DF233}" type="pres">
      <dgm:prSet presAssocID="{CF8FAFEC-065B-5540-9D2B-58912A69EC25}" presName="arrow" presStyleLbl="node1" presStyleIdx="1" presStyleCnt="5"/>
      <dgm:spPr/>
    </dgm:pt>
    <dgm:pt modelId="{A0ACDE62-A2B9-CD41-BD31-2733D6DA138D}" type="pres">
      <dgm:prSet presAssocID="{CF8FAFEC-065B-5540-9D2B-58912A69EC25}" presName="descendantArrow" presStyleCnt="0"/>
      <dgm:spPr/>
    </dgm:pt>
    <dgm:pt modelId="{46E53839-63CA-474E-A2A4-4111F21415EA}" type="pres">
      <dgm:prSet presAssocID="{5AD8B869-49E3-5E47-B574-EB1A3EF5ACA0}" presName="childTextArrow" presStyleLbl="fgAccFollowNode1" presStyleIdx="1" presStyleCnt="5">
        <dgm:presLayoutVars>
          <dgm:bulletEnabled val="1"/>
        </dgm:presLayoutVars>
      </dgm:prSet>
      <dgm:spPr/>
    </dgm:pt>
    <dgm:pt modelId="{6443161D-CA52-F249-800E-E3B787763805}" type="pres">
      <dgm:prSet presAssocID="{72D78EE4-E613-434B-9CC9-0A9F0CFA4EF2}" presName="sp" presStyleCnt="0"/>
      <dgm:spPr/>
    </dgm:pt>
    <dgm:pt modelId="{52A53813-85CF-2B4D-8A76-5A7222D17B18}" type="pres">
      <dgm:prSet presAssocID="{1FC68942-DE6D-9F42-95D6-F1F24C6C667B}" presName="arrowAndChildren" presStyleCnt="0"/>
      <dgm:spPr/>
    </dgm:pt>
    <dgm:pt modelId="{D46402CE-7F1A-124C-A3AF-46BA0866A6B6}" type="pres">
      <dgm:prSet presAssocID="{1FC68942-DE6D-9F42-95D6-F1F24C6C667B}" presName="parentTextArrow" presStyleLbl="node1" presStyleIdx="1" presStyleCnt="5"/>
      <dgm:spPr/>
    </dgm:pt>
    <dgm:pt modelId="{C27C56E0-50F7-854D-895F-32E85B9BC48A}" type="pres">
      <dgm:prSet presAssocID="{1FC68942-DE6D-9F42-95D6-F1F24C6C667B}" presName="arrow" presStyleLbl="node1" presStyleIdx="2" presStyleCnt="5"/>
      <dgm:spPr/>
    </dgm:pt>
    <dgm:pt modelId="{C3FC8A0A-C001-3540-AA35-2847638BA2C0}" type="pres">
      <dgm:prSet presAssocID="{1FC68942-DE6D-9F42-95D6-F1F24C6C667B}" presName="descendantArrow" presStyleCnt="0"/>
      <dgm:spPr/>
    </dgm:pt>
    <dgm:pt modelId="{4F3CBB54-7D6D-ED4D-9226-64766BB97CAC}" type="pres">
      <dgm:prSet presAssocID="{66543F23-4A3A-9B46-A739-F514BA21C76F}" presName="childTextArrow" presStyleLbl="fgAccFollowNode1" presStyleIdx="2" presStyleCnt="5">
        <dgm:presLayoutVars>
          <dgm:bulletEnabled val="1"/>
        </dgm:presLayoutVars>
      </dgm:prSet>
      <dgm:spPr/>
    </dgm:pt>
    <dgm:pt modelId="{0B192C6D-E110-FA4A-854D-BC8EC4819EB8}" type="pres">
      <dgm:prSet presAssocID="{33E01349-CD27-EB42-8578-172A8B9EF34E}" presName="sp" presStyleCnt="0"/>
      <dgm:spPr/>
    </dgm:pt>
    <dgm:pt modelId="{E967A655-8853-1C41-BA66-8D6FFD033484}" type="pres">
      <dgm:prSet presAssocID="{C52521F5-2C1A-5F45-8A41-50C2DC2FEC51}" presName="arrowAndChildren" presStyleCnt="0"/>
      <dgm:spPr/>
    </dgm:pt>
    <dgm:pt modelId="{FF072F40-2EB4-F44C-9E22-5FBEACAA7AF5}" type="pres">
      <dgm:prSet presAssocID="{C52521F5-2C1A-5F45-8A41-50C2DC2FEC51}" presName="parentTextArrow" presStyleLbl="node1" presStyleIdx="2" presStyleCnt="5"/>
      <dgm:spPr/>
    </dgm:pt>
    <dgm:pt modelId="{AAC4B647-52B4-0A43-A33D-88F37A9E61E1}" type="pres">
      <dgm:prSet presAssocID="{C52521F5-2C1A-5F45-8A41-50C2DC2FEC51}" presName="arrow" presStyleLbl="node1" presStyleIdx="3" presStyleCnt="5" custLinFactNeighborX="10718" custLinFactNeighborY="-536"/>
      <dgm:spPr/>
    </dgm:pt>
    <dgm:pt modelId="{0DE5D5DC-D950-2B49-8523-6984CD5CF12E}" type="pres">
      <dgm:prSet presAssocID="{C52521F5-2C1A-5F45-8A41-50C2DC2FEC51}" presName="descendantArrow" presStyleCnt="0"/>
      <dgm:spPr/>
    </dgm:pt>
    <dgm:pt modelId="{888E5F83-DCE9-AA47-9192-B16A1CAF064F}" type="pres">
      <dgm:prSet presAssocID="{54A534D1-A6EA-CA4C-8384-0A720A118945}" presName="childTextArrow" presStyleLbl="fgAccFollowNode1" presStyleIdx="3" presStyleCnt="5">
        <dgm:presLayoutVars>
          <dgm:bulletEnabled val="1"/>
        </dgm:presLayoutVars>
      </dgm:prSet>
      <dgm:spPr/>
    </dgm:pt>
    <dgm:pt modelId="{2AE4CB6E-E547-0B47-AAB9-DC2AC06DCD59}" type="pres">
      <dgm:prSet presAssocID="{7C46AB67-0E51-8748-94BB-EA009F616185}" presName="sp" presStyleCnt="0"/>
      <dgm:spPr/>
    </dgm:pt>
    <dgm:pt modelId="{BCBCFAF6-3256-D748-894D-1F097D140170}" type="pres">
      <dgm:prSet presAssocID="{7A0DF57D-78AF-2742-8730-051651B8E3C0}" presName="arrowAndChildren" presStyleCnt="0"/>
      <dgm:spPr/>
    </dgm:pt>
    <dgm:pt modelId="{1F9C5A51-8C33-9C44-AF08-E5C97D63F464}" type="pres">
      <dgm:prSet presAssocID="{7A0DF57D-78AF-2742-8730-051651B8E3C0}" presName="parentTextArrow" presStyleLbl="node1" presStyleIdx="3" presStyleCnt="5"/>
      <dgm:spPr/>
    </dgm:pt>
    <dgm:pt modelId="{7576367B-1D22-874A-B93C-322CF1108950}" type="pres">
      <dgm:prSet presAssocID="{7A0DF57D-78AF-2742-8730-051651B8E3C0}" presName="arrow" presStyleLbl="node1" presStyleIdx="4" presStyleCnt="5"/>
      <dgm:spPr/>
    </dgm:pt>
    <dgm:pt modelId="{CA7191C7-3A08-8647-9C06-F2B301845D21}" type="pres">
      <dgm:prSet presAssocID="{7A0DF57D-78AF-2742-8730-051651B8E3C0}" presName="descendantArrow" presStyleCnt="0"/>
      <dgm:spPr/>
    </dgm:pt>
    <dgm:pt modelId="{47C334BE-3165-9D43-AA5C-A81E88747C07}" type="pres">
      <dgm:prSet presAssocID="{3C7E5662-7FC8-4D42-A1CA-B1AF4BB44A16}" presName="childTextArrow" presStyleLbl="fgAccFollowNode1" presStyleIdx="4" presStyleCnt="5">
        <dgm:presLayoutVars>
          <dgm:bulletEnabled val="1"/>
        </dgm:presLayoutVars>
      </dgm:prSet>
      <dgm:spPr/>
    </dgm:pt>
  </dgm:ptLst>
  <dgm:cxnLst>
    <dgm:cxn modelId="{C6D4980C-CF51-E54E-98CB-5613D99E405F}" type="presOf" srcId="{1FC68942-DE6D-9F42-95D6-F1F24C6C667B}" destId="{D46402CE-7F1A-124C-A3AF-46BA0866A6B6}" srcOrd="0" destOrd="0" presId="urn:microsoft.com/office/officeart/2005/8/layout/process4"/>
    <dgm:cxn modelId="{02249810-8847-A74F-93EB-3B2D41224DE8}" type="presOf" srcId="{7A0DF57D-78AF-2742-8730-051651B8E3C0}" destId="{7576367B-1D22-874A-B93C-322CF1108950}" srcOrd="1" destOrd="0" presId="urn:microsoft.com/office/officeart/2005/8/layout/process4"/>
    <dgm:cxn modelId="{982D3014-E61D-3F4B-9008-EC083600A790}" type="presOf" srcId="{CF8FAFEC-065B-5540-9D2B-58912A69EC25}" destId="{2C5ED465-16F6-794E-AC92-8B67E94CC537}" srcOrd="0" destOrd="0" presId="urn:microsoft.com/office/officeart/2005/8/layout/process4"/>
    <dgm:cxn modelId="{35AB061E-5083-5247-B0B7-990D6D77A64C}" type="presOf" srcId="{7A0DF57D-78AF-2742-8730-051651B8E3C0}" destId="{1F9C5A51-8C33-9C44-AF08-E5C97D63F464}" srcOrd="0" destOrd="0" presId="urn:microsoft.com/office/officeart/2005/8/layout/process4"/>
    <dgm:cxn modelId="{171A8B2B-D4F5-AD47-ADF5-E88FA357D353}" srcId="{2A2A9B6C-6AE5-2F45-9255-AFE653B19146}" destId="{E4331E94-6BD6-0B49-92E4-EAA048476C6B}" srcOrd="4" destOrd="0" parTransId="{772E8B37-4E49-EA44-954C-C5579322D5DD}" sibTransId="{16023568-522A-0144-99B2-EE25312296FD}"/>
    <dgm:cxn modelId="{1A679339-2BAF-E64C-AB21-C4311030DE87}" type="presOf" srcId="{E4331E94-6BD6-0B49-92E4-EAA048476C6B}" destId="{37089067-838F-E34E-8CA3-470D8230DB66}" srcOrd="1" destOrd="0" presId="urn:microsoft.com/office/officeart/2005/8/layout/process4"/>
    <dgm:cxn modelId="{4CCD5D3F-E837-4E48-8B3B-2675ED258EAE}" srcId="{2A2A9B6C-6AE5-2F45-9255-AFE653B19146}" destId="{1FC68942-DE6D-9F42-95D6-F1F24C6C667B}" srcOrd="2" destOrd="0" parTransId="{883EF8FC-8CE8-A34B-977A-A2AAB176F50B}" sibTransId="{72D78EE4-E613-434B-9CC9-0A9F0CFA4EF2}"/>
    <dgm:cxn modelId="{546FF34D-5D8E-2142-9F96-9C97FDDC3832}" srcId="{E4331E94-6BD6-0B49-92E4-EAA048476C6B}" destId="{1F14DBFD-A2C7-1945-8524-CC472247BC50}" srcOrd="0" destOrd="0" parTransId="{55414E35-215B-8640-A55A-EF732D161661}" sibTransId="{F3E227CA-4D91-4549-8C90-B4021FB48207}"/>
    <dgm:cxn modelId="{39FF5358-61EE-864C-924B-F3D2FC8FBB0E}" type="presOf" srcId="{E4331E94-6BD6-0B49-92E4-EAA048476C6B}" destId="{480B0BE2-C8D9-0241-94A4-4BBC972F0234}" srcOrd="0" destOrd="0" presId="urn:microsoft.com/office/officeart/2005/8/layout/process4"/>
    <dgm:cxn modelId="{F139DE64-9108-0740-88E4-2810D1722954}" srcId="{1FC68942-DE6D-9F42-95D6-F1F24C6C667B}" destId="{66543F23-4A3A-9B46-A739-F514BA21C76F}" srcOrd="0" destOrd="0" parTransId="{D9A60356-2B10-0445-9BFA-0802B2C4C10F}" sibTransId="{CFC14893-DC8C-6949-BD31-31E28E39DBBD}"/>
    <dgm:cxn modelId="{8729BF6A-567A-AC42-B5B2-1BEA3772D3AE}" type="presOf" srcId="{66543F23-4A3A-9B46-A739-F514BA21C76F}" destId="{4F3CBB54-7D6D-ED4D-9226-64766BB97CAC}" srcOrd="0" destOrd="0" presId="urn:microsoft.com/office/officeart/2005/8/layout/process4"/>
    <dgm:cxn modelId="{F5BB698A-EE7E-BD4D-AE35-D184514DCC38}" srcId="{7A0DF57D-78AF-2742-8730-051651B8E3C0}" destId="{3C7E5662-7FC8-4D42-A1CA-B1AF4BB44A16}" srcOrd="0" destOrd="0" parTransId="{6730B6EF-94A3-B945-965E-197F422662A2}" sibTransId="{06A1CC4F-27B4-0B44-93B3-BB1235925EB2}"/>
    <dgm:cxn modelId="{45BC9A90-25E2-4E4F-9132-FA00478C04DA}" type="presOf" srcId="{2A2A9B6C-6AE5-2F45-9255-AFE653B19146}" destId="{BE2F0F33-6A1C-F642-ADF2-B57F21EB5C06}" srcOrd="0" destOrd="0" presId="urn:microsoft.com/office/officeart/2005/8/layout/process4"/>
    <dgm:cxn modelId="{A74A0396-6330-F044-A7B7-F7F8B89C7483}" type="presOf" srcId="{3C7E5662-7FC8-4D42-A1CA-B1AF4BB44A16}" destId="{47C334BE-3165-9D43-AA5C-A81E88747C07}" srcOrd="0" destOrd="0" presId="urn:microsoft.com/office/officeart/2005/8/layout/process4"/>
    <dgm:cxn modelId="{C8310A98-BA94-EC46-9FA7-93C0A5A0C94C}" type="presOf" srcId="{1F14DBFD-A2C7-1945-8524-CC472247BC50}" destId="{68B715E6-0EE1-194A-83C8-466C11AC6E17}" srcOrd="0" destOrd="0" presId="urn:microsoft.com/office/officeart/2005/8/layout/process4"/>
    <dgm:cxn modelId="{FAE0A1A2-D4FA-D347-8355-75374944EC7F}" type="presOf" srcId="{CF8FAFEC-065B-5540-9D2B-58912A69EC25}" destId="{BF1DF631-8ED7-3C4D-A23D-9E0E946DF233}" srcOrd="1" destOrd="0" presId="urn:microsoft.com/office/officeart/2005/8/layout/process4"/>
    <dgm:cxn modelId="{9D81D9AB-A3E3-D24F-BB2D-DE8A17C0F083}" srcId="{2A2A9B6C-6AE5-2F45-9255-AFE653B19146}" destId="{C52521F5-2C1A-5F45-8A41-50C2DC2FEC51}" srcOrd="1" destOrd="0" parTransId="{524A46B2-F2C2-7A40-B7A5-7C807B72B138}" sibTransId="{33E01349-CD27-EB42-8578-172A8B9EF34E}"/>
    <dgm:cxn modelId="{66D08FB0-E53D-9547-BF09-70BBEC0BBAA5}" srcId="{2A2A9B6C-6AE5-2F45-9255-AFE653B19146}" destId="{CF8FAFEC-065B-5540-9D2B-58912A69EC25}" srcOrd="3" destOrd="0" parTransId="{0C1A3CD4-85D3-F44C-AB4C-908939507E23}" sibTransId="{6089098E-AAA1-554C-A4B4-467199DFEC0B}"/>
    <dgm:cxn modelId="{BCEC05C0-C33C-D44F-BECA-93D665B57519}" srcId="{2A2A9B6C-6AE5-2F45-9255-AFE653B19146}" destId="{7A0DF57D-78AF-2742-8730-051651B8E3C0}" srcOrd="0" destOrd="0" parTransId="{20E4F498-02F4-9F42-A15D-D8E99F52F1F3}" sibTransId="{7C46AB67-0E51-8748-94BB-EA009F616185}"/>
    <dgm:cxn modelId="{C55FB7CB-D339-E543-BE6C-69414BD85334}" srcId="{C52521F5-2C1A-5F45-8A41-50C2DC2FEC51}" destId="{54A534D1-A6EA-CA4C-8384-0A720A118945}" srcOrd="0" destOrd="0" parTransId="{B2ED1E66-3E7C-A449-A3C9-859CD149F4AF}" sibTransId="{708B885F-8464-0B47-9794-B24C8545195A}"/>
    <dgm:cxn modelId="{CF3EF4D3-77F3-7C48-B718-D7442EC8C0EE}" type="presOf" srcId="{5AD8B869-49E3-5E47-B574-EB1A3EF5ACA0}" destId="{46E53839-63CA-474E-A2A4-4111F21415EA}" srcOrd="0" destOrd="0" presId="urn:microsoft.com/office/officeart/2005/8/layout/process4"/>
    <dgm:cxn modelId="{23A310D9-0E4D-204C-A553-DBD45C8D200C}" type="presOf" srcId="{54A534D1-A6EA-CA4C-8384-0A720A118945}" destId="{888E5F83-DCE9-AA47-9192-B16A1CAF064F}" srcOrd="0" destOrd="0" presId="urn:microsoft.com/office/officeart/2005/8/layout/process4"/>
    <dgm:cxn modelId="{3E6A00DC-1948-9242-A294-99FB79284316}" type="presOf" srcId="{1FC68942-DE6D-9F42-95D6-F1F24C6C667B}" destId="{C27C56E0-50F7-854D-895F-32E85B9BC48A}" srcOrd="1" destOrd="0" presId="urn:microsoft.com/office/officeart/2005/8/layout/process4"/>
    <dgm:cxn modelId="{6B6E5EE3-6717-E44B-BC08-97FB07ABCB87}" type="presOf" srcId="{C52521F5-2C1A-5F45-8A41-50C2DC2FEC51}" destId="{AAC4B647-52B4-0A43-A33D-88F37A9E61E1}" srcOrd="1" destOrd="0" presId="urn:microsoft.com/office/officeart/2005/8/layout/process4"/>
    <dgm:cxn modelId="{908878E3-8ED6-1448-ACC7-87F377B4BA85}" srcId="{CF8FAFEC-065B-5540-9D2B-58912A69EC25}" destId="{5AD8B869-49E3-5E47-B574-EB1A3EF5ACA0}" srcOrd="0" destOrd="0" parTransId="{095A0F4A-4B39-7C4A-9FC5-F281C51B48CD}" sibTransId="{B82F0D19-33BE-1844-B848-E88C2DA5082D}"/>
    <dgm:cxn modelId="{03F6F8FB-5ED5-1042-9663-E764AF506389}" type="presOf" srcId="{C52521F5-2C1A-5F45-8A41-50C2DC2FEC51}" destId="{FF072F40-2EB4-F44C-9E22-5FBEACAA7AF5}" srcOrd="0" destOrd="0" presId="urn:microsoft.com/office/officeart/2005/8/layout/process4"/>
    <dgm:cxn modelId="{DA8B9791-30AB-1D45-B73E-70841728D0E4}" type="presParOf" srcId="{BE2F0F33-6A1C-F642-ADF2-B57F21EB5C06}" destId="{6CF5A3CD-4AF6-BE44-945C-8CCA51CF973E}" srcOrd="0" destOrd="0" presId="urn:microsoft.com/office/officeart/2005/8/layout/process4"/>
    <dgm:cxn modelId="{EA14CFBA-6158-AF46-8B90-7FBA7B87998B}" type="presParOf" srcId="{6CF5A3CD-4AF6-BE44-945C-8CCA51CF973E}" destId="{480B0BE2-C8D9-0241-94A4-4BBC972F0234}" srcOrd="0" destOrd="0" presId="urn:microsoft.com/office/officeart/2005/8/layout/process4"/>
    <dgm:cxn modelId="{88320797-7D1D-2D4A-9998-2DCD30EFB418}" type="presParOf" srcId="{6CF5A3CD-4AF6-BE44-945C-8CCA51CF973E}" destId="{37089067-838F-E34E-8CA3-470D8230DB66}" srcOrd="1" destOrd="0" presId="urn:microsoft.com/office/officeart/2005/8/layout/process4"/>
    <dgm:cxn modelId="{D4228DAF-AB92-A048-A483-69C67D679BAD}" type="presParOf" srcId="{6CF5A3CD-4AF6-BE44-945C-8CCA51CF973E}" destId="{C37C4ABB-DB98-AB4D-AA1A-EE9E2F3D3053}" srcOrd="2" destOrd="0" presId="urn:microsoft.com/office/officeart/2005/8/layout/process4"/>
    <dgm:cxn modelId="{A1DCABDB-3C90-5946-8E94-086BE8D21260}" type="presParOf" srcId="{C37C4ABB-DB98-AB4D-AA1A-EE9E2F3D3053}" destId="{68B715E6-0EE1-194A-83C8-466C11AC6E17}" srcOrd="0" destOrd="0" presId="urn:microsoft.com/office/officeart/2005/8/layout/process4"/>
    <dgm:cxn modelId="{4BE291D4-998E-C14F-AD47-9FBB18029902}" type="presParOf" srcId="{BE2F0F33-6A1C-F642-ADF2-B57F21EB5C06}" destId="{306F28FB-A795-D443-B403-73CD9765DB97}" srcOrd="1" destOrd="0" presId="urn:microsoft.com/office/officeart/2005/8/layout/process4"/>
    <dgm:cxn modelId="{5D7A04BC-634C-AB4B-96D2-9CCC561FA232}" type="presParOf" srcId="{BE2F0F33-6A1C-F642-ADF2-B57F21EB5C06}" destId="{531D2817-7FC4-CD48-A9E5-8C24FC64FBBB}" srcOrd="2" destOrd="0" presId="urn:microsoft.com/office/officeart/2005/8/layout/process4"/>
    <dgm:cxn modelId="{F25F8133-81AD-8847-91A3-326CC77B2DCE}" type="presParOf" srcId="{531D2817-7FC4-CD48-A9E5-8C24FC64FBBB}" destId="{2C5ED465-16F6-794E-AC92-8B67E94CC537}" srcOrd="0" destOrd="0" presId="urn:microsoft.com/office/officeart/2005/8/layout/process4"/>
    <dgm:cxn modelId="{18C00893-6567-3D48-8BDE-9405A3597893}" type="presParOf" srcId="{531D2817-7FC4-CD48-A9E5-8C24FC64FBBB}" destId="{BF1DF631-8ED7-3C4D-A23D-9E0E946DF233}" srcOrd="1" destOrd="0" presId="urn:microsoft.com/office/officeart/2005/8/layout/process4"/>
    <dgm:cxn modelId="{FC5775A4-A886-044F-B87A-6C298B750B37}" type="presParOf" srcId="{531D2817-7FC4-CD48-A9E5-8C24FC64FBBB}" destId="{A0ACDE62-A2B9-CD41-BD31-2733D6DA138D}" srcOrd="2" destOrd="0" presId="urn:microsoft.com/office/officeart/2005/8/layout/process4"/>
    <dgm:cxn modelId="{888B8080-CF1B-BD4E-9B2D-13BFEB9B8A9A}" type="presParOf" srcId="{A0ACDE62-A2B9-CD41-BD31-2733D6DA138D}" destId="{46E53839-63CA-474E-A2A4-4111F21415EA}" srcOrd="0" destOrd="0" presId="urn:microsoft.com/office/officeart/2005/8/layout/process4"/>
    <dgm:cxn modelId="{8B0C9A1B-DC66-D741-ADA8-D1E87C52CD8D}" type="presParOf" srcId="{BE2F0F33-6A1C-F642-ADF2-B57F21EB5C06}" destId="{6443161D-CA52-F249-800E-E3B787763805}" srcOrd="3" destOrd="0" presId="urn:microsoft.com/office/officeart/2005/8/layout/process4"/>
    <dgm:cxn modelId="{F14F006C-D57D-E94D-AC74-51A33BF877B6}" type="presParOf" srcId="{BE2F0F33-6A1C-F642-ADF2-B57F21EB5C06}" destId="{52A53813-85CF-2B4D-8A76-5A7222D17B18}" srcOrd="4" destOrd="0" presId="urn:microsoft.com/office/officeart/2005/8/layout/process4"/>
    <dgm:cxn modelId="{8D6CFEAD-F9C5-C040-9AF4-AF7C37ECF043}" type="presParOf" srcId="{52A53813-85CF-2B4D-8A76-5A7222D17B18}" destId="{D46402CE-7F1A-124C-A3AF-46BA0866A6B6}" srcOrd="0" destOrd="0" presId="urn:microsoft.com/office/officeart/2005/8/layout/process4"/>
    <dgm:cxn modelId="{F330E010-0664-B74E-A50E-1D0A8413EA6C}" type="presParOf" srcId="{52A53813-85CF-2B4D-8A76-5A7222D17B18}" destId="{C27C56E0-50F7-854D-895F-32E85B9BC48A}" srcOrd="1" destOrd="0" presId="urn:microsoft.com/office/officeart/2005/8/layout/process4"/>
    <dgm:cxn modelId="{3888FCA0-4E3D-2341-BB51-88B2A14028E8}" type="presParOf" srcId="{52A53813-85CF-2B4D-8A76-5A7222D17B18}" destId="{C3FC8A0A-C001-3540-AA35-2847638BA2C0}" srcOrd="2" destOrd="0" presId="urn:microsoft.com/office/officeart/2005/8/layout/process4"/>
    <dgm:cxn modelId="{060712C2-75E4-6546-AAD3-B9E6CCED23D9}" type="presParOf" srcId="{C3FC8A0A-C001-3540-AA35-2847638BA2C0}" destId="{4F3CBB54-7D6D-ED4D-9226-64766BB97CAC}" srcOrd="0" destOrd="0" presId="urn:microsoft.com/office/officeart/2005/8/layout/process4"/>
    <dgm:cxn modelId="{652668F2-23C5-D34F-A4A8-8BE42A36F5DD}" type="presParOf" srcId="{BE2F0F33-6A1C-F642-ADF2-B57F21EB5C06}" destId="{0B192C6D-E110-FA4A-854D-BC8EC4819EB8}" srcOrd="5" destOrd="0" presId="urn:microsoft.com/office/officeart/2005/8/layout/process4"/>
    <dgm:cxn modelId="{7AA797E2-B951-F54B-933B-9BDC0F53CEF2}" type="presParOf" srcId="{BE2F0F33-6A1C-F642-ADF2-B57F21EB5C06}" destId="{E967A655-8853-1C41-BA66-8D6FFD033484}" srcOrd="6" destOrd="0" presId="urn:microsoft.com/office/officeart/2005/8/layout/process4"/>
    <dgm:cxn modelId="{A12C17DD-FF04-5E49-A88F-E57D84C27313}" type="presParOf" srcId="{E967A655-8853-1C41-BA66-8D6FFD033484}" destId="{FF072F40-2EB4-F44C-9E22-5FBEACAA7AF5}" srcOrd="0" destOrd="0" presId="urn:microsoft.com/office/officeart/2005/8/layout/process4"/>
    <dgm:cxn modelId="{4C224297-A06D-5444-A91F-675AEB2B4B27}" type="presParOf" srcId="{E967A655-8853-1C41-BA66-8D6FFD033484}" destId="{AAC4B647-52B4-0A43-A33D-88F37A9E61E1}" srcOrd="1" destOrd="0" presId="urn:microsoft.com/office/officeart/2005/8/layout/process4"/>
    <dgm:cxn modelId="{85BFB319-FF2C-E74D-BC59-77EA51A0E19B}" type="presParOf" srcId="{E967A655-8853-1C41-BA66-8D6FFD033484}" destId="{0DE5D5DC-D950-2B49-8523-6984CD5CF12E}" srcOrd="2" destOrd="0" presId="urn:microsoft.com/office/officeart/2005/8/layout/process4"/>
    <dgm:cxn modelId="{4A147312-EC65-5248-BF94-B05E0E32E0AE}" type="presParOf" srcId="{0DE5D5DC-D950-2B49-8523-6984CD5CF12E}" destId="{888E5F83-DCE9-AA47-9192-B16A1CAF064F}" srcOrd="0" destOrd="0" presId="urn:microsoft.com/office/officeart/2005/8/layout/process4"/>
    <dgm:cxn modelId="{B397C0E1-E26F-B146-A183-67D516DE3228}" type="presParOf" srcId="{BE2F0F33-6A1C-F642-ADF2-B57F21EB5C06}" destId="{2AE4CB6E-E547-0B47-AAB9-DC2AC06DCD59}" srcOrd="7" destOrd="0" presId="urn:microsoft.com/office/officeart/2005/8/layout/process4"/>
    <dgm:cxn modelId="{FE939BBC-CD01-8F44-8FA8-2F09C46EB870}" type="presParOf" srcId="{BE2F0F33-6A1C-F642-ADF2-B57F21EB5C06}" destId="{BCBCFAF6-3256-D748-894D-1F097D140170}" srcOrd="8" destOrd="0" presId="urn:microsoft.com/office/officeart/2005/8/layout/process4"/>
    <dgm:cxn modelId="{53748310-22FD-E041-B773-2FFBA3791E3B}" type="presParOf" srcId="{BCBCFAF6-3256-D748-894D-1F097D140170}" destId="{1F9C5A51-8C33-9C44-AF08-E5C97D63F464}" srcOrd="0" destOrd="0" presId="urn:microsoft.com/office/officeart/2005/8/layout/process4"/>
    <dgm:cxn modelId="{8B7651E4-F1BC-1744-A355-7EE739A1A4DF}" type="presParOf" srcId="{BCBCFAF6-3256-D748-894D-1F097D140170}" destId="{7576367B-1D22-874A-B93C-322CF1108950}" srcOrd="1" destOrd="0" presId="urn:microsoft.com/office/officeart/2005/8/layout/process4"/>
    <dgm:cxn modelId="{B398C466-79C1-7341-8EFF-95C1A0D79278}" type="presParOf" srcId="{BCBCFAF6-3256-D748-894D-1F097D140170}" destId="{CA7191C7-3A08-8647-9C06-F2B301845D21}" srcOrd="2" destOrd="0" presId="urn:microsoft.com/office/officeart/2005/8/layout/process4"/>
    <dgm:cxn modelId="{91CA3A17-8D35-AB4A-AA44-ACE897A5CE39}" type="presParOf" srcId="{CA7191C7-3A08-8647-9C06-F2B301845D21}" destId="{47C334BE-3165-9D43-AA5C-A81E88747C07}"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8A55A5-1F81-264B-99B1-5585F90EDFD3}"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6BE4E981-565B-EE45-8FA9-40515A33D390}">
      <dgm:prSet phldrT="[Text]" custT="1"/>
      <dgm:spPr>
        <a:solidFill>
          <a:srgbClr val="98002D"/>
        </a:solidFill>
      </dgm:spPr>
      <dgm:t>
        <a:bodyPr/>
        <a:lstStyle/>
        <a:p>
          <a:r>
            <a:rPr lang="en-US" sz="1400" dirty="0"/>
            <a:t>Simulated Events</a:t>
          </a:r>
        </a:p>
      </dgm:t>
    </dgm:pt>
    <dgm:pt modelId="{03D876F0-406E-8C45-B1CD-BADF448A99A9}" type="parTrans" cxnId="{2277E259-1F36-F144-8D3F-C00C5EE9D688}">
      <dgm:prSet/>
      <dgm:spPr/>
      <dgm:t>
        <a:bodyPr/>
        <a:lstStyle/>
        <a:p>
          <a:endParaRPr lang="en-US"/>
        </a:p>
      </dgm:t>
    </dgm:pt>
    <dgm:pt modelId="{1D785EDF-DD82-1F49-B72B-1F0F081C8C7E}" type="sibTrans" cxnId="{2277E259-1F36-F144-8D3F-C00C5EE9D688}">
      <dgm:prSet/>
      <dgm:spPr/>
      <dgm:t>
        <a:bodyPr/>
        <a:lstStyle/>
        <a:p>
          <a:endParaRPr lang="en-US"/>
        </a:p>
      </dgm:t>
    </dgm:pt>
    <dgm:pt modelId="{9490C87B-88C7-B74E-8C11-6776029B5135}">
      <dgm:prSet phldrT="[Text]" custT="1"/>
      <dgm:spPr>
        <a:solidFill>
          <a:schemeClr val="bg1">
            <a:alpha val="90000"/>
          </a:schemeClr>
        </a:solidFill>
        <a:ln>
          <a:solidFill>
            <a:schemeClr val="bg1">
              <a:alpha val="90000"/>
            </a:schemeClr>
          </a:solidFill>
        </a:ln>
      </dgm:spPr>
      <dgm:t>
        <a:bodyPr/>
        <a:lstStyle/>
        <a:p>
          <a:r>
            <a:rPr lang="en-US" sz="1200" dirty="0"/>
            <a:t>No Asymmetry Introduced</a:t>
          </a:r>
        </a:p>
      </dgm:t>
    </dgm:pt>
    <dgm:pt modelId="{C5E356DE-C39B-7F49-B23A-4B4195A23009}" type="parTrans" cxnId="{817067A2-77A5-CC4B-B14E-4A35757EDBE6}">
      <dgm:prSet/>
      <dgm:spPr/>
      <dgm:t>
        <a:bodyPr/>
        <a:lstStyle/>
        <a:p>
          <a:endParaRPr lang="en-US"/>
        </a:p>
      </dgm:t>
    </dgm:pt>
    <dgm:pt modelId="{D0D53F67-C4F7-DB4E-8A34-31CF9C41BF4E}" type="sibTrans" cxnId="{817067A2-77A5-CC4B-B14E-4A35757EDBE6}">
      <dgm:prSet/>
      <dgm:spPr/>
      <dgm:t>
        <a:bodyPr/>
        <a:lstStyle/>
        <a:p>
          <a:endParaRPr lang="en-US"/>
        </a:p>
      </dgm:t>
    </dgm:pt>
    <dgm:pt modelId="{F3DE0F1C-1F1B-9747-8A60-4571CF9144D6}">
      <dgm:prSet phldrT="[Text]" custT="1"/>
      <dgm:spPr>
        <a:solidFill>
          <a:srgbClr val="98002D"/>
        </a:solidFill>
      </dgm:spPr>
      <dgm:t>
        <a:bodyPr/>
        <a:lstStyle/>
        <a:p>
          <a:r>
            <a:rPr lang="en-US" sz="1400" dirty="0"/>
            <a:t>Response Matrix</a:t>
          </a:r>
        </a:p>
      </dgm:t>
    </dgm:pt>
    <dgm:pt modelId="{A151D508-25D9-EE42-9881-EF5767B9CD12}" type="parTrans" cxnId="{B7EE2D99-E270-4E4C-B7BA-481EA948D1C6}">
      <dgm:prSet/>
      <dgm:spPr/>
      <dgm:t>
        <a:bodyPr/>
        <a:lstStyle/>
        <a:p>
          <a:endParaRPr lang="en-US"/>
        </a:p>
      </dgm:t>
    </dgm:pt>
    <dgm:pt modelId="{967205D3-0EB7-324B-B127-6C137B9DCA71}" type="sibTrans" cxnId="{B7EE2D99-E270-4E4C-B7BA-481EA948D1C6}">
      <dgm:prSet/>
      <dgm:spPr/>
      <dgm:t>
        <a:bodyPr/>
        <a:lstStyle/>
        <a:p>
          <a:endParaRPr lang="en-US"/>
        </a:p>
      </dgm:t>
    </dgm:pt>
    <dgm:pt modelId="{919F2A2B-4BD5-EC4D-9D23-52ECCC425C02}">
      <dgm:prSet phldrT="[Text]" custT="1"/>
      <dgm:spPr>
        <a:solidFill>
          <a:schemeClr val="bg1">
            <a:alpha val="90000"/>
          </a:schemeClr>
        </a:solidFill>
        <a:ln>
          <a:solidFill>
            <a:schemeClr val="bg1">
              <a:alpha val="90000"/>
            </a:schemeClr>
          </a:solidFill>
        </a:ln>
      </dgm:spPr>
      <dgm:t>
        <a:bodyPr/>
        <a:lstStyle/>
        <a:p>
          <a:r>
            <a:rPr lang="en-US" sz="1200" dirty="0"/>
            <a:t>using </a:t>
          </a:r>
          <a:r>
            <a:rPr lang="en-US" sz="1200" dirty="0" err="1"/>
            <a:t>RooUnfold</a:t>
          </a:r>
          <a:endParaRPr lang="en-US" sz="1200" dirty="0"/>
        </a:p>
      </dgm:t>
    </dgm:pt>
    <dgm:pt modelId="{1AC512DE-0999-DF43-B6E8-BA052F195FED}" type="parTrans" cxnId="{B897872A-0F59-BE49-A823-584FB6719854}">
      <dgm:prSet/>
      <dgm:spPr/>
      <dgm:t>
        <a:bodyPr/>
        <a:lstStyle/>
        <a:p>
          <a:endParaRPr lang="en-US"/>
        </a:p>
      </dgm:t>
    </dgm:pt>
    <dgm:pt modelId="{8A56B69E-ED29-C147-A12C-0C26DCA0F60E}" type="sibTrans" cxnId="{B897872A-0F59-BE49-A823-584FB6719854}">
      <dgm:prSet/>
      <dgm:spPr/>
      <dgm:t>
        <a:bodyPr/>
        <a:lstStyle/>
        <a:p>
          <a:endParaRPr lang="en-US"/>
        </a:p>
      </dgm:t>
    </dgm:pt>
    <dgm:pt modelId="{C0FDEEF1-7FA5-4A4A-8A92-FCE5141A6EA6}" type="pres">
      <dgm:prSet presAssocID="{6E8A55A5-1F81-264B-99B1-5585F90EDFD3}" presName="Name0" presStyleCnt="0">
        <dgm:presLayoutVars>
          <dgm:dir/>
          <dgm:animLvl val="lvl"/>
          <dgm:resizeHandles val="exact"/>
        </dgm:presLayoutVars>
      </dgm:prSet>
      <dgm:spPr/>
    </dgm:pt>
    <dgm:pt modelId="{2B4EC18C-F76B-044D-B7FF-4A93426049BA}" type="pres">
      <dgm:prSet presAssocID="{F3DE0F1C-1F1B-9747-8A60-4571CF9144D6}" presName="boxAndChildren" presStyleCnt="0"/>
      <dgm:spPr/>
    </dgm:pt>
    <dgm:pt modelId="{154EB98F-438F-734B-B9AF-8EC3A714B3C4}" type="pres">
      <dgm:prSet presAssocID="{F3DE0F1C-1F1B-9747-8A60-4571CF9144D6}" presName="parentTextBox" presStyleLbl="node1" presStyleIdx="0" presStyleCnt="2"/>
      <dgm:spPr/>
    </dgm:pt>
    <dgm:pt modelId="{760DFC3D-5774-7C4C-AB6D-E02B8EA7692F}" type="pres">
      <dgm:prSet presAssocID="{F3DE0F1C-1F1B-9747-8A60-4571CF9144D6}" presName="entireBox" presStyleLbl="node1" presStyleIdx="0" presStyleCnt="2"/>
      <dgm:spPr/>
    </dgm:pt>
    <dgm:pt modelId="{232E6A72-0168-B445-84D5-97542E515438}" type="pres">
      <dgm:prSet presAssocID="{F3DE0F1C-1F1B-9747-8A60-4571CF9144D6}" presName="descendantBox" presStyleCnt="0"/>
      <dgm:spPr/>
    </dgm:pt>
    <dgm:pt modelId="{E3AF62D5-1672-7C44-A11D-511463497408}" type="pres">
      <dgm:prSet presAssocID="{919F2A2B-4BD5-EC4D-9D23-52ECCC425C02}" presName="childTextBox" presStyleLbl="fgAccFollowNode1" presStyleIdx="0" presStyleCnt="2">
        <dgm:presLayoutVars>
          <dgm:bulletEnabled val="1"/>
        </dgm:presLayoutVars>
      </dgm:prSet>
      <dgm:spPr/>
    </dgm:pt>
    <dgm:pt modelId="{8936472D-8C9D-4548-9DDC-D7F6F5DFDCAD}" type="pres">
      <dgm:prSet presAssocID="{1D785EDF-DD82-1F49-B72B-1F0F081C8C7E}" presName="sp" presStyleCnt="0"/>
      <dgm:spPr/>
    </dgm:pt>
    <dgm:pt modelId="{62E12448-0320-624C-BA3B-842D80720688}" type="pres">
      <dgm:prSet presAssocID="{6BE4E981-565B-EE45-8FA9-40515A33D390}" presName="arrowAndChildren" presStyleCnt="0"/>
      <dgm:spPr/>
    </dgm:pt>
    <dgm:pt modelId="{5EF554B7-7A7B-7144-A2E5-851AA840567D}" type="pres">
      <dgm:prSet presAssocID="{6BE4E981-565B-EE45-8FA9-40515A33D390}" presName="parentTextArrow" presStyleLbl="node1" presStyleIdx="0" presStyleCnt="2"/>
      <dgm:spPr/>
    </dgm:pt>
    <dgm:pt modelId="{F2394459-B588-6945-A6E1-278A0E99C14E}" type="pres">
      <dgm:prSet presAssocID="{6BE4E981-565B-EE45-8FA9-40515A33D390}" presName="arrow" presStyleLbl="node1" presStyleIdx="1" presStyleCnt="2"/>
      <dgm:spPr/>
    </dgm:pt>
    <dgm:pt modelId="{6AD1FF53-ECEA-8844-B6D5-59530536A15B}" type="pres">
      <dgm:prSet presAssocID="{6BE4E981-565B-EE45-8FA9-40515A33D390}" presName="descendantArrow" presStyleCnt="0"/>
      <dgm:spPr/>
    </dgm:pt>
    <dgm:pt modelId="{288D2086-187C-684C-B184-67EE212E2DAB}" type="pres">
      <dgm:prSet presAssocID="{9490C87B-88C7-B74E-8C11-6776029B5135}" presName="childTextArrow" presStyleLbl="fgAccFollowNode1" presStyleIdx="1" presStyleCnt="2">
        <dgm:presLayoutVars>
          <dgm:bulletEnabled val="1"/>
        </dgm:presLayoutVars>
      </dgm:prSet>
      <dgm:spPr/>
    </dgm:pt>
  </dgm:ptLst>
  <dgm:cxnLst>
    <dgm:cxn modelId="{19114114-E457-FE47-AC42-9122BBCCEB27}" type="presOf" srcId="{6BE4E981-565B-EE45-8FA9-40515A33D390}" destId="{5EF554B7-7A7B-7144-A2E5-851AA840567D}" srcOrd="0" destOrd="0" presId="urn:microsoft.com/office/officeart/2005/8/layout/process4"/>
    <dgm:cxn modelId="{B897872A-0F59-BE49-A823-584FB6719854}" srcId="{F3DE0F1C-1F1B-9747-8A60-4571CF9144D6}" destId="{919F2A2B-4BD5-EC4D-9D23-52ECCC425C02}" srcOrd="0" destOrd="0" parTransId="{1AC512DE-0999-DF43-B6E8-BA052F195FED}" sibTransId="{8A56B69E-ED29-C147-A12C-0C26DCA0F60E}"/>
    <dgm:cxn modelId="{2277E259-1F36-F144-8D3F-C00C5EE9D688}" srcId="{6E8A55A5-1F81-264B-99B1-5585F90EDFD3}" destId="{6BE4E981-565B-EE45-8FA9-40515A33D390}" srcOrd="0" destOrd="0" parTransId="{03D876F0-406E-8C45-B1CD-BADF448A99A9}" sibTransId="{1D785EDF-DD82-1F49-B72B-1F0F081C8C7E}"/>
    <dgm:cxn modelId="{39D16D7E-A055-0D4C-918A-364BCA2C8334}" type="presOf" srcId="{F3DE0F1C-1F1B-9747-8A60-4571CF9144D6}" destId="{760DFC3D-5774-7C4C-AB6D-E02B8EA7692F}" srcOrd="1" destOrd="0" presId="urn:microsoft.com/office/officeart/2005/8/layout/process4"/>
    <dgm:cxn modelId="{A93E438A-8A4B-F241-83D8-A888D1DE7013}" type="presOf" srcId="{919F2A2B-4BD5-EC4D-9D23-52ECCC425C02}" destId="{E3AF62D5-1672-7C44-A11D-511463497408}" srcOrd="0" destOrd="0" presId="urn:microsoft.com/office/officeart/2005/8/layout/process4"/>
    <dgm:cxn modelId="{B7EE2D99-E270-4E4C-B7BA-481EA948D1C6}" srcId="{6E8A55A5-1F81-264B-99B1-5585F90EDFD3}" destId="{F3DE0F1C-1F1B-9747-8A60-4571CF9144D6}" srcOrd="1" destOrd="0" parTransId="{A151D508-25D9-EE42-9881-EF5767B9CD12}" sibTransId="{967205D3-0EB7-324B-B127-6C137B9DCA71}"/>
    <dgm:cxn modelId="{817067A2-77A5-CC4B-B14E-4A35757EDBE6}" srcId="{6BE4E981-565B-EE45-8FA9-40515A33D390}" destId="{9490C87B-88C7-B74E-8C11-6776029B5135}" srcOrd="0" destOrd="0" parTransId="{C5E356DE-C39B-7F49-B23A-4B4195A23009}" sibTransId="{D0D53F67-C4F7-DB4E-8A34-31CF9C41BF4E}"/>
    <dgm:cxn modelId="{538E48A4-565C-4646-95F0-30C477B9A5FA}" type="presOf" srcId="{6E8A55A5-1F81-264B-99B1-5585F90EDFD3}" destId="{C0FDEEF1-7FA5-4A4A-8A92-FCE5141A6EA6}" srcOrd="0" destOrd="0" presId="urn:microsoft.com/office/officeart/2005/8/layout/process4"/>
    <dgm:cxn modelId="{932830A8-7FCD-334A-A179-44AA3DF3F25B}" type="presOf" srcId="{F3DE0F1C-1F1B-9747-8A60-4571CF9144D6}" destId="{154EB98F-438F-734B-B9AF-8EC3A714B3C4}" srcOrd="0" destOrd="0" presId="urn:microsoft.com/office/officeart/2005/8/layout/process4"/>
    <dgm:cxn modelId="{10BA78DD-7C06-884C-9499-0003EF484C35}" type="presOf" srcId="{9490C87B-88C7-B74E-8C11-6776029B5135}" destId="{288D2086-187C-684C-B184-67EE212E2DAB}" srcOrd="0" destOrd="0" presId="urn:microsoft.com/office/officeart/2005/8/layout/process4"/>
    <dgm:cxn modelId="{4800B7E2-8806-8244-84E0-51C73DCEABC0}" type="presOf" srcId="{6BE4E981-565B-EE45-8FA9-40515A33D390}" destId="{F2394459-B588-6945-A6E1-278A0E99C14E}" srcOrd="1" destOrd="0" presId="urn:microsoft.com/office/officeart/2005/8/layout/process4"/>
    <dgm:cxn modelId="{3C44B71E-A720-1444-91EC-F82F5A8F5473}" type="presParOf" srcId="{C0FDEEF1-7FA5-4A4A-8A92-FCE5141A6EA6}" destId="{2B4EC18C-F76B-044D-B7FF-4A93426049BA}" srcOrd="0" destOrd="0" presId="urn:microsoft.com/office/officeart/2005/8/layout/process4"/>
    <dgm:cxn modelId="{ED9E13C6-817B-D44D-8FA1-B71A2F343B52}" type="presParOf" srcId="{2B4EC18C-F76B-044D-B7FF-4A93426049BA}" destId="{154EB98F-438F-734B-B9AF-8EC3A714B3C4}" srcOrd="0" destOrd="0" presId="urn:microsoft.com/office/officeart/2005/8/layout/process4"/>
    <dgm:cxn modelId="{87B41314-36D3-7343-BAA4-D41F93BDD599}" type="presParOf" srcId="{2B4EC18C-F76B-044D-B7FF-4A93426049BA}" destId="{760DFC3D-5774-7C4C-AB6D-E02B8EA7692F}" srcOrd="1" destOrd="0" presId="urn:microsoft.com/office/officeart/2005/8/layout/process4"/>
    <dgm:cxn modelId="{1A5B2A05-D30B-F348-9512-C1AE15859E04}" type="presParOf" srcId="{2B4EC18C-F76B-044D-B7FF-4A93426049BA}" destId="{232E6A72-0168-B445-84D5-97542E515438}" srcOrd="2" destOrd="0" presId="urn:microsoft.com/office/officeart/2005/8/layout/process4"/>
    <dgm:cxn modelId="{2A037F26-C911-A742-BDC4-A529DCCC6CBF}" type="presParOf" srcId="{232E6A72-0168-B445-84D5-97542E515438}" destId="{E3AF62D5-1672-7C44-A11D-511463497408}" srcOrd="0" destOrd="0" presId="urn:microsoft.com/office/officeart/2005/8/layout/process4"/>
    <dgm:cxn modelId="{2106DEAD-C94E-6149-870A-364F1285CDFB}" type="presParOf" srcId="{C0FDEEF1-7FA5-4A4A-8A92-FCE5141A6EA6}" destId="{8936472D-8C9D-4548-9DDC-D7F6F5DFDCAD}" srcOrd="1" destOrd="0" presId="urn:microsoft.com/office/officeart/2005/8/layout/process4"/>
    <dgm:cxn modelId="{1EA1DAF1-467A-774E-A427-98A54DF1B145}" type="presParOf" srcId="{C0FDEEF1-7FA5-4A4A-8A92-FCE5141A6EA6}" destId="{62E12448-0320-624C-BA3B-842D80720688}" srcOrd="2" destOrd="0" presId="urn:microsoft.com/office/officeart/2005/8/layout/process4"/>
    <dgm:cxn modelId="{28F3BBB7-1C41-B242-8A42-04FC52077766}" type="presParOf" srcId="{62E12448-0320-624C-BA3B-842D80720688}" destId="{5EF554B7-7A7B-7144-A2E5-851AA840567D}" srcOrd="0" destOrd="0" presId="urn:microsoft.com/office/officeart/2005/8/layout/process4"/>
    <dgm:cxn modelId="{0294EC12-3133-0941-ABBD-4FE81AAC1B0F}" type="presParOf" srcId="{62E12448-0320-624C-BA3B-842D80720688}" destId="{F2394459-B588-6945-A6E1-278A0E99C14E}" srcOrd="1" destOrd="0" presId="urn:microsoft.com/office/officeart/2005/8/layout/process4"/>
    <dgm:cxn modelId="{0634C378-65E4-7E43-8F12-841C94950670}" type="presParOf" srcId="{62E12448-0320-624C-BA3B-842D80720688}" destId="{6AD1FF53-ECEA-8844-B6D5-59530536A15B}" srcOrd="2" destOrd="0" presId="urn:microsoft.com/office/officeart/2005/8/layout/process4"/>
    <dgm:cxn modelId="{B6A4B0F6-0F41-DC47-89E2-B861A119E29D}" type="presParOf" srcId="{6AD1FF53-ECEA-8844-B6D5-59530536A15B}" destId="{288D2086-187C-684C-B184-67EE212E2DAB}" srcOrd="0" destOrd="0" presId="urn:microsoft.com/office/officeart/2005/8/layout/process4"/>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89067-838F-E34E-8CA3-470D8230DB66}">
      <dsp:nvSpPr>
        <dsp:cNvPr id="0" name=""/>
        <dsp:cNvSpPr/>
      </dsp:nvSpPr>
      <dsp:spPr>
        <a:xfrm>
          <a:off x="0" y="3523767"/>
          <a:ext cx="3130781" cy="579012"/>
        </a:xfrm>
        <a:prstGeom prst="rect">
          <a:avLst/>
        </a:prstGeom>
        <a:solidFill>
          <a:srgbClr val="980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Unfolding </a:t>
          </a:r>
          <a14:m xmlns:a14="http://schemas.microsoft.com/office/drawing/2010/main">
            <m:oMath xmlns:m="http://schemas.openxmlformats.org/officeDocument/2006/math">
              <m:r>
                <a:rPr lang="en-US" sz="1100" b="0" i="1" kern="1200" smtClean="0">
                  <a:latin typeface="Cambria Math" panose="02040503050406030204" pitchFamily="18" charset="0"/>
                </a:rPr>
                <m:t>𝜙</m:t>
              </m:r>
              <m:r>
                <a:rPr lang="en-US" sz="1100" b="0" i="1" kern="1200" smtClean="0">
                  <a:latin typeface="Cambria Math" panose="02040503050406030204" pitchFamily="18" charset="0"/>
                </a:rPr>
                <m:t> </m:t>
              </m:r>
            </m:oMath>
          </a14:m>
          <a:r>
            <a:rPr lang="en-US" sz="1100" kern="1200" dirty="0"/>
            <a:t>Distributions</a:t>
          </a:r>
        </a:p>
      </dsp:txBody>
      <dsp:txXfrm>
        <a:off x="0" y="3523767"/>
        <a:ext cx="3130781" cy="312666"/>
      </dsp:txXfrm>
    </dsp:sp>
    <dsp:sp modelId="{68B715E6-0EE1-194A-83C8-466C11AC6E17}">
      <dsp:nvSpPr>
        <dsp:cNvPr id="0" name=""/>
        <dsp:cNvSpPr/>
      </dsp:nvSpPr>
      <dsp:spPr>
        <a:xfrm>
          <a:off x="0" y="3830395"/>
          <a:ext cx="3130781" cy="26634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Using iterative Bayesian unfolding by </a:t>
          </a:r>
          <a:r>
            <a:rPr lang="en-US" sz="1100" kern="1200" dirty="0" err="1"/>
            <a:t>RooUnfold</a:t>
          </a:r>
          <a:endParaRPr lang="en-US" sz="1100" kern="1200" dirty="0"/>
        </a:p>
      </dsp:txBody>
      <dsp:txXfrm>
        <a:off x="0" y="3830395"/>
        <a:ext cx="3130781" cy="266345"/>
      </dsp:txXfrm>
    </dsp:sp>
    <dsp:sp modelId="{BF1DF631-8ED7-3C4D-A23D-9E0E946DF233}">
      <dsp:nvSpPr>
        <dsp:cNvPr id="0" name=""/>
        <dsp:cNvSpPr/>
      </dsp:nvSpPr>
      <dsp:spPr>
        <a:xfrm rot="10800000">
          <a:off x="0" y="2647472"/>
          <a:ext cx="3130781" cy="890521"/>
        </a:xfrm>
        <a:prstGeom prst="upArrowCallout">
          <a:avLst/>
        </a:prstGeom>
        <a:solidFill>
          <a:srgbClr val="980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 </a:t>
          </a:r>
          <a14:m xmlns:a14="http://schemas.microsoft.com/office/drawing/2010/main">
            <m:oMath xmlns:m="http://schemas.openxmlformats.org/officeDocument/2006/math">
              <m:r>
                <a:rPr lang="en-US" sz="1100" b="0" i="1" kern="1200" smtClean="0">
                  <a:latin typeface="Cambria Math" panose="02040503050406030204" pitchFamily="18" charset="0"/>
                </a:rPr>
                <m:t>𝜙</m:t>
              </m:r>
              <m:r>
                <a:rPr lang="en-US" sz="1100" b="0" i="1" kern="1200" smtClean="0">
                  <a:latin typeface="Cambria Math" panose="02040503050406030204" pitchFamily="18" charset="0"/>
                </a:rPr>
                <m:t> </m:t>
              </m:r>
            </m:oMath>
          </a14:m>
          <a:r>
            <a:rPr lang="en-US" sz="1100" kern="1200" dirty="0"/>
            <a:t>Distributions</a:t>
          </a:r>
        </a:p>
      </dsp:txBody>
      <dsp:txXfrm rot="-10800000">
        <a:off x="0" y="2647472"/>
        <a:ext cx="3130781" cy="312572"/>
      </dsp:txXfrm>
    </dsp:sp>
    <dsp:sp modelId="{46E53839-63CA-474E-A2A4-4111F21415EA}">
      <dsp:nvSpPr>
        <dsp:cNvPr id="0" name=""/>
        <dsp:cNvSpPr/>
      </dsp:nvSpPr>
      <dsp:spPr>
        <a:xfrm>
          <a:off x="0" y="2960045"/>
          <a:ext cx="3130781" cy="26626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Spin up/down cases</a:t>
          </a:r>
        </a:p>
      </dsp:txBody>
      <dsp:txXfrm>
        <a:off x="0" y="2960045"/>
        <a:ext cx="3130781" cy="266265"/>
      </dsp:txXfrm>
    </dsp:sp>
    <dsp:sp modelId="{C27C56E0-50F7-854D-895F-32E85B9BC48A}">
      <dsp:nvSpPr>
        <dsp:cNvPr id="0" name=""/>
        <dsp:cNvSpPr/>
      </dsp:nvSpPr>
      <dsp:spPr>
        <a:xfrm rot="10800000">
          <a:off x="0" y="1765636"/>
          <a:ext cx="3130781" cy="890521"/>
        </a:xfrm>
        <a:prstGeom prst="upArrowCallout">
          <a:avLst/>
        </a:prstGeom>
        <a:solidFill>
          <a:srgbClr val="980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Background Subtraction</a:t>
          </a:r>
        </a:p>
      </dsp:txBody>
      <dsp:txXfrm rot="-10800000">
        <a:off x="0" y="1765636"/>
        <a:ext cx="3130781" cy="312572"/>
      </dsp:txXfrm>
    </dsp:sp>
    <dsp:sp modelId="{4F3CBB54-7D6D-ED4D-9226-64766BB97CAC}">
      <dsp:nvSpPr>
        <dsp:cNvPr id="0" name=""/>
        <dsp:cNvSpPr/>
      </dsp:nvSpPr>
      <dsp:spPr>
        <a:xfrm>
          <a:off x="0" y="2078209"/>
          <a:ext cx="3130781" cy="26626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Using GPR</a:t>
          </a:r>
        </a:p>
      </dsp:txBody>
      <dsp:txXfrm>
        <a:off x="0" y="2078209"/>
        <a:ext cx="3130781" cy="266265"/>
      </dsp:txXfrm>
    </dsp:sp>
    <dsp:sp modelId="{AAC4B647-52B4-0A43-A33D-88F37A9E61E1}">
      <dsp:nvSpPr>
        <dsp:cNvPr id="0" name=""/>
        <dsp:cNvSpPr/>
      </dsp:nvSpPr>
      <dsp:spPr>
        <a:xfrm rot="10800000">
          <a:off x="0" y="879027"/>
          <a:ext cx="3130781" cy="890521"/>
        </a:xfrm>
        <a:prstGeom prst="upArrowCallout">
          <a:avLst/>
        </a:prstGeom>
        <a:solidFill>
          <a:srgbClr val="980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Binned Data</a:t>
          </a:r>
        </a:p>
      </dsp:txBody>
      <dsp:txXfrm rot="-10800000">
        <a:off x="0" y="879027"/>
        <a:ext cx="3130781" cy="312572"/>
      </dsp:txXfrm>
    </dsp:sp>
    <dsp:sp modelId="{888E5F83-DCE9-AA47-9192-B16A1CAF064F}">
      <dsp:nvSpPr>
        <dsp:cNvPr id="0" name=""/>
        <dsp:cNvSpPr/>
      </dsp:nvSpPr>
      <dsp:spPr>
        <a:xfrm>
          <a:off x="0" y="1196373"/>
          <a:ext cx="3130781" cy="26626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Defining Sidebands</a:t>
          </a:r>
        </a:p>
      </dsp:txBody>
      <dsp:txXfrm>
        <a:off x="0" y="1196373"/>
        <a:ext cx="3130781" cy="266265"/>
      </dsp:txXfrm>
    </dsp:sp>
    <dsp:sp modelId="{7576367B-1D22-874A-B93C-322CF1108950}">
      <dsp:nvSpPr>
        <dsp:cNvPr id="0" name=""/>
        <dsp:cNvSpPr/>
      </dsp:nvSpPr>
      <dsp:spPr>
        <a:xfrm rot="10800000">
          <a:off x="0" y="1964"/>
          <a:ext cx="3130781" cy="890521"/>
        </a:xfrm>
        <a:prstGeom prst="upArrowCallout">
          <a:avLst/>
        </a:prstGeom>
        <a:solidFill>
          <a:srgbClr val="98002E"/>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Fake Data Studies </a:t>
          </a:r>
        </a:p>
      </dsp:txBody>
      <dsp:txXfrm rot="-10800000">
        <a:off x="0" y="1964"/>
        <a:ext cx="3130781" cy="312572"/>
      </dsp:txXfrm>
    </dsp:sp>
    <dsp:sp modelId="{47C334BE-3165-9D43-AA5C-A81E88747C07}">
      <dsp:nvSpPr>
        <dsp:cNvPr id="0" name=""/>
        <dsp:cNvSpPr/>
      </dsp:nvSpPr>
      <dsp:spPr>
        <a:xfrm>
          <a:off x="0" y="314537"/>
          <a:ext cx="3130781" cy="26626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t>(</a:t>
          </a:r>
          <a14:m xmlns:a14="http://schemas.microsoft.com/office/drawing/2010/main">
            <m:oMath xmlns:m="http://schemas.openxmlformats.org/officeDocument/2006/math">
              <m:r>
                <a:rPr lang="en-US" sz="1100" b="0" i="1" kern="1200" smtClean="0">
                  <a:latin typeface="Cambria Math" panose="02040503050406030204" pitchFamily="18" charset="0"/>
                </a:rPr>
                <m:t>𝐽</m:t>
              </m:r>
              <m:r>
                <a:rPr lang="en-US" sz="1100" b="0" i="1" kern="1200" smtClean="0">
                  <a:latin typeface="Cambria Math" panose="02040503050406030204" pitchFamily="18" charset="0"/>
                </a:rPr>
                <m:t>/</m:t>
              </m:r>
              <m:r>
                <a:rPr lang="en-US" sz="1100" b="0" i="1" kern="1200" smtClean="0">
                  <a:latin typeface="Cambria Math" panose="02040503050406030204" pitchFamily="18" charset="0"/>
                </a:rPr>
                <m:t>𝜓</m:t>
              </m:r>
            </m:oMath>
          </a14:m>
          <a:r>
            <a:rPr lang="en-US" sz="1100" kern="1200" dirty="0"/>
            <a:t> Signal+ </a:t>
          </a:r>
          <a:r>
            <a:rPr lang="en-US" sz="1100" kern="1200" dirty="0" err="1"/>
            <a:t>Drell</a:t>
          </a:r>
          <a:r>
            <a:rPr lang="en-US" sz="1100" kern="1200" dirty="0"/>
            <a:t>-Yan background)</a:t>
          </a:r>
        </a:p>
      </dsp:txBody>
      <dsp:txXfrm>
        <a:off x="0" y="314537"/>
        <a:ext cx="3130781" cy="266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DFC3D-5774-7C4C-AB6D-E02B8EA7692F}">
      <dsp:nvSpPr>
        <dsp:cNvPr id="0" name=""/>
        <dsp:cNvSpPr/>
      </dsp:nvSpPr>
      <dsp:spPr>
        <a:xfrm>
          <a:off x="0" y="889719"/>
          <a:ext cx="2600369" cy="583752"/>
        </a:xfrm>
        <a:prstGeom prst="rect">
          <a:avLst/>
        </a:prstGeom>
        <a:solidFill>
          <a:srgbClr val="9800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Response Matrix</a:t>
          </a:r>
        </a:p>
      </dsp:txBody>
      <dsp:txXfrm>
        <a:off x="0" y="889719"/>
        <a:ext cx="2600369" cy="315226"/>
      </dsp:txXfrm>
    </dsp:sp>
    <dsp:sp modelId="{E3AF62D5-1672-7C44-A11D-511463497408}">
      <dsp:nvSpPr>
        <dsp:cNvPr id="0" name=""/>
        <dsp:cNvSpPr/>
      </dsp:nvSpPr>
      <dsp:spPr>
        <a:xfrm>
          <a:off x="0" y="1193271"/>
          <a:ext cx="2600369" cy="268526"/>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using </a:t>
          </a:r>
          <a:r>
            <a:rPr lang="en-US" sz="1200" kern="1200" dirty="0" err="1"/>
            <a:t>RooUnfold</a:t>
          </a:r>
          <a:endParaRPr lang="en-US" sz="1200" kern="1200" dirty="0"/>
        </a:p>
      </dsp:txBody>
      <dsp:txXfrm>
        <a:off x="0" y="1193271"/>
        <a:ext cx="2600369" cy="268526"/>
      </dsp:txXfrm>
    </dsp:sp>
    <dsp:sp modelId="{F2394459-B588-6945-A6E1-278A0E99C14E}">
      <dsp:nvSpPr>
        <dsp:cNvPr id="0" name=""/>
        <dsp:cNvSpPr/>
      </dsp:nvSpPr>
      <dsp:spPr>
        <a:xfrm rot="10800000">
          <a:off x="0" y="664"/>
          <a:ext cx="2600369" cy="897811"/>
        </a:xfrm>
        <a:prstGeom prst="upArrowCallout">
          <a:avLst/>
        </a:prstGeom>
        <a:solidFill>
          <a:srgbClr val="98002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Simulated Events</a:t>
          </a:r>
        </a:p>
      </dsp:txBody>
      <dsp:txXfrm rot="-10800000">
        <a:off x="0" y="664"/>
        <a:ext cx="2600369" cy="315131"/>
      </dsp:txXfrm>
    </dsp:sp>
    <dsp:sp modelId="{288D2086-187C-684C-B184-67EE212E2DAB}">
      <dsp:nvSpPr>
        <dsp:cNvPr id="0" name=""/>
        <dsp:cNvSpPr/>
      </dsp:nvSpPr>
      <dsp:spPr>
        <a:xfrm>
          <a:off x="0" y="315796"/>
          <a:ext cx="2600369" cy="268445"/>
        </a:xfrm>
        <a:prstGeom prst="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No Asymmetry Introduced</a:t>
          </a:r>
        </a:p>
      </dsp:txBody>
      <dsp:txXfrm>
        <a:off x="0" y="315796"/>
        <a:ext cx="2600369" cy="2684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5FA2B-D19C-B244-AB1C-AAAD97B5D45C}" type="datetimeFigureOut">
              <a:rPr lang="en-US" smtClean="0"/>
              <a:t>7/4/24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A52E7F-14FA-1A49-8B8A-ECE5124983C9}" type="slidenum">
              <a:rPr lang="en-US" smtClean="0"/>
              <a:t>‹#›</a:t>
            </a:fld>
            <a:endParaRPr lang="en-US"/>
          </a:p>
        </p:txBody>
      </p:sp>
    </p:spTree>
    <p:extLst>
      <p:ext uri="{BB962C8B-B14F-4D97-AF65-F5344CB8AC3E}">
        <p14:creationId xmlns:p14="http://schemas.microsoft.com/office/powerpoint/2010/main" val="140780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 everyone.!</a:t>
            </a:r>
          </a:p>
          <a:p>
            <a:r>
              <a:rPr lang="en-US" dirty="0"/>
              <a:t>I am Chatura </a:t>
            </a:r>
            <a:r>
              <a:rPr lang="en-US" dirty="0" err="1"/>
              <a:t>Kuruppu</a:t>
            </a:r>
            <a:r>
              <a:rPr lang="en-US" dirty="0"/>
              <a:t>. I am a postdoctoral researcher from the New Mexico State University.</a:t>
            </a:r>
          </a:p>
          <a:p>
            <a:r>
              <a:rPr lang="en-US" dirty="0"/>
              <a:t>Today, </a:t>
            </a:r>
            <a:r>
              <a:rPr lang="en-US" dirty="0" err="1"/>
              <a:t>Im</a:t>
            </a:r>
            <a:r>
              <a:rPr lang="en-US" dirty="0"/>
              <a:t> </a:t>
            </a:r>
            <a:r>
              <a:rPr lang="en-US" dirty="0" err="1"/>
              <a:t>gonna</a:t>
            </a:r>
            <a:r>
              <a:rPr lang="en-US" dirty="0"/>
              <a:t> be talking about the preliminary studies made to measure TSSA for J/psi production using </a:t>
            </a:r>
            <a:r>
              <a:rPr lang="en-US" dirty="0" err="1"/>
              <a:t>SpinQuest</a:t>
            </a:r>
            <a:r>
              <a:rPr lang="en-US" dirty="0"/>
              <a:t> experiment. On behalf of the </a:t>
            </a:r>
            <a:r>
              <a:rPr lang="en-US" dirty="0" err="1"/>
              <a:t>spinquest</a:t>
            </a:r>
            <a:r>
              <a:rPr lang="en-US" dirty="0"/>
              <a:t> collaboration.</a:t>
            </a:r>
          </a:p>
        </p:txBody>
      </p:sp>
      <p:sp>
        <p:nvSpPr>
          <p:cNvPr id="4" name="Slide Number Placeholder 3"/>
          <p:cNvSpPr>
            <a:spLocks noGrp="1"/>
          </p:cNvSpPr>
          <p:nvPr>
            <p:ph type="sldNum" sz="quarter" idx="10"/>
          </p:nvPr>
        </p:nvSpPr>
        <p:spPr/>
        <p:txBody>
          <a:bodyPr/>
          <a:lstStyle/>
          <a:p>
            <a:fld id="{A5A52E7F-14FA-1A49-8B8A-ECE5124983C9}" type="slidenum">
              <a:rPr lang="en-US" smtClean="0"/>
              <a:t>0</a:t>
            </a:fld>
            <a:endParaRPr lang="en-US"/>
          </a:p>
        </p:txBody>
      </p:sp>
    </p:spTree>
    <p:extLst>
      <p:ext uri="{BB962C8B-B14F-4D97-AF65-F5344CB8AC3E}">
        <p14:creationId xmlns:p14="http://schemas.microsoft.com/office/powerpoint/2010/main" val="89344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1. So the current procedure is to treat MC events i.e. </a:t>
            </a:r>
            <a:r>
              <a:rPr lang="en-US" dirty="0" err="1"/>
              <a:t>signal+background</a:t>
            </a:r>
            <a:r>
              <a:rPr lang="en-US" dirty="0"/>
              <a:t> and use data to test the robustness of the data-driven background subtraction</a:t>
            </a:r>
            <a:br>
              <a:rPr lang="en-US" dirty="0"/>
            </a:br>
            <a:r>
              <a:rPr lang="en-US" dirty="0"/>
              <a:t>2. Fill the event for kinematic bins such as Transverse momentum or Feynman X</a:t>
            </a:r>
          </a:p>
          <a:p>
            <a:r>
              <a:rPr lang="en-US" dirty="0"/>
              <a:t>3. Using invariant mass distribution, define </a:t>
            </a:r>
            <a:r>
              <a:rPr lang="en-US" dirty="0" err="1"/>
              <a:t>sidband</a:t>
            </a:r>
            <a:r>
              <a:rPr lang="en-US" dirty="0"/>
              <a:t> regions that dominate background and training regression model to predict backgrounds and interpolate in-between.</a:t>
            </a:r>
          </a:p>
          <a:p>
            <a:r>
              <a:rPr lang="en-US" dirty="0"/>
              <a:t>4. Applying background subtraction</a:t>
            </a:r>
          </a:p>
          <a:p>
            <a:r>
              <a:rPr lang="en-US" dirty="0"/>
              <a:t>5. Create Histograms of azimuthal angle</a:t>
            </a:r>
          </a:p>
          <a:p>
            <a:r>
              <a:rPr lang="en-US" dirty="0"/>
              <a:t>6. Using </a:t>
            </a:r>
            <a:r>
              <a:rPr lang="en-US" dirty="0" err="1"/>
              <a:t>RooUnfold</a:t>
            </a:r>
            <a:r>
              <a:rPr lang="en-US" dirty="0"/>
              <a:t> to correct </a:t>
            </a:r>
            <a:r>
              <a:rPr lang="en-US" dirty="0" err="1"/>
              <a:t>detecor</a:t>
            </a:r>
            <a:r>
              <a:rPr lang="en-US" dirty="0"/>
              <a:t> in-efficiencies</a:t>
            </a:r>
          </a:p>
          <a:p>
            <a:r>
              <a:rPr lang="en-US" dirty="0"/>
              <a:t>7. Finally fitting a function to extract </a:t>
            </a:r>
            <a:r>
              <a:rPr lang="en-US" dirty="0" err="1"/>
              <a:t>assymetry</a:t>
            </a: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9</a:t>
            </a:fld>
            <a:endParaRPr lang="en-US"/>
          </a:p>
        </p:txBody>
      </p:sp>
    </p:spTree>
    <p:extLst>
      <p:ext uri="{BB962C8B-B14F-4D97-AF65-F5344CB8AC3E}">
        <p14:creationId xmlns:p14="http://schemas.microsoft.com/office/powerpoint/2010/main" val="406133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plot on the left explains the background subtraction done by defining sideband regions in the invariant mass </a:t>
            </a:r>
            <a:r>
              <a:rPr lang="en-US" dirty="0" err="1"/>
              <a:t>spectum</a:t>
            </a:r>
            <a:r>
              <a:rPr lang="en-US" dirty="0"/>
              <a:t> by PHENIX experiment.</a:t>
            </a:r>
          </a:p>
          <a:p>
            <a:endParaRPr lang="en-US" dirty="0"/>
          </a:p>
          <a:p>
            <a:r>
              <a:rPr lang="en-US" dirty="0"/>
              <a:t>We follow the same procedure and the plot on the right demonstrates the background subtraction by defining sidebands within the regions 0-2.4GeV and 4.2-8GeV</a:t>
            </a:r>
          </a:p>
          <a:p>
            <a:endParaRPr lang="en-US" dirty="0"/>
          </a:p>
          <a:p>
            <a:r>
              <a:rPr lang="en-US" dirty="0"/>
              <a:t>I would also want to point out the existing tail due to psi prime background events.</a:t>
            </a:r>
          </a:p>
        </p:txBody>
      </p:sp>
      <p:sp>
        <p:nvSpPr>
          <p:cNvPr id="4" name="Slide Number Placeholder 3"/>
          <p:cNvSpPr>
            <a:spLocks noGrp="1"/>
          </p:cNvSpPr>
          <p:nvPr>
            <p:ph type="sldNum" sz="quarter" idx="10"/>
          </p:nvPr>
        </p:nvSpPr>
        <p:spPr/>
        <p:txBody>
          <a:bodyPr/>
          <a:lstStyle/>
          <a:p>
            <a:fld id="{A5A52E7F-14FA-1A49-8B8A-ECE5124983C9}" type="slidenum">
              <a:rPr lang="en-US" smtClean="0"/>
              <a:t>10</a:t>
            </a:fld>
            <a:endParaRPr lang="en-US"/>
          </a:p>
        </p:txBody>
      </p:sp>
    </p:spTree>
    <p:extLst>
      <p:ext uri="{BB962C8B-B14F-4D97-AF65-F5344CB8AC3E}">
        <p14:creationId xmlns:p14="http://schemas.microsoft.com/office/powerpoint/2010/main" val="60175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order to remove the tail due to psi prime events, I fit template using MC by minimizing chi squared.</a:t>
            </a:r>
          </a:p>
          <a:p>
            <a:r>
              <a:rPr lang="en-US" dirty="0"/>
              <a:t>The plot on the right demonstrates the agreement between the database </a:t>
            </a:r>
            <a:r>
              <a:rPr lang="en-US" dirty="0" err="1"/>
              <a:t>Jpsi</a:t>
            </a:r>
            <a:r>
              <a:rPr lang="en-US" dirty="0"/>
              <a:t> prediction to the </a:t>
            </a:r>
            <a:r>
              <a:rPr lang="en-US" dirty="0" err="1"/>
              <a:t>Jpsi</a:t>
            </a:r>
            <a:r>
              <a:rPr lang="en-US" dirty="0"/>
              <a:t> MC prediction.</a:t>
            </a:r>
          </a:p>
          <a:p>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11</a:t>
            </a:fld>
            <a:endParaRPr lang="en-US"/>
          </a:p>
        </p:txBody>
      </p:sp>
    </p:spTree>
    <p:extLst>
      <p:ext uri="{BB962C8B-B14F-4D97-AF65-F5344CB8AC3E}">
        <p14:creationId xmlns:p14="http://schemas.microsoft.com/office/powerpoint/2010/main" val="3983304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solidFill>
                  <a:srgbClr val="871114"/>
                </a:solidFill>
                <a:effectLst/>
                <a:latin typeface="CMR10"/>
              </a:rPr>
              <a:t>As I explained earlier we have to apply correction of measured spectra in data for the finite detector efficiency, acceptance, and resolution from the detector to particle level. .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R10"/>
              </a:rPr>
              <a:t>We calculate the response matrix with </a:t>
            </a:r>
            <a:r>
              <a:rPr lang="en-US" sz="1800" dirty="0" err="1">
                <a:solidFill>
                  <a:srgbClr val="871114"/>
                </a:solidFill>
                <a:effectLst/>
                <a:latin typeface="CMR10"/>
              </a:rPr>
              <a:t>Drell</a:t>
            </a:r>
            <a:r>
              <a:rPr lang="en-US" sz="1800" dirty="0">
                <a:solidFill>
                  <a:srgbClr val="871114"/>
                </a:solidFill>
                <a:effectLst/>
                <a:latin typeface="CMR10"/>
              </a:rPr>
              <a:t>-Yan events without any asymmetry included. We used the iterative Bayesian method in </a:t>
            </a:r>
            <a:r>
              <a:rPr lang="en-US" sz="1800" dirty="0" err="1">
                <a:solidFill>
                  <a:srgbClr val="871114"/>
                </a:solidFill>
                <a:effectLst/>
                <a:latin typeface="CMTT10"/>
              </a:rPr>
              <a:t>ROOUnfold</a:t>
            </a:r>
            <a:r>
              <a:rPr lang="en-US" sz="1800" dirty="0">
                <a:solidFill>
                  <a:srgbClr val="871114"/>
                </a:solidFill>
                <a:effectLst/>
                <a:latin typeface="CMTT10"/>
              </a:rPr>
              <a:t> </a:t>
            </a:r>
            <a:r>
              <a:rPr lang="en-US" sz="1800" dirty="0">
                <a:solidFill>
                  <a:srgbClr val="871114"/>
                </a:solidFill>
                <a:effectLst/>
                <a:latin typeface="CMR10"/>
              </a:rPr>
              <a:t>library to unfold the </a:t>
            </a:r>
            <a:r>
              <a:rPr lang="el-GR" sz="1800" dirty="0">
                <a:solidFill>
                  <a:srgbClr val="871114"/>
                </a:solidFill>
                <a:effectLst/>
                <a:latin typeface="CMMI10"/>
              </a:rPr>
              <a:t>φ </a:t>
            </a:r>
            <a:r>
              <a:rPr lang="en-US" sz="1800" dirty="0">
                <a:solidFill>
                  <a:srgbClr val="871114"/>
                </a:solidFill>
                <a:effectLst/>
                <a:latin typeface="CMR10"/>
              </a:rPr>
              <a:t>distributions</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0000FF"/>
                </a:solidFill>
                <a:effectLst/>
                <a:latin typeface="CMBX10"/>
              </a:rPr>
              <a:t>Our next goal is to correct the bin-by-bin migration using the iterative Bayesian unfolding</a:t>
            </a:r>
            <a:r>
              <a:rPr lang="en-US" sz="1800" dirty="0">
                <a:solidFill>
                  <a:srgbClr val="871114"/>
                </a:solidFill>
                <a:effectLst/>
                <a:latin typeface="CMR10"/>
              </a:rPr>
              <a:t>. </a:t>
            </a:r>
            <a:endParaRPr lang="en-US" sz="1800" dirty="0">
              <a:solidFill>
                <a:srgbClr val="871114"/>
              </a:solidFill>
              <a:effectLst/>
              <a:latin typeface="MSAM10"/>
            </a:endParaRPr>
          </a:p>
          <a:p>
            <a:pPr marL="3886200" lvl="8"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12</a:t>
            </a:fld>
            <a:endParaRPr lang="en-US"/>
          </a:p>
        </p:txBody>
      </p:sp>
    </p:spTree>
    <p:extLst>
      <p:ext uri="{BB962C8B-B14F-4D97-AF65-F5344CB8AC3E}">
        <p14:creationId xmlns:p14="http://schemas.microsoft.com/office/powerpoint/2010/main" val="257075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13</a:t>
            </a:fld>
            <a:endParaRPr lang="en-US"/>
          </a:p>
        </p:txBody>
      </p:sp>
    </p:spTree>
    <p:extLst>
      <p:ext uri="{BB962C8B-B14F-4D97-AF65-F5344CB8AC3E}">
        <p14:creationId xmlns:p14="http://schemas.microsoft.com/office/powerpoint/2010/main" val="985464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Let me briefly explain what the existing code does.</a:t>
            </a:r>
          </a:p>
          <a:p>
            <a:pPr marL="228600" indent="-228600">
              <a:buAutoNum type="arabicPeriod"/>
            </a:pPr>
            <a:endParaRPr lang="en-US" dirty="0"/>
          </a:p>
          <a:p>
            <a:pPr marL="228600" indent="-228600">
              <a:buAutoNum type="arabicPeriod"/>
            </a:pPr>
            <a:r>
              <a:rPr lang="en-US" dirty="0"/>
              <a:t>First, we run a </a:t>
            </a:r>
            <a:r>
              <a:rPr lang="en-US" dirty="0" err="1"/>
              <a:t>cron</a:t>
            </a:r>
            <a:r>
              <a:rPr lang="en-US" dirty="0"/>
              <a:t> job to update token for every 4 days</a:t>
            </a:r>
          </a:p>
          <a:p>
            <a:pPr marL="228600" indent="-228600">
              <a:buAutoNum type="arabicPeriod"/>
            </a:pPr>
            <a:r>
              <a:rPr lang="en-US" dirty="0"/>
              <a:t>Then we run our first script to get token information.</a:t>
            </a:r>
          </a:p>
          <a:p>
            <a:pPr marL="685800" lvl="1" indent="-228600">
              <a:buAutoNum type="arabicPeriod"/>
            </a:pPr>
            <a:r>
              <a:rPr lang="en-US" dirty="0"/>
              <a:t>Check database for reconstruction status of each run. I would like to introduce a parameter </a:t>
            </a:r>
            <a:r>
              <a:rPr lang="en-US" dirty="0" err="1"/>
              <a:t>reco_status</a:t>
            </a:r>
            <a:r>
              <a:rPr lang="en-US" dirty="0"/>
              <a:t>:</a:t>
            </a:r>
          </a:p>
          <a:p>
            <a:pPr marL="1143000" lvl="2" indent="-228600">
              <a:buAutoNum type="arabicPeriod"/>
            </a:pPr>
            <a:r>
              <a:rPr lang="en-US" dirty="0"/>
              <a:t>if </a:t>
            </a:r>
            <a:r>
              <a:rPr lang="en-US" dirty="0" err="1"/>
              <a:t>reco_status</a:t>
            </a:r>
            <a:r>
              <a:rPr lang="en-US" dirty="0"/>
              <a:t> == 0 that means the run was never reconstructed</a:t>
            </a:r>
          </a:p>
          <a:p>
            <a:pPr marL="1143000" lvl="2" indent="-228600">
              <a:buAutoNum type="arabicPeriod"/>
            </a:pPr>
            <a:r>
              <a:rPr lang="en-US" dirty="0"/>
              <a:t>if </a:t>
            </a:r>
            <a:r>
              <a:rPr lang="en-US" dirty="0" err="1"/>
              <a:t>reco_status</a:t>
            </a:r>
            <a:r>
              <a:rPr lang="en-US" dirty="0"/>
              <a:t> == 1 that means the run was partially reconstructed but not complete</a:t>
            </a:r>
          </a:p>
          <a:p>
            <a:pPr marL="1143000" lvl="2" indent="-228600">
              <a:buAutoNum type="arabicPeriod"/>
            </a:pPr>
            <a:r>
              <a:rPr lang="en-US" dirty="0"/>
              <a:t>if </a:t>
            </a:r>
            <a:r>
              <a:rPr lang="en-US" dirty="0" err="1"/>
              <a:t>reco_status</a:t>
            </a:r>
            <a:r>
              <a:rPr lang="en-US" dirty="0"/>
              <a:t> == 2 that means the run was fully reconstructed</a:t>
            </a:r>
          </a:p>
          <a:p>
            <a:pPr marL="228600" lvl="0" indent="-228600">
              <a:buAutoNum type="arabicPeriod"/>
            </a:pPr>
            <a:r>
              <a:rPr lang="en-US" dirty="0"/>
              <a:t>Then we create a </a:t>
            </a:r>
            <a:r>
              <a:rPr lang="en-US" dirty="0" err="1"/>
              <a:t>runlist</a:t>
            </a:r>
            <a:endParaRPr lang="en-US" dirty="0"/>
          </a:p>
          <a:p>
            <a:pPr marL="228600" lvl="0" indent="-228600">
              <a:buAutoNum type="arabicPeriod"/>
            </a:pPr>
            <a:r>
              <a:rPr lang="en-US" dirty="0"/>
              <a:t>We iterate through each run by checking number of files saved per run &gt; 1</a:t>
            </a:r>
          </a:p>
          <a:p>
            <a:pPr marL="685800" lvl="1" indent="-228600">
              <a:buAutoNum type="arabicPeriod"/>
            </a:pPr>
            <a:r>
              <a:rPr lang="en-US" dirty="0"/>
              <a:t>If the number of files for that </a:t>
            </a:r>
            <a:r>
              <a:rPr lang="en-US" dirty="0" err="1"/>
              <a:t>particlar</a:t>
            </a:r>
            <a:r>
              <a:rPr lang="en-US" dirty="0"/>
              <a:t> run is greater than 1 then assign </a:t>
            </a:r>
            <a:r>
              <a:rPr lang="en-US" dirty="0" err="1"/>
              <a:t>gridjob</a:t>
            </a:r>
            <a:r>
              <a:rPr lang="en-US" dirty="0"/>
              <a:t> to run standard RecoE1039Data.C else, we skip to the next run.</a:t>
            </a:r>
          </a:p>
          <a:p>
            <a:pPr marL="685800" lvl="1" indent="-228600">
              <a:buAutoNum type="arabicPeriod"/>
            </a:pPr>
            <a:endParaRPr lang="en-US" dirty="0"/>
          </a:p>
          <a:p>
            <a:pPr marL="228600" lvl="0" indent="-228600">
              <a:buAutoNum type="arabicPeriod"/>
            </a:pPr>
            <a:r>
              <a:rPr lang="en-US" dirty="0"/>
              <a:t>This process plans to run once every 3hours using crontab</a:t>
            </a:r>
          </a:p>
          <a:p>
            <a:pPr marL="228600" lvl="0" indent="-228600">
              <a:buAutoNum type="arabicPeriod"/>
            </a:pPr>
            <a:r>
              <a:rPr lang="en-US" dirty="0"/>
              <a:t>We have very similar script to resubmit </a:t>
            </a:r>
            <a:r>
              <a:rPr lang="en-US" dirty="0" err="1"/>
              <a:t>failled</a:t>
            </a:r>
            <a:r>
              <a:rPr lang="en-US" dirty="0"/>
              <a:t> jobs </a:t>
            </a:r>
            <a:r>
              <a:rPr lang="en-US" dirty="0" err="1"/>
              <a:t>sheduled</a:t>
            </a:r>
            <a:r>
              <a:rPr lang="en-US" dirty="0"/>
              <a:t> to be run once every 4 hours.</a:t>
            </a: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14</a:t>
            </a:fld>
            <a:endParaRPr lang="en-US"/>
          </a:p>
        </p:txBody>
      </p:sp>
    </p:spTree>
    <p:extLst>
      <p:ext uri="{BB962C8B-B14F-4D97-AF65-F5344CB8AC3E}">
        <p14:creationId xmlns:p14="http://schemas.microsoft.com/office/powerpoint/2010/main" val="3978783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Let me briefly explain what the existing code does.</a:t>
            </a:r>
          </a:p>
          <a:p>
            <a:pPr marL="228600" indent="-228600">
              <a:buAutoNum type="arabicPeriod"/>
            </a:pPr>
            <a:endParaRPr lang="en-US" dirty="0"/>
          </a:p>
          <a:p>
            <a:pPr marL="228600" indent="-228600">
              <a:buAutoNum type="arabicPeriod"/>
            </a:pPr>
            <a:r>
              <a:rPr lang="en-US" dirty="0"/>
              <a:t>First, we run a </a:t>
            </a:r>
            <a:r>
              <a:rPr lang="en-US" dirty="0" err="1"/>
              <a:t>cron</a:t>
            </a:r>
            <a:r>
              <a:rPr lang="en-US" dirty="0"/>
              <a:t> job to update token for every 4 days</a:t>
            </a:r>
          </a:p>
          <a:p>
            <a:pPr marL="228600" indent="-228600">
              <a:buAutoNum type="arabicPeriod"/>
            </a:pPr>
            <a:r>
              <a:rPr lang="en-US" dirty="0"/>
              <a:t>Then we run our first script to get token information.</a:t>
            </a:r>
          </a:p>
          <a:p>
            <a:pPr marL="685800" lvl="1" indent="-228600">
              <a:buAutoNum type="arabicPeriod"/>
            </a:pPr>
            <a:r>
              <a:rPr lang="en-US" dirty="0"/>
              <a:t>Check database for reconstruction status of each run. I would like to introduce a parameter </a:t>
            </a:r>
            <a:r>
              <a:rPr lang="en-US" dirty="0" err="1"/>
              <a:t>reco_status</a:t>
            </a:r>
            <a:r>
              <a:rPr lang="en-US" dirty="0"/>
              <a:t>:</a:t>
            </a:r>
          </a:p>
          <a:p>
            <a:pPr marL="1143000" lvl="2" indent="-228600">
              <a:buAutoNum type="arabicPeriod"/>
            </a:pPr>
            <a:r>
              <a:rPr lang="en-US" dirty="0"/>
              <a:t>if </a:t>
            </a:r>
            <a:r>
              <a:rPr lang="en-US" dirty="0" err="1"/>
              <a:t>reco_status</a:t>
            </a:r>
            <a:r>
              <a:rPr lang="en-US" dirty="0"/>
              <a:t> == 0 that means the run was never reconstructed</a:t>
            </a:r>
          </a:p>
          <a:p>
            <a:pPr marL="1143000" lvl="2" indent="-228600">
              <a:buAutoNum type="arabicPeriod"/>
            </a:pPr>
            <a:r>
              <a:rPr lang="en-US" dirty="0"/>
              <a:t>if </a:t>
            </a:r>
            <a:r>
              <a:rPr lang="en-US" dirty="0" err="1"/>
              <a:t>reco_status</a:t>
            </a:r>
            <a:r>
              <a:rPr lang="en-US" dirty="0"/>
              <a:t> == 1 that means the run was partially reconstructed but not complete</a:t>
            </a:r>
          </a:p>
          <a:p>
            <a:pPr marL="1143000" lvl="2" indent="-228600">
              <a:buAutoNum type="arabicPeriod"/>
            </a:pPr>
            <a:r>
              <a:rPr lang="en-US" dirty="0"/>
              <a:t>if </a:t>
            </a:r>
            <a:r>
              <a:rPr lang="en-US" dirty="0" err="1"/>
              <a:t>reco_status</a:t>
            </a:r>
            <a:r>
              <a:rPr lang="en-US" dirty="0"/>
              <a:t> == 2 that means the run was fully reconstructed</a:t>
            </a:r>
          </a:p>
          <a:p>
            <a:pPr marL="228600" lvl="0" indent="-228600">
              <a:buAutoNum type="arabicPeriod"/>
            </a:pPr>
            <a:r>
              <a:rPr lang="en-US" dirty="0"/>
              <a:t>Then we create a </a:t>
            </a:r>
            <a:r>
              <a:rPr lang="en-US" dirty="0" err="1"/>
              <a:t>runlist</a:t>
            </a:r>
            <a:endParaRPr lang="en-US" dirty="0"/>
          </a:p>
          <a:p>
            <a:pPr marL="228600" lvl="0" indent="-228600">
              <a:buAutoNum type="arabicPeriod"/>
            </a:pPr>
            <a:r>
              <a:rPr lang="en-US" dirty="0"/>
              <a:t>We iterate through each run by checking number of files saved per run &gt; 1</a:t>
            </a:r>
          </a:p>
          <a:p>
            <a:pPr marL="685800" lvl="1" indent="-228600">
              <a:buAutoNum type="arabicPeriod"/>
            </a:pPr>
            <a:r>
              <a:rPr lang="en-US" dirty="0"/>
              <a:t>If the number of files for that </a:t>
            </a:r>
            <a:r>
              <a:rPr lang="en-US" dirty="0" err="1"/>
              <a:t>particlar</a:t>
            </a:r>
            <a:r>
              <a:rPr lang="en-US" dirty="0"/>
              <a:t> run is greater than 1 then assign </a:t>
            </a:r>
            <a:r>
              <a:rPr lang="en-US" dirty="0" err="1"/>
              <a:t>gridjob</a:t>
            </a:r>
            <a:r>
              <a:rPr lang="en-US" dirty="0"/>
              <a:t> to run standard RecoE1039Data.C else, we skip to the next run.</a:t>
            </a:r>
          </a:p>
          <a:p>
            <a:pPr marL="685800" lvl="1" indent="-228600">
              <a:buAutoNum type="arabicPeriod"/>
            </a:pPr>
            <a:endParaRPr lang="en-US" dirty="0"/>
          </a:p>
          <a:p>
            <a:pPr marL="228600" lvl="0" indent="-228600">
              <a:buAutoNum type="arabicPeriod"/>
            </a:pPr>
            <a:r>
              <a:rPr lang="en-US" dirty="0"/>
              <a:t>This process plans to run once every 3hours using crontab</a:t>
            </a:r>
          </a:p>
          <a:p>
            <a:pPr marL="228600" lvl="0" indent="-228600">
              <a:buAutoNum type="arabicPeriod"/>
            </a:pPr>
            <a:r>
              <a:rPr lang="en-US" dirty="0"/>
              <a:t>We have very similar script to resubmit </a:t>
            </a:r>
            <a:r>
              <a:rPr lang="en-US" dirty="0" err="1"/>
              <a:t>failled</a:t>
            </a:r>
            <a:r>
              <a:rPr lang="en-US" dirty="0"/>
              <a:t> jobs </a:t>
            </a:r>
            <a:r>
              <a:rPr lang="en-US" dirty="0" err="1"/>
              <a:t>sheduled</a:t>
            </a:r>
            <a:r>
              <a:rPr lang="en-US" dirty="0"/>
              <a:t> to be run once every 4 hours.</a:t>
            </a: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15</a:t>
            </a:fld>
            <a:endParaRPr lang="en-US"/>
          </a:p>
        </p:txBody>
      </p:sp>
    </p:spTree>
    <p:extLst>
      <p:ext uri="{BB962C8B-B14F-4D97-AF65-F5344CB8AC3E}">
        <p14:creationId xmlns:p14="http://schemas.microsoft.com/office/powerpoint/2010/main" val="1894321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16</a:t>
            </a:fld>
            <a:endParaRPr lang="en-US"/>
          </a:p>
        </p:txBody>
      </p:sp>
    </p:spTree>
    <p:extLst>
      <p:ext uri="{BB962C8B-B14F-4D97-AF65-F5344CB8AC3E}">
        <p14:creationId xmlns:p14="http://schemas.microsoft.com/office/powerpoint/2010/main" val="212920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800" dirty="0">
                <a:solidFill>
                  <a:srgbClr val="871114"/>
                </a:solidFill>
                <a:effectLst/>
                <a:latin typeface="CMR10"/>
              </a:rPr>
              <a:t>Probability density function (PDF) of a multivariate normal distribution (MVN) with dimension </a:t>
            </a:r>
            <a:r>
              <a:rPr lang="en-US" sz="1800" dirty="0">
                <a:solidFill>
                  <a:srgbClr val="871114"/>
                </a:solidFill>
                <a:effectLst/>
                <a:latin typeface="CMMI10"/>
              </a:rPr>
              <a:t>D </a:t>
            </a:r>
            <a:r>
              <a:rPr lang="en-US" sz="1800" dirty="0">
                <a:solidFill>
                  <a:srgbClr val="871114"/>
                </a:solidFill>
                <a:effectLst/>
                <a:latin typeface="CMR10"/>
              </a:rPr>
              <a:t>is;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R10"/>
              </a:rPr>
              <a:t>1 </a:t>
            </a:r>
            <a:r>
              <a:rPr lang="en-US" sz="1800" dirty="0">
                <a:solidFill>
                  <a:srgbClr val="871114"/>
                </a:solidFill>
                <a:effectLst/>
                <a:latin typeface="CMEX10"/>
              </a:rPr>
              <a:t>􏰁</a:t>
            </a:r>
            <a:r>
              <a:rPr lang="en-US" sz="1800" dirty="0">
                <a:solidFill>
                  <a:srgbClr val="871114"/>
                </a:solidFill>
                <a:effectLst/>
                <a:latin typeface="CMR10"/>
              </a:rPr>
              <a:t>1 </a:t>
            </a:r>
            <a:r>
              <a:rPr lang="en-US" sz="1800" dirty="0">
                <a:solidFill>
                  <a:srgbClr val="871114"/>
                </a:solidFill>
                <a:effectLst/>
                <a:latin typeface="CMMI7"/>
              </a:rPr>
              <a:t>T</a:t>
            </a:r>
            <a:r>
              <a:rPr lang="en-US" sz="1800" dirty="0">
                <a:solidFill>
                  <a:srgbClr val="871114"/>
                </a:solidFill>
                <a:effectLst/>
                <a:latin typeface="CMSY7"/>
              </a:rPr>
              <a:t>−</a:t>
            </a:r>
            <a:r>
              <a:rPr lang="en-US" sz="1800" dirty="0">
                <a:solidFill>
                  <a:srgbClr val="871114"/>
                </a:solidFill>
                <a:effectLst/>
                <a:latin typeface="CMR7"/>
              </a:rPr>
              <a:t>1 </a:t>
            </a:r>
            <a:r>
              <a:rPr lang="en-US" sz="1800" dirty="0">
                <a:solidFill>
                  <a:srgbClr val="871114"/>
                </a:solidFill>
                <a:effectLst/>
                <a:latin typeface="CMEX10"/>
              </a:rPr>
              <a:t>􏰂 </a:t>
            </a:r>
            <a:r>
              <a:rPr lang="en-US" sz="1800" dirty="0">
                <a:solidFill>
                  <a:srgbClr val="871114"/>
                </a:solidFill>
                <a:effectLst/>
                <a:latin typeface="CMSY10"/>
              </a:rPr>
              <a:t>N</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SY10"/>
              </a:rPr>
              <a:t>|</a:t>
            </a:r>
            <a:r>
              <a:rPr lang="el-GR" sz="1800" dirty="0" err="1">
                <a:solidFill>
                  <a:srgbClr val="871114"/>
                </a:solidFill>
                <a:effectLst/>
                <a:latin typeface="CMMI10"/>
              </a:rPr>
              <a:t>μ,</a:t>
            </a:r>
            <a:r>
              <a:rPr lang="el-GR" sz="1800" dirty="0" err="1">
                <a:solidFill>
                  <a:srgbClr val="871114"/>
                </a:solidFill>
                <a:effectLst/>
                <a:latin typeface="CMR10"/>
              </a:rPr>
              <a:t>Σ</a:t>
            </a:r>
            <a:r>
              <a:rPr lang="el-GR" sz="1800" dirty="0">
                <a:solidFill>
                  <a:srgbClr val="871114"/>
                </a:solidFill>
                <a:effectLst/>
                <a:latin typeface="CMR10"/>
              </a:rPr>
              <a:t>)= (2</a:t>
            </a:r>
            <a:r>
              <a:rPr lang="el-GR" sz="1800" dirty="0">
                <a:solidFill>
                  <a:srgbClr val="871114"/>
                </a:solidFill>
                <a:effectLst/>
                <a:latin typeface="CMMI10"/>
              </a:rPr>
              <a:t>π</a:t>
            </a:r>
            <a:r>
              <a:rPr lang="el-GR" sz="1800" dirty="0">
                <a:solidFill>
                  <a:srgbClr val="871114"/>
                </a:solidFill>
                <a:effectLst/>
                <a:latin typeface="CMR10"/>
              </a:rPr>
              <a:t>)</a:t>
            </a:r>
            <a:r>
              <a:rPr lang="en-US" sz="1800" dirty="0">
                <a:solidFill>
                  <a:srgbClr val="871114"/>
                </a:solidFill>
                <a:effectLst/>
                <a:latin typeface="CMMI7"/>
              </a:rPr>
              <a:t>D/</a:t>
            </a:r>
            <a:r>
              <a:rPr lang="en-US" sz="1800" dirty="0">
                <a:solidFill>
                  <a:srgbClr val="871114"/>
                </a:solidFill>
                <a:effectLst/>
                <a:latin typeface="CMR7"/>
              </a:rPr>
              <a:t>2</a:t>
            </a:r>
            <a:r>
              <a:rPr lang="en-US" sz="1800" dirty="0">
                <a:solidFill>
                  <a:srgbClr val="871114"/>
                </a:solidFill>
                <a:effectLst/>
                <a:latin typeface="CMSY10"/>
              </a:rPr>
              <a:t>|</a:t>
            </a:r>
            <a:r>
              <a:rPr lang="el-GR" sz="1800" dirty="0">
                <a:solidFill>
                  <a:srgbClr val="871114"/>
                </a:solidFill>
                <a:effectLst/>
                <a:latin typeface="CMR10"/>
              </a:rPr>
              <a:t>Σ</a:t>
            </a:r>
            <a:r>
              <a:rPr lang="el-GR" sz="1800" dirty="0">
                <a:solidFill>
                  <a:srgbClr val="871114"/>
                </a:solidFill>
                <a:effectLst/>
                <a:latin typeface="CMR7"/>
              </a:rPr>
              <a:t>1</a:t>
            </a:r>
            <a:r>
              <a:rPr lang="el-GR" sz="1800" dirty="0">
                <a:solidFill>
                  <a:srgbClr val="871114"/>
                </a:solidFill>
                <a:effectLst/>
                <a:latin typeface="CMMI7"/>
              </a:rPr>
              <a:t>/</a:t>
            </a:r>
            <a:r>
              <a:rPr lang="el-GR" sz="1800" dirty="0">
                <a:solidFill>
                  <a:srgbClr val="871114"/>
                </a:solidFill>
                <a:effectLst/>
                <a:latin typeface="CMR7"/>
              </a:rPr>
              <a:t>2</a:t>
            </a:r>
            <a:r>
              <a:rPr lang="el-GR" sz="1800" dirty="0">
                <a:solidFill>
                  <a:srgbClr val="871114"/>
                </a:solidFill>
                <a:effectLst/>
                <a:latin typeface="CMSY10"/>
              </a:rPr>
              <a:t>|</a:t>
            </a:r>
            <a:r>
              <a:rPr lang="en-US" sz="1800" dirty="0">
                <a:solidFill>
                  <a:srgbClr val="871114"/>
                </a:solidFill>
                <a:effectLst/>
                <a:latin typeface="CMR10"/>
              </a:rPr>
              <a:t>exp </a:t>
            </a:r>
            <a:r>
              <a:rPr lang="en-US" sz="1800" dirty="0">
                <a:solidFill>
                  <a:srgbClr val="871114"/>
                </a:solidFill>
                <a:effectLst/>
                <a:latin typeface="CMSY10"/>
              </a:rPr>
              <a:t>−</a:t>
            </a:r>
            <a:r>
              <a:rPr lang="en-US" sz="1800" dirty="0">
                <a:solidFill>
                  <a:srgbClr val="871114"/>
                </a:solidFill>
                <a:effectLst/>
                <a:latin typeface="CMR10"/>
              </a:rPr>
              <a:t>2(</a:t>
            </a:r>
            <a:r>
              <a:rPr lang="en-US" sz="1800" dirty="0">
                <a:solidFill>
                  <a:srgbClr val="871114"/>
                </a:solidFill>
                <a:effectLst/>
                <a:latin typeface="CMMI10"/>
              </a:rPr>
              <a:t>x</a:t>
            </a:r>
            <a:r>
              <a:rPr lang="en-US" sz="1800" dirty="0">
                <a:solidFill>
                  <a:srgbClr val="871114"/>
                </a:solidFill>
                <a:effectLst/>
                <a:latin typeface="CMSY10"/>
              </a:rPr>
              <a:t>−</a:t>
            </a:r>
            <a:r>
              <a:rPr lang="el-GR" sz="1800" dirty="0">
                <a:solidFill>
                  <a:srgbClr val="871114"/>
                </a:solidFill>
                <a:effectLst/>
                <a:latin typeface="CMMI10"/>
              </a:rPr>
              <a:t>μ</a:t>
            </a:r>
            <a:r>
              <a:rPr lang="el-GR" sz="1800" dirty="0">
                <a:solidFill>
                  <a:srgbClr val="871114"/>
                </a:solidFill>
                <a:effectLst/>
                <a:latin typeface="CMR10"/>
              </a:rPr>
              <a:t>) </a:t>
            </a:r>
            <a:r>
              <a:rPr lang="el-GR" sz="1800" dirty="0">
                <a:solidFill>
                  <a:srgbClr val="871114"/>
                </a:solidFill>
                <a:effectLst/>
                <a:latin typeface="CMMI10"/>
              </a:rPr>
              <a:t>σ </a:t>
            </a:r>
            <a:r>
              <a:rPr lang="el-GR"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SY10"/>
              </a:rPr>
              <a:t>−</a:t>
            </a:r>
            <a:r>
              <a:rPr lang="el-GR" sz="1800" dirty="0">
                <a:solidFill>
                  <a:srgbClr val="871114"/>
                </a:solidFill>
                <a:effectLst/>
                <a:latin typeface="CMMI10"/>
              </a:rPr>
              <a:t>μ</a:t>
            </a:r>
            <a:r>
              <a:rPr lang="el-GR" sz="1800" dirty="0">
                <a:solidFill>
                  <a:srgbClr val="871114"/>
                </a:solidFill>
                <a:effectLst/>
                <a:latin typeface="CMR10"/>
              </a:rPr>
              <a:t>) </a:t>
            </a:r>
            <a:endParaRPr lang="el-GR"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R10"/>
              </a:rPr>
              <a:t>where </a:t>
            </a:r>
            <a:r>
              <a:rPr lang="en-US" sz="1800" dirty="0">
                <a:solidFill>
                  <a:srgbClr val="871114"/>
                </a:solidFill>
                <a:effectLst/>
                <a:latin typeface="CMMI10"/>
              </a:rPr>
              <a:t>D </a:t>
            </a:r>
            <a:r>
              <a:rPr lang="en-US" sz="1800" dirty="0">
                <a:solidFill>
                  <a:srgbClr val="871114"/>
                </a:solidFill>
                <a:effectLst/>
                <a:latin typeface="CMR10"/>
              </a:rPr>
              <a:t>is the number of dimensions, </a:t>
            </a:r>
            <a:r>
              <a:rPr lang="en-US" sz="1800" dirty="0">
                <a:solidFill>
                  <a:srgbClr val="871114"/>
                </a:solidFill>
                <a:effectLst/>
                <a:latin typeface="CMMI10"/>
              </a:rPr>
              <a:t>x </a:t>
            </a:r>
            <a:r>
              <a:rPr lang="en-US" sz="1800" dirty="0">
                <a:solidFill>
                  <a:srgbClr val="871114"/>
                </a:solidFill>
                <a:effectLst/>
                <a:latin typeface="CMR10"/>
              </a:rPr>
              <a:t>is the variable, </a:t>
            </a:r>
            <a:r>
              <a:rPr lang="el-GR" sz="1800" dirty="0">
                <a:solidFill>
                  <a:srgbClr val="871114"/>
                </a:solidFill>
                <a:effectLst/>
                <a:latin typeface="CMMI10"/>
              </a:rPr>
              <a:t>μ </a:t>
            </a:r>
            <a:r>
              <a:rPr lang="en-US" sz="1800" dirty="0">
                <a:solidFill>
                  <a:srgbClr val="871114"/>
                </a:solidFill>
                <a:effectLst/>
                <a:latin typeface="CMR10"/>
              </a:rPr>
              <a:t>is the mean vector and </a:t>
            </a:r>
            <a:r>
              <a:rPr lang="el-GR" sz="1800" dirty="0">
                <a:solidFill>
                  <a:srgbClr val="871114"/>
                </a:solidFill>
                <a:effectLst/>
                <a:latin typeface="CMR10"/>
              </a:rPr>
              <a:t>Σ </a:t>
            </a:r>
            <a:r>
              <a:rPr lang="en-US" sz="1800" dirty="0">
                <a:solidFill>
                  <a:srgbClr val="871114"/>
                </a:solidFill>
                <a:effectLst/>
                <a:latin typeface="CMR10"/>
              </a:rPr>
              <a:t>is the covariance matrix.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R10"/>
              </a:rPr>
              <a:t>Gaussian processes are distributions over functions </a:t>
            </a:r>
            <a:r>
              <a:rPr lang="en-US" sz="1800" dirty="0">
                <a:solidFill>
                  <a:srgbClr val="871114"/>
                </a:solidFill>
                <a:effectLst/>
                <a:latin typeface="CMMI10"/>
              </a:rPr>
              <a:t>f</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 of which the distribution is defined by a mean function </a:t>
            </a:r>
            <a:r>
              <a:rPr lang="en-US" sz="1800" dirty="0">
                <a:solidFill>
                  <a:srgbClr val="871114"/>
                </a:solidFill>
                <a:effectLst/>
                <a:latin typeface="CMMI10"/>
              </a:rPr>
              <a:t>m</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 and positive definite covariance function </a:t>
            </a:r>
            <a:r>
              <a:rPr lang="en-US" sz="1800" dirty="0">
                <a:solidFill>
                  <a:srgbClr val="871114"/>
                </a:solidFill>
                <a:effectLst/>
                <a:latin typeface="CMMI10"/>
              </a:rPr>
              <a:t>k</a:t>
            </a:r>
            <a:r>
              <a:rPr lang="en-US" sz="1800" dirty="0">
                <a:solidFill>
                  <a:srgbClr val="871114"/>
                </a:solidFill>
                <a:effectLst/>
                <a:latin typeface="CMR10"/>
              </a:rPr>
              <a:t>(</a:t>
            </a:r>
            <a:r>
              <a:rPr lang="en-US" sz="1800" dirty="0" err="1">
                <a:solidFill>
                  <a:srgbClr val="871114"/>
                </a:solidFill>
                <a:effectLst/>
                <a:latin typeface="CMMI10"/>
              </a:rPr>
              <a:t>x,x</a:t>
            </a:r>
            <a:r>
              <a:rPr lang="en-US" sz="1800" dirty="0">
                <a:solidFill>
                  <a:srgbClr val="871114"/>
                </a:solidFill>
                <a:effectLst/>
                <a:latin typeface="CMSY7"/>
              </a:rPr>
              <a:t>′</a:t>
            </a:r>
            <a:r>
              <a:rPr lang="en-US" sz="1800" dirty="0">
                <a:solidFill>
                  <a:srgbClr val="871114"/>
                </a:solidFill>
                <a:effectLst/>
                <a:latin typeface="CMR10"/>
              </a:rPr>
              <a:t>), with </a:t>
            </a:r>
            <a:r>
              <a:rPr lang="en-US" sz="1800" dirty="0">
                <a:solidFill>
                  <a:srgbClr val="871114"/>
                </a:solidFill>
                <a:effectLst/>
                <a:latin typeface="CMMI10"/>
              </a:rPr>
              <a:t>x </a:t>
            </a:r>
            <a:r>
              <a:rPr lang="en-US" sz="1800" dirty="0">
                <a:solidFill>
                  <a:srgbClr val="871114"/>
                </a:solidFill>
                <a:effectLst/>
                <a:latin typeface="CMR10"/>
              </a:rPr>
              <a:t>the function values and </a:t>
            </a:r>
            <a:r>
              <a:rPr lang="en-US" sz="1800" dirty="0">
                <a:solidFill>
                  <a:srgbClr val="871114"/>
                </a:solidFill>
                <a:effectLst/>
                <a:latin typeface="CMMI10"/>
              </a:rPr>
              <a:t>x, x</a:t>
            </a:r>
            <a:r>
              <a:rPr lang="en-US" sz="1800" dirty="0">
                <a:solidFill>
                  <a:srgbClr val="871114"/>
                </a:solidFill>
                <a:effectLst/>
                <a:latin typeface="CMSY7"/>
              </a:rPr>
              <a:t>′ </a:t>
            </a:r>
            <a:r>
              <a:rPr lang="en-US" sz="1800" dirty="0">
                <a:solidFill>
                  <a:srgbClr val="871114"/>
                </a:solidFill>
                <a:effectLst/>
                <a:latin typeface="CMR10"/>
              </a:rPr>
              <a:t>all possible pairs in the input domain;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MI10"/>
              </a:rPr>
              <a:t>f</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 </a:t>
            </a:r>
            <a:r>
              <a:rPr lang="en-US" sz="1800" dirty="0">
                <a:solidFill>
                  <a:srgbClr val="871114"/>
                </a:solidFill>
                <a:effectLst/>
                <a:latin typeface="CMSY10"/>
              </a:rPr>
              <a:t>∼ GP</a:t>
            </a:r>
            <a:r>
              <a:rPr lang="en-US" sz="1800" dirty="0">
                <a:solidFill>
                  <a:srgbClr val="871114"/>
                </a:solidFill>
                <a:effectLst/>
                <a:latin typeface="CMR10"/>
              </a:rPr>
              <a:t>(</a:t>
            </a:r>
            <a:r>
              <a:rPr lang="en-US" sz="1800" dirty="0">
                <a:solidFill>
                  <a:srgbClr val="871114"/>
                </a:solidFill>
                <a:effectLst/>
                <a:latin typeface="CMMI10"/>
              </a:rPr>
              <a:t>m</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a:t>
            </a:r>
            <a:r>
              <a:rPr lang="en-US" sz="1800" dirty="0">
                <a:solidFill>
                  <a:srgbClr val="871114"/>
                </a:solidFill>
                <a:effectLst/>
                <a:latin typeface="CMMI10"/>
              </a:rPr>
              <a:t>, k</a:t>
            </a:r>
            <a:r>
              <a:rPr lang="en-US" sz="1800" dirty="0">
                <a:solidFill>
                  <a:srgbClr val="871114"/>
                </a:solidFill>
                <a:effectLst/>
                <a:latin typeface="CMR10"/>
              </a:rPr>
              <a:t>(</a:t>
            </a:r>
            <a:r>
              <a:rPr lang="en-US" sz="1800" dirty="0">
                <a:solidFill>
                  <a:srgbClr val="871114"/>
                </a:solidFill>
                <a:effectLst/>
                <a:latin typeface="CMMI10"/>
              </a:rPr>
              <a:t>x, x</a:t>
            </a:r>
            <a:r>
              <a:rPr lang="en-US" sz="1800" dirty="0">
                <a:solidFill>
                  <a:srgbClr val="871114"/>
                </a:solidFill>
                <a:effectLst/>
                <a:latin typeface="CMSY7"/>
              </a:rPr>
              <a:t>′</a:t>
            </a:r>
            <a:r>
              <a:rPr lang="en-US" sz="1800" dirty="0">
                <a:solidFill>
                  <a:srgbClr val="871114"/>
                </a:solidFill>
                <a:effectLst/>
                <a:latin typeface="CMR10"/>
              </a:rPr>
              <a:t>))</a:t>
            </a:r>
            <a:br>
              <a:rPr lang="en-US" sz="1800" dirty="0">
                <a:solidFill>
                  <a:srgbClr val="871114"/>
                </a:solidFill>
                <a:effectLst/>
                <a:latin typeface="CMR10"/>
              </a:rPr>
            </a:br>
            <a:r>
              <a:rPr lang="en-US" sz="1800" dirty="0">
                <a:solidFill>
                  <a:srgbClr val="871114"/>
                </a:solidFill>
                <a:effectLst/>
                <a:latin typeface="CMR10"/>
              </a:rPr>
              <a:t>where for any finite subset </a:t>
            </a:r>
            <a:r>
              <a:rPr lang="en-US" sz="1800" dirty="0">
                <a:solidFill>
                  <a:srgbClr val="871114"/>
                </a:solidFill>
                <a:effectLst/>
                <a:latin typeface="CMMI10"/>
              </a:rPr>
              <a:t>X </a:t>
            </a:r>
            <a:r>
              <a:rPr lang="en-US" sz="1800" dirty="0">
                <a:solidFill>
                  <a:srgbClr val="871114"/>
                </a:solidFill>
                <a:effectLst/>
                <a:latin typeface="CMR10"/>
              </a:rPr>
              <a:t>= </a:t>
            </a:r>
            <a:r>
              <a:rPr lang="en-US" sz="1800" dirty="0">
                <a:solidFill>
                  <a:srgbClr val="871114"/>
                </a:solidFill>
                <a:effectLst/>
                <a:latin typeface="CMMI10"/>
              </a:rPr>
              <a:t>x</a:t>
            </a:r>
            <a:r>
              <a:rPr lang="en-US" sz="1800" dirty="0">
                <a:solidFill>
                  <a:srgbClr val="871114"/>
                </a:solidFill>
                <a:effectLst/>
                <a:latin typeface="CMR7"/>
              </a:rPr>
              <a:t>1 </a:t>
            </a:r>
            <a:r>
              <a:rPr lang="en-US" sz="1800" dirty="0">
                <a:solidFill>
                  <a:srgbClr val="871114"/>
                </a:solidFill>
                <a:effectLst/>
                <a:latin typeface="CMMI10"/>
              </a:rPr>
              <a:t>, ......, </a:t>
            </a:r>
            <a:r>
              <a:rPr lang="en-US" sz="1800" dirty="0" err="1">
                <a:solidFill>
                  <a:srgbClr val="871114"/>
                </a:solidFill>
                <a:effectLst/>
                <a:latin typeface="CMMI10"/>
              </a:rPr>
              <a:t>x</a:t>
            </a:r>
            <a:r>
              <a:rPr lang="en-US" sz="1800" dirty="0" err="1">
                <a:solidFill>
                  <a:srgbClr val="871114"/>
                </a:solidFill>
                <a:effectLst/>
                <a:latin typeface="CMMI7"/>
              </a:rPr>
              <a:t>n</a:t>
            </a:r>
            <a:r>
              <a:rPr lang="en-US" sz="1800" dirty="0">
                <a:solidFill>
                  <a:srgbClr val="871114"/>
                </a:solidFill>
                <a:effectLst/>
                <a:latin typeface="CMMI7"/>
              </a:rPr>
              <a:t> </a:t>
            </a:r>
            <a:r>
              <a:rPr lang="en-US" sz="1800" dirty="0">
                <a:solidFill>
                  <a:srgbClr val="871114"/>
                </a:solidFill>
                <a:effectLst/>
                <a:latin typeface="CMR10"/>
              </a:rPr>
              <a:t>of the domain of </a:t>
            </a:r>
            <a:r>
              <a:rPr lang="en-US" sz="1800" dirty="0">
                <a:solidFill>
                  <a:srgbClr val="871114"/>
                </a:solidFill>
                <a:effectLst/>
                <a:latin typeface="CMMI10"/>
              </a:rPr>
              <a:t>x</a:t>
            </a:r>
            <a:r>
              <a:rPr lang="en-US" sz="1800" dirty="0">
                <a:solidFill>
                  <a:srgbClr val="871114"/>
                </a:solidFill>
                <a:effectLst/>
                <a:latin typeface="CMR10"/>
              </a:rPr>
              <a:t>, the marginal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R10"/>
              </a:rPr>
              <a:t>distribution is a multivariate Gaussian distribution; </a:t>
            </a:r>
            <a:endParaRPr lang="en-US" sz="1800" dirty="0">
              <a:solidFill>
                <a:srgbClr val="871114"/>
              </a:solidFill>
              <a:effectLst/>
              <a:latin typeface="MSAM10"/>
            </a:endParaRPr>
          </a:p>
          <a:p>
            <a:pPr>
              <a:buFont typeface="Arial" panose="020B0604020202020204" pitchFamily="34" charset="0"/>
              <a:buChar char="•"/>
            </a:pPr>
            <a:r>
              <a:rPr lang="en-US" sz="1800" dirty="0">
                <a:solidFill>
                  <a:srgbClr val="871114"/>
                </a:solidFill>
                <a:effectLst/>
                <a:latin typeface="CMMI10"/>
              </a:rPr>
              <a:t>f</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 </a:t>
            </a:r>
            <a:r>
              <a:rPr lang="en-US" sz="1800" dirty="0">
                <a:solidFill>
                  <a:srgbClr val="871114"/>
                </a:solidFill>
                <a:effectLst/>
                <a:latin typeface="CMSY10"/>
              </a:rPr>
              <a:t>∼ N</a:t>
            </a:r>
            <a:r>
              <a:rPr lang="en-US" sz="1800" dirty="0">
                <a:solidFill>
                  <a:srgbClr val="871114"/>
                </a:solidFill>
                <a:effectLst/>
                <a:latin typeface="CMR10"/>
              </a:rPr>
              <a:t>(</a:t>
            </a:r>
            <a:r>
              <a:rPr lang="en-US" sz="1800" dirty="0">
                <a:solidFill>
                  <a:srgbClr val="871114"/>
                </a:solidFill>
                <a:effectLst/>
                <a:latin typeface="CMMI10"/>
              </a:rPr>
              <a:t>m</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a:t>
            </a:r>
            <a:r>
              <a:rPr lang="en-US" sz="1800" dirty="0">
                <a:solidFill>
                  <a:srgbClr val="871114"/>
                </a:solidFill>
                <a:effectLst/>
                <a:latin typeface="CMMI10"/>
              </a:rPr>
              <a:t>,k</a:t>
            </a:r>
            <a:r>
              <a:rPr lang="en-US" sz="1800" dirty="0">
                <a:solidFill>
                  <a:srgbClr val="871114"/>
                </a:solidFill>
                <a:effectLst/>
                <a:latin typeface="CMR10"/>
              </a:rPr>
              <a:t>(</a:t>
            </a:r>
            <a:r>
              <a:rPr lang="en-US" sz="1800" dirty="0">
                <a:solidFill>
                  <a:srgbClr val="871114"/>
                </a:solidFill>
                <a:effectLst/>
                <a:latin typeface="CMMI10"/>
              </a:rPr>
              <a:t>X,X</a:t>
            </a:r>
            <a:r>
              <a:rPr lang="en-US" sz="1800" dirty="0">
                <a:solidFill>
                  <a:srgbClr val="871114"/>
                </a:solidFill>
                <a:effectLst/>
                <a:latin typeface="CMR10"/>
              </a:rPr>
              <a:t>))</a:t>
            </a:r>
            <a:br>
              <a:rPr lang="en-US" sz="1800" dirty="0">
                <a:solidFill>
                  <a:srgbClr val="871114"/>
                </a:solidFill>
                <a:effectLst/>
                <a:latin typeface="CMR10"/>
              </a:rPr>
            </a:br>
            <a:r>
              <a:rPr lang="en-US" sz="1800" dirty="0">
                <a:solidFill>
                  <a:srgbClr val="871114"/>
                </a:solidFill>
                <a:effectLst/>
                <a:latin typeface="CMR10"/>
              </a:rPr>
              <a:t>with mean vector </a:t>
            </a:r>
            <a:r>
              <a:rPr lang="el-GR" sz="1800" dirty="0">
                <a:solidFill>
                  <a:srgbClr val="871114"/>
                </a:solidFill>
                <a:effectLst/>
                <a:latin typeface="CMMI10"/>
              </a:rPr>
              <a:t>μ </a:t>
            </a:r>
            <a:r>
              <a:rPr lang="el-GR" sz="1800" dirty="0">
                <a:solidFill>
                  <a:srgbClr val="871114"/>
                </a:solidFill>
                <a:effectLst/>
                <a:latin typeface="CMR10"/>
              </a:rPr>
              <a:t>= </a:t>
            </a:r>
            <a:r>
              <a:rPr lang="en-US" sz="1800" dirty="0">
                <a:solidFill>
                  <a:srgbClr val="871114"/>
                </a:solidFill>
                <a:effectLst/>
                <a:latin typeface="CMMI10"/>
              </a:rPr>
              <a:t>m</a:t>
            </a:r>
            <a:r>
              <a:rPr lang="en-US" sz="1800" dirty="0">
                <a:solidFill>
                  <a:srgbClr val="871114"/>
                </a:solidFill>
                <a:effectLst/>
                <a:latin typeface="CMR10"/>
              </a:rPr>
              <a:t>(</a:t>
            </a:r>
            <a:r>
              <a:rPr lang="en-US" sz="1800" dirty="0">
                <a:solidFill>
                  <a:srgbClr val="871114"/>
                </a:solidFill>
                <a:effectLst/>
                <a:latin typeface="CMMI10"/>
              </a:rPr>
              <a:t>X</a:t>
            </a:r>
            <a:r>
              <a:rPr lang="en-US" sz="1800" dirty="0">
                <a:solidFill>
                  <a:srgbClr val="871114"/>
                </a:solidFill>
                <a:effectLst/>
                <a:latin typeface="CMR10"/>
              </a:rPr>
              <a:t>) and covariance matrix </a:t>
            </a:r>
            <a:r>
              <a:rPr lang="el-GR" sz="1800" dirty="0">
                <a:solidFill>
                  <a:srgbClr val="871114"/>
                </a:solidFill>
                <a:effectLst/>
                <a:latin typeface="CMR10"/>
              </a:rPr>
              <a:t>Σ = </a:t>
            </a:r>
            <a:r>
              <a:rPr lang="en-US" sz="1800" dirty="0">
                <a:solidFill>
                  <a:srgbClr val="871114"/>
                </a:solidFill>
                <a:effectLst/>
                <a:latin typeface="CMMI10"/>
              </a:rPr>
              <a:t>k</a:t>
            </a:r>
            <a:r>
              <a:rPr lang="en-US" sz="1800" dirty="0">
                <a:solidFill>
                  <a:srgbClr val="871114"/>
                </a:solidFill>
                <a:effectLst/>
                <a:latin typeface="CMR10"/>
              </a:rPr>
              <a:t>(</a:t>
            </a:r>
            <a:r>
              <a:rPr lang="en-US" sz="1800" dirty="0">
                <a:solidFill>
                  <a:srgbClr val="871114"/>
                </a:solidFill>
                <a:effectLst/>
                <a:latin typeface="CMMI10"/>
              </a:rPr>
              <a:t>X, X</a:t>
            </a:r>
            <a:r>
              <a:rPr lang="en-US" sz="1800" dirty="0">
                <a:solidFill>
                  <a:srgbClr val="871114"/>
                </a:solidFill>
                <a:effectLst/>
                <a:latin typeface="CMR10"/>
              </a:rPr>
              <a:t>). </a:t>
            </a:r>
            <a:endParaRPr lang="en-US" sz="1800" dirty="0">
              <a:solidFill>
                <a:srgbClr val="871114"/>
              </a:solidFill>
              <a:effectLst/>
              <a:latin typeface="MSAM10"/>
            </a:endParaRPr>
          </a:p>
          <a:p>
            <a:r>
              <a:rPr lang="en-US" sz="1800" dirty="0">
                <a:effectLst/>
                <a:latin typeface="CMR5"/>
              </a:rPr>
              <a:t>21 / 22 </a:t>
            </a:r>
            <a:endParaRPr lang="en-US" dirty="0">
              <a:effectLst/>
            </a:endParaRPr>
          </a:p>
          <a:p>
            <a:pPr marL="228600" lvl="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17</a:t>
            </a:fld>
            <a:endParaRPr lang="en-US"/>
          </a:p>
        </p:txBody>
      </p:sp>
    </p:spTree>
    <p:extLst>
      <p:ext uri="{BB962C8B-B14F-4D97-AF65-F5344CB8AC3E}">
        <p14:creationId xmlns:p14="http://schemas.microsoft.com/office/powerpoint/2010/main" val="149414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In this talk, I would like to </a:t>
            </a:r>
            <a:r>
              <a:rPr lang="en-US" dirty="0" err="1"/>
              <a:t>ouline</a:t>
            </a:r>
            <a:r>
              <a:rPr lang="en-US" dirty="0"/>
              <a:t>:</a:t>
            </a:r>
          </a:p>
          <a:p>
            <a:pPr marL="228600" indent="-228600">
              <a:buAutoNum type="arabicPeriod"/>
            </a:pPr>
            <a:r>
              <a:rPr lang="en-US" dirty="0"/>
              <a:t>A brief introduction</a:t>
            </a:r>
          </a:p>
          <a:p>
            <a:pPr marL="228600" indent="-228600">
              <a:buAutoNum type="arabicPeriod"/>
            </a:pPr>
            <a:r>
              <a:rPr lang="en-US" dirty="0"/>
              <a:t>The motivation of such measurement</a:t>
            </a:r>
          </a:p>
          <a:p>
            <a:pPr marL="228600" indent="-228600">
              <a:buAutoNum type="arabicPeriod"/>
            </a:pPr>
            <a:r>
              <a:rPr lang="en-US" dirty="0"/>
              <a:t>Existing results published by other collaborations like PHENIX</a:t>
            </a:r>
          </a:p>
          <a:p>
            <a:pPr marL="228600" indent="-228600">
              <a:buAutoNum type="arabicPeriod"/>
            </a:pPr>
            <a:r>
              <a:rPr lang="en-US" dirty="0"/>
              <a:t>A brief intro for </a:t>
            </a:r>
            <a:r>
              <a:rPr lang="en-US" dirty="0" err="1"/>
              <a:t>spinquest</a:t>
            </a:r>
            <a:r>
              <a:rPr lang="en-US" dirty="0"/>
              <a:t> experiment</a:t>
            </a:r>
          </a:p>
          <a:p>
            <a:pPr marL="228600" indent="-228600">
              <a:buAutoNum type="arabicPeriod"/>
            </a:pPr>
            <a:r>
              <a:rPr lang="en-US" dirty="0"/>
              <a:t>The analysis strategy</a:t>
            </a:r>
          </a:p>
          <a:p>
            <a:pPr marL="228600" indent="-228600">
              <a:buAutoNum type="arabicPeriod"/>
            </a:pPr>
            <a:r>
              <a:rPr lang="en-US" dirty="0"/>
              <a:t>simulation results</a:t>
            </a:r>
          </a:p>
          <a:p>
            <a:pPr marL="228600" indent="-228600">
              <a:buAutoNum type="arabicPeriod"/>
            </a:pPr>
            <a:r>
              <a:rPr lang="en-US" dirty="0"/>
              <a:t>finally conclusions and the next steps</a:t>
            </a:r>
          </a:p>
        </p:txBody>
      </p:sp>
      <p:sp>
        <p:nvSpPr>
          <p:cNvPr id="4" name="Slide Number Placeholder 3"/>
          <p:cNvSpPr>
            <a:spLocks noGrp="1"/>
          </p:cNvSpPr>
          <p:nvPr>
            <p:ph type="sldNum" sz="quarter" idx="10"/>
          </p:nvPr>
        </p:nvSpPr>
        <p:spPr/>
        <p:txBody>
          <a:bodyPr/>
          <a:lstStyle/>
          <a:p>
            <a:fld id="{A5A52E7F-14FA-1A49-8B8A-ECE5124983C9}" type="slidenum">
              <a:rPr lang="en-US" smtClean="0"/>
              <a:t>1</a:t>
            </a:fld>
            <a:endParaRPr lang="en-US"/>
          </a:p>
        </p:txBody>
      </p:sp>
    </p:spTree>
    <p:extLst>
      <p:ext uri="{BB962C8B-B14F-4D97-AF65-F5344CB8AC3E}">
        <p14:creationId xmlns:p14="http://schemas.microsoft.com/office/powerpoint/2010/main" val="324637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871114"/>
                </a:solidFill>
                <a:effectLst/>
                <a:latin typeface="CMR10"/>
              </a:rPr>
              <a:t>In </a:t>
            </a:r>
            <a:r>
              <a:rPr lang="en-US" sz="1800" dirty="0">
                <a:solidFill>
                  <a:srgbClr val="871114"/>
                </a:solidFill>
                <a:effectLst/>
                <a:latin typeface="CMMI10"/>
              </a:rPr>
              <a:t>pp⃗ </a:t>
            </a:r>
            <a:r>
              <a:rPr lang="en-US" sz="1800" dirty="0">
                <a:solidFill>
                  <a:srgbClr val="871114"/>
                </a:solidFill>
                <a:effectLst/>
                <a:latin typeface="CMR10"/>
              </a:rPr>
              <a:t>interactions, the transverse single spin asymmetry (TSSA), is defined as the amplitude of the azimuthal angular modulation AN of the outgoing particle’s scattering cross section with respect to the transverse spin direction of the polarized proton.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CMR1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871114"/>
                </a:solidFill>
                <a:effectLst/>
                <a:latin typeface="CMR10"/>
              </a:rPr>
              <a:t>The asymmetry can be written as function of angle </a:t>
            </a:r>
            <a:r>
              <a:rPr lang="el-GR" sz="1800" dirty="0">
                <a:solidFill>
                  <a:srgbClr val="871114"/>
                </a:solidFill>
                <a:effectLst/>
                <a:latin typeface="CMMI10"/>
              </a:rPr>
              <a:t>φ</a:t>
            </a:r>
            <a:r>
              <a:rPr lang="en-US" sz="1800" dirty="0">
                <a:solidFill>
                  <a:srgbClr val="871114"/>
                </a:solidFill>
                <a:effectLst/>
                <a:latin typeface="CMMI7"/>
              </a:rPr>
              <a:t>S which is defined as the difference between Azimuthal angle of spin and the azimuthal angle of J/psi momentum</a:t>
            </a:r>
            <a:r>
              <a:rPr lang="en-US" sz="1800" dirty="0">
                <a:solidFill>
                  <a:srgbClr val="871114"/>
                </a:solidFill>
                <a:effectLst/>
                <a:latin typeface="CMR10"/>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CMR1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871114"/>
                </a:solidFill>
                <a:effectLst/>
                <a:latin typeface="CMR10"/>
              </a:rPr>
              <a:t>The physics significance is TSSA is it relates to </a:t>
            </a:r>
            <a:r>
              <a:rPr lang="en-US" sz="1800" dirty="0" err="1">
                <a:solidFill>
                  <a:srgbClr val="871114"/>
                </a:solidFill>
                <a:effectLst/>
                <a:latin typeface="CMR10"/>
              </a:rPr>
              <a:t>Siver's</a:t>
            </a:r>
            <a:r>
              <a:rPr lang="en-US" sz="1800" dirty="0">
                <a:solidFill>
                  <a:srgbClr val="871114"/>
                </a:solidFill>
                <a:effectLst/>
                <a:latin typeface="CMR10"/>
              </a:rPr>
              <a:t> function and helpful to understand spin momentum correlation</a:t>
            </a:r>
            <a:br>
              <a:rPr lang="en-US" sz="1800" dirty="0">
                <a:solidFill>
                  <a:srgbClr val="871114"/>
                </a:solidFill>
                <a:effectLst/>
                <a:latin typeface="CMR10"/>
              </a:rPr>
            </a:br>
            <a:r>
              <a:rPr lang="en-US" sz="1800" dirty="0">
                <a:solidFill>
                  <a:srgbClr val="871114"/>
                </a:solidFill>
                <a:effectLst/>
                <a:latin typeface="CMR10"/>
              </a:rPr>
              <a:t>There are many experiment like Phenix, COMPASS already measured TSSA in different Kinematic regions.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CMR1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800" dirty="0">
                <a:solidFill>
                  <a:srgbClr val="871114"/>
                </a:solidFill>
                <a:effectLst/>
                <a:latin typeface="CMR10"/>
              </a:rPr>
              <a:t>As you can see these TSSA measurements using </a:t>
            </a:r>
            <a:r>
              <a:rPr lang="en-US" sz="1800" dirty="0" err="1">
                <a:solidFill>
                  <a:srgbClr val="871114"/>
                </a:solidFill>
                <a:effectLst/>
                <a:latin typeface="CMR10"/>
              </a:rPr>
              <a:t>JPsi</a:t>
            </a:r>
            <a:r>
              <a:rPr lang="en-US" sz="1800" dirty="0">
                <a:solidFill>
                  <a:srgbClr val="871114"/>
                </a:solidFill>
                <a:effectLst/>
                <a:latin typeface="CMR10"/>
              </a:rPr>
              <a:t> events are made by using different transverse momentum and </a:t>
            </a:r>
            <a:r>
              <a:rPr lang="en-US" sz="1800" dirty="0" err="1">
                <a:solidFill>
                  <a:srgbClr val="871114"/>
                </a:solidFill>
                <a:effectLst/>
                <a:latin typeface="CMR10"/>
              </a:rPr>
              <a:t>Xf</a:t>
            </a:r>
            <a:r>
              <a:rPr lang="en-US" sz="1800" dirty="0">
                <a:solidFill>
                  <a:srgbClr val="871114"/>
                </a:solidFill>
                <a:effectLst/>
                <a:latin typeface="CMR10"/>
              </a:rPr>
              <a:t> bins. The white color points denote TSSA measurements on p-p interactions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CMR1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CMR1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800" dirty="0">
              <a:solidFill>
                <a:srgbClr val="871114"/>
              </a:solidFill>
              <a:effectLst/>
              <a:latin typeface="MSAM10"/>
            </a:endParaRP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2</a:t>
            </a:fld>
            <a:endParaRPr lang="en-US"/>
          </a:p>
        </p:txBody>
      </p:sp>
    </p:spTree>
    <p:extLst>
      <p:ext uri="{BB962C8B-B14F-4D97-AF65-F5344CB8AC3E}">
        <p14:creationId xmlns:p14="http://schemas.microsoft.com/office/powerpoint/2010/main" val="1535320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600" baseline="0" dirty="0"/>
              <a:t>The motivation to pursue analysis on this topic can be classified under two sub sections:</a:t>
            </a:r>
          </a:p>
          <a:p>
            <a:r>
              <a:rPr lang="en-US" sz="1600" baseline="0" dirty="0"/>
              <a:t>1. </a:t>
            </a:r>
            <a:r>
              <a:rPr lang="en-US" sz="1600" baseline="0" dirty="0" err="1"/>
              <a:t>Theoritical</a:t>
            </a:r>
            <a:r>
              <a:rPr lang="en-US" sz="1600" baseline="0" dirty="0"/>
              <a:t> interests</a:t>
            </a:r>
          </a:p>
          <a:p>
            <a:r>
              <a:rPr lang="en-US" sz="1600" baseline="0" dirty="0"/>
              <a:t>2. Experimental interests</a:t>
            </a:r>
          </a:p>
          <a:p>
            <a:endParaRPr lang="en-US" sz="1600" baseline="0" dirty="0"/>
          </a:p>
          <a:p>
            <a:r>
              <a:rPr lang="en-US" sz="1600" baseline="0" dirty="0"/>
              <a:t>Speaking of </a:t>
            </a:r>
            <a:r>
              <a:rPr lang="en-US" sz="1600" baseline="0" dirty="0" err="1"/>
              <a:t>Theoritical</a:t>
            </a:r>
            <a:r>
              <a:rPr lang="en-US" sz="1600" baseline="0" dirty="0"/>
              <a:t> interests:</a:t>
            </a:r>
          </a:p>
          <a:p>
            <a:r>
              <a:rPr lang="en-US" sz="1600" baseline="0" dirty="0"/>
              <a:t>1. transverse single spin asymmetry (SSA) for direct J/</a:t>
            </a:r>
            <a:r>
              <a:rPr lang="el-GR" sz="1600" baseline="0" dirty="0"/>
              <a:t>ψ </a:t>
            </a:r>
            <a:r>
              <a:rPr lang="en-US" sz="1600" baseline="0" dirty="0"/>
              <a:t>production is sensitive to both the </a:t>
            </a:r>
            <a:r>
              <a:rPr lang="en-US" sz="1600" baseline="0" dirty="0" err="1"/>
              <a:t>Sivers</a:t>
            </a:r>
            <a:r>
              <a:rPr lang="en-US" sz="1600" baseline="0" dirty="0"/>
              <a:t> effect and the J/</a:t>
            </a:r>
            <a:r>
              <a:rPr lang="el-GR" sz="1600" baseline="0" dirty="0"/>
              <a:t>ψ </a:t>
            </a:r>
            <a:r>
              <a:rPr lang="en-US" sz="1600" baseline="0" dirty="0"/>
              <a:t>production mechanism</a:t>
            </a:r>
          </a:p>
          <a:p>
            <a:endParaRPr lang="en-US" sz="1600" baseline="0" dirty="0"/>
          </a:p>
          <a:p>
            <a:r>
              <a:rPr lang="en-US" sz="1600" baseline="0" dirty="0"/>
              <a:t>2. Since J/psi production dominantly involves g-g interactions in initial state,, and only the </a:t>
            </a:r>
            <a:r>
              <a:rPr lang="en-US" sz="1600" baseline="0" dirty="0" err="1"/>
              <a:t>Sivers</a:t>
            </a:r>
            <a:r>
              <a:rPr lang="en-US" sz="1600" baseline="0" dirty="0"/>
              <a:t> effect can be responsible for any transverse SSA.</a:t>
            </a:r>
          </a:p>
          <a:p>
            <a:endParaRPr lang="en-US" sz="1600" baseline="0" dirty="0"/>
          </a:p>
          <a:p>
            <a:r>
              <a:rPr lang="en-US" sz="1600" baseline="0" dirty="0"/>
              <a:t>Speaking of Experimental interests:</a:t>
            </a:r>
          </a:p>
          <a:p>
            <a:endParaRPr lang="en-US" sz="1600" baseline="0" dirty="0"/>
          </a:p>
          <a:p>
            <a:r>
              <a:rPr lang="en-US" sz="1600" baseline="0" dirty="0"/>
              <a:t>1. </a:t>
            </a:r>
            <a:r>
              <a:rPr lang="en-US" sz="1600" dirty="0">
                <a:latin typeface="Times New Roman" panose="02020603050405020304" pitchFamily="18" charset="0"/>
                <a:cs typeface="Times New Roman" panose="02020603050405020304" pitchFamily="18" charset="0"/>
              </a:rPr>
              <a:t>SpinQuest will conduct the </a:t>
            </a:r>
            <a:r>
              <a:rPr lang="en-US" sz="1600" dirty="0">
                <a:solidFill>
                  <a:srgbClr val="FF0000"/>
                </a:solidFill>
                <a:latin typeface="Times New Roman" panose="02020603050405020304" pitchFamily="18" charset="0"/>
                <a:cs typeface="Times New Roman" panose="02020603050405020304" pitchFamily="18" charset="0"/>
              </a:rPr>
              <a:t>first measurement</a:t>
            </a:r>
            <a:r>
              <a:rPr lang="en-US" sz="1600" dirty="0">
                <a:latin typeface="Times New Roman" panose="02020603050405020304" pitchFamily="18" charset="0"/>
                <a:cs typeface="Times New Roman" panose="02020603050405020304" pitchFamily="18" charset="0"/>
              </a:rPr>
              <a:t> of the </a:t>
            </a:r>
            <a:r>
              <a:rPr lang="en-US" sz="1600" dirty="0" err="1">
                <a:latin typeface="Times New Roman" panose="02020603050405020304" pitchFamily="18" charset="0"/>
                <a:cs typeface="Times New Roman" panose="02020603050405020304" pitchFamily="18" charset="0"/>
              </a:rPr>
              <a:t>Sivers</a:t>
            </a:r>
            <a:r>
              <a:rPr lang="en-US" sz="1600" dirty="0">
                <a:latin typeface="Times New Roman" panose="02020603050405020304" pitchFamily="18" charset="0"/>
                <a:cs typeface="Times New Roman" panose="02020603050405020304" pitchFamily="18" charset="0"/>
              </a:rPr>
              <a:t> asymmetry in J/psi production in a unique kinematic region. </a:t>
            </a:r>
            <a:endParaRPr lang="en-US" sz="1600" baseline="0" dirty="0"/>
          </a:p>
          <a:p>
            <a:r>
              <a:rPr lang="en-US" sz="1600" baseline="0" dirty="0"/>
              <a:t>2. Also, our spectrometer is well-calibrated and well tested to detect final-state di-muons from physics events with the final state di-muons.</a:t>
            </a:r>
          </a:p>
          <a:p>
            <a:endParaRPr lang="en-US" sz="1600" baseline="0" dirty="0"/>
          </a:p>
          <a:p>
            <a:r>
              <a:rPr lang="en-US" sz="1600" baseline="0" dirty="0"/>
              <a:t>3. Speaking of the kinematic region, we probe a very </a:t>
            </a:r>
            <a:r>
              <a:rPr lang="en-US" sz="1600" baseline="0" dirty="0" err="1"/>
              <a:t>differnt</a:t>
            </a:r>
            <a:r>
              <a:rPr lang="en-US" sz="1600" baseline="0" dirty="0"/>
              <a:t> kinematic region compared to other experiments. </a:t>
            </a:r>
          </a:p>
          <a:p>
            <a:endParaRPr lang="en-US" sz="1600" baseline="0" dirty="0"/>
          </a:p>
          <a:p>
            <a:r>
              <a:rPr lang="en-US" sz="1600" baseline="0" dirty="0"/>
              <a:t>4. J/psi production results will be relevant to future experiments like EIC (diffractive J/psi production)</a:t>
            </a:r>
          </a:p>
          <a:p>
            <a:endParaRPr lang="en-US" sz="1600" baseline="0" dirty="0"/>
          </a:p>
          <a:p>
            <a:endParaRPr lang="en-US" sz="1600" baseline="0" dirty="0"/>
          </a:p>
          <a:p>
            <a:endParaRPr lang="en-US" sz="1600" baseline="0" dirty="0"/>
          </a:p>
          <a:p>
            <a:endParaRPr lang="en-US" sz="1600" baseline="0" dirty="0"/>
          </a:p>
          <a:p>
            <a:endParaRPr lang="en-US" sz="1600" baseline="0" dirty="0"/>
          </a:p>
          <a:p>
            <a:endParaRPr lang="en-US" dirty="0"/>
          </a:p>
        </p:txBody>
      </p:sp>
      <p:sp>
        <p:nvSpPr>
          <p:cNvPr id="4" name="Slide Number Placeholder 3"/>
          <p:cNvSpPr>
            <a:spLocks noGrp="1"/>
          </p:cNvSpPr>
          <p:nvPr>
            <p:ph type="sldNum" sz="quarter" idx="5"/>
          </p:nvPr>
        </p:nvSpPr>
        <p:spPr/>
        <p:txBody>
          <a:bodyPr/>
          <a:lstStyle/>
          <a:p>
            <a:fld id="{A5A52E7F-14FA-1A49-8B8A-ECE5124983C9}" type="slidenum">
              <a:rPr lang="en-US" smtClean="0"/>
              <a:t>3</a:t>
            </a:fld>
            <a:endParaRPr lang="en-US"/>
          </a:p>
        </p:txBody>
      </p:sp>
    </p:spTree>
    <p:extLst>
      <p:ext uri="{BB962C8B-B14F-4D97-AF65-F5344CB8AC3E}">
        <p14:creationId xmlns:p14="http://schemas.microsoft.com/office/powerpoint/2010/main" val="1358158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Our experiment is located at the NM4 facility.</a:t>
            </a:r>
          </a:p>
          <a:p>
            <a:pPr marL="228600" indent="-228600">
              <a:buAutoNum type="arabicPeriod"/>
            </a:pPr>
            <a:r>
              <a:rPr lang="en-US" dirty="0"/>
              <a:t>As you can see the beam is projected from the main injector ring with proton beam with 120GeV</a:t>
            </a:r>
          </a:p>
          <a:p>
            <a:pPr marL="228600" indent="-228600">
              <a:buAutoNum type="arabicPeriod"/>
            </a:pPr>
            <a:r>
              <a:rPr lang="en-US" dirty="0"/>
              <a:t>Since our target is fixed, the center of mass energy is 15GeV</a:t>
            </a:r>
          </a:p>
          <a:p>
            <a:pPr marL="228600" indent="-228600">
              <a:buAutoNum type="arabicPeriod"/>
            </a:pPr>
            <a:r>
              <a:rPr lang="en-US" dirty="0"/>
              <a:t>Beam spill last 4.4s and we expect 7x10^17 POT/year</a:t>
            </a:r>
          </a:p>
          <a:p>
            <a:pPr marL="228600" indent="-228600">
              <a:buAutoNum type="arabicPeriod"/>
            </a:pPr>
            <a:r>
              <a:rPr lang="en-US" dirty="0"/>
              <a:t>Fun fact about </a:t>
            </a:r>
            <a:r>
              <a:rPr lang="en-US" dirty="0" err="1"/>
              <a:t>spinquest</a:t>
            </a:r>
            <a:r>
              <a:rPr lang="en-US" dirty="0"/>
              <a:t> experiment, it is the first polarized Drell-Yan experiment</a:t>
            </a:r>
          </a:p>
          <a:p>
            <a:pPr marL="228600" indent="-228600">
              <a:buAutoNum type="arabicPeriod"/>
            </a:pPr>
            <a:endParaRPr lang="en-US" dirty="0"/>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4</a:t>
            </a:fld>
            <a:endParaRPr lang="en-US"/>
          </a:p>
        </p:txBody>
      </p:sp>
    </p:spTree>
    <p:extLst>
      <p:ext uri="{BB962C8B-B14F-4D97-AF65-F5344CB8AC3E}">
        <p14:creationId xmlns:p14="http://schemas.microsoft.com/office/powerpoint/2010/main" val="1746201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endParaRPr lang="en-US" dirty="0"/>
          </a:p>
          <a:p>
            <a:pPr marL="228600" indent="-228600">
              <a:buAutoNum type="arabicPeriod"/>
            </a:pPr>
            <a:r>
              <a:rPr lang="en-US" dirty="0"/>
              <a:t>The plot on the left is a sideview of the </a:t>
            </a:r>
            <a:r>
              <a:rPr lang="en-US" dirty="0" err="1"/>
              <a:t>criogenic</a:t>
            </a:r>
            <a:r>
              <a:rPr lang="en-US" dirty="0"/>
              <a:t> target. As you can see it contains:</a:t>
            </a:r>
          </a:p>
          <a:p>
            <a:pPr marL="228600" indent="-228600">
              <a:buAutoNum type="arabicPeriod"/>
            </a:pPr>
            <a:r>
              <a:rPr lang="en-US" dirty="0"/>
              <a:t>LN2 outer shield,</a:t>
            </a:r>
          </a:p>
          <a:p>
            <a:pPr marL="228600" indent="-228600">
              <a:buAutoNum type="arabicPeriod"/>
            </a:pPr>
            <a:r>
              <a:rPr lang="en-US" dirty="0"/>
              <a:t>inside </a:t>
            </a:r>
            <a:r>
              <a:rPr lang="en-US" dirty="0" err="1"/>
              <a:t>LHe</a:t>
            </a:r>
            <a:r>
              <a:rPr lang="en-US" dirty="0"/>
              <a:t> is used to maintain </a:t>
            </a:r>
            <a:r>
              <a:rPr lang="en-US" dirty="0" err="1"/>
              <a:t>criogenic</a:t>
            </a:r>
            <a:r>
              <a:rPr lang="en-US" dirty="0"/>
              <a:t> conditions to make sure our solid target materials sustainably kept at 1.1K.</a:t>
            </a:r>
          </a:p>
          <a:p>
            <a:pPr marL="228600" indent="-228600">
              <a:buAutoNum type="arabicPeriod"/>
            </a:pPr>
            <a:r>
              <a:rPr lang="en-US" dirty="0"/>
              <a:t>In between, there is an insulated </a:t>
            </a:r>
            <a:r>
              <a:rPr lang="en-US" dirty="0" err="1"/>
              <a:t>vaccum</a:t>
            </a:r>
            <a:r>
              <a:rPr lang="en-US" dirty="0"/>
              <a:t> chamber.</a:t>
            </a:r>
          </a:p>
          <a:p>
            <a:pPr marL="228600" indent="-228600">
              <a:buAutoNum type="arabicPeriod"/>
            </a:pPr>
            <a:r>
              <a:rPr lang="en-US" dirty="0"/>
              <a:t>Expected polarizations for:</a:t>
            </a:r>
          </a:p>
          <a:p>
            <a:pPr marL="685800" lvl="1" indent="-228600">
              <a:buAutoNum type="arabicPeriod"/>
            </a:pPr>
            <a:r>
              <a:rPr lang="en-US" dirty="0"/>
              <a:t>NH3 is 80%</a:t>
            </a:r>
          </a:p>
          <a:p>
            <a:pPr marL="685800" lvl="1" indent="-228600">
              <a:buAutoNum type="arabicPeriod"/>
            </a:pPr>
            <a:r>
              <a:rPr lang="en-US" dirty="0"/>
              <a:t>ND3 is 32%</a:t>
            </a:r>
          </a:p>
          <a:p>
            <a:pPr marL="685800" lvl="1" indent="-228600">
              <a:buAutoNum type="arabicPeriod"/>
            </a:pPr>
            <a:endParaRPr lang="en-US" dirty="0"/>
          </a:p>
          <a:p>
            <a:pPr marL="685800" lvl="1" indent="-228600">
              <a:buAutoNum type="arabicPeriod"/>
            </a:pPr>
            <a:endParaRPr lang="en-US" dirty="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5</a:t>
            </a:fld>
            <a:endParaRPr lang="en-US"/>
          </a:p>
        </p:txBody>
      </p:sp>
    </p:spTree>
    <p:extLst>
      <p:ext uri="{BB962C8B-B14F-4D97-AF65-F5344CB8AC3E}">
        <p14:creationId xmlns:p14="http://schemas.microsoft.com/office/powerpoint/2010/main" val="209837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a:p>
            <a:pPr marL="228600" indent="-228600">
              <a:buAutoNum type="arabicPeriod"/>
            </a:pPr>
            <a:r>
              <a:rPr lang="en-US" dirty="0"/>
              <a:t>We take the advantage of using the same spectrometer setup designed for the </a:t>
            </a:r>
            <a:r>
              <a:rPr lang="en-US" dirty="0" err="1"/>
              <a:t>predesessor</a:t>
            </a:r>
            <a:r>
              <a:rPr lang="en-US" dirty="0"/>
              <a:t> experiment: </a:t>
            </a:r>
            <a:r>
              <a:rPr lang="en-US" dirty="0" err="1"/>
              <a:t>seaquest</a:t>
            </a:r>
            <a:r>
              <a:rPr lang="en-US" dirty="0"/>
              <a:t> and it was well-tested and calibrated to detect final state dimuons of the J/psi and its combinatory backgrounds</a:t>
            </a:r>
          </a:p>
          <a:p>
            <a:pPr marL="228600" indent="-228600">
              <a:buAutoNum type="arabicPeriod"/>
            </a:pPr>
            <a:r>
              <a:rPr lang="en-US" dirty="0"/>
              <a:t>It contains 24 wire chamber planes, 16 hodoscope planes and 8 planes made of proportional tubes</a:t>
            </a:r>
          </a:p>
          <a:p>
            <a:pPr marL="228600" indent="-228600">
              <a:buAutoNum type="arabicPeriod"/>
            </a:pPr>
            <a:r>
              <a:rPr lang="en-US" dirty="0"/>
              <a:t>Addition to </a:t>
            </a:r>
            <a:r>
              <a:rPr lang="en-US" dirty="0" err="1"/>
              <a:t>criogenic</a:t>
            </a:r>
            <a:r>
              <a:rPr lang="en-US" dirty="0"/>
              <a:t> magnet inside target, there are 2 </a:t>
            </a:r>
            <a:r>
              <a:rPr lang="en-US" dirty="0" err="1"/>
              <a:t>diopole</a:t>
            </a:r>
            <a:r>
              <a:rPr lang="en-US" dirty="0"/>
              <a:t> magnets operates in the spectrometer.</a:t>
            </a:r>
          </a:p>
          <a:p>
            <a:pPr marL="685800" lvl="1" indent="-228600">
              <a:buAutoNum type="arabicPeriod"/>
            </a:pPr>
            <a:r>
              <a:rPr lang="en-US" dirty="0" err="1"/>
              <a:t>FMag</a:t>
            </a:r>
            <a:endParaRPr lang="en-US" dirty="0"/>
          </a:p>
          <a:p>
            <a:pPr marL="685800" lvl="1" indent="-228600">
              <a:buAutoNum type="arabicPeriod"/>
            </a:pPr>
            <a:r>
              <a:rPr lang="en-US" dirty="0" err="1"/>
              <a:t>KMag</a:t>
            </a:r>
            <a:endParaRPr lang="en-US" dirty="0"/>
          </a:p>
          <a:p>
            <a:pPr marL="685800" lvl="1"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6</a:t>
            </a:fld>
            <a:endParaRPr lang="en-US"/>
          </a:p>
        </p:txBody>
      </p:sp>
    </p:spTree>
    <p:extLst>
      <p:ext uri="{BB962C8B-B14F-4D97-AF65-F5344CB8AC3E}">
        <p14:creationId xmlns:p14="http://schemas.microsoft.com/office/powerpoint/2010/main" val="327709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As you already know, we are in the final stages of beam </a:t>
            </a:r>
            <a:r>
              <a:rPr lang="en-US" dirty="0" err="1"/>
              <a:t>commisioning</a:t>
            </a:r>
            <a:r>
              <a:rPr lang="en-US" dirty="0"/>
              <a:t>.</a:t>
            </a:r>
          </a:p>
          <a:p>
            <a:pPr marL="228600" indent="-228600">
              <a:buAutoNum type="arabicPeriod"/>
            </a:pPr>
            <a:r>
              <a:rPr lang="en-US" dirty="0"/>
              <a:t>Since the J/psi production is heavily involved with gluons from the initial state, we can observe mass peak due to the J/psi events with our fast online monitoring data.</a:t>
            </a:r>
          </a:p>
          <a:p>
            <a:pPr marL="228600" indent="-228600">
              <a:buAutoNum type="arabicPeriod"/>
            </a:pPr>
            <a:r>
              <a:rPr lang="en-US" dirty="0"/>
              <a:t>Looking at </a:t>
            </a:r>
            <a:r>
              <a:rPr lang="en-US" dirty="0" err="1"/>
              <a:t>seaquest</a:t>
            </a:r>
            <a:r>
              <a:rPr lang="en-US" dirty="0"/>
              <a:t> data and MC plots, it is evident that there is a good agreement between data and MC</a:t>
            </a:r>
          </a:p>
          <a:p>
            <a:pPr marL="228600" indent="-228600">
              <a:buAutoNum type="arabicPeriod"/>
            </a:pPr>
            <a:r>
              <a:rPr lang="en-US" dirty="0"/>
              <a:t>the resolution of the reconstructed J/psi invariant mass peak was 220MeV for </a:t>
            </a:r>
            <a:r>
              <a:rPr lang="en-US" dirty="0" err="1"/>
              <a:t>SeaQuest</a:t>
            </a:r>
            <a:endParaRPr lang="en-US" dirty="0"/>
          </a:p>
          <a:p>
            <a:pPr marL="228600" indent="-228600">
              <a:buAutoNum type="arabicPeriod"/>
            </a:pPr>
            <a:r>
              <a:rPr lang="en-US" dirty="0"/>
              <a:t>We expect better efficiency and resolution from offline analysis</a:t>
            </a:r>
          </a:p>
          <a:p>
            <a:pPr marL="228600" indent="-228600">
              <a:buAutoNum type="arabicPeriod"/>
            </a:pPr>
            <a:r>
              <a:rPr lang="en-US" dirty="0"/>
              <a:t>I also want to point out that compared to </a:t>
            </a:r>
            <a:r>
              <a:rPr lang="en-US" dirty="0" err="1"/>
              <a:t>SeaQuest</a:t>
            </a:r>
            <a:r>
              <a:rPr lang="en-US" dirty="0"/>
              <a:t> experiment our detector acceptance at the low mass region is very good, this helps us to better understand backgrounds present in low mass region</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A5A52E7F-14FA-1A49-8B8A-ECE5124983C9}" type="slidenum">
              <a:rPr lang="en-US" smtClean="0"/>
              <a:t>7</a:t>
            </a:fld>
            <a:endParaRPr lang="en-US"/>
          </a:p>
        </p:txBody>
      </p:sp>
    </p:spTree>
    <p:extLst>
      <p:ext uri="{BB962C8B-B14F-4D97-AF65-F5344CB8AC3E}">
        <p14:creationId xmlns:p14="http://schemas.microsoft.com/office/powerpoint/2010/main" val="426559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We are at the last stages of the beam commissioning and limited by statistics</a:t>
            </a:r>
          </a:p>
          <a:p>
            <a:pPr marL="228600" indent="-228600">
              <a:buAutoNum type="arabicPeriod"/>
            </a:pPr>
            <a:r>
              <a:rPr lang="en-US" dirty="0"/>
              <a:t>Currently I conduct my study using Data/MC events generated by </a:t>
            </a:r>
            <a:r>
              <a:rPr lang="en-US" dirty="0" err="1"/>
              <a:t>SeaQuest</a:t>
            </a:r>
            <a:r>
              <a:rPr lang="en-US" dirty="0"/>
              <a:t> experiment</a:t>
            </a:r>
          </a:p>
          <a:p>
            <a:pPr marL="228600" indent="-228600">
              <a:buAutoNum type="arabicPeriod"/>
            </a:pPr>
            <a:r>
              <a:rPr lang="en-US" dirty="0"/>
              <a:t>My signal is J/Psi and at the moment dominant background is Drell-Yan.</a:t>
            </a:r>
          </a:p>
          <a:p>
            <a:pPr marL="228600" indent="-228600">
              <a:buAutoNum type="arabicPeriod"/>
            </a:pPr>
            <a:r>
              <a:rPr lang="en-US" dirty="0"/>
              <a:t>For my study, I assume the detector is perfect i.e. P=1</a:t>
            </a:r>
          </a:p>
          <a:p>
            <a:pPr marL="228600" indent="-228600">
              <a:buAutoNum type="arabicPeriod"/>
            </a:pPr>
            <a:r>
              <a:rPr lang="en-US" dirty="0"/>
              <a:t>I introduce </a:t>
            </a:r>
            <a:r>
              <a:rPr lang="en-US" dirty="0" err="1"/>
              <a:t>assymetry</a:t>
            </a:r>
            <a:r>
              <a:rPr lang="en-US" dirty="0"/>
              <a:t> by weights</a:t>
            </a:r>
          </a:p>
        </p:txBody>
      </p:sp>
      <p:sp>
        <p:nvSpPr>
          <p:cNvPr id="4" name="Slide Number Placeholder 3"/>
          <p:cNvSpPr>
            <a:spLocks noGrp="1"/>
          </p:cNvSpPr>
          <p:nvPr>
            <p:ph type="sldNum" sz="quarter" idx="10"/>
          </p:nvPr>
        </p:nvSpPr>
        <p:spPr/>
        <p:txBody>
          <a:bodyPr/>
          <a:lstStyle/>
          <a:p>
            <a:fld id="{A5A52E7F-14FA-1A49-8B8A-ECE5124983C9}" type="slidenum">
              <a:rPr lang="en-US" smtClean="0"/>
              <a:t>8</a:t>
            </a:fld>
            <a:endParaRPr lang="en-US"/>
          </a:p>
        </p:txBody>
      </p:sp>
    </p:spTree>
    <p:extLst>
      <p:ext uri="{BB962C8B-B14F-4D97-AF65-F5344CB8AC3E}">
        <p14:creationId xmlns:p14="http://schemas.microsoft.com/office/powerpoint/2010/main" val="153947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Jun-21-2021                                                             Chatura Kuruppu                                                                     University of South Carolina</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328204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Jun-21-2021                                                             Chatura Kuruppu                                                                     University of South Carolina</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77619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Jun-21-2021                                                             Chatura Kuruppu                                                                     University of South Carolina</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415740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Jun-21-2021                                                             Chatura Kuruppu                                                                     University of South Carolina</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344775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Jun-21-2021                                                             Chatura Kuruppu                                                                     University of South Carolina</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4224799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Jun-21-2021                                                             Chatura Kuruppu                                                                     University of South Carolina</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130869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Jun-21-2021                                                             Chatura Kuruppu                                                                     University of South Carolina</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147661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Jun-21-2021                                                             Chatura Kuruppu                                                                     University of South Carolina</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236833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Jun-21-2021                                                             Chatura Kuruppu                                                                     University of South Carolina</a:t>
            </a:r>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2931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Jun-21-2021                                                             Chatura Kuruppu                                                                     University of South Carolina</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2943647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Jun-21-2021                                                             Chatura Kuruppu                                                                     University of South Carolina</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1187E-2E42-3E46-813D-292529815CE8}" type="slidenum">
              <a:rPr lang="en-US" smtClean="0"/>
              <a:t>‹#›</a:t>
            </a:fld>
            <a:endParaRPr lang="en-US"/>
          </a:p>
        </p:txBody>
      </p:sp>
    </p:spTree>
    <p:extLst>
      <p:ext uri="{BB962C8B-B14F-4D97-AF65-F5344CB8AC3E}">
        <p14:creationId xmlns:p14="http://schemas.microsoft.com/office/powerpoint/2010/main" val="119808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Jun-21-2021                                                             Chatura Kuruppu                                                                     University of South Carolina</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1187E-2E42-3E46-813D-292529815CE8}" type="slidenum">
              <a:rPr lang="en-US" smtClean="0"/>
              <a:t>‹#›</a:t>
            </a:fld>
            <a:endParaRPr lang="en-US"/>
          </a:p>
        </p:txBody>
      </p:sp>
    </p:spTree>
    <p:extLst>
      <p:ext uri="{BB962C8B-B14F-4D97-AF65-F5344CB8AC3E}">
        <p14:creationId xmlns:p14="http://schemas.microsoft.com/office/powerpoint/2010/main" val="21702014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3.xml"/><Relationship Id="rId4" Type="http://schemas.openxmlformats.org/officeDocument/2006/relationships/diagramLayout" Target="../diagrams/layout1.xml"/><Relationship Id="rId9" Type="http://schemas.openxmlformats.org/officeDocument/2006/relationships/image" Target="../media/image38.png"/><Relationship Id="rId14" Type="http://schemas.microsoft.com/office/2007/relationships/diagramDrawing" Target="../diagrams/drawing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m/url?sa=i&amp;url=https%3A%2F%2Fnews.fnal.gov%2F2021%2F03%2Fspinquest-putting-together-the-proton-spin-puzzle%2F&amp;psig=AOvVaw17MS39CyLGN1qC6Lo8txvm&amp;ust=1703774496205000&amp;source=images&amp;cd=vfe&amp;ved=0CBIQjRxqFwoTCNiZz47tr4MDFQAAAAAdAAAAABA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p:cNvSpPr>
                <a:spLocks noGrp="1"/>
              </p:cNvSpPr>
              <p:nvPr>
                <p:ph type="ctrTitle"/>
              </p:nvPr>
            </p:nvSpPr>
            <p:spPr>
              <a:xfrm>
                <a:off x="246641" y="1891510"/>
                <a:ext cx="11683219" cy="954743"/>
              </a:xfrm>
            </p:spPr>
            <p:txBody>
              <a:bodyPr>
                <a:noAutofit/>
              </a:bodyPr>
              <a:lstStyle/>
              <a:p>
                <a:pPr>
                  <a:lnSpc>
                    <a:spcPct val="100000"/>
                  </a:lnSpc>
                  <a:spcAft>
                    <a:spcPts val="1200"/>
                  </a:spcAft>
                </a:pPr>
                <a:r>
                  <a:rPr lang="en-US" sz="2800" b="1" dirty="0">
                    <a:solidFill>
                      <a:srgbClr val="8B1945"/>
                    </a:solidFill>
                    <a:latin typeface="Arial" charset="0"/>
                    <a:ea typeface="Arial" charset="0"/>
                    <a:cs typeface="Arial" charset="0"/>
                  </a:rPr>
                  <a:t>Measurement of Transverse Single Spin Asymmetries for</a:t>
                </a:r>
                <a:br>
                  <a:rPr lang="en-US" sz="2800" b="1" dirty="0">
                    <a:solidFill>
                      <a:srgbClr val="8B1945"/>
                    </a:solidFill>
                    <a:latin typeface="Arial" charset="0"/>
                    <a:ea typeface="Arial" charset="0"/>
                    <a:cs typeface="Arial" charset="0"/>
                  </a:rPr>
                </a:br>
                <a14:m>
                  <m:oMath xmlns:m="http://schemas.openxmlformats.org/officeDocument/2006/math">
                    <m:r>
                      <a:rPr lang="en-US" sz="2800" b="1" i="1" smtClean="0">
                        <a:solidFill>
                          <a:srgbClr val="8B1945"/>
                        </a:solidFill>
                        <a:latin typeface="Cambria Math" panose="02040503050406030204" pitchFamily="18" charset="0"/>
                        <a:ea typeface="Arial" charset="0"/>
                        <a:cs typeface="Arial" charset="0"/>
                      </a:rPr>
                      <m:t>𝑱</m:t>
                    </m:r>
                    <m:r>
                      <a:rPr lang="en-US" sz="2800" b="1" i="1" smtClean="0">
                        <a:solidFill>
                          <a:srgbClr val="8B1945"/>
                        </a:solidFill>
                        <a:latin typeface="Cambria Math" panose="02040503050406030204" pitchFamily="18" charset="0"/>
                        <a:ea typeface="Arial" charset="0"/>
                        <a:cs typeface="Arial" charset="0"/>
                      </a:rPr>
                      <m:t>/</m:t>
                    </m:r>
                    <m:r>
                      <a:rPr lang="en-US" sz="2800" b="1" i="1" smtClean="0">
                        <a:solidFill>
                          <a:srgbClr val="8B1945"/>
                        </a:solidFill>
                        <a:latin typeface="Cambria Math" panose="02040503050406030204" pitchFamily="18" charset="0"/>
                        <a:ea typeface="Arial" charset="0"/>
                        <a:cs typeface="Arial" charset="0"/>
                      </a:rPr>
                      <m:t>𝝍</m:t>
                    </m:r>
                  </m:oMath>
                </a14:m>
                <a:r>
                  <a:rPr lang="en-US" sz="2800" b="1" dirty="0">
                    <a:solidFill>
                      <a:srgbClr val="8B1945"/>
                    </a:solidFill>
                    <a:latin typeface="Arial" charset="0"/>
                    <a:ea typeface="Arial" charset="0"/>
                    <a:cs typeface="Arial" charset="0"/>
                  </a:rPr>
                  <a:t> production in polarized </a:t>
                </a:r>
                <a14:m>
                  <m:oMath xmlns:m="http://schemas.openxmlformats.org/officeDocument/2006/math">
                    <m:r>
                      <a:rPr lang="en-US" sz="2800" b="1" i="1" smtClean="0">
                        <a:solidFill>
                          <a:srgbClr val="8B1945"/>
                        </a:solidFill>
                        <a:latin typeface="Cambria Math" panose="02040503050406030204" pitchFamily="18" charset="0"/>
                        <a:ea typeface="Arial" charset="0"/>
                        <a:cs typeface="Arial" charset="0"/>
                      </a:rPr>
                      <m:t>𝒑</m:t>
                    </m:r>
                    <m:r>
                      <a:rPr lang="en-US" sz="2800" b="1" i="1" smtClean="0">
                        <a:solidFill>
                          <a:srgbClr val="8B1945"/>
                        </a:solidFill>
                        <a:latin typeface="Cambria Math" panose="02040503050406030204" pitchFamily="18" charset="0"/>
                        <a:ea typeface="Arial" charset="0"/>
                        <a:cs typeface="Arial" charset="0"/>
                      </a:rPr>
                      <m:t>+</m:t>
                    </m:r>
                    <m:sSup>
                      <m:sSupPr>
                        <m:ctrlPr>
                          <a:rPr lang="en-US" sz="2800" b="1" i="1" smtClean="0">
                            <a:solidFill>
                              <a:srgbClr val="8B1945"/>
                            </a:solidFill>
                            <a:latin typeface="Cambria Math" panose="02040503050406030204" pitchFamily="18" charset="0"/>
                            <a:ea typeface="Arial" charset="0"/>
                            <a:cs typeface="Arial" charset="0"/>
                          </a:rPr>
                        </m:ctrlPr>
                      </m:sSupPr>
                      <m:e>
                        <m:r>
                          <a:rPr lang="en-US" sz="2800" b="1" i="1" smtClean="0">
                            <a:solidFill>
                              <a:srgbClr val="8B1945"/>
                            </a:solidFill>
                            <a:latin typeface="Cambria Math" panose="02040503050406030204" pitchFamily="18" charset="0"/>
                            <a:ea typeface="Arial" charset="0"/>
                            <a:cs typeface="Arial" charset="0"/>
                          </a:rPr>
                          <m:t>𝒑</m:t>
                        </m:r>
                      </m:e>
                      <m:sup>
                        <m:r>
                          <a:rPr lang="en-US" sz="2800" b="1" i="1">
                            <a:solidFill>
                              <a:srgbClr val="8B1945"/>
                            </a:solidFill>
                            <a:latin typeface="Cambria Math" panose="02040503050406030204" pitchFamily="18" charset="0"/>
                            <a:ea typeface="Cambria Math" panose="02040503050406030204" pitchFamily="18" charset="0"/>
                            <a:cs typeface="Arial" charset="0"/>
                          </a:rPr>
                          <m:t>↑</m:t>
                        </m:r>
                      </m:sup>
                    </m:sSup>
                  </m:oMath>
                </a14:m>
                <a:r>
                  <a:rPr lang="en-US" sz="2800" b="1" dirty="0">
                    <a:solidFill>
                      <a:srgbClr val="8B1945"/>
                    </a:solidFill>
                    <a:latin typeface="Arial" charset="0"/>
                    <a:ea typeface="Arial" charset="0"/>
                    <a:cs typeface="Arial" charset="0"/>
                  </a:rPr>
                  <a:t> collisions at </a:t>
                </a:r>
                <a14:m>
                  <m:oMath xmlns:m="http://schemas.openxmlformats.org/officeDocument/2006/math">
                    <m:rad>
                      <m:radPr>
                        <m:degHide m:val="on"/>
                        <m:ctrlPr>
                          <a:rPr lang="en-US" sz="2800" b="1" i="1" smtClean="0">
                            <a:solidFill>
                              <a:srgbClr val="8B1945"/>
                            </a:solidFill>
                            <a:latin typeface="Cambria Math" panose="02040503050406030204" pitchFamily="18" charset="0"/>
                            <a:ea typeface="Arial" charset="0"/>
                            <a:cs typeface="Arial" charset="0"/>
                          </a:rPr>
                        </m:ctrlPr>
                      </m:radPr>
                      <m:deg/>
                      <m:e>
                        <m:r>
                          <a:rPr lang="en-US" sz="2800" b="1" i="1" smtClean="0">
                            <a:solidFill>
                              <a:srgbClr val="8B1945"/>
                            </a:solidFill>
                            <a:latin typeface="Cambria Math" panose="02040503050406030204" pitchFamily="18" charset="0"/>
                            <a:ea typeface="Arial" charset="0"/>
                            <a:cs typeface="Arial" charset="0"/>
                          </a:rPr>
                          <m:t>𝒔</m:t>
                        </m:r>
                      </m:e>
                    </m:rad>
                    <m:r>
                      <a:rPr lang="en-US" sz="2800" b="1" i="1" smtClean="0">
                        <a:solidFill>
                          <a:srgbClr val="8B1945"/>
                        </a:solidFill>
                        <a:latin typeface="Cambria Math" panose="02040503050406030204" pitchFamily="18" charset="0"/>
                        <a:ea typeface="Arial" charset="0"/>
                        <a:cs typeface="Arial" charset="0"/>
                      </a:rPr>
                      <m:t>=</m:t>
                    </m:r>
                    <m:r>
                      <a:rPr lang="en-US" sz="2800" b="1" i="1" smtClean="0">
                        <a:solidFill>
                          <a:srgbClr val="8B1945"/>
                        </a:solidFill>
                        <a:latin typeface="Cambria Math" panose="02040503050406030204" pitchFamily="18" charset="0"/>
                        <a:ea typeface="Arial" charset="0"/>
                        <a:cs typeface="Arial" charset="0"/>
                      </a:rPr>
                      <m:t>𝟏𝟓</m:t>
                    </m:r>
                    <m:r>
                      <a:rPr lang="en-US" sz="2800" b="1" i="1" smtClean="0">
                        <a:solidFill>
                          <a:srgbClr val="8B1945"/>
                        </a:solidFill>
                        <a:latin typeface="Cambria Math" panose="02040503050406030204" pitchFamily="18" charset="0"/>
                        <a:ea typeface="Arial" charset="0"/>
                        <a:cs typeface="Arial" charset="0"/>
                      </a:rPr>
                      <m:t> </m:t>
                    </m:r>
                  </m:oMath>
                </a14:m>
                <a:r>
                  <a:rPr lang="en-US" sz="2800" b="1" dirty="0">
                    <a:solidFill>
                      <a:srgbClr val="8B1945"/>
                    </a:solidFill>
                    <a:latin typeface="Arial" charset="0"/>
                    <a:ea typeface="Arial" charset="0"/>
                    <a:cs typeface="Arial" charset="0"/>
                  </a:rPr>
                  <a:t>GeV</a:t>
                </a:r>
                <a:br>
                  <a:rPr lang="en-US" sz="3200" b="1" dirty="0">
                    <a:solidFill>
                      <a:srgbClr val="8B1945"/>
                    </a:solidFill>
                    <a:latin typeface="Arial" charset="0"/>
                    <a:ea typeface="Arial" charset="0"/>
                    <a:cs typeface="Arial" charset="0"/>
                  </a:rPr>
                </a:br>
                <a:br>
                  <a:rPr lang="en-US" sz="3200" b="1" dirty="0">
                    <a:solidFill>
                      <a:srgbClr val="8B1945"/>
                    </a:solidFill>
                    <a:latin typeface="Arial" charset="0"/>
                    <a:ea typeface="Arial" charset="0"/>
                    <a:cs typeface="Arial" charset="0"/>
                  </a:rPr>
                </a:br>
                <a:r>
                  <a:rPr lang="en-US" sz="2400" b="1" dirty="0">
                    <a:solidFill>
                      <a:srgbClr val="8B1945"/>
                    </a:solidFill>
                    <a:latin typeface="Arial" charset="0"/>
                    <a:ea typeface="Arial" charset="0"/>
                    <a:cs typeface="Arial" charset="0"/>
                  </a:rPr>
                  <a:t>(On behalf of the </a:t>
                </a:r>
                <a:r>
                  <a:rPr lang="en-US" sz="2400" b="1" dirty="0" err="1">
                    <a:solidFill>
                      <a:srgbClr val="8B1945"/>
                    </a:solidFill>
                    <a:latin typeface="Arial" charset="0"/>
                    <a:ea typeface="Arial" charset="0"/>
                    <a:cs typeface="Arial" charset="0"/>
                  </a:rPr>
                  <a:t>SpinQuest</a:t>
                </a:r>
                <a:r>
                  <a:rPr lang="en-US" sz="2400" b="1" dirty="0">
                    <a:solidFill>
                      <a:srgbClr val="8B1945"/>
                    </a:solidFill>
                    <a:latin typeface="Arial" charset="0"/>
                    <a:ea typeface="Arial" charset="0"/>
                    <a:cs typeface="Arial" charset="0"/>
                  </a:rPr>
                  <a:t> Collaboration)</a:t>
                </a:r>
                <a:br>
                  <a:rPr lang="en-US" sz="2400" b="1" dirty="0">
                    <a:solidFill>
                      <a:srgbClr val="8B1945"/>
                    </a:solidFill>
                    <a:latin typeface="Arial" charset="0"/>
                    <a:ea typeface="Arial" charset="0"/>
                    <a:cs typeface="Arial" charset="0"/>
                  </a:rPr>
                </a:br>
                <a:br>
                  <a:rPr lang="en-US" sz="2400" b="1" dirty="0">
                    <a:solidFill>
                      <a:srgbClr val="8B1945"/>
                    </a:solidFill>
                    <a:latin typeface="Arial" charset="0"/>
                    <a:ea typeface="Arial" charset="0"/>
                    <a:cs typeface="Arial" charset="0"/>
                  </a:rPr>
                </a:br>
                <a:r>
                  <a:rPr lang="en-US" sz="2400" b="1" dirty="0">
                    <a:solidFill>
                      <a:srgbClr val="8B1945"/>
                    </a:solidFill>
                    <a:latin typeface="Arial" charset="0"/>
                    <a:ea typeface="Arial" charset="0"/>
                    <a:cs typeface="Arial" charset="0"/>
                  </a:rPr>
                  <a:t>Chatura </a:t>
                </a:r>
                <a:r>
                  <a:rPr lang="en-US" sz="2400" b="1" dirty="0" err="1">
                    <a:solidFill>
                      <a:srgbClr val="8B1945"/>
                    </a:solidFill>
                    <a:latin typeface="Arial" charset="0"/>
                    <a:ea typeface="Arial" charset="0"/>
                    <a:cs typeface="Arial" charset="0"/>
                  </a:rPr>
                  <a:t>Kuruppu</a:t>
                </a:r>
                <a:r>
                  <a:rPr lang="en-US" sz="2400" b="1" dirty="0">
                    <a:solidFill>
                      <a:srgbClr val="8B1945"/>
                    </a:solidFill>
                    <a:latin typeface="Arial" charset="0"/>
                    <a:ea typeface="Arial" charset="0"/>
                    <a:cs typeface="Arial" charset="0"/>
                  </a:rPr>
                  <a:t> </a:t>
                </a:r>
              </a:p>
            </p:txBody>
          </p:sp>
        </mc:Choice>
        <mc:Fallback>
          <p:sp>
            <p:nvSpPr>
              <p:cNvPr id="2" name="Title 1"/>
              <p:cNvSpPr>
                <a:spLocks noGrp="1" noRot="1" noChangeAspect="1" noMove="1" noResize="1" noEditPoints="1" noAdjustHandles="1" noChangeArrowheads="1" noChangeShapeType="1" noTextEdit="1"/>
              </p:cNvSpPr>
              <p:nvPr>
                <p:ph type="ctrTitle"/>
              </p:nvPr>
            </p:nvSpPr>
            <p:spPr>
              <a:xfrm>
                <a:off x="246641" y="1891510"/>
                <a:ext cx="11683219" cy="954743"/>
              </a:xfrm>
              <a:blipFill>
                <a:blip r:embed="rId3"/>
                <a:stretch>
                  <a:fillRect t="-168831" b="-12987"/>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3B5D5967-BA2C-B74E-8643-39E8FF59E9FB}"/>
              </a:ext>
            </a:extLst>
          </p:cNvPr>
          <p:cNvSpPr/>
          <p:nvPr/>
        </p:nvSpPr>
        <p:spPr>
          <a:xfrm>
            <a:off x="-15498" y="6491503"/>
            <a:ext cx="12207498" cy="366497"/>
          </a:xfrm>
          <a:prstGeom prst="rect">
            <a:avLst/>
          </a:prstGeom>
          <a:solidFill>
            <a:srgbClr val="8B1944"/>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15" name="Footer Placeholder 10">
            <a:extLst>
              <a:ext uri="{FF2B5EF4-FFF2-40B4-BE49-F238E27FC236}">
                <a16:creationId xmlns:a16="http://schemas.microsoft.com/office/drawing/2014/main" id="{0A11BFB4-EAF5-A44C-8DD8-5B00C99E56BE}"/>
              </a:ext>
            </a:extLst>
          </p:cNvPr>
          <p:cNvSpPr>
            <a:spLocks noGrp="1"/>
          </p:cNvSpPr>
          <p:nvPr>
            <p:ph type="ftr" sz="quarter" idx="11"/>
          </p:nvPr>
        </p:nvSpPr>
        <p:spPr>
          <a:xfrm>
            <a:off x="-15498" y="6489002"/>
            <a:ext cx="12207498" cy="365125"/>
          </a:xfrm>
          <a:solidFill>
            <a:srgbClr val="8B1945"/>
          </a:solidFill>
        </p:spPr>
        <p:txBody>
          <a:bodyPr/>
          <a:lstStyle/>
          <a:p>
            <a:pPr algn="l"/>
            <a:r>
              <a:rPr lang="en-US" sz="1400" b="1" dirty="0">
                <a:solidFill>
                  <a:schemeClr val="bg1"/>
                </a:solidFill>
                <a:latin typeface="Arial" panose="020B0604020202020204" pitchFamily="34" charset="0"/>
                <a:cs typeface="Arial" panose="020B0604020202020204" pitchFamily="34" charset="0"/>
              </a:rPr>
              <a:t>        FERMILAB-SLIDES-24-0155	  					New Mexico State University				         	July 9 2024             		   </a:t>
            </a:r>
          </a:p>
        </p:txBody>
      </p:sp>
      <p:pic>
        <p:nvPicPr>
          <p:cNvPr id="9" name="Picture 8">
            <a:extLst>
              <a:ext uri="{FF2B5EF4-FFF2-40B4-BE49-F238E27FC236}">
                <a16:creationId xmlns:a16="http://schemas.microsoft.com/office/drawing/2014/main" id="{3AC0D391-E978-394B-8E69-C068EC159D21}"/>
              </a:ext>
            </a:extLst>
          </p:cNvPr>
          <p:cNvPicPr>
            <a:picLocks noChangeAspect="1"/>
          </p:cNvPicPr>
          <p:nvPr/>
        </p:nvPicPr>
        <p:blipFill>
          <a:blip r:embed="rId4"/>
          <a:stretch>
            <a:fillRect/>
          </a:stretch>
        </p:blipFill>
        <p:spPr>
          <a:xfrm>
            <a:off x="8866557" y="5687879"/>
            <a:ext cx="2966884" cy="498013"/>
          </a:xfrm>
          <a:prstGeom prst="rect">
            <a:avLst/>
          </a:prstGeom>
        </p:spPr>
      </p:pic>
      <p:pic>
        <p:nvPicPr>
          <p:cNvPr id="1027" name="Picture 3" descr="New Mexico State University — Regional Admissions Counselors of California">
            <a:extLst>
              <a:ext uri="{FF2B5EF4-FFF2-40B4-BE49-F238E27FC236}">
                <a16:creationId xmlns:a16="http://schemas.microsoft.com/office/drawing/2014/main" id="{0AC1FE75-B3B3-A016-0A7B-45C47D2D6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7" y="4233377"/>
            <a:ext cx="2221405" cy="22214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inQuest: Putting together the proton spin puzzle">
            <a:extLst>
              <a:ext uri="{FF2B5EF4-FFF2-40B4-BE49-F238E27FC236}">
                <a16:creationId xmlns:a16="http://schemas.microsoft.com/office/drawing/2014/main" id="{15662ECB-73D9-D6E7-DF49-19477ADEB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07103" y="-10243070"/>
            <a:ext cx="3254721" cy="2165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rticle &amp; Nuclear Physics | New Mexico State University ...">
            <a:extLst>
              <a:ext uri="{FF2B5EF4-FFF2-40B4-BE49-F238E27FC236}">
                <a16:creationId xmlns:a16="http://schemas.microsoft.com/office/drawing/2014/main" id="{1DA67F03-D9B7-D3E0-8E24-1403D6BF67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4751" y="4987199"/>
            <a:ext cx="1569315" cy="1415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milab - Illinois Science &amp; Technology Coalition">
            <a:extLst>
              <a:ext uri="{FF2B5EF4-FFF2-40B4-BE49-F238E27FC236}">
                <a16:creationId xmlns:a16="http://schemas.microsoft.com/office/drawing/2014/main" id="{AEF45C33-69E4-0F75-E110-57CE67515E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2169" y="4489118"/>
            <a:ext cx="3046141" cy="304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44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8B1944"/>
                </a:solidFill>
                <a:latin typeface="Arial" panose="020B0604020202020204" pitchFamily="34" charset="0"/>
                <a:cs typeface="Arial" panose="020B0604020202020204" pitchFamily="34" charset="0"/>
              </a:rPr>
              <a:t>Current Strategy</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09             		   </a:t>
            </a:r>
          </a:p>
        </p:txBody>
      </p:sp>
      <p:sp>
        <p:nvSpPr>
          <p:cNvPr id="3" name="TextBox 2">
            <a:extLst>
              <a:ext uri="{FF2B5EF4-FFF2-40B4-BE49-F238E27FC236}">
                <a16:creationId xmlns:a16="http://schemas.microsoft.com/office/drawing/2014/main" id="{7E6CBBD8-496C-5F18-BD54-1F9601C91171}"/>
              </a:ext>
            </a:extLst>
          </p:cNvPr>
          <p:cNvSpPr txBox="1"/>
          <p:nvPr/>
        </p:nvSpPr>
        <p:spPr>
          <a:xfrm>
            <a:off x="-601200" y="723600"/>
            <a:ext cx="184731" cy="369332"/>
          </a:xfrm>
          <a:prstGeom prst="rect">
            <a:avLst/>
          </a:prstGeom>
          <a:noFill/>
        </p:spPr>
        <p:txBody>
          <a:bodyPr wrap="none" rtlCol="0">
            <a:spAutoFit/>
          </a:bodyPr>
          <a:lstStyle/>
          <a:p>
            <a:endParaRPr lang="en-US"/>
          </a:p>
        </p:txBody>
      </p:sp>
      <mc:AlternateContent xmlns:mc="http://schemas.openxmlformats.org/markup-compatibility/2006">
        <mc:Choice xmlns:a14="http://schemas.microsoft.com/office/drawing/2010/main" Requires="a14">
          <p:graphicFrame>
            <p:nvGraphicFramePr>
              <p:cNvPr id="15" name="Diagram 14">
                <a:extLst>
                  <a:ext uri="{FF2B5EF4-FFF2-40B4-BE49-F238E27FC236}">
                    <a16:creationId xmlns:a16="http://schemas.microsoft.com/office/drawing/2014/main" id="{25F27EB7-5942-923F-688B-9E59453EB9BC}"/>
                  </a:ext>
                </a:extLst>
              </p:cNvPr>
              <p:cNvGraphicFramePr/>
              <p:nvPr>
                <p:extLst>
                  <p:ext uri="{D42A27DB-BD31-4B8C-83A1-F6EECF244321}">
                    <p14:modId xmlns:p14="http://schemas.microsoft.com/office/powerpoint/2010/main" val="3472851752"/>
                  </p:ext>
                </p:extLst>
              </p:nvPr>
            </p:nvGraphicFramePr>
            <p:xfrm>
              <a:off x="2196736" y="1187362"/>
              <a:ext cx="3130781" cy="4110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p:graphicFrame>
            <p:nvGraphicFramePr>
              <p:cNvPr id="15" name="Diagram 14">
                <a:extLst>
                  <a:ext uri="{FF2B5EF4-FFF2-40B4-BE49-F238E27FC236}">
                    <a16:creationId xmlns:a16="http://schemas.microsoft.com/office/drawing/2014/main" id="{25F27EB7-5942-923F-688B-9E59453EB9BC}"/>
                  </a:ext>
                </a:extLst>
              </p:cNvPr>
              <p:cNvGraphicFramePr/>
              <p:nvPr>
                <p:extLst>
                  <p:ext uri="{D42A27DB-BD31-4B8C-83A1-F6EECF244321}">
                    <p14:modId xmlns:p14="http://schemas.microsoft.com/office/powerpoint/2010/main" val="3472851752"/>
                  </p:ext>
                </p:extLst>
              </p:nvPr>
            </p:nvGraphicFramePr>
            <p:xfrm>
              <a:off x="2196736" y="1187362"/>
              <a:ext cx="3130781" cy="4110286"/>
            </p:xfrm>
            <a:graphic>
              <a:graphicData uri="http://schemas.openxmlformats.org/drawingml/2006/diagram">
                <dgm:relIds xmlns:dgm="http://schemas.openxmlformats.org/drawingml/2006/diagram" xmlns:r="http://schemas.openxmlformats.org/officeDocument/2006/relationships" r:dm="rId8" r:lo="rId4" r:qs="rId5" r:cs="rId6"/>
              </a:graphicData>
            </a:graphic>
          </p:graphicFrame>
        </mc:Fallback>
      </mc:AlternateContent>
      <p:grpSp>
        <p:nvGrpSpPr>
          <p:cNvPr id="25" name="Group 24">
            <a:extLst>
              <a:ext uri="{FF2B5EF4-FFF2-40B4-BE49-F238E27FC236}">
                <a16:creationId xmlns:a16="http://schemas.microsoft.com/office/drawing/2014/main" id="{4A96BA92-BFB0-C27F-E942-44A323973A5C}"/>
              </a:ext>
            </a:extLst>
          </p:cNvPr>
          <p:cNvGrpSpPr/>
          <p:nvPr/>
        </p:nvGrpSpPr>
        <p:grpSpPr>
          <a:xfrm>
            <a:off x="6871435" y="5498945"/>
            <a:ext cx="2600369" cy="663734"/>
            <a:chOff x="-7749" y="4039372"/>
            <a:chExt cx="3138530" cy="663734"/>
          </a:xfrm>
        </p:grpSpPr>
        <p:sp>
          <p:nvSpPr>
            <p:cNvPr id="26" name="Rectangle 25">
              <a:extLst>
                <a:ext uri="{FF2B5EF4-FFF2-40B4-BE49-F238E27FC236}">
                  <a16:creationId xmlns:a16="http://schemas.microsoft.com/office/drawing/2014/main" id="{C18C2BF0-3D5B-52E0-1D29-1EA345F799C5}"/>
                </a:ext>
              </a:extLst>
            </p:cNvPr>
            <p:cNvSpPr/>
            <p:nvPr/>
          </p:nvSpPr>
          <p:spPr>
            <a:xfrm>
              <a:off x="0" y="4039372"/>
              <a:ext cx="3130781" cy="663734"/>
            </a:xfrm>
            <a:prstGeom prst="rect">
              <a:avLst/>
            </a:prstGeom>
            <a:solidFill>
              <a:srgbClr val="98002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A828B932-21DE-8F32-C27C-068C101CA041}"/>
                    </a:ext>
                  </a:extLst>
                </p:cNvPr>
                <p:cNvSpPr txBox="1"/>
                <p:nvPr/>
              </p:nvSpPr>
              <p:spPr>
                <a:xfrm>
                  <a:off x="-7749" y="4170437"/>
                  <a:ext cx="3130781" cy="3584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algn="ctr"/>
                  <a:r>
                    <a:rPr lang="en-US" sz="1200" dirty="0"/>
                    <a:t>Extracting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𝐴</m:t>
                          </m:r>
                        </m:e>
                        <m:sub>
                          <m:r>
                            <a:rPr lang="en-US" sz="1200" i="1">
                              <a:latin typeface="Cambria Math" panose="02040503050406030204" pitchFamily="18" charset="0"/>
                            </a:rPr>
                            <m:t>𝑁</m:t>
                          </m:r>
                        </m:sub>
                        <m:sup>
                          <m:r>
                            <a:rPr lang="en-US" sz="1200" i="1">
                              <a:latin typeface="Cambria Math" panose="02040503050406030204" pitchFamily="18" charset="0"/>
                            </a:rPr>
                            <m:t>𝐽</m:t>
                          </m:r>
                          <m:r>
                            <a:rPr lang="en-US" sz="1200" i="1">
                              <a:latin typeface="Cambria Math" panose="02040503050406030204" pitchFamily="18" charset="0"/>
                            </a:rPr>
                            <m:t>/</m:t>
                          </m:r>
                          <m:r>
                            <a:rPr lang="en-US" sz="1200" i="1">
                              <a:latin typeface="Cambria Math" panose="02040503050406030204" pitchFamily="18" charset="0"/>
                            </a:rPr>
                            <m:t>𝜓</m:t>
                          </m:r>
                        </m:sup>
                      </m:sSubSup>
                    </m:oMath>
                  </a14:m>
                  <a:r>
                    <a:rPr lang="en-US" sz="1200" dirty="0"/>
                    <a:t> </a:t>
                  </a:r>
                </a:p>
              </p:txBody>
            </p:sp>
          </mc:Choice>
          <mc:Fallback>
            <p:sp>
              <p:nvSpPr>
                <p:cNvPr id="27" name="TextBox 26">
                  <a:extLst>
                    <a:ext uri="{FF2B5EF4-FFF2-40B4-BE49-F238E27FC236}">
                      <a16:creationId xmlns:a16="http://schemas.microsoft.com/office/drawing/2014/main" id="{A828B932-21DE-8F32-C27C-068C101CA041}"/>
                    </a:ext>
                  </a:extLst>
                </p:cNvPr>
                <p:cNvSpPr txBox="1">
                  <a:spLocks noRot="1" noChangeAspect="1" noMove="1" noResize="1" noEditPoints="1" noAdjustHandles="1" noChangeArrowheads="1" noChangeShapeType="1" noTextEdit="1"/>
                </p:cNvSpPr>
                <p:nvPr/>
              </p:nvSpPr>
              <p:spPr>
                <a:xfrm>
                  <a:off x="-7749" y="4170437"/>
                  <a:ext cx="3130781" cy="358416"/>
                </a:xfrm>
                <a:prstGeom prst="rect">
                  <a:avLst/>
                </a:prstGeom>
                <a:blipFill>
                  <a:blip r:embed="rId9"/>
                  <a:stretch>
                    <a:fillRect b="-3448"/>
                  </a:stretch>
                </a:blipFill>
              </p:spPr>
              <p:txBody>
                <a:bodyPr/>
                <a:lstStyle/>
                <a:p>
                  <a:r>
                    <a:rPr lang="en-US">
                      <a:noFill/>
                    </a:rPr>
                    <a:t> </a:t>
                  </a:r>
                </a:p>
              </p:txBody>
            </p:sp>
          </mc:Fallback>
        </mc:AlternateContent>
      </p:grpSp>
      <p:sp>
        <p:nvSpPr>
          <p:cNvPr id="32" name="Bent-Up Arrow 31">
            <a:extLst>
              <a:ext uri="{FF2B5EF4-FFF2-40B4-BE49-F238E27FC236}">
                <a16:creationId xmlns:a16="http://schemas.microsoft.com/office/drawing/2014/main" id="{94EB29EF-5316-1EEA-0550-EBDEAD7E5646}"/>
              </a:ext>
            </a:extLst>
          </p:cNvPr>
          <p:cNvSpPr/>
          <p:nvPr/>
        </p:nvSpPr>
        <p:spPr>
          <a:xfrm rot="5400000">
            <a:off x="4920143" y="4022523"/>
            <a:ext cx="721453" cy="3271706"/>
          </a:xfrm>
          <a:prstGeom prst="bentUpArrow">
            <a:avLst>
              <a:gd name="adj1" fmla="val 25000"/>
              <a:gd name="adj2" fmla="val 23082"/>
              <a:gd name="adj3" fmla="val 25000"/>
            </a:avLst>
          </a:prstGeom>
          <a:solidFill>
            <a:srgbClr val="98002D"/>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a:extLst>
              <a:ext uri="{FF2B5EF4-FFF2-40B4-BE49-F238E27FC236}">
                <a16:creationId xmlns:a16="http://schemas.microsoft.com/office/drawing/2014/main" id="{07B343EF-9AFA-4801-446A-715E1D93395C}"/>
              </a:ext>
            </a:extLst>
          </p:cNvPr>
          <p:cNvSpPr/>
          <p:nvPr/>
        </p:nvSpPr>
        <p:spPr>
          <a:xfrm>
            <a:off x="7994467" y="3890592"/>
            <a:ext cx="478172" cy="1644068"/>
          </a:xfrm>
          <a:prstGeom prst="downArrow">
            <a:avLst/>
          </a:prstGeom>
          <a:solidFill>
            <a:srgbClr val="98002D"/>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Diagram 22">
            <a:extLst>
              <a:ext uri="{FF2B5EF4-FFF2-40B4-BE49-F238E27FC236}">
                <a16:creationId xmlns:a16="http://schemas.microsoft.com/office/drawing/2014/main" id="{599A8A70-6CE3-6ECF-49C3-A59228CD65AA}"/>
              </a:ext>
            </a:extLst>
          </p:cNvPr>
          <p:cNvGraphicFramePr/>
          <p:nvPr>
            <p:extLst>
              <p:ext uri="{D42A27DB-BD31-4B8C-83A1-F6EECF244321}">
                <p14:modId xmlns:p14="http://schemas.microsoft.com/office/powerpoint/2010/main" val="1041915876"/>
              </p:ext>
            </p:extLst>
          </p:nvPr>
        </p:nvGraphicFramePr>
        <p:xfrm>
          <a:off x="6916723" y="2462168"/>
          <a:ext cx="2600369" cy="14741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30175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training area&#10;&#10;Description automatically generated with medium confidence">
            <a:extLst>
              <a:ext uri="{FF2B5EF4-FFF2-40B4-BE49-F238E27FC236}">
                <a16:creationId xmlns:a16="http://schemas.microsoft.com/office/drawing/2014/main" id="{B228E2E2-CF2C-65DD-4B50-84F3C44D3A08}"/>
              </a:ext>
            </a:extLst>
          </p:cNvPr>
          <p:cNvPicPr>
            <a:picLocks noChangeAspect="1"/>
          </p:cNvPicPr>
          <p:nvPr/>
        </p:nvPicPr>
        <p:blipFill>
          <a:blip r:embed="rId3"/>
          <a:stretch>
            <a:fillRect/>
          </a:stretch>
        </p:blipFill>
        <p:spPr>
          <a:xfrm>
            <a:off x="0" y="748263"/>
            <a:ext cx="6260598" cy="4997495"/>
          </a:xfrm>
          <a:prstGeom prst="rect">
            <a:avLst/>
          </a:prstGeom>
        </p:spPr>
      </p:pic>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8B1944"/>
                </a:solidFill>
                <a:latin typeface="Arial" panose="020B0604020202020204" pitchFamily="34" charset="0"/>
                <a:cs typeface="Arial" panose="020B0604020202020204" pitchFamily="34" charset="0"/>
              </a:rPr>
              <a:t>Background Subtraction using GPR</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10             		   </a:t>
            </a:r>
          </a:p>
        </p:txBody>
      </p:sp>
      <p:sp>
        <p:nvSpPr>
          <p:cNvPr id="11" name="TextBox 10">
            <a:extLst>
              <a:ext uri="{FF2B5EF4-FFF2-40B4-BE49-F238E27FC236}">
                <a16:creationId xmlns:a16="http://schemas.microsoft.com/office/drawing/2014/main" id="{1903F9D6-41DC-9FC9-D982-0D98FEB1D77B}"/>
              </a:ext>
            </a:extLst>
          </p:cNvPr>
          <p:cNvSpPr txBox="1"/>
          <p:nvPr/>
        </p:nvSpPr>
        <p:spPr>
          <a:xfrm>
            <a:off x="1324169" y="5615792"/>
            <a:ext cx="6120244" cy="523220"/>
          </a:xfrm>
          <a:prstGeom prst="rect">
            <a:avLst/>
          </a:prstGeom>
          <a:noFill/>
        </p:spPr>
        <p:txBody>
          <a:bodyPr wrap="square">
            <a:spAutoFit/>
          </a:bodyPr>
          <a:lstStyle/>
          <a:p>
            <a:r>
              <a:rPr lang="en-US" sz="1000" dirty="0" err="1">
                <a:effectLst/>
                <a:latin typeface="CMR5"/>
              </a:rPr>
              <a:t>Aidala</a:t>
            </a:r>
            <a:r>
              <a:rPr lang="en-US" sz="1000" dirty="0">
                <a:effectLst/>
                <a:latin typeface="CMR5"/>
              </a:rPr>
              <a:t> </a:t>
            </a:r>
            <a:r>
              <a:rPr lang="en-US" sz="1000" dirty="0">
                <a:effectLst/>
                <a:latin typeface="CMTI7"/>
              </a:rPr>
              <a:t>et al.</a:t>
            </a:r>
            <a:r>
              <a:rPr lang="en-US" sz="1000" dirty="0">
                <a:effectLst/>
                <a:latin typeface="CMR5"/>
              </a:rPr>
              <a:t>, </a:t>
            </a:r>
            <a:r>
              <a:rPr lang="en-US" sz="1000" dirty="0">
                <a:effectLst/>
                <a:latin typeface="CMTI7"/>
              </a:rPr>
              <a:t>Phys. Rev. D </a:t>
            </a:r>
            <a:r>
              <a:rPr lang="en-US" sz="1000" dirty="0">
                <a:effectLst/>
                <a:latin typeface="CMBX5"/>
              </a:rPr>
              <a:t>98</a:t>
            </a:r>
            <a:r>
              <a:rPr lang="en-US" sz="1000" dirty="0">
                <a:effectLst/>
                <a:latin typeface="CMR5"/>
              </a:rPr>
              <a:t>, 012006, </a:t>
            </a:r>
            <a:r>
              <a:rPr lang="en-US" sz="1000" dirty="0" err="1">
                <a:effectLst/>
                <a:latin typeface="CMR5"/>
              </a:rPr>
              <a:t>arXiv</a:t>
            </a:r>
            <a:r>
              <a:rPr lang="en-US" sz="1000" dirty="0">
                <a:effectLst/>
                <a:latin typeface="CMR5"/>
              </a:rPr>
              <a:t>: </a:t>
            </a:r>
            <a:r>
              <a:rPr lang="en-US" sz="1000" dirty="0">
                <a:effectLst/>
                <a:latin typeface="CMTT8"/>
              </a:rPr>
              <a:t>1805.01491 (hep-ex) </a:t>
            </a:r>
            <a:r>
              <a:rPr lang="en-US" sz="1000" dirty="0">
                <a:effectLst/>
                <a:latin typeface="CMR5"/>
              </a:rPr>
              <a:t>(2018)</a:t>
            </a:r>
            <a:br>
              <a:rPr lang="en-US" sz="800" dirty="0">
                <a:solidFill>
                  <a:srgbClr val="3333B2"/>
                </a:solidFill>
                <a:effectLst/>
                <a:latin typeface="CMR5"/>
              </a:rPr>
            </a:br>
            <a:endParaRPr lang="en-US" dirty="0">
              <a:effectLst/>
            </a:endParaRPr>
          </a:p>
        </p:txBody>
      </p:sp>
      <p:pic>
        <p:nvPicPr>
          <p:cNvPr id="2" name="Picture 1">
            <a:extLst>
              <a:ext uri="{FF2B5EF4-FFF2-40B4-BE49-F238E27FC236}">
                <a16:creationId xmlns:a16="http://schemas.microsoft.com/office/drawing/2014/main" id="{0FCBC7E4-E190-451E-0FA0-93530ABAD378}"/>
              </a:ext>
            </a:extLst>
          </p:cNvPr>
          <p:cNvPicPr>
            <a:picLocks noChangeAspect="1"/>
          </p:cNvPicPr>
          <p:nvPr/>
        </p:nvPicPr>
        <p:blipFill rotWithShape="1">
          <a:blip r:embed="rId4"/>
          <a:srcRect l="8004" t="8352"/>
          <a:stretch/>
        </p:blipFill>
        <p:spPr>
          <a:xfrm rot="5400000">
            <a:off x="7006409" y="118418"/>
            <a:ext cx="4095027" cy="5915845"/>
          </a:xfrm>
          <a:prstGeom prst="rect">
            <a:avLst/>
          </a:prstGeom>
        </p:spPr>
      </p:pic>
      <p:sp>
        <p:nvSpPr>
          <p:cNvPr id="8" name="TextBox 7">
            <a:extLst>
              <a:ext uri="{FF2B5EF4-FFF2-40B4-BE49-F238E27FC236}">
                <a16:creationId xmlns:a16="http://schemas.microsoft.com/office/drawing/2014/main" id="{AAC84EBA-D840-FDDE-6C58-71379097A94A}"/>
              </a:ext>
            </a:extLst>
          </p:cNvPr>
          <p:cNvSpPr txBox="1"/>
          <p:nvPr/>
        </p:nvSpPr>
        <p:spPr>
          <a:xfrm>
            <a:off x="6154630" y="5284093"/>
            <a:ext cx="5857215" cy="923330"/>
          </a:xfrm>
          <a:prstGeom prst="rect">
            <a:avLst/>
          </a:prstGeom>
          <a:noFill/>
        </p:spPr>
        <p:txBody>
          <a:bodyPr wrap="square" rtlCol="0">
            <a:spAutoFit/>
          </a:bodyPr>
          <a:lstStyle/>
          <a:p>
            <a:pPr marL="285750" indent="-285750">
              <a:buFont typeface="Arial" panose="020B0604020202020204" pitchFamily="34" charset="0"/>
              <a:buChar char="•"/>
            </a:pPr>
            <a:r>
              <a:rPr lang="en-US" dirty="0"/>
              <a:t>Sideband regions: 0-2.4GeV and 4.2-8GeV</a:t>
            </a:r>
          </a:p>
          <a:p>
            <a:pPr marL="285750" indent="-285750">
              <a:buFont typeface="Arial" panose="020B0604020202020204" pitchFamily="34" charset="0"/>
              <a:buChar char="•"/>
            </a:pPr>
            <a:r>
              <a:rPr lang="en-US" dirty="0"/>
              <a:t>We selected GPR (</a:t>
            </a:r>
            <a:r>
              <a:rPr lang="en-US" dirty="0" err="1"/>
              <a:t>Matern</a:t>
            </a:r>
            <a:r>
              <a:rPr lang="en-US" dirty="0"/>
              <a:t> Kernel) among other regression techniques based on hyper parameter optimizations</a:t>
            </a:r>
          </a:p>
        </p:txBody>
      </p:sp>
      <p:sp>
        <p:nvSpPr>
          <p:cNvPr id="9" name="Rectangle 8">
            <a:extLst>
              <a:ext uri="{FF2B5EF4-FFF2-40B4-BE49-F238E27FC236}">
                <a16:creationId xmlns:a16="http://schemas.microsoft.com/office/drawing/2014/main" id="{ABAD5EC3-6A74-B5DC-F10C-EC79541852C3}"/>
              </a:ext>
            </a:extLst>
          </p:cNvPr>
          <p:cNvSpPr/>
          <p:nvPr/>
        </p:nvSpPr>
        <p:spPr>
          <a:xfrm>
            <a:off x="6941890" y="4492305"/>
            <a:ext cx="612396" cy="180363"/>
          </a:xfrm>
          <a:prstGeom prst="rect">
            <a:avLst/>
          </a:prstGeom>
          <a:solidFill>
            <a:srgbClr val="92D050">
              <a:alpha val="38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B8E7C1-4B25-4E36-8929-5E86DCA8DAEF}"/>
              </a:ext>
            </a:extLst>
          </p:cNvPr>
          <p:cNvSpPr/>
          <p:nvPr/>
        </p:nvSpPr>
        <p:spPr>
          <a:xfrm>
            <a:off x="8944062" y="3670184"/>
            <a:ext cx="2959915" cy="1002484"/>
          </a:xfrm>
          <a:prstGeom prst="rect">
            <a:avLst/>
          </a:prstGeom>
          <a:solidFill>
            <a:srgbClr val="92D050">
              <a:alpha val="38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C28CA23F-B813-3F55-98AB-591D876FF931}"/>
              </a:ext>
            </a:extLst>
          </p:cNvPr>
          <p:cNvCxnSpPr/>
          <p:nvPr/>
        </p:nvCxnSpPr>
        <p:spPr>
          <a:xfrm flipH="1">
            <a:off x="8565160" y="2965508"/>
            <a:ext cx="608201" cy="3775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C80F81E-6129-8391-21C8-81767434E866}"/>
              </a:ext>
            </a:extLst>
          </p:cNvPr>
          <p:cNvSpPr txBox="1"/>
          <p:nvPr/>
        </p:nvSpPr>
        <p:spPr>
          <a:xfrm>
            <a:off x="9173361" y="2701537"/>
            <a:ext cx="2110193" cy="523220"/>
          </a:xfrm>
          <a:prstGeom prst="rect">
            <a:avLst/>
          </a:prstGeom>
          <a:noFill/>
        </p:spPr>
        <p:txBody>
          <a:bodyPr wrap="none" rtlCol="0">
            <a:spAutoFit/>
          </a:bodyPr>
          <a:lstStyle/>
          <a:p>
            <a:r>
              <a:rPr lang="en-US" sz="1400" dirty="0"/>
              <a:t>95% confidence interval</a:t>
            </a:r>
          </a:p>
          <a:p>
            <a:r>
              <a:rPr lang="en-US" sz="1400" dirty="0"/>
              <a:t>For background prediction</a:t>
            </a:r>
          </a:p>
        </p:txBody>
      </p:sp>
      <p:sp>
        <p:nvSpPr>
          <p:cNvPr id="16" name="TextBox 15">
            <a:extLst>
              <a:ext uri="{FF2B5EF4-FFF2-40B4-BE49-F238E27FC236}">
                <a16:creationId xmlns:a16="http://schemas.microsoft.com/office/drawing/2014/main" id="{F8619B1F-9C49-8A2B-9658-1B682FC3A6D0}"/>
              </a:ext>
            </a:extLst>
          </p:cNvPr>
          <p:cNvSpPr txBox="1"/>
          <p:nvPr/>
        </p:nvSpPr>
        <p:spPr>
          <a:xfrm>
            <a:off x="8789888" y="775010"/>
            <a:ext cx="1316386" cy="307777"/>
          </a:xfrm>
          <a:prstGeom prst="rect">
            <a:avLst/>
          </a:prstGeom>
          <a:noFill/>
        </p:spPr>
        <p:txBody>
          <a:bodyPr wrap="none" rtlCol="0">
            <a:spAutoFit/>
          </a:bodyPr>
          <a:lstStyle/>
          <a:p>
            <a:r>
              <a:rPr lang="en-US" sz="1400" b="1" dirty="0" err="1">
                <a:solidFill>
                  <a:srgbClr val="0432FF"/>
                </a:solidFill>
                <a:latin typeface="Times New Roman" panose="02020603050405020304" pitchFamily="18" charset="0"/>
                <a:cs typeface="Times New Roman" panose="02020603050405020304" pitchFamily="18" charset="0"/>
              </a:rPr>
              <a:t>SeaQuest</a:t>
            </a:r>
            <a:r>
              <a:rPr lang="en-US" sz="1400" b="1" dirty="0">
                <a:solidFill>
                  <a:srgbClr val="0432FF"/>
                </a:solidFill>
                <a:latin typeface="Times New Roman" panose="02020603050405020304" pitchFamily="18" charset="0"/>
                <a:cs typeface="Times New Roman" panose="02020603050405020304" pitchFamily="18" charset="0"/>
              </a:rPr>
              <a:t> Data</a:t>
            </a:r>
          </a:p>
        </p:txBody>
      </p:sp>
    </p:spTree>
    <p:extLst>
      <p:ext uri="{BB962C8B-B14F-4D97-AF65-F5344CB8AC3E}">
        <p14:creationId xmlns:p14="http://schemas.microsoft.com/office/powerpoint/2010/main" val="163257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1" y="0"/>
            <a:ext cx="11754269" cy="76531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Comparing Background-Subtracted Spectrum to Monte Carlo</a:t>
            </a:r>
            <a:endParaRPr lang="en-US" sz="4000" b="1" dirty="0">
              <a:solidFill>
                <a:srgbClr val="8B1944"/>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11             		   </a:t>
            </a:r>
          </a:p>
        </p:txBody>
      </p:sp>
      <p:pic>
        <p:nvPicPr>
          <p:cNvPr id="3" name="Picture 2">
            <a:extLst>
              <a:ext uri="{FF2B5EF4-FFF2-40B4-BE49-F238E27FC236}">
                <a16:creationId xmlns:a16="http://schemas.microsoft.com/office/drawing/2014/main" id="{1561E88A-760B-75EA-482C-E39EF604D507}"/>
              </a:ext>
            </a:extLst>
          </p:cNvPr>
          <p:cNvPicPr>
            <a:picLocks noChangeAspect="1"/>
          </p:cNvPicPr>
          <p:nvPr/>
        </p:nvPicPr>
        <p:blipFill rotWithShape="1">
          <a:blip r:embed="rId3"/>
          <a:srcRect l="8187"/>
          <a:stretch/>
        </p:blipFill>
        <p:spPr>
          <a:xfrm rot="5400000">
            <a:off x="6868383" y="37698"/>
            <a:ext cx="3849101" cy="6142234"/>
          </a:xfrm>
          <a:prstGeom prst="rect">
            <a:avLst/>
          </a:prstGeom>
        </p:spPr>
      </p:pic>
      <p:pic>
        <p:nvPicPr>
          <p:cNvPr id="6" name="Picture 5" descr="A graph of a mass&#10;&#10;Description automatically generated">
            <a:extLst>
              <a:ext uri="{FF2B5EF4-FFF2-40B4-BE49-F238E27FC236}">
                <a16:creationId xmlns:a16="http://schemas.microsoft.com/office/drawing/2014/main" id="{EDC8FBD8-C1FB-DF9D-17CA-C58875C4C4AA}"/>
              </a:ext>
            </a:extLst>
          </p:cNvPr>
          <p:cNvPicPr>
            <a:picLocks noChangeAspect="1"/>
          </p:cNvPicPr>
          <p:nvPr/>
        </p:nvPicPr>
        <p:blipFill rotWithShape="1">
          <a:blip r:embed="rId4"/>
          <a:srcRect t="6241"/>
          <a:stretch/>
        </p:blipFill>
        <p:spPr>
          <a:xfrm>
            <a:off x="109781" y="1222408"/>
            <a:ext cx="5301590" cy="3849101"/>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846B5D7-28F9-01ED-8DDF-B59F88225553}"/>
                  </a:ext>
                </a:extLst>
              </p:cNvPr>
              <p:cNvSpPr txBox="1"/>
              <p:nvPr/>
            </p:nvSpPr>
            <p:spPr>
              <a:xfrm>
                <a:off x="2280489" y="5312426"/>
                <a:ext cx="6882653" cy="646331"/>
              </a:xfrm>
              <a:prstGeom prst="rect">
                <a:avLst/>
              </a:prstGeom>
              <a:noFill/>
            </p:spPr>
            <p:txBody>
              <a:bodyPr wrap="none" rtlCol="0">
                <a:spAutoFit/>
              </a:bodyPr>
              <a:lstStyle/>
              <a:p>
                <a:pPr marL="285750" indent="-285750">
                  <a:buFont typeface="Arial" panose="020B0604020202020204" pitchFamily="34" charset="0"/>
                  <a:buChar char="•"/>
                </a:pPr>
                <a:r>
                  <a:rPr lang="en-US" dirty="0"/>
                  <a:t>Applied template fit to remove the tail due to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𝜓</m:t>
                        </m:r>
                      </m:e>
                      <m:sup>
                        <m:r>
                          <a:rPr lang="en-US" b="0" i="1" smtClean="0">
                            <a:latin typeface="Cambria Math" panose="02040503050406030204" pitchFamily="18" charset="0"/>
                          </a:rPr>
                          <m:t>′</m:t>
                        </m:r>
                      </m:sup>
                    </m:sSup>
                  </m:oMath>
                </a14:m>
                <a:r>
                  <a:rPr lang="en-US" dirty="0"/>
                  <a:t>background events</a:t>
                </a:r>
              </a:p>
              <a:p>
                <a:pPr marL="285750" indent="-285750">
                  <a:buFont typeface="Arial" panose="020B0604020202020204" pitchFamily="34" charset="0"/>
                  <a:buChar char="•"/>
                </a:pPr>
                <a:r>
                  <a:rPr lang="en-US" dirty="0"/>
                  <a:t>Obtained a good agreement between data-based prediction and MC</a:t>
                </a:r>
              </a:p>
            </p:txBody>
          </p:sp>
        </mc:Choice>
        <mc:Fallback>
          <p:sp>
            <p:nvSpPr>
              <p:cNvPr id="7" name="TextBox 6">
                <a:extLst>
                  <a:ext uri="{FF2B5EF4-FFF2-40B4-BE49-F238E27FC236}">
                    <a16:creationId xmlns:a16="http://schemas.microsoft.com/office/drawing/2014/main" id="{F846B5D7-28F9-01ED-8DDF-B59F88225553}"/>
                  </a:ext>
                </a:extLst>
              </p:cNvPr>
              <p:cNvSpPr txBox="1">
                <a:spLocks noRot="1" noChangeAspect="1" noMove="1" noResize="1" noEditPoints="1" noAdjustHandles="1" noChangeArrowheads="1" noChangeShapeType="1" noTextEdit="1"/>
              </p:cNvSpPr>
              <p:nvPr/>
            </p:nvSpPr>
            <p:spPr>
              <a:xfrm>
                <a:off x="2280489" y="5312426"/>
                <a:ext cx="6882653" cy="646331"/>
              </a:xfrm>
              <a:prstGeom prst="rect">
                <a:avLst/>
              </a:prstGeom>
              <a:blipFill>
                <a:blip r:embed="rId5"/>
                <a:stretch>
                  <a:fillRect l="-552" t="-3922" b="-15686"/>
                </a:stretch>
              </a:blipFill>
            </p:spPr>
            <p:txBody>
              <a:bodyPr/>
              <a:lstStyle/>
              <a:p>
                <a:r>
                  <a:rPr lang="en-US">
                    <a:noFill/>
                  </a:rPr>
                  <a:t> </a:t>
                </a:r>
              </a:p>
            </p:txBody>
          </p:sp>
        </mc:Fallback>
      </mc:AlternateContent>
    </p:spTree>
    <p:extLst>
      <p:ext uri="{BB962C8B-B14F-4D97-AF65-F5344CB8AC3E}">
        <p14:creationId xmlns:p14="http://schemas.microsoft.com/office/powerpoint/2010/main" val="276105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234865" y="74864"/>
            <a:ext cx="10515600" cy="76531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Iterative Bayesian Unfolding using </a:t>
            </a:r>
            <a:r>
              <a:rPr lang="en-US" sz="4000" b="1" dirty="0" err="1">
                <a:solidFill>
                  <a:srgbClr val="98002E"/>
                </a:solidFill>
                <a:latin typeface="Arial" panose="020B0604020202020204" pitchFamily="34" charset="0"/>
                <a:cs typeface="Arial" panose="020B0604020202020204" pitchFamily="34" charset="0"/>
              </a:rPr>
              <a:t>RooUnfold</a:t>
            </a:r>
            <a:endParaRPr lang="en-US" sz="4000" b="1" dirty="0">
              <a:solidFill>
                <a:srgbClr val="98002E"/>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12             		   </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4B39F7A3-14C5-E275-41C6-809B2631382C}"/>
                  </a:ext>
                </a:extLst>
              </p:cNvPr>
              <p:cNvSpPr txBox="1"/>
              <p:nvPr/>
            </p:nvSpPr>
            <p:spPr>
              <a:xfrm>
                <a:off x="8451998" y="1224505"/>
                <a:ext cx="3628149" cy="3170099"/>
              </a:xfrm>
              <a:prstGeom prst="rect">
                <a:avLst/>
              </a:prstGeom>
              <a:noFill/>
            </p:spPr>
            <p:txBody>
              <a:bodyPr wrap="square" rtlCol="0">
                <a:spAutoFit/>
              </a:bodyPr>
              <a:lstStyle/>
              <a:p>
                <a:pPr marL="285750" indent="-285750">
                  <a:lnSpc>
                    <a:spcPct val="150000"/>
                  </a:lnSpc>
                  <a:spcAft>
                    <a:spcPts val="600"/>
                  </a:spcAft>
                  <a:buFont typeface="Arial" panose="020B0604020202020204" pitchFamily="34" charset="0"/>
                  <a:buChar char="•"/>
                </a:pPr>
                <a:r>
                  <a:rPr lang="en-US" dirty="0"/>
                  <a:t>Initially defined 15 bins between: </a:t>
                </a:r>
                <a14:m>
                  <m:oMath xmlns:m="http://schemas.openxmlformats.org/officeDocument/2006/math">
                    <m:r>
                      <a:rPr lang="en-US" b="0" i="0"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r>
                      <a:rPr lang="en-US" b="0" i="1" smtClean="0">
                        <a:latin typeface="Cambria Math" panose="02040503050406030204" pitchFamily="18" charset="0"/>
                      </a:rPr>
                      <m:t>𝜋</m:t>
                    </m:r>
                    <m:r>
                      <a:rPr lang="en-US" b="0" i="1" smtClean="0">
                        <a:latin typeface="Cambria Math" panose="02040503050406030204" pitchFamily="18" charset="0"/>
                      </a:rPr>
                      <m:t>}</m:t>
                    </m:r>
                  </m:oMath>
                </a14:m>
                <a:endParaRPr lang="en-US" dirty="0"/>
              </a:p>
              <a:p>
                <a:pPr marL="285750" indent="-285750">
                  <a:lnSpc>
                    <a:spcPct val="150000"/>
                  </a:lnSpc>
                  <a:spcAft>
                    <a:spcPts val="600"/>
                  </a:spcAft>
                  <a:buFont typeface="Arial" panose="020B0604020202020204" pitchFamily="34" charset="0"/>
                  <a:buChar char="•"/>
                </a:pPr>
                <a:r>
                  <a:rPr lang="en-US" dirty="0"/>
                  <a:t>Selected Kinematic region: </a:t>
                </a:r>
              </a:p>
              <a:p>
                <a:pPr lvl="1">
                  <a:lnSpc>
                    <a:spcPct val="150000"/>
                  </a:lnSpc>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0&lt;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𝑇</m:t>
                          </m:r>
                        </m:sub>
                      </m:sSub>
                      <m:r>
                        <a:rPr lang="en-US" b="0" i="1" smtClean="0">
                          <a:latin typeface="Cambria Math" panose="02040503050406030204" pitchFamily="18" charset="0"/>
                        </a:rPr>
                        <m:t>&lt;</m:t>
                      </m:r>
                      <m:r>
                        <a:rPr lang="en-US" b="0" i="0" smtClean="0">
                          <a:latin typeface="Cambria Math" panose="02040503050406030204" pitchFamily="18" charset="0"/>
                        </a:rPr>
                        <m:t>6</m:t>
                      </m:r>
                      <m:r>
                        <a:rPr lang="en-US" b="0" i="0" smtClean="0">
                          <a:latin typeface="Cambria Math" panose="02040503050406030204" pitchFamily="18" charset="0"/>
                        </a:rPr>
                        <m:t> </m:t>
                      </m:r>
                      <m:r>
                        <m:rPr>
                          <m:sty m:val="p"/>
                        </m:rPr>
                        <a:rPr lang="en-US" b="0" i="0" smtClean="0">
                          <a:latin typeface="Cambria Math" panose="02040503050406030204" pitchFamily="18" charset="0"/>
                        </a:rPr>
                        <m:t>GeV</m:t>
                      </m:r>
                    </m:oMath>
                  </m:oMathPara>
                </a14:m>
                <a:endParaRPr lang="en-US" dirty="0"/>
              </a:p>
              <a:p>
                <a:pPr marL="285750" indent="-285750">
                  <a:lnSpc>
                    <a:spcPct val="150000"/>
                  </a:lnSpc>
                  <a:spcAft>
                    <a:spcPts val="600"/>
                  </a:spcAft>
                  <a:buFont typeface="Arial" panose="020B0604020202020204" pitchFamily="34" charset="0"/>
                  <a:buChar char="•"/>
                </a:pPr>
                <a:r>
                  <a:rPr lang="en-US" dirty="0"/>
                  <a:t>Response matrix will be used to calculate unfolded </a:t>
                </a:r>
                <a14:m>
                  <m:oMath xmlns:m="http://schemas.openxmlformats.org/officeDocument/2006/math">
                    <m:r>
                      <a:rPr lang="en-US" b="0" i="1" smtClean="0">
                        <a:latin typeface="Cambria Math" panose="02040503050406030204" pitchFamily="18" charset="0"/>
                      </a:rPr>
                      <m:t>𝜙</m:t>
                    </m:r>
                    <m:r>
                      <a:rPr lang="en-US" b="0" i="1" smtClean="0">
                        <a:latin typeface="Cambria Math" panose="02040503050406030204" pitchFamily="18" charset="0"/>
                      </a:rPr>
                      <m:t> </m:t>
                    </m:r>
                  </m:oMath>
                </a14:m>
                <a:r>
                  <a:rPr lang="en-US" dirty="0"/>
                  <a:t>distributions</a:t>
                </a:r>
              </a:p>
              <a:p>
                <a:endParaRPr lang="en-US" dirty="0"/>
              </a:p>
            </p:txBody>
          </p:sp>
        </mc:Choice>
        <mc:Fallback>
          <p:sp>
            <p:nvSpPr>
              <p:cNvPr id="2" name="TextBox 1">
                <a:extLst>
                  <a:ext uri="{FF2B5EF4-FFF2-40B4-BE49-F238E27FC236}">
                    <a16:creationId xmlns:a16="http://schemas.microsoft.com/office/drawing/2014/main" id="{4B39F7A3-14C5-E275-41C6-809B2631382C}"/>
                  </a:ext>
                </a:extLst>
              </p:cNvPr>
              <p:cNvSpPr txBox="1">
                <a:spLocks noRot="1" noChangeAspect="1" noMove="1" noResize="1" noEditPoints="1" noAdjustHandles="1" noChangeArrowheads="1" noChangeShapeType="1" noTextEdit="1"/>
              </p:cNvSpPr>
              <p:nvPr/>
            </p:nvSpPr>
            <p:spPr>
              <a:xfrm>
                <a:off x="8451998" y="1224505"/>
                <a:ext cx="3628149" cy="3170099"/>
              </a:xfrm>
              <a:prstGeom prst="rect">
                <a:avLst/>
              </a:prstGeom>
              <a:blipFill>
                <a:blip r:embed="rId3"/>
                <a:stretch>
                  <a:fillRect l="-1045" r="-1045"/>
                </a:stretch>
              </a:blipFill>
            </p:spPr>
            <p:txBody>
              <a:bodyPr/>
              <a:lstStyle/>
              <a:p>
                <a:r>
                  <a:rPr lang="en-US">
                    <a:noFill/>
                  </a:rPr>
                  <a:t> </a:t>
                </a:r>
              </a:p>
            </p:txBody>
          </p:sp>
        </mc:Fallback>
      </mc:AlternateContent>
      <p:pic>
        <p:nvPicPr>
          <p:cNvPr id="6" name="Picture 5" descr="A graph of a graph&#10;&#10;Description automatically generated with medium confidence">
            <a:extLst>
              <a:ext uri="{FF2B5EF4-FFF2-40B4-BE49-F238E27FC236}">
                <a16:creationId xmlns:a16="http://schemas.microsoft.com/office/drawing/2014/main" id="{448A9F18-9ABC-EBE0-0BC3-8997D386BF9F}"/>
              </a:ext>
            </a:extLst>
          </p:cNvPr>
          <p:cNvPicPr>
            <a:picLocks noChangeAspect="1"/>
          </p:cNvPicPr>
          <p:nvPr/>
        </p:nvPicPr>
        <p:blipFill>
          <a:blip r:embed="rId4"/>
          <a:stretch>
            <a:fillRect/>
          </a:stretch>
        </p:blipFill>
        <p:spPr>
          <a:xfrm>
            <a:off x="-1" y="906011"/>
            <a:ext cx="8331589" cy="4710418"/>
          </a:xfrm>
          <a:prstGeom prst="rect">
            <a:avLst/>
          </a:prstGeom>
        </p:spPr>
      </p:pic>
    </p:spTree>
    <p:extLst>
      <p:ext uri="{BB962C8B-B14F-4D97-AF65-F5344CB8AC3E}">
        <p14:creationId xmlns:p14="http://schemas.microsoft.com/office/powerpoint/2010/main" val="286306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with a red line&#10;&#10;Description automatically generated">
            <a:extLst>
              <a:ext uri="{FF2B5EF4-FFF2-40B4-BE49-F238E27FC236}">
                <a16:creationId xmlns:a16="http://schemas.microsoft.com/office/drawing/2014/main" id="{5DA0A52D-DD9B-3BBC-892A-28333768904B}"/>
              </a:ext>
            </a:extLst>
          </p:cNvPr>
          <p:cNvPicPr>
            <a:picLocks noChangeAspect="1"/>
          </p:cNvPicPr>
          <p:nvPr/>
        </p:nvPicPr>
        <p:blipFill>
          <a:blip r:embed="rId3"/>
          <a:stretch>
            <a:fillRect/>
          </a:stretch>
        </p:blipFill>
        <p:spPr>
          <a:xfrm>
            <a:off x="0" y="533654"/>
            <a:ext cx="8318256" cy="5641115"/>
          </a:xfrm>
          <a:prstGeom prst="rect">
            <a:avLst/>
          </a:prstGeom>
        </p:spPr>
      </p:pic>
      <mc:AlternateContent xmlns:mc="http://schemas.openxmlformats.org/markup-compatibility/2006">
        <mc:Choice xmlns:a14="http://schemas.microsoft.com/office/drawing/2010/main" Requires="a14">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Unfolded </a:t>
                </a:r>
                <a14:m>
                  <m:oMath xmlns:m="http://schemas.openxmlformats.org/officeDocument/2006/math">
                    <m:sSubSup>
                      <m:sSubSupPr>
                        <m:ctrlPr>
                          <a:rPr lang="en-US" sz="4000" b="1" i="1">
                            <a:solidFill>
                              <a:srgbClr val="98002E"/>
                            </a:solidFill>
                            <a:latin typeface="Cambria Math" panose="02040503050406030204" pitchFamily="18" charset="0"/>
                            <a:cs typeface="Arial" panose="020B0604020202020204" pitchFamily="34" charset="0"/>
                          </a:rPr>
                        </m:ctrlPr>
                      </m:sSubSupPr>
                      <m:e>
                        <m:r>
                          <a:rPr lang="en-US" sz="4000" b="1" i="1">
                            <a:solidFill>
                              <a:srgbClr val="98002E"/>
                            </a:solidFill>
                            <a:latin typeface="Cambria Math" panose="02040503050406030204" pitchFamily="18" charset="0"/>
                            <a:cs typeface="Arial" panose="020B0604020202020204" pitchFamily="34" charset="0"/>
                          </a:rPr>
                          <m:t>𝑨</m:t>
                        </m:r>
                      </m:e>
                      <m:sub>
                        <m:r>
                          <a:rPr lang="en-US" sz="4000" b="1" i="1">
                            <a:solidFill>
                              <a:srgbClr val="98002E"/>
                            </a:solidFill>
                            <a:latin typeface="Cambria Math" panose="02040503050406030204" pitchFamily="18" charset="0"/>
                            <a:cs typeface="Arial" panose="020B0604020202020204" pitchFamily="34" charset="0"/>
                          </a:rPr>
                          <m:t>𝑵</m:t>
                        </m:r>
                      </m:sub>
                      <m:sup>
                        <m:f>
                          <m:fPr>
                            <m:type m:val="lin"/>
                            <m:ctrlPr>
                              <a:rPr lang="en-US" sz="4000" b="1" i="1">
                                <a:solidFill>
                                  <a:srgbClr val="98002E"/>
                                </a:solidFill>
                                <a:latin typeface="Cambria Math" panose="02040503050406030204" pitchFamily="18" charset="0"/>
                                <a:cs typeface="Arial" panose="020B0604020202020204" pitchFamily="34" charset="0"/>
                              </a:rPr>
                            </m:ctrlPr>
                          </m:fPr>
                          <m:num>
                            <m:r>
                              <a:rPr lang="en-US" sz="4000" b="1" i="1">
                                <a:solidFill>
                                  <a:srgbClr val="98002E"/>
                                </a:solidFill>
                                <a:latin typeface="Cambria Math" panose="02040503050406030204" pitchFamily="18" charset="0"/>
                                <a:cs typeface="Arial" panose="020B0604020202020204" pitchFamily="34" charset="0"/>
                              </a:rPr>
                              <m:t>𝑱</m:t>
                            </m:r>
                          </m:num>
                          <m:den>
                            <m:r>
                              <a:rPr lang="en-US" sz="4000" b="1" i="1">
                                <a:solidFill>
                                  <a:srgbClr val="98002E"/>
                                </a:solidFill>
                                <a:latin typeface="Cambria Math" panose="02040503050406030204" pitchFamily="18" charset="0"/>
                                <a:cs typeface="Arial" panose="020B0604020202020204" pitchFamily="34" charset="0"/>
                              </a:rPr>
                              <m:t>𝝍</m:t>
                            </m:r>
                          </m:den>
                        </m:f>
                      </m:sup>
                    </m:sSubSup>
                    <m:r>
                      <a:rPr lang="en-US" sz="4000" b="1" i="1">
                        <a:solidFill>
                          <a:srgbClr val="98002E"/>
                        </a:solidFill>
                        <a:latin typeface="Cambria Math" panose="02040503050406030204" pitchFamily="18" charset="0"/>
                        <a:cs typeface="Arial" panose="020B0604020202020204" pitchFamily="34" charset="0"/>
                      </a:rPr>
                      <m:t> </m:t>
                    </m:r>
                  </m:oMath>
                </a14:m>
                <a:r>
                  <a:rPr lang="en-US" sz="4000" b="1" dirty="0">
                    <a:solidFill>
                      <a:srgbClr val="98002E"/>
                    </a:solidFill>
                    <a:latin typeface="Arial" panose="020B0604020202020204" pitchFamily="34" charset="0"/>
                    <a:cs typeface="Arial" panose="020B0604020202020204" pitchFamily="34" charset="0"/>
                  </a:rPr>
                  <a:t>for selected </a:t>
                </a:r>
                <a14:m>
                  <m:oMath xmlns:m="http://schemas.openxmlformats.org/officeDocument/2006/math">
                    <m:sSub>
                      <m:sSubPr>
                        <m:ctrlPr>
                          <a:rPr lang="en-US" sz="4000" b="1" i="1">
                            <a:solidFill>
                              <a:srgbClr val="98002E"/>
                            </a:solidFill>
                            <a:latin typeface="Cambria Math" panose="02040503050406030204" pitchFamily="18" charset="0"/>
                            <a:cs typeface="Arial" panose="020B0604020202020204" pitchFamily="34" charset="0"/>
                          </a:rPr>
                        </m:ctrlPr>
                      </m:sSubPr>
                      <m:e>
                        <m:r>
                          <a:rPr lang="en-US" sz="4000" b="1" i="1">
                            <a:solidFill>
                              <a:srgbClr val="98002E"/>
                            </a:solidFill>
                            <a:latin typeface="Cambria Math" panose="02040503050406030204" pitchFamily="18" charset="0"/>
                            <a:cs typeface="Arial" panose="020B0604020202020204" pitchFamily="34" charset="0"/>
                          </a:rPr>
                          <m:t>𝑷</m:t>
                        </m:r>
                      </m:e>
                      <m:sub>
                        <m:r>
                          <a:rPr lang="en-US" sz="4000" b="1" i="1">
                            <a:solidFill>
                              <a:srgbClr val="98002E"/>
                            </a:solidFill>
                            <a:latin typeface="Cambria Math" panose="02040503050406030204" pitchFamily="18" charset="0"/>
                            <a:cs typeface="Arial" panose="020B0604020202020204" pitchFamily="34" charset="0"/>
                          </a:rPr>
                          <m:t>𝑻</m:t>
                        </m:r>
                      </m:sub>
                    </m:sSub>
                  </m:oMath>
                </a14:m>
                <a:r>
                  <a:rPr lang="en-US" sz="4000" b="1" dirty="0">
                    <a:solidFill>
                      <a:srgbClr val="98002E"/>
                    </a:solidFill>
                    <a:latin typeface="Arial" panose="020B0604020202020204" pitchFamily="34" charset="0"/>
                    <a:cs typeface="Arial" panose="020B0604020202020204" pitchFamily="34" charset="0"/>
                  </a:rPr>
                  <a:t> bin</a:t>
                </a:r>
              </a:p>
            </p:txBody>
          </p:sp>
        </mc:Choice>
        <mc:Fallback>
          <p:sp>
            <p:nvSpPr>
              <p:cNvPr id="17" name="Title 1">
                <a:extLst>
                  <a:ext uri="{FF2B5EF4-FFF2-40B4-BE49-F238E27FC236}">
                    <a16:creationId xmlns:a16="http://schemas.microsoft.com/office/drawing/2014/main" id="{987BC71C-9E83-6B45-95E0-43FD8283E919}"/>
                  </a:ext>
                </a:extLst>
              </p:cNvPr>
              <p:cNvSpPr txBox="1">
                <a:spLocks noRot="1" noChangeAspect="1" noMove="1" noResize="1" noEditPoints="1" noAdjustHandles="1" noChangeArrowheads="1" noChangeShapeType="1" noTextEdit="1"/>
              </p:cNvSpPr>
              <p:nvPr/>
            </p:nvSpPr>
            <p:spPr>
              <a:xfrm>
                <a:off x="109782" y="0"/>
                <a:ext cx="10515600" cy="765313"/>
              </a:xfrm>
              <a:prstGeom prst="rect">
                <a:avLst/>
              </a:prstGeom>
              <a:blipFill>
                <a:blip r:embed="rId4"/>
                <a:stretch>
                  <a:fillRect l="-2051" t="-103279" b="-96721"/>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13             		   </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1E483EC-6856-3AD0-010D-D617AB0824F2}"/>
                  </a:ext>
                </a:extLst>
              </p:cNvPr>
              <p:cNvSpPr txBox="1"/>
              <p:nvPr/>
            </p:nvSpPr>
            <p:spPr>
              <a:xfrm>
                <a:off x="7701995" y="1355486"/>
                <a:ext cx="4490005" cy="17772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Measured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𝐴</m:t>
                        </m:r>
                      </m:e>
                      <m:sub>
                        <m:r>
                          <a:rPr lang="en-US" sz="2000" b="0" i="1" smtClean="0">
                            <a:latin typeface="Cambria Math" panose="02040503050406030204" pitchFamily="18" charset="0"/>
                          </a:rPr>
                          <m:t>𝑁</m:t>
                        </m:r>
                      </m:sub>
                      <m:sup>
                        <m:r>
                          <a:rPr lang="en-US" sz="2000" b="0" i="1" smtClean="0">
                            <a:latin typeface="Cambria Math" panose="02040503050406030204" pitchFamily="18" charset="0"/>
                          </a:rPr>
                          <m:t>𝐽</m:t>
                        </m:r>
                        <m:r>
                          <a:rPr lang="en-US" sz="2000" b="0" i="1" smtClean="0">
                            <a:latin typeface="Cambria Math" panose="02040503050406030204" pitchFamily="18" charset="0"/>
                          </a:rPr>
                          <m:t>/</m:t>
                        </m:r>
                        <m:r>
                          <a:rPr lang="en-US" sz="2000" b="0" i="1" smtClean="0">
                            <a:latin typeface="Cambria Math" panose="02040503050406030204" pitchFamily="18" charset="0"/>
                          </a:rPr>
                          <m:t>𝜓</m:t>
                        </m:r>
                      </m:sup>
                    </m:sSubSup>
                    <m:r>
                      <a:rPr lang="en-US" sz="2000" b="0" i="0" smtClean="0">
                        <a:latin typeface="Cambria Math" panose="02040503050406030204" pitchFamily="18" charset="0"/>
                      </a:rPr>
                      <m:t>=0.2</m:t>
                    </m:r>
                    <m:r>
                      <a:rPr lang="en-US" sz="2000" b="0" i="1" smtClean="0">
                        <a:latin typeface="Cambria Math" panose="02040503050406030204" pitchFamily="18" charset="0"/>
                      </a:rPr>
                      <m:t>1</m:t>
                    </m:r>
                    <m:r>
                      <a:rPr lang="en-US" sz="2000" b="0" i="1" smtClean="0">
                        <a:latin typeface="Cambria Math" panose="02040503050406030204" pitchFamily="18" charset="0"/>
                      </a:rPr>
                      <m:t>±0.02</m:t>
                    </m:r>
                  </m:oMath>
                </a14:m>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Injected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𝐴</m:t>
                        </m:r>
                      </m:e>
                      <m:sub>
                        <m:r>
                          <a:rPr lang="en-US" sz="2000" i="1">
                            <a:latin typeface="Cambria Math" panose="02040503050406030204" pitchFamily="18" charset="0"/>
                          </a:rPr>
                          <m:t>𝑁</m:t>
                        </m:r>
                      </m:sub>
                      <m:sup>
                        <m:r>
                          <a:rPr lang="en-US" sz="2000" i="1">
                            <a:latin typeface="Cambria Math" panose="02040503050406030204" pitchFamily="18" charset="0"/>
                          </a:rPr>
                          <m:t>𝐽</m:t>
                        </m:r>
                        <m:r>
                          <a:rPr lang="en-US" sz="2000" i="1">
                            <a:latin typeface="Cambria Math" panose="02040503050406030204" pitchFamily="18" charset="0"/>
                          </a:rPr>
                          <m:t>/</m:t>
                        </m:r>
                        <m:r>
                          <a:rPr lang="en-US" sz="2000" i="1">
                            <a:latin typeface="Cambria Math" panose="02040503050406030204" pitchFamily="18" charset="0"/>
                          </a:rPr>
                          <m:t>𝜓</m:t>
                        </m:r>
                      </m:sup>
                    </m:sSubSup>
                    <m:r>
                      <a:rPr lang="en-US" sz="2000">
                        <a:latin typeface="Cambria Math" panose="02040503050406030204" pitchFamily="18" charset="0"/>
                      </a:rPr>
                      <m:t>=0.2</m:t>
                    </m:r>
                  </m:oMath>
                </a14:m>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0&lt;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𝑇</m:t>
                        </m:r>
                      </m:sub>
                    </m:sSub>
                    <m:r>
                      <a:rPr lang="en-US" sz="2000" b="0" i="1" smtClean="0">
                        <a:latin typeface="Cambria Math" panose="02040503050406030204" pitchFamily="18" charset="0"/>
                      </a:rPr>
                      <m:t>&lt;6</m:t>
                    </m:r>
                    <m:r>
                      <a:rPr lang="en-US" sz="2000" b="0" i="1" smtClean="0">
                        <a:latin typeface="Cambria Math" panose="02040503050406030204" pitchFamily="18" charset="0"/>
                      </a:rPr>
                      <m:t> </m:t>
                    </m:r>
                    <m:r>
                      <m:rPr>
                        <m:sty m:val="p"/>
                      </m:rPr>
                      <a:rPr lang="en-US" sz="2000" b="0" i="0" smtClean="0">
                        <a:latin typeface="Cambria Math" panose="02040503050406030204" pitchFamily="18" charset="0"/>
                      </a:rPr>
                      <m:t>GeV</m:t>
                    </m:r>
                  </m:oMath>
                </a14:m>
                <a:endParaRPr lang="en-US" sz="2000" dirty="0"/>
              </a:p>
            </p:txBody>
          </p:sp>
        </mc:Choice>
        <mc:Fallback>
          <p:sp>
            <p:nvSpPr>
              <p:cNvPr id="3" name="TextBox 2">
                <a:extLst>
                  <a:ext uri="{FF2B5EF4-FFF2-40B4-BE49-F238E27FC236}">
                    <a16:creationId xmlns:a16="http://schemas.microsoft.com/office/drawing/2014/main" id="{71E483EC-6856-3AD0-010D-D617AB0824F2}"/>
                  </a:ext>
                </a:extLst>
              </p:cNvPr>
              <p:cNvSpPr txBox="1">
                <a:spLocks noRot="1" noChangeAspect="1" noMove="1" noResize="1" noEditPoints="1" noAdjustHandles="1" noChangeArrowheads="1" noChangeShapeType="1" noTextEdit="1"/>
              </p:cNvSpPr>
              <p:nvPr/>
            </p:nvSpPr>
            <p:spPr>
              <a:xfrm>
                <a:off x="7701995" y="1355486"/>
                <a:ext cx="4490005" cy="1777281"/>
              </a:xfrm>
              <a:prstGeom prst="rect">
                <a:avLst/>
              </a:prstGeom>
              <a:blipFill>
                <a:blip r:embed="rId5"/>
                <a:stretch>
                  <a:fillRect l="-1127" b="-3546"/>
                </a:stretch>
              </a:blipFill>
            </p:spPr>
            <p:txBody>
              <a:bodyPr/>
              <a:lstStyle/>
              <a:p>
                <a:r>
                  <a:rPr lang="en-US">
                    <a:noFill/>
                  </a:rPr>
                  <a:t> </a:t>
                </a:r>
              </a:p>
            </p:txBody>
          </p:sp>
        </mc:Fallback>
      </mc:AlternateContent>
    </p:spTree>
    <p:extLst>
      <p:ext uri="{BB962C8B-B14F-4D97-AF65-F5344CB8AC3E}">
        <p14:creationId xmlns:p14="http://schemas.microsoft.com/office/powerpoint/2010/main" val="4010279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Conclusions and next steps</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14             		   </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D551090A-306C-14A4-DC9E-292B82054EE5}"/>
                  </a:ext>
                </a:extLst>
              </p:cNvPr>
              <p:cNvSpPr txBox="1"/>
              <p:nvPr/>
            </p:nvSpPr>
            <p:spPr>
              <a:xfrm>
                <a:off x="623456" y="1174173"/>
                <a:ext cx="10889672" cy="5209760"/>
              </a:xfrm>
              <a:prstGeom prst="rect">
                <a:avLst/>
              </a:prstGeom>
              <a:noFill/>
            </p:spPr>
            <p:txBody>
              <a:bodyPr wrap="square" rtlCol="0">
                <a:spAutoFit/>
              </a:bodyPr>
              <a:lstStyle/>
              <a:p>
                <a:pPr marL="285750" indent="-285750">
                  <a:buFont typeface="Arial" panose="020B0604020202020204" pitchFamily="34" charset="0"/>
                  <a:buChar char="•"/>
                </a:pPr>
                <a:r>
                  <a:rPr lang="en-US" dirty="0"/>
                  <a:t>We have a robust tool (GPR) to extract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𝜓</m:t>
                    </m:r>
                  </m:oMath>
                </a14:m>
                <a:r>
                  <a:rPr lang="en-US" dirty="0"/>
                  <a:t> peak and using GPR method with </a:t>
                </a:r>
                <a:r>
                  <a:rPr lang="en-US" dirty="0" err="1"/>
                  <a:t>Matern</a:t>
                </a:r>
                <a:r>
                  <a:rPr lang="en-US" dirty="0"/>
                  <a:t> kernel, background of the J/</a:t>
                </a:r>
                <a:r>
                  <a:rPr lang="el-GR" dirty="0"/>
                  <a:t>ψ </a:t>
                </a:r>
                <a:r>
                  <a:rPr lang="en-US" dirty="0"/>
                  <a:t>mass can be predicted with 95% confidence interval</a:t>
                </a:r>
                <a:br>
                  <a:rPr lang="en-US" dirty="0"/>
                </a:br>
                <a:endParaRPr lang="en-US" dirty="0"/>
              </a:p>
              <a:p>
                <a:pPr marL="285750" indent="-285750">
                  <a:buFont typeface="Arial" panose="020B0604020202020204" pitchFamily="34" charset="0"/>
                  <a:buChar char="•"/>
                </a:pPr>
                <a:r>
                  <a:rPr lang="en-US" dirty="0"/>
                  <a:t>Using iterative Bayesian unfolding we can correct the bin-by-bin migration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𝐴</m:t>
                        </m:r>
                      </m:e>
                      <m:sub>
                        <m:r>
                          <a:rPr lang="en-US" b="0" i="1" smtClean="0">
                            <a:latin typeface="Cambria Math" panose="02040503050406030204" pitchFamily="18" charset="0"/>
                          </a:rPr>
                          <m:t>𝑁</m:t>
                        </m:r>
                      </m:sub>
                      <m:sup>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𝜓</m:t>
                        </m:r>
                      </m:sup>
                    </m:sSubSup>
                  </m:oMath>
                </a14:m>
                <a:r>
                  <a:rPr lang="en-US" dirty="0"/>
                  <a:t> can be determined for different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𝑇</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𝐹</m:t>
                        </m:r>
                      </m:sub>
                    </m:sSub>
                  </m:oMath>
                </a14:m>
                <a:r>
                  <a:rPr lang="en-US" dirty="0"/>
                  <a:t> bins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Benchmark GPR with new regression models to further improve background subtraction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800" dirty="0" err="1">
                    <a:effectLst/>
                  </a:rPr>
                  <a:t>SpinQuest</a:t>
                </a:r>
                <a:r>
                  <a:rPr lang="en-US" sz="1800" dirty="0">
                    <a:effectLst/>
                  </a:rPr>
                  <a:t> experiment is now fully commissioned and ready to start taking physics data in the 2024/2025 beam period at Fermilab.</a:t>
                </a:r>
                <a:br>
                  <a:rPr lang="en-US" sz="1800" dirty="0">
                    <a:effectLst/>
                  </a:rPr>
                </a:br>
                <a:endParaRPr lang="en-US" dirty="0">
                  <a:effectLst/>
                </a:endParaRPr>
              </a:p>
              <a:p>
                <a:pPr marL="285750" indent="-285750">
                  <a:buFont typeface="Arial" panose="020B0604020202020204" pitchFamily="34" charset="0"/>
                  <a:buChar char="•"/>
                </a:pPr>
                <a14:m>
                  <m:oMath xmlns:m="http://schemas.openxmlformats.org/officeDocument/2006/math">
                    <m:sSubSup>
                      <m:sSubSupPr>
                        <m:ctrlPr>
                          <a:rPr lang="en-US" sz="1800" b="0" i="1" smtClean="0">
                            <a:latin typeface="Cambria Math" panose="02040503050406030204" pitchFamily="18" charset="0"/>
                            <a:cs typeface="Times New Roman" panose="02020603050405020304" pitchFamily="18" charset="0"/>
                          </a:rPr>
                        </m:ctrlPr>
                      </m:sSubSupPr>
                      <m:e>
                        <m:r>
                          <a:rPr lang="en-US" sz="1800" b="0" i="1" smtClean="0">
                            <a:latin typeface="Cambria Math" panose="02040503050406030204" pitchFamily="18" charset="0"/>
                            <a:cs typeface="Times New Roman" panose="02020603050405020304" pitchFamily="18" charset="0"/>
                          </a:rPr>
                          <m:t>𝐴</m:t>
                        </m:r>
                      </m:e>
                      <m:sub>
                        <m:r>
                          <a:rPr lang="en-US" sz="1800" b="0" i="1" smtClean="0">
                            <a:latin typeface="Cambria Math" panose="02040503050406030204" pitchFamily="18" charset="0"/>
                            <a:cs typeface="Times New Roman" panose="02020603050405020304" pitchFamily="18" charset="0"/>
                          </a:rPr>
                          <m:t>𝑁</m:t>
                        </m:r>
                      </m:sub>
                      <m:sup>
                        <m:r>
                          <a:rPr lang="en-US" sz="1800" b="0" i="1" smtClean="0">
                            <a:latin typeface="Cambria Math" panose="02040503050406030204" pitchFamily="18" charset="0"/>
                            <a:cs typeface="Times New Roman" panose="02020603050405020304" pitchFamily="18" charset="0"/>
                          </a:rPr>
                          <m:t>𝐽</m:t>
                        </m:r>
                        <m:r>
                          <a:rPr lang="en-US" sz="1800" b="0" i="1" smtClean="0">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𝜓</m:t>
                        </m:r>
                      </m:sup>
                    </m:sSubSup>
                  </m:oMath>
                </a14:m>
                <a:r>
                  <a:rPr lang="en-US" sz="1800" dirty="0">
                    <a:latin typeface="Times New Roman" panose="02020603050405020304" pitchFamily="18" charset="0"/>
                    <a:cs typeface="Times New Roman" panose="02020603050405020304" pitchFamily="18" charset="0"/>
                  </a:rPr>
                  <a:t>is sensitive to both the </a:t>
                </a:r>
                <a:r>
                  <a:rPr lang="en-US" sz="1800" dirty="0" err="1">
                    <a:latin typeface="Times New Roman" panose="02020603050405020304" pitchFamily="18" charset="0"/>
                    <a:cs typeface="Times New Roman" panose="02020603050405020304" pitchFamily="18" charset="0"/>
                  </a:rPr>
                  <a:t>Sivers</a:t>
                </a:r>
                <a:r>
                  <a:rPr lang="en-US" sz="1800" dirty="0">
                    <a:latin typeface="Times New Roman" panose="02020603050405020304" pitchFamily="18" charset="0"/>
                    <a:cs typeface="Times New Roman" panose="02020603050405020304" pitchFamily="18" charset="0"/>
                  </a:rPr>
                  <a:t> effect in the nucleon and </a:t>
                </a:r>
                <a14:m>
                  <m:oMath xmlns:m="http://schemas.openxmlformats.org/officeDocument/2006/math">
                    <m:r>
                      <a:rPr lang="en-US" sz="1800" b="0" i="1" smtClean="0">
                        <a:latin typeface="Cambria Math" panose="02040503050406030204" pitchFamily="18" charset="0"/>
                        <a:cs typeface="Arial" panose="020B0604020202020204" pitchFamily="34" charset="0"/>
                      </a:rPr>
                      <m:t>𝐽</m:t>
                    </m:r>
                    <m:r>
                      <a:rPr lang="en-US" sz="1800" b="0" i="1" smtClean="0">
                        <a:latin typeface="Cambria Math" panose="02040503050406030204" pitchFamily="18" charset="0"/>
                        <a:cs typeface="Arial" panose="020B0604020202020204" pitchFamily="34" charset="0"/>
                      </a:rPr>
                      <m:t>/</m:t>
                    </m:r>
                    <m:r>
                      <a:rPr lang="en-US" sz="1800" b="0" i="1" smtClean="0">
                        <a:latin typeface="Cambria Math" panose="02040503050406030204" pitchFamily="18" charset="0"/>
                        <a:cs typeface="Arial" panose="020B0604020202020204" pitchFamily="34" charset="0"/>
                      </a:rPr>
                      <m:t>𝜓</m:t>
                    </m:r>
                  </m:oMath>
                </a14:m>
                <a:r>
                  <a:rPr lang="en-US" sz="1800" dirty="0">
                    <a:latin typeface="Times New Roman" panose="02020603050405020304" pitchFamily="18" charset="0"/>
                    <a:cs typeface="Times New Roman" panose="02020603050405020304" pitchFamily="18" charset="0"/>
                  </a:rPr>
                  <a:t> production mechanisms</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Beam commissioning in progress, stay tuned with the latest updates!</a:t>
                </a:r>
                <a:endParaRPr lang="en-US" sz="1800" dirty="0">
                  <a:latin typeface="Times New Roman" panose="02020603050405020304" pitchFamily="18" charset="0"/>
                  <a:cs typeface="Times New Roman" panose="02020603050405020304" pitchFamily="18" charset="0"/>
                </a:endParaRPr>
              </a:p>
              <a:p>
                <a:endParaRPr lang="en-US" dirty="0"/>
              </a:p>
              <a:p>
                <a:pPr marL="285750" indent="-285750">
                  <a:buFont typeface="Arial" panose="020B0604020202020204" pitchFamily="34" charset="0"/>
                  <a:buChar char="•"/>
                </a:pPr>
                <a:endParaRPr lang="en-US" dirty="0"/>
              </a:p>
              <a:p>
                <a:r>
                  <a:rPr lang="en-US" dirty="0"/>
                  <a:t> </a:t>
                </a:r>
              </a:p>
            </p:txBody>
          </p:sp>
        </mc:Choice>
        <mc:Fallback>
          <p:sp>
            <p:nvSpPr>
              <p:cNvPr id="10" name="TextBox 9">
                <a:extLst>
                  <a:ext uri="{FF2B5EF4-FFF2-40B4-BE49-F238E27FC236}">
                    <a16:creationId xmlns:a16="http://schemas.microsoft.com/office/drawing/2014/main" id="{D551090A-306C-14A4-DC9E-292B82054EE5}"/>
                  </a:ext>
                </a:extLst>
              </p:cNvPr>
              <p:cNvSpPr txBox="1">
                <a:spLocks noRot="1" noChangeAspect="1" noMove="1" noResize="1" noEditPoints="1" noAdjustHandles="1" noChangeArrowheads="1" noChangeShapeType="1" noTextEdit="1"/>
              </p:cNvSpPr>
              <p:nvPr/>
            </p:nvSpPr>
            <p:spPr>
              <a:xfrm>
                <a:off x="623456" y="1174173"/>
                <a:ext cx="10889672" cy="5209760"/>
              </a:xfrm>
              <a:prstGeom prst="rect">
                <a:avLst/>
              </a:prstGeom>
              <a:blipFill>
                <a:blip r:embed="rId3"/>
                <a:stretch>
                  <a:fillRect l="-233" t="-487"/>
                </a:stretch>
              </a:blipFill>
            </p:spPr>
            <p:txBody>
              <a:bodyPr/>
              <a:lstStyle/>
              <a:p>
                <a:r>
                  <a:rPr lang="en-US">
                    <a:noFill/>
                  </a:rPr>
                  <a:t> </a:t>
                </a:r>
              </a:p>
            </p:txBody>
          </p:sp>
        </mc:Fallback>
      </mc:AlternateContent>
    </p:spTree>
    <p:extLst>
      <p:ext uri="{BB962C8B-B14F-4D97-AF65-F5344CB8AC3E}">
        <p14:creationId xmlns:p14="http://schemas.microsoft.com/office/powerpoint/2010/main" val="385586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15             		   </a:t>
            </a:r>
          </a:p>
        </p:txBody>
      </p:sp>
      <p:pic>
        <p:nvPicPr>
          <p:cNvPr id="2050" name="Picture 2">
            <a:extLst>
              <a:ext uri="{FF2B5EF4-FFF2-40B4-BE49-F238E27FC236}">
                <a16:creationId xmlns:a16="http://schemas.microsoft.com/office/drawing/2014/main" id="{F158219D-7019-5E38-E687-DEEEDE35A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4302"/>
            <a:ext cx="12192000" cy="4714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782B80-32DB-E6F3-521F-FCFBFCCA1270}"/>
              </a:ext>
            </a:extLst>
          </p:cNvPr>
          <p:cNvSpPr txBox="1">
            <a:spLocks/>
          </p:cNvSpPr>
          <p:nvPr/>
        </p:nvSpPr>
        <p:spPr>
          <a:xfrm>
            <a:off x="4596857" y="-71011"/>
            <a:ext cx="2982788" cy="76531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Thank you.!</a:t>
            </a:r>
          </a:p>
        </p:txBody>
      </p:sp>
      <p:pic>
        <p:nvPicPr>
          <p:cNvPr id="6" name="Picture 5">
            <a:extLst>
              <a:ext uri="{FF2B5EF4-FFF2-40B4-BE49-F238E27FC236}">
                <a16:creationId xmlns:a16="http://schemas.microsoft.com/office/drawing/2014/main" id="{55732B57-1579-017E-4D3E-CC6E2C834BBA}"/>
              </a:ext>
            </a:extLst>
          </p:cNvPr>
          <p:cNvPicPr>
            <a:picLocks noChangeAspect="1"/>
          </p:cNvPicPr>
          <p:nvPr/>
        </p:nvPicPr>
        <p:blipFill>
          <a:blip r:embed="rId4"/>
          <a:stretch>
            <a:fillRect/>
          </a:stretch>
        </p:blipFill>
        <p:spPr>
          <a:xfrm>
            <a:off x="4640421" y="5412044"/>
            <a:ext cx="2911158" cy="357197"/>
          </a:xfrm>
          <a:prstGeom prst="rect">
            <a:avLst/>
          </a:prstGeom>
        </p:spPr>
      </p:pic>
      <p:pic>
        <p:nvPicPr>
          <p:cNvPr id="8" name="Picture 7">
            <a:extLst>
              <a:ext uri="{FF2B5EF4-FFF2-40B4-BE49-F238E27FC236}">
                <a16:creationId xmlns:a16="http://schemas.microsoft.com/office/drawing/2014/main" id="{35BCEA9F-44F1-3052-1760-8D4EAB592DB9}"/>
              </a:ext>
            </a:extLst>
          </p:cNvPr>
          <p:cNvPicPr>
            <a:picLocks noChangeAspect="1"/>
          </p:cNvPicPr>
          <p:nvPr/>
        </p:nvPicPr>
        <p:blipFill>
          <a:blip r:embed="rId5"/>
          <a:stretch>
            <a:fillRect/>
          </a:stretch>
        </p:blipFill>
        <p:spPr>
          <a:xfrm>
            <a:off x="0" y="5915721"/>
            <a:ext cx="6267236" cy="294857"/>
          </a:xfrm>
          <a:prstGeom prst="rect">
            <a:avLst/>
          </a:prstGeom>
        </p:spPr>
      </p:pic>
      <p:pic>
        <p:nvPicPr>
          <p:cNvPr id="11" name="Picture 10">
            <a:extLst>
              <a:ext uri="{FF2B5EF4-FFF2-40B4-BE49-F238E27FC236}">
                <a16:creationId xmlns:a16="http://schemas.microsoft.com/office/drawing/2014/main" id="{08B23F25-ED96-2021-00FB-7A269BF2748B}"/>
              </a:ext>
            </a:extLst>
          </p:cNvPr>
          <p:cNvPicPr>
            <a:picLocks noChangeAspect="1"/>
          </p:cNvPicPr>
          <p:nvPr/>
        </p:nvPicPr>
        <p:blipFill>
          <a:blip r:embed="rId6"/>
          <a:stretch>
            <a:fillRect/>
          </a:stretch>
        </p:blipFill>
        <p:spPr>
          <a:xfrm>
            <a:off x="6400800" y="5920122"/>
            <a:ext cx="5791200" cy="317845"/>
          </a:xfrm>
          <a:prstGeom prst="rect">
            <a:avLst/>
          </a:prstGeom>
        </p:spPr>
      </p:pic>
    </p:spTree>
    <p:extLst>
      <p:ext uri="{BB962C8B-B14F-4D97-AF65-F5344CB8AC3E}">
        <p14:creationId xmlns:p14="http://schemas.microsoft.com/office/powerpoint/2010/main" val="4238215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D30736-A375-9199-22D7-91FBF4C8AD8B}"/>
              </a:ext>
            </a:extLst>
          </p:cNvPr>
          <p:cNvPicPr>
            <a:picLocks noChangeAspect="1"/>
          </p:cNvPicPr>
          <p:nvPr/>
        </p:nvPicPr>
        <p:blipFill>
          <a:blip r:embed="rId3"/>
          <a:stretch>
            <a:fillRect/>
          </a:stretch>
        </p:blipFill>
        <p:spPr>
          <a:xfrm>
            <a:off x="5395482" y="3877545"/>
            <a:ext cx="3586492" cy="2432219"/>
          </a:xfrm>
          <a:prstGeom prst="rect">
            <a:avLst/>
          </a:prstGeom>
        </p:spPr>
      </p:pic>
      <p:grpSp>
        <p:nvGrpSpPr>
          <p:cNvPr id="26" name="Group 25">
            <a:extLst>
              <a:ext uri="{FF2B5EF4-FFF2-40B4-BE49-F238E27FC236}">
                <a16:creationId xmlns:a16="http://schemas.microsoft.com/office/drawing/2014/main" id="{1197D413-ABFD-C426-0C30-790C6990A3D1}"/>
              </a:ext>
            </a:extLst>
          </p:cNvPr>
          <p:cNvGrpSpPr/>
          <p:nvPr/>
        </p:nvGrpSpPr>
        <p:grpSpPr>
          <a:xfrm>
            <a:off x="5321395" y="1151686"/>
            <a:ext cx="3760372" cy="2502779"/>
            <a:chOff x="5562155" y="2234971"/>
            <a:chExt cx="3885401" cy="2548319"/>
          </a:xfrm>
        </p:grpSpPr>
        <p:grpSp>
          <p:nvGrpSpPr>
            <p:cNvPr id="19" name="Group 18">
              <a:extLst>
                <a:ext uri="{FF2B5EF4-FFF2-40B4-BE49-F238E27FC236}">
                  <a16:creationId xmlns:a16="http://schemas.microsoft.com/office/drawing/2014/main" id="{B24279DD-CA92-4780-B9C1-E1AFE7C5F64D}"/>
                </a:ext>
              </a:extLst>
            </p:cNvPr>
            <p:cNvGrpSpPr/>
            <p:nvPr/>
          </p:nvGrpSpPr>
          <p:grpSpPr>
            <a:xfrm>
              <a:off x="5562155" y="2443372"/>
              <a:ext cx="3409846" cy="2339918"/>
              <a:chOff x="30889183" y="17272086"/>
              <a:chExt cx="9110500" cy="5891644"/>
            </a:xfrm>
          </p:grpSpPr>
          <p:pic>
            <p:nvPicPr>
              <p:cNvPr id="21" name="Picture 20">
                <a:extLst>
                  <a:ext uri="{FF2B5EF4-FFF2-40B4-BE49-F238E27FC236}">
                    <a16:creationId xmlns:a16="http://schemas.microsoft.com/office/drawing/2014/main" id="{3D4048A5-9FE6-C362-BF5E-964ADF1580EB}"/>
                  </a:ext>
                </a:extLst>
              </p:cNvPr>
              <p:cNvPicPr>
                <a:picLocks noChangeAspect="1"/>
              </p:cNvPicPr>
              <p:nvPr/>
            </p:nvPicPr>
            <p:blipFill rotWithShape="1">
              <a:blip r:embed="rId4"/>
              <a:srcRect l="10727" t="8491" b="5321"/>
              <a:stretch/>
            </p:blipFill>
            <p:spPr>
              <a:xfrm rot="5400000">
                <a:off x="32498611" y="15662658"/>
                <a:ext cx="5891644" cy="9110500"/>
              </a:xfrm>
              <a:prstGeom prst="rect">
                <a:avLst/>
              </a:prstGeom>
            </p:spPr>
          </p:pic>
          <p:sp>
            <p:nvSpPr>
              <p:cNvPr id="22" name="Rectangle 21">
                <a:extLst>
                  <a:ext uri="{FF2B5EF4-FFF2-40B4-BE49-F238E27FC236}">
                    <a16:creationId xmlns:a16="http://schemas.microsoft.com/office/drawing/2014/main" id="{7BEAD260-5569-0492-4271-9455A5F2A18C}"/>
                  </a:ext>
                </a:extLst>
              </p:cNvPr>
              <p:cNvSpPr/>
              <p:nvPr/>
            </p:nvSpPr>
            <p:spPr>
              <a:xfrm>
                <a:off x="36926874" y="17701617"/>
                <a:ext cx="2519870" cy="13717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E2DC4611-2FE4-B01A-E4D5-16E3114F0925}"/>
                </a:ext>
              </a:extLst>
            </p:cNvPr>
            <p:cNvSpPr txBox="1"/>
            <p:nvPr/>
          </p:nvSpPr>
          <p:spPr>
            <a:xfrm>
              <a:off x="6225149" y="2234971"/>
              <a:ext cx="3222407" cy="276999"/>
            </a:xfrm>
            <a:prstGeom prst="rect">
              <a:avLst/>
            </a:prstGeom>
            <a:noFill/>
          </p:spPr>
          <p:txBody>
            <a:bodyPr wrap="square" rtlCol="0">
              <a:spAutoFit/>
            </a:bodyPr>
            <a:lstStyle/>
            <a:p>
              <a:r>
                <a:rPr lang="en-US" sz="1200" b="1" dirty="0" err="1">
                  <a:solidFill>
                    <a:srgbClr val="0432FF"/>
                  </a:solidFill>
                  <a:latin typeface="Times New Roman" panose="02020603050405020304" pitchFamily="18" charset="0"/>
                  <a:cs typeface="Times New Roman" panose="02020603050405020304" pitchFamily="18" charset="0"/>
                </a:rPr>
                <a:t>SpinQuest</a:t>
              </a:r>
              <a:r>
                <a:rPr lang="en-US" sz="1200" b="1" dirty="0">
                  <a:solidFill>
                    <a:srgbClr val="0432FF"/>
                  </a:solidFill>
                  <a:latin typeface="Times New Roman" panose="02020603050405020304" pitchFamily="18" charset="0"/>
                  <a:cs typeface="Times New Roman" panose="02020603050405020304" pitchFamily="18" charset="0"/>
                </a:rPr>
                <a:t> Semi-Online-Reconstruction</a:t>
              </a:r>
            </a:p>
          </p:txBody>
        </p:sp>
      </p:grpSp>
      <p:pic>
        <p:nvPicPr>
          <p:cNvPr id="12" name="Picture 11">
            <a:extLst>
              <a:ext uri="{FF2B5EF4-FFF2-40B4-BE49-F238E27FC236}">
                <a16:creationId xmlns:a16="http://schemas.microsoft.com/office/drawing/2014/main" id="{815AD448-3274-4205-09FF-50E77B0C0E2F}"/>
              </a:ext>
            </a:extLst>
          </p:cNvPr>
          <p:cNvPicPr>
            <a:picLocks noChangeAspect="1"/>
          </p:cNvPicPr>
          <p:nvPr/>
        </p:nvPicPr>
        <p:blipFill>
          <a:blip r:embed="rId5"/>
          <a:stretch>
            <a:fillRect/>
          </a:stretch>
        </p:blipFill>
        <p:spPr>
          <a:xfrm>
            <a:off x="9349590" y="2622497"/>
            <a:ext cx="2744444" cy="1861174"/>
          </a:xfrm>
          <a:prstGeom prst="rect">
            <a:avLst/>
          </a:prstGeom>
        </p:spPr>
      </p:pic>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16             		   </a:t>
            </a:r>
          </a:p>
        </p:txBody>
      </p:sp>
      <p:sp>
        <p:nvSpPr>
          <p:cNvPr id="2" name="Title 1">
            <a:extLst>
              <a:ext uri="{FF2B5EF4-FFF2-40B4-BE49-F238E27FC236}">
                <a16:creationId xmlns:a16="http://schemas.microsoft.com/office/drawing/2014/main" id="{95782B80-32DB-E6F3-521F-FCFBFCCA1270}"/>
              </a:ext>
            </a:extLst>
          </p:cNvPr>
          <p:cNvSpPr txBox="1">
            <a:spLocks/>
          </p:cNvSpPr>
          <p:nvPr/>
        </p:nvSpPr>
        <p:spPr>
          <a:xfrm>
            <a:off x="247880" y="-74884"/>
            <a:ext cx="6549903" cy="76531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Online Reconstruction Updates</a:t>
            </a:r>
          </a:p>
        </p:txBody>
      </p:sp>
      <p:pic>
        <p:nvPicPr>
          <p:cNvPr id="6" name="Picture 5">
            <a:extLst>
              <a:ext uri="{FF2B5EF4-FFF2-40B4-BE49-F238E27FC236}">
                <a16:creationId xmlns:a16="http://schemas.microsoft.com/office/drawing/2014/main" id="{9FBF7D28-0E08-83F5-1975-8313F508CDC4}"/>
              </a:ext>
            </a:extLst>
          </p:cNvPr>
          <p:cNvPicPr>
            <a:picLocks noChangeAspect="1"/>
          </p:cNvPicPr>
          <p:nvPr/>
        </p:nvPicPr>
        <p:blipFill rotWithShape="1">
          <a:blip r:embed="rId6"/>
          <a:srcRect t="5161"/>
          <a:stretch/>
        </p:blipFill>
        <p:spPr>
          <a:xfrm rot="5400000">
            <a:off x="9083343" y="-484691"/>
            <a:ext cx="2632929" cy="3584384"/>
          </a:xfrm>
          <a:prstGeom prst="rect">
            <a:avLst/>
          </a:prstGeom>
        </p:spPr>
      </p:pic>
      <p:sp>
        <p:nvSpPr>
          <p:cNvPr id="7" name="TextBox 6">
            <a:extLst>
              <a:ext uri="{FF2B5EF4-FFF2-40B4-BE49-F238E27FC236}">
                <a16:creationId xmlns:a16="http://schemas.microsoft.com/office/drawing/2014/main" id="{66E41A37-300C-14FB-60CA-008C731262DA}"/>
              </a:ext>
            </a:extLst>
          </p:cNvPr>
          <p:cNvSpPr txBox="1"/>
          <p:nvPr/>
        </p:nvSpPr>
        <p:spPr>
          <a:xfrm>
            <a:off x="97966" y="913509"/>
            <a:ext cx="5459784" cy="68172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Two different reconstructions working together to process decoded files:</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Online reconstruction (local, fast, limited by occupancy)</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Semi-Online reconstruction (</a:t>
            </a:r>
            <a:r>
              <a:rPr lang="en-US" sz="1500" dirty="0" err="1">
                <a:latin typeface="Times New Roman" panose="02020603050405020304" pitchFamily="18" charset="0"/>
                <a:cs typeface="Times New Roman" panose="02020603050405020304" pitchFamily="18" charset="0"/>
              </a:rPr>
              <a:t>Fermigrid</a:t>
            </a:r>
            <a:r>
              <a:rPr lang="en-US" sz="1500" dirty="0">
                <a:latin typeface="Times New Roman" panose="02020603050405020304" pitchFamily="18" charset="0"/>
                <a:cs typeface="Times New Roman" panose="02020603050405020304" pitchFamily="18" charset="0"/>
              </a:rPr>
              <a:t>, time consuming, no occupancy constraints)</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Already completed reconstructing </a:t>
            </a:r>
            <a:r>
              <a:rPr lang="en-US" sz="1500" dirty="0" err="1">
                <a:latin typeface="Times New Roman" panose="02020603050405020304" pitchFamily="18" charset="0"/>
                <a:cs typeface="Times New Roman" panose="02020603050405020304" pitchFamily="18" charset="0"/>
              </a:rPr>
              <a:t>goodruns</a:t>
            </a:r>
            <a:r>
              <a:rPr lang="en-US" sz="1500" dirty="0">
                <a:latin typeface="Times New Roman" panose="02020603050405020304" pitchFamily="18" charset="0"/>
                <a:cs typeface="Times New Roman" panose="02020603050405020304" pitchFamily="18" charset="0"/>
              </a:rPr>
              <a:t> (853 spills).!</a:t>
            </a:r>
          </a:p>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Provides data quality and online monitoring (track-level information event-by-event basis)</a:t>
            </a:r>
          </a:p>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Monitor the impact on Physics when introducing constraints (invariant mass spectrum when K-Mag runs half of the current to reduce heat load )</a:t>
            </a:r>
          </a:p>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Wire chamber and hodoscope efficiency calculations</a:t>
            </a:r>
          </a:p>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Troubleshooting spectrometer by using online reconstruction:</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Beam gate malfunctioning identified (</a:t>
            </a:r>
            <a:r>
              <a:rPr lang="en-US" sz="1500" dirty="0" err="1">
                <a:latin typeface="Times New Roman" panose="02020603050405020304" pitchFamily="18" charset="0"/>
                <a:cs typeface="Times New Roman" panose="02020603050405020304" pitchFamily="18" charset="0"/>
              </a:rPr>
              <a:t>Elog</a:t>
            </a:r>
            <a:r>
              <a:rPr lang="en-US" sz="1500" dirty="0">
                <a:latin typeface="Times New Roman" panose="02020603050405020304" pitchFamily="18" charset="0"/>
                <a:cs typeface="Times New Roman" panose="02020603050405020304" pitchFamily="18" charset="0"/>
              </a:rPr>
              <a:t> 5599)</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Swapped cables found at hodoscope stations (</a:t>
            </a:r>
            <a:r>
              <a:rPr lang="en-US" sz="1500" dirty="0" err="1">
                <a:latin typeface="Times New Roman" panose="02020603050405020304" pitchFamily="18" charset="0"/>
                <a:cs typeface="Times New Roman" panose="02020603050405020304" pitchFamily="18" charset="0"/>
              </a:rPr>
              <a:t>Elog</a:t>
            </a:r>
            <a:r>
              <a:rPr lang="en-US" sz="1500" dirty="0">
                <a:latin typeface="Times New Roman" panose="02020603050405020304" pitchFamily="18" charset="0"/>
                <a:cs typeface="Times New Roman" panose="02020603050405020304" pitchFamily="18" charset="0"/>
              </a:rPr>
              <a:t> 5666)</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Chamber connections mistakenly swapped found</a:t>
            </a:r>
          </a:p>
          <a:p>
            <a:pPr marL="742950" lvl="1"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Correcting wire-chamber alignment by studying residual plots (work on progress!)</a:t>
            </a:r>
          </a:p>
          <a:p>
            <a:pPr marL="285750" indent="-285750">
              <a:spcAft>
                <a:spcPts val="600"/>
              </a:spcAft>
              <a:buFont typeface="Arial" panose="020B0604020202020204" pitchFamily="34" charset="0"/>
              <a:buChar char="•"/>
            </a:pPr>
            <a:r>
              <a:rPr lang="en-US" sz="1500" dirty="0">
                <a:latin typeface="Times New Roman" panose="02020603050405020304" pitchFamily="18" charset="0"/>
                <a:cs typeface="Times New Roman" panose="02020603050405020304" pitchFamily="18" charset="0"/>
              </a:rPr>
              <a:t>Stay tuned to receive more exciting news.!</a:t>
            </a:r>
          </a:p>
          <a:p>
            <a:pPr marL="742950" lvl="1" indent="-285750">
              <a:spcAft>
                <a:spcPts val="600"/>
              </a:spcAft>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dirty="0"/>
          </a:p>
        </p:txBody>
      </p:sp>
      <p:pic>
        <p:nvPicPr>
          <p:cNvPr id="15" name="Picture 14">
            <a:extLst>
              <a:ext uri="{FF2B5EF4-FFF2-40B4-BE49-F238E27FC236}">
                <a16:creationId xmlns:a16="http://schemas.microsoft.com/office/drawing/2014/main" id="{7B488FF3-82AE-257A-FD27-ED0F3951AB55}"/>
              </a:ext>
            </a:extLst>
          </p:cNvPr>
          <p:cNvPicPr>
            <a:picLocks noChangeAspect="1"/>
          </p:cNvPicPr>
          <p:nvPr/>
        </p:nvPicPr>
        <p:blipFill>
          <a:blip r:embed="rId7"/>
          <a:stretch>
            <a:fillRect/>
          </a:stretch>
        </p:blipFill>
        <p:spPr>
          <a:xfrm>
            <a:off x="8812528" y="4448980"/>
            <a:ext cx="3011856" cy="2042523"/>
          </a:xfrm>
          <a:prstGeom prst="rect">
            <a:avLst/>
          </a:prstGeom>
        </p:spPr>
      </p:pic>
    </p:spTree>
    <p:extLst>
      <p:ext uri="{BB962C8B-B14F-4D97-AF65-F5344CB8AC3E}">
        <p14:creationId xmlns:p14="http://schemas.microsoft.com/office/powerpoint/2010/main" val="274696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histogram&#10;&#10;Description automatically generated">
            <a:extLst>
              <a:ext uri="{FF2B5EF4-FFF2-40B4-BE49-F238E27FC236}">
                <a16:creationId xmlns:a16="http://schemas.microsoft.com/office/drawing/2014/main" id="{2214436B-C8A9-BCD0-23E8-FAD5CDB7933F}"/>
              </a:ext>
            </a:extLst>
          </p:cNvPr>
          <p:cNvPicPr>
            <a:picLocks noChangeAspect="1"/>
          </p:cNvPicPr>
          <p:nvPr/>
        </p:nvPicPr>
        <p:blipFill>
          <a:blip r:embed="rId3"/>
          <a:stretch>
            <a:fillRect/>
          </a:stretch>
        </p:blipFill>
        <p:spPr>
          <a:xfrm>
            <a:off x="1890013" y="827082"/>
            <a:ext cx="8396476" cy="5597651"/>
          </a:xfrm>
          <a:prstGeom prst="rect">
            <a:avLst/>
          </a:prstGeom>
        </p:spPr>
      </p:pic>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Benchmarking Regression Models</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17             		   </a:t>
            </a:r>
          </a:p>
        </p:txBody>
      </p:sp>
    </p:spTree>
    <p:extLst>
      <p:ext uri="{BB962C8B-B14F-4D97-AF65-F5344CB8AC3E}">
        <p14:creationId xmlns:p14="http://schemas.microsoft.com/office/powerpoint/2010/main" val="2213935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SpinQuest: Putting together the proton spin puzzle">
            <a:hlinkClick r:id="rId3"/>
            <a:extLst>
              <a:ext uri="{FF2B5EF4-FFF2-40B4-BE49-F238E27FC236}">
                <a16:creationId xmlns:a16="http://schemas.microsoft.com/office/drawing/2014/main" id="{F3926A28-EA4C-16B9-AFA0-77372CF906FB}"/>
              </a:ext>
            </a:extLst>
          </p:cNvPr>
          <p:cNvPicPr>
            <a:picLocks noChangeAspect="1" noChangeArrowheads="1"/>
          </p:cNvPicPr>
          <p:nvPr/>
        </p:nvPicPr>
        <p:blipFill>
          <a:blip r:embed="rId4">
            <a:alphaModFix amt="22000"/>
            <a:extLst>
              <a:ext uri="{28A0092B-C50C-407E-A947-70E740481C1C}">
                <a14:useLocalDpi xmlns:a14="http://schemas.microsoft.com/office/drawing/2010/main" val="0"/>
              </a:ext>
            </a:extLst>
          </a:blip>
          <a:srcRect/>
          <a:stretch>
            <a:fillRect/>
          </a:stretch>
        </p:blipFill>
        <p:spPr bwMode="auto">
          <a:xfrm>
            <a:off x="-15498" y="0"/>
            <a:ext cx="12207498" cy="6492598"/>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Outline</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a:solidFill>
            <a:srgbClr val="8B1945"/>
          </a:solidFill>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01             		   </a:t>
            </a:r>
          </a:p>
        </p:txBody>
      </p:sp>
      <p:sp>
        <p:nvSpPr>
          <p:cNvPr id="2" name="TextBox 1">
            <a:extLst>
              <a:ext uri="{FF2B5EF4-FFF2-40B4-BE49-F238E27FC236}">
                <a16:creationId xmlns:a16="http://schemas.microsoft.com/office/drawing/2014/main" id="{68F1BBDF-4C11-5041-842B-C9309A72F379}"/>
              </a:ext>
            </a:extLst>
          </p:cNvPr>
          <p:cNvSpPr txBox="1"/>
          <p:nvPr/>
        </p:nvSpPr>
        <p:spPr>
          <a:xfrm>
            <a:off x="269251" y="991850"/>
            <a:ext cx="10196662" cy="724813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Introduction</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Motivation</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Existing results (PHENIX)</a:t>
            </a:r>
          </a:p>
          <a:p>
            <a:pPr marL="342900" indent="-342900">
              <a:lnSpc>
                <a:spcPct val="150000"/>
              </a:lnSpc>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SpinQuest</a:t>
            </a:r>
            <a:r>
              <a:rPr lang="en-US" sz="2000" dirty="0">
                <a:latin typeface="Times New Roman" panose="02020603050405020304" pitchFamily="18" charset="0"/>
                <a:cs typeface="Times New Roman" panose="02020603050405020304" pitchFamily="18" charset="0"/>
              </a:rPr>
              <a:t> Experiment</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Analysis Procedure:</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Generated Monte-Carlo</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Background estimation using GPR (Gaussian Process Regression)</a:t>
            </a:r>
          </a:p>
          <a:p>
            <a:pPr marL="800100" lvl="1"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Bayesian Unfolding (Using </a:t>
            </a:r>
            <a:r>
              <a:rPr lang="en-US" sz="2000" dirty="0" err="1">
                <a:latin typeface="Times New Roman" panose="02020603050405020304" pitchFamily="18" charset="0"/>
                <a:cs typeface="Times New Roman" panose="02020603050405020304" pitchFamily="18" charset="0"/>
              </a:rPr>
              <a:t>RooUnfold</a:t>
            </a:r>
            <a:r>
              <a:rPr lang="en-US" sz="2000" dirty="0">
                <a:latin typeface="Times New Roman" panose="02020603050405020304" pitchFamily="18" charset="0"/>
                <a:cs typeface="Times New Roman" panose="02020603050405020304" pitchFamily="18" charset="0"/>
              </a:rPr>
              <a:t>)</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Simulation Results</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Conclusions</a:t>
            </a:r>
          </a:p>
          <a:p>
            <a:pPr marL="342900" indent="-342900">
              <a:lnSpc>
                <a:spcPct val="15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Next Steps and Discussion</a:t>
            </a:r>
          </a:p>
          <a:p>
            <a:pPr marL="342900" indent="-342900">
              <a:lnSpc>
                <a:spcPct val="150000"/>
              </a:lnSpc>
              <a:buFont typeface="Arial" panose="020B0604020202020204" pitchFamily="34" charset="0"/>
              <a:buChar char="•"/>
            </a:pPr>
            <a:endParaRPr lang="en-US" dirty="0">
              <a:solidFill>
                <a:schemeClr val="bg1"/>
              </a:solidFill>
            </a:endParaRPr>
          </a:p>
          <a:p>
            <a:pPr marL="342900" indent="-342900">
              <a:lnSpc>
                <a:spcPct val="150000"/>
              </a:lnSpc>
              <a:buFont typeface="Arial" panose="020B0604020202020204" pitchFamily="34" charset="0"/>
              <a:buChar char="•"/>
            </a:pPr>
            <a:endParaRPr lang="en-US" dirty="0">
              <a:solidFill>
                <a:schemeClr val="bg1"/>
              </a:solidFill>
            </a:endParaRPr>
          </a:p>
          <a:p>
            <a:pPr marL="342900" indent="-342900">
              <a:lnSpc>
                <a:spcPct val="150000"/>
              </a:lnSpc>
              <a:buFont typeface="+mj-lt"/>
              <a:buAutoNum type="arabicPeriod"/>
            </a:pPr>
            <a:endParaRPr lang="en-US" dirty="0">
              <a:solidFill>
                <a:schemeClr val="bg1"/>
              </a:solidFill>
            </a:endParaRPr>
          </a:p>
          <a:p>
            <a:pPr marL="342900" indent="-342900">
              <a:buFont typeface="+mj-lt"/>
              <a:buAutoNum type="arabicPeriod"/>
            </a:pPr>
            <a:endParaRPr lang="en-US" dirty="0">
              <a:solidFill>
                <a:schemeClr val="bg1"/>
              </a:solidFill>
            </a:endParaRPr>
          </a:p>
          <a:p>
            <a:pPr marL="1257300" lvl="2" indent="-342900">
              <a:buFont typeface="+mj-lt"/>
              <a:buAutoNum type="arabicPeriod"/>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8697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aph of a graph with red and blue lines&#10;&#10;Description automatically generated">
            <a:extLst>
              <a:ext uri="{FF2B5EF4-FFF2-40B4-BE49-F238E27FC236}">
                <a16:creationId xmlns:a16="http://schemas.microsoft.com/office/drawing/2014/main" id="{5C426C80-DB68-5645-22F3-0092C4D15B72}"/>
              </a:ext>
            </a:extLst>
          </p:cNvPr>
          <p:cNvPicPr>
            <a:picLocks noChangeAspect="1"/>
          </p:cNvPicPr>
          <p:nvPr/>
        </p:nvPicPr>
        <p:blipFill>
          <a:blip r:embed="rId3"/>
          <a:stretch>
            <a:fillRect/>
          </a:stretch>
        </p:blipFill>
        <p:spPr>
          <a:xfrm>
            <a:off x="2004573" y="3264496"/>
            <a:ext cx="2837494" cy="2812083"/>
          </a:xfrm>
          <a:prstGeom prst="rect">
            <a:avLst/>
          </a:prstGeom>
        </p:spPr>
      </p:pic>
      <mc:AlternateContent xmlns:mc="http://schemas.openxmlformats.org/markup-compatibility/2006" xmlns:a14="http://schemas.microsoft.com/office/drawing/2010/main">
        <mc:Choice Requires="a14">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Transverse Single Spin Asymmetry in </a:t>
                </a:r>
                <a14:m>
                  <m:oMath xmlns:m="http://schemas.openxmlformats.org/officeDocument/2006/math">
                    <m:r>
                      <a:rPr lang="en-US" sz="4000" b="1" i="1" smtClean="0">
                        <a:solidFill>
                          <a:srgbClr val="98002E"/>
                        </a:solidFill>
                        <a:latin typeface="Cambria Math" panose="02040503050406030204" pitchFamily="18" charset="0"/>
                        <a:cs typeface="Arial" panose="020B0604020202020204" pitchFamily="34" charset="0"/>
                      </a:rPr>
                      <m:t>𝑱</m:t>
                    </m:r>
                    <m:r>
                      <a:rPr lang="en-US" sz="4000" b="1" i="1" smtClean="0">
                        <a:solidFill>
                          <a:srgbClr val="98002E"/>
                        </a:solidFill>
                        <a:latin typeface="Cambria Math" panose="02040503050406030204" pitchFamily="18" charset="0"/>
                        <a:cs typeface="Arial" panose="020B0604020202020204" pitchFamily="34" charset="0"/>
                      </a:rPr>
                      <m:t>/</m:t>
                    </m:r>
                    <m:r>
                      <a:rPr lang="en-US" sz="4000" b="1" i="1" smtClean="0">
                        <a:solidFill>
                          <a:srgbClr val="98002E"/>
                        </a:solidFill>
                        <a:latin typeface="Cambria Math" panose="02040503050406030204" pitchFamily="18" charset="0"/>
                        <a:cs typeface="Arial" panose="020B0604020202020204" pitchFamily="34" charset="0"/>
                      </a:rPr>
                      <m:t>𝝍</m:t>
                    </m:r>
                  </m:oMath>
                </a14:m>
                <a:r>
                  <a:rPr lang="en-US" sz="4000" b="1" dirty="0">
                    <a:solidFill>
                      <a:srgbClr val="98002E"/>
                    </a:solidFill>
                    <a:latin typeface="Arial" panose="020B0604020202020204" pitchFamily="34" charset="0"/>
                    <a:cs typeface="Arial" panose="020B0604020202020204" pitchFamily="34" charset="0"/>
                  </a:rPr>
                  <a:t> Production</a:t>
                </a:r>
              </a:p>
            </p:txBody>
          </p:sp>
        </mc:Choice>
        <mc:Fallback xmlns="">
          <p:sp>
            <p:nvSpPr>
              <p:cNvPr id="17" name="Title 1">
                <a:extLst>
                  <a:ext uri="{FF2B5EF4-FFF2-40B4-BE49-F238E27FC236}">
                    <a16:creationId xmlns:a16="http://schemas.microsoft.com/office/drawing/2014/main" id="{987BC71C-9E83-6B45-95E0-43FD8283E919}"/>
                  </a:ext>
                </a:extLst>
              </p:cNvPr>
              <p:cNvSpPr txBox="1">
                <a:spLocks noRot="1" noChangeAspect="1" noMove="1" noResize="1" noEditPoints="1" noAdjustHandles="1" noChangeArrowheads="1" noChangeShapeType="1" noTextEdit="1"/>
              </p:cNvSpPr>
              <p:nvPr/>
            </p:nvSpPr>
            <p:spPr>
              <a:xfrm>
                <a:off x="109782" y="0"/>
                <a:ext cx="10515600" cy="765313"/>
              </a:xfrm>
              <a:prstGeom prst="rect">
                <a:avLst/>
              </a:prstGeom>
              <a:blipFill>
                <a:blip r:embed="rId4"/>
                <a:stretch>
                  <a:fillRect l="-1327" b="-24590"/>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02             		   </a:t>
            </a:r>
          </a:p>
        </p:txBody>
      </p:sp>
      <p:grpSp>
        <p:nvGrpSpPr>
          <p:cNvPr id="10" name="Group 9">
            <a:extLst>
              <a:ext uri="{FF2B5EF4-FFF2-40B4-BE49-F238E27FC236}">
                <a16:creationId xmlns:a16="http://schemas.microsoft.com/office/drawing/2014/main" id="{3A07E857-5602-B9B4-5AA9-A9DB78CFBAC6}"/>
              </a:ext>
            </a:extLst>
          </p:cNvPr>
          <p:cNvGrpSpPr/>
          <p:nvPr/>
        </p:nvGrpSpPr>
        <p:grpSpPr>
          <a:xfrm>
            <a:off x="5998747" y="4782367"/>
            <a:ext cx="1235183" cy="961435"/>
            <a:chOff x="8503681" y="1269118"/>
            <a:chExt cx="1061066" cy="977699"/>
          </a:xfrm>
        </p:grpSpPr>
        <p:sp>
          <p:nvSpPr>
            <p:cNvPr id="19" name="TextBox 18">
              <a:extLst>
                <a:ext uri="{FF2B5EF4-FFF2-40B4-BE49-F238E27FC236}">
                  <a16:creationId xmlns:a16="http://schemas.microsoft.com/office/drawing/2014/main" id="{85E05D80-542E-F25C-AD60-06668306F674}"/>
                </a:ext>
              </a:extLst>
            </p:cNvPr>
            <p:cNvSpPr txBox="1"/>
            <p:nvPr/>
          </p:nvSpPr>
          <p:spPr>
            <a:xfrm>
              <a:off x="8944063" y="1269118"/>
              <a:ext cx="620684" cy="400110"/>
            </a:xfrm>
            <a:prstGeom prst="rect">
              <a:avLst/>
            </a:prstGeom>
            <a:noFill/>
          </p:spPr>
          <p:txBody>
            <a:bodyPr wrap="none" rtlCol="0">
              <a:spAutoFit/>
            </a:bodyPr>
            <a:lstStyle/>
            <a:p>
              <a:pPr algn="ctr"/>
              <a:r>
                <a:rPr lang="en-US" sz="1000" dirty="0">
                  <a:solidFill>
                    <a:schemeClr val="bg1"/>
                  </a:solidFill>
                </a:rPr>
                <a:t>19%</a:t>
              </a:r>
            </a:p>
            <a:p>
              <a:pPr algn="ctr"/>
              <a:r>
                <a:rPr lang="en-US" sz="1000" dirty="0">
                  <a:solidFill>
                    <a:schemeClr val="bg1"/>
                  </a:solidFill>
                </a:rPr>
                <a:t>618 files</a:t>
              </a:r>
            </a:p>
          </p:txBody>
        </p:sp>
        <p:sp>
          <p:nvSpPr>
            <p:cNvPr id="15" name="TextBox 14">
              <a:extLst>
                <a:ext uri="{FF2B5EF4-FFF2-40B4-BE49-F238E27FC236}">
                  <a16:creationId xmlns:a16="http://schemas.microsoft.com/office/drawing/2014/main" id="{03FF5896-9A0D-BF68-3D20-49FF7189647E}"/>
                </a:ext>
              </a:extLst>
            </p:cNvPr>
            <p:cNvSpPr txBox="1"/>
            <p:nvPr/>
          </p:nvSpPr>
          <p:spPr>
            <a:xfrm>
              <a:off x="8503681" y="1846707"/>
              <a:ext cx="686406" cy="400110"/>
            </a:xfrm>
            <a:prstGeom prst="rect">
              <a:avLst/>
            </a:prstGeom>
            <a:noFill/>
          </p:spPr>
          <p:txBody>
            <a:bodyPr wrap="none" rtlCol="0">
              <a:spAutoFit/>
            </a:bodyPr>
            <a:lstStyle/>
            <a:p>
              <a:pPr algn="ctr"/>
              <a:r>
                <a:rPr lang="en-US" sz="1000" dirty="0">
                  <a:solidFill>
                    <a:schemeClr val="bg1"/>
                  </a:solidFill>
                </a:rPr>
                <a:t>81%</a:t>
              </a:r>
            </a:p>
            <a:p>
              <a:pPr algn="ctr"/>
              <a:r>
                <a:rPr lang="en-US" sz="1000" dirty="0">
                  <a:solidFill>
                    <a:schemeClr val="bg1"/>
                  </a:solidFill>
                </a:rPr>
                <a:t>2587 files</a:t>
              </a:r>
            </a:p>
          </p:txBody>
        </p:sp>
      </p:grpSp>
      <p:pic>
        <p:nvPicPr>
          <p:cNvPr id="13" name="Picture 12" descr="A graph with numbers and symbols&#10;&#10;Description automatically generated">
            <a:extLst>
              <a:ext uri="{FF2B5EF4-FFF2-40B4-BE49-F238E27FC236}">
                <a16:creationId xmlns:a16="http://schemas.microsoft.com/office/drawing/2014/main" id="{11BD12CC-31C8-1854-7D2A-9E8F8B45871A}"/>
              </a:ext>
            </a:extLst>
          </p:cNvPr>
          <p:cNvPicPr>
            <a:picLocks noChangeAspect="1"/>
          </p:cNvPicPr>
          <p:nvPr/>
        </p:nvPicPr>
        <p:blipFill>
          <a:blip r:embed="rId5"/>
          <a:stretch>
            <a:fillRect/>
          </a:stretch>
        </p:blipFill>
        <p:spPr>
          <a:xfrm>
            <a:off x="6770550" y="3260479"/>
            <a:ext cx="3596075" cy="2780571"/>
          </a:xfrm>
          <a:prstGeom prst="rect">
            <a:avLst/>
          </a:prstGeom>
        </p:spPr>
      </p:pic>
      <p:sp>
        <p:nvSpPr>
          <p:cNvPr id="20" name="TextBox 19">
            <a:extLst>
              <a:ext uri="{FF2B5EF4-FFF2-40B4-BE49-F238E27FC236}">
                <a16:creationId xmlns:a16="http://schemas.microsoft.com/office/drawing/2014/main" id="{04F02110-E393-EC4E-9992-4DC50F7686D3}"/>
              </a:ext>
            </a:extLst>
          </p:cNvPr>
          <p:cNvSpPr txBox="1"/>
          <p:nvPr/>
        </p:nvSpPr>
        <p:spPr>
          <a:xfrm>
            <a:off x="3812540" y="6113360"/>
            <a:ext cx="6120244" cy="523220"/>
          </a:xfrm>
          <a:prstGeom prst="rect">
            <a:avLst/>
          </a:prstGeom>
          <a:noFill/>
        </p:spPr>
        <p:txBody>
          <a:bodyPr wrap="square">
            <a:spAutoFit/>
          </a:bodyPr>
          <a:lstStyle/>
          <a:p>
            <a:r>
              <a:rPr lang="en-US" sz="1000" dirty="0" err="1">
                <a:effectLst/>
                <a:latin typeface="CMR5"/>
              </a:rPr>
              <a:t>Aidala</a:t>
            </a:r>
            <a:r>
              <a:rPr lang="en-US" sz="1000" dirty="0">
                <a:effectLst/>
                <a:latin typeface="CMR5"/>
              </a:rPr>
              <a:t> </a:t>
            </a:r>
            <a:r>
              <a:rPr lang="en-US" sz="1000" dirty="0">
                <a:effectLst/>
                <a:latin typeface="CMTI7"/>
              </a:rPr>
              <a:t>et al.</a:t>
            </a:r>
            <a:r>
              <a:rPr lang="en-US" sz="1000" dirty="0">
                <a:effectLst/>
                <a:latin typeface="CMR5"/>
              </a:rPr>
              <a:t>, </a:t>
            </a:r>
            <a:r>
              <a:rPr lang="en-US" sz="1000" dirty="0">
                <a:effectLst/>
                <a:latin typeface="CMTI7"/>
              </a:rPr>
              <a:t>Phys. Rev. D </a:t>
            </a:r>
            <a:r>
              <a:rPr lang="en-US" sz="1000" dirty="0">
                <a:effectLst/>
                <a:latin typeface="CMBX5"/>
              </a:rPr>
              <a:t>98</a:t>
            </a:r>
            <a:r>
              <a:rPr lang="en-US" sz="1000" dirty="0">
                <a:effectLst/>
                <a:latin typeface="CMR5"/>
              </a:rPr>
              <a:t>, 012006, </a:t>
            </a:r>
            <a:r>
              <a:rPr lang="en-US" sz="1000" dirty="0" err="1">
                <a:effectLst/>
                <a:latin typeface="CMR5"/>
              </a:rPr>
              <a:t>arXiv</a:t>
            </a:r>
            <a:r>
              <a:rPr lang="en-US" sz="1000" dirty="0">
                <a:effectLst/>
                <a:latin typeface="CMR5"/>
              </a:rPr>
              <a:t>: </a:t>
            </a:r>
            <a:r>
              <a:rPr lang="en-US" sz="1000" dirty="0">
                <a:effectLst/>
                <a:latin typeface="CMTT8"/>
              </a:rPr>
              <a:t>1805.01491 (hep-ex) </a:t>
            </a:r>
            <a:r>
              <a:rPr lang="en-US" sz="1000" dirty="0">
                <a:effectLst/>
                <a:latin typeface="CMR5"/>
              </a:rPr>
              <a:t>(2018)</a:t>
            </a:r>
            <a:br>
              <a:rPr lang="en-US" sz="800" dirty="0">
                <a:solidFill>
                  <a:srgbClr val="3333B2"/>
                </a:solidFill>
                <a:effectLst/>
                <a:latin typeface="CMR5"/>
              </a:rPr>
            </a:br>
            <a:endParaRPr lang="en-US" dirty="0">
              <a:effectLst/>
            </a:endParaRPr>
          </a:p>
        </p:txBody>
      </p:sp>
      <p:sp>
        <p:nvSpPr>
          <p:cNvPr id="21" name="Rectangle 20">
            <a:extLst>
              <a:ext uri="{FF2B5EF4-FFF2-40B4-BE49-F238E27FC236}">
                <a16:creationId xmlns:a16="http://schemas.microsoft.com/office/drawing/2014/main" id="{11ACB3A6-1D2E-1B70-2B68-2E7B48160256}"/>
              </a:ext>
            </a:extLst>
          </p:cNvPr>
          <p:cNvSpPr/>
          <p:nvPr/>
        </p:nvSpPr>
        <p:spPr>
          <a:xfrm>
            <a:off x="3636818" y="2899064"/>
            <a:ext cx="540327" cy="293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498F3BD-AA44-5AF7-DE8E-8A3658993546}"/>
                  </a:ext>
                </a:extLst>
              </p:cNvPr>
              <p:cNvSpPr txBox="1"/>
              <p:nvPr/>
            </p:nvSpPr>
            <p:spPr>
              <a:xfrm>
                <a:off x="223256" y="890796"/>
                <a:ext cx="11968743" cy="251819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proton-proton interactions, the Transverse Single Spin Asymmetry (TSSA), denoted as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𝑁</m:t>
                        </m:r>
                      </m:sub>
                    </m:sSub>
                  </m:oMath>
                </a14:m>
                <a:r>
                  <a:rPr lang="en-US" sz="2000" dirty="0">
                    <a:latin typeface="Times New Roman" panose="02020603050405020304" pitchFamily="18" charset="0"/>
                    <a:cs typeface="Times New Roman" panose="02020603050405020304" pitchFamily="18" charset="0"/>
                  </a:rPr>
                  <a:t>, characterizes the extent of azimuthal modulation in the scattering cross-section of outgoing particles relative to the transverse spin orientation of the polarized proton.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asymmetry is defined as a function of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𝜙</m:t>
                        </m:r>
                      </m:e>
                      <m:sub>
                        <m:r>
                          <a:rPr lang="en-US" sz="2000" b="0" i="1" smtClean="0">
                            <a:latin typeface="Cambria Math" panose="02040503050406030204" pitchFamily="18" charset="0"/>
                          </a:rPr>
                          <m:t>𝑆</m:t>
                        </m:r>
                      </m:sub>
                    </m:sSub>
                  </m:oMath>
                </a14:m>
                <a:r>
                  <a:rPr lang="en-US" sz="2000" dirty="0">
                    <a:latin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𝐴</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𝑁</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𝑁</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num>
                      <m:den>
                        <m:sSup>
                          <m:sSupPr>
                            <m:ctrlPr>
                              <a:rPr lang="en-US" sz="2000" i="1">
                                <a:latin typeface="Cambria Math" panose="02040503050406030204" pitchFamily="18" charset="0"/>
                              </a:rPr>
                            </m:ctrlPr>
                          </m:sSupPr>
                          <m:e>
                            <m:r>
                              <a:rPr lang="en-US" sz="2000" i="1">
                                <a:latin typeface="Cambria Math" panose="02040503050406030204" pitchFamily="18" charset="0"/>
                              </a:rPr>
                              <m:t>𝑁</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𝑁</m:t>
                            </m:r>
                          </m:e>
                          <m:sup>
                            <m:r>
                              <a:rPr lang="en-US" sz="2000" i="1">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den>
                    </m:f>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𝐴</m:t>
                        </m:r>
                      </m:e>
                      <m:sub>
                        <m:r>
                          <a:rPr lang="en-US" sz="2000" i="1">
                            <a:latin typeface="Cambria Math" panose="02040503050406030204" pitchFamily="18" charset="0"/>
                          </a:rPr>
                          <m:t>𝑁</m:t>
                        </m:r>
                      </m:sub>
                    </m:sSub>
                    <m:r>
                      <a:rPr lang="en-US" sz="2000" i="1">
                        <a:latin typeface="Cambria Math" panose="02040503050406030204" pitchFamily="18" charset="0"/>
                      </a:rPr>
                      <m:t>𝑆𝑖𝑛</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𝜙</m:t>
                            </m:r>
                          </m:e>
                          <m:sub>
                            <m:r>
                              <a:rPr lang="en-US" sz="2000" i="1">
                                <a:latin typeface="Cambria Math" panose="02040503050406030204" pitchFamily="18" charset="0"/>
                              </a:rPr>
                              <m:t>𝑆</m:t>
                            </m:r>
                          </m:sub>
                        </m:sSub>
                      </m:e>
                    </m:d>
                  </m:oMath>
                </a14:m>
                <a:r>
                  <a:rPr lang="en-US" sz="2000" dirty="0">
                    <a:latin typeface="Times New Roman" panose="02020603050405020304" pitchFamily="18" charset="0"/>
                    <a:cs typeface="Times New Roman" panose="02020603050405020304" pitchFamily="18" charset="0"/>
                  </a:rPr>
                  <a:t>, Here, </a:t>
                </a:r>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𝜙</m:t>
                        </m:r>
                      </m:e>
                      <m:sub>
                        <m:r>
                          <a:rPr lang="en-US" sz="2000" b="0" i="1" smtClean="0">
                            <a:latin typeface="Cambria Math" panose="02040503050406030204" pitchFamily="18" charset="0"/>
                            <a:cs typeface="Times New Roman" panose="02020603050405020304" pitchFamily="18" charset="0"/>
                          </a:rPr>
                          <m:t>𝑆</m:t>
                        </m:r>
                      </m:sub>
                    </m:sSub>
                    <m:r>
                      <a:rPr lang="en-US" sz="2000" b="0" i="0" smtClean="0">
                        <a:latin typeface="Cambria Math" panose="02040503050406030204" pitchFamily="18" charset="0"/>
                        <a:cs typeface="Times New Roman" panose="02020603050405020304" pitchFamily="18" charset="0"/>
                      </a:rPr>
                      <m:t>=</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𝜙</m:t>
                        </m:r>
                      </m:e>
                      <m:sub>
                        <m:r>
                          <a:rPr lang="en-US" sz="2000" b="0" i="1" smtClean="0">
                            <a:latin typeface="Cambria Math" panose="02040503050406030204" pitchFamily="18" charset="0"/>
                            <a:cs typeface="Times New Roman" panose="02020603050405020304" pitchFamily="18" charset="0"/>
                          </a:rPr>
                          <m:t>𝑠𝑝𝑖𝑛</m:t>
                        </m:r>
                      </m:sub>
                    </m:sSub>
                    <m:r>
                      <a:rPr lang="en-US" sz="2000" b="0" i="1" smtClean="0">
                        <a:latin typeface="Cambria Math" panose="02040503050406030204" pitchFamily="18" charset="0"/>
                        <a:cs typeface="Times New Roman" panose="02020603050405020304" pitchFamily="18" charset="0"/>
                      </a:rPr>
                      <m:t>−</m:t>
                    </m:r>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𝜙</m:t>
                        </m:r>
                      </m:e>
                      <m:sub>
                        <m:r>
                          <a:rPr lang="en-US" sz="2000" b="0" i="1" smtClean="0">
                            <a:latin typeface="Cambria Math" panose="02040503050406030204" pitchFamily="18" charset="0"/>
                            <a:cs typeface="Times New Roman" panose="02020603050405020304" pitchFamily="18" charset="0"/>
                          </a:rPr>
                          <m:t>𝐽</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𝜓</m:t>
                        </m:r>
                      </m:sub>
                    </m:sSub>
                  </m:oMath>
                </a14:m>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TSSA is relates to </a:t>
                </a:r>
                <a:r>
                  <a:rPr lang="en-US" sz="2000" dirty="0" err="1">
                    <a:latin typeface="Times New Roman" panose="02020603050405020304" pitchFamily="18" charset="0"/>
                    <a:cs typeface="Times New Roman" panose="02020603050405020304" pitchFamily="18" charset="0"/>
                  </a:rPr>
                  <a:t>Siver's</a:t>
                </a:r>
                <a:r>
                  <a:rPr lang="en-US" sz="2000" dirty="0">
                    <a:latin typeface="Times New Roman" panose="02020603050405020304" pitchFamily="18" charset="0"/>
                    <a:cs typeface="Times New Roman" panose="02020603050405020304" pitchFamily="18" charset="0"/>
                  </a:rPr>
                  <a:t> function and helpful to understand spin momentum correlation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PHENIX results demonstrates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𝐴</m:t>
                        </m:r>
                      </m:e>
                      <m:sub>
                        <m:r>
                          <a:rPr lang="en-US" sz="2000" b="0" i="1" smtClean="0">
                            <a:latin typeface="Cambria Math" panose="02040503050406030204" pitchFamily="18" charset="0"/>
                          </a:rPr>
                          <m:t>𝑁</m:t>
                        </m:r>
                      </m:sub>
                      <m:sup>
                        <m:r>
                          <a:rPr lang="en-US" sz="2000" b="0" i="1" smtClean="0">
                            <a:latin typeface="Cambria Math" panose="02040503050406030204" pitchFamily="18" charset="0"/>
                          </a:rPr>
                          <m:t>𝐽</m:t>
                        </m:r>
                        <m:r>
                          <a:rPr lang="en-US" sz="2000" b="0" i="1" smtClean="0">
                            <a:latin typeface="Cambria Math" panose="02040503050406030204" pitchFamily="18" charset="0"/>
                          </a:rPr>
                          <m:t>/</m:t>
                        </m:r>
                        <m:r>
                          <a:rPr lang="en-US" sz="2000" b="0" i="1" smtClean="0">
                            <a:latin typeface="Cambria Math" panose="02040503050406030204" pitchFamily="18" charset="0"/>
                          </a:rPr>
                          <m:t>𝜓</m:t>
                        </m:r>
                      </m:sup>
                    </m:sSubSup>
                  </m:oMath>
                </a14:m>
                <a:r>
                  <a:rPr lang="el-GR"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as a function of </a:t>
                </a:r>
                <a14:m>
                  <m:oMath xmlns:m="http://schemas.openxmlformats.org/officeDocument/2006/math">
                    <m:sSub>
                      <m:sSubPr>
                        <m:ctrlPr>
                          <a:rPr lang="en-US" sz="2000" b="0" i="1" smtClean="0">
                            <a:latin typeface="Cambria Math" panose="02040503050406030204" pitchFamily="18" charset="0"/>
                          </a:rPr>
                        </m:ctrlPr>
                      </m:sSub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𝑇</m:t>
                            </m:r>
                          </m:sub>
                        </m:sSub>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r>
                          <a:rPr lang="en-US" sz="2000" b="0" i="1" smtClean="0">
                            <a:latin typeface="Cambria Math" panose="02040503050406030204" pitchFamily="18" charset="0"/>
                          </a:rPr>
                          <m:t>𝑥</m:t>
                        </m:r>
                      </m:e>
                      <m:sub>
                        <m:r>
                          <a:rPr lang="en-US" sz="2000" b="0" i="1" smtClean="0">
                            <a:latin typeface="Cambria Math" panose="02040503050406030204" pitchFamily="18" charset="0"/>
                          </a:rPr>
                          <m:t>𝐹</m:t>
                        </m:r>
                      </m:sub>
                    </m:sSub>
                  </m:oMath>
                </a14:m>
                <a:r>
                  <a:rPr lang="en-US" sz="20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dirty="0"/>
              </a:p>
            </p:txBody>
          </p:sp>
        </mc:Choice>
        <mc:Fallback>
          <p:sp>
            <p:nvSpPr>
              <p:cNvPr id="8" name="TextBox 7">
                <a:extLst>
                  <a:ext uri="{FF2B5EF4-FFF2-40B4-BE49-F238E27FC236}">
                    <a16:creationId xmlns:a16="http://schemas.microsoft.com/office/drawing/2014/main" id="{7498F3BD-AA44-5AF7-DE8E-8A3658993546}"/>
                  </a:ext>
                </a:extLst>
              </p:cNvPr>
              <p:cNvSpPr txBox="1">
                <a:spLocks noRot="1" noChangeAspect="1" noMove="1" noResize="1" noEditPoints="1" noAdjustHandles="1" noChangeArrowheads="1" noChangeShapeType="1" noTextEdit="1"/>
              </p:cNvSpPr>
              <p:nvPr/>
            </p:nvSpPr>
            <p:spPr>
              <a:xfrm>
                <a:off x="223256" y="890796"/>
                <a:ext cx="11968743" cy="2518190"/>
              </a:xfrm>
              <a:prstGeom prst="rect">
                <a:avLst/>
              </a:prstGeom>
              <a:blipFill>
                <a:blip r:embed="rId6"/>
                <a:stretch>
                  <a:fillRect l="-424" t="-1508" r="-424"/>
                </a:stretch>
              </a:blipFill>
            </p:spPr>
            <p:txBody>
              <a:bodyPr/>
              <a:lstStyle/>
              <a:p>
                <a:r>
                  <a:rPr lang="en-US">
                    <a:noFill/>
                  </a:rPr>
                  <a:t> </a:t>
                </a:r>
              </a:p>
            </p:txBody>
          </p:sp>
        </mc:Fallback>
      </mc:AlternateContent>
    </p:spTree>
    <p:extLst>
      <p:ext uri="{BB962C8B-B14F-4D97-AF65-F5344CB8AC3E}">
        <p14:creationId xmlns:p14="http://schemas.microsoft.com/office/powerpoint/2010/main" val="3884894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8534F4-AB3A-2846-AB83-5653AAF844F4}"/>
              </a:ext>
            </a:extLst>
          </p:cNvPr>
          <p:cNvSpPr txBox="1"/>
          <p:nvPr/>
        </p:nvSpPr>
        <p:spPr>
          <a:xfrm>
            <a:off x="0" y="929439"/>
            <a:ext cx="11855245" cy="3354765"/>
          </a:xfrm>
          <a:prstGeom prst="rect">
            <a:avLst/>
          </a:prstGeom>
          <a:noFill/>
        </p:spPr>
        <p:txBody>
          <a:bodyPr wrap="square" rtlCol="0">
            <a:spAutoFit/>
          </a:bodyPr>
          <a:lstStyle/>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Theoretical Interests:</a:t>
            </a: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lvl="1" algn="just"/>
            <a:endParaRPr lang="en-US" sz="20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Experimental Interests:</a:t>
            </a:r>
          </a:p>
          <a:p>
            <a:pPr lvl="1"/>
            <a:endParaRPr lang="en-US" dirty="0"/>
          </a:p>
          <a:p>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3EE781DD-AFA6-0948-A6FE-15FFE91B0FA0}"/>
              </a:ext>
            </a:extLst>
          </p:cNvPr>
          <p:cNvSpPr>
            <a:spLocks noGrp="1"/>
          </p:cNvSpPr>
          <p:nvPr>
            <p:ph type="sldNum" sz="quarter" idx="12"/>
          </p:nvPr>
        </p:nvSpPr>
        <p:spPr/>
        <p:txBody>
          <a:bodyPr/>
          <a:lstStyle/>
          <a:p>
            <a:fld id="{DBD37BFB-A355-8240-A71E-DAC522906F11}" type="slidenum">
              <a:rPr lang="en-US" smtClean="0"/>
              <a:t>3</a:t>
            </a:fld>
            <a:endParaRPr lang="en-US"/>
          </a:p>
        </p:txBody>
      </p:sp>
      <p:sp>
        <p:nvSpPr>
          <p:cNvPr id="8" name="Title 1">
            <a:extLst>
              <a:ext uri="{FF2B5EF4-FFF2-40B4-BE49-F238E27FC236}">
                <a16:creationId xmlns:a16="http://schemas.microsoft.com/office/drawing/2014/main" id="{141BDEFA-D813-E940-B484-ABE387091AF7}"/>
              </a:ext>
            </a:extLst>
          </p:cNvPr>
          <p:cNvSpPr txBox="1">
            <a:spLocks/>
          </p:cNvSpPr>
          <p:nvPr/>
        </p:nvSpPr>
        <p:spPr>
          <a:xfrm>
            <a:off x="336755" y="-28182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Motivation</a:t>
            </a:r>
          </a:p>
        </p:txBody>
      </p:sp>
      <p:sp>
        <p:nvSpPr>
          <p:cNvPr id="9" name="Rectangle 8">
            <a:extLst>
              <a:ext uri="{FF2B5EF4-FFF2-40B4-BE49-F238E27FC236}">
                <a16:creationId xmlns:a16="http://schemas.microsoft.com/office/drawing/2014/main" id="{291D0C91-ECCB-EE4E-ADFA-4CA2C02CF166}"/>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10" name="Footer Placeholder 10">
            <a:extLst>
              <a:ext uri="{FF2B5EF4-FFF2-40B4-BE49-F238E27FC236}">
                <a16:creationId xmlns:a16="http://schemas.microsoft.com/office/drawing/2014/main" id="{43F15177-B988-684E-862A-AC93A3851D46}"/>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a:t>
            </a:r>
            <a:r>
              <a:rPr lang="en-US" sz="1400" b="1" dirty="0" err="1">
                <a:solidFill>
                  <a:schemeClr val="bg1"/>
                </a:solidFill>
                <a:latin typeface="Arial" panose="020B0604020202020204" pitchFamily="34" charset="0"/>
                <a:cs typeface="Arial" panose="020B0604020202020204" pitchFamily="34" charset="0"/>
              </a:rPr>
              <a:t>Kuruppu</a:t>
            </a:r>
            <a:r>
              <a:rPr lang="en-US" sz="1400" b="1" dirty="0">
                <a:solidFill>
                  <a:schemeClr val="bg1"/>
                </a:solidFill>
                <a:latin typeface="Arial" panose="020B0604020202020204" pitchFamily="34" charset="0"/>
                <a:cs typeface="Arial" panose="020B0604020202020204" pitchFamily="34" charset="0"/>
              </a:rPr>
              <a:t>                     	  	New Mexico State University			July 09 2024          03             		   </a:t>
            </a:r>
          </a:p>
        </p:txBody>
      </p:sp>
      <p:grpSp>
        <p:nvGrpSpPr>
          <p:cNvPr id="19" name="Group 18">
            <a:extLst>
              <a:ext uri="{FF2B5EF4-FFF2-40B4-BE49-F238E27FC236}">
                <a16:creationId xmlns:a16="http://schemas.microsoft.com/office/drawing/2014/main" id="{429FA9DB-611B-DC43-B755-649F8D7EBD16}"/>
              </a:ext>
            </a:extLst>
          </p:cNvPr>
          <p:cNvGrpSpPr/>
          <p:nvPr/>
        </p:nvGrpSpPr>
        <p:grpSpPr>
          <a:xfrm>
            <a:off x="160219" y="1391349"/>
            <a:ext cx="11871562" cy="1380382"/>
            <a:chOff x="160219" y="1391349"/>
            <a:chExt cx="11871562" cy="1380382"/>
          </a:xfrm>
        </p:grpSpPr>
        <p:sp>
          <p:nvSpPr>
            <p:cNvPr id="7" name="Rounded Rectangle 6">
              <a:extLst>
                <a:ext uri="{FF2B5EF4-FFF2-40B4-BE49-F238E27FC236}">
                  <a16:creationId xmlns:a16="http://schemas.microsoft.com/office/drawing/2014/main" id="{0B016CFA-11F4-FE41-BB37-FF644C13BB0B}"/>
                </a:ext>
              </a:extLst>
            </p:cNvPr>
            <p:cNvSpPr/>
            <p:nvPr/>
          </p:nvSpPr>
          <p:spPr>
            <a:xfrm>
              <a:off x="366830" y="1391349"/>
              <a:ext cx="5721421" cy="1325562"/>
            </a:xfrm>
            <a:prstGeom prst="roundRect">
              <a:avLst/>
            </a:prstGeom>
            <a:solidFill>
              <a:srgbClr val="96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8A1609A-8FE6-1140-98B8-B2F71E90463D}"/>
                </a:ext>
              </a:extLst>
            </p:cNvPr>
            <p:cNvSpPr/>
            <p:nvPr/>
          </p:nvSpPr>
          <p:spPr>
            <a:xfrm>
              <a:off x="6310360" y="1391349"/>
              <a:ext cx="5721421" cy="1380382"/>
            </a:xfrm>
            <a:prstGeom prst="roundRect">
              <a:avLst/>
            </a:prstGeom>
            <a:solidFill>
              <a:srgbClr val="96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4E27B805-F736-254B-9F76-BA338BB95ED8}"/>
                    </a:ext>
                  </a:extLst>
                </p:cNvPr>
                <p:cNvSpPr/>
                <p:nvPr/>
              </p:nvSpPr>
              <p:spPr>
                <a:xfrm>
                  <a:off x="160219" y="1695680"/>
                  <a:ext cx="5860473" cy="707886"/>
                </a:xfrm>
                <a:prstGeom prst="rect">
                  <a:avLst/>
                </a:prstGeom>
              </p:spPr>
              <p:txBody>
                <a:bodyPr wrap="square">
                  <a:spAutoFit/>
                </a:bodyPr>
                <a:lstStyle/>
                <a:p>
                  <a:pPr lvl="1"/>
                  <a:r>
                    <a:rPr lang="en-US" sz="2000" dirty="0">
                      <a:latin typeface="Times New Roman" panose="02020603050405020304" pitchFamily="18" charset="0"/>
                      <a:cs typeface="Times New Roman" panose="02020603050405020304" pitchFamily="18" charset="0"/>
                    </a:rPr>
                    <a:t>TSSA for direct </a:t>
                  </a:r>
                  <a14:m>
                    <m:oMath xmlns:m="http://schemas.openxmlformats.org/officeDocument/2006/math">
                      <m:r>
                        <a:rPr lang="en-US" sz="2000" b="0" i="1" smtClean="0">
                          <a:latin typeface="Cambria Math" panose="02040503050406030204" pitchFamily="18" charset="0"/>
                          <a:cs typeface="Arial" panose="020B0604020202020204" pitchFamily="34" charset="0"/>
                        </a:rPr>
                        <m:t>𝐽</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𝜓</m:t>
                      </m:r>
                    </m:oMath>
                  </a14:m>
                  <a:r>
                    <a:rPr lang="en-US" sz="2000" dirty="0">
                      <a:latin typeface="Times New Roman" panose="02020603050405020304" pitchFamily="18" charset="0"/>
                      <a:cs typeface="Times New Roman" panose="02020603050405020304" pitchFamily="18" charset="0"/>
                    </a:rPr>
                    <a:t> production Sensitive to both the </a:t>
                  </a:r>
                  <a:r>
                    <a:rPr lang="en-US" sz="2000" dirty="0" err="1">
                      <a:latin typeface="Times New Roman" panose="02020603050405020304" pitchFamily="18" charset="0"/>
                      <a:cs typeface="Times New Roman" panose="02020603050405020304" pitchFamily="18" charset="0"/>
                    </a:rPr>
                    <a:t>Sivers</a:t>
                  </a:r>
                  <a:r>
                    <a:rPr lang="en-US" sz="2000" dirty="0">
                      <a:latin typeface="Times New Roman" panose="02020603050405020304" pitchFamily="18" charset="0"/>
                      <a:cs typeface="Times New Roman" panose="02020603050405020304" pitchFamily="18" charset="0"/>
                    </a:rPr>
                    <a:t> effect and </a:t>
                  </a:r>
                  <a14:m>
                    <m:oMath xmlns:m="http://schemas.openxmlformats.org/officeDocument/2006/math">
                      <m:r>
                        <a:rPr lang="en-US" sz="2000" b="0" i="1" smtClean="0">
                          <a:latin typeface="Cambria Math" panose="02040503050406030204" pitchFamily="18" charset="0"/>
                          <a:cs typeface="Arial" panose="020B0604020202020204" pitchFamily="34" charset="0"/>
                        </a:rPr>
                        <m:t>𝐽</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𝜓</m:t>
                      </m:r>
                    </m:oMath>
                  </a14:m>
                  <a:r>
                    <a:rPr lang="en-US" sz="2000" dirty="0">
                      <a:latin typeface="Times New Roman" panose="02020603050405020304" pitchFamily="18" charset="0"/>
                      <a:cs typeface="Times New Roman" panose="02020603050405020304" pitchFamily="18" charset="0"/>
                    </a:rPr>
                    <a:t> production mechanisms</a:t>
                  </a:r>
                </a:p>
              </p:txBody>
            </p:sp>
          </mc:Choice>
          <mc:Fallback>
            <p:sp>
              <p:nvSpPr>
                <p:cNvPr id="2" name="Rectangle 1">
                  <a:extLst>
                    <a:ext uri="{FF2B5EF4-FFF2-40B4-BE49-F238E27FC236}">
                      <a16:creationId xmlns:a16="http://schemas.microsoft.com/office/drawing/2014/main" id="{4E27B805-F736-254B-9F76-BA338BB95ED8}"/>
                    </a:ext>
                  </a:extLst>
                </p:cNvPr>
                <p:cNvSpPr>
                  <a:spLocks noRot="1" noChangeAspect="1" noMove="1" noResize="1" noEditPoints="1" noAdjustHandles="1" noChangeArrowheads="1" noChangeShapeType="1" noTextEdit="1"/>
                </p:cNvSpPr>
                <p:nvPr/>
              </p:nvSpPr>
              <p:spPr>
                <a:xfrm>
                  <a:off x="160219" y="1695680"/>
                  <a:ext cx="5860473" cy="707886"/>
                </a:xfrm>
                <a:prstGeom prst="rect">
                  <a:avLst/>
                </a:prstGeom>
                <a:blipFill>
                  <a:blip r:embed="rId3"/>
                  <a:stretch>
                    <a:fillRect t="-3509" b="-14035"/>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61AAB0E9-EB54-C54D-A996-1459A6E2227D}"/>
                </a:ext>
              </a:extLst>
            </p:cNvPr>
            <p:cNvSpPr/>
            <p:nvPr/>
          </p:nvSpPr>
          <p:spPr>
            <a:xfrm>
              <a:off x="6387522" y="1619875"/>
              <a:ext cx="5627942" cy="1015663"/>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Role of gluons in creating A</a:t>
              </a:r>
              <a:r>
                <a:rPr lang="en-US" sz="2000" baseline="-25000"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 is not well understood,</a:t>
              </a:r>
            </a:p>
            <a:p>
              <a:pPr algn="just"/>
              <a:r>
                <a:rPr lang="en-US" sz="2000" dirty="0">
                  <a:latin typeface="Times New Roman" panose="02020603050405020304" pitchFamily="18" charset="0"/>
                  <a:cs typeface="Times New Roman" panose="02020603050405020304" pitchFamily="18" charset="0"/>
                </a:rPr>
                <a:t>while quarks relatively well understood (only the </a:t>
              </a:r>
              <a:r>
                <a:rPr lang="en-US" sz="2000" dirty="0" err="1">
                  <a:latin typeface="Times New Roman" panose="02020603050405020304" pitchFamily="18" charset="0"/>
                  <a:cs typeface="Times New Roman" panose="02020603050405020304" pitchFamily="18" charset="0"/>
                </a:rPr>
                <a:t>Sivers</a:t>
              </a:r>
              <a:r>
                <a:rPr lang="en-US" sz="2000" dirty="0">
                  <a:latin typeface="Times New Roman" panose="02020603050405020304" pitchFamily="18" charset="0"/>
                  <a:cs typeface="Times New Roman" panose="02020603050405020304" pitchFamily="18" charset="0"/>
                </a:rPr>
                <a:t> effect is responsible for any TSSA)</a:t>
              </a:r>
            </a:p>
          </p:txBody>
        </p:sp>
      </p:grpSp>
      <p:grpSp>
        <p:nvGrpSpPr>
          <p:cNvPr id="20" name="Group 19">
            <a:extLst>
              <a:ext uri="{FF2B5EF4-FFF2-40B4-BE49-F238E27FC236}">
                <a16:creationId xmlns:a16="http://schemas.microsoft.com/office/drawing/2014/main" id="{7AE73B6D-A9F2-904B-9E5E-EF821F943F9F}"/>
              </a:ext>
            </a:extLst>
          </p:cNvPr>
          <p:cNvGrpSpPr/>
          <p:nvPr/>
        </p:nvGrpSpPr>
        <p:grpSpPr>
          <a:xfrm>
            <a:off x="336755" y="3264753"/>
            <a:ext cx="11695025" cy="2998730"/>
            <a:chOff x="336755" y="3264753"/>
            <a:chExt cx="11695025" cy="2998730"/>
          </a:xfrm>
        </p:grpSpPr>
        <p:sp>
          <p:nvSpPr>
            <p:cNvPr id="18" name="Rounded Rectangle 17">
              <a:extLst>
                <a:ext uri="{FF2B5EF4-FFF2-40B4-BE49-F238E27FC236}">
                  <a16:creationId xmlns:a16="http://schemas.microsoft.com/office/drawing/2014/main" id="{BAB386D6-B61D-104B-9AD2-275E489B7E59}"/>
                </a:ext>
              </a:extLst>
            </p:cNvPr>
            <p:cNvSpPr/>
            <p:nvPr/>
          </p:nvSpPr>
          <p:spPr>
            <a:xfrm>
              <a:off x="3337932" y="4937921"/>
              <a:ext cx="5721421" cy="1325562"/>
            </a:xfrm>
            <a:prstGeom prst="roundRect">
              <a:avLst/>
            </a:prstGeom>
            <a:solidFill>
              <a:srgbClr val="96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7693605C-D3D8-6242-807D-62C72F404292}"/>
                </a:ext>
              </a:extLst>
            </p:cNvPr>
            <p:cNvSpPr/>
            <p:nvPr/>
          </p:nvSpPr>
          <p:spPr>
            <a:xfrm>
              <a:off x="6310359" y="3268375"/>
              <a:ext cx="5721421" cy="1325562"/>
            </a:xfrm>
            <a:prstGeom prst="roundRect">
              <a:avLst/>
            </a:prstGeom>
            <a:solidFill>
              <a:srgbClr val="96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0F52660-5F9C-B04A-AEC0-E9A3A55820D9}"/>
                </a:ext>
              </a:extLst>
            </p:cNvPr>
            <p:cNvSpPr/>
            <p:nvPr/>
          </p:nvSpPr>
          <p:spPr>
            <a:xfrm>
              <a:off x="336755" y="3264753"/>
              <a:ext cx="5721421" cy="1325562"/>
            </a:xfrm>
            <a:prstGeom prst="roundRect">
              <a:avLst/>
            </a:prstGeom>
            <a:solidFill>
              <a:srgbClr val="96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29AE1DE7-39F1-2B49-908B-F543E9FE74B9}"/>
                    </a:ext>
                  </a:extLst>
                </p:cNvPr>
                <p:cNvSpPr/>
                <p:nvPr/>
              </p:nvSpPr>
              <p:spPr>
                <a:xfrm>
                  <a:off x="473978" y="3469136"/>
                  <a:ext cx="5022696" cy="1015663"/>
                </a:xfrm>
                <a:prstGeom prst="rect">
                  <a:avLst/>
                </a:prstGeom>
              </p:spPr>
              <p:txBody>
                <a:bodyPr wrap="square">
                  <a:spAutoFit/>
                </a:bodyPr>
                <a:lstStyle/>
                <a:p>
                  <a:pPr lvl="1" algn="just"/>
                  <a:r>
                    <a:rPr lang="en-US" sz="2000" dirty="0">
                      <a:latin typeface="Times New Roman" panose="02020603050405020304" pitchFamily="18" charset="0"/>
                      <a:cs typeface="Times New Roman" panose="02020603050405020304" pitchFamily="18" charset="0"/>
                    </a:rPr>
                    <a:t>TSSA asymmetry in </a:t>
                  </a:r>
                  <a14:m>
                    <m:oMath xmlns:m="http://schemas.openxmlformats.org/officeDocument/2006/math">
                      <m:r>
                        <a:rPr lang="en-US" sz="2000" b="0" i="1" smtClean="0">
                          <a:latin typeface="Cambria Math" panose="02040503050406030204" pitchFamily="18" charset="0"/>
                          <a:cs typeface="Times New Roman" panose="02020603050405020304" pitchFamily="18" charset="0"/>
                        </a:rPr>
                        <m:t>𝐽</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𝜓</m:t>
                      </m:r>
                    </m:oMath>
                  </a14:m>
                  <a:r>
                    <a:rPr lang="en-US" sz="2000" dirty="0">
                      <a:latin typeface="Times New Roman" panose="02020603050405020304" pitchFamily="18" charset="0"/>
                      <a:cs typeface="Times New Roman" panose="02020603050405020304" pitchFamily="18" charset="0"/>
                    </a:rPr>
                    <a:t> production complementary to PHENIX measurement in unique kinematic region (i.e. </a:t>
                  </a:r>
                  <a14:m>
                    <m:oMath xmlns:m="http://schemas.openxmlformats.org/officeDocument/2006/math">
                      <m:sSub>
                        <m:sSubPr>
                          <m:ctrlPr>
                            <a:rPr lang="en-US" sz="2000" b="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𝑋</m:t>
                          </m:r>
                        </m:e>
                        <m:sub>
                          <m:r>
                            <a:rPr lang="en-US" sz="2000" b="0" i="1" smtClean="0">
                              <a:latin typeface="Cambria Math" panose="02040503050406030204" pitchFamily="18" charset="0"/>
                              <a:cs typeface="Times New Roman" panose="02020603050405020304" pitchFamily="18" charset="0"/>
                            </a:rPr>
                            <m:t>𝐹</m:t>
                          </m:r>
                        </m:sub>
                      </m:sSub>
                      <m:r>
                        <a:rPr lang="en-US" sz="2000" b="0" i="1" smtClean="0">
                          <a:latin typeface="Cambria Math" panose="02040503050406030204" pitchFamily="18" charset="0"/>
                          <a:cs typeface="Times New Roman" panose="02020603050405020304" pitchFamily="18" charset="0"/>
                        </a:rPr>
                        <m:t>&gt;0.4</m:t>
                      </m:r>
                    </m:oMath>
                  </a14:m>
                  <a:r>
                    <a:rPr lang="en-US" sz="2000" dirty="0">
                      <a:latin typeface="Times New Roman" panose="02020603050405020304" pitchFamily="18" charset="0"/>
                      <a:cs typeface="Times New Roman" panose="02020603050405020304" pitchFamily="18" charset="0"/>
                    </a:rPr>
                    <a:t> )</a:t>
                  </a:r>
                  <a:endParaRPr lang="en-US" sz="2000" dirty="0">
                    <a:latin typeface="Arial" panose="020B0604020202020204" pitchFamily="34" charset="0"/>
                    <a:cs typeface="Arial" panose="020B0604020202020204" pitchFamily="34" charset="0"/>
                  </a:endParaRPr>
                </a:p>
              </p:txBody>
            </p:sp>
          </mc:Choice>
          <mc:Fallback>
            <p:sp>
              <p:nvSpPr>
                <p:cNvPr id="5" name="Rectangle 4">
                  <a:extLst>
                    <a:ext uri="{FF2B5EF4-FFF2-40B4-BE49-F238E27FC236}">
                      <a16:creationId xmlns:a16="http://schemas.microsoft.com/office/drawing/2014/main" id="{29AE1DE7-39F1-2B49-908B-F543E9FE74B9}"/>
                    </a:ext>
                  </a:extLst>
                </p:cNvPr>
                <p:cNvSpPr>
                  <a:spLocks noRot="1" noChangeAspect="1" noMove="1" noResize="1" noEditPoints="1" noAdjustHandles="1" noChangeArrowheads="1" noChangeShapeType="1" noTextEdit="1"/>
                </p:cNvSpPr>
                <p:nvPr/>
              </p:nvSpPr>
              <p:spPr>
                <a:xfrm>
                  <a:off x="473978" y="3469136"/>
                  <a:ext cx="5022696" cy="1015663"/>
                </a:xfrm>
                <a:prstGeom prst="rect">
                  <a:avLst/>
                </a:prstGeom>
                <a:blipFill>
                  <a:blip r:embed="rId4"/>
                  <a:stretch>
                    <a:fillRect t="-3704" r="-1263" b="-8642"/>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A1704906-E8EC-7C41-83B5-7214D4C64F85}"/>
                </a:ext>
              </a:extLst>
            </p:cNvPr>
            <p:cNvSpPr/>
            <p:nvPr/>
          </p:nvSpPr>
          <p:spPr>
            <a:xfrm>
              <a:off x="6252819" y="3579694"/>
              <a:ext cx="5407783" cy="707886"/>
            </a:xfrm>
            <a:prstGeom prst="rect">
              <a:avLst/>
            </a:prstGeom>
          </p:spPr>
          <p:txBody>
            <a:bodyPr wrap="square">
              <a:spAutoFit/>
            </a:bodyPr>
            <a:lstStyle/>
            <a:p>
              <a:pPr lvl="1" algn="just"/>
              <a:r>
                <a:rPr lang="en-US" sz="2000" dirty="0">
                  <a:latin typeface="Times New Roman" panose="02020603050405020304" pitchFamily="18" charset="0"/>
                  <a:cs typeface="Times New Roman" panose="02020603050405020304" pitchFamily="18" charset="0"/>
                </a:rPr>
                <a:t>Spectrometer is well tested and calibrated to detect physics events with final-state di-muons</a:t>
              </a: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08CFE76D-983E-E44F-B89A-2D47BE2A57A9}"/>
                    </a:ext>
                  </a:extLst>
                </p:cNvPr>
                <p:cNvSpPr/>
                <p:nvPr/>
              </p:nvSpPr>
              <p:spPr>
                <a:xfrm>
                  <a:off x="3043299" y="5293632"/>
                  <a:ext cx="6089903" cy="707886"/>
                </a:xfrm>
                <a:prstGeom prst="rect">
                  <a:avLst/>
                </a:prstGeom>
              </p:spPr>
              <p:txBody>
                <a:bodyPr wrap="square">
                  <a:spAutoFit/>
                </a:bodyPr>
                <a:lstStyle/>
                <a:p>
                  <a:pPr lvl="1" algn="ctr"/>
                  <a14:m>
                    <m:oMath xmlns:m="http://schemas.openxmlformats.org/officeDocument/2006/math">
                      <m:r>
                        <a:rPr lang="en-US" sz="2000" b="0" i="1" smtClean="0">
                          <a:latin typeface="Cambria Math" panose="02040503050406030204" pitchFamily="18" charset="0"/>
                          <a:cs typeface="Arial" panose="020B0604020202020204" pitchFamily="34" charset="0"/>
                        </a:rPr>
                        <m:t>𝐽</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𝜓</m:t>
                      </m:r>
                    </m:oMath>
                  </a14:m>
                  <a:r>
                    <a:rPr lang="en-US" sz="2000" dirty="0">
                      <a:latin typeface="Times New Roman" panose="02020603050405020304" pitchFamily="18" charset="0"/>
                      <a:cs typeface="Times New Roman" panose="02020603050405020304" pitchFamily="18" charset="0"/>
                    </a:rPr>
                    <a:t> results will be relevant for future experiments like EIC</a:t>
                  </a:r>
                </a:p>
              </p:txBody>
            </p:sp>
          </mc:Choice>
          <mc:Fallback>
            <p:sp>
              <p:nvSpPr>
                <p:cNvPr id="14" name="Rectangle 13">
                  <a:extLst>
                    <a:ext uri="{FF2B5EF4-FFF2-40B4-BE49-F238E27FC236}">
                      <a16:creationId xmlns:a16="http://schemas.microsoft.com/office/drawing/2014/main" id="{08CFE76D-983E-E44F-B89A-2D47BE2A57A9}"/>
                    </a:ext>
                  </a:extLst>
                </p:cNvPr>
                <p:cNvSpPr>
                  <a:spLocks noRot="1" noChangeAspect="1" noMove="1" noResize="1" noEditPoints="1" noAdjustHandles="1" noChangeArrowheads="1" noChangeShapeType="1" noTextEdit="1"/>
                </p:cNvSpPr>
                <p:nvPr/>
              </p:nvSpPr>
              <p:spPr>
                <a:xfrm>
                  <a:off x="3043299" y="5293632"/>
                  <a:ext cx="6089903" cy="707886"/>
                </a:xfrm>
                <a:prstGeom prst="rect">
                  <a:avLst/>
                </a:prstGeom>
                <a:blipFill>
                  <a:blip r:embed="rId5"/>
                  <a:stretch>
                    <a:fillRect t="-3509" b="-14035"/>
                  </a:stretch>
                </a:blipFill>
              </p:spPr>
              <p:txBody>
                <a:bodyPr/>
                <a:lstStyle/>
                <a:p>
                  <a:r>
                    <a:rPr lang="en-US">
                      <a:noFill/>
                    </a:rPr>
                    <a:t> </a:t>
                  </a:r>
                </a:p>
              </p:txBody>
            </p:sp>
          </mc:Fallback>
        </mc:AlternateContent>
      </p:grpSp>
    </p:spTree>
    <p:extLst>
      <p:ext uri="{BB962C8B-B14F-4D97-AF65-F5344CB8AC3E}">
        <p14:creationId xmlns:p14="http://schemas.microsoft.com/office/powerpoint/2010/main" val="18434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err="1">
                <a:solidFill>
                  <a:srgbClr val="98002E"/>
                </a:solidFill>
                <a:latin typeface="Arial" panose="020B0604020202020204" pitchFamily="34" charset="0"/>
                <a:cs typeface="Arial" panose="020B0604020202020204" pitchFamily="34" charset="0"/>
              </a:rPr>
              <a:t>SpinQuest</a:t>
            </a:r>
            <a:r>
              <a:rPr lang="en-US" sz="4000" b="1" dirty="0">
                <a:solidFill>
                  <a:srgbClr val="98002E"/>
                </a:solidFill>
                <a:latin typeface="Arial" panose="020B0604020202020204" pitchFamily="34" charset="0"/>
                <a:cs typeface="Arial" panose="020B0604020202020204" pitchFamily="34" charset="0"/>
              </a:rPr>
              <a:t> Experiment (Beamline)</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04             		   </a:t>
            </a:r>
          </a:p>
        </p:txBody>
      </p:sp>
      <p:grpSp>
        <p:nvGrpSpPr>
          <p:cNvPr id="10" name="Group 9">
            <a:extLst>
              <a:ext uri="{FF2B5EF4-FFF2-40B4-BE49-F238E27FC236}">
                <a16:creationId xmlns:a16="http://schemas.microsoft.com/office/drawing/2014/main" id="{3A07E857-5602-B9B4-5AA9-A9DB78CFBAC6}"/>
              </a:ext>
            </a:extLst>
          </p:cNvPr>
          <p:cNvGrpSpPr/>
          <p:nvPr/>
        </p:nvGrpSpPr>
        <p:grpSpPr>
          <a:xfrm>
            <a:off x="5998747" y="4782367"/>
            <a:ext cx="1235183" cy="961435"/>
            <a:chOff x="8503681" y="1269118"/>
            <a:chExt cx="1061066" cy="977699"/>
          </a:xfrm>
        </p:grpSpPr>
        <p:sp>
          <p:nvSpPr>
            <p:cNvPr id="19" name="TextBox 18">
              <a:extLst>
                <a:ext uri="{FF2B5EF4-FFF2-40B4-BE49-F238E27FC236}">
                  <a16:creationId xmlns:a16="http://schemas.microsoft.com/office/drawing/2014/main" id="{85E05D80-542E-F25C-AD60-06668306F674}"/>
                </a:ext>
              </a:extLst>
            </p:cNvPr>
            <p:cNvSpPr txBox="1"/>
            <p:nvPr/>
          </p:nvSpPr>
          <p:spPr>
            <a:xfrm>
              <a:off x="8944063" y="1269118"/>
              <a:ext cx="620684" cy="400110"/>
            </a:xfrm>
            <a:prstGeom prst="rect">
              <a:avLst/>
            </a:prstGeom>
            <a:noFill/>
          </p:spPr>
          <p:txBody>
            <a:bodyPr wrap="none" rtlCol="0">
              <a:spAutoFit/>
            </a:bodyPr>
            <a:lstStyle/>
            <a:p>
              <a:pPr algn="ctr"/>
              <a:r>
                <a:rPr lang="en-US" sz="1000" dirty="0">
                  <a:solidFill>
                    <a:schemeClr val="bg1"/>
                  </a:solidFill>
                </a:rPr>
                <a:t>19%</a:t>
              </a:r>
            </a:p>
            <a:p>
              <a:pPr algn="ctr"/>
              <a:r>
                <a:rPr lang="en-US" sz="1000" dirty="0">
                  <a:solidFill>
                    <a:schemeClr val="bg1"/>
                  </a:solidFill>
                </a:rPr>
                <a:t>618 files</a:t>
              </a:r>
            </a:p>
          </p:txBody>
        </p:sp>
        <p:sp>
          <p:nvSpPr>
            <p:cNvPr id="15" name="TextBox 14">
              <a:extLst>
                <a:ext uri="{FF2B5EF4-FFF2-40B4-BE49-F238E27FC236}">
                  <a16:creationId xmlns:a16="http://schemas.microsoft.com/office/drawing/2014/main" id="{03FF5896-9A0D-BF68-3D20-49FF7189647E}"/>
                </a:ext>
              </a:extLst>
            </p:cNvPr>
            <p:cNvSpPr txBox="1"/>
            <p:nvPr/>
          </p:nvSpPr>
          <p:spPr>
            <a:xfrm>
              <a:off x="8503681" y="1846707"/>
              <a:ext cx="686406" cy="400110"/>
            </a:xfrm>
            <a:prstGeom prst="rect">
              <a:avLst/>
            </a:prstGeom>
            <a:noFill/>
          </p:spPr>
          <p:txBody>
            <a:bodyPr wrap="none" rtlCol="0">
              <a:spAutoFit/>
            </a:bodyPr>
            <a:lstStyle/>
            <a:p>
              <a:pPr algn="ctr"/>
              <a:r>
                <a:rPr lang="en-US" sz="1000" dirty="0">
                  <a:solidFill>
                    <a:schemeClr val="bg1"/>
                  </a:solidFill>
                </a:rPr>
                <a:t>81%</a:t>
              </a:r>
            </a:p>
            <a:p>
              <a:pPr algn="ctr"/>
              <a:r>
                <a:rPr lang="en-US" sz="1000" dirty="0">
                  <a:solidFill>
                    <a:schemeClr val="bg1"/>
                  </a:solidFill>
                </a:rPr>
                <a:t>2587 files</a:t>
              </a:r>
            </a:p>
          </p:txBody>
        </p:sp>
      </p:grpSp>
      <p:sp>
        <p:nvSpPr>
          <p:cNvPr id="21" name="Rectangle 20">
            <a:extLst>
              <a:ext uri="{FF2B5EF4-FFF2-40B4-BE49-F238E27FC236}">
                <a16:creationId xmlns:a16="http://schemas.microsoft.com/office/drawing/2014/main" id="{11ACB3A6-1D2E-1B70-2B68-2E7B48160256}"/>
              </a:ext>
            </a:extLst>
          </p:cNvPr>
          <p:cNvSpPr/>
          <p:nvPr/>
        </p:nvSpPr>
        <p:spPr>
          <a:xfrm>
            <a:off x="3636818" y="2899064"/>
            <a:ext cx="540327" cy="293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a city&#10;&#10;Description automatically generated">
            <a:extLst>
              <a:ext uri="{FF2B5EF4-FFF2-40B4-BE49-F238E27FC236}">
                <a16:creationId xmlns:a16="http://schemas.microsoft.com/office/drawing/2014/main" id="{EFD15175-189E-2C79-E1D5-6B5D07BF14F6}"/>
              </a:ext>
            </a:extLst>
          </p:cNvPr>
          <p:cNvPicPr>
            <a:picLocks noChangeAspect="1"/>
          </p:cNvPicPr>
          <p:nvPr/>
        </p:nvPicPr>
        <p:blipFill rotWithShape="1">
          <a:blip r:embed="rId3"/>
          <a:srcRect t="12975" r="26871"/>
          <a:stretch/>
        </p:blipFill>
        <p:spPr>
          <a:xfrm>
            <a:off x="109782" y="815402"/>
            <a:ext cx="5709678" cy="5555337"/>
          </a:xfrm>
          <a:prstGeom prst="rect">
            <a:avLst/>
          </a:prstGeom>
        </p:spPr>
      </p:pic>
      <p:pic>
        <p:nvPicPr>
          <p:cNvPr id="3" name="Picture 4" descr="Satellite view of Fermilab">
            <a:extLst>
              <a:ext uri="{FF2B5EF4-FFF2-40B4-BE49-F238E27FC236}">
                <a16:creationId xmlns:a16="http://schemas.microsoft.com/office/drawing/2014/main" id="{91D1D691-C806-FA3B-6C64-4E3FFC5D89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471"/>
          <a:stretch/>
        </p:blipFill>
        <p:spPr bwMode="auto">
          <a:xfrm>
            <a:off x="6310360" y="765313"/>
            <a:ext cx="5019814" cy="37267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2A8FCDD-FA12-8C0F-B5FB-DB98502C1D12}"/>
                  </a:ext>
                </a:extLst>
              </p:cNvPr>
              <p:cNvSpPr txBox="1"/>
              <p:nvPr/>
            </p:nvSpPr>
            <p:spPr>
              <a:xfrm>
                <a:off x="5998747" y="4545424"/>
                <a:ext cx="6151788" cy="194232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proton beam energy 120 GeV</a:t>
                </a:r>
              </a:p>
              <a:p>
                <a:pPr marL="285750" indent="-285750">
                  <a:buFont typeface="Arial" panose="020B0604020202020204" pitchFamily="34" charset="0"/>
                  <a:buChar char="•"/>
                </a:pPr>
                <a14:m>
                  <m:oMath xmlns:m="http://schemas.openxmlformats.org/officeDocument/2006/math">
                    <m:rad>
                      <m:radPr>
                        <m:degHide m:val="on"/>
                        <m:ctrlPr>
                          <a:rPr lang="en-US" sz="2000" i="1" smtClean="0">
                            <a:latin typeface="Cambria Math" panose="02040503050406030204" pitchFamily="18" charset="0"/>
                            <a:cs typeface="Times New Roman" panose="02020603050405020304" pitchFamily="18" charset="0"/>
                          </a:rPr>
                        </m:ctrlPr>
                      </m:radPr>
                      <m:deg/>
                      <m:e>
                        <m:r>
                          <a:rPr lang="en-US" sz="2000" b="0" i="1" smtClean="0">
                            <a:latin typeface="Cambria Math" panose="02040503050406030204" pitchFamily="18" charset="0"/>
                            <a:cs typeface="Times New Roman" panose="02020603050405020304" pitchFamily="18" charset="0"/>
                          </a:rPr>
                          <m:t>𝑠</m:t>
                        </m:r>
                      </m:e>
                    </m:rad>
                    <m:r>
                      <a:rPr lang="en-US" sz="2000" b="0" i="1" smtClean="0">
                        <a:latin typeface="Cambria Math" panose="02040503050406030204" pitchFamily="18" charset="0"/>
                        <a:cs typeface="Times New Roman" panose="02020603050405020304" pitchFamily="18" charset="0"/>
                      </a:rPr>
                      <m:t>=15</m:t>
                    </m:r>
                  </m:oMath>
                </a14:m>
                <a:r>
                  <a:rPr lang="en-US" sz="2000" b="0" dirty="0">
                    <a:latin typeface="Times New Roman" panose="02020603050405020304" pitchFamily="18" charset="0"/>
                    <a:cs typeface="Times New Roman" panose="02020603050405020304" pitchFamily="18" charset="0"/>
                  </a:rPr>
                  <a:t> GeV (fixed-target)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Consisting of </a:t>
                </a:r>
                <a14:m>
                  <m:oMath xmlns:m="http://schemas.openxmlformats.org/officeDocument/2006/math">
                    <m:r>
                      <a:rPr lang="en-US" sz="2000" b="0" i="1" smtClean="0">
                        <a:latin typeface="Cambria Math" panose="02040503050406030204" pitchFamily="18" charset="0"/>
                        <a:cs typeface="Times New Roman" panose="02020603050405020304" pitchFamily="18" charset="0"/>
                      </a:rPr>
                      <m:t>5×</m:t>
                    </m:r>
                    <m:sSup>
                      <m:sSupPr>
                        <m:ctrlPr>
                          <a:rPr lang="en-US" sz="2000" b="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cs typeface="Times New Roman" panose="02020603050405020304" pitchFamily="18" charset="0"/>
                          </a:rPr>
                          <m:t>12</m:t>
                        </m:r>
                      </m:sup>
                    </m:sSup>
                    <m:r>
                      <a:rPr lang="en-US" sz="2000" b="0" i="1" smtClean="0">
                        <a:latin typeface="Cambria Math" panose="02040503050406030204" pitchFamily="18" charset="0"/>
                        <a:cs typeface="Times New Roman" panose="02020603050405020304" pitchFamily="18" charset="0"/>
                      </a:rPr>
                      <m:t>𝑝𝑟𝑜𝑡𝑜𝑛𝑠</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𝑠𝑝𝑖𝑙𝑙</m:t>
                    </m:r>
                  </m:oMath>
                </a14:m>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Beam spill </a:t>
                </a:r>
                <a14:m>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4.4</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𝑠</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𝑚𝑖𝑛</m:t>
                    </m:r>
                  </m:oMath>
                </a14:m>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Expect </a:t>
                </a:r>
                <a14:m>
                  <m:oMath xmlns:m="http://schemas.openxmlformats.org/officeDocument/2006/math">
                    <m:r>
                      <a:rPr lang="en-US" sz="2000" b="0" i="1" smtClean="0">
                        <a:latin typeface="Cambria Math" panose="02040503050406030204" pitchFamily="18" charset="0"/>
                        <a:cs typeface="Times New Roman" panose="02020603050405020304" pitchFamily="18" charset="0"/>
                      </a:rPr>
                      <m:t>7×</m:t>
                    </m:r>
                    <m:sSup>
                      <m:sSupPr>
                        <m:ctrlPr>
                          <a:rPr lang="en-US" sz="2000" b="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cs typeface="Times New Roman" panose="02020603050405020304" pitchFamily="18" charset="0"/>
                          </a:rPr>
                          <m:t>17</m:t>
                        </m:r>
                      </m:sup>
                    </m:sSup>
                    <m:r>
                      <a:rPr lang="en-US" sz="2000" b="0" i="1" smtClean="0">
                        <a:latin typeface="Cambria Math" panose="02040503050406030204" pitchFamily="18" charset="0"/>
                        <a:cs typeface="Times New Roman" panose="02020603050405020304" pitchFamily="18" charset="0"/>
                      </a:rPr>
                      <m:t> </m:t>
                    </m:r>
                    <m:r>
                      <a:rPr lang="en-US" sz="2000" b="0" i="1" smtClean="0">
                        <a:latin typeface="Cambria Math" panose="02040503050406030204" pitchFamily="18" charset="0"/>
                        <a:cs typeface="Times New Roman" panose="02020603050405020304" pitchFamily="18" charset="0"/>
                      </a:rPr>
                      <m:t>𝑃𝑂𝑇</m:t>
                    </m:r>
                    <m:r>
                      <a:rPr lang="en-US" sz="2000" b="0" i="1" smtClean="0">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𝑌𝑒𝑎𝑟</m:t>
                    </m:r>
                  </m:oMath>
                </a14:m>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Fermilab’s first polarized, Drell-Yan experiment.!</a:t>
                </a:r>
              </a:p>
            </p:txBody>
          </p:sp>
        </mc:Choice>
        <mc:Fallback>
          <p:sp>
            <p:nvSpPr>
              <p:cNvPr id="7" name="TextBox 6">
                <a:extLst>
                  <a:ext uri="{FF2B5EF4-FFF2-40B4-BE49-F238E27FC236}">
                    <a16:creationId xmlns:a16="http://schemas.microsoft.com/office/drawing/2014/main" id="{52A8FCDD-FA12-8C0F-B5FB-DB98502C1D12}"/>
                  </a:ext>
                </a:extLst>
              </p:cNvPr>
              <p:cNvSpPr txBox="1">
                <a:spLocks noRot="1" noChangeAspect="1" noMove="1" noResize="1" noEditPoints="1" noAdjustHandles="1" noChangeArrowheads="1" noChangeShapeType="1" noTextEdit="1"/>
              </p:cNvSpPr>
              <p:nvPr/>
            </p:nvSpPr>
            <p:spPr>
              <a:xfrm>
                <a:off x="5998747" y="4545424"/>
                <a:ext cx="6151788" cy="1942327"/>
              </a:xfrm>
              <a:prstGeom prst="rect">
                <a:avLst/>
              </a:prstGeom>
              <a:blipFill>
                <a:blip r:embed="rId5"/>
                <a:stretch>
                  <a:fillRect l="-825" t="-1961" b="-5229"/>
                </a:stretch>
              </a:blipFill>
            </p:spPr>
            <p:txBody>
              <a:bodyPr/>
              <a:lstStyle/>
              <a:p>
                <a:r>
                  <a:rPr lang="en-US">
                    <a:noFill/>
                  </a:rPr>
                  <a:t> </a:t>
                </a:r>
              </a:p>
            </p:txBody>
          </p:sp>
        </mc:Fallback>
      </mc:AlternateContent>
      <p:pic>
        <p:nvPicPr>
          <p:cNvPr id="12" name="Picture 11" descr="A red location pin with a black background&#10;&#10;Description automatically generated">
            <a:extLst>
              <a:ext uri="{FF2B5EF4-FFF2-40B4-BE49-F238E27FC236}">
                <a16:creationId xmlns:a16="http://schemas.microsoft.com/office/drawing/2014/main" id="{8320D439-708D-F66B-67AA-29AAD888E196}"/>
              </a:ext>
            </a:extLst>
          </p:cNvPr>
          <p:cNvPicPr>
            <a:picLocks noChangeAspect="1"/>
          </p:cNvPicPr>
          <p:nvPr/>
        </p:nvPicPr>
        <p:blipFill>
          <a:blip r:embed="rId6"/>
          <a:stretch>
            <a:fillRect/>
          </a:stretch>
        </p:blipFill>
        <p:spPr>
          <a:xfrm>
            <a:off x="2324743" y="2411629"/>
            <a:ext cx="487478" cy="487478"/>
          </a:xfrm>
          <a:prstGeom prst="rect">
            <a:avLst/>
          </a:prstGeom>
        </p:spPr>
      </p:pic>
      <p:sp>
        <p:nvSpPr>
          <p:cNvPr id="14" name="TextBox 13">
            <a:extLst>
              <a:ext uri="{FF2B5EF4-FFF2-40B4-BE49-F238E27FC236}">
                <a16:creationId xmlns:a16="http://schemas.microsoft.com/office/drawing/2014/main" id="{4349158B-1EB6-04FC-2FB2-7BFAF9F17FAE}"/>
              </a:ext>
            </a:extLst>
          </p:cNvPr>
          <p:cNvSpPr txBox="1"/>
          <p:nvPr/>
        </p:nvSpPr>
        <p:spPr>
          <a:xfrm>
            <a:off x="1758825" y="2017771"/>
            <a:ext cx="1362040" cy="369332"/>
          </a:xfrm>
          <a:prstGeom prst="rect">
            <a:avLst/>
          </a:prstGeom>
          <a:noFill/>
        </p:spPr>
        <p:txBody>
          <a:bodyPr wrap="none" rtlCol="0">
            <a:spAutoFit/>
          </a:bodyPr>
          <a:lstStyle/>
          <a:p>
            <a:r>
              <a:rPr lang="en-US" dirty="0">
                <a:solidFill>
                  <a:schemeClr val="bg1"/>
                </a:solidFill>
              </a:rPr>
              <a:t>You are here</a:t>
            </a:r>
          </a:p>
        </p:txBody>
      </p:sp>
    </p:spTree>
    <p:extLst>
      <p:ext uri="{BB962C8B-B14F-4D97-AF65-F5344CB8AC3E}">
        <p14:creationId xmlns:p14="http://schemas.microsoft.com/office/powerpoint/2010/main" val="15965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1" y="0"/>
            <a:ext cx="11793747" cy="76531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err="1">
                <a:solidFill>
                  <a:srgbClr val="98002E"/>
                </a:solidFill>
                <a:latin typeface="Arial" panose="020B0604020202020204" pitchFamily="34" charset="0"/>
                <a:cs typeface="Arial" panose="020B0604020202020204" pitchFamily="34" charset="0"/>
              </a:rPr>
              <a:t>SpinQuest</a:t>
            </a:r>
            <a:r>
              <a:rPr lang="en-US" sz="4000" b="1" dirty="0">
                <a:solidFill>
                  <a:srgbClr val="98002E"/>
                </a:solidFill>
                <a:latin typeface="Arial" panose="020B0604020202020204" pitchFamily="34" charset="0"/>
                <a:cs typeface="Arial" panose="020B0604020202020204" pitchFamily="34" charset="0"/>
              </a:rPr>
              <a:t> Experiment (Cryogenic Polarized Target)</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05             		   </a:t>
            </a:r>
          </a:p>
        </p:txBody>
      </p:sp>
      <p:grpSp>
        <p:nvGrpSpPr>
          <p:cNvPr id="10" name="Group 9">
            <a:extLst>
              <a:ext uri="{FF2B5EF4-FFF2-40B4-BE49-F238E27FC236}">
                <a16:creationId xmlns:a16="http://schemas.microsoft.com/office/drawing/2014/main" id="{3A07E857-5602-B9B4-5AA9-A9DB78CFBAC6}"/>
              </a:ext>
            </a:extLst>
          </p:cNvPr>
          <p:cNvGrpSpPr/>
          <p:nvPr/>
        </p:nvGrpSpPr>
        <p:grpSpPr>
          <a:xfrm>
            <a:off x="5998747" y="4782367"/>
            <a:ext cx="1235183" cy="961435"/>
            <a:chOff x="8503681" y="1269118"/>
            <a:chExt cx="1061066" cy="977699"/>
          </a:xfrm>
        </p:grpSpPr>
        <p:sp>
          <p:nvSpPr>
            <p:cNvPr id="19" name="TextBox 18">
              <a:extLst>
                <a:ext uri="{FF2B5EF4-FFF2-40B4-BE49-F238E27FC236}">
                  <a16:creationId xmlns:a16="http://schemas.microsoft.com/office/drawing/2014/main" id="{85E05D80-542E-F25C-AD60-06668306F674}"/>
                </a:ext>
              </a:extLst>
            </p:cNvPr>
            <p:cNvSpPr txBox="1"/>
            <p:nvPr/>
          </p:nvSpPr>
          <p:spPr>
            <a:xfrm>
              <a:off x="8944063" y="1269118"/>
              <a:ext cx="620684" cy="400110"/>
            </a:xfrm>
            <a:prstGeom prst="rect">
              <a:avLst/>
            </a:prstGeom>
            <a:noFill/>
          </p:spPr>
          <p:txBody>
            <a:bodyPr wrap="none" rtlCol="0">
              <a:spAutoFit/>
            </a:bodyPr>
            <a:lstStyle/>
            <a:p>
              <a:pPr algn="ctr"/>
              <a:r>
                <a:rPr lang="en-US" sz="1000" dirty="0">
                  <a:solidFill>
                    <a:schemeClr val="bg1"/>
                  </a:solidFill>
                </a:rPr>
                <a:t>19%</a:t>
              </a:r>
            </a:p>
            <a:p>
              <a:pPr algn="ctr"/>
              <a:r>
                <a:rPr lang="en-US" sz="1000" dirty="0">
                  <a:solidFill>
                    <a:schemeClr val="bg1"/>
                  </a:solidFill>
                </a:rPr>
                <a:t>618 files</a:t>
              </a:r>
            </a:p>
          </p:txBody>
        </p:sp>
        <p:sp>
          <p:nvSpPr>
            <p:cNvPr id="15" name="TextBox 14">
              <a:extLst>
                <a:ext uri="{FF2B5EF4-FFF2-40B4-BE49-F238E27FC236}">
                  <a16:creationId xmlns:a16="http://schemas.microsoft.com/office/drawing/2014/main" id="{03FF5896-9A0D-BF68-3D20-49FF7189647E}"/>
                </a:ext>
              </a:extLst>
            </p:cNvPr>
            <p:cNvSpPr txBox="1"/>
            <p:nvPr/>
          </p:nvSpPr>
          <p:spPr>
            <a:xfrm>
              <a:off x="8503681" y="1846707"/>
              <a:ext cx="686406" cy="400110"/>
            </a:xfrm>
            <a:prstGeom prst="rect">
              <a:avLst/>
            </a:prstGeom>
            <a:noFill/>
          </p:spPr>
          <p:txBody>
            <a:bodyPr wrap="none" rtlCol="0">
              <a:spAutoFit/>
            </a:bodyPr>
            <a:lstStyle/>
            <a:p>
              <a:pPr algn="ctr"/>
              <a:r>
                <a:rPr lang="en-US" sz="1000" dirty="0">
                  <a:solidFill>
                    <a:schemeClr val="bg1"/>
                  </a:solidFill>
                </a:rPr>
                <a:t>81%</a:t>
              </a:r>
            </a:p>
            <a:p>
              <a:pPr algn="ctr"/>
              <a:r>
                <a:rPr lang="en-US" sz="1000" dirty="0">
                  <a:solidFill>
                    <a:schemeClr val="bg1"/>
                  </a:solidFill>
                </a:rPr>
                <a:t>2587 files</a:t>
              </a:r>
            </a:p>
          </p:txBody>
        </p:sp>
      </p:grpSp>
      <p:sp>
        <p:nvSpPr>
          <p:cNvPr id="21" name="Rectangle 20">
            <a:extLst>
              <a:ext uri="{FF2B5EF4-FFF2-40B4-BE49-F238E27FC236}">
                <a16:creationId xmlns:a16="http://schemas.microsoft.com/office/drawing/2014/main" id="{11ACB3A6-1D2E-1B70-2B68-2E7B48160256}"/>
              </a:ext>
            </a:extLst>
          </p:cNvPr>
          <p:cNvSpPr/>
          <p:nvPr/>
        </p:nvSpPr>
        <p:spPr>
          <a:xfrm>
            <a:off x="3636818" y="2899064"/>
            <a:ext cx="540327" cy="293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large white and blue cylinder&#10;&#10;Description automatically generated">
            <a:extLst>
              <a:ext uri="{FF2B5EF4-FFF2-40B4-BE49-F238E27FC236}">
                <a16:creationId xmlns:a16="http://schemas.microsoft.com/office/drawing/2014/main" id="{593A007B-39D3-E721-506E-8DD4104A2FD5}"/>
              </a:ext>
            </a:extLst>
          </p:cNvPr>
          <p:cNvPicPr>
            <a:picLocks noChangeAspect="1"/>
          </p:cNvPicPr>
          <p:nvPr/>
        </p:nvPicPr>
        <p:blipFill>
          <a:blip r:embed="rId3"/>
          <a:stretch>
            <a:fillRect/>
          </a:stretch>
        </p:blipFill>
        <p:spPr>
          <a:xfrm>
            <a:off x="3154653" y="3483302"/>
            <a:ext cx="1290046" cy="2078407"/>
          </a:xfrm>
          <a:prstGeom prst="rect">
            <a:avLst/>
          </a:prstGeom>
        </p:spPr>
      </p:pic>
      <p:pic>
        <p:nvPicPr>
          <p:cNvPr id="22" name="Picture 21">
            <a:extLst>
              <a:ext uri="{FF2B5EF4-FFF2-40B4-BE49-F238E27FC236}">
                <a16:creationId xmlns:a16="http://schemas.microsoft.com/office/drawing/2014/main" id="{F873F978-84A6-786F-C6E5-1D0C916705D3}"/>
              </a:ext>
            </a:extLst>
          </p:cNvPr>
          <p:cNvPicPr>
            <a:picLocks noChangeAspect="1"/>
          </p:cNvPicPr>
          <p:nvPr/>
        </p:nvPicPr>
        <p:blipFill>
          <a:blip r:embed="rId4"/>
          <a:stretch>
            <a:fillRect/>
          </a:stretch>
        </p:blipFill>
        <p:spPr>
          <a:xfrm>
            <a:off x="77070" y="5530223"/>
            <a:ext cx="8391464" cy="840158"/>
          </a:xfrm>
          <a:prstGeom prst="rect">
            <a:avLst/>
          </a:prstGeom>
        </p:spPr>
      </p:pic>
      <p:pic>
        <p:nvPicPr>
          <p:cNvPr id="23" name="Picture 22" descr="A diagram of a machine&#10;&#10;Description automatically generated">
            <a:extLst>
              <a:ext uri="{FF2B5EF4-FFF2-40B4-BE49-F238E27FC236}">
                <a16:creationId xmlns:a16="http://schemas.microsoft.com/office/drawing/2014/main" id="{F57244AC-02BB-5A2E-46AA-313BE2BF2197}"/>
              </a:ext>
            </a:extLst>
          </p:cNvPr>
          <p:cNvPicPr>
            <a:picLocks noChangeAspect="1"/>
          </p:cNvPicPr>
          <p:nvPr/>
        </p:nvPicPr>
        <p:blipFill>
          <a:blip r:embed="rId5"/>
          <a:stretch>
            <a:fillRect/>
          </a:stretch>
        </p:blipFill>
        <p:spPr>
          <a:xfrm>
            <a:off x="296451" y="803972"/>
            <a:ext cx="2458472" cy="4636313"/>
          </a:xfrm>
          <a:prstGeom prst="rect">
            <a:avLst/>
          </a:prstGeom>
        </p:spPr>
      </p:pic>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6D39FBF2-1E01-9B1C-04AA-E358FAED7100}"/>
                  </a:ext>
                </a:extLst>
              </p:cNvPr>
              <p:cNvSpPr txBox="1"/>
              <p:nvPr/>
            </p:nvSpPr>
            <p:spPr>
              <a:xfrm>
                <a:off x="5039016" y="1125564"/>
                <a:ext cx="7244241" cy="2554545"/>
              </a:xfrm>
              <a:prstGeom prst="rect">
                <a:avLst/>
              </a:prstGeom>
              <a:noFill/>
            </p:spPr>
            <p:txBody>
              <a:bodyPr wrap="square">
                <a:spAutoFit/>
              </a:bodyPr>
              <a:lstStyle/>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8 cm long solid NH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and ND</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target cells</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Magnetic Field: B = 5 T with uniformity </a:t>
                </a:r>
                <a14:m>
                  <m:oMath xmlns:m="http://schemas.openxmlformats.org/officeDocument/2006/math">
                    <m:f>
                      <m:fPr>
                        <m:type m:val="lin"/>
                        <m:ctrlPr>
                          <a:rPr lang="en-US" sz="2000" b="0" i="1" smtClean="0">
                            <a:latin typeface="Cambria Math" panose="02040503050406030204" pitchFamily="18" charset="0"/>
                            <a:cs typeface="Times New Roman" panose="02020603050405020304" pitchFamily="18" charset="0"/>
                          </a:rPr>
                        </m:ctrlPr>
                      </m:fPr>
                      <m:num>
                        <m:r>
                          <a:rPr lang="en-US" sz="2000" b="0" i="1" smtClean="0">
                            <a:latin typeface="Cambria Math" panose="02040503050406030204" pitchFamily="18" charset="0"/>
                            <a:cs typeface="Times New Roman" panose="02020603050405020304" pitchFamily="18" charset="0"/>
                          </a:rPr>
                          <m:t>𝑑𝐵</m:t>
                        </m:r>
                      </m:num>
                      <m:den>
                        <m:r>
                          <a:rPr lang="en-US" sz="2000" b="0" i="1" smtClean="0">
                            <a:latin typeface="Cambria Math" panose="02040503050406030204" pitchFamily="18" charset="0"/>
                            <a:cs typeface="Times New Roman" panose="02020603050405020304" pitchFamily="18" charset="0"/>
                          </a:rPr>
                          <m:t>𝐵</m:t>
                        </m:r>
                      </m:den>
                    </m:f>
                    <m:r>
                      <a:rPr lang="en-US" sz="2000" b="0" i="0" smtClean="0">
                        <a:latin typeface="Cambria Math" panose="02040503050406030204" pitchFamily="18" charset="0"/>
                        <a:cs typeface="Times New Roman" panose="02020603050405020304" pitchFamily="18" charset="0"/>
                      </a:rPr>
                      <m:t>&lt;</m:t>
                    </m:r>
                    <m:sSup>
                      <m:sSupPr>
                        <m:ctrlPr>
                          <a:rPr lang="en-US" sz="2000" b="0" i="1" smtClean="0">
                            <a:latin typeface="Cambria Math" panose="02040503050406030204" pitchFamily="18" charset="0"/>
                            <a:cs typeface="Times New Roman" panose="02020603050405020304" pitchFamily="18" charset="0"/>
                          </a:rPr>
                        </m:ctrlPr>
                      </m:sSupPr>
                      <m:e>
                        <m:r>
                          <a:rPr lang="en-US" sz="2000" b="0" i="0" smtClean="0">
                            <a:latin typeface="Cambria Math" panose="02040503050406030204" pitchFamily="18" charset="0"/>
                            <a:cs typeface="Times New Roman" panose="02020603050405020304" pitchFamily="18" charset="0"/>
                          </a:rPr>
                          <m:t>10</m:t>
                        </m:r>
                      </m:e>
                      <m:sup>
                        <m:r>
                          <a:rPr lang="en-US" sz="2000" b="0" i="0" smtClean="0">
                            <a:latin typeface="Cambria Math" panose="02040503050406030204" pitchFamily="18" charset="0"/>
                            <a:cs typeface="Times New Roman" panose="02020603050405020304" pitchFamily="18" charset="0"/>
                          </a:rPr>
                          <m:t>−4</m:t>
                        </m:r>
                      </m:sup>
                    </m:sSup>
                    <m:r>
                      <a:rPr lang="en-US" sz="2000" b="0" i="0" smtClean="0">
                        <a:latin typeface="Cambria Math" panose="02040503050406030204" pitchFamily="18" charset="0"/>
                        <a:cs typeface="Times New Roman" panose="02020603050405020304" pitchFamily="18" charset="0"/>
                      </a:rPr>
                      <m:t> </m:t>
                    </m:r>
                    <m:r>
                      <m:rPr>
                        <m:sty m:val="p"/>
                      </m:rPr>
                      <a:rPr lang="en-US" sz="2000" b="0" i="0" smtClean="0">
                        <a:latin typeface="Cambria Math" panose="02040503050406030204" pitchFamily="18" charset="0"/>
                        <a:cs typeface="Times New Roman" panose="02020603050405020304" pitchFamily="18" charset="0"/>
                      </a:rPr>
                      <m:t>T</m:t>
                    </m:r>
                  </m:oMath>
                </a14:m>
                <a:r>
                  <a:rPr lang="en-US" sz="2000" dirty="0">
                    <a:latin typeface="Times New Roman" panose="02020603050405020304" pitchFamily="18" charset="0"/>
                    <a:cs typeface="Times New Roman" panose="02020603050405020304" pitchFamily="18" charset="0"/>
                  </a:rPr>
                  <a:t> over 8 cm</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Maintaining the target at 1.1K using </a:t>
                </a:r>
                <a:r>
                  <a:rPr lang="en-US" sz="2000" baseline="30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He evaporation refrigerator</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Expected polarizations:</a:t>
                </a:r>
              </a:p>
              <a:p>
                <a:pPr marL="1200150" lvl="2"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80%</a:t>
                </a:r>
              </a:p>
              <a:p>
                <a:pPr marL="1200150" lvl="2"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ND</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32%</a:t>
                </a:r>
              </a:p>
            </p:txBody>
          </p:sp>
        </mc:Choice>
        <mc:Fallback>
          <p:sp>
            <p:nvSpPr>
              <p:cNvPr id="29" name="TextBox 28">
                <a:extLst>
                  <a:ext uri="{FF2B5EF4-FFF2-40B4-BE49-F238E27FC236}">
                    <a16:creationId xmlns:a16="http://schemas.microsoft.com/office/drawing/2014/main" id="{6D39FBF2-1E01-9B1C-04AA-E358FAED7100}"/>
                  </a:ext>
                </a:extLst>
              </p:cNvPr>
              <p:cNvSpPr txBox="1">
                <a:spLocks noRot="1" noChangeAspect="1" noMove="1" noResize="1" noEditPoints="1" noAdjustHandles="1" noChangeArrowheads="1" noChangeShapeType="1" noTextEdit="1"/>
              </p:cNvSpPr>
              <p:nvPr/>
            </p:nvSpPr>
            <p:spPr>
              <a:xfrm>
                <a:off x="5039016" y="1125564"/>
                <a:ext cx="7244241" cy="2554545"/>
              </a:xfrm>
              <a:prstGeom prst="rect">
                <a:avLst/>
              </a:prstGeom>
              <a:blipFill>
                <a:blip r:embed="rId6"/>
                <a:stretch>
                  <a:fillRect t="-6436" b="-3465"/>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0650CCB1-2B7E-7143-BA04-872FDD31D967}"/>
              </a:ext>
            </a:extLst>
          </p:cNvPr>
          <p:cNvGrpSpPr/>
          <p:nvPr/>
        </p:nvGrpSpPr>
        <p:grpSpPr>
          <a:xfrm>
            <a:off x="2897204" y="803972"/>
            <a:ext cx="1839540" cy="2625028"/>
            <a:chOff x="2897204" y="803972"/>
            <a:chExt cx="1839540" cy="2625028"/>
          </a:xfrm>
        </p:grpSpPr>
        <p:pic>
          <p:nvPicPr>
            <p:cNvPr id="6" name="Picture 5" descr="A diagram of a microwave system&#10;&#10;Description automatically generated">
              <a:extLst>
                <a:ext uri="{FF2B5EF4-FFF2-40B4-BE49-F238E27FC236}">
                  <a16:creationId xmlns:a16="http://schemas.microsoft.com/office/drawing/2014/main" id="{8331DAE7-1CED-ED35-2531-513B1DD6B826}"/>
                </a:ext>
              </a:extLst>
            </p:cNvPr>
            <p:cNvPicPr>
              <a:picLocks noChangeAspect="1"/>
            </p:cNvPicPr>
            <p:nvPr/>
          </p:nvPicPr>
          <p:blipFill>
            <a:blip r:embed="rId7"/>
            <a:stretch>
              <a:fillRect/>
            </a:stretch>
          </p:blipFill>
          <p:spPr>
            <a:xfrm>
              <a:off x="2974493" y="803972"/>
              <a:ext cx="1762251" cy="2509430"/>
            </a:xfrm>
            <a:prstGeom prst="rect">
              <a:avLst/>
            </a:prstGeom>
          </p:spPr>
        </p:pic>
        <p:sp>
          <p:nvSpPr>
            <p:cNvPr id="30" name="Rectangle 29">
              <a:extLst>
                <a:ext uri="{FF2B5EF4-FFF2-40B4-BE49-F238E27FC236}">
                  <a16:creationId xmlns:a16="http://schemas.microsoft.com/office/drawing/2014/main" id="{FE0822D0-BD90-0295-CE7C-DB361FA2C409}"/>
                </a:ext>
              </a:extLst>
            </p:cNvPr>
            <p:cNvSpPr/>
            <p:nvPr/>
          </p:nvSpPr>
          <p:spPr>
            <a:xfrm>
              <a:off x="2897204" y="3099335"/>
              <a:ext cx="365760" cy="3296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34375CF-2DC2-190A-A115-1C8ED66943EC}"/>
                </a:ext>
              </a:extLst>
            </p:cNvPr>
            <p:cNvSpPr/>
            <p:nvPr/>
          </p:nvSpPr>
          <p:spPr>
            <a:xfrm>
              <a:off x="4320928" y="2402836"/>
              <a:ext cx="365760" cy="32966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A metal object with a metal frame&#10;&#10;Description automatically generated with medium confidence">
            <a:extLst>
              <a:ext uri="{FF2B5EF4-FFF2-40B4-BE49-F238E27FC236}">
                <a16:creationId xmlns:a16="http://schemas.microsoft.com/office/drawing/2014/main" id="{DD90DB02-72E6-AD63-6604-E1B908793650}"/>
              </a:ext>
            </a:extLst>
          </p:cNvPr>
          <p:cNvPicPr>
            <a:picLocks noChangeAspect="1"/>
          </p:cNvPicPr>
          <p:nvPr/>
        </p:nvPicPr>
        <p:blipFill>
          <a:blip r:embed="rId8"/>
          <a:stretch>
            <a:fillRect/>
          </a:stretch>
        </p:blipFill>
        <p:spPr>
          <a:xfrm>
            <a:off x="4686688" y="3697371"/>
            <a:ext cx="5021338" cy="1467039"/>
          </a:xfrm>
          <a:prstGeom prst="rect">
            <a:avLst/>
          </a:prstGeom>
        </p:spPr>
      </p:pic>
      <p:pic>
        <p:nvPicPr>
          <p:cNvPr id="36" name="Picture 35" descr="A small white container with purple crystals inside&#10;&#10;Description automatically generated">
            <a:extLst>
              <a:ext uri="{FF2B5EF4-FFF2-40B4-BE49-F238E27FC236}">
                <a16:creationId xmlns:a16="http://schemas.microsoft.com/office/drawing/2014/main" id="{128686D6-C3A0-9F01-5CC7-E2F60F5524AA}"/>
              </a:ext>
            </a:extLst>
          </p:cNvPr>
          <p:cNvPicPr>
            <a:picLocks noChangeAspect="1"/>
          </p:cNvPicPr>
          <p:nvPr/>
        </p:nvPicPr>
        <p:blipFill>
          <a:blip r:embed="rId9"/>
          <a:stretch>
            <a:fillRect/>
          </a:stretch>
        </p:blipFill>
        <p:spPr>
          <a:xfrm>
            <a:off x="9783024" y="4483680"/>
            <a:ext cx="2324100" cy="1905000"/>
          </a:xfrm>
          <a:prstGeom prst="rect">
            <a:avLst/>
          </a:prstGeom>
        </p:spPr>
      </p:pic>
    </p:spTree>
    <p:extLst>
      <p:ext uri="{BB962C8B-B14F-4D97-AF65-F5344CB8AC3E}">
        <p14:creationId xmlns:p14="http://schemas.microsoft.com/office/powerpoint/2010/main" val="190697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1" y="0"/>
            <a:ext cx="11308495"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err="1">
                <a:solidFill>
                  <a:srgbClr val="98002E"/>
                </a:solidFill>
                <a:latin typeface="Arial" panose="020B0604020202020204" pitchFamily="34" charset="0"/>
                <a:cs typeface="Arial" panose="020B0604020202020204" pitchFamily="34" charset="0"/>
              </a:rPr>
              <a:t>SpinQuest</a:t>
            </a:r>
            <a:r>
              <a:rPr lang="en-US" sz="4000" b="1" dirty="0">
                <a:solidFill>
                  <a:srgbClr val="98002E"/>
                </a:solidFill>
                <a:latin typeface="Arial" panose="020B0604020202020204" pitchFamily="34" charset="0"/>
                <a:cs typeface="Arial" panose="020B0604020202020204" pitchFamily="34" charset="0"/>
              </a:rPr>
              <a:t> Experiment (Spectrometer Setup)</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06             		   </a:t>
            </a:r>
          </a:p>
        </p:txBody>
      </p:sp>
      <p:grpSp>
        <p:nvGrpSpPr>
          <p:cNvPr id="10" name="Group 9">
            <a:extLst>
              <a:ext uri="{FF2B5EF4-FFF2-40B4-BE49-F238E27FC236}">
                <a16:creationId xmlns:a16="http://schemas.microsoft.com/office/drawing/2014/main" id="{3A07E857-5602-B9B4-5AA9-A9DB78CFBAC6}"/>
              </a:ext>
            </a:extLst>
          </p:cNvPr>
          <p:cNvGrpSpPr/>
          <p:nvPr/>
        </p:nvGrpSpPr>
        <p:grpSpPr>
          <a:xfrm>
            <a:off x="5998747" y="4782367"/>
            <a:ext cx="1235183" cy="961435"/>
            <a:chOff x="8503681" y="1269118"/>
            <a:chExt cx="1061066" cy="977699"/>
          </a:xfrm>
        </p:grpSpPr>
        <p:sp>
          <p:nvSpPr>
            <p:cNvPr id="19" name="TextBox 18">
              <a:extLst>
                <a:ext uri="{FF2B5EF4-FFF2-40B4-BE49-F238E27FC236}">
                  <a16:creationId xmlns:a16="http://schemas.microsoft.com/office/drawing/2014/main" id="{85E05D80-542E-F25C-AD60-06668306F674}"/>
                </a:ext>
              </a:extLst>
            </p:cNvPr>
            <p:cNvSpPr txBox="1"/>
            <p:nvPr/>
          </p:nvSpPr>
          <p:spPr>
            <a:xfrm>
              <a:off x="8944063" y="1269118"/>
              <a:ext cx="620684" cy="400110"/>
            </a:xfrm>
            <a:prstGeom prst="rect">
              <a:avLst/>
            </a:prstGeom>
            <a:noFill/>
          </p:spPr>
          <p:txBody>
            <a:bodyPr wrap="none" rtlCol="0">
              <a:spAutoFit/>
            </a:bodyPr>
            <a:lstStyle/>
            <a:p>
              <a:pPr algn="ctr"/>
              <a:r>
                <a:rPr lang="en-US" sz="1000" dirty="0">
                  <a:solidFill>
                    <a:schemeClr val="bg1"/>
                  </a:solidFill>
                </a:rPr>
                <a:t>19%</a:t>
              </a:r>
            </a:p>
            <a:p>
              <a:pPr algn="ctr"/>
              <a:r>
                <a:rPr lang="en-US" sz="1000" dirty="0">
                  <a:solidFill>
                    <a:schemeClr val="bg1"/>
                  </a:solidFill>
                </a:rPr>
                <a:t>618 files</a:t>
              </a:r>
            </a:p>
          </p:txBody>
        </p:sp>
        <p:sp>
          <p:nvSpPr>
            <p:cNvPr id="15" name="TextBox 14">
              <a:extLst>
                <a:ext uri="{FF2B5EF4-FFF2-40B4-BE49-F238E27FC236}">
                  <a16:creationId xmlns:a16="http://schemas.microsoft.com/office/drawing/2014/main" id="{03FF5896-9A0D-BF68-3D20-49FF7189647E}"/>
                </a:ext>
              </a:extLst>
            </p:cNvPr>
            <p:cNvSpPr txBox="1"/>
            <p:nvPr/>
          </p:nvSpPr>
          <p:spPr>
            <a:xfrm>
              <a:off x="8503681" y="1846707"/>
              <a:ext cx="686406" cy="400110"/>
            </a:xfrm>
            <a:prstGeom prst="rect">
              <a:avLst/>
            </a:prstGeom>
            <a:noFill/>
          </p:spPr>
          <p:txBody>
            <a:bodyPr wrap="none" rtlCol="0">
              <a:spAutoFit/>
            </a:bodyPr>
            <a:lstStyle/>
            <a:p>
              <a:pPr algn="ctr"/>
              <a:r>
                <a:rPr lang="en-US" sz="1000" dirty="0">
                  <a:solidFill>
                    <a:schemeClr val="bg1"/>
                  </a:solidFill>
                </a:rPr>
                <a:t>81%</a:t>
              </a:r>
            </a:p>
            <a:p>
              <a:pPr algn="ctr"/>
              <a:r>
                <a:rPr lang="en-US" sz="1000" dirty="0">
                  <a:solidFill>
                    <a:schemeClr val="bg1"/>
                  </a:solidFill>
                </a:rPr>
                <a:t>2587 files</a:t>
              </a:r>
            </a:p>
          </p:txBody>
        </p:sp>
      </p:grpSp>
      <p:sp>
        <p:nvSpPr>
          <p:cNvPr id="21" name="Rectangle 20">
            <a:extLst>
              <a:ext uri="{FF2B5EF4-FFF2-40B4-BE49-F238E27FC236}">
                <a16:creationId xmlns:a16="http://schemas.microsoft.com/office/drawing/2014/main" id="{11ACB3A6-1D2E-1B70-2B68-2E7B48160256}"/>
              </a:ext>
            </a:extLst>
          </p:cNvPr>
          <p:cNvSpPr/>
          <p:nvPr/>
        </p:nvSpPr>
        <p:spPr>
          <a:xfrm>
            <a:off x="3636818" y="2899064"/>
            <a:ext cx="540327" cy="2931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3735CCF-A888-14FB-19DC-B1CBC4DC79C3}"/>
              </a:ext>
            </a:extLst>
          </p:cNvPr>
          <p:cNvGrpSpPr/>
          <p:nvPr/>
        </p:nvGrpSpPr>
        <p:grpSpPr>
          <a:xfrm>
            <a:off x="518704" y="649358"/>
            <a:ext cx="4678096" cy="3352302"/>
            <a:chOff x="34368555" y="4860531"/>
            <a:chExt cx="7822562" cy="5252052"/>
          </a:xfrm>
        </p:grpSpPr>
        <p:pic>
          <p:nvPicPr>
            <p:cNvPr id="8" name="Picture 7" descr="Diagram of a machine with a magnet and a person standing next to it&#10;&#10;Description automatically generated">
              <a:extLst>
                <a:ext uri="{FF2B5EF4-FFF2-40B4-BE49-F238E27FC236}">
                  <a16:creationId xmlns:a16="http://schemas.microsoft.com/office/drawing/2014/main" id="{3028AEF4-506A-996E-6E8D-976D441DD5AF}"/>
                </a:ext>
              </a:extLst>
            </p:cNvPr>
            <p:cNvPicPr>
              <a:picLocks noChangeAspect="1"/>
            </p:cNvPicPr>
            <p:nvPr/>
          </p:nvPicPr>
          <p:blipFill>
            <a:blip r:embed="rId3"/>
            <a:stretch>
              <a:fillRect/>
            </a:stretch>
          </p:blipFill>
          <p:spPr>
            <a:xfrm>
              <a:off x="34418717" y="4860531"/>
              <a:ext cx="7772400" cy="5252052"/>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F580397-A2E0-1CB4-3432-2EFF3E21B734}"/>
                    </a:ext>
                  </a:extLst>
                </p:cNvPr>
                <p:cNvSpPr txBox="1"/>
                <p:nvPr/>
              </p:nvSpPr>
              <p:spPr>
                <a:xfrm rot="20581530">
                  <a:off x="34368555" y="9289096"/>
                  <a:ext cx="1582561" cy="723291"/>
                </a:xfrm>
                <a:prstGeom prst="rect">
                  <a:avLst/>
                </a:prstGeom>
                <a:solidFill>
                  <a:srgbClr val="FFFFFF"/>
                </a:solidFill>
                <a:ln>
                  <a:solidFill>
                    <a:schemeClr val="tx1"/>
                  </a:solidFill>
                </a:ln>
              </p:spPr>
              <p:txBody>
                <a:bodyPr wrap="none" rtlCol="0">
                  <a:spAutoFit/>
                </a:bodyPr>
                <a:lstStyle/>
                <a:p>
                  <a14:m>
                    <m:oMath xmlns:m="http://schemas.openxmlformats.org/officeDocument/2006/math">
                      <m:r>
                        <a:rPr lang="en-US" sz="1200" b="0" i="1" smtClean="0">
                          <a:latin typeface="Cambria Math" panose="02040503050406030204" pitchFamily="18" charset="0"/>
                        </a:rPr>
                        <m:t>𝑁</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𝐻</m:t>
                          </m:r>
                        </m:e>
                        <m:sub>
                          <m:r>
                            <a:rPr lang="en-US" sz="1200" b="0" i="1" smtClean="0">
                              <a:latin typeface="Cambria Math" panose="02040503050406030204" pitchFamily="18" charset="0"/>
                            </a:rPr>
                            <m:t>3</m:t>
                          </m:r>
                        </m:sub>
                      </m:sSub>
                      <m:r>
                        <a:rPr lang="en-US" sz="1200" b="0" i="1" smtClean="0">
                          <a:latin typeface="Cambria Math" panose="02040503050406030204" pitchFamily="18" charset="0"/>
                        </a:rPr>
                        <m:t>/</m:t>
                      </m:r>
                      <m:r>
                        <a:rPr lang="en-US" sz="1200" b="0" i="1" smtClean="0">
                          <a:latin typeface="Cambria Math" panose="02040503050406030204" pitchFamily="18" charset="0"/>
                        </a:rPr>
                        <m:t>𝑁</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𝐷</m:t>
                          </m:r>
                        </m:e>
                        <m:sub>
                          <m:r>
                            <a:rPr lang="en-US" sz="1200" b="0" i="1" smtClean="0">
                              <a:latin typeface="Cambria Math" panose="02040503050406030204" pitchFamily="18" charset="0"/>
                            </a:rPr>
                            <m:t>3</m:t>
                          </m:r>
                        </m:sub>
                      </m:sSub>
                    </m:oMath>
                  </a14:m>
                  <a:r>
                    <a:rPr lang="en-US" sz="1200" dirty="0"/>
                    <a:t> </a:t>
                  </a:r>
                </a:p>
                <a:p>
                  <a:r>
                    <a:rPr lang="en-US" sz="1200" dirty="0"/>
                    <a:t>solid targets</a:t>
                  </a:r>
                </a:p>
              </p:txBody>
            </p:sp>
          </mc:Choice>
          <mc:Fallback>
            <p:sp>
              <p:nvSpPr>
                <p:cNvPr id="9" name="TextBox 8">
                  <a:extLst>
                    <a:ext uri="{FF2B5EF4-FFF2-40B4-BE49-F238E27FC236}">
                      <a16:creationId xmlns:a16="http://schemas.microsoft.com/office/drawing/2014/main" id="{FF580397-A2E0-1CB4-3432-2EFF3E21B734}"/>
                    </a:ext>
                  </a:extLst>
                </p:cNvPr>
                <p:cNvSpPr txBox="1">
                  <a:spLocks noRot="1" noChangeAspect="1" noMove="1" noResize="1" noEditPoints="1" noAdjustHandles="1" noChangeArrowheads="1" noChangeShapeType="1" noTextEdit="1"/>
                </p:cNvSpPr>
                <p:nvPr/>
              </p:nvSpPr>
              <p:spPr>
                <a:xfrm rot="20581530">
                  <a:off x="34368555" y="9289096"/>
                  <a:ext cx="1582561" cy="723291"/>
                </a:xfrm>
                <a:prstGeom prst="rect">
                  <a:avLst/>
                </a:prstGeom>
                <a:blipFill>
                  <a:blip r:embed="rId4"/>
                  <a:stretch>
                    <a:fillRect b="-5172"/>
                  </a:stretch>
                </a:blipFill>
                <a:ln>
                  <a:solidFill>
                    <a:schemeClr val="tx1"/>
                  </a:solid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305809EF-8F1B-701D-6C7A-3908D3C13F69}"/>
                </a:ext>
              </a:extLst>
            </p:cNvPr>
            <p:cNvCxnSpPr>
              <a:cxnSpLocks/>
            </p:cNvCxnSpPr>
            <p:nvPr/>
          </p:nvCxnSpPr>
          <p:spPr>
            <a:xfrm flipV="1">
              <a:off x="39131739" y="7558211"/>
              <a:ext cx="2933897" cy="10142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BF86829-1590-6DE1-5B09-D5D06CB6682E}"/>
                </a:ext>
              </a:extLst>
            </p:cNvPr>
            <p:cNvCxnSpPr>
              <a:cxnSpLocks/>
            </p:cNvCxnSpPr>
            <p:nvPr/>
          </p:nvCxnSpPr>
          <p:spPr>
            <a:xfrm flipH="1">
              <a:off x="36164061" y="8801100"/>
              <a:ext cx="2354638" cy="7518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AEB9A95A-839C-0987-4BA7-A289893EF6A2}"/>
              </a:ext>
            </a:extLst>
          </p:cNvPr>
          <p:cNvGrpSpPr/>
          <p:nvPr/>
        </p:nvGrpSpPr>
        <p:grpSpPr>
          <a:xfrm>
            <a:off x="5926667" y="3134604"/>
            <a:ext cx="6151771" cy="3226963"/>
            <a:chOff x="30019445" y="10338919"/>
            <a:chExt cx="10612131" cy="5780801"/>
          </a:xfrm>
        </p:grpSpPr>
        <p:pic>
          <p:nvPicPr>
            <p:cNvPr id="14" name="Picture 13" descr="A computer screen shot of a computer&#10;&#10;Description automatically generated">
              <a:extLst>
                <a:ext uri="{FF2B5EF4-FFF2-40B4-BE49-F238E27FC236}">
                  <a16:creationId xmlns:a16="http://schemas.microsoft.com/office/drawing/2014/main" id="{4DFDE968-030A-4F79-CAE9-902FB6832BBB}"/>
                </a:ext>
              </a:extLst>
            </p:cNvPr>
            <p:cNvPicPr>
              <a:picLocks noChangeAspect="1"/>
            </p:cNvPicPr>
            <p:nvPr/>
          </p:nvPicPr>
          <p:blipFill>
            <a:blip r:embed="rId5"/>
            <a:stretch>
              <a:fillRect/>
            </a:stretch>
          </p:blipFill>
          <p:spPr>
            <a:xfrm>
              <a:off x="30019445" y="10338919"/>
              <a:ext cx="10612131" cy="5780801"/>
            </a:xfrm>
            <a:prstGeom prst="rect">
              <a:avLst/>
            </a:prstGeom>
          </p:spPr>
        </p:pic>
        <p:sp>
          <p:nvSpPr>
            <p:cNvPr id="16" name="TextBox 15">
              <a:extLst>
                <a:ext uri="{FF2B5EF4-FFF2-40B4-BE49-F238E27FC236}">
                  <a16:creationId xmlns:a16="http://schemas.microsoft.com/office/drawing/2014/main" id="{BFE79D39-4F24-DF52-E36D-C5AA120C21CC}"/>
                </a:ext>
              </a:extLst>
            </p:cNvPr>
            <p:cNvSpPr txBox="1"/>
            <p:nvPr/>
          </p:nvSpPr>
          <p:spPr>
            <a:xfrm>
              <a:off x="30232787" y="15086689"/>
              <a:ext cx="7853443" cy="728324"/>
            </a:xfrm>
            <a:prstGeom prst="rect">
              <a:avLst/>
            </a:prstGeom>
            <a:noFill/>
          </p:spPr>
          <p:txBody>
            <a:bodyPr wrap="square">
              <a:spAutoFit/>
            </a:bodyPr>
            <a:lstStyle/>
            <a:p>
              <a:r>
                <a:rPr lang="en-US" sz="1200" dirty="0">
                  <a:solidFill>
                    <a:schemeClr val="bg1"/>
                  </a:solidFill>
                  <a:latin typeface="Times New Roman" panose="02020603050405020304" pitchFamily="18" charset="0"/>
                  <a:cs typeface="Times New Roman" panose="02020603050405020304" pitchFamily="18" charset="0"/>
                </a:rPr>
                <a:t>Event display view of di-muon event recorded during the beam commissioning period</a:t>
              </a:r>
              <a:endParaRPr lang="en-US" sz="1200" dirty="0">
                <a:solidFill>
                  <a:schemeClr val="bg1"/>
                </a:solidFill>
              </a:endParaRPr>
            </a:p>
          </p:txBody>
        </p:sp>
      </p:grpSp>
      <p:pic>
        <p:nvPicPr>
          <p:cNvPr id="22" name="Picture 21" descr="A diagram of a graph&#10;&#10;Description automatically generated">
            <a:extLst>
              <a:ext uri="{FF2B5EF4-FFF2-40B4-BE49-F238E27FC236}">
                <a16:creationId xmlns:a16="http://schemas.microsoft.com/office/drawing/2014/main" id="{E7120F4A-CC36-7360-7A23-E2AE8636564B}"/>
              </a:ext>
            </a:extLst>
          </p:cNvPr>
          <p:cNvPicPr>
            <a:picLocks noChangeAspect="1"/>
          </p:cNvPicPr>
          <p:nvPr/>
        </p:nvPicPr>
        <p:blipFill>
          <a:blip r:embed="rId6"/>
          <a:stretch>
            <a:fillRect/>
          </a:stretch>
        </p:blipFill>
        <p:spPr>
          <a:xfrm>
            <a:off x="6248400" y="786433"/>
            <a:ext cx="5844700" cy="2220736"/>
          </a:xfrm>
          <a:prstGeom prst="rect">
            <a:avLst/>
          </a:prstGeom>
        </p:spPr>
      </p:pic>
      <p:sp>
        <p:nvSpPr>
          <p:cNvPr id="24" name="TextBox 23">
            <a:extLst>
              <a:ext uri="{FF2B5EF4-FFF2-40B4-BE49-F238E27FC236}">
                <a16:creationId xmlns:a16="http://schemas.microsoft.com/office/drawing/2014/main" id="{E515AF8C-7EDF-2EB1-C19C-303440823B52}"/>
              </a:ext>
            </a:extLst>
          </p:cNvPr>
          <p:cNvSpPr txBox="1"/>
          <p:nvPr/>
        </p:nvSpPr>
        <p:spPr>
          <a:xfrm>
            <a:off x="-546966" y="3885704"/>
            <a:ext cx="6155266" cy="2539157"/>
          </a:xfrm>
          <a:prstGeom prst="rect">
            <a:avLst/>
          </a:prstGeom>
          <a:noFill/>
        </p:spPr>
        <p:txBody>
          <a:bodyPr wrap="square">
            <a:spAutoFit/>
          </a:bodyPr>
          <a:lstStyle/>
          <a:p>
            <a:pPr marL="1371600" lvl="2" indent="-45720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Taking the advantage of the spectrometer used by </a:t>
            </a:r>
            <a:r>
              <a:rPr lang="en-US" dirty="0" err="1">
                <a:latin typeface="Times New Roman" panose="02020603050405020304" pitchFamily="18" charset="0"/>
                <a:cs typeface="Times New Roman" panose="02020603050405020304" pitchFamily="18" charset="0"/>
              </a:rPr>
              <a:t>SeaQuest</a:t>
            </a:r>
            <a:r>
              <a:rPr lang="en-US" sz="1800" dirty="0">
                <a:latin typeface="Times New Roman" panose="02020603050405020304" pitchFamily="18" charset="0"/>
                <a:cs typeface="Times New Roman" panose="02020603050405020304" pitchFamily="18" charset="0"/>
              </a:rPr>
              <a:t> experiment</a:t>
            </a:r>
          </a:p>
          <a:p>
            <a:pPr marL="1371600" lvl="2" indent="-45720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Made by 24 wire chamber planes, 16 hodoscope planes and 8 planes with proportional tubes   </a:t>
            </a:r>
          </a:p>
          <a:p>
            <a:pPr marL="1371600" lvl="2" indent="-457200">
              <a:spcAft>
                <a:spcPts val="600"/>
              </a:spcAft>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FMag</a:t>
            </a:r>
            <a:r>
              <a:rPr lang="en-US" sz="1800" dirty="0">
                <a:latin typeface="Times New Roman" panose="02020603050405020304" pitchFamily="18" charset="0"/>
                <a:cs typeface="Times New Roman" panose="02020603050405020304" pitchFamily="18" charset="0"/>
              </a:rPr>
              <a:t> generates magnetic field of 1.8T to select muons in appropriate momentum region</a:t>
            </a:r>
          </a:p>
          <a:p>
            <a:pPr marL="1371600" lvl="2" indent="-457200">
              <a:spcAft>
                <a:spcPts val="600"/>
              </a:spcAft>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KMag</a:t>
            </a:r>
            <a:r>
              <a:rPr lang="en-US" sz="1800" dirty="0">
                <a:latin typeface="Times New Roman" panose="02020603050405020304" pitchFamily="18" charset="0"/>
                <a:cs typeface="Times New Roman" panose="02020603050405020304" pitchFamily="18" charset="0"/>
              </a:rPr>
              <a:t> generates magnetic field of 0.4T and useful to evaluate momenta of muon candidates</a:t>
            </a:r>
          </a:p>
        </p:txBody>
      </p:sp>
    </p:spTree>
    <p:extLst>
      <p:ext uri="{BB962C8B-B14F-4D97-AF65-F5344CB8AC3E}">
        <p14:creationId xmlns:p14="http://schemas.microsoft.com/office/powerpoint/2010/main" val="402732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Commissioning Status</a:t>
            </a:r>
          </a:p>
        </p:txBody>
      </p:sp>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07             		   </a:t>
            </a:r>
          </a:p>
        </p:txBody>
      </p:sp>
      <p:pic>
        <p:nvPicPr>
          <p:cNvPr id="12" name="Picture 11" descr="A graph of a diagram&#10;&#10;Description automatically generated with medium confidence">
            <a:extLst>
              <a:ext uri="{FF2B5EF4-FFF2-40B4-BE49-F238E27FC236}">
                <a16:creationId xmlns:a16="http://schemas.microsoft.com/office/drawing/2014/main" id="{CF267215-8731-FEAD-97BE-50D0FD2BE34A}"/>
              </a:ext>
            </a:extLst>
          </p:cNvPr>
          <p:cNvPicPr>
            <a:picLocks noChangeAspect="1"/>
          </p:cNvPicPr>
          <p:nvPr/>
        </p:nvPicPr>
        <p:blipFill>
          <a:blip r:embed="rId3"/>
          <a:stretch>
            <a:fillRect/>
          </a:stretch>
        </p:blipFill>
        <p:spPr>
          <a:xfrm>
            <a:off x="6163385" y="1273445"/>
            <a:ext cx="5679458" cy="2782934"/>
          </a:xfrm>
          <a:prstGeom prst="rect">
            <a:avLst/>
          </a:prstGeom>
        </p:spPr>
      </p:pic>
      <p:sp>
        <p:nvSpPr>
          <p:cNvPr id="15" name="TextBox 14">
            <a:extLst>
              <a:ext uri="{FF2B5EF4-FFF2-40B4-BE49-F238E27FC236}">
                <a16:creationId xmlns:a16="http://schemas.microsoft.com/office/drawing/2014/main" id="{95B55E5D-4753-7757-FCA6-190FBDE744BA}"/>
              </a:ext>
            </a:extLst>
          </p:cNvPr>
          <p:cNvSpPr txBox="1"/>
          <p:nvPr/>
        </p:nvSpPr>
        <p:spPr>
          <a:xfrm>
            <a:off x="428720" y="4225741"/>
            <a:ext cx="5176950" cy="2185214"/>
          </a:xfrm>
          <a:prstGeom prst="rect">
            <a:avLst/>
          </a:prstGeom>
          <a:noFill/>
        </p:spPr>
        <p:txBody>
          <a:bodyPr wrap="square">
            <a:spAutoFit/>
          </a:bodyPr>
          <a:lstStyle/>
          <a:p>
            <a:pPr>
              <a:spcAft>
                <a:spcPts val="600"/>
              </a:spcAft>
            </a:pPr>
            <a:endParaRPr lang="en-US" sz="18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Wider accepta</a:t>
            </a:r>
            <a:r>
              <a:rPr lang="en-US" dirty="0">
                <a:latin typeface="Times New Roman" panose="02020603050405020304" pitchFamily="18" charset="0"/>
                <a:cs typeface="Times New Roman" panose="02020603050405020304" pitchFamily="18" charset="0"/>
              </a:rPr>
              <a:t>nce range (compared to </a:t>
            </a:r>
            <a:r>
              <a:rPr lang="en-US" dirty="0" err="1">
                <a:latin typeface="Times New Roman" panose="02020603050405020304" pitchFamily="18" charset="0"/>
                <a:cs typeface="Times New Roman" panose="02020603050405020304" pitchFamily="18" charset="0"/>
              </a:rPr>
              <a:t>SeaQuest</a:t>
            </a:r>
            <a:r>
              <a:rPr lang="en-US" dirty="0">
                <a:latin typeface="Times New Roman" panose="02020603050405020304" pitchFamily="18" charset="0"/>
                <a:cs typeface="Times New Roman" panose="02020603050405020304" pitchFamily="18" charset="0"/>
              </a:rPr>
              <a:t>) below 2 GeV to better understand backgrounds with sideband studies</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Projected event selection/reconstruction is expected to be the same for </a:t>
            </a:r>
            <a:r>
              <a:rPr lang="en-US" sz="1800" dirty="0" err="1">
                <a:latin typeface="Times New Roman" panose="02020603050405020304" pitchFamily="18" charset="0"/>
                <a:cs typeface="Times New Roman" panose="02020603050405020304" pitchFamily="18" charset="0"/>
              </a:rPr>
              <a:t>SpinQuest</a:t>
            </a:r>
            <a:r>
              <a:rPr lang="en-US" sz="1800" dirty="0">
                <a:latin typeface="Times New Roman" panose="02020603050405020304" pitchFamily="18" charset="0"/>
                <a:cs typeface="Times New Roman" panose="02020603050405020304" pitchFamily="18" charset="0"/>
              </a:rPr>
              <a:t> from </a:t>
            </a:r>
            <a:r>
              <a:rPr lang="en-US" dirty="0" err="1">
                <a:latin typeface="Times New Roman" panose="02020603050405020304" pitchFamily="18" charset="0"/>
                <a:cs typeface="Times New Roman" panose="02020603050405020304" pitchFamily="18" charset="0"/>
              </a:rPr>
              <a:t>SeaQuest</a:t>
            </a:r>
            <a:endParaRPr lang="en-US" sz="1800"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9BAB8424-4642-5D25-32BA-71080EFBDC52}"/>
              </a:ext>
            </a:extLst>
          </p:cNvPr>
          <p:cNvGrpSpPr/>
          <p:nvPr/>
        </p:nvGrpSpPr>
        <p:grpSpPr>
          <a:xfrm>
            <a:off x="194553" y="1197208"/>
            <a:ext cx="5795979" cy="3438383"/>
            <a:chOff x="232638" y="853259"/>
            <a:chExt cx="5795979" cy="3438383"/>
          </a:xfrm>
        </p:grpSpPr>
        <p:grpSp>
          <p:nvGrpSpPr>
            <p:cNvPr id="7" name="Group 6">
              <a:extLst>
                <a:ext uri="{FF2B5EF4-FFF2-40B4-BE49-F238E27FC236}">
                  <a16:creationId xmlns:a16="http://schemas.microsoft.com/office/drawing/2014/main" id="{7D4339E8-46A3-FBFC-DD69-5BADE4303A79}"/>
                </a:ext>
              </a:extLst>
            </p:cNvPr>
            <p:cNvGrpSpPr/>
            <p:nvPr/>
          </p:nvGrpSpPr>
          <p:grpSpPr>
            <a:xfrm>
              <a:off x="232638" y="853259"/>
              <a:ext cx="5795979" cy="3438383"/>
              <a:chOff x="30889183" y="17272086"/>
              <a:chExt cx="9110500" cy="5891644"/>
            </a:xfrm>
          </p:grpSpPr>
          <p:pic>
            <p:nvPicPr>
              <p:cNvPr id="8" name="Picture 7">
                <a:extLst>
                  <a:ext uri="{FF2B5EF4-FFF2-40B4-BE49-F238E27FC236}">
                    <a16:creationId xmlns:a16="http://schemas.microsoft.com/office/drawing/2014/main" id="{6D66B777-E03D-799F-F3CB-099096452B6F}"/>
                  </a:ext>
                </a:extLst>
              </p:cNvPr>
              <p:cNvPicPr>
                <a:picLocks noChangeAspect="1"/>
              </p:cNvPicPr>
              <p:nvPr/>
            </p:nvPicPr>
            <p:blipFill rotWithShape="1">
              <a:blip r:embed="rId4"/>
              <a:srcRect l="10727" t="8491" b="5321"/>
              <a:stretch/>
            </p:blipFill>
            <p:spPr>
              <a:xfrm rot="5400000">
                <a:off x="32498611" y="15662658"/>
                <a:ext cx="5891644" cy="9110500"/>
              </a:xfrm>
              <a:prstGeom prst="rect">
                <a:avLst/>
              </a:prstGeom>
            </p:spPr>
          </p:pic>
          <p:sp>
            <p:nvSpPr>
              <p:cNvPr id="9" name="Rectangle 8">
                <a:extLst>
                  <a:ext uri="{FF2B5EF4-FFF2-40B4-BE49-F238E27FC236}">
                    <a16:creationId xmlns:a16="http://schemas.microsoft.com/office/drawing/2014/main" id="{93F1EC2B-7B0A-BBB9-B0BB-9B64A5FE5F69}"/>
                  </a:ext>
                </a:extLst>
              </p:cNvPr>
              <p:cNvSpPr/>
              <p:nvPr/>
            </p:nvSpPr>
            <p:spPr>
              <a:xfrm>
                <a:off x="36926874" y="17701617"/>
                <a:ext cx="2519870" cy="137174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851B1A9-86AE-EF02-F3AF-0E160BD449F7}"/>
                  </a:ext>
                </a:extLst>
              </p:cNvPr>
              <p:cNvCxnSpPr>
                <a:cxnSpLocks/>
              </p:cNvCxnSpPr>
              <p:nvPr/>
            </p:nvCxnSpPr>
            <p:spPr>
              <a:xfrm flipH="1" flipV="1">
                <a:off x="34271738" y="17842127"/>
                <a:ext cx="1565862" cy="9474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0E6D2EBF-7A2D-ED89-D237-4F1746AE3A9D}"/>
                      </a:ext>
                    </a:extLst>
                  </p:cNvPr>
                  <p:cNvSpPr txBox="1"/>
                  <p:nvPr/>
                </p:nvSpPr>
                <p:spPr>
                  <a:xfrm>
                    <a:off x="34913419" y="18750572"/>
                    <a:ext cx="4797104" cy="2172951"/>
                  </a:xfrm>
                  <a:prstGeom prst="rect">
                    <a:avLst/>
                  </a:prstGeom>
                  <a:no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We observed </a:t>
                    </a:r>
                    <a14:m>
                      <m:oMath xmlns:m="http://schemas.openxmlformats.org/officeDocument/2006/math">
                        <m:r>
                          <a:rPr lang="en-US" sz="1600" b="0" i="1" smtClean="0">
                            <a:solidFill>
                              <a:srgbClr val="FF0000"/>
                            </a:solidFill>
                            <a:latin typeface="Cambria Math" panose="02040503050406030204" pitchFamily="18" charset="0"/>
                          </a:rPr>
                          <m:t>𝐽</m:t>
                        </m:r>
                        <m:r>
                          <a:rPr lang="en-US" sz="1600" b="0" i="1" smtClean="0">
                            <a:solidFill>
                              <a:srgbClr val="FF0000"/>
                            </a:solidFill>
                            <a:latin typeface="Cambria Math" panose="02040503050406030204" pitchFamily="18" charset="0"/>
                          </a:rPr>
                          <m:t>/</m:t>
                        </m:r>
                        <m:r>
                          <a:rPr lang="en-US" sz="1600" b="0" i="1" smtClean="0">
                            <a:solidFill>
                              <a:srgbClr val="FF0000"/>
                            </a:solidFill>
                            <a:latin typeface="Cambria Math" panose="02040503050406030204" pitchFamily="18" charset="0"/>
                          </a:rPr>
                          <m:t>𝜓</m:t>
                        </m:r>
                      </m:oMath>
                    </a14:m>
                    <a:r>
                      <a:rPr lang="en-US" sz="1600" dirty="0">
                        <a:solidFill>
                          <a:srgbClr val="FF0000"/>
                        </a:solidFill>
                        <a:latin typeface="Times New Roman" panose="02020603050405020304" pitchFamily="18" charset="0"/>
                        <a:cs typeface="Times New Roman" panose="02020603050405020304" pitchFamily="18" charset="0"/>
                      </a:rPr>
                      <a:t> mass peak using limited beam commissioning data </a:t>
                    </a:r>
                  </a:p>
                  <a:p>
                    <a:r>
                      <a:rPr lang="en-US" sz="1600" dirty="0">
                        <a:solidFill>
                          <a:srgbClr val="FF0000"/>
                        </a:solidFill>
                        <a:latin typeface="Times New Roman" panose="02020603050405020304" pitchFamily="18" charset="0"/>
                        <a:cs typeface="Times New Roman" panose="02020603050405020304" pitchFamily="18" charset="0"/>
                      </a:rPr>
                      <a:t>(extremely preliminary result).!</a:t>
                    </a:r>
                  </a:p>
                </p:txBody>
              </p:sp>
            </mc:Choice>
            <mc:Fallback>
              <p:sp>
                <p:nvSpPr>
                  <p:cNvPr id="11" name="TextBox 10">
                    <a:extLst>
                      <a:ext uri="{FF2B5EF4-FFF2-40B4-BE49-F238E27FC236}">
                        <a16:creationId xmlns:a16="http://schemas.microsoft.com/office/drawing/2014/main" id="{0E6D2EBF-7A2D-ED89-D237-4F1746AE3A9D}"/>
                      </a:ext>
                    </a:extLst>
                  </p:cNvPr>
                  <p:cNvSpPr txBox="1">
                    <a:spLocks noRot="1" noChangeAspect="1" noMove="1" noResize="1" noEditPoints="1" noAdjustHandles="1" noChangeArrowheads="1" noChangeShapeType="1" noTextEdit="1"/>
                  </p:cNvSpPr>
                  <p:nvPr/>
                </p:nvSpPr>
                <p:spPr>
                  <a:xfrm>
                    <a:off x="34913419" y="18750572"/>
                    <a:ext cx="4797104" cy="2172951"/>
                  </a:xfrm>
                  <a:prstGeom prst="rect">
                    <a:avLst/>
                  </a:prstGeom>
                  <a:blipFill>
                    <a:blip r:embed="rId5"/>
                    <a:stretch>
                      <a:fillRect l="-826" t="-1980" r="-826"/>
                    </a:stretch>
                  </a:blipFill>
                </p:spPr>
                <p:txBody>
                  <a:bodyPr/>
                  <a:lstStyle/>
                  <a:p>
                    <a:r>
                      <a:rPr lang="en-US">
                        <a:noFill/>
                      </a:rPr>
                      <a:t> </a:t>
                    </a:r>
                  </a:p>
                </p:txBody>
              </p:sp>
            </mc:Fallback>
          </mc:AlternateContent>
        </p:grpSp>
        <p:sp>
          <p:nvSpPr>
            <p:cNvPr id="16" name="Rectangle 15">
              <a:extLst>
                <a:ext uri="{FF2B5EF4-FFF2-40B4-BE49-F238E27FC236}">
                  <a16:creationId xmlns:a16="http://schemas.microsoft.com/office/drawing/2014/main" id="{C98EE2BA-BD23-3B2D-944C-5CF18D13C69D}"/>
                </a:ext>
              </a:extLst>
            </p:cNvPr>
            <p:cNvSpPr/>
            <p:nvPr/>
          </p:nvSpPr>
          <p:spPr>
            <a:xfrm>
              <a:off x="651293" y="888521"/>
              <a:ext cx="1040301" cy="2876909"/>
            </a:xfrm>
            <a:prstGeom prst="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26EAC267-1D83-072A-44C4-07BFA23E5016}"/>
                  </a:ext>
                </a:extLst>
              </p:cNvPr>
              <p:cNvSpPr txBox="1"/>
              <p:nvPr/>
            </p:nvSpPr>
            <p:spPr>
              <a:xfrm>
                <a:off x="5844657" y="4535823"/>
                <a:ext cx="6152790" cy="2262158"/>
              </a:xfrm>
              <a:prstGeom prst="rect">
                <a:avLst/>
              </a:prstGeom>
              <a:noFill/>
            </p:spPr>
            <p:txBody>
              <a:bodyPr wrap="square">
                <a:spAutoFit/>
              </a:bodyPr>
              <a:lstStyle/>
              <a:p>
                <a:pPr marL="285750" indent="-285750">
                  <a:spcAft>
                    <a:spcPts val="600"/>
                  </a:spcAft>
                  <a:buFont typeface="Arial" panose="020B0604020202020204" pitchFamily="34" charset="0"/>
                  <a:buChar char="•"/>
                </a:pPr>
                <a14:m>
                  <m:oMath xmlns:m="http://schemas.openxmlformats.org/officeDocument/2006/math">
                    <m:r>
                      <a:rPr lang="en-US" sz="1800" b="0" i="1" smtClean="0">
                        <a:latin typeface="Cambria Math" panose="02040503050406030204" pitchFamily="18" charset="0"/>
                        <a:cs typeface="Times New Roman" panose="02020603050405020304" pitchFamily="18" charset="0"/>
                      </a:rPr>
                      <m:t>𝛿</m:t>
                    </m:r>
                    <m:sSub>
                      <m:sSubPr>
                        <m:ctrlPr>
                          <a:rPr lang="en-US" sz="1800" b="0" i="1" smtClean="0">
                            <a:latin typeface="Cambria Math" panose="02040503050406030204" pitchFamily="18" charset="0"/>
                            <a:cs typeface="Times New Roman" panose="02020603050405020304" pitchFamily="18" charset="0"/>
                          </a:rPr>
                        </m:ctrlPr>
                      </m:sSubPr>
                      <m:e>
                        <m:r>
                          <a:rPr lang="en-US" sz="1800" b="0" i="1" smtClean="0">
                            <a:latin typeface="Cambria Math" panose="02040503050406030204" pitchFamily="18" charset="0"/>
                            <a:cs typeface="Times New Roman" panose="02020603050405020304" pitchFamily="18" charset="0"/>
                          </a:rPr>
                          <m:t>𝜎</m:t>
                        </m:r>
                      </m:e>
                      <m:sub>
                        <m:r>
                          <a:rPr lang="en-US" sz="1800" b="0" i="1" smtClean="0">
                            <a:latin typeface="Cambria Math" panose="02040503050406030204" pitchFamily="18" charset="0"/>
                            <a:cs typeface="Times New Roman" panose="02020603050405020304" pitchFamily="18" charset="0"/>
                          </a:rPr>
                          <m:t>𝑀</m:t>
                        </m:r>
                      </m:sub>
                    </m:sSub>
                  </m:oMath>
                </a14:m>
                <a:r>
                  <a:rPr lang="en-US" sz="1800" dirty="0">
                    <a:latin typeface="Times New Roman" panose="02020603050405020304" pitchFamily="18" charset="0"/>
                    <a:cs typeface="Times New Roman" panose="02020603050405020304" pitchFamily="18" charset="0"/>
                  </a:rPr>
                  <a:t>(𝐽/𝜓) ~ 220 MeV</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Already collected data during the beam commissioning and analyzed invariant mass spectrum with the limited data collected for online reconstruction (not </a:t>
                </a:r>
                <a:r>
                  <a:rPr lang="en-US" dirty="0">
                    <a:latin typeface="Times New Roman" panose="02020603050405020304" pitchFamily="18" charset="0"/>
                    <a:cs typeface="Times New Roman" panose="02020603050405020304" pitchFamily="18" charset="0"/>
                  </a:rPr>
                  <a:t>a </a:t>
                </a:r>
                <a:r>
                  <a:rPr lang="en-US" sz="1800" dirty="0">
                    <a:latin typeface="Times New Roman" panose="02020603050405020304" pitchFamily="18" charset="0"/>
                    <a:cs typeface="Times New Roman" panose="02020603050405020304" pitchFamily="18" charset="0"/>
                  </a:rPr>
                  <a:t>full reconstruction)</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We expect better efficiency and resolution from offline analysis</a:t>
                </a:r>
                <a:endParaRPr lang="en-US" sz="1800" dirty="0">
                  <a:latin typeface="Georgia" panose="02040502050405020303" pitchFamily="18" charset="0"/>
                  <a:cs typeface="Arial" panose="020B0604020202020204" pitchFamily="34" charset="0"/>
                </a:endParaRPr>
              </a:p>
              <a:p>
                <a:pPr marL="285750" indent="-285750">
                  <a:spcAft>
                    <a:spcPts val="600"/>
                  </a:spcAft>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26EAC267-1D83-072A-44C4-07BFA23E5016}"/>
                  </a:ext>
                </a:extLst>
              </p:cNvPr>
              <p:cNvSpPr txBox="1">
                <a:spLocks noRot="1" noChangeAspect="1" noMove="1" noResize="1" noEditPoints="1" noAdjustHandles="1" noChangeArrowheads="1" noChangeShapeType="1" noTextEdit="1"/>
              </p:cNvSpPr>
              <p:nvPr/>
            </p:nvSpPr>
            <p:spPr>
              <a:xfrm>
                <a:off x="5844657" y="4535823"/>
                <a:ext cx="6152790" cy="2262158"/>
              </a:xfrm>
              <a:prstGeom prst="rect">
                <a:avLst/>
              </a:prstGeom>
              <a:blipFill>
                <a:blip r:embed="rId6"/>
                <a:stretch>
                  <a:fillRect l="-825" t="-111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C4EEEB6D-9C2A-54C2-A35F-19DB5F8350FE}"/>
              </a:ext>
            </a:extLst>
          </p:cNvPr>
          <p:cNvSpPr txBox="1"/>
          <p:nvPr/>
        </p:nvSpPr>
        <p:spPr>
          <a:xfrm>
            <a:off x="8332688" y="1103895"/>
            <a:ext cx="1316386" cy="307777"/>
          </a:xfrm>
          <a:prstGeom prst="rect">
            <a:avLst/>
          </a:prstGeom>
          <a:noFill/>
        </p:spPr>
        <p:txBody>
          <a:bodyPr wrap="none" rtlCol="0">
            <a:spAutoFit/>
          </a:bodyPr>
          <a:lstStyle/>
          <a:p>
            <a:r>
              <a:rPr lang="en-US" sz="1400" b="1" dirty="0" err="1">
                <a:solidFill>
                  <a:srgbClr val="0432FF"/>
                </a:solidFill>
                <a:latin typeface="Times New Roman" panose="02020603050405020304" pitchFamily="18" charset="0"/>
                <a:cs typeface="Times New Roman" panose="02020603050405020304" pitchFamily="18" charset="0"/>
              </a:rPr>
              <a:t>SeaQuest</a:t>
            </a:r>
            <a:r>
              <a:rPr lang="en-US" sz="1400" b="1" dirty="0">
                <a:solidFill>
                  <a:srgbClr val="0432FF"/>
                </a:solidFill>
                <a:latin typeface="Times New Roman" panose="02020603050405020304" pitchFamily="18" charset="0"/>
                <a:cs typeface="Times New Roman" panose="02020603050405020304" pitchFamily="18" charset="0"/>
              </a:rPr>
              <a:t> Data</a:t>
            </a:r>
          </a:p>
        </p:txBody>
      </p:sp>
      <p:sp>
        <p:nvSpPr>
          <p:cNvPr id="22" name="TextBox 21">
            <a:extLst>
              <a:ext uri="{FF2B5EF4-FFF2-40B4-BE49-F238E27FC236}">
                <a16:creationId xmlns:a16="http://schemas.microsoft.com/office/drawing/2014/main" id="{F3D868A9-3E08-9F54-40E8-4918C8BA8E54}"/>
              </a:ext>
            </a:extLst>
          </p:cNvPr>
          <p:cNvSpPr txBox="1"/>
          <p:nvPr/>
        </p:nvSpPr>
        <p:spPr>
          <a:xfrm>
            <a:off x="2826430" y="904551"/>
            <a:ext cx="3207929" cy="307777"/>
          </a:xfrm>
          <a:prstGeom prst="rect">
            <a:avLst/>
          </a:prstGeom>
          <a:noFill/>
        </p:spPr>
        <p:txBody>
          <a:bodyPr wrap="none" rtlCol="0">
            <a:spAutoFit/>
          </a:bodyPr>
          <a:lstStyle/>
          <a:p>
            <a:r>
              <a:rPr lang="en-US" sz="1400" b="1" dirty="0" err="1">
                <a:solidFill>
                  <a:srgbClr val="0432FF"/>
                </a:solidFill>
                <a:latin typeface="Times New Roman" panose="02020603050405020304" pitchFamily="18" charset="0"/>
                <a:cs typeface="Times New Roman" panose="02020603050405020304" pitchFamily="18" charset="0"/>
              </a:rPr>
              <a:t>SpinQuest</a:t>
            </a:r>
            <a:r>
              <a:rPr lang="en-US" sz="1400" b="1" dirty="0">
                <a:solidFill>
                  <a:srgbClr val="0432FF"/>
                </a:solidFill>
                <a:latin typeface="Times New Roman" panose="02020603050405020304" pitchFamily="18" charset="0"/>
                <a:cs typeface="Times New Roman" panose="02020603050405020304" pitchFamily="18" charset="0"/>
              </a:rPr>
              <a:t> Semi-Online-Reconstruction</a:t>
            </a:r>
          </a:p>
        </p:txBody>
      </p:sp>
    </p:spTree>
    <p:extLst>
      <p:ext uri="{BB962C8B-B14F-4D97-AF65-F5344CB8AC3E}">
        <p14:creationId xmlns:p14="http://schemas.microsoft.com/office/powerpoint/2010/main" val="727988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Title 1">
                <a:extLst>
                  <a:ext uri="{FF2B5EF4-FFF2-40B4-BE49-F238E27FC236}">
                    <a16:creationId xmlns:a16="http://schemas.microsoft.com/office/drawing/2014/main" id="{987BC71C-9E83-6B45-95E0-43FD8283E919}"/>
                  </a:ext>
                </a:extLst>
              </p:cNvPr>
              <p:cNvSpPr txBox="1">
                <a:spLocks/>
              </p:cNvSpPr>
              <p:nvPr/>
            </p:nvSpPr>
            <p:spPr>
              <a:xfrm>
                <a:off x="109782" y="0"/>
                <a:ext cx="10515600" cy="76531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rgbClr val="98002E"/>
                    </a:solidFill>
                    <a:latin typeface="Arial" panose="020B0604020202020204" pitchFamily="34" charset="0"/>
                    <a:cs typeface="Arial" panose="020B0604020202020204" pitchFamily="34" charset="0"/>
                  </a:rPr>
                  <a:t>Simulation Studies for </a:t>
                </a:r>
                <a14:m>
                  <m:oMath xmlns:m="http://schemas.openxmlformats.org/officeDocument/2006/math">
                    <m:sSubSup>
                      <m:sSubSupPr>
                        <m:ctrlPr>
                          <a:rPr lang="en-US" sz="4000" b="1" i="1" smtClean="0">
                            <a:solidFill>
                              <a:srgbClr val="98002E"/>
                            </a:solidFill>
                            <a:latin typeface="Cambria Math" panose="02040503050406030204" pitchFamily="18" charset="0"/>
                            <a:cs typeface="Arial" panose="020B0604020202020204" pitchFamily="34" charset="0"/>
                          </a:rPr>
                        </m:ctrlPr>
                      </m:sSubSupPr>
                      <m:e>
                        <m:r>
                          <a:rPr lang="en-US" sz="4000" b="1" i="1" smtClean="0">
                            <a:solidFill>
                              <a:srgbClr val="98002E"/>
                            </a:solidFill>
                            <a:latin typeface="Cambria Math" panose="02040503050406030204" pitchFamily="18" charset="0"/>
                            <a:cs typeface="Arial" panose="020B0604020202020204" pitchFamily="34" charset="0"/>
                          </a:rPr>
                          <m:t>𝑨</m:t>
                        </m:r>
                      </m:e>
                      <m:sub>
                        <m:r>
                          <a:rPr lang="en-US" sz="4000" b="1" i="1" smtClean="0">
                            <a:solidFill>
                              <a:srgbClr val="98002E"/>
                            </a:solidFill>
                            <a:latin typeface="Cambria Math" panose="02040503050406030204" pitchFamily="18" charset="0"/>
                            <a:cs typeface="Arial" panose="020B0604020202020204" pitchFamily="34" charset="0"/>
                          </a:rPr>
                          <m:t>𝑵</m:t>
                        </m:r>
                      </m:sub>
                      <m:sup>
                        <m:r>
                          <a:rPr lang="en-US" sz="4000" b="1" i="1" smtClean="0">
                            <a:solidFill>
                              <a:srgbClr val="98002E"/>
                            </a:solidFill>
                            <a:latin typeface="Cambria Math" panose="02040503050406030204" pitchFamily="18" charset="0"/>
                            <a:cs typeface="Arial" panose="020B0604020202020204" pitchFamily="34" charset="0"/>
                          </a:rPr>
                          <m:t>𝑱</m:t>
                        </m:r>
                        <m:r>
                          <a:rPr lang="en-US" sz="4000" b="1" i="1" smtClean="0">
                            <a:solidFill>
                              <a:srgbClr val="98002E"/>
                            </a:solidFill>
                            <a:latin typeface="Cambria Math" panose="02040503050406030204" pitchFamily="18" charset="0"/>
                            <a:cs typeface="Arial" panose="020B0604020202020204" pitchFamily="34" charset="0"/>
                          </a:rPr>
                          <m:t>/</m:t>
                        </m:r>
                        <m:r>
                          <a:rPr lang="en-US" sz="4000" b="1" i="1" smtClean="0">
                            <a:solidFill>
                              <a:srgbClr val="98002E"/>
                            </a:solidFill>
                            <a:latin typeface="Cambria Math" panose="02040503050406030204" pitchFamily="18" charset="0"/>
                            <a:cs typeface="Arial" panose="020B0604020202020204" pitchFamily="34" charset="0"/>
                          </a:rPr>
                          <m:t>𝝍</m:t>
                        </m:r>
                      </m:sup>
                    </m:sSubSup>
                  </m:oMath>
                </a14:m>
                <a:r>
                  <a:rPr lang="en-US" sz="4000" b="1" dirty="0">
                    <a:solidFill>
                      <a:srgbClr val="98002E"/>
                    </a:solidFill>
                    <a:latin typeface="Arial" panose="020B0604020202020204" pitchFamily="34" charset="0"/>
                    <a:cs typeface="Arial" panose="020B0604020202020204" pitchFamily="34" charset="0"/>
                  </a:rPr>
                  <a:t> Determination</a:t>
                </a:r>
              </a:p>
            </p:txBody>
          </p:sp>
        </mc:Choice>
        <mc:Fallback>
          <p:sp>
            <p:nvSpPr>
              <p:cNvPr id="17" name="Title 1">
                <a:extLst>
                  <a:ext uri="{FF2B5EF4-FFF2-40B4-BE49-F238E27FC236}">
                    <a16:creationId xmlns:a16="http://schemas.microsoft.com/office/drawing/2014/main" id="{987BC71C-9E83-6B45-95E0-43FD8283E919}"/>
                  </a:ext>
                </a:extLst>
              </p:cNvPr>
              <p:cNvSpPr txBox="1">
                <a:spLocks noRot="1" noChangeAspect="1" noMove="1" noResize="1" noEditPoints="1" noAdjustHandles="1" noChangeArrowheads="1" noChangeShapeType="1" noTextEdit="1"/>
              </p:cNvSpPr>
              <p:nvPr/>
            </p:nvSpPr>
            <p:spPr>
              <a:xfrm>
                <a:off x="109782" y="0"/>
                <a:ext cx="10515600" cy="765313"/>
              </a:xfrm>
              <a:prstGeom prst="rect">
                <a:avLst/>
              </a:prstGeom>
              <a:blipFill>
                <a:blip r:embed="rId3"/>
                <a:stretch>
                  <a:fillRect l="-2051" t="-13115" b="-27869"/>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6AEB5EE7-ACB7-1349-A82D-F6B4B395EF20}"/>
              </a:ext>
            </a:extLst>
          </p:cNvPr>
          <p:cNvSpPr/>
          <p:nvPr/>
        </p:nvSpPr>
        <p:spPr>
          <a:xfrm>
            <a:off x="-15498" y="6491503"/>
            <a:ext cx="12207498" cy="366497"/>
          </a:xfrm>
          <a:prstGeom prst="rect">
            <a:avLst/>
          </a:prstGeom>
          <a:solidFill>
            <a:srgbClr val="98002E"/>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4" name="Rectangle 3">
            <a:extLst>
              <a:ext uri="{FF2B5EF4-FFF2-40B4-BE49-F238E27FC236}">
                <a16:creationId xmlns:a16="http://schemas.microsoft.com/office/drawing/2014/main" id="{F0AC8A7A-E2D5-27C5-4047-FCA4096FBA65}"/>
              </a:ext>
            </a:extLst>
          </p:cNvPr>
          <p:cNvSpPr/>
          <p:nvPr/>
        </p:nvSpPr>
        <p:spPr>
          <a:xfrm>
            <a:off x="-15498" y="6491503"/>
            <a:ext cx="12207498" cy="366497"/>
          </a:xfrm>
          <a:prstGeom prst="rect">
            <a:avLst/>
          </a:prstGeom>
          <a:solidFill>
            <a:srgbClr val="8B1945"/>
          </a:solidFill>
          <a:ln>
            <a:solidFill>
              <a:srgbClr val="980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8002E"/>
              </a:solidFill>
            </a:endParaRPr>
          </a:p>
        </p:txBody>
      </p:sp>
      <p:sp>
        <p:nvSpPr>
          <p:cNvPr id="5" name="Footer Placeholder 10">
            <a:extLst>
              <a:ext uri="{FF2B5EF4-FFF2-40B4-BE49-F238E27FC236}">
                <a16:creationId xmlns:a16="http://schemas.microsoft.com/office/drawing/2014/main" id="{686FD3BA-82C1-3C01-82A2-F423D4E9A19B}"/>
              </a:ext>
            </a:extLst>
          </p:cNvPr>
          <p:cNvSpPr>
            <a:spLocks noGrp="1"/>
          </p:cNvSpPr>
          <p:nvPr>
            <p:ph type="ftr" sz="quarter" idx="11"/>
          </p:nvPr>
        </p:nvSpPr>
        <p:spPr>
          <a:xfrm>
            <a:off x="428720" y="6489002"/>
            <a:ext cx="11763280" cy="365125"/>
          </a:xfrm>
        </p:spPr>
        <p:txBody>
          <a:bodyPr/>
          <a:lstStyle/>
          <a:p>
            <a:r>
              <a:rPr lang="en-US" sz="1400" b="1" dirty="0">
                <a:solidFill>
                  <a:schemeClr val="bg1"/>
                </a:solidFill>
                <a:latin typeface="Arial" panose="020B0604020202020204" pitchFamily="34" charset="0"/>
                <a:cs typeface="Arial" panose="020B0604020202020204" pitchFamily="34" charset="0"/>
              </a:rPr>
              <a:t>Chatura Kuruppu                     	  	New Mexico State University			July 9 2024                             08             		   </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6101E0A-1F36-3F31-3F7C-0F4E7E437F58}"/>
                  </a:ext>
                </a:extLst>
              </p:cNvPr>
              <p:cNvSpPr txBox="1"/>
              <p:nvPr/>
            </p:nvSpPr>
            <p:spPr>
              <a:xfrm>
                <a:off x="204134" y="539692"/>
                <a:ext cx="11312956" cy="5901808"/>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SpinQuest commissioning data is statistically limited</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Currently using </a:t>
                </a:r>
                <a:r>
                  <a:rPr lang="en-US" sz="2000" dirty="0" err="1">
                    <a:latin typeface="Times New Roman" panose="02020603050405020304" pitchFamily="18" charset="0"/>
                    <a:cs typeface="Times New Roman" panose="02020603050405020304" pitchFamily="18" charset="0"/>
                  </a:rPr>
                  <a:t>SeaQuest</a:t>
                </a:r>
                <a:r>
                  <a:rPr lang="en-US" sz="2000" dirty="0">
                    <a:latin typeface="Times New Roman" panose="02020603050405020304" pitchFamily="18" charset="0"/>
                    <a:cs typeface="Times New Roman" panose="02020603050405020304" pitchFamily="18" charset="0"/>
                  </a:rPr>
                  <a:t> data to benchmark the background subtraction</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Already generated Monte-Carlo events for:</a:t>
                </a:r>
              </a:p>
              <a:p>
                <a:pPr marL="742950" lvl="1" indent="-285750">
                  <a:lnSpc>
                    <a:spcPct val="200000"/>
                  </a:lnSpc>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𝐽</m:t>
                    </m:r>
                    <m:r>
                      <a:rPr lang="en-US" sz="2000" b="0" i="1" smtClean="0">
                        <a:latin typeface="Cambria Math" panose="02040503050406030204" pitchFamily="18" charset="0"/>
                      </a:rPr>
                      <m:t>/</m:t>
                    </m:r>
                    <m:r>
                      <a:rPr lang="en-US" sz="2000" b="0" i="1" smtClean="0">
                        <a:latin typeface="Cambria Math" panose="02040503050406030204" pitchFamily="18" charset="0"/>
                      </a:rPr>
                      <m:t>𝜓</m:t>
                    </m:r>
                  </m:oMath>
                </a14:m>
                <a:r>
                  <a:rPr lang="en-US" sz="2000" dirty="0">
                    <a:latin typeface="Times New Roman" panose="02020603050405020304" pitchFamily="18" charset="0"/>
                    <a:cs typeface="Times New Roman" panose="02020603050405020304" pitchFamily="18" charset="0"/>
                  </a:rPr>
                  <a:t> signal events</a:t>
                </a:r>
              </a:p>
              <a:p>
                <a:pPr marL="742950" lvl="1"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Drell-Yan combinatory background events </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Everything scaled down to </a:t>
                </a:r>
                <a14:m>
                  <m:oMath xmlns:m="http://schemas.openxmlformats.org/officeDocument/2006/math">
                    <m:r>
                      <a:rPr lang="en-US" sz="2000" b="0" i="1" smtClean="0">
                        <a:latin typeface="Cambria Math" panose="02040503050406030204" pitchFamily="18" charset="0"/>
                        <a:cs typeface="Times New Roman" panose="02020603050405020304" pitchFamily="18" charset="0"/>
                      </a:rPr>
                      <m:t>2.873×</m:t>
                    </m:r>
                    <m:sSup>
                      <m:sSupPr>
                        <m:ctrlPr>
                          <a:rPr lang="en-US" sz="2000" b="0" i="1" smtClean="0">
                            <a:latin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cs typeface="Times New Roman" panose="02020603050405020304" pitchFamily="18" charset="0"/>
                          </a:rPr>
                          <m:t>17</m:t>
                        </m:r>
                      </m:sup>
                    </m:sSup>
                  </m:oMath>
                </a14:m>
                <a:r>
                  <a:rPr lang="en-US" sz="2000" dirty="0">
                    <a:latin typeface="Times New Roman" panose="02020603050405020304" pitchFamily="18" charset="0"/>
                    <a:cs typeface="Times New Roman" panose="02020603050405020304" pitchFamily="18" charset="0"/>
                  </a:rPr>
                  <a:t> POT</a:t>
                </a:r>
              </a:p>
              <a:p>
                <a:pPr marL="285750" indent="-285750">
                  <a:lnSpc>
                    <a:spcPct val="200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Asymmetry was introduced by weighting MC events (Initially we set </a:t>
                </a:r>
                <a14:m>
                  <m:oMath xmlns:m="http://schemas.openxmlformats.org/officeDocument/2006/math">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𝐴</m:t>
                        </m:r>
                      </m:e>
                      <m:sub>
                        <m:r>
                          <a:rPr lang="en-US" sz="2000" b="0" i="1" dirty="0" smtClean="0">
                            <a:effectLst/>
                            <a:latin typeface="Cambria Math" panose="02040503050406030204" pitchFamily="18" charset="0"/>
                          </a:rPr>
                          <m:t>𝑁</m:t>
                        </m:r>
                      </m:sub>
                    </m:sSub>
                  </m:oMath>
                </a14:m>
                <a:r>
                  <a:rPr lang="en-US" sz="2000" dirty="0">
                    <a:latin typeface="Times New Roman" panose="02020603050405020304" pitchFamily="18" charset="0"/>
                    <a:cs typeface="Times New Roman" panose="02020603050405020304" pitchFamily="18" charset="0"/>
                  </a:rPr>
                  <a:t> = 0.2 for simulation):</a:t>
                </a:r>
              </a:p>
              <a:p>
                <a:pPr marL="742950" lvl="1" indent="-285750">
                  <a:lnSpc>
                    <a:spcPct val="200000"/>
                  </a:lnSpc>
                  <a:buFont typeface="Arial" panose="020B0604020202020204" pitchFamily="34" charset="0"/>
                  <a:buChar char="•"/>
                </a:pPr>
                <a14:m>
                  <m:oMath xmlns:m="http://schemas.openxmlformats.org/officeDocument/2006/math">
                    <m:sSub>
                      <m:sSubPr>
                        <m:ctrlPr>
                          <a:rPr lang="en-US" sz="2000" b="0" i="1" dirty="0" smtClean="0">
                            <a:effectLst/>
                            <a:latin typeface="Cambria Math" panose="02040503050406030204" pitchFamily="18" charset="0"/>
                          </a:rPr>
                        </m:ctrlPr>
                      </m:sSubPr>
                      <m:e>
                        <m:r>
                          <a:rPr lang="en-US" sz="2000" i="1" dirty="0" smtClean="0">
                            <a:effectLst/>
                            <a:latin typeface="Cambria Math" panose="02040503050406030204" pitchFamily="18" charset="0"/>
                          </a:rPr>
                          <m:t>𝑤</m:t>
                        </m:r>
                      </m:e>
                      <m:sub>
                        <m:sSub>
                          <m:sSubPr>
                            <m:ctrlPr>
                              <a:rPr lang="en-US" sz="2000" b="0" i="1" dirty="0" smtClean="0">
                                <a:effectLst/>
                                <a:latin typeface="Cambria Math" panose="02040503050406030204" pitchFamily="18" charset="0"/>
                              </a:rPr>
                            </m:ctrlPr>
                          </m:sSubPr>
                          <m:e>
                            <m:r>
                              <a:rPr lang="en-US" sz="2000" i="1" dirty="0" smtClean="0">
                                <a:effectLst/>
                                <a:latin typeface="Cambria Math" panose="02040503050406030204" pitchFamily="18" charset="0"/>
                              </a:rPr>
                              <m:t>𝐴</m:t>
                            </m:r>
                          </m:e>
                          <m:sub>
                            <m:r>
                              <a:rPr lang="en-US" sz="2000" i="1" dirty="0">
                                <a:latin typeface="Cambria Math" panose="02040503050406030204" pitchFamily="18" charset="0"/>
                              </a:rPr>
                              <m:t>𝑁</m:t>
                            </m:r>
                          </m:sub>
                        </m:sSub>
                      </m:sub>
                    </m:sSub>
                    <m:r>
                      <a:rPr lang="en-US" sz="2000" b="0" i="1" dirty="0" smtClean="0">
                        <a:effectLst/>
                        <a:latin typeface="Cambria Math" panose="02040503050406030204" pitchFamily="18" charset="0"/>
                      </a:rPr>
                      <m:t>=1+</m:t>
                    </m:r>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𝐴</m:t>
                        </m:r>
                      </m:e>
                      <m:sub>
                        <m:r>
                          <a:rPr lang="en-US" sz="2000" b="0" i="1" dirty="0" smtClean="0">
                            <a:effectLst/>
                            <a:latin typeface="Cambria Math" panose="02040503050406030204" pitchFamily="18" charset="0"/>
                          </a:rPr>
                          <m:t>𝑁</m:t>
                        </m:r>
                      </m:sub>
                    </m:sSub>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𝑃</m:t>
                    </m:r>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𝑆𝑖𝑛</m:t>
                    </m:r>
                    <m:d>
                      <m:dPr>
                        <m:ctrlPr>
                          <a:rPr lang="en-US" sz="2000" b="0" i="1" dirty="0" smtClean="0">
                            <a:effectLst/>
                            <a:latin typeface="Cambria Math" panose="02040503050406030204" pitchFamily="18" charset="0"/>
                          </a:rPr>
                        </m:ctrlPr>
                      </m:dPr>
                      <m:e>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𝜙</m:t>
                            </m:r>
                          </m:e>
                          <m:sub>
                            <m:r>
                              <a:rPr lang="en-US" sz="2000" b="0" i="1" dirty="0" smtClean="0">
                                <a:effectLst/>
                                <a:latin typeface="Cambria Math" panose="02040503050406030204" pitchFamily="18" charset="0"/>
                              </a:rPr>
                              <m:t>𝑠𝑝𝑖𝑛</m:t>
                            </m:r>
                          </m:sub>
                        </m:sSub>
                        <m:r>
                          <a:rPr lang="en-US" sz="2000" b="0" i="1" dirty="0" smtClean="0">
                            <a:effectLst/>
                            <a:latin typeface="Cambria Math" panose="02040503050406030204" pitchFamily="18" charset="0"/>
                          </a:rPr>
                          <m:t>−</m:t>
                        </m:r>
                        <m:sSub>
                          <m:sSubPr>
                            <m:ctrlPr>
                              <a:rPr lang="en-US" sz="2000" i="1" dirty="0">
                                <a:latin typeface="Cambria Math" panose="02040503050406030204" pitchFamily="18" charset="0"/>
                              </a:rPr>
                            </m:ctrlPr>
                          </m:sSubPr>
                          <m:e>
                            <m:r>
                              <a:rPr lang="en-US" sz="2000" i="1" dirty="0">
                                <a:latin typeface="Cambria Math" panose="02040503050406030204" pitchFamily="18" charset="0"/>
                              </a:rPr>
                              <m:t>𝜙</m:t>
                            </m:r>
                          </m:e>
                          <m:sub>
                            <m:r>
                              <a:rPr lang="en-US" sz="2000" i="1" dirty="0">
                                <a:latin typeface="Cambria Math" panose="02040503050406030204" pitchFamily="18" charset="0"/>
                              </a:rPr>
                              <m:t>𝐽</m:t>
                            </m:r>
                            <m:r>
                              <a:rPr lang="en-US" sz="2000" i="1" dirty="0">
                                <a:latin typeface="Cambria Math" panose="02040503050406030204" pitchFamily="18" charset="0"/>
                              </a:rPr>
                              <m:t>/</m:t>
                            </m:r>
                            <m:r>
                              <a:rPr lang="en-US" sz="2000" i="1" dirty="0">
                                <a:latin typeface="Cambria Math" panose="02040503050406030204" pitchFamily="18" charset="0"/>
                              </a:rPr>
                              <m:t>𝜓</m:t>
                            </m:r>
                          </m:sub>
                        </m:sSub>
                      </m:e>
                    </m:d>
                    <m:r>
                      <a:rPr lang="en-US" sz="2000" b="0" i="1" dirty="0" smtClean="0">
                        <a:effectLst/>
                        <a:latin typeface="Cambria Math" panose="02040503050406030204" pitchFamily="18" charset="0"/>
                      </a:rPr>
                      <m:t>; </m:t>
                    </m:r>
                    <m:r>
                      <a:rPr lang="en-US" sz="2000" b="0" i="1" dirty="0" smtClean="0">
                        <a:effectLst/>
                        <a:latin typeface="Cambria Math" panose="02040503050406030204" pitchFamily="18" charset="0"/>
                      </a:rPr>
                      <m:t>𝑤h𝑒𝑟𝑒</m:t>
                    </m:r>
                    <m:sSub>
                      <m:sSubPr>
                        <m:ctrlPr>
                          <a:rPr lang="en-US" sz="2000" i="1" dirty="0">
                            <a:latin typeface="Cambria Math" panose="02040503050406030204" pitchFamily="18" charset="0"/>
                          </a:rPr>
                        </m:ctrlPr>
                      </m:sSubPr>
                      <m:e>
                        <m:r>
                          <a:rPr lang="en-US" sz="2000" b="0" i="1" dirty="0" smtClean="0">
                            <a:latin typeface="Cambria Math" panose="02040503050406030204" pitchFamily="18" charset="0"/>
                          </a:rPr>
                          <m:t> </m:t>
                        </m:r>
                        <m:r>
                          <a:rPr lang="en-US" sz="2000" i="1" dirty="0">
                            <a:latin typeface="Cambria Math" panose="02040503050406030204" pitchFamily="18" charset="0"/>
                          </a:rPr>
                          <m:t>𝜙</m:t>
                        </m:r>
                      </m:e>
                      <m:sub>
                        <m:r>
                          <a:rPr lang="en-US" sz="2000" i="1" dirty="0">
                            <a:latin typeface="Cambria Math" panose="02040503050406030204" pitchFamily="18" charset="0"/>
                          </a:rPr>
                          <m:t>𝑠𝑝𝑖𝑛</m:t>
                        </m:r>
                      </m:sub>
                    </m:sSub>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m:t>
                    </m:r>
                    <m:f>
                      <m:fPr>
                        <m:ctrlPr>
                          <a:rPr lang="en-US" sz="2000" b="0" i="1" dirty="0" smtClean="0">
                            <a:effectLst/>
                            <a:latin typeface="Cambria Math" panose="02040503050406030204" pitchFamily="18" charset="0"/>
                          </a:rPr>
                        </m:ctrlPr>
                      </m:fPr>
                      <m:num>
                        <m:r>
                          <a:rPr lang="en-US" sz="2000" b="0" i="1" dirty="0" smtClean="0">
                            <a:effectLst/>
                            <a:latin typeface="Cambria Math" panose="02040503050406030204" pitchFamily="18" charset="0"/>
                          </a:rPr>
                          <m:t>𝜋</m:t>
                        </m:r>
                      </m:num>
                      <m:den>
                        <m:r>
                          <a:rPr lang="en-US" sz="2000" b="0" i="1" dirty="0" smtClean="0">
                            <a:effectLst/>
                            <a:latin typeface="Cambria Math" panose="02040503050406030204" pitchFamily="18" charset="0"/>
                          </a:rPr>
                          <m:t>2</m:t>
                        </m:r>
                      </m:den>
                    </m:f>
                    <m:r>
                      <a:rPr lang="en-US" sz="2000" b="0" i="1" dirty="0" smtClean="0">
                        <a:effectLst/>
                        <a:latin typeface="Cambria Math" panose="02040503050406030204" pitchFamily="18" charset="0"/>
                      </a:rPr>
                      <m:t>; </m:t>
                    </m:r>
                    <m:r>
                      <a:rPr lang="en-US" sz="2000" b="0" i="1" dirty="0" smtClean="0">
                        <a:effectLst/>
                        <a:latin typeface="Cambria Math" panose="02040503050406030204" pitchFamily="18" charset="0"/>
                      </a:rPr>
                      <m:t>𝑃</m:t>
                    </m:r>
                    <m:r>
                      <a:rPr lang="en-US" sz="2000" b="0" i="1" dirty="0" smtClean="0">
                        <a:effectLst/>
                        <a:latin typeface="Cambria Math" panose="02040503050406030204" pitchFamily="18" charset="0"/>
                      </a:rPr>
                      <m:t>=1.0 </m:t>
                    </m:r>
                  </m:oMath>
                </a14:m>
                <a:endParaRPr lang="en-US" sz="2000" i="1" dirty="0">
                  <a:effectLst/>
                  <a:latin typeface="Times New Roman" panose="02020603050405020304" pitchFamily="18" charset="0"/>
                  <a:cs typeface="Times New Roman" panose="02020603050405020304" pitchFamily="18" charset="0"/>
                </a:endParaRPr>
              </a:p>
              <a:p>
                <a:pPr marL="742950" lvl="1" indent="-285750">
                  <a:lnSpc>
                    <a:spcPct val="200000"/>
                  </a:lnSpc>
                  <a:buFont typeface="Arial" panose="020B0604020202020204" pitchFamily="34" charset="0"/>
                  <a:buChar char="•"/>
                </a:pPr>
                <a14:m>
                  <m:oMath xmlns:m="http://schemas.openxmlformats.org/officeDocument/2006/math">
                    <m:r>
                      <a:rPr lang="en-US" sz="2000" i="1" dirty="0" smtClean="0">
                        <a:effectLst/>
                        <a:latin typeface="Cambria Math" panose="02040503050406030204" pitchFamily="18" charset="0"/>
                      </a:rPr>
                      <m:t> </m:t>
                    </m:r>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𝑤</m:t>
                        </m:r>
                      </m:e>
                      <m:sub>
                        <m:r>
                          <a:rPr lang="en-US" sz="2000" b="0" i="1" dirty="0" smtClean="0">
                            <a:effectLst/>
                            <a:latin typeface="Cambria Math" panose="02040503050406030204" pitchFamily="18" charset="0"/>
                          </a:rPr>
                          <m:t>𝑡𝑜𝑡𝑎𝑙</m:t>
                        </m:r>
                      </m:sub>
                    </m:sSub>
                    <m:r>
                      <a:rPr lang="en-US" sz="2000" b="0" i="1" dirty="0" smtClean="0">
                        <a:effectLst/>
                        <a:latin typeface="Cambria Math" panose="02040503050406030204" pitchFamily="18" charset="0"/>
                      </a:rPr>
                      <m:t>=</m:t>
                    </m:r>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𝑤</m:t>
                        </m:r>
                      </m:e>
                      <m:sub>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𝐴</m:t>
                            </m:r>
                          </m:e>
                          <m:sub>
                            <m:r>
                              <a:rPr lang="en-US" sz="2000" b="0" i="1" dirty="0" smtClean="0">
                                <a:effectLst/>
                                <a:latin typeface="Cambria Math" panose="02040503050406030204" pitchFamily="18" charset="0"/>
                              </a:rPr>
                              <m:t>𝑁</m:t>
                            </m:r>
                          </m:sub>
                        </m:sSub>
                      </m:sub>
                    </m:sSub>
                    <m:r>
                      <a:rPr lang="en-US" sz="2000" b="0" i="1" dirty="0" smtClean="0">
                        <a:effectLst/>
                        <a:latin typeface="Cambria Math" panose="02040503050406030204" pitchFamily="18" charset="0"/>
                      </a:rPr>
                      <m:t>×</m:t>
                    </m:r>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𝑤</m:t>
                        </m:r>
                      </m:e>
                      <m:sub>
                        <m:r>
                          <a:rPr lang="en-US" sz="2000" b="0" i="1" dirty="0" smtClean="0">
                            <a:effectLst/>
                            <a:latin typeface="Cambria Math" panose="02040503050406030204" pitchFamily="18" charset="0"/>
                          </a:rPr>
                          <m:t>𝑒𝑣𝑒𝑛𝑡</m:t>
                        </m:r>
                      </m:sub>
                    </m:sSub>
                    <m:r>
                      <a:rPr lang="en-US" sz="2000" b="0" i="1" dirty="0" smtClean="0">
                        <a:effectLst/>
                        <a:latin typeface="Cambria Math" panose="02040503050406030204" pitchFamily="18" charset="0"/>
                      </a:rPr>
                      <m:t>(</m:t>
                    </m:r>
                    <m:r>
                      <a:rPr lang="en-US" sz="2000" b="0" i="1" dirty="0" smtClean="0">
                        <a:effectLst/>
                        <a:latin typeface="Cambria Math" panose="02040503050406030204" pitchFamily="18" charset="0"/>
                      </a:rPr>
                      <m:t>𝑚𝑎𝑠𝑠</m:t>
                    </m:r>
                    <m:r>
                      <a:rPr lang="en-US" sz="2000" b="0" i="1" dirty="0" smtClean="0">
                        <a:effectLst/>
                        <a:latin typeface="Cambria Math" panose="02040503050406030204" pitchFamily="18" charset="0"/>
                      </a:rPr>
                      <m:t>, </m:t>
                    </m:r>
                    <m:sSub>
                      <m:sSubPr>
                        <m:ctrlPr>
                          <a:rPr lang="en-US" sz="2000" b="0" i="1" dirty="0" smtClean="0">
                            <a:effectLst/>
                            <a:latin typeface="Cambria Math" panose="02040503050406030204" pitchFamily="18" charset="0"/>
                          </a:rPr>
                        </m:ctrlPr>
                      </m:sSubPr>
                      <m:e>
                        <m:r>
                          <a:rPr lang="en-US" sz="2000" b="0" i="1" dirty="0" smtClean="0">
                            <a:effectLst/>
                            <a:latin typeface="Cambria Math" panose="02040503050406030204" pitchFamily="18" charset="0"/>
                          </a:rPr>
                          <m:t>𝑥</m:t>
                        </m:r>
                      </m:e>
                      <m:sub>
                        <m:r>
                          <a:rPr lang="en-US" sz="2000" b="0" i="1" dirty="0" smtClean="0">
                            <a:effectLst/>
                            <a:latin typeface="Cambria Math" panose="02040503050406030204" pitchFamily="18" charset="0"/>
                          </a:rPr>
                          <m:t>𝐹</m:t>
                        </m:r>
                      </m:sub>
                    </m:sSub>
                    <m:r>
                      <a:rPr lang="en-US" sz="2000" b="0" i="1" dirty="0" smtClean="0">
                        <a:effectLst/>
                        <a:latin typeface="Cambria Math" panose="02040503050406030204" pitchFamily="18" charset="0"/>
                      </a:rPr>
                      <m:t>)</m:t>
                    </m:r>
                  </m:oMath>
                </a14:m>
                <a:endParaRPr lang="en-US" sz="2000" dirty="0">
                  <a:effectLst/>
                  <a:latin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36101E0A-1F36-3F31-3F7C-0F4E7E437F58}"/>
                  </a:ext>
                </a:extLst>
              </p:cNvPr>
              <p:cNvSpPr txBox="1">
                <a:spLocks noRot="1" noChangeAspect="1" noMove="1" noResize="1" noEditPoints="1" noAdjustHandles="1" noChangeArrowheads="1" noChangeShapeType="1" noTextEdit="1"/>
              </p:cNvSpPr>
              <p:nvPr/>
            </p:nvSpPr>
            <p:spPr>
              <a:xfrm>
                <a:off x="204134" y="539692"/>
                <a:ext cx="11312956" cy="5901808"/>
              </a:xfrm>
              <a:prstGeom prst="rect">
                <a:avLst/>
              </a:prstGeom>
              <a:blipFill>
                <a:blip r:embed="rId4"/>
                <a:stretch>
                  <a:fillRect l="-336"/>
                </a:stretch>
              </a:blipFill>
            </p:spPr>
            <p:txBody>
              <a:bodyPr/>
              <a:lstStyle/>
              <a:p>
                <a:r>
                  <a:rPr lang="en-US">
                    <a:noFill/>
                  </a:rPr>
                  <a:t> </a:t>
                </a:r>
              </a:p>
            </p:txBody>
          </p:sp>
        </mc:Fallback>
      </mc:AlternateContent>
    </p:spTree>
    <p:extLst>
      <p:ext uri="{BB962C8B-B14F-4D97-AF65-F5344CB8AC3E}">
        <p14:creationId xmlns:p14="http://schemas.microsoft.com/office/powerpoint/2010/main" val="21969691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255954</TotalTime>
  <Words>3194</Words>
  <Application>Microsoft Macintosh PowerPoint</Application>
  <PresentationFormat>Widescreen</PresentationFormat>
  <Paragraphs>335</Paragraphs>
  <Slides>18</Slides>
  <Notes>18</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18</vt:i4>
      </vt:variant>
    </vt:vector>
  </HeadingPairs>
  <TitlesOfParts>
    <vt:vector size="39" baseType="lpstr">
      <vt:lpstr>Arial</vt:lpstr>
      <vt:lpstr>Calibri</vt:lpstr>
      <vt:lpstr>Calibri Light</vt:lpstr>
      <vt:lpstr>Cambria Math</vt:lpstr>
      <vt:lpstr>CMBX10</vt:lpstr>
      <vt:lpstr>CMBX5</vt:lpstr>
      <vt:lpstr>CMEX10</vt:lpstr>
      <vt:lpstr>CMMI10</vt:lpstr>
      <vt:lpstr>CMMI7</vt:lpstr>
      <vt:lpstr>CMR10</vt:lpstr>
      <vt:lpstr>CMR5</vt:lpstr>
      <vt:lpstr>CMR7</vt:lpstr>
      <vt:lpstr>CMSY10</vt:lpstr>
      <vt:lpstr>CMSY7</vt:lpstr>
      <vt:lpstr>CMTI7</vt:lpstr>
      <vt:lpstr>CMTT10</vt:lpstr>
      <vt:lpstr>CMTT8</vt:lpstr>
      <vt:lpstr>Georgia</vt:lpstr>
      <vt:lpstr>MSAM10</vt:lpstr>
      <vt:lpstr>Times New Roman</vt:lpstr>
      <vt:lpstr>Office Theme</vt:lpstr>
      <vt:lpstr>Measurement of Transverse Single Spin Asymmetries for J/ψ production in polarized p+p^↑ collisions at √s=15 GeV  (On behalf of the SpinQuest Collaboration)  Chatura Kuruppu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Measurements of Cable delays</dc:title>
  <dc:creator>KURUPPU, CHATURA D</dc:creator>
  <cp:lastModifiedBy>Kuruppumullage Don Chatura Kuruppu</cp:lastModifiedBy>
  <cp:revision>1241</cp:revision>
  <cp:lastPrinted>2020-06-16T14:02:44Z</cp:lastPrinted>
  <dcterms:created xsi:type="dcterms:W3CDTF">2018-08-19T18:14:43Z</dcterms:created>
  <dcterms:modified xsi:type="dcterms:W3CDTF">2024-07-09T13:00:06Z</dcterms:modified>
</cp:coreProperties>
</file>