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  <p:sldMasterId id="2147483665" r:id="rId2"/>
    <p:sldMasterId id="2147483681" r:id="rId3"/>
  </p:sldMasterIdLst>
  <p:notesMasterIdLst>
    <p:notesMasterId r:id="rId17"/>
  </p:notesMasterIdLst>
  <p:handoutMasterIdLst>
    <p:handoutMasterId r:id="rId18"/>
  </p:handoutMasterIdLst>
  <p:sldIdLst>
    <p:sldId id="301" r:id="rId4"/>
    <p:sldId id="813" r:id="rId5"/>
    <p:sldId id="445" r:id="rId6"/>
    <p:sldId id="812" r:id="rId7"/>
    <p:sldId id="446" r:id="rId8"/>
    <p:sldId id="723" r:id="rId9"/>
    <p:sldId id="724" r:id="rId10"/>
    <p:sldId id="791" r:id="rId11"/>
    <p:sldId id="728" r:id="rId12"/>
    <p:sldId id="734" r:id="rId13"/>
    <p:sldId id="763" r:id="rId14"/>
    <p:sldId id="398" r:id="rId15"/>
    <p:sldId id="341" r:id="rId1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926">
          <p15:clr>
            <a:srgbClr val="A4A3A4"/>
          </p15:clr>
        </p15:guide>
        <p15:guide id="2" orient="horz" pos="1358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1732">
          <p15:clr>
            <a:srgbClr val="A4A3A4"/>
          </p15:clr>
        </p15:guide>
        <p15:guide id="5" orient="horz" pos="331">
          <p15:clr>
            <a:srgbClr val="A4A3A4"/>
          </p15:clr>
        </p15:guide>
        <p15:guide id="6" pos="5760">
          <p15:clr>
            <a:srgbClr val="A4A3A4"/>
          </p15:clr>
        </p15:guide>
        <p15:guide id="7" pos="140">
          <p15:clr>
            <a:srgbClr val="A4A3A4"/>
          </p15:clr>
        </p15:guide>
        <p15:guide id="8" pos="3680">
          <p15:clr>
            <a:srgbClr val="A4A3A4"/>
          </p15:clr>
        </p15:guide>
        <p15:guide id="9" pos="4277">
          <p15:clr>
            <a:srgbClr val="A4A3A4"/>
          </p15:clr>
        </p15:guide>
        <p15:guide id="10" pos="5098">
          <p15:clr>
            <a:srgbClr val="A4A3A4"/>
          </p15:clr>
        </p15:guide>
        <p15:guide id="11" pos="4484">
          <p15:clr>
            <a:srgbClr val="A4A3A4"/>
          </p15:clr>
        </p15:guide>
        <p15:guide id="12" pos="6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blath, Noah S" initials="ONS" lastIdx="1" clrIdx="0"/>
  <p:cmAuthor id="2" name="Vandevender, Brent A" initials="VA" lastIdx="1" clrIdx="1"/>
  <p:cmAuthor id="3" name="Roberts, Kathleen H" initials="RH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7"/>
    <a:srgbClr val="F9C695"/>
    <a:srgbClr val="00B5E2"/>
    <a:srgbClr val="404095"/>
    <a:srgbClr val="2E5286"/>
    <a:srgbClr val="954040"/>
    <a:srgbClr val="409595"/>
    <a:srgbClr val="BF41BF"/>
    <a:srgbClr val="E5E5E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14" autoAdjust="0"/>
    <p:restoredTop sz="94663"/>
  </p:normalViewPr>
  <p:slideViewPr>
    <p:cSldViewPr snapToGrid="0" snapToObjects="1" showGuides="1">
      <p:cViewPr varScale="1">
        <p:scale>
          <a:sx n="213" d="100"/>
          <a:sy n="213" d="100"/>
        </p:scale>
        <p:origin x="192" y="192"/>
      </p:cViewPr>
      <p:guideLst>
        <p:guide orient="horz" pos="2926"/>
        <p:guide orient="horz" pos="1358"/>
        <p:guide orient="horz" pos="114"/>
        <p:guide orient="horz" pos="1732"/>
        <p:guide orient="horz" pos="331"/>
        <p:guide pos="5760"/>
        <p:guide pos="140"/>
        <p:guide pos="3680"/>
        <p:guide pos="4277"/>
        <p:guide pos="5098"/>
        <p:guide pos="4484"/>
        <p:guide pos="61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smtClean="0"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t>7/7/2024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smtClean="0"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smtClean="0"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t>7/7/2024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smtClean="0"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charset="0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charset="0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charset="0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charset="0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>
            <a:fillRect/>
          </a:stretch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953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953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505" indent="-230505">
              <a:spcBef>
                <a:spcPts val="985"/>
              </a:spcBef>
              <a:defRPr sz="1800">
                <a:solidFill>
                  <a:srgbClr val="505050"/>
                </a:solidFill>
              </a:defRPr>
            </a:lvl1pPr>
            <a:lvl2pPr marL="514350" indent="-230505">
              <a:spcBef>
                <a:spcPts val="985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5"/>
              </a:spcBef>
              <a:defRPr sz="1500">
                <a:solidFill>
                  <a:srgbClr val="505050"/>
                </a:solidFill>
              </a:defRPr>
            </a:lvl3pPr>
            <a:lvl4pPr marL="1087755" indent="-228600">
              <a:spcBef>
                <a:spcPts val="985"/>
              </a:spcBef>
              <a:defRPr sz="1400">
                <a:solidFill>
                  <a:srgbClr val="505050"/>
                </a:solidFill>
              </a:defRPr>
            </a:lvl4pPr>
            <a:lvl5pPr marL="1370330" indent="-228600">
              <a:spcBef>
                <a:spcPts val="985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03/31/2023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Brenda Cervantes | The Oscura experiment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35097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96397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74987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03/31/2023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Brenda Cervantes | The Oscura experiment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03/31/2023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Brenda Cervantes | The Oscura experiment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355599"/>
            <a:ext cx="8675688" cy="4263293"/>
          </a:xfrm>
          <a:prstGeom prst="rect">
            <a:avLst/>
          </a:prstGeom>
        </p:spPr>
        <p:txBody>
          <a:bodyPr vert="horz"/>
          <a:lstStyle>
            <a:lvl1pPr marL="230505" indent="-230505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03/31/2023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Brenda Cervantes | The Oscura experiment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28600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00233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7611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57362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2367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28600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00233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7611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57362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2367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28600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00233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7611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57362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2367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219"/>
            <a:ext cx="7886700" cy="326350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  <a:p>
            <a:pPr lvl="1"/>
            <a:r>
              <a:rPr lang="zh-CN" altLang="en-US" dirty="0"/>
              <a:t>Second level</a:t>
            </a:r>
          </a:p>
          <a:p>
            <a:pPr lvl="2"/>
            <a:r>
              <a:rPr lang="zh-CN" altLang="en-US" dirty="0"/>
              <a:t>Third level</a:t>
            </a:r>
          </a:p>
          <a:p>
            <a:pPr lvl="3"/>
            <a:r>
              <a:rPr lang="zh-CN" altLang="en-US" dirty="0"/>
              <a:t>Fourth level</a:t>
            </a:r>
          </a:p>
          <a:p>
            <a:pPr lvl="4"/>
            <a:r>
              <a:rPr lang="zh-CN" altLang="en-US" dirty="0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03/31/2023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Brenda Cervantes | The Oscura experiment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69727" y="234404"/>
            <a:ext cx="7804547" cy="113853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69727" y="1372939"/>
            <a:ext cx="7804547" cy="331514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6435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80604020202020204" pitchFamily="34" charset="0"/>
                <a:cs typeface="Arial" panose="0208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000250" y="169333"/>
            <a:ext cx="6858000" cy="819362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rgbClr val="C8722E"/>
                </a:solidFill>
                <a:latin typeface="Arial" panose="02080604020202020204" pitchFamily="34" charset="0"/>
                <a:ea typeface="+mn-ea"/>
                <a:cs typeface="Arial" panose="0208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20"/>
          </p:nvPr>
        </p:nvSpPr>
        <p:spPr>
          <a:xfrm>
            <a:off x="857250" y="1285874"/>
            <a:ext cx="8001000" cy="3429001"/>
          </a:xfrm>
          <a:prstGeom prst="rect">
            <a:avLst/>
          </a:prstGeom>
        </p:spPr>
        <p:txBody>
          <a:bodyPr/>
          <a:lstStyle>
            <a:lvl1pPr>
              <a:defRPr sz="1750">
                <a:latin typeface="Arial" panose="02080604020202020204" pitchFamily="34" charset="0"/>
                <a:cs typeface="Arial" panose="0208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80604020202020204" pitchFamily="34" charset="0"/>
                <a:cs typeface="Arial" panose="0208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250">
                <a:latin typeface="Arial" panose="02080604020202020204" pitchFamily="34" charset="0"/>
                <a:cs typeface="Arial" panose="02080604020202020204" pitchFamily="34" charset="0"/>
              </a:defRPr>
            </a:lvl3pPr>
            <a:lvl4pPr>
              <a:defRPr sz="1125">
                <a:latin typeface="Arial" panose="02080604020202020204" pitchFamily="34" charset="0"/>
                <a:cs typeface="Arial" panose="0208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80604020202020204" pitchFamily="34" charset="0"/>
                <a:cs typeface="Arial" panose="0208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2"/>
          </p:nvPr>
        </p:nvSpPr>
        <p:spPr>
          <a:xfrm>
            <a:off x="6689630" y="4871972"/>
            <a:ext cx="1942504" cy="271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B88E7-F374-9552-A0BA-41E6436C5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4E978-8683-2D54-971F-7BD1D1E36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F21C4-1B71-E6C5-A903-8676E3ECD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A238-A1AB-40A0-AD76-056A922286EA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6C1B8-C8C2-54C5-B136-2509A23C3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AED8D-54B5-FCB2-CB23-EF20847DD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E58B-16D2-4CC1-8407-AC28BD8F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91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>
            <a:fillRect/>
          </a:stretch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>
            <a:fillRect/>
          </a:stretch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>
            <a:fillRect/>
          </a:stretch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>
            <a:fillRect/>
          </a:stretch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>
            <a:fillRect/>
          </a:stretch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>
            <a:fillRect/>
          </a:stretch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>
            <a:fillRect/>
          </a:stretch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>
            <a:fillRect/>
          </a:stretch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96397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505" indent="-230505">
              <a:spcBef>
                <a:spcPts val="985"/>
              </a:spcBef>
              <a:defRPr sz="1800">
                <a:solidFill>
                  <a:srgbClr val="505050"/>
                </a:solidFill>
              </a:defRPr>
            </a:lvl1pPr>
            <a:lvl2pPr marL="513080" indent="-230505">
              <a:spcBef>
                <a:spcPts val="985"/>
              </a:spcBef>
              <a:defRPr sz="1600">
                <a:solidFill>
                  <a:srgbClr val="505050"/>
                </a:solidFill>
              </a:defRPr>
            </a:lvl2pPr>
            <a:lvl3pPr marL="803275" indent="-230505">
              <a:spcBef>
                <a:spcPts val="985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5"/>
              </a:spcBef>
              <a:defRPr sz="1400">
                <a:solidFill>
                  <a:srgbClr val="505050"/>
                </a:solidFill>
              </a:defRPr>
            </a:lvl4pPr>
            <a:lvl5pPr marL="1370330" indent="-230505">
              <a:spcBef>
                <a:spcPts val="985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03/31/2023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Brenda Cervantes | The Oscura experiment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96397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505" indent="-230505">
              <a:spcBef>
                <a:spcPts val="985"/>
              </a:spcBef>
              <a:defRPr sz="1800">
                <a:solidFill>
                  <a:srgbClr val="505050"/>
                </a:solidFill>
              </a:defRPr>
            </a:lvl1pPr>
            <a:lvl2pPr marL="513080" indent="-230505">
              <a:spcBef>
                <a:spcPts val="985"/>
              </a:spcBef>
              <a:defRPr sz="1600">
                <a:solidFill>
                  <a:srgbClr val="505050"/>
                </a:solidFill>
              </a:defRPr>
            </a:lvl2pPr>
            <a:lvl3pPr marL="803275" indent="-230505">
              <a:spcBef>
                <a:spcPts val="985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5"/>
              </a:spcBef>
              <a:defRPr sz="1400">
                <a:solidFill>
                  <a:srgbClr val="505050"/>
                </a:solidFill>
              </a:defRPr>
            </a:lvl4pPr>
            <a:lvl5pPr marL="1370330" indent="-230505">
              <a:spcBef>
                <a:spcPts val="985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96397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505" indent="-230505">
              <a:spcBef>
                <a:spcPts val="985"/>
              </a:spcBef>
              <a:defRPr sz="1800">
                <a:solidFill>
                  <a:srgbClr val="505050"/>
                </a:solidFill>
              </a:defRPr>
            </a:lvl1pPr>
            <a:lvl2pPr marL="513080" indent="-230505">
              <a:spcBef>
                <a:spcPts val="985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5"/>
              </a:spcBef>
              <a:defRPr sz="1500">
                <a:solidFill>
                  <a:srgbClr val="505050"/>
                </a:solidFill>
              </a:defRPr>
            </a:lvl3pPr>
            <a:lvl4pPr marL="1087755" indent="-228600">
              <a:spcBef>
                <a:spcPts val="985"/>
              </a:spcBef>
              <a:defRPr sz="1400">
                <a:solidFill>
                  <a:srgbClr val="505050"/>
                </a:solidFill>
              </a:defRPr>
            </a:lvl4pPr>
            <a:lvl5pPr marL="1370330" indent="-228600">
              <a:spcBef>
                <a:spcPts val="985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641561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641561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03/31/2023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Brenda Cervantes | The Oscura experiment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953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953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505" indent="-230505">
              <a:spcBef>
                <a:spcPts val="985"/>
              </a:spcBef>
              <a:defRPr sz="1800">
                <a:solidFill>
                  <a:srgbClr val="505050"/>
                </a:solidFill>
              </a:defRPr>
            </a:lvl1pPr>
            <a:lvl2pPr marL="514350" indent="-230505">
              <a:spcBef>
                <a:spcPts val="985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5"/>
              </a:spcBef>
              <a:defRPr sz="1500">
                <a:solidFill>
                  <a:srgbClr val="505050"/>
                </a:solidFill>
              </a:defRPr>
            </a:lvl3pPr>
            <a:lvl4pPr marL="1087755" indent="-228600">
              <a:spcBef>
                <a:spcPts val="985"/>
              </a:spcBef>
              <a:defRPr sz="1400">
                <a:solidFill>
                  <a:srgbClr val="505050"/>
                </a:solidFill>
              </a:defRPr>
            </a:lvl4pPr>
            <a:lvl5pPr marL="1370330" indent="-228600">
              <a:spcBef>
                <a:spcPts val="985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03/31/2023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Brenda Cervantes | The Oscura experiment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35097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96397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74987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03/31/2023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Brenda Cervantes | The Oscura experiment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03/31/2023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Brenda Cervantes | The Oscura experiment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355599"/>
            <a:ext cx="8675688" cy="4263293"/>
          </a:xfrm>
          <a:prstGeom prst="rect">
            <a:avLst/>
          </a:prstGeom>
        </p:spPr>
        <p:txBody>
          <a:bodyPr vert="horz"/>
          <a:lstStyle>
            <a:lvl1pPr marL="230505" indent="-230505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>
            <a:fillRect/>
          </a:stretch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03/31/2023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Brenda Cervantes | The Oscura experiment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28600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00233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7611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57362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2367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28600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00233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7611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57362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2367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28600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00233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7611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57362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2367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219"/>
            <a:ext cx="7886700" cy="326350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  <a:p>
            <a:pPr lvl="1"/>
            <a:r>
              <a:rPr lang="zh-CN" altLang="en-US" dirty="0"/>
              <a:t>Second level</a:t>
            </a:r>
          </a:p>
          <a:p>
            <a:pPr lvl="2"/>
            <a:r>
              <a:rPr lang="zh-CN" altLang="en-US" dirty="0"/>
              <a:t>Third level</a:t>
            </a:r>
          </a:p>
          <a:p>
            <a:pPr lvl="3"/>
            <a:r>
              <a:rPr lang="zh-CN" altLang="en-US" dirty="0"/>
              <a:t>Fourth level</a:t>
            </a:r>
          </a:p>
          <a:p>
            <a:pPr lvl="4"/>
            <a:r>
              <a:rPr lang="zh-CN" altLang="en-US" dirty="0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03/31/2023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Brenda Cervantes | The Oscura experiment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69727" y="234404"/>
            <a:ext cx="7804547" cy="113853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69727" y="1372939"/>
            <a:ext cx="7804547" cy="331514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>
            <a:fillRect/>
          </a:stretch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>
            <a:fillRect/>
          </a:stretch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>
            <a:fillRect/>
          </a:stretch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>
            <a:fillRect/>
          </a:stretch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>
            <a:fillRect/>
          </a:stretch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>
            <a:fillRect/>
          </a:stretch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</p:cSld>
  <p:clrMapOvr>
    <a:masterClrMapping/>
  </p:clrMapOvr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>
            <a:fillRect/>
          </a:stretch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>
            <a:fillRect/>
          </a:stretch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</p:cSld>
  <p:clrMapOvr>
    <a:masterClrMapping/>
  </p:clrMapOvr>
  <p:hf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96397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505" indent="-230505">
              <a:spcBef>
                <a:spcPts val="985"/>
              </a:spcBef>
              <a:defRPr sz="1800">
                <a:solidFill>
                  <a:srgbClr val="505050"/>
                </a:solidFill>
              </a:defRPr>
            </a:lvl1pPr>
            <a:lvl2pPr marL="513080" indent="-230505">
              <a:spcBef>
                <a:spcPts val="985"/>
              </a:spcBef>
              <a:defRPr sz="1600">
                <a:solidFill>
                  <a:srgbClr val="505050"/>
                </a:solidFill>
              </a:defRPr>
            </a:lvl2pPr>
            <a:lvl3pPr marL="803275" indent="-230505">
              <a:spcBef>
                <a:spcPts val="985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5"/>
              </a:spcBef>
              <a:defRPr sz="1400">
                <a:solidFill>
                  <a:srgbClr val="505050"/>
                </a:solidFill>
              </a:defRPr>
            </a:lvl4pPr>
            <a:lvl5pPr marL="1370330" indent="-230505">
              <a:spcBef>
                <a:spcPts val="985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03/31/2023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Brenda Cervantes | The Oscura experiment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96397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505" indent="-230505">
              <a:spcBef>
                <a:spcPts val="985"/>
              </a:spcBef>
              <a:defRPr sz="1800">
                <a:solidFill>
                  <a:srgbClr val="505050"/>
                </a:solidFill>
              </a:defRPr>
            </a:lvl1pPr>
            <a:lvl2pPr marL="513080" indent="-230505">
              <a:spcBef>
                <a:spcPts val="985"/>
              </a:spcBef>
              <a:defRPr sz="1600">
                <a:solidFill>
                  <a:srgbClr val="505050"/>
                </a:solidFill>
              </a:defRPr>
            </a:lvl2pPr>
            <a:lvl3pPr marL="803275" indent="-230505">
              <a:spcBef>
                <a:spcPts val="985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5"/>
              </a:spcBef>
              <a:defRPr sz="1400">
                <a:solidFill>
                  <a:srgbClr val="505050"/>
                </a:solidFill>
              </a:defRPr>
            </a:lvl4pPr>
            <a:lvl5pPr marL="1370330" indent="-230505">
              <a:spcBef>
                <a:spcPts val="985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96397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505" indent="-230505">
              <a:spcBef>
                <a:spcPts val="985"/>
              </a:spcBef>
              <a:defRPr sz="1800">
                <a:solidFill>
                  <a:srgbClr val="505050"/>
                </a:solidFill>
              </a:defRPr>
            </a:lvl1pPr>
            <a:lvl2pPr marL="513080" indent="-230505">
              <a:spcBef>
                <a:spcPts val="985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5"/>
              </a:spcBef>
              <a:defRPr sz="1500">
                <a:solidFill>
                  <a:srgbClr val="505050"/>
                </a:solidFill>
              </a:defRPr>
            </a:lvl3pPr>
            <a:lvl4pPr marL="1087755" indent="-228600">
              <a:spcBef>
                <a:spcPts val="985"/>
              </a:spcBef>
              <a:defRPr sz="1400">
                <a:solidFill>
                  <a:srgbClr val="505050"/>
                </a:solidFill>
              </a:defRPr>
            </a:lvl4pPr>
            <a:lvl5pPr marL="1370330" indent="-228600">
              <a:spcBef>
                <a:spcPts val="985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641561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641561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03/31/2023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Brenda Cervantes | The Oscura experiment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953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953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505" indent="-230505">
              <a:spcBef>
                <a:spcPts val="985"/>
              </a:spcBef>
              <a:defRPr sz="1800">
                <a:solidFill>
                  <a:srgbClr val="505050"/>
                </a:solidFill>
              </a:defRPr>
            </a:lvl1pPr>
            <a:lvl2pPr marL="514350" indent="-230505">
              <a:spcBef>
                <a:spcPts val="985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5"/>
              </a:spcBef>
              <a:defRPr sz="1500">
                <a:solidFill>
                  <a:srgbClr val="505050"/>
                </a:solidFill>
              </a:defRPr>
            </a:lvl3pPr>
            <a:lvl4pPr marL="1087755" indent="-228600">
              <a:spcBef>
                <a:spcPts val="985"/>
              </a:spcBef>
              <a:defRPr sz="1400">
                <a:solidFill>
                  <a:srgbClr val="505050"/>
                </a:solidFill>
              </a:defRPr>
            </a:lvl4pPr>
            <a:lvl5pPr marL="1370330" indent="-228600">
              <a:spcBef>
                <a:spcPts val="985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03/31/2023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Brenda Cervantes | The Oscura experiment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35097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96397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74987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03/31/2023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Brenda Cervantes | The Oscura experiment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03/31/2023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Brenda Cervantes | The Oscura experiment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355599"/>
            <a:ext cx="8675688" cy="4263293"/>
          </a:xfrm>
          <a:prstGeom prst="rect">
            <a:avLst/>
          </a:prstGeom>
        </p:spPr>
        <p:txBody>
          <a:bodyPr vert="horz"/>
          <a:lstStyle>
            <a:lvl1pPr marL="230505" indent="-230505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03/31/2023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Brenda Cervantes | The Oscura experiment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28600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00233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7611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57362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2367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28600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00233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7611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57362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2367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28600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00233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7611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57362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2367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219"/>
            <a:ext cx="7886700" cy="326350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  <a:p>
            <a:pPr lvl="1"/>
            <a:r>
              <a:rPr lang="zh-CN" altLang="en-US" dirty="0"/>
              <a:t>Second level</a:t>
            </a:r>
          </a:p>
          <a:p>
            <a:pPr lvl="2"/>
            <a:r>
              <a:rPr lang="zh-CN" altLang="en-US" dirty="0"/>
              <a:t>Third level</a:t>
            </a:r>
          </a:p>
          <a:p>
            <a:pPr lvl="3"/>
            <a:r>
              <a:rPr lang="zh-CN" altLang="en-US" dirty="0"/>
              <a:t>Fourth level</a:t>
            </a:r>
          </a:p>
          <a:p>
            <a:pPr lvl="4"/>
            <a:r>
              <a:rPr lang="zh-CN" altLang="en-US" dirty="0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03/31/2023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Brenda Cervantes | The Oscura experiment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69727" y="234404"/>
            <a:ext cx="7804547" cy="113853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69727" y="1372939"/>
            <a:ext cx="7804547" cy="331514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>
            <a:fillRect/>
          </a:stretch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>
            <a:fillRect/>
          </a:stretch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>
            <a:fillRect/>
          </a:stretch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96397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505" indent="-230505">
              <a:spcBef>
                <a:spcPts val="985"/>
              </a:spcBef>
              <a:defRPr sz="1800">
                <a:solidFill>
                  <a:srgbClr val="505050"/>
                </a:solidFill>
              </a:defRPr>
            </a:lvl1pPr>
            <a:lvl2pPr marL="513080" indent="-230505">
              <a:spcBef>
                <a:spcPts val="985"/>
              </a:spcBef>
              <a:defRPr sz="1600">
                <a:solidFill>
                  <a:srgbClr val="505050"/>
                </a:solidFill>
              </a:defRPr>
            </a:lvl2pPr>
            <a:lvl3pPr marL="803275" indent="-230505">
              <a:spcBef>
                <a:spcPts val="985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5"/>
              </a:spcBef>
              <a:defRPr sz="1400">
                <a:solidFill>
                  <a:srgbClr val="505050"/>
                </a:solidFill>
              </a:defRPr>
            </a:lvl4pPr>
            <a:lvl5pPr marL="1370330" indent="-230505">
              <a:spcBef>
                <a:spcPts val="985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03/31/2023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Brenda Cervantes | The Oscura experiment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96397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505" indent="-230505">
              <a:spcBef>
                <a:spcPts val="985"/>
              </a:spcBef>
              <a:defRPr sz="1800">
                <a:solidFill>
                  <a:srgbClr val="505050"/>
                </a:solidFill>
              </a:defRPr>
            </a:lvl1pPr>
            <a:lvl2pPr marL="513080" indent="-230505">
              <a:spcBef>
                <a:spcPts val="985"/>
              </a:spcBef>
              <a:defRPr sz="1600">
                <a:solidFill>
                  <a:srgbClr val="505050"/>
                </a:solidFill>
              </a:defRPr>
            </a:lvl2pPr>
            <a:lvl3pPr marL="803275" indent="-230505">
              <a:spcBef>
                <a:spcPts val="985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5"/>
              </a:spcBef>
              <a:defRPr sz="1400">
                <a:solidFill>
                  <a:srgbClr val="505050"/>
                </a:solidFill>
              </a:defRPr>
            </a:lvl4pPr>
            <a:lvl5pPr marL="1370330" indent="-230505">
              <a:spcBef>
                <a:spcPts val="985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96397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505" indent="-230505">
              <a:spcBef>
                <a:spcPts val="985"/>
              </a:spcBef>
              <a:defRPr sz="1800">
                <a:solidFill>
                  <a:srgbClr val="505050"/>
                </a:solidFill>
              </a:defRPr>
            </a:lvl1pPr>
            <a:lvl2pPr marL="513080" indent="-230505">
              <a:spcBef>
                <a:spcPts val="985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5"/>
              </a:spcBef>
              <a:defRPr sz="1500">
                <a:solidFill>
                  <a:srgbClr val="505050"/>
                </a:solidFill>
              </a:defRPr>
            </a:lvl3pPr>
            <a:lvl4pPr marL="1087755" indent="-228600">
              <a:spcBef>
                <a:spcPts val="985"/>
              </a:spcBef>
              <a:defRPr sz="1400">
                <a:solidFill>
                  <a:srgbClr val="505050"/>
                </a:solidFill>
              </a:defRPr>
            </a:lvl4pPr>
            <a:lvl5pPr marL="1370330" indent="-228600">
              <a:spcBef>
                <a:spcPts val="985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641561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641561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03/31/2023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Brenda Cervantes | The Oscura experiment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03/31/2023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Brenda Cervantes | The Oscura experiment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Date Placeholder 3"/>
          <p:cNvSpPr txBox="1"/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6" descr="FermiLogo_RGB_NALBlue.png"/>
            <p:cNvPicPr/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97" r:id="rId1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MS PGothic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charset="0"/>
          <a:cs typeface="MS PGothic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charset="0"/>
          <a:cs typeface="MS PGothic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charset="0"/>
          <a:cs typeface="MS PGothic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charset="0"/>
          <a:cs typeface="MS PGothic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MS PGothic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charset="0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charset="0"/>
          <a:cs typeface="MS PGothic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charset="0"/>
          <a:cs typeface="MS PGothic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charset="0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03/31/2023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Brenda Cervantes | The Oscura experiment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Date Placeholder 3"/>
          <p:cNvSpPr txBox="1"/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6" descr="FermiLogo_RGB_NALBlue.png"/>
            <p:cNvPicPr/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MS PGothic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charset="0"/>
          <a:cs typeface="MS PGothic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charset="0"/>
          <a:cs typeface="MS PGothic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charset="0"/>
          <a:cs typeface="MS PGothic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charset="0"/>
          <a:cs typeface="MS PGothic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MS PGothic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charset="0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charset="0"/>
          <a:cs typeface="MS PGothic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charset="0"/>
          <a:cs typeface="MS PGothic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charset="0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03/31/2023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/>
              <a:t>Brenda Cervantes | The Oscura experiment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MS PGothic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Date Placeholder 3"/>
          <p:cNvSpPr txBox="1"/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6" descr="FermiLogo_RGB_NALBlue.png"/>
            <p:cNvPicPr/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MS PGothic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MS PGothic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charset="0"/>
          <a:cs typeface="MS PGothic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charset="0"/>
          <a:cs typeface="MS PGothic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charset="0"/>
          <a:cs typeface="MS PGothic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charset="0"/>
          <a:cs typeface="MS PGothic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MS PGothic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charset="0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charset="0"/>
          <a:cs typeface="MS PGothic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charset="0"/>
          <a:cs typeface="MS PGothic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charset="0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208280" y="951865"/>
            <a:ext cx="8727440" cy="1002030"/>
          </a:xfrm>
        </p:spPr>
        <p:txBody>
          <a:bodyPr/>
          <a:lstStyle/>
          <a:p>
            <a:pPr algn="ctr"/>
            <a:r>
              <a:rPr lang="en-US" sz="3200" dirty="0" err="1">
                <a:latin typeface="Lato" panose="020F0502020204030203" charset="0"/>
                <a:cs typeface="Lato" panose="020F0502020204030203" charset="0"/>
              </a:rPr>
              <a:t>Oscura</a:t>
            </a:r>
            <a:r>
              <a:rPr lang="en-US" sz="3200" dirty="0">
                <a:latin typeface="Lato" panose="020F0502020204030203" charset="0"/>
                <a:cs typeface="Lato" panose="020F0502020204030203" charset="0"/>
              </a:rPr>
              <a:t> in 10 Minutes</a:t>
            </a:r>
          </a:p>
        </p:txBody>
      </p:sp>
      <p:sp>
        <p:nvSpPr>
          <p:cNvPr id="6" name="副标题 4"/>
          <p:cNvSpPr>
            <a:spLocks noGrp="1"/>
          </p:cNvSpPr>
          <p:nvPr/>
        </p:nvSpPr>
        <p:spPr>
          <a:xfrm>
            <a:off x="635000" y="1996440"/>
            <a:ext cx="7874000" cy="2314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On behalf of the </a:t>
            </a:r>
            <a:r>
              <a:rPr lang="en-US" altLang="zh-CN" dirty="0" err="1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Oscura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 Collaboration</a:t>
            </a:r>
          </a:p>
          <a:p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Edgar Marrufo</a:t>
            </a:r>
          </a:p>
          <a:p>
            <a:endParaRPr lang="en-US" altLang="zh-CN" sz="1600" dirty="0">
              <a:solidFill>
                <a:schemeClr val="accent6">
                  <a:lumMod val="50000"/>
                </a:schemeClr>
              </a:solidFill>
              <a:latin typeface="Lato" panose="020F0502020204030203" charset="0"/>
              <a:cs typeface="Lato" panose="020F0502020204030203" charset="0"/>
            </a:endParaRPr>
          </a:p>
          <a:p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New Perspectives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Lato" panose="020F0502020204030203" charset="0"/>
                <a:cs typeface="Lato" panose="020F0502020204030203" charset="0"/>
              </a:rPr>
              <a:t>10</a:t>
            </a:fld>
            <a:endParaRPr lang="zh-CN" altLang="en-US">
              <a:latin typeface="Lato" panose="020F0502020204030203" charset="0"/>
              <a:cs typeface="Lato" panose="020F0502020204030203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31445" y="610235"/>
            <a:ext cx="863917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>
              <a:buFont typeface="Arial" panose="02080604020202020204" pitchFamily="34" charset="0"/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With the current sensors performance, we have zero background events with 4e</a:t>
            </a:r>
            <a:r>
              <a:rPr lang="en-US" sz="1400" baseline="30000" dirty="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-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 or more (4e curve)</a:t>
            </a:r>
            <a:endParaRPr lang="en-US" sz="1400" baseline="-25000" dirty="0">
              <a:solidFill>
                <a:schemeClr val="accent6">
                  <a:lumMod val="50000"/>
                </a:schemeClr>
              </a:solidFill>
              <a:latin typeface="DejaVu Math TeX Gyre" panose="02000503000000000000" charset="0"/>
              <a:cs typeface="DejaVu Math TeX Gyre" panose="02000503000000000000" charset="0"/>
              <a:sym typeface="+mn-ea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131445" y="-145891"/>
            <a:ext cx="7886700" cy="994172"/>
          </a:xfrm>
        </p:spPr>
        <p:txBody>
          <a:bodyPr anchor="ctr" anchorCtr="0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2E52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Geneva" charset="0"/>
                <a:cs typeface="MS PGothic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>
                <a:effectLst/>
                <a:latin typeface="Lato" panose="020F0502020204030203" charset="0"/>
                <a:cs typeface="Lato" panose="020F0502020204030203" charset="0"/>
              </a:rPr>
              <a:t>Oscura: Projected sensitivities for 30 kg-year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05" y="939800"/>
            <a:ext cx="3517808" cy="3383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0" y="979805"/>
            <a:ext cx="3561477" cy="338328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966595" y="4363085"/>
            <a:ext cx="5060950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DM-electron scattering mediated by a heavy (left) or light (right) mediator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Lato" panose="020F0502020204030203" charset="0"/>
                <a:cs typeface="Lato" panose="020F0502020204030203" charset="0"/>
              </a:rPr>
              <a:t>11</a:t>
            </a:fld>
            <a:endParaRPr lang="zh-CN" altLang="en-US">
              <a:latin typeface="Lato" panose="020F0502020204030203" charset="0"/>
              <a:cs typeface="Lato" panose="020F0502020204030203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131445" y="-145891"/>
            <a:ext cx="7886700" cy="994172"/>
          </a:xfrm>
        </p:spPr>
        <p:txBody>
          <a:bodyPr anchor="ctr" anchorCtr="0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2E52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Geneva" charset="0"/>
                <a:cs typeface="MS PGothic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 err="1">
                <a:effectLst/>
                <a:latin typeface="Lato" panose="020F0502020204030203" charset="0"/>
                <a:cs typeface="Lato" panose="020F0502020204030203" charset="0"/>
              </a:rPr>
              <a:t>Oscura</a:t>
            </a:r>
            <a:r>
              <a:rPr lang="en-US" sz="2000" dirty="0">
                <a:effectLst/>
                <a:latin typeface="Lato" panose="020F0502020204030203" charset="0"/>
                <a:cs typeface="Lato" panose="020F0502020204030203" charset="0"/>
              </a:rPr>
              <a:t>: Timeline and goals per period</a:t>
            </a:r>
          </a:p>
        </p:txBody>
      </p:sp>
      <p:sp>
        <p:nvSpPr>
          <p:cNvPr id="52" name="Text Box 51"/>
          <p:cNvSpPr txBox="1"/>
          <p:nvPr/>
        </p:nvSpPr>
        <p:spPr>
          <a:xfrm>
            <a:off x="8121650" y="2164715"/>
            <a:ext cx="1022350" cy="306705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Operation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-635" y="2378710"/>
            <a:ext cx="9122410" cy="518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1343025" y="2499360"/>
            <a:ext cx="0" cy="274320"/>
          </a:xfrm>
          <a:prstGeom prst="line">
            <a:avLst/>
          </a:prstGeom>
          <a:ln w="38100" cmpd="sng">
            <a:solidFill>
              <a:srgbClr val="30617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25"/>
          <p:cNvSpPr txBox="1"/>
          <p:nvPr/>
        </p:nvSpPr>
        <p:spPr>
          <a:xfrm>
            <a:off x="561975" y="2490470"/>
            <a:ext cx="59436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s-ES_tradnl" sz="1400">
                <a:solidFill>
                  <a:schemeClr val="bg1"/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2021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1529715" y="2490470"/>
            <a:ext cx="59436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s-ES_tradnl" sz="1400">
                <a:solidFill>
                  <a:schemeClr val="bg1"/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2022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2493645" y="2490470"/>
            <a:ext cx="59436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s-ES_tradnl" sz="1400">
                <a:solidFill>
                  <a:schemeClr val="bg1"/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2023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4256405" y="2785745"/>
            <a:ext cx="10160" cy="3657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40"/>
          <p:cNvSpPr txBox="1"/>
          <p:nvPr/>
        </p:nvSpPr>
        <p:spPr>
          <a:xfrm>
            <a:off x="3284220" y="3151505"/>
            <a:ext cx="206502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>
              <a:buNone/>
            </a:pPr>
            <a:r>
              <a:rPr lang="en-US" altLang="es-ES_tradnl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Sensor preproduction</a:t>
            </a:r>
          </a:p>
          <a:p>
            <a:pPr marL="0" indent="0" algn="l">
              <a:buNone/>
            </a:pPr>
            <a:r>
              <a:rPr lang="en-US" altLang="es-ES_tradnl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Operation of SM in LN2</a:t>
            </a:r>
          </a:p>
          <a:p>
            <a:pPr marL="0" indent="0" algn="l">
              <a:buNone/>
            </a:pPr>
            <a:r>
              <a:rPr lang="en-US" altLang="es-ES_tradnl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Project Execution Plan</a:t>
            </a:r>
          </a:p>
        </p:txBody>
      </p:sp>
      <p:sp>
        <p:nvSpPr>
          <p:cNvPr id="43" name="Text Box 42"/>
          <p:cNvSpPr txBox="1"/>
          <p:nvPr/>
        </p:nvSpPr>
        <p:spPr>
          <a:xfrm>
            <a:off x="1017905" y="821055"/>
            <a:ext cx="30937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>
              <a:buNone/>
            </a:pPr>
            <a:r>
              <a:rPr lang="en-US" altLang="es-ES_tradnl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Evaluation of new sensors</a:t>
            </a:r>
          </a:p>
          <a:p>
            <a:pPr marL="0" indent="0" algn="l">
              <a:buNone/>
            </a:pPr>
            <a:r>
              <a:rPr lang="en-US" altLang="es-ES_tradnl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Demonstration of MCM readout</a:t>
            </a:r>
          </a:p>
          <a:p>
            <a:pPr marL="0" indent="0" algn="l">
              <a:buNone/>
            </a:pPr>
            <a:r>
              <a:rPr lang="en-US" altLang="es-ES_tradnl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Decision on cold-end electronics</a:t>
            </a:r>
          </a:p>
          <a:p>
            <a:pPr marL="0" indent="0" algn="l">
              <a:buNone/>
            </a:pPr>
            <a:r>
              <a:rPr lang="en-US" altLang="es-ES_tradnl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SM full backgrounds simulation</a:t>
            </a:r>
          </a:p>
        </p:txBody>
      </p:sp>
      <p:sp>
        <p:nvSpPr>
          <p:cNvPr id="45" name="Text Box 44"/>
          <p:cNvSpPr txBox="1"/>
          <p:nvPr/>
        </p:nvSpPr>
        <p:spPr>
          <a:xfrm>
            <a:off x="6652895" y="3151505"/>
            <a:ext cx="14560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>
              <a:buNone/>
            </a:pPr>
            <a:r>
              <a:rPr lang="en-US" altLang="es-ES_tradnl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Full DAQ</a:t>
            </a:r>
          </a:p>
          <a:p>
            <a:pPr marL="0" indent="0" algn="l">
              <a:buNone/>
            </a:pPr>
            <a:r>
              <a:rPr lang="en-US" altLang="es-ES_tradnl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Shield at Snolab</a:t>
            </a:r>
          </a:p>
        </p:txBody>
      </p:sp>
      <p:sp>
        <p:nvSpPr>
          <p:cNvPr id="47" name="Text Box 46"/>
          <p:cNvSpPr txBox="1"/>
          <p:nvPr/>
        </p:nvSpPr>
        <p:spPr>
          <a:xfrm>
            <a:off x="0" y="2164715"/>
            <a:ext cx="2302510" cy="306705"/>
          </a:xfrm>
          <a:prstGeom prst="rect">
            <a:avLst/>
          </a:prstGeom>
          <a:solidFill>
            <a:srgbClr val="E16C6C">
              <a:alpha val="50000"/>
            </a:srgbClr>
          </a:solidFill>
          <a:ln>
            <a:solidFill>
              <a:srgbClr val="E16C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R&amp;D</a:t>
            </a:r>
          </a:p>
        </p:txBody>
      </p:sp>
      <p:sp>
        <p:nvSpPr>
          <p:cNvPr id="48" name="Text Box 47"/>
          <p:cNvSpPr txBox="1"/>
          <p:nvPr/>
        </p:nvSpPr>
        <p:spPr>
          <a:xfrm>
            <a:off x="2312035" y="2164715"/>
            <a:ext cx="1936750" cy="30670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Design</a:t>
            </a:r>
          </a:p>
        </p:txBody>
      </p:sp>
      <p:sp>
        <p:nvSpPr>
          <p:cNvPr id="49" name="Text Box 48"/>
          <p:cNvSpPr txBox="1"/>
          <p:nvPr/>
        </p:nvSpPr>
        <p:spPr>
          <a:xfrm>
            <a:off x="4248150" y="2164715"/>
            <a:ext cx="3874135" cy="306705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Construction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7156450" y="2785745"/>
            <a:ext cx="10160" cy="3657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374650" y="2498725"/>
            <a:ext cx="0" cy="274320"/>
          </a:xfrm>
          <a:prstGeom prst="line">
            <a:avLst/>
          </a:prstGeom>
          <a:ln w="38100" cmpd="sng">
            <a:solidFill>
              <a:srgbClr val="30617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306320" y="1779905"/>
            <a:ext cx="10160" cy="3657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174740" y="1770380"/>
            <a:ext cx="10160" cy="3657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19"/>
          <p:cNvSpPr txBox="1"/>
          <p:nvPr/>
        </p:nvSpPr>
        <p:spPr>
          <a:xfrm>
            <a:off x="4640580" y="1257935"/>
            <a:ext cx="23514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r">
              <a:buNone/>
            </a:pPr>
            <a:r>
              <a:rPr lang="en-US" altLang="es-ES_tradnl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Sensor packaging facility</a:t>
            </a:r>
          </a:p>
          <a:p>
            <a:pPr marL="0" indent="0" algn="r">
              <a:buNone/>
            </a:pPr>
            <a:r>
              <a:rPr lang="en-US" altLang="es-ES_tradnl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Integration test (10%)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8126095" y="1758315"/>
            <a:ext cx="10160" cy="3657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21"/>
          <p:cNvSpPr txBox="1"/>
          <p:nvPr/>
        </p:nvSpPr>
        <p:spPr>
          <a:xfrm>
            <a:off x="7104380" y="1042670"/>
            <a:ext cx="205613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buNone/>
            </a:pPr>
            <a:r>
              <a:rPr lang="en-US" altLang="es-ES_tradnl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Sensors, cryostat and electronics at SNOLAB for assembly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311400" y="2498725"/>
            <a:ext cx="0" cy="274320"/>
          </a:xfrm>
          <a:prstGeom prst="line">
            <a:avLst/>
          </a:prstGeom>
          <a:ln w="38100" cmpd="sng">
            <a:solidFill>
              <a:srgbClr val="30617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79775" y="2500630"/>
            <a:ext cx="0" cy="274320"/>
          </a:xfrm>
          <a:prstGeom prst="line">
            <a:avLst/>
          </a:prstGeom>
          <a:ln w="38100" cmpd="sng">
            <a:solidFill>
              <a:srgbClr val="30617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248150" y="2499995"/>
            <a:ext cx="0" cy="274320"/>
          </a:xfrm>
          <a:prstGeom prst="line">
            <a:avLst/>
          </a:prstGeom>
          <a:ln w="38100" cmpd="sng">
            <a:solidFill>
              <a:srgbClr val="30617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216525" y="2498725"/>
            <a:ext cx="0" cy="274320"/>
          </a:xfrm>
          <a:prstGeom prst="line">
            <a:avLst/>
          </a:prstGeom>
          <a:ln w="38100" cmpd="sng">
            <a:solidFill>
              <a:srgbClr val="30617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84900" y="2498090"/>
            <a:ext cx="0" cy="274320"/>
          </a:xfrm>
          <a:prstGeom prst="line">
            <a:avLst/>
          </a:prstGeom>
          <a:ln w="38100" cmpd="sng">
            <a:solidFill>
              <a:srgbClr val="30617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153275" y="2499995"/>
            <a:ext cx="0" cy="274320"/>
          </a:xfrm>
          <a:prstGeom prst="line">
            <a:avLst/>
          </a:prstGeom>
          <a:ln w="38100" cmpd="sng">
            <a:solidFill>
              <a:srgbClr val="30617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121650" y="2499360"/>
            <a:ext cx="0" cy="274320"/>
          </a:xfrm>
          <a:prstGeom prst="line">
            <a:avLst/>
          </a:prstGeom>
          <a:ln w="38100" cmpd="sng">
            <a:solidFill>
              <a:srgbClr val="30617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41"/>
          <p:cNvSpPr txBox="1"/>
          <p:nvPr/>
        </p:nvSpPr>
        <p:spPr>
          <a:xfrm>
            <a:off x="3463290" y="2487295"/>
            <a:ext cx="59436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s-ES_tradnl" sz="1400">
                <a:solidFill>
                  <a:schemeClr val="bg1"/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2024</a:t>
            </a:r>
          </a:p>
        </p:txBody>
      </p:sp>
      <p:sp>
        <p:nvSpPr>
          <p:cNvPr id="44" name="Text Box 43"/>
          <p:cNvSpPr txBox="1"/>
          <p:nvPr/>
        </p:nvSpPr>
        <p:spPr>
          <a:xfrm>
            <a:off x="4431030" y="2487295"/>
            <a:ext cx="59436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s-ES_tradnl" sz="1400">
                <a:solidFill>
                  <a:schemeClr val="bg1"/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2025</a:t>
            </a:r>
          </a:p>
        </p:txBody>
      </p:sp>
      <p:sp>
        <p:nvSpPr>
          <p:cNvPr id="46" name="Text Box 45"/>
          <p:cNvSpPr txBox="1"/>
          <p:nvPr/>
        </p:nvSpPr>
        <p:spPr>
          <a:xfrm>
            <a:off x="5394960" y="2487295"/>
            <a:ext cx="59436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s-ES_tradnl" sz="1400">
                <a:solidFill>
                  <a:schemeClr val="bg1"/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2026</a:t>
            </a:r>
          </a:p>
        </p:txBody>
      </p:sp>
      <p:sp>
        <p:nvSpPr>
          <p:cNvPr id="50" name="Text Box 49"/>
          <p:cNvSpPr txBox="1"/>
          <p:nvPr/>
        </p:nvSpPr>
        <p:spPr>
          <a:xfrm>
            <a:off x="6362700" y="2486660"/>
            <a:ext cx="59436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s-ES_tradnl" sz="1400">
                <a:solidFill>
                  <a:schemeClr val="bg1"/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2027</a:t>
            </a:r>
          </a:p>
        </p:txBody>
      </p:sp>
      <p:sp>
        <p:nvSpPr>
          <p:cNvPr id="53" name="Text Box 52"/>
          <p:cNvSpPr txBox="1"/>
          <p:nvPr/>
        </p:nvSpPr>
        <p:spPr>
          <a:xfrm>
            <a:off x="7330440" y="2486660"/>
            <a:ext cx="59436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s-ES_tradnl" sz="1400">
                <a:solidFill>
                  <a:schemeClr val="bg1"/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2028</a:t>
            </a:r>
          </a:p>
        </p:txBody>
      </p:sp>
      <p:sp>
        <p:nvSpPr>
          <p:cNvPr id="54" name="Text Box 53"/>
          <p:cNvSpPr txBox="1"/>
          <p:nvPr/>
        </p:nvSpPr>
        <p:spPr>
          <a:xfrm>
            <a:off x="8294370" y="2486660"/>
            <a:ext cx="59436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s-ES_tradnl" sz="1400">
                <a:solidFill>
                  <a:schemeClr val="bg1"/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2029</a:t>
            </a:r>
          </a:p>
        </p:txBody>
      </p:sp>
      <p:pic>
        <p:nvPicPr>
          <p:cNvPr id="57" name="Picture 56" descr="[CITYPNG.COM]HD Green Brush Stroke Tick Mark Symbol Icon PNG - 2000x2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0">
            <a:off x="863600" y="864235"/>
            <a:ext cx="198755" cy="198755"/>
          </a:xfrm>
          <a:prstGeom prst="rect">
            <a:avLst/>
          </a:prstGeom>
        </p:spPr>
      </p:pic>
      <p:pic>
        <p:nvPicPr>
          <p:cNvPr id="58" name="Picture 57" descr="[CITYPNG.COM]HD Green Brush Stroke Tick Mark Symbol Icon PNG - 2000x2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0">
            <a:off x="855980" y="1077595"/>
            <a:ext cx="198755" cy="198755"/>
          </a:xfrm>
          <a:prstGeom prst="rect">
            <a:avLst/>
          </a:prstGeom>
        </p:spPr>
      </p:pic>
      <p:pic>
        <p:nvPicPr>
          <p:cNvPr id="59" name="Picture 58" descr="[CITYPNG.COM]HD Green Brush Stroke Tick Mark Symbol Icon PNG - 2000x2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0">
            <a:off x="861695" y="1289050"/>
            <a:ext cx="198755" cy="19875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22250" y="4370070"/>
            <a:ext cx="295275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rgbClr val="2E5286"/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* </a:t>
            </a:r>
            <a:r>
              <a:rPr lang="en-US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Technically driven Oscura timeline</a:t>
            </a:r>
            <a:endParaRPr lang="en-US" sz="1400">
              <a:solidFill>
                <a:schemeClr val="accent6">
                  <a:lumMod val="50000"/>
                </a:schemeClr>
              </a:solidFill>
              <a:latin typeface="Lato" panose="020F0502020204030203" charset="0"/>
              <a:cs typeface="Lato" panose="020F0502020204030203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82270" y="4093845"/>
            <a:ext cx="100711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- Achieved</a:t>
            </a:r>
          </a:p>
        </p:txBody>
      </p:sp>
      <p:pic>
        <p:nvPicPr>
          <p:cNvPr id="6" name="Picture 5" descr="[CITYPNG.COM]HD Green Brush Stroke Tick Mark Symbol Icon PNG - 2000x2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0">
            <a:off x="274955" y="4142105"/>
            <a:ext cx="198755" cy="1987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Lato" panose="020F0502020204030203" charset="0"/>
                <a:cs typeface="Lato" panose="020F0502020204030203" charset="0"/>
              </a:rPr>
              <a:t>12</a:t>
            </a:fld>
            <a:endParaRPr lang="zh-CN" altLang="en-US">
              <a:latin typeface="Lato" panose="020F0502020204030203" charset="0"/>
              <a:cs typeface="Lato" panose="020F0502020204030203" charset="0"/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485775" y="1082040"/>
            <a:ext cx="8110855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Oscura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 is the next step in skipper-CCD DM searches (10 kg)</a:t>
            </a:r>
          </a:p>
          <a:p>
            <a:pPr marL="285750" indent="-285750" algn="l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It will provide unprecedented sensitivity to sub-GeV DM interacting with electrons</a:t>
            </a:r>
          </a:p>
          <a:p>
            <a:pPr marL="285750" indent="-285750" algn="l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R&amp;D work has been successfully completed and main risks have been addressed</a:t>
            </a:r>
          </a:p>
          <a:p>
            <a:pPr marL="285750" indent="-285750" algn="l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Oscura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 is moving into design phase, with plan to begin construction in FY25 and operations at SNOLAB in FY29</a:t>
            </a:r>
          </a:p>
          <a:p>
            <a:pPr marL="285750" indent="-285750" algn="l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With a partial load,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Oscura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 can do early science producing very competitive results</a:t>
            </a:r>
            <a:endParaRPr sz="1600" dirty="0">
              <a:solidFill>
                <a:schemeClr val="accent6">
                  <a:lumMod val="50000"/>
                </a:schemeClr>
              </a:solidFill>
              <a:latin typeface="Lato" panose="020F0502020204030203" charset="0"/>
              <a:cs typeface="Lato" panose="020F0502020204030203" charset="0"/>
            </a:endParaRPr>
          </a:p>
          <a:p>
            <a:pPr marL="285750" indent="-285750" algn="l">
              <a:buFont typeface="Arial" panose="02080604020202020204" pitchFamily="34" charset="0"/>
              <a:buChar char="•"/>
            </a:pPr>
            <a:endParaRPr lang="en-US" sz="1600" dirty="0">
              <a:solidFill>
                <a:schemeClr val="accent6">
                  <a:lumMod val="50000"/>
                </a:schemeClr>
              </a:solidFill>
              <a:latin typeface="Lato" panose="020F0502020204030203" charset="0"/>
              <a:cs typeface="Lato" panose="020F0502020204030203" charset="0"/>
            </a:endParaRPr>
          </a:p>
        </p:txBody>
      </p:sp>
      <p:sp>
        <p:nvSpPr>
          <p:cNvPr id="2" name="Title 18"/>
          <p:cNvSpPr>
            <a:spLocks noGrp="1"/>
          </p:cNvSpPr>
          <p:nvPr/>
        </p:nvSpPr>
        <p:spPr>
          <a:xfrm>
            <a:off x="3529330" y="3825240"/>
            <a:ext cx="2085340" cy="994410"/>
          </a:xfrm>
        </p:spPr>
        <p:txBody>
          <a:bodyPr anchor="ctr" anchorCtr="0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2E52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Geneva" charset="0"/>
                <a:cs typeface="MS PGothic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2000">
                <a:effectLst/>
                <a:latin typeface="Lato" panose="020F0502020204030203" charset="0"/>
                <a:cs typeface="Lato" panose="020F0502020204030203" charset="0"/>
              </a:rPr>
              <a:t>Stay tuned! </a:t>
            </a: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131445" y="-145891"/>
            <a:ext cx="7886700" cy="994172"/>
          </a:xfrm>
        </p:spPr>
        <p:txBody>
          <a:bodyPr anchor="ctr" anchorCtr="0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2E52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Geneva" charset="0"/>
                <a:cs typeface="MS PGothic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>
                <a:effectLst/>
                <a:latin typeface="Lato" panose="020F0502020204030203" charset="0"/>
                <a:cs typeface="Lato" panose="020F0502020204030203" charset="0"/>
              </a:rPr>
              <a:t>Take-home messages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9" name="Screen Shot 2022-10-18 at 7.34.58 PM.png" descr="Screen Shot 2022-10-18 at 7.34.58 PM.png"/>
          <p:cNvPicPr>
            <a:picLocks noChangeAspect="1"/>
          </p:cNvPicPr>
          <p:nvPr/>
        </p:nvPicPr>
        <p:blipFill>
          <a:blip r:embed="rId2">
            <a:alphaModFix amt="40000"/>
          </a:blip>
          <a:srcRect l="29499" t="9429" r="25043" b="5549"/>
          <a:stretch>
            <a:fillRect/>
          </a:stretch>
        </p:blipFill>
        <p:spPr>
          <a:xfrm flipH="1">
            <a:off x="-635" y="193040"/>
            <a:ext cx="9152255" cy="42297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6685" y="3045460"/>
            <a:ext cx="4537075" cy="994410"/>
          </a:xfrm>
        </p:spPr>
        <p:txBody>
          <a:bodyPr/>
          <a:lstStyle/>
          <a:p>
            <a:pPr algn="ctr"/>
            <a:r>
              <a:rPr lang="en-US" sz="4000">
                <a:effectLst/>
                <a:latin typeface="Lato" panose="020F0502020204030203" charset="0"/>
                <a:cs typeface="Lato" panose="020F0502020204030203" charset="0"/>
              </a:rPr>
              <a:t>THANK YOU!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Lato" panose="020F0502020204030203" charset="0"/>
                <a:cs typeface="Lato" panose="020F0502020204030203" charset="0"/>
              </a:rPr>
              <a:t>13</a:t>
            </a:fld>
            <a:endParaRPr lang="zh-CN" altLang="en-US">
              <a:latin typeface="Lato" panose="020F0502020204030203" charset="0"/>
              <a:cs typeface="Lato" panose="020F0502020204030203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113FBE-3BC1-FA96-9CDD-F5D6FC159C47}"/>
              </a:ext>
            </a:extLst>
          </p:cNvPr>
          <p:cNvSpPr txBox="1">
            <a:spLocks/>
          </p:cNvSpPr>
          <p:nvPr/>
        </p:nvSpPr>
        <p:spPr>
          <a:xfrm>
            <a:off x="34004" y="111380"/>
            <a:ext cx="6374424" cy="239151"/>
          </a:xfrm>
          <a:prstGeom prst="rect">
            <a:avLst/>
          </a:prstGeom>
        </p:spPr>
        <p:txBody>
          <a:bodyPr vert="horz" wrap="square" lIns="0" tIns="3429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dirty="0" err="1">
              <a:solidFill>
                <a:schemeClr val="tx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48E2D3-038C-E98F-A067-FD5BF41D57EA}"/>
              </a:ext>
            </a:extLst>
          </p:cNvPr>
          <p:cNvSpPr/>
          <p:nvPr/>
        </p:nvSpPr>
        <p:spPr>
          <a:xfrm>
            <a:off x="2135994" y="1674515"/>
            <a:ext cx="1707898" cy="1566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507C2F-AE4D-0BA0-F693-32F07F3334A7}"/>
              </a:ext>
            </a:extLst>
          </p:cNvPr>
          <p:cNvSpPr txBox="1"/>
          <p:nvPr/>
        </p:nvSpPr>
        <p:spPr>
          <a:xfrm>
            <a:off x="2661058" y="3659559"/>
            <a:ext cx="15620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SIFS bench spectrograph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D025-BD7B-ABD6-ABA9-F191B9B7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7A4F-890B-4EC7-816B-5ED566660323}" type="slidenum">
              <a:rPr lang="en-US" smtClean="0"/>
              <a:t>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19C10E-4F32-3734-3B1F-3AC879D8790B}"/>
              </a:ext>
            </a:extLst>
          </p:cNvPr>
          <p:cNvSpPr>
            <a:spLocks noGrp="1"/>
          </p:cNvSpPr>
          <p:nvPr/>
        </p:nvSpPr>
        <p:spPr>
          <a:xfrm>
            <a:off x="131445" y="-145891"/>
            <a:ext cx="7886700" cy="994172"/>
          </a:xfrm>
        </p:spPr>
        <p:txBody>
          <a:bodyPr anchor="ctr" anchorCtr="0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2E52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Geneva" charset="0"/>
                <a:cs typeface="MS PGothic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>
                <a:effectLst/>
                <a:latin typeface="Lato" panose="020F0502020204030203" charset="0"/>
                <a:cs typeface="Lato" panose="020F0502020204030203" charset="0"/>
              </a:rPr>
              <a:t>Dark Matter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B3D71-16B4-A9C4-D630-AFB99CDE898D}"/>
              </a:ext>
            </a:extLst>
          </p:cNvPr>
          <p:cNvSpPr txBox="1"/>
          <p:nvPr/>
        </p:nvSpPr>
        <p:spPr>
          <a:xfrm>
            <a:off x="131445" y="504429"/>
            <a:ext cx="5197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500" dirty="0">
                <a:solidFill>
                  <a:srgbClr val="000000"/>
                </a:solidFill>
                <a:latin typeface="Lato-Regular"/>
                <a:cs typeface="Calibri" panose="020F0502020204030204" pitchFamily="34" charset="0"/>
              </a:rPr>
              <a:t>Evidence for the existence of dark matter from Astronomy/Cosmology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480BF8-98FC-7970-96B1-7F25836A27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" t="4429"/>
          <a:stretch/>
        </p:blipFill>
        <p:spPr>
          <a:xfrm>
            <a:off x="188258" y="2201695"/>
            <a:ext cx="4908177" cy="25127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162645-32B0-FE48-2204-90AF0F39ADD5}"/>
              </a:ext>
            </a:extLst>
          </p:cNvPr>
          <p:cNvSpPr txBox="1"/>
          <p:nvPr/>
        </p:nvSpPr>
        <p:spPr>
          <a:xfrm>
            <a:off x="156251" y="1328446"/>
            <a:ext cx="29344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500" b="1" dirty="0">
                <a:latin typeface="Lato-Regular"/>
                <a:cs typeface="Calibri" panose="020F0502020204030204" pitchFamily="34" charset="0"/>
              </a:rPr>
              <a:t>Astrophysical Probes</a:t>
            </a:r>
          </a:p>
          <a:p>
            <a:pPr marL="0" lvl="1"/>
            <a:r>
              <a:rPr lang="en-US" sz="1500" dirty="0">
                <a:solidFill>
                  <a:srgbClr val="000000"/>
                </a:solidFill>
                <a:latin typeface="Lato-Regular"/>
                <a:cs typeface="Calibri" panose="020F0502020204030204" pitchFamily="34" charset="0"/>
              </a:rPr>
              <a:t>Rotation curves, cluster collisions, gravitational lensing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4AF993-26A7-EBC2-F7CA-ECCF52EFCCED}"/>
              </a:ext>
            </a:extLst>
          </p:cNvPr>
          <p:cNvSpPr txBox="1"/>
          <p:nvPr/>
        </p:nvSpPr>
        <p:spPr>
          <a:xfrm>
            <a:off x="2913957" y="1327810"/>
            <a:ext cx="29344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500" b="1" dirty="0">
                <a:latin typeface="Lato-Regular"/>
                <a:cs typeface="Calibri" panose="020F0502020204030204" pitchFamily="34" charset="0"/>
              </a:rPr>
              <a:t>Cosmological Probes</a:t>
            </a:r>
          </a:p>
          <a:p>
            <a:pPr marL="0" lvl="1"/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Lato-Regular"/>
                <a:cs typeface="Calibri" panose="020F0502020204030204" pitchFamily="34" charset="0"/>
              </a:rPr>
              <a:t>CMB anisotropies </a:t>
            </a:r>
          </a:p>
          <a:p>
            <a:pPr marL="0" lvl="1"/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Lato-Regular"/>
                <a:cs typeface="Calibri" panose="020F0502020204030204" pitchFamily="34" charset="0"/>
              </a:rPr>
              <a:t>Structure formation</a:t>
            </a:r>
          </a:p>
        </p:txBody>
      </p:sp>
      <p:pic>
        <p:nvPicPr>
          <p:cNvPr id="15" name="Picture 14" descr="A pie chart with different colored circles&#10;&#10;Description automatically generated">
            <a:extLst>
              <a:ext uri="{FF2B5EF4-FFF2-40B4-BE49-F238E27FC236}">
                <a16:creationId xmlns:a16="http://schemas.microsoft.com/office/drawing/2014/main" id="{E73C6BC2-7DC9-E064-B683-DD1DD9C42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535" y="1274357"/>
            <a:ext cx="3130183" cy="27197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C075D8-2F12-251F-6310-0E8BF624C539}"/>
              </a:ext>
            </a:extLst>
          </p:cNvPr>
          <p:cNvSpPr txBox="1"/>
          <p:nvPr/>
        </p:nvSpPr>
        <p:spPr>
          <a:xfrm>
            <a:off x="6263896" y="3952690"/>
            <a:ext cx="26106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ato-Regular"/>
              </a:rPr>
              <a:t>Planck Collaboration 2008</a:t>
            </a:r>
          </a:p>
        </p:txBody>
      </p:sp>
    </p:spTree>
    <p:extLst>
      <p:ext uri="{BB962C8B-B14F-4D97-AF65-F5344CB8AC3E}">
        <p14:creationId xmlns:p14="http://schemas.microsoft.com/office/powerpoint/2010/main" val="2987370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113FBE-3BC1-FA96-9CDD-F5D6FC159C47}"/>
              </a:ext>
            </a:extLst>
          </p:cNvPr>
          <p:cNvSpPr txBox="1">
            <a:spLocks/>
          </p:cNvSpPr>
          <p:nvPr/>
        </p:nvSpPr>
        <p:spPr>
          <a:xfrm>
            <a:off x="34004" y="111380"/>
            <a:ext cx="6374424" cy="239151"/>
          </a:xfrm>
          <a:prstGeom prst="rect">
            <a:avLst/>
          </a:prstGeom>
        </p:spPr>
        <p:txBody>
          <a:bodyPr vert="horz" wrap="square" lIns="0" tIns="3429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dirty="0" err="1">
              <a:solidFill>
                <a:schemeClr val="tx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48E2D3-038C-E98F-A067-FD5BF41D57EA}"/>
              </a:ext>
            </a:extLst>
          </p:cNvPr>
          <p:cNvSpPr/>
          <p:nvPr/>
        </p:nvSpPr>
        <p:spPr>
          <a:xfrm>
            <a:off x="2135994" y="1674515"/>
            <a:ext cx="1707898" cy="1566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FA0C0C-F72C-1111-BD4A-60136A2A7516}"/>
              </a:ext>
            </a:extLst>
          </p:cNvPr>
          <p:cNvSpPr txBox="1"/>
          <p:nvPr/>
        </p:nvSpPr>
        <p:spPr>
          <a:xfrm>
            <a:off x="3143168" y="1154044"/>
            <a:ext cx="15620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SOAR Telescope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507C2F-AE4D-0BA0-F693-32F07F3334A7}"/>
              </a:ext>
            </a:extLst>
          </p:cNvPr>
          <p:cNvSpPr txBox="1"/>
          <p:nvPr/>
        </p:nvSpPr>
        <p:spPr>
          <a:xfrm>
            <a:off x="2661058" y="3659559"/>
            <a:ext cx="15620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SIFS bench spectrograph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D025-BD7B-ABD6-ABA9-F191B9B7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7A4F-890B-4EC7-816B-5ED566660323}" type="slidenum">
              <a:rPr lang="en-US" smtClean="0"/>
              <a:t>3</a:t>
            </a:fld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5A98BBB-108D-2292-A0AF-7A8E39F63AAB}"/>
              </a:ext>
            </a:extLst>
          </p:cNvPr>
          <p:cNvCxnSpPr>
            <a:cxnSpLocks/>
          </p:cNvCxnSpPr>
          <p:nvPr/>
        </p:nvCxnSpPr>
        <p:spPr>
          <a:xfrm>
            <a:off x="3392290" y="969382"/>
            <a:ext cx="0" cy="55493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34304D-6965-6E22-6082-A4D4AC73B0A5}"/>
              </a:ext>
            </a:extLst>
          </p:cNvPr>
          <p:cNvCxnSpPr>
            <a:cxnSpLocks/>
          </p:cNvCxnSpPr>
          <p:nvPr/>
        </p:nvCxnSpPr>
        <p:spPr>
          <a:xfrm>
            <a:off x="4223075" y="969382"/>
            <a:ext cx="0" cy="55493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03ABB9-B23B-C844-B8E4-C6B1C822A82E}"/>
              </a:ext>
            </a:extLst>
          </p:cNvPr>
          <p:cNvCxnSpPr>
            <a:cxnSpLocks/>
          </p:cNvCxnSpPr>
          <p:nvPr/>
        </p:nvCxnSpPr>
        <p:spPr>
          <a:xfrm>
            <a:off x="5143315" y="969382"/>
            <a:ext cx="0" cy="55493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D4BEF9-D09A-CE35-7960-1F7FBE6F8D3E}"/>
              </a:ext>
            </a:extLst>
          </p:cNvPr>
          <p:cNvCxnSpPr>
            <a:cxnSpLocks/>
          </p:cNvCxnSpPr>
          <p:nvPr/>
        </p:nvCxnSpPr>
        <p:spPr>
          <a:xfrm>
            <a:off x="6579157" y="992229"/>
            <a:ext cx="0" cy="55493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FE7220-71FD-5713-F5FC-04C04A99C0E9}"/>
              </a:ext>
            </a:extLst>
          </p:cNvPr>
          <p:cNvCxnSpPr>
            <a:cxnSpLocks/>
          </p:cNvCxnSpPr>
          <p:nvPr/>
        </p:nvCxnSpPr>
        <p:spPr>
          <a:xfrm>
            <a:off x="2527114" y="969382"/>
            <a:ext cx="0" cy="55493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63FF93-0407-77C4-5464-E6A250114115}"/>
              </a:ext>
            </a:extLst>
          </p:cNvPr>
          <p:cNvCxnSpPr>
            <a:cxnSpLocks/>
          </p:cNvCxnSpPr>
          <p:nvPr/>
        </p:nvCxnSpPr>
        <p:spPr>
          <a:xfrm>
            <a:off x="765893" y="992230"/>
            <a:ext cx="0" cy="55493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BF27985-9724-EBA1-5D18-834CC78BC70F}"/>
                  </a:ext>
                </a:extLst>
              </p:cNvPr>
              <p:cNvSpPr txBox="1"/>
              <p:nvPr/>
            </p:nvSpPr>
            <p:spPr>
              <a:xfrm>
                <a:off x="2356704" y="582884"/>
                <a:ext cx="12664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1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BF27985-9724-EBA1-5D18-834CC78BC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6704" y="582884"/>
                <a:ext cx="1266477" cy="369332"/>
              </a:xfrm>
              <a:prstGeom prst="rect">
                <a:avLst/>
              </a:prstGeom>
              <a:blipFill>
                <a:blip r:embed="rId2"/>
                <a:stretch>
                  <a:fillRect l="-434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7A92161-2232-E080-DCB6-5F4AE9CB3CB1}"/>
                  </a:ext>
                </a:extLst>
              </p:cNvPr>
              <p:cNvSpPr txBox="1"/>
              <p:nvPr/>
            </p:nvSpPr>
            <p:spPr>
              <a:xfrm>
                <a:off x="182318" y="639419"/>
                <a:ext cx="12664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−22</m:t>
                          </m:r>
                        </m:sup>
                      </m:sSup>
                      <m:r>
                        <a:rPr lang="en-US" sz="1800" i="1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7A92161-2232-E080-DCB6-5F4AE9CB3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18" y="639419"/>
                <a:ext cx="126647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3B8FE96-6408-BAF3-8CBC-551E42F6450D}"/>
                  </a:ext>
                </a:extLst>
              </p:cNvPr>
              <p:cNvSpPr txBox="1"/>
              <p:nvPr/>
            </p:nvSpPr>
            <p:spPr>
              <a:xfrm>
                <a:off x="3221216" y="546408"/>
                <a:ext cx="12664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1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3B8FE96-6408-BAF3-8CBC-551E42F64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216" y="546408"/>
                <a:ext cx="1266477" cy="369332"/>
              </a:xfrm>
              <a:prstGeom prst="rect">
                <a:avLst/>
              </a:prstGeom>
              <a:blipFill>
                <a:blip r:embed="rId4"/>
                <a:stretch>
                  <a:fillRect l="-384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06FDDB0-CFCD-35F4-A5A5-10C8129F2120}"/>
                  </a:ext>
                </a:extLst>
              </p:cNvPr>
              <p:cNvSpPr txBox="1"/>
              <p:nvPr/>
            </p:nvSpPr>
            <p:spPr>
              <a:xfrm>
                <a:off x="4023071" y="556814"/>
                <a:ext cx="12664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1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dirty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06FDDB0-CFCD-35F4-A5A5-10C8129F2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71" y="556814"/>
                <a:ext cx="1266477" cy="369332"/>
              </a:xfrm>
              <a:prstGeom prst="rect">
                <a:avLst/>
              </a:prstGeom>
              <a:blipFill>
                <a:blip r:embed="rId5"/>
                <a:stretch>
                  <a:fillRect l="-4327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1EA077-90AA-3D54-2F68-D318CEFD1117}"/>
                  </a:ext>
                </a:extLst>
              </p:cNvPr>
              <p:cNvSpPr txBox="1"/>
              <p:nvPr/>
            </p:nvSpPr>
            <p:spPr>
              <a:xfrm>
                <a:off x="4887582" y="582884"/>
                <a:ext cx="12664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1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dirty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1EA077-90AA-3D54-2F68-D318CEFD11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582" y="582884"/>
                <a:ext cx="1266477" cy="369332"/>
              </a:xfrm>
              <a:prstGeom prst="rect">
                <a:avLst/>
              </a:prstGeom>
              <a:blipFill>
                <a:blip r:embed="rId6"/>
                <a:stretch>
                  <a:fillRect l="-4327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6768E6E-6202-1D55-DE1F-9B3B7EF935CC}"/>
                  </a:ext>
                </a:extLst>
              </p:cNvPr>
              <p:cNvSpPr txBox="1"/>
              <p:nvPr/>
            </p:nvSpPr>
            <p:spPr>
              <a:xfrm>
                <a:off x="6283376" y="556814"/>
                <a:ext cx="19414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dirty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dirty="0">
                              <a:latin typeface="Cambria Math" panose="02040503050406030204" pitchFamily="18" charset="0"/>
                            </a:rPr>
                            <m:t>PL</m:t>
                          </m:r>
                        </m:sub>
                      </m:sSub>
                      <m:r>
                        <a:rPr lang="en-US" sz="1800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dirty="0">
                              <a:latin typeface="Cambria Math" panose="02040503050406030204" pitchFamily="18" charset="0"/>
                            </a:rPr>
                            <m:t>19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1800" dirty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sz="1800" dirty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6768E6E-6202-1D55-DE1F-9B3B7EF93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376" y="556814"/>
                <a:ext cx="194141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ight Brace 27">
            <a:extLst>
              <a:ext uri="{FF2B5EF4-FFF2-40B4-BE49-F238E27FC236}">
                <a16:creationId xmlns:a16="http://schemas.microsoft.com/office/drawing/2014/main" id="{5D2AF413-E2AB-6E1B-1573-098011BC2512}"/>
              </a:ext>
            </a:extLst>
          </p:cNvPr>
          <p:cNvSpPr/>
          <p:nvPr/>
        </p:nvSpPr>
        <p:spPr>
          <a:xfrm rot="5400000">
            <a:off x="3164364" y="967614"/>
            <a:ext cx="455852" cy="1732710"/>
          </a:xfrm>
          <a:prstGeom prst="rightBrace">
            <a:avLst>
              <a:gd name="adj1" fmla="val 8333"/>
              <a:gd name="adj2" fmla="val 50578"/>
            </a:avLst>
          </a:prstGeom>
          <a:ln w="38100" cmpd="sng"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37817"/>
                      <a:gd name="connsiteY0" fmla="*/ 0 h 2310280"/>
                      <a:gd name="connsiteX1" fmla="*/ 468909 w 937817"/>
                      <a:gd name="connsiteY1" fmla="*/ 78148 h 2310280"/>
                      <a:gd name="connsiteX2" fmla="*/ 468909 w 937817"/>
                      <a:gd name="connsiteY2" fmla="*/ 597547 h 2310280"/>
                      <a:gd name="connsiteX3" fmla="*/ 468909 w 937817"/>
                      <a:gd name="connsiteY3" fmla="*/ 1076992 h 2310280"/>
                      <a:gd name="connsiteX4" fmla="*/ 937818 w 937817"/>
                      <a:gd name="connsiteY4" fmla="*/ 1155140 h 2310280"/>
                      <a:gd name="connsiteX5" fmla="*/ 468909 w 937817"/>
                      <a:gd name="connsiteY5" fmla="*/ 1233288 h 2310280"/>
                      <a:gd name="connsiteX6" fmla="*/ 468909 w 937817"/>
                      <a:gd name="connsiteY6" fmla="*/ 1712733 h 2310280"/>
                      <a:gd name="connsiteX7" fmla="*/ 468909 w 937817"/>
                      <a:gd name="connsiteY7" fmla="*/ 2232132 h 2310280"/>
                      <a:gd name="connsiteX8" fmla="*/ 0 w 937817"/>
                      <a:gd name="connsiteY8" fmla="*/ 2310280 h 2310280"/>
                      <a:gd name="connsiteX9" fmla="*/ 0 w 937817"/>
                      <a:gd name="connsiteY9" fmla="*/ 1686504 h 2310280"/>
                      <a:gd name="connsiteX10" fmla="*/ 0 w 937817"/>
                      <a:gd name="connsiteY10" fmla="*/ 1085832 h 2310280"/>
                      <a:gd name="connsiteX11" fmla="*/ 0 w 937817"/>
                      <a:gd name="connsiteY11" fmla="*/ 577570 h 2310280"/>
                      <a:gd name="connsiteX12" fmla="*/ 0 w 937817"/>
                      <a:gd name="connsiteY12" fmla="*/ 0 h 2310280"/>
                      <a:gd name="connsiteX0" fmla="*/ 0 w 937817"/>
                      <a:gd name="connsiteY0" fmla="*/ 0 h 2310280"/>
                      <a:gd name="connsiteX1" fmla="*/ 468909 w 937817"/>
                      <a:gd name="connsiteY1" fmla="*/ 78148 h 2310280"/>
                      <a:gd name="connsiteX2" fmla="*/ 468909 w 937817"/>
                      <a:gd name="connsiteY2" fmla="*/ 597547 h 2310280"/>
                      <a:gd name="connsiteX3" fmla="*/ 468909 w 937817"/>
                      <a:gd name="connsiteY3" fmla="*/ 1076992 h 2310280"/>
                      <a:gd name="connsiteX4" fmla="*/ 937818 w 937817"/>
                      <a:gd name="connsiteY4" fmla="*/ 1155140 h 2310280"/>
                      <a:gd name="connsiteX5" fmla="*/ 468909 w 937817"/>
                      <a:gd name="connsiteY5" fmla="*/ 1233288 h 2310280"/>
                      <a:gd name="connsiteX6" fmla="*/ 468909 w 937817"/>
                      <a:gd name="connsiteY6" fmla="*/ 1752687 h 2310280"/>
                      <a:gd name="connsiteX7" fmla="*/ 468909 w 937817"/>
                      <a:gd name="connsiteY7" fmla="*/ 2232132 h 2310280"/>
                      <a:gd name="connsiteX8" fmla="*/ 0 w 937817"/>
                      <a:gd name="connsiteY8" fmla="*/ 2310280 h 2310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37817" h="2310280" stroke="0" extrusionOk="0">
                        <a:moveTo>
                          <a:pt x="0" y="0"/>
                        </a:moveTo>
                        <a:cubicBezTo>
                          <a:pt x="250324" y="-5334"/>
                          <a:pt x="462945" y="37226"/>
                          <a:pt x="468909" y="78148"/>
                        </a:cubicBezTo>
                        <a:cubicBezTo>
                          <a:pt x="515971" y="184269"/>
                          <a:pt x="428637" y="346841"/>
                          <a:pt x="468909" y="597547"/>
                        </a:cubicBezTo>
                        <a:cubicBezTo>
                          <a:pt x="509181" y="848253"/>
                          <a:pt x="452061" y="871987"/>
                          <a:pt x="468909" y="1076992"/>
                        </a:cubicBezTo>
                        <a:cubicBezTo>
                          <a:pt x="450387" y="1110018"/>
                          <a:pt x="694154" y="1162454"/>
                          <a:pt x="937818" y="1155140"/>
                        </a:cubicBezTo>
                        <a:cubicBezTo>
                          <a:pt x="688300" y="1156261"/>
                          <a:pt x="469481" y="1188950"/>
                          <a:pt x="468909" y="1233288"/>
                        </a:cubicBezTo>
                        <a:cubicBezTo>
                          <a:pt x="506660" y="1344148"/>
                          <a:pt x="418758" y="1510398"/>
                          <a:pt x="468909" y="1712733"/>
                        </a:cubicBezTo>
                        <a:cubicBezTo>
                          <a:pt x="519060" y="1915069"/>
                          <a:pt x="415599" y="2127584"/>
                          <a:pt x="468909" y="2232132"/>
                        </a:cubicBezTo>
                        <a:cubicBezTo>
                          <a:pt x="519224" y="2303460"/>
                          <a:pt x="318460" y="2324583"/>
                          <a:pt x="0" y="2310280"/>
                        </a:cubicBezTo>
                        <a:cubicBezTo>
                          <a:pt x="-39005" y="2041993"/>
                          <a:pt x="37480" y="1840200"/>
                          <a:pt x="0" y="1686504"/>
                        </a:cubicBezTo>
                        <a:cubicBezTo>
                          <a:pt x="-37480" y="1532808"/>
                          <a:pt x="65353" y="1385072"/>
                          <a:pt x="0" y="1085832"/>
                        </a:cubicBezTo>
                        <a:cubicBezTo>
                          <a:pt x="-65353" y="786592"/>
                          <a:pt x="34946" y="700329"/>
                          <a:pt x="0" y="577570"/>
                        </a:cubicBezTo>
                        <a:cubicBezTo>
                          <a:pt x="-34946" y="454811"/>
                          <a:pt x="33551" y="116453"/>
                          <a:pt x="0" y="0"/>
                        </a:cubicBezTo>
                        <a:close/>
                      </a:path>
                      <a:path w="937817" h="2310280" fill="none" extrusionOk="0">
                        <a:moveTo>
                          <a:pt x="0" y="0"/>
                        </a:moveTo>
                        <a:cubicBezTo>
                          <a:pt x="261410" y="-11474"/>
                          <a:pt x="462549" y="36032"/>
                          <a:pt x="468909" y="78148"/>
                        </a:cubicBezTo>
                        <a:cubicBezTo>
                          <a:pt x="487248" y="297134"/>
                          <a:pt x="450890" y="342613"/>
                          <a:pt x="468909" y="597547"/>
                        </a:cubicBezTo>
                        <a:cubicBezTo>
                          <a:pt x="486928" y="852481"/>
                          <a:pt x="438611" y="886461"/>
                          <a:pt x="468909" y="1076992"/>
                        </a:cubicBezTo>
                        <a:cubicBezTo>
                          <a:pt x="449073" y="1131734"/>
                          <a:pt x="666187" y="1177776"/>
                          <a:pt x="937818" y="1155140"/>
                        </a:cubicBezTo>
                        <a:cubicBezTo>
                          <a:pt x="683664" y="1158719"/>
                          <a:pt x="468370" y="1202947"/>
                          <a:pt x="468909" y="1233288"/>
                        </a:cubicBezTo>
                        <a:cubicBezTo>
                          <a:pt x="491765" y="1468471"/>
                          <a:pt x="427096" y="1533896"/>
                          <a:pt x="468909" y="1752687"/>
                        </a:cubicBezTo>
                        <a:cubicBezTo>
                          <a:pt x="510722" y="1971478"/>
                          <a:pt x="463794" y="2111225"/>
                          <a:pt x="468909" y="2232132"/>
                        </a:cubicBezTo>
                        <a:cubicBezTo>
                          <a:pt x="451626" y="2284406"/>
                          <a:pt x="260274" y="2302829"/>
                          <a:pt x="0" y="231028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34CB0A-BD80-C31A-855E-12800223EBA7}"/>
              </a:ext>
            </a:extLst>
          </p:cNvPr>
          <p:cNvSpPr txBox="1"/>
          <p:nvPr/>
        </p:nvSpPr>
        <p:spPr>
          <a:xfrm>
            <a:off x="1035948" y="2134124"/>
            <a:ext cx="4107365" cy="78483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/>
              <a:t>eV-scale Bosons and Sub-GeV DM:</a:t>
            </a:r>
          </a:p>
          <a:p>
            <a:r>
              <a:rPr lang="en-US" sz="1500" dirty="0"/>
              <a:t>Absorption and Inelastic scattering as interaction mechanisms (feeble interactions)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60F3E5A-B8F6-94EA-A96E-0EE9AD8C4530}"/>
                  </a:ext>
                </a:extLst>
              </p:cNvPr>
              <p:cNvSpPr txBox="1"/>
              <p:nvPr/>
            </p:nvSpPr>
            <p:spPr>
              <a:xfrm>
                <a:off x="134587" y="2987301"/>
                <a:ext cx="4656683" cy="2375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latin typeface="Lato-Regular"/>
                  </a:rPr>
                  <a:t>DM Kinetic Energy</a:t>
                </a:r>
              </a:p>
              <a:p>
                <a:r>
                  <a:rPr lang="en-US" sz="1500" dirty="0">
                    <a:latin typeface="Lato-Regular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5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sz="1500" i="1"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lang="en-US" sz="1500">
                        <a:latin typeface="Cambria Math" panose="02040503050406030204" pitchFamily="18" charset="0"/>
                      </a:rPr>
                      <m:t>Ο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𝑒𝑉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)(</m:t>
                    </m:r>
                    <m:f>
                      <m:f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sub>
                        </m:sSub>
                      </m:num>
                      <m:den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𝑀𝑒𝑉</m:t>
                        </m:r>
                      </m:den>
                    </m:f>
                    <m:r>
                      <a:rPr lang="en-US" sz="15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500" dirty="0">
                  <a:latin typeface="Lato-Regular"/>
                </a:endParaRPr>
              </a:p>
              <a:p>
                <a:r>
                  <a:rPr lang="en-US" sz="1500" dirty="0">
                    <a:latin typeface="Lato-Regular"/>
                  </a:rPr>
                  <a:t>Imparted Momentum in Scattering</a:t>
                </a:r>
              </a:p>
              <a:p>
                <a:r>
                  <a:rPr lang="en-US" sz="1500" dirty="0">
                    <a:latin typeface="Lato-Regular"/>
                  </a:rPr>
                  <a:t>	</a:t>
                </a:r>
                <a14:m>
                  <m:oMath xmlns:m="http://schemas.openxmlformats.org/officeDocument/2006/math">
                    <m:r>
                      <a:rPr lang="en-US" sz="150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sz="1500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sz="150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sz="1500" i="1"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lang="en-US" sz="1500">
                        <a:latin typeface="Cambria Math" panose="02040503050406030204" pitchFamily="18" charset="0"/>
                      </a:rPr>
                      <m:t>Ο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𝑘𝑒𝑉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)(</m:t>
                    </m:r>
                    <m:f>
                      <m:f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sub>
                        </m:sSub>
                      </m:num>
                      <m:den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𝑀𝑒𝑉</m:t>
                        </m:r>
                      </m:den>
                    </m:f>
                    <m:r>
                      <a:rPr lang="en-US" sz="15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500" dirty="0">
                  <a:latin typeface="Lato-Regular"/>
                </a:endParaRPr>
              </a:p>
              <a:p>
                <a:r>
                  <a:rPr lang="en-US" sz="1500" dirty="0">
                    <a:latin typeface="Lato-Regular"/>
                  </a:rPr>
                  <a:t>Imparted Energy and Momentum in Absorption </a:t>
                </a:r>
              </a:p>
              <a:p>
                <a:r>
                  <a:rPr lang="en-US" sz="1500" dirty="0">
                    <a:latin typeface="Lato-Regular"/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50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</m:d>
                    <m:r>
                      <a:rPr lang="en-US" sz="1500" i="1">
                        <a:latin typeface="Cambria Math" panose="02040503050406030204" pitchFamily="18" charset="0"/>
                      </a:rPr>
                      <m:t>∼0,</m:t>
                    </m:r>
                    <m:r>
                      <m:rPr>
                        <m:sty m:val="p"/>
                      </m:rPr>
                      <a:rPr lang="en-US" sz="15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5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sz="150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500">
                        <a:latin typeface="Cambria Math" panose="02040503050406030204" pitchFamily="18" charset="0"/>
                      </a:rPr>
                      <m:t>Ο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𝑒𝑉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5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500" dirty="0">
                  <a:latin typeface="Lato-Regular"/>
                </a:endParaRPr>
              </a:p>
              <a:p>
                <a:endParaRPr lang="en-US" sz="1500" dirty="0">
                  <a:latin typeface="Lato-Regular"/>
                </a:endParaRPr>
              </a:p>
              <a:p>
                <a:r>
                  <a:rPr lang="en-US" sz="1500" dirty="0">
                    <a:latin typeface="Lato-Regular"/>
                  </a:rPr>
                  <a:t> </a:t>
                </a:r>
              </a:p>
              <a:p>
                <a:r>
                  <a:rPr lang="en-US" sz="1500" dirty="0">
                    <a:latin typeface="Lato-Regular"/>
                  </a:rPr>
                  <a:t>	</a:t>
                </a:r>
                <a:endParaRPr lang="en-US" sz="1800" dirty="0">
                  <a:latin typeface="Lato-Regular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60F3E5A-B8F6-94EA-A96E-0EE9AD8C4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587" y="2987301"/>
                <a:ext cx="4656683" cy="2375843"/>
              </a:xfrm>
              <a:prstGeom prst="rect">
                <a:avLst/>
              </a:prstGeom>
              <a:blipFill>
                <a:blip r:embed="rId8"/>
                <a:stretch>
                  <a:fillRect l="-524" t="-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5619C10E-4F32-3734-3B1F-3AC879D8790B}"/>
              </a:ext>
            </a:extLst>
          </p:cNvPr>
          <p:cNvSpPr>
            <a:spLocks noGrp="1"/>
          </p:cNvSpPr>
          <p:nvPr/>
        </p:nvSpPr>
        <p:spPr>
          <a:xfrm>
            <a:off x="131445" y="-145891"/>
            <a:ext cx="7886700" cy="994172"/>
          </a:xfrm>
        </p:spPr>
        <p:txBody>
          <a:bodyPr anchor="ctr" anchorCtr="0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2E52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Geneva" charset="0"/>
                <a:cs typeface="MS PGothic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>
                <a:effectLst/>
                <a:latin typeface="Lato" panose="020F0502020204030203" charset="0"/>
                <a:cs typeface="Lato" panose="020F0502020204030203" charset="0"/>
              </a:rPr>
              <a:t>Direct Dark Matter Detection 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CB2BE911-6A6B-568F-0207-3CC3FBB2A134}"/>
              </a:ext>
            </a:extLst>
          </p:cNvPr>
          <p:cNvSpPr/>
          <p:nvPr/>
        </p:nvSpPr>
        <p:spPr>
          <a:xfrm>
            <a:off x="182318" y="1160059"/>
            <a:ext cx="8580683" cy="214330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diagram of a nuclear reaction&#10;&#10;Description automatically generated">
            <a:extLst>
              <a:ext uri="{FF2B5EF4-FFF2-40B4-BE49-F238E27FC236}">
                <a16:creationId xmlns:a16="http://schemas.microsoft.com/office/drawing/2014/main" id="{671C6921-BB1C-B09A-7299-EE7C13B441C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97" b="5728"/>
          <a:stretch/>
        </p:blipFill>
        <p:spPr>
          <a:xfrm>
            <a:off x="6243918" y="2987301"/>
            <a:ext cx="2468129" cy="12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7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Lato" panose="020F0502020204030203" charset="0"/>
                <a:cs typeface="Lato" panose="020F0502020204030203" charset="0"/>
              </a:rPr>
              <a:t>4</a:t>
            </a:fld>
            <a:endParaRPr lang="zh-CN" altLang="en-US">
              <a:latin typeface="Lato" panose="020F0502020204030203" charset="0"/>
              <a:cs typeface="Lato" panose="020F0502020204030203" charset="0"/>
            </a:endParaRPr>
          </a:p>
        </p:txBody>
      </p:sp>
      <p:pic>
        <p:nvPicPr>
          <p:cNvPr id="5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" y="2529205"/>
            <a:ext cx="2903220" cy="213487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Text Box 12"/>
          <p:cNvSpPr txBox="1"/>
          <p:nvPr/>
        </p:nvSpPr>
        <p:spPr>
          <a:xfrm>
            <a:off x="4886960" y="570865"/>
            <a:ext cx="38785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Arial" panose="02080604020202020204" pitchFamily="34" charset="0"/>
              <a:buNone/>
            </a:pPr>
            <a:r>
              <a:rPr lang="en-US" altLang="es-ES_tradnl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Sub-GeV DM needs other detection channels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730" y="2510155"/>
            <a:ext cx="2175510" cy="2218690"/>
          </a:xfrm>
          <a:prstGeom prst="rect">
            <a:avLst/>
          </a:prstGeom>
        </p:spPr>
      </p:pic>
      <p:sp>
        <p:nvSpPr>
          <p:cNvPr id="28" name="Text Box 27"/>
          <p:cNvSpPr txBox="1"/>
          <p:nvPr/>
        </p:nvSpPr>
        <p:spPr>
          <a:xfrm>
            <a:off x="4559618" y="4142105"/>
            <a:ext cx="1304290" cy="2298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900" dirty="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[JHEP 05 (2016) 046]</a:t>
            </a: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131445" y="-145891"/>
            <a:ext cx="7886700" cy="994172"/>
          </a:xfrm>
        </p:spPr>
        <p:txBody>
          <a:bodyPr anchor="ctr" anchorCtr="0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2E52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Geneva" charset="0"/>
                <a:cs typeface="MS PGothic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>
                <a:effectLst/>
                <a:latin typeface="Lato" panose="020F0502020204030203" charset="0"/>
                <a:cs typeface="Lato" panose="020F0502020204030203" charset="0"/>
              </a:rPr>
              <a:t>DM direct detection with CCDs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10" y="697865"/>
            <a:ext cx="3091815" cy="1608455"/>
          </a:xfrm>
          <a:prstGeom prst="rect">
            <a:avLst/>
          </a:prstGeom>
        </p:spPr>
      </p:pic>
      <p:sp>
        <p:nvSpPr>
          <p:cNvPr id="23" name="Text Box 22"/>
          <p:cNvSpPr txBox="1"/>
          <p:nvPr/>
        </p:nvSpPr>
        <p:spPr>
          <a:xfrm>
            <a:off x="835025" y="570865"/>
            <a:ext cx="195834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es-ES_tradnl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DM-nucleus scattering</a:t>
            </a:r>
            <a:endParaRPr lang="en-US" altLang="es-ES_tradnl" sz="1200">
              <a:solidFill>
                <a:schemeClr val="accent6">
                  <a:lumMod val="50000"/>
                </a:schemeClr>
              </a:solidFill>
              <a:latin typeface="Lato" panose="020F0502020204030203" charset="0"/>
              <a:cs typeface="Lato" panose="020F0502020204030203" charset="0"/>
              <a:sym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150" y="819785"/>
            <a:ext cx="3124835" cy="148145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36563" y="2329815"/>
            <a:ext cx="2872105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m</a:t>
            </a:r>
            <a:r>
              <a:rPr lang="en-US" sz="1200" baseline="-250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χ</a:t>
            </a:r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 ~ GeV </a:t>
            </a:r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DejaVu Math TeX Gyre" panose="02000503000000000000" charset="0"/>
                <a:cs typeface="DejaVu Math TeX Gyre" panose="02000503000000000000" charset="0"/>
                <a:sym typeface="+mn-ea"/>
              </a:rPr>
              <a:t>→ </a:t>
            </a:r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energy transfer is a few keV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666865" y="2752090"/>
            <a:ext cx="2286635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DM-electron scattering</a:t>
            </a:r>
          </a:p>
          <a:p>
            <a:pPr algn="l"/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m</a:t>
            </a:r>
            <a:r>
              <a:rPr lang="en-US" sz="1200" baseline="-250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χ</a:t>
            </a:r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 ~ MeV-GeV</a:t>
            </a:r>
          </a:p>
          <a:p>
            <a:pPr algn="l"/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DejaVu Math TeX Gyre" panose="02000503000000000000" charset="0"/>
                <a:cs typeface="DejaVu Math TeX Gyre" panose="02000503000000000000" charset="0"/>
              </a:rPr>
              <a:t>→ </a:t>
            </a:r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energy transfer is a few eV</a:t>
            </a:r>
          </a:p>
          <a:p>
            <a:pPr algn="l"/>
            <a:endParaRPr lang="en-US" sz="1200">
              <a:solidFill>
                <a:schemeClr val="accent6">
                  <a:lumMod val="50000"/>
                </a:schemeClr>
              </a:solidFill>
              <a:latin typeface="Lato" panose="020F0502020204030203" charset="0"/>
              <a:cs typeface="Lato" panose="020F0502020204030203" charset="0"/>
            </a:endParaRPr>
          </a:p>
          <a:p>
            <a:pPr algn="l"/>
            <a:r>
              <a:rPr lang="en-US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DM absorption</a:t>
            </a:r>
            <a:endParaRPr lang="en-US" sz="1400">
              <a:solidFill>
                <a:schemeClr val="accent6">
                  <a:lumMod val="50000"/>
                </a:schemeClr>
              </a:solidFill>
              <a:latin typeface="Lato" panose="020F0502020204030203" charset="0"/>
              <a:cs typeface="Lato" panose="020F0502020204030203" charset="0"/>
            </a:endParaRPr>
          </a:p>
          <a:p>
            <a:pPr algn="l"/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Bosonic DM at the eV scale</a:t>
            </a:r>
          </a:p>
          <a:p>
            <a:pPr algn="l"/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→ energy transfer equals m</a:t>
            </a:r>
            <a:r>
              <a:rPr lang="en-US" sz="1200" baseline="-250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χ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285865" y="2896870"/>
            <a:ext cx="43434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715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3113FBE-3BC1-FA96-9CDD-F5D6FC159C47}"/>
              </a:ext>
            </a:extLst>
          </p:cNvPr>
          <p:cNvSpPr txBox="1">
            <a:spLocks/>
          </p:cNvSpPr>
          <p:nvPr/>
        </p:nvSpPr>
        <p:spPr>
          <a:xfrm>
            <a:off x="34004" y="111380"/>
            <a:ext cx="6374424" cy="239151"/>
          </a:xfrm>
          <a:prstGeom prst="rect">
            <a:avLst/>
          </a:prstGeom>
        </p:spPr>
        <p:txBody>
          <a:bodyPr vert="horz" wrap="square" lIns="0" tIns="3429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dirty="0" err="1">
              <a:solidFill>
                <a:schemeClr val="tx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CDE1AE1-732D-A00C-1F78-44CF253D835C}"/>
              </a:ext>
            </a:extLst>
          </p:cNvPr>
          <p:cNvSpPr txBox="1">
            <a:spLocks/>
          </p:cNvSpPr>
          <p:nvPr/>
        </p:nvSpPr>
        <p:spPr>
          <a:xfrm>
            <a:off x="144694" y="782539"/>
            <a:ext cx="8499232" cy="318868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Skipper CCD qualities for direct detection: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E1ED31-0090-81A1-829D-FA7975092EC4}"/>
                  </a:ext>
                </a:extLst>
              </p:cNvPr>
              <p:cNvSpPr txBox="1"/>
              <p:nvPr/>
            </p:nvSpPr>
            <p:spPr>
              <a:xfrm>
                <a:off x="102938" y="1201038"/>
                <a:ext cx="4180682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43" lvl="1" indent="-285743"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srgbClr val="000000"/>
                    </a:solidFill>
                    <a:latin typeface="Lato-Regular"/>
                    <a:cs typeface="Calibri" panose="020F0502020204030204" pitchFamily="34" charset="0"/>
                  </a:rPr>
                  <a:t>Energy threshold of Si bandgap(~1.1 eV)</a:t>
                </a:r>
              </a:p>
              <a:p>
                <a:pPr marL="285743" lvl="1" indent="-285743"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srgbClr val="000000"/>
                    </a:solidFill>
                    <a:latin typeface="Lato-Regular"/>
                    <a:cs typeface="Calibri" panose="020F0502020204030204" pitchFamily="34" charset="0"/>
                  </a:rPr>
                  <a:t>Low dark current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1500" dirty="0">
                    <a:solidFill>
                      <a:srgbClr val="000000"/>
                    </a:solidFill>
                    <a:latin typeface="Lato-Regular"/>
                    <a:cs typeface="Calibri" panose="020F0502020204030204" pitchFamily="34" charset="0"/>
                  </a:rPr>
                  <a:t>e-/pix/day)</a:t>
                </a:r>
              </a:p>
              <a:p>
                <a:pPr marL="285743" lvl="1" indent="-285743"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srgbClr val="000000"/>
                    </a:solidFill>
                    <a:latin typeface="Lato-Regular"/>
                    <a:cs typeface="Calibri" panose="020F0502020204030204" pitchFamily="34" charset="0"/>
                  </a:rPr>
                  <a:t>Sub-electron (~0.1e-) readout noise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E1ED31-0090-81A1-829D-FA7975092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38" y="1201038"/>
                <a:ext cx="4180682" cy="784830"/>
              </a:xfrm>
              <a:prstGeom prst="rect">
                <a:avLst/>
              </a:prstGeom>
              <a:blipFill>
                <a:blip r:embed="rId2"/>
                <a:stretch>
                  <a:fillRect l="-437" t="-775" b="-8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D7B9282-C59A-430C-C28B-08681544A1BB}"/>
              </a:ext>
            </a:extLst>
          </p:cNvPr>
          <p:cNvSpPr txBox="1"/>
          <p:nvPr/>
        </p:nvSpPr>
        <p:spPr>
          <a:xfrm>
            <a:off x="226461" y="2182797"/>
            <a:ext cx="491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b="1" dirty="0">
                <a:solidFill>
                  <a:srgbClr val="000000"/>
                </a:solidFill>
                <a:latin typeface="Lato-Regular"/>
                <a:cs typeface="Calibri" panose="020F0502020204030204" pitchFamily="34" charset="0"/>
              </a:rPr>
              <a:t>Low Threshold enables low-mass searches: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Lato-Regular"/>
              <a:cs typeface="Calibri" panose="020F0502020204030204" pitchFamily="34" charset="0"/>
            </a:endParaRPr>
          </a:p>
          <a:p>
            <a:pPr marL="0" lvl="1"/>
            <a:endParaRPr lang="en-US" sz="1600" dirty="0">
              <a:solidFill>
                <a:srgbClr val="000000"/>
              </a:solidFill>
              <a:latin typeface="Lato-Regular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80969E-EE57-83E6-3A4D-E11D8EE7F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535" y="350531"/>
            <a:ext cx="3553391" cy="168462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B99159-A5CC-BA9E-39B3-280511493D31}"/>
              </a:ext>
            </a:extLst>
          </p:cNvPr>
          <p:cNvSpPr>
            <a:spLocks noGrp="1"/>
          </p:cNvSpPr>
          <p:nvPr/>
        </p:nvSpPr>
        <p:spPr>
          <a:xfrm>
            <a:off x="34004" y="-225142"/>
            <a:ext cx="7886700" cy="994172"/>
          </a:xfrm>
        </p:spPr>
        <p:txBody>
          <a:bodyPr anchor="ctr" anchorCtr="0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2E52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Geneva" charset="0"/>
                <a:cs typeface="MS PGothic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>
                <a:effectLst/>
                <a:latin typeface="Lato" panose="020F0502020204030203" charset="0"/>
                <a:cs typeface="Lato" panose="020F0502020204030203" charset="0"/>
                <a:sym typeface="+mn-ea"/>
              </a:rPr>
              <a:t>Skipper-CCDs</a:t>
            </a:r>
            <a:r>
              <a:rPr lang="en-US" sz="2000" dirty="0">
                <a:effectLst/>
                <a:latin typeface="Lato" panose="020F0502020204030203" charset="0"/>
                <a:cs typeface="Lato" panose="020F0502020204030203" charset="0"/>
              </a:rPr>
              <a:t> for direct DM search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A1C778-B330-4532-8AA1-B4988A926D96}"/>
              </a:ext>
            </a:extLst>
          </p:cNvPr>
          <p:cNvSpPr txBox="1"/>
          <p:nvPr/>
        </p:nvSpPr>
        <p:spPr>
          <a:xfrm>
            <a:off x="226461" y="2667283"/>
            <a:ext cx="41806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lvl="1" indent="-28574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Lato-Regular"/>
                <a:cs typeface="Calibri" panose="020F0502020204030204" pitchFamily="34" charset="0"/>
              </a:rPr>
              <a:t>Electron scattering of 1-1000 MeV DM</a:t>
            </a:r>
          </a:p>
          <a:p>
            <a:pPr marL="285743" lvl="1" indent="-28574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Lato-Regular"/>
                <a:cs typeface="Calibri" panose="020F0502020204030204" pitchFamily="34" charset="0"/>
              </a:rPr>
              <a:t>Absorption of 1-1000 eV DM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78C26B-EBC7-022B-DABA-FFF78936E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542" y="2036861"/>
            <a:ext cx="3381375" cy="2324100"/>
          </a:xfrm>
          <a:prstGeom prst="rect">
            <a:avLst/>
          </a:prstGeom>
        </p:spPr>
      </p:pic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7D17BA0F-4E60-63B0-D2CC-F148CD14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49AE70B2-8BF9-45C0-BB95-33D1B9D3A854}" type="slidenum">
              <a:rPr lang="zh-CN" altLang="en-US" smtClean="0">
                <a:latin typeface="Lato" panose="020F0502020204030203" charset="0"/>
                <a:cs typeface="Lato" panose="020F0502020204030203" charset="0"/>
              </a:rPr>
              <a:t>5</a:t>
            </a:fld>
            <a:endParaRPr lang="zh-CN" altLang="en-US" dirty="0">
              <a:latin typeface="Lato" panose="020F0502020204030203" charset="0"/>
              <a:cs typeface="Lato" panose="020F050202020403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26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Lato" panose="020F0502020204030203" charset="0"/>
                <a:cs typeface="Lato" panose="020F0502020204030203" charset="0"/>
              </a:rPr>
              <a:t>6</a:t>
            </a:fld>
            <a:endParaRPr lang="zh-CN" altLang="en-US" dirty="0">
              <a:latin typeface="Lato" panose="020F0502020204030203" charset="0"/>
              <a:cs typeface="Lato" panose="020F0502020204030203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287020" y="689610"/>
            <a:ext cx="872045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>
              <a:buFont typeface="Arial" panose="02080604020202020204" pitchFamily="34" charset="0"/>
              <a:buNone/>
            </a:pPr>
            <a:r>
              <a:rPr lang="en-US" altLang="es-ES_tradnl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World best limits for sub-GeV DM candidates with this technology</a:t>
            </a:r>
            <a:endParaRPr lang="en-US" sz="1400">
              <a:solidFill>
                <a:schemeClr val="accent6">
                  <a:lumMod val="50000"/>
                </a:schemeClr>
              </a:solidFill>
              <a:latin typeface="Lato" panose="020F0502020204030203" charset="0"/>
              <a:cs typeface="Lato" panose="020F0502020204030203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131445" y="-145891"/>
            <a:ext cx="7886700" cy="994172"/>
          </a:xfrm>
        </p:spPr>
        <p:txBody>
          <a:bodyPr anchor="ctr" anchorCtr="0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2E52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Geneva" charset="0"/>
                <a:cs typeface="MS PGothic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>
                <a:effectLst/>
                <a:latin typeface="Lato" panose="020F0502020204030203" charset="0"/>
                <a:cs typeface="Lato" panose="020F0502020204030203" charset="0"/>
                <a:sym typeface="+mn-ea"/>
              </a:rPr>
              <a:t>Skipper-CCDs</a:t>
            </a:r>
            <a:r>
              <a:rPr lang="en-US" sz="2000" dirty="0">
                <a:effectLst/>
                <a:latin typeface="Lato" panose="020F0502020204030203" charset="0"/>
                <a:cs typeface="Lato" panose="020F0502020204030203" charset="0"/>
              </a:rPr>
              <a:t> for direct DM search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345555" y="689610"/>
            <a:ext cx="173545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Ongoing program</a:t>
            </a:r>
            <a:endParaRPr lang="en-US" altLang="es-ES_tradnl" sz="1400">
              <a:solidFill>
                <a:schemeClr val="accent6">
                  <a:lumMod val="50000"/>
                </a:schemeClr>
              </a:solidFill>
              <a:latin typeface="Lato" panose="020F0502020204030203" charset="0"/>
              <a:cs typeface="Lato" panose="020F0502020204030203" charset="0"/>
              <a:sym typeface="+mn-ea"/>
            </a:endParaRPr>
          </a:p>
        </p:txBody>
      </p:sp>
      <p:graphicFrame>
        <p:nvGraphicFramePr>
          <p:cNvPr id="10" name="Table 9"/>
          <p:cNvGraphicFramePr/>
          <p:nvPr/>
        </p:nvGraphicFramePr>
        <p:xfrm>
          <a:off x="3453765" y="1164590"/>
          <a:ext cx="5661025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6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31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71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58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Experiment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Mass [kg]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#CCDs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Radiation</a:t>
                      </a:r>
                    </a:p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bkgd [dru]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Instrumental bkgd [e-/pix/day]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Commissioning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BF41BF"/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SENSEI @ MINOS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~0.002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1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3400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1.6 x 10</a:t>
                      </a:r>
                      <a:r>
                        <a:rPr lang="en-US" sz="1000" baseline="30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-4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late-2019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DAMIC @ SNOLAB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~0.02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  <a:sym typeface="+mn-ea"/>
                        </a:rPr>
                        <a:t>~10 (exp</a:t>
                      </a:r>
                      <a:r>
                        <a:rPr lang="en-US" sz="1000">
                          <a:solidFill>
                            <a:srgbClr val="2E5286"/>
                          </a:solidFill>
                          <a:latin typeface="Lato" panose="020F0502020204030203" charset="0"/>
                          <a:cs typeface="Lato" panose="020F0502020204030203" charset="0"/>
                          <a:sym typeface="+mn-ea"/>
                        </a:rPr>
                        <a:t>*</a:t>
                      </a: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  <a:sym typeface="+mn-ea"/>
                        </a:rPr>
                        <a:t>)</a:t>
                      </a:r>
                      <a:endParaRPr lang="en-US" sz="1000">
                        <a:solidFill>
                          <a:schemeClr val="accent6">
                            <a:lumMod val="50000"/>
                          </a:schemeClr>
                        </a:solidFill>
                        <a:latin typeface="Lato" panose="020F0502020204030203" charset="0"/>
                        <a:cs typeface="Lato" panose="020F0502020204030203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  <a:sym typeface="+mn-ea"/>
                        </a:rPr>
                        <a:t>~3 x 10</a:t>
                      </a:r>
                      <a:r>
                        <a:rPr lang="en-US" sz="1000" baseline="30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  <a:sym typeface="+mn-ea"/>
                        </a:rPr>
                        <a:t>-4</a:t>
                      </a: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  <a:sym typeface="+mn-ea"/>
                        </a:rPr>
                        <a:t>  (exp</a:t>
                      </a:r>
                      <a:r>
                        <a:rPr lang="en-US" sz="1000">
                          <a:solidFill>
                            <a:srgbClr val="2E5286"/>
                          </a:solidFill>
                          <a:latin typeface="Lato" panose="020F0502020204030203" charset="0"/>
                          <a:cs typeface="Lato" panose="020F0502020204030203" charset="0"/>
                          <a:sym typeface="+mn-ea"/>
                        </a:rPr>
                        <a:t>*</a:t>
                      </a: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  <a:sym typeface="+mn-ea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late-2021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BF41BF"/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DAMIC-M LBC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~0.02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2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10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3 x 10</a:t>
                      </a:r>
                      <a:r>
                        <a:rPr lang="en-US" sz="1000" baseline="30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-3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late-2021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409595"/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SENSEI-100</a:t>
                      </a:r>
                    </a:p>
                  </a:txBody>
                  <a:tcPr anchor="ctr">
                    <a:solidFill>
                      <a:srgbClr val="40959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~0.1</a:t>
                      </a:r>
                    </a:p>
                  </a:txBody>
                  <a:tcPr anchor="ctr">
                    <a:solidFill>
                      <a:srgbClr val="40959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50</a:t>
                      </a:r>
                    </a:p>
                  </a:txBody>
                  <a:tcPr anchor="ctr">
                    <a:solidFill>
                      <a:srgbClr val="40959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10 (goal)</a:t>
                      </a:r>
                    </a:p>
                  </a:txBody>
                  <a:tcPr anchor="ctr">
                    <a:solidFill>
                      <a:srgbClr val="40959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000">
                        <a:solidFill>
                          <a:schemeClr val="accent6">
                            <a:lumMod val="50000"/>
                          </a:schemeClr>
                        </a:solidFill>
                        <a:latin typeface="Lato" panose="020F0502020204030203" charset="0"/>
                        <a:cs typeface="Lato" panose="020F0502020204030203" charset="0"/>
                      </a:endParaRPr>
                    </a:p>
                  </a:txBody>
                  <a:tcPr anchor="ctr">
                    <a:solidFill>
                      <a:srgbClr val="40959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mid-2022</a:t>
                      </a:r>
                    </a:p>
                  </a:txBody>
                  <a:tcPr anchor="ctr">
                    <a:solidFill>
                      <a:srgbClr val="40959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954040"/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DAMIC-M</a:t>
                      </a:r>
                    </a:p>
                  </a:txBody>
                  <a:tcPr anchor="ctr">
                    <a:solidFill>
                      <a:srgbClr val="95404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~1</a:t>
                      </a:r>
                    </a:p>
                  </a:txBody>
                  <a:tcPr anchor="ctr">
                    <a:solidFill>
                      <a:srgbClr val="95404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200</a:t>
                      </a:r>
                    </a:p>
                  </a:txBody>
                  <a:tcPr anchor="ctr">
                    <a:solidFill>
                      <a:srgbClr val="95404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0.1 </a:t>
                      </a: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  <a:sym typeface="+mn-ea"/>
                        </a:rPr>
                        <a:t>(goal)</a:t>
                      </a:r>
                      <a:endParaRPr lang="en-US" sz="1000">
                        <a:solidFill>
                          <a:schemeClr val="accent6">
                            <a:lumMod val="50000"/>
                          </a:schemeClr>
                        </a:solidFill>
                        <a:latin typeface="Lato" panose="020F0502020204030203" charset="0"/>
                        <a:cs typeface="Lato" panose="020F0502020204030203" charset="0"/>
                      </a:endParaRPr>
                    </a:p>
                  </a:txBody>
                  <a:tcPr anchor="ctr">
                    <a:solidFill>
                      <a:srgbClr val="95404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000">
                        <a:solidFill>
                          <a:schemeClr val="accent6">
                            <a:lumMod val="50000"/>
                          </a:schemeClr>
                        </a:solidFill>
                        <a:latin typeface="Lato" panose="020F0502020204030203" charset="0"/>
                        <a:cs typeface="Lato" panose="020F0502020204030203" charset="0"/>
                      </a:endParaRPr>
                    </a:p>
                  </a:txBody>
                  <a:tcPr anchor="ctr">
                    <a:solidFill>
                      <a:srgbClr val="95404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~2023</a:t>
                      </a:r>
                    </a:p>
                  </a:txBody>
                  <a:tcPr anchor="ctr">
                    <a:solidFill>
                      <a:srgbClr val="95404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rgbClr val="404095"/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OSCURA</a:t>
                      </a:r>
                    </a:p>
                  </a:txBody>
                  <a:tcPr anchor="ctr">
                    <a:solidFill>
                      <a:srgbClr val="40409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~10</a:t>
                      </a:r>
                    </a:p>
                  </a:txBody>
                  <a:tcPr anchor="ctr">
                    <a:solidFill>
                      <a:srgbClr val="40409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20,000</a:t>
                      </a:r>
                    </a:p>
                  </a:txBody>
                  <a:tcPr anchor="ctr">
                    <a:solidFill>
                      <a:srgbClr val="40409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0.01 </a:t>
                      </a: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  <a:sym typeface="+mn-ea"/>
                        </a:rPr>
                        <a:t>(goal)</a:t>
                      </a:r>
                      <a:endParaRPr lang="en-US" sz="1000">
                        <a:solidFill>
                          <a:schemeClr val="accent6">
                            <a:lumMod val="50000"/>
                          </a:schemeClr>
                        </a:solidFill>
                        <a:latin typeface="Lato" panose="020F0502020204030203" charset="0"/>
                        <a:cs typeface="Lato" panose="020F0502020204030203" charset="0"/>
                      </a:endParaRPr>
                    </a:p>
                  </a:txBody>
                  <a:tcPr anchor="ctr">
                    <a:solidFill>
                      <a:srgbClr val="40409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1 x 10</a:t>
                      </a:r>
                      <a:r>
                        <a:rPr lang="en-US" sz="1000" baseline="30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-6 </a:t>
                      </a: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  <a:sym typeface="+mn-ea"/>
                        </a:rPr>
                        <a:t>(goal)</a:t>
                      </a:r>
                      <a:endParaRPr lang="en-US" sz="1000" baseline="30000">
                        <a:solidFill>
                          <a:schemeClr val="accent6">
                            <a:lumMod val="50000"/>
                          </a:schemeClr>
                        </a:solidFill>
                        <a:latin typeface="Lato" panose="020F0502020204030203" charset="0"/>
                        <a:cs typeface="Lato" panose="020F0502020204030203" charset="0"/>
                      </a:endParaRPr>
                    </a:p>
                  </a:txBody>
                  <a:tcPr anchor="ctr">
                    <a:solidFill>
                      <a:srgbClr val="40409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Lato" panose="020F0502020204030203" charset="0"/>
                          <a:cs typeface="Lato" panose="020F0502020204030203" charset="0"/>
                        </a:rPr>
                        <a:t>~2028</a:t>
                      </a:r>
                    </a:p>
                  </a:txBody>
                  <a:tcPr anchor="ctr">
                    <a:solidFill>
                      <a:srgbClr val="40409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 Box 4"/>
          <p:cNvSpPr txBox="1"/>
          <p:nvPr/>
        </p:nvSpPr>
        <p:spPr>
          <a:xfrm>
            <a:off x="3537585" y="3390265"/>
            <a:ext cx="550291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Oscura builds on existing efforts</a:t>
            </a:r>
            <a:endParaRPr lang="en-US" sz="1400" b="1">
              <a:solidFill>
                <a:schemeClr val="accent6">
                  <a:lumMod val="50000"/>
                </a:schemeClr>
              </a:solidFill>
              <a:latin typeface="Lato" panose="020F0502020204030203" charset="0"/>
              <a:cs typeface="Lato" panose="020F0502020204030203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4857750" y="3092450"/>
            <a:ext cx="434213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>
                <a:solidFill>
                  <a:srgbClr val="2E5286"/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* </a:t>
            </a:r>
            <a:r>
              <a:rPr lang="en-US" sz="9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expected from DAMIC with standard CCDs [PRL 123, 181802/PRL 125, 241803]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" y="1062355"/>
            <a:ext cx="3444875" cy="3301365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3543300" y="3681095"/>
            <a:ext cx="54908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The challenges are to increase mass (from 10s to 10,000s CCDs) and to reduce the backgrounds (2 orders of magnitude)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659120" y="843280"/>
            <a:ext cx="663575" cy="127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 Box 20"/>
          <p:cNvSpPr txBox="1"/>
          <p:nvPr/>
        </p:nvSpPr>
        <p:spPr>
          <a:xfrm>
            <a:off x="4601210" y="4208780"/>
            <a:ext cx="173545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4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Major R&amp;D</a:t>
            </a:r>
            <a:endParaRPr lang="en-US" altLang="es-ES_tradnl" sz="1400">
              <a:solidFill>
                <a:schemeClr val="accent6">
                  <a:lumMod val="50000"/>
                </a:schemeClr>
              </a:solidFill>
              <a:latin typeface="Lato" panose="020F0502020204030203" charset="0"/>
              <a:cs typeface="Lato" panose="020F0502020204030203" charset="0"/>
              <a:sym typeface="+mn-ea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638800" y="4207510"/>
            <a:ext cx="662940" cy="154940"/>
            <a:chOff x="9055" y="6619"/>
            <a:chExt cx="1044" cy="244"/>
          </a:xfrm>
        </p:grpSpPr>
        <p:cxnSp>
          <p:nvCxnSpPr>
            <p:cNvPr id="22" name="Straight Arrow Connector 21"/>
            <p:cNvCxnSpPr/>
            <p:nvPr/>
          </p:nvCxnSpPr>
          <p:spPr>
            <a:xfrm flipH="1" flipV="1">
              <a:off x="9055" y="6861"/>
              <a:ext cx="1045" cy="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0078" y="6619"/>
              <a:ext cx="0" cy="2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s 24"/>
          <p:cNvSpPr/>
          <p:nvPr/>
        </p:nvSpPr>
        <p:spPr>
          <a:xfrm>
            <a:off x="3453765" y="2773680"/>
            <a:ext cx="5661025" cy="242570"/>
          </a:xfrm>
          <a:prstGeom prst="rect">
            <a:avLst/>
          </a:prstGeom>
          <a:noFill/>
          <a:ln w="28575">
            <a:solidFill>
              <a:srgbClr val="404095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Lato" panose="020F0502020204030203" charset="0"/>
                <a:cs typeface="Lato" panose="020F0502020204030203" charset="0"/>
              </a:rPr>
              <a:t>7</a:t>
            </a:fld>
            <a:endParaRPr lang="zh-CN" altLang="en-US">
              <a:latin typeface="Lato" panose="020F0502020204030203" charset="0"/>
              <a:cs typeface="Lato" panose="020F0502020204030203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131445" y="-145891"/>
            <a:ext cx="7886700" cy="994172"/>
          </a:xfrm>
        </p:spPr>
        <p:txBody>
          <a:bodyPr anchor="ctr" anchorCtr="0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2E52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Geneva" charset="0"/>
                <a:cs typeface="MS PGothic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>
                <a:effectLst/>
                <a:latin typeface="Lato" panose="020F0502020204030203" charset="0"/>
                <a:cs typeface="Lato" panose="020F0502020204030203" charset="0"/>
              </a:rPr>
              <a:t>Oscura: 10-kg skipper-CCD experiment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050" y="796925"/>
            <a:ext cx="2078990" cy="240601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5722620" y="720090"/>
            <a:ext cx="238125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44210" y="2917825"/>
            <a:ext cx="21590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49620" y="720090"/>
            <a:ext cx="0" cy="219773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Box 25"/>
          <p:cNvSpPr txBox="1"/>
          <p:nvPr/>
        </p:nvSpPr>
        <p:spPr>
          <a:xfrm rot="16200000">
            <a:off x="5541645" y="1673860"/>
            <a:ext cx="434975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3 m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55" y="1031240"/>
            <a:ext cx="1307330" cy="1188720"/>
          </a:xfrm>
          <a:prstGeom prst="rect">
            <a:avLst/>
          </a:prstGeom>
        </p:spPr>
      </p:pic>
      <p:pic>
        <p:nvPicPr>
          <p:cNvPr id="830" name="BMC-5510-PL-005-A.PDF" descr="BMC-5510-PL-005-A.PDF"/>
          <p:cNvPicPr>
            <a:picLocks noChangeAspect="1"/>
          </p:cNvPicPr>
          <p:nvPr/>
        </p:nvPicPr>
        <p:blipFill>
          <a:blip r:embed="rId4"/>
          <a:srcRect l="32731" t="6562" r="46885" b="50551"/>
          <a:stretch>
            <a:fillRect/>
          </a:stretch>
        </p:blipFill>
        <p:spPr>
          <a:xfrm>
            <a:off x="3458845" y="2707640"/>
            <a:ext cx="1352120" cy="201168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8" name="Text Box 27"/>
          <p:cNvSpPr txBox="1"/>
          <p:nvPr/>
        </p:nvSpPr>
        <p:spPr>
          <a:xfrm>
            <a:off x="6092190" y="494030"/>
            <a:ext cx="237045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LN</a:t>
            </a:r>
            <a:r>
              <a:rPr lang="en-US" sz="1200" baseline="-250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2</a:t>
            </a:r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 pressure vessel @ 450 psi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6895" y="1031240"/>
            <a:ext cx="1494696" cy="10972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50" y="1010920"/>
            <a:ext cx="1533832" cy="1188720"/>
          </a:xfrm>
          <a:prstGeom prst="rect">
            <a:avLst/>
          </a:prstGeom>
        </p:spPr>
      </p:pic>
      <p:sp>
        <p:nvSpPr>
          <p:cNvPr id="31" name="Text Box 30"/>
          <p:cNvSpPr txBox="1"/>
          <p:nvPr/>
        </p:nvSpPr>
        <p:spPr>
          <a:xfrm>
            <a:off x="-125095" y="494030"/>
            <a:ext cx="19812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Multi-Chip Module</a:t>
            </a:r>
          </a:p>
          <a:p>
            <a:pPr algn="ctr"/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(16 skipper-CCDs)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3757930" y="494030"/>
            <a:ext cx="11176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Super Module</a:t>
            </a:r>
          </a:p>
          <a:p>
            <a:pPr algn="ctr"/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(16 MCMs)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6654800" y="193675"/>
            <a:ext cx="229616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>
                <a:solidFill>
                  <a:schemeClr val="tx1"/>
                </a:solidFill>
                <a:latin typeface="Lato" panose="020F0502020204030203" charset="0"/>
                <a:cs typeface="Lato" panose="020F0502020204030203" charset="0"/>
              </a:rPr>
              <a:t>[arXiv:2202.10518]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rcRect l="34305"/>
          <a:stretch>
            <a:fillRect/>
          </a:stretch>
        </p:blipFill>
        <p:spPr>
          <a:xfrm>
            <a:off x="648335" y="2696210"/>
            <a:ext cx="2286422" cy="2011680"/>
          </a:xfrm>
          <a:prstGeom prst="rect">
            <a:avLst/>
          </a:prstGeom>
        </p:spPr>
      </p:pic>
      <p:sp>
        <p:nvSpPr>
          <p:cNvPr id="35" name="Text Box 34"/>
          <p:cNvSpPr txBox="1"/>
          <p:nvPr/>
        </p:nvSpPr>
        <p:spPr>
          <a:xfrm>
            <a:off x="1095375" y="2369820"/>
            <a:ext cx="3294380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Detector payload in 6 columnar slices (96 SMs)</a:t>
            </a:r>
          </a:p>
        </p:txBody>
      </p:sp>
      <p:pic>
        <p:nvPicPr>
          <p:cNvPr id="919" name="Screen Shot 2022-10-18 at 7.34.58 PM.png" descr="Screen Shot 2022-10-18 at 7.34.58 PM.png"/>
          <p:cNvPicPr>
            <a:picLocks noChangeAspect="1"/>
          </p:cNvPicPr>
          <p:nvPr/>
        </p:nvPicPr>
        <p:blipFill>
          <a:blip r:embed="rId8"/>
          <a:srcRect l="15182" t="9429" r="30424"/>
          <a:stretch>
            <a:fillRect/>
          </a:stretch>
        </p:blipFill>
        <p:spPr>
          <a:xfrm>
            <a:off x="5357495" y="3230245"/>
            <a:ext cx="3390265" cy="13950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rcRect t="1676"/>
          <a:stretch>
            <a:fillRect/>
          </a:stretch>
        </p:blipFill>
        <p:spPr>
          <a:xfrm>
            <a:off x="5722620" y="3857625"/>
            <a:ext cx="690245" cy="6794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Lato" panose="020F0502020204030203" charset="0"/>
                <a:cs typeface="Lato" panose="020F0502020204030203" charset="0"/>
              </a:rPr>
              <a:t>8</a:t>
            </a:fld>
            <a:endParaRPr lang="zh-CN" altLang="en-US">
              <a:latin typeface="Lato" panose="020F0502020204030203" charset="0"/>
              <a:cs typeface="Lato" panose="020F0502020204030203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241290" y="771525"/>
            <a:ext cx="387096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buFont typeface="Arial" panose="0208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Lato-Regular"/>
                <a:cs typeface="Lato" panose="020F0502020204030203" charset="0"/>
                <a:sym typeface="+mn-ea"/>
              </a:rPr>
              <a:t>Sensors reach sub-electron noise and meet almost all constraints to reach desired instrumental background</a:t>
            </a:r>
          </a:p>
          <a:p>
            <a:pPr marL="285750" indent="-285750" algn="l">
              <a:buFont typeface="Arial" panose="0208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Lato-Regular"/>
                <a:cs typeface="Lato" panose="020F0502020204030203" charset="0"/>
                <a:sym typeface="+mn-ea"/>
              </a:rPr>
              <a:t>Spurious charge is under study and new approaches are being implemented</a:t>
            </a:r>
          </a:p>
          <a:p>
            <a:pPr marL="285750" indent="-285750" algn="l">
              <a:buFont typeface="Arial" panose="0208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Lato-Regular"/>
                <a:cs typeface="Lato" panose="020F0502020204030203" charset="0"/>
                <a:sym typeface="+mn-ea"/>
              </a:rPr>
              <a:t>Installed underground setup at MINOS (MOSKITA) to measure the ultimate DC</a:t>
            </a:r>
          </a:p>
          <a:p>
            <a:pPr marL="285750" indent="-285750" algn="l">
              <a:buFont typeface="Arial" panose="02080604020202020204" pitchFamily="34" charset="0"/>
              <a:buChar char="•"/>
            </a:pPr>
            <a:endParaRPr lang="en-US" sz="1400" dirty="0">
              <a:solidFill>
                <a:schemeClr val="accent6">
                  <a:lumMod val="50000"/>
                </a:schemeClr>
              </a:solidFill>
              <a:latin typeface="Lato" panose="020F0502020204030203" charset="0"/>
              <a:cs typeface="Lato" panose="020F0502020204030203" charset="0"/>
              <a:sym typeface="+mn-ea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131445" y="-145891"/>
            <a:ext cx="7886700" cy="994172"/>
          </a:xfrm>
        </p:spPr>
        <p:txBody>
          <a:bodyPr anchor="ctr" anchorCtr="0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2E52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Geneva" charset="0"/>
                <a:cs typeface="MS PGothic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>
                <a:effectLst/>
                <a:latin typeface="Lato" panose="020F0502020204030203" charset="0"/>
                <a:cs typeface="Lato" panose="020F0502020204030203" charset="0"/>
              </a:rPr>
              <a:t>Oscura: Sensors performance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502"/>
          <a:stretch>
            <a:fillRect/>
          </a:stretch>
        </p:blipFill>
        <p:spPr>
          <a:xfrm>
            <a:off x="131445" y="767715"/>
            <a:ext cx="5048250" cy="162179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821180" y="581660"/>
            <a:ext cx="706755" cy="3683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No events with &gt;1e-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494280" y="581660"/>
            <a:ext cx="960755" cy="3683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No events with 3e- or more</a:t>
            </a:r>
          </a:p>
        </p:txBody>
      </p:sp>
      <p:sp>
        <p:nvSpPr>
          <p:cNvPr id="28" name="Rectangles 27"/>
          <p:cNvSpPr/>
          <p:nvPr/>
        </p:nvSpPr>
        <p:spPr>
          <a:xfrm>
            <a:off x="3460750" y="955675"/>
            <a:ext cx="759460" cy="17145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s 10"/>
          <p:cNvSpPr/>
          <p:nvPr/>
        </p:nvSpPr>
        <p:spPr>
          <a:xfrm>
            <a:off x="3462020" y="1642745"/>
            <a:ext cx="759460" cy="17145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" y="2539365"/>
            <a:ext cx="2243455" cy="21507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 l="51539" t="927"/>
          <a:stretch>
            <a:fillRect/>
          </a:stretch>
        </p:blipFill>
        <p:spPr>
          <a:xfrm>
            <a:off x="1365885" y="2571115"/>
            <a:ext cx="956945" cy="9505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985" y="2532380"/>
            <a:ext cx="3148965" cy="21018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rcRect t="7492" b="18743"/>
          <a:stretch>
            <a:fillRect/>
          </a:stretch>
        </p:blipFill>
        <p:spPr>
          <a:xfrm>
            <a:off x="7107555" y="2389505"/>
            <a:ext cx="1682750" cy="21418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rcRect t="16493" b="382"/>
          <a:stretch>
            <a:fillRect/>
          </a:stretch>
        </p:blipFill>
        <p:spPr>
          <a:xfrm>
            <a:off x="5634990" y="2712085"/>
            <a:ext cx="1470660" cy="15201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Lato" panose="020F0502020204030203" charset="0"/>
                <a:cs typeface="Lato" panose="020F0502020204030203" charset="0"/>
              </a:rPr>
              <a:t>9</a:t>
            </a:fld>
            <a:endParaRPr lang="zh-CN" altLang="en-US">
              <a:latin typeface="Lato" panose="020F0502020204030203" charset="0"/>
              <a:cs typeface="Lato" panose="020F0502020204030203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31445" y="596265"/>
            <a:ext cx="89027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buFont typeface="Arial" panose="0208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C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opy of SENSEI-100 vessel with 10 prototype ceramic MCMs and the discrete readout electronics</a:t>
            </a:r>
          </a:p>
          <a:p>
            <a:pPr marL="285750" indent="-285750" algn="l">
              <a:buFont typeface="Arial" panose="02080604020202020204" pitchFamily="34" charset="0"/>
              <a:buChar char="•"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Largest ever built instrument with skipper-CCDs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 controlled by 1 LTA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DejaVu Math TeX Gyre" panose="02000503000000000000" charset="0"/>
                <a:cs typeface="DejaVu Math TeX Gyre" panose="02000503000000000000" charset="0"/>
                <a:sym typeface="+mn-ea"/>
              </a:rPr>
              <a:t>→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Demonstrates electronics solution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Lato" panose="020F0502020204030203" charset="0"/>
              <a:cs typeface="Lato" panose="020F0502020204030203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131445" y="1217295"/>
            <a:ext cx="3918585" cy="33528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/>
        </p:nvSpPr>
        <p:spPr>
          <a:xfrm>
            <a:off x="131445" y="-145891"/>
            <a:ext cx="7886700" cy="994172"/>
          </a:xfrm>
        </p:spPr>
        <p:txBody>
          <a:bodyPr anchor="ctr" anchorCtr="0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2E52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Geneva" charset="0"/>
                <a:cs typeface="MS PGothic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MS PGothic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>
                <a:effectLst/>
                <a:latin typeface="Lato" panose="020F0502020204030203" charset="0"/>
                <a:cs typeface="Lato" panose="020F0502020204030203" charset="0"/>
              </a:rPr>
              <a:t>Oscura: Massive testing setup with 10 MCMs (160 sensors)</a:t>
            </a:r>
          </a:p>
        </p:txBody>
      </p:sp>
      <p:pic>
        <p:nvPicPr>
          <p:cNvPr id="772" name="Image" descr="Image"/>
          <p:cNvPicPr>
            <a:picLocks noChangeAspect="1"/>
          </p:cNvPicPr>
          <p:nvPr/>
        </p:nvPicPr>
        <p:blipFill>
          <a:blip r:embed="rId3"/>
          <a:srcRect b="6780"/>
          <a:stretch>
            <a:fillRect/>
          </a:stretch>
        </p:blipFill>
        <p:spPr>
          <a:xfrm>
            <a:off x="4176395" y="2712085"/>
            <a:ext cx="4888230" cy="19208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485" y="1196340"/>
            <a:ext cx="1560830" cy="149034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789295" y="1182370"/>
            <a:ext cx="31807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>
              <a:buFont typeface="Arial" panose="02080604020202020204" pitchFamily="34" charset="0"/>
              <a:buNone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~90% of the sensors working without a preselection!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</a:rPr>
              <a:t>This is a BIG deal!*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835015" y="1670050"/>
            <a:ext cx="3306445" cy="245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00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*LSST, the largest “astronomical camera” has 189 CCDs!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418705" y="197485"/>
            <a:ext cx="171894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>
                <a:latin typeface="Lato" panose="020F0502020204030203" charset="0"/>
                <a:cs typeface="Lato" panose="020F0502020204030203" charset="0"/>
              </a:rPr>
              <a:t>[JINST 18 P01040]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194425" y="1951355"/>
            <a:ext cx="257048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buFont typeface="Arial" panose="02080604020202020204" pitchFamily="34" charset="0"/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Lato" panose="020F0502020204030203" charset="0"/>
                <a:cs typeface="Lato" panose="020F0502020204030203" charset="0"/>
                <a:sym typeface="+mn-ea"/>
              </a:rPr>
              <a:t>Setup is being used to develop analysis software and could be used for early science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2818</TotalTime>
  <Words>819</Words>
  <Application>Microsoft Office PowerPoint</Application>
  <PresentationFormat>On-screen Show (16:9)</PresentationFormat>
  <Paragraphs>175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Cambria Math</vt:lpstr>
      <vt:lpstr>DejaVu Math TeX Gyre</vt:lpstr>
      <vt:lpstr>Helvetica</vt:lpstr>
      <vt:lpstr>Lato</vt:lpstr>
      <vt:lpstr>Lato Bold</vt:lpstr>
      <vt:lpstr>Lato-Regular</vt:lpstr>
      <vt:lpstr>Wingdings</vt:lpstr>
      <vt:lpstr>Fermilab_PPT_090915</vt:lpstr>
      <vt:lpstr>1_Fermilab_PPT_090915</vt:lpstr>
      <vt:lpstr>2_Fermilab_PPT_090915</vt:lpstr>
      <vt:lpstr>Oscura in 10 Minutes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 Stone</dc:creator>
  <cp:lastModifiedBy>Edgar Marrufo Villalpando</cp:lastModifiedBy>
  <cp:revision>197</cp:revision>
  <cp:lastPrinted>2023-03-31T19:24:49Z</cp:lastPrinted>
  <dcterms:created xsi:type="dcterms:W3CDTF">2023-03-31T19:24:49Z</dcterms:created>
  <dcterms:modified xsi:type="dcterms:W3CDTF">2024-07-09T13:56:15Z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1033-11.1.0.11664</vt:lpwstr>
  </property>
  <property fmtid="{D5CDD505-2E9C-101B-9397-08002B2CF9AE}" pid="3" name="ICV">
    <vt:lpwstr/>
  </property>
</Properties>
</file>