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86" r:id="rId3"/>
    <p:sldId id="416" r:id="rId4"/>
    <p:sldId id="417" r:id="rId5"/>
    <p:sldId id="379" r:id="rId6"/>
    <p:sldId id="384" r:id="rId7"/>
    <p:sldId id="418" r:id="rId8"/>
    <p:sldId id="400" r:id="rId9"/>
    <p:sldId id="402" r:id="rId10"/>
    <p:sldId id="437" r:id="rId11"/>
    <p:sldId id="439" r:id="rId12"/>
    <p:sldId id="440" r:id="rId13"/>
    <p:sldId id="441" r:id="rId14"/>
    <p:sldId id="442" r:id="rId15"/>
    <p:sldId id="443" r:id="rId16"/>
    <p:sldId id="444" r:id="rId17"/>
    <p:sldId id="481" r:id="rId18"/>
    <p:sldId id="482" r:id="rId19"/>
    <p:sldId id="492" r:id="rId20"/>
    <p:sldId id="4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8053E-0882-4BA6-8942-3AB2CD2C1295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F0ECD-4887-4C69-B9CF-F0B738C9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9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F0ECD-4887-4C69-B9CF-F0B738C9E8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2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9BCB-6373-4C3C-BCB3-B3C441E087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E18C9-0A28-425E-9D39-33CF76A2C7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4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BB96-06F8-942F-07AB-CEB800E38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41761-5367-F742-D483-B4303188B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2D1C1-45DA-ADDE-C874-4A6F87A8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9A19C-2439-D049-0CED-22E16ED2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CC2B4-BB9E-223C-09C0-4EC94540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72B3-529C-01A1-E9E6-44CB9767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B78D-2853-2BCC-71D9-27F14C8A9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1D0B7-BFFC-3D9A-758E-9C375D0F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1E509-218A-3F02-878C-4B12431B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F657F-A120-432E-F57A-810FE2E2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2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44A9D-87BC-EC5C-A34B-45B64DD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D6234-3AF2-8ACC-FCE0-33AC26CB9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EB983-522F-C388-AEA1-A4E7C3F7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EB430-3D4E-ECD8-BA31-B4F72F0F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98EC-48F1-5F52-81DD-18896F24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0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D5C59F-5123-45BB-BB50-7F9B2B54A01A}" type="datetime1">
              <a:rPr lang="en-US" smtClean="0"/>
              <a:t>7/7/2024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98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6661-D4A0-D177-9E4B-F56F9088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661E4-ABCC-962F-A194-125F682C8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379A0-8AAD-35E5-C296-84FA2725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28A3-9198-33C2-B693-24DAABD5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A115-A825-DF63-7968-AA6DE1E6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3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3AC5-BE45-192D-3E0D-954B207F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BC841-95CC-4456-94C5-51E983919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7D962-051F-E76A-316A-8F1D72DA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67FB4-FADE-0008-2A9A-D5138187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94A40-BD46-89B0-A681-61FBAAA1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AF78-F725-72FC-2975-96B161EB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4ED1-E783-A82B-1DE6-46746E430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6A167-806B-CB97-FA1B-9B24117C4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87309-6FF7-DE44-D7E6-ECBC67F3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2E416-09E7-1B5F-08A0-08F6CB87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AF02C-3C25-EB92-F865-B4F3D0BE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5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738B-D8A6-CC48-234E-8FB4423A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D40DA-7619-50A3-CCB8-9A76A9A90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E6765-473E-9710-FCA0-896E23128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0BEAB-60F9-D13C-94CE-C63BBF614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971A0-BC05-6C5C-26CC-3E1DB8CE5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02338-1BB8-75D6-862F-4C863B39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42349-F094-897E-C1CA-E4D4F531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F498-389A-D7DF-98A6-AAE3AC9B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7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603A-DAFB-CD2F-6597-2F28E08D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705A9-B34F-19B4-A874-9BFCBA82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B95CE-C6AF-18C0-F4F3-36D00F28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18975-C31A-E091-83CF-3C712B0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A0878A-7CC0-F15E-8164-64FC35F2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9F659-73EA-3373-EBC6-56ED933F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1AE1-9608-D483-524E-C5F55699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053F-E556-9746-06B9-0EF5CA1D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8A3E5-7033-0487-88F6-36F27E76E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AFC01-3A48-4486-A0AA-4EECCB722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91B0-5AB8-FA36-5D3B-5DD2605A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B5A36-2723-2D77-0231-11919A9C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C55A7-3768-4FCF-B8E9-544FFCC9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1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57D4-F730-2B5E-F7F4-90B3AFF7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A2491-B831-3D22-A770-CA5A15C67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411A8-426C-306A-0868-3DE987435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CC004-9752-5803-8BA7-9C4A8F62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4FE9C-DE14-3D9C-F806-642CD23C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2C94D-1DD4-9C98-EC2A-EB2C8962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8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BE7BC-1DC2-68C1-E619-A19E4EC3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3E445-99E4-9832-87A8-69AB7E614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6123B-8712-8B12-8120-073EDA7FA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D95002-3CFE-43B4-8714-812EDF6813C9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E5642-7A17-DCBB-6F9E-525F4705C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4D24F-0E3A-E501-5174-CA7C57DC4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A86C94-3283-45C4-A703-3EFD587B3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elescope under the stars&#10;&#10;Description automatically generated">
            <a:extLst>
              <a:ext uri="{FF2B5EF4-FFF2-40B4-BE49-F238E27FC236}">
                <a16:creationId xmlns:a16="http://schemas.microsoft.com/office/drawing/2014/main" id="{9325F3F6-DA21-5B93-9DFD-95832594B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8" descr="A blue circular object with a metal handle&#10;&#10;Description automatically generated">
            <a:extLst>
              <a:ext uri="{FF2B5EF4-FFF2-40B4-BE49-F238E27FC236}">
                <a16:creationId xmlns:a16="http://schemas.microsoft.com/office/drawing/2014/main" id="{764CF26F-222B-9C78-2C93-04B20B05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r="4" b="3056"/>
          <a:stretch/>
        </p:blipFill>
        <p:spPr>
          <a:xfrm>
            <a:off x="7913991" y="421862"/>
            <a:ext cx="4095313" cy="3618532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E1311C-D854-F40C-E12E-4E39C8CBE918}"/>
              </a:ext>
            </a:extLst>
          </p:cNvPr>
          <p:cNvSpPr txBox="1"/>
          <p:nvPr/>
        </p:nvSpPr>
        <p:spPr>
          <a:xfrm>
            <a:off x="1789836" y="151290"/>
            <a:ext cx="7933455" cy="1569660"/>
          </a:xfrm>
          <a:prstGeom prst="rect">
            <a:avLst/>
          </a:prstGeom>
          <a:solidFill>
            <a:schemeClr val="tx1">
              <a:alpha val="3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Astronomical Spectroscopy with Skipper CCDs: First Results from a Skipper CCD Focal Plane Prototype at SIFS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BDDB8DF-5F72-DF57-1B0D-F92744F58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83" y="4532464"/>
            <a:ext cx="2052775" cy="387997"/>
          </a:xfrm>
          <a:prstGeom prst="rect">
            <a:avLst/>
          </a:prstGeom>
        </p:spPr>
      </p:pic>
      <p:pic>
        <p:nvPicPr>
          <p:cNvPr id="15" name="Picture 1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549A7AAB-901F-BF51-512D-801AE7A14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070" y="5084687"/>
            <a:ext cx="2698869" cy="942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E7DBD-AB4F-884E-B09B-525B2C1C6C6D}"/>
              </a:ext>
            </a:extLst>
          </p:cNvPr>
          <p:cNvSpPr txBox="1"/>
          <p:nvPr/>
        </p:nvSpPr>
        <p:spPr>
          <a:xfrm>
            <a:off x="108587" y="4171634"/>
            <a:ext cx="7361583" cy="46166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Edgar Marrufo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768A4-653D-2071-E10D-1C4C2B6E53CC}"/>
              </a:ext>
            </a:extLst>
          </p:cNvPr>
          <p:cNvSpPr txBox="1"/>
          <p:nvPr/>
        </p:nvSpPr>
        <p:spPr>
          <a:xfrm>
            <a:off x="245042" y="4914651"/>
            <a:ext cx="7361583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New Perspectives 2024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09 July 2024</a:t>
            </a:r>
          </a:p>
        </p:txBody>
      </p:sp>
    </p:spTree>
    <p:extLst>
      <p:ext uri="{BB962C8B-B14F-4D97-AF65-F5344CB8AC3E}">
        <p14:creationId xmlns:p14="http://schemas.microsoft.com/office/powerpoint/2010/main" val="165363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DB5999-65BA-FF4E-8A45-B87560F7A05F}"/>
              </a:ext>
            </a:extLst>
          </p:cNvPr>
          <p:cNvGrpSpPr/>
          <p:nvPr/>
        </p:nvGrpSpPr>
        <p:grpSpPr>
          <a:xfrm>
            <a:off x="6745575" y="777792"/>
            <a:ext cx="5258768" cy="5912503"/>
            <a:chOff x="6745575" y="777792"/>
            <a:chExt cx="5258768" cy="591250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61720A2-780B-EC41-85F4-424FFE2D6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575" y="777792"/>
              <a:ext cx="5258768" cy="2382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D352434-29A4-EA46-86D7-2E982B6793FF}"/>
                </a:ext>
              </a:extLst>
            </p:cNvPr>
            <p:cNvCxnSpPr/>
            <p:nvPr/>
          </p:nvCxnSpPr>
          <p:spPr>
            <a:xfrm flipH="1">
              <a:off x="9069049" y="2773180"/>
              <a:ext cx="913151" cy="0"/>
            </a:xfrm>
            <a:prstGeom prst="straightConnector1">
              <a:avLst/>
            </a:prstGeom>
            <a:ln w="889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DA0BCA6-CF6F-294F-A1C1-737CA6AF4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4198" y="2070873"/>
              <a:ext cx="1678897" cy="27239"/>
            </a:xfrm>
            <a:prstGeom prst="straightConnector1">
              <a:avLst/>
            </a:prstGeom>
            <a:ln w="88900">
              <a:solidFill>
                <a:srgbClr val="FF7F7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82E865D-F95B-7A4B-9F7D-F85CA3540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433" y="3262999"/>
              <a:ext cx="5213052" cy="306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870224-FE01-8B44-8904-E6D0C0258C5D}"/>
                </a:ext>
              </a:extLst>
            </p:cNvPr>
            <p:cNvSpPr/>
            <p:nvPr/>
          </p:nvSpPr>
          <p:spPr>
            <a:xfrm>
              <a:off x="10155344" y="6351741"/>
              <a:ext cx="18181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Lato-Regular"/>
                </a:rPr>
                <a:t>arXiv:2012.10414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3734D2-8C55-524E-AC56-3042A19D1EF2}"/>
              </a:ext>
            </a:extLst>
          </p:cNvPr>
          <p:cNvGrpSpPr/>
          <p:nvPr/>
        </p:nvGrpSpPr>
        <p:grpSpPr>
          <a:xfrm>
            <a:off x="45338" y="1735293"/>
            <a:ext cx="6382305" cy="4162231"/>
            <a:chOff x="76259" y="1748356"/>
            <a:chExt cx="6382305" cy="41622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CABD0B-7FA1-EC46-9C24-DAB0E770F682}"/>
                </a:ext>
              </a:extLst>
            </p:cNvPr>
            <p:cNvGrpSpPr/>
            <p:nvPr/>
          </p:nvGrpSpPr>
          <p:grpSpPr>
            <a:xfrm>
              <a:off x="76259" y="1748356"/>
              <a:ext cx="6382305" cy="4008343"/>
              <a:chOff x="76259" y="1748356"/>
              <a:chExt cx="6382305" cy="400834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11DFA23-1597-8E4C-8738-739A3DEDC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59" y="1748356"/>
                <a:ext cx="6382305" cy="400834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8DA634-D869-4144-99AF-3C6F6772D1E4}"/>
                  </a:ext>
                </a:extLst>
              </p:cNvPr>
              <p:cNvSpPr/>
              <p:nvPr/>
            </p:nvSpPr>
            <p:spPr>
              <a:xfrm>
                <a:off x="4572000" y="1858779"/>
                <a:ext cx="1798820" cy="299293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69F62C0-1CBE-2145-882B-25388F50F7BA}"/>
                  </a:ext>
                </a:extLst>
              </p:cNvPr>
              <p:cNvCxnSpPr/>
              <p:nvPr/>
            </p:nvCxnSpPr>
            <p:spPr>
              <a:xfrm flipV="1">
                <a:off x="4287187" y="2353456"/>
                <a:ext cx="0" cy="284813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038F4C-C71C-5246-BBA9-C6CF1FA96387}"/>
                  </a:ext>
                </a:extLst>
              </p:cNvPr>
              <p:cNvSpPr txBox="1"/>
              <p:nvPr/>
            </p:nvSpPr>
            <p:spPr>
              <a:xfrm>
                <a:off x="2594268" y="2353456"/>
                <a:ext cx="3074498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Takes a few hours to read full 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AstroSkipper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with single photon counting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ABF4FA-D8EC-3744-94A9-C864A0A23680}"/>
                </a:ext>
              </a:extLst>
            </p:cNvPr>
            <p:cNvSpPr/>
            <p:nvPr/>
          </p:nvSpPr>
          <p:spPr>
            <a:xfrm>
              <a:off x="112812" y="5572033"/>
              <a:ext cx="18181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Lato-Regular"/>
                </a:rPr>
                <a:t>arXiv:1706.00028</a:t>
              </a:r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545C2B-E278-60BE-927C-54AD93AABD36}"/>
              </a:ext>
            </a:extLst>
          </p:cNvPr>
          <p:cNvSpPr txBox="1">
            <a:spLocks/>
          </p:cNvSpPr>
          <p:nvPr/>
        </p:nvSpPr>
        <p:spPr>
          <a:xfrm>
            <a:off x="81891" y="136525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CCDs: Observation Optimization (Regions of Interest)</a:t>
            </a:r>
          </a:p>
        </p:txBody>
      </p:sp>
    </p:spTree>
    <p:extLst>
      <p:ext uri="{BB962C8B-B14F-4D97-AF65-F5344CB8AC3E}">
        <p14:creationId xmlns:p14="http://schemas.microsoft.com/office/powerpoint/2010/main" val="21097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2598884" y="2878278"/>
            <a:ext cx="796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05083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6020-EFEF-C1B5-977B-DE420F909849}"/>
              </a:ext>
            </a:extLst>
          </p:cNvPr>
          <p:cNvSpPr txBox="1">
            <a:spLocks/>
          </p:cNvSpPr>
          <p:nvPr/>
        </p:nvSpPr>
        <p:spPr>
          <a:xfrm>
            <a:off x="81891" y="136525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CCDs: First On-Sky Demonstration (Sub-electron Noise)</a:t>
            </a:r>
          </a:p>
        </p:txBody>
      </p:sp>
      <p:pic>
        <p:nvPicPr>
          <p:cNvPr id="6" name="Picture 5" descr="A greyscale shot of a television screen&#10;&#10;Description automatically generated">
            <a:extLst>
              <a:ext uri="{FF2B5EF4-FFF2-40B4-BE49-F238E27FC236}">
                <a16:creationId xmlns:a16="http://schemas.microsoft.com/office/drawing/2014/main" id="{EBA8069D-8055-4542-971C-328E85CDA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4" y="2066602"/>
            <a:ext cx="10551523" cy="28475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005D3-2568-7245-501D-6AA72DEF1D69}"/>
              </a:ext>
            </a:extLst>
          </p:cNvPr>
          <p:cNvSpPr/>
          <p:nvPr/>
        </p:nvSpPr>
        <p:spPr>
          <a:xfrm>
            <a:off x="3579223" y="2142308"/>
            <a:ext cx="4869719" cy="2449286"/>
          </a:xfrm>
          <a:prstGeom prst="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5B4146-9236-C9D5-1C94-DAA94EF8920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866856" y="1195251"/>
            <a:ext cx="1396093" cy="871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9D91B5-6E47-70F9-0E93-2B5B56BF9B3E}"/>
              </a:ext>
            </a:extLst>
          </p:cNvPr>
          <p:cNvSpPr txBox="1"/>
          <p:nvPr/>
        </p:nvSpPr>
        <p:spPr>
          <a:xfrm>
            <a:off x="7419703" y="949764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ROI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4403AF-73A6-9F2F-03E2-F9A56CF82621}"/>
              </a:ext>
            </a:extLst>
          </p:cNvPr>
          <p:cNvCxnSpPr>
            <a:cxnSpLocks/>
          </p:cNvCxnSpPr>
          <p:nvPr/>
        </p:nvCxnSpPr>
        <p:spPr>
          <a:xfrm flipH="1">
            <a:off x="2325189" y="3512912"/>
            <a:ext cx="1613263" cy="17906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208A51-2A5F-E989-9A46-AC38C4828B5C}"/>
              </a:ext>
            </a:extLst>
          </p:cNvPr>
          <p:cNvSpPr txBox="1"/>
          <p:nvPr/>
        </p:nvSpPr>
        <p:spPr>
          <a:xfrm>
            <a:off x="10332459" y="5846288"/>
            <a:ext cx="19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4.2 e- rms/pixel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0C7585-77DF-4196-C31C-09679BBA096D}"/>
              </a:ext>
            </a:extLst>
          </p:cNvPr>
          <p:cNvCxnSpPr>
            <a:cxnSpLocks/>
          </p:cNvCxnSpPr>
          <p:nvPr/>
        </p:nvCxnSpPr>
        <p:spPr>
          <a:xfrm>
            <a:off x="10269583" y="3742575"/>
            <a:ext cx="1120140" cy="21952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942524-9956-7A20-C70D-1CBDB7C13D21}"/>
              </a:ext>
            </a:extLst>
          </p:cNvPr>
          <p:cNvSpPr txBox="1"/>
          <p:nvPr/>
        </p:nvSpPr>
        <p:spPr>
          <a:xfrm>
            <a:off x="1471488" y="5342965"/>
            <a:ext cx="19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0.5 e- rms/pixel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421A59-B525-AAFF-E15D-9790785C81E5}"/>
              </a:ext>
            </a:extLst>
          </p:cNvPr>
          <p:cNvSpPr txBox="1"/>
          <p:nvPr/>
        </p:nvSpPr>
        <p:spPr>
          <a:xfrm>
            <a:off x="3814354" y="5250632"/>
            <a:ext cx="5669280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Achieved sub-electron readout noise (0.5 e- rms/pixel) in science frames for an area 2k x 4k pixels. ROI minimizes readout time from ~55 min to ~15 min.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BF897D-8360-9F92-8AA5-7255FCAC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429" y="-42264"/>
            <a:ext cx="2184572" cy="21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EF705-52C1-39AE-6F47-542545E46958}"/>
              </a:ext>
            </a:extLst>
          </p:cNvPr>
          <p:cNvSpPr txBox="1"/>
          <p:nvPr/>
        </p:nvSpPr>
        <p:spPr>
          <a:xfrm>
            <a:off x="7489024" y="1565231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QSO HB89 1159+123</a:t>
            </a:r>
          </a:p>
        </p:txBody>
      </p:sp>
    </p:spTree>
    <p:extLst>
      <p:ext uri="{BB962C8B-B14F-4D97-AF65-F5344CB8AC3E}">
        <p14:creationId xmlns:p14="http://schemas.microsoft.com/office/powerpoint/2010/main" val="94797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6020-EFEF-C1B5-977B-DE420F909849}"/>
              </a:ext>
            </a:extLst>
          </p:cNvPr>
          <p:cNvSpPr txBox="1">
            <a:spLocks/>
          </p:cNvSpPr>
          <p:nvPr/>
        </p:nvSpPr>
        <p:spPr>
          <a:xfrm>
            <a:off x="81891" y="136525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CCDs: First On-Sky Demonstration (Photon-Counting)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6A83C4-369A-1DFD-884B-1DB937B52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6762"/>
          <a:stretch/>
        </p:blipFill>
        <p:spPr bwMode="auto">
          <a:xfrm>
            <a:off x="81891" y="1003773"/>
            <a:ext cx="7474972" cy="12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43D405-5F76-42C3-C158-AA9012B7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0217" y="808026"/>
            <a:ext cx="2032747" cy="59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6FB3FE-6C77-BD96-84D8-4F98D786841C}"/>
              </a:ext>
            </a:extLst>
          </p:cNvPr>
          <p:cNvCxnSpPr>
            <a:cxnSpLocks/>
          </p:cNvCxnSpPr>
          <p:nvPr/>
        </p:nvCxnSpPr>
        <p:spPr>
          <a:xfrm>
            <a:off x="3901784" y="2434536"/>
            <a:ext cx="4246937" cy="1545751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B5D954-6C70-32AE-7CF2-1200D2C96C9E}"/>
              </a:ext>
            </a:extLst>
          </p:cNvPr>
          <p:cNvSpPr txBox="1"/>
          <p:nvPr/>
        </p:nvSpPr>
        <p:spPr>
          <a:xfrm>
            <a:off x="81890" y="3540174"/>
            <a:ext cx="6014109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Photon-counting was achieved for the first time for astronomical observations with a Skipper CCD (charge quantizing read out noise on a CCD). </a:t>
            </a:r>
          </a:p>
        </p:txBody>
      </p:sp>
    </p:spTree>
    <p:extLst>
      <p:ext uri="{BB962C8B-B14F-4D97-AF65-F5344CB8AC3E}">
        <p14:creationId xmlns:p14="http://schemas.microsoft.com/office/powerpoint/2010/main" val="380786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6020-EFEF-C1B5-977B-DE420F909849}"/>
              </a:ext>
            </a:extLst>
          </p:cNvPr>
          <p:cNvSpPr txBox="1">
            <a:spLocks/>
          </p:cNvSpPr>
          <p:nvPr/>
        </p:nvSpPr>
        <p:spPr>
          <a:xfrm>
            <a:off x="81891" y="136525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CCDs: First On-Sky Demonstration (Photon-Counting)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843289-FC77-B770-D434-DD9337AF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" y="1226697"/>
            <a:ext cx="1857492" cy="54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F2D124A-0CC8-0AD6-9D07-3902B4B6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72" y="1935175"/>
            <a:ext cx="4252436" cy="398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aph of 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3D1F7F7A-C801-26B5-F7A3-118759CC7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00" y="2619495"/>
            <a:ext cx="5929745" cy="22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7AC02-22F4-003E-13F9-8D364BE41B64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Signal-to-Noise (Read Noise Dominated Regime)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A0C0C-F72C-1111-BD4A-60136A2A7516}"/>
              </a:ext>
            </a:extLst>
          </p:cNvPr>
          <p:cNvSpPr txBox="1"/>
          <p:nvPr/>
        </p:nvSpPr>
        <p:spPr>
          <a:xfrm>
            <a:off x="4190890" y="1331817"/>
            <a:ext cx="20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SOAR Telescope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07C2F-AE4D-0BA0-F693-32F07F3334A7}"/>
              </a:ext>
            </a:extLst>
          </p:cNvPr>
          <p:cNvSpPr txBox="1"/>
          <p:nvPr/>
        </p:nvSpPr>
        <p:spPr>
          <a:xfrm>
            <a:off x="3548077" y="4879412"/>
            <a:ext cx="2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 bench spectrograph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1A058B-6029-1069-AFFF-5E413808C5CC}"/>
                  </a:ext>
                </a:extLst>
              </p:cNvPr>
              <p:cNvSpPr txBox="1"/>
              <p:nvPr/>
            </p:nvSpPr>
            <p:spPr>
              <a:xfrm>
                <a:off x="57294" y="942780"/>
                <a:ext cx="4483603" cy="1350947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Lato-Regular"/>
                  </a:rPr>
                  <a:t>Region of interest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samp</m:t>
                        </m:r>
                      </m:sub>
                    </m:sSub>
                  </m:oMath>
                </a14:m>
                <a:r>
                  <a:rPr lang="en-US" sz="2000" dirty="0">
                    <a:latin typeface="Lato-Regular"/>
                  </a:rPr>
                  <a:t> is optimized to minimize backgrounds and demonstrate S/N  improvements for SIFS.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1A058B-6029-1069-AFFF-5E413808C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" y="942780"/>
                <a:ext cx="4483603" cy="1350947"/>
              </a:xfrm>
              <a:prstGeom prst="rect">
                <a:avLst/>
              </a:prstGeom>
              <a:blipFill>
                <a:blip r:embed="rId2"/>
                <a:stretch>
                  <a:fillRect l="-805" t="-1304" b="-5217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9E5E05-EB2B-2F91-9217-47E4FAE7185B}"/>
                  </a:ext>
                </a:extLst>
              </p:cNvPr>
              <p:cNvSpPr txBox="1"/>
              <p:nvPr/>
            </p:nvSpPr>
            <p:spPr>
              <a:xfrm>
                <a:off x="-17686" y="2451710"/>
                <a:ext cx="4208576" cy="965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src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src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bkg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dark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>
                  <a:latin typeface="Lato-Regular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9E5E05-EB2B-2F91-9217-47E4FAE71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686" y="2451710"/>
                <a:ext cx="4208576" cy="9659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CF20E2-718B-E80F-6797-CB28B6C6D31F}"/>
                  </a:ext>
                </a:extLst>
              </p:cNvPr>
              <p:cNvSpPr txBox="1"/>
              <p:nvPr/>
            </p:nvSpPr>
            <p:spPr>
              <a:xfrm>
                <a:off x="3986590" y="2682764"/>
                <a:ext cx="3822494" cy="619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src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bkg</m:t>
                          </m:r>
                        </m:sub>
                      </m:sSub>
                      <m:r>
                        <a:rPr lang="en-US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dark</m:t>
                          </m:r>
                        </m:sub>
                      </m:sSub>
                      <m:r>
                        <a:rPr lang="en-US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Lato-Regular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src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bkg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Lato-Regular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CF20E2-718B-E80F-6797-CB28B6C6D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590" y="2682764"/>
                <a:ext cx="3822494" cy="619016"/>
              </a:xfrm>
              <a:prstGeom prst="rect">
                <a:avLst/>
              </a:prstGeom>
              <a:blipFill>
                <a:blip r:embed="rId4"/>
                <a:stretch>
                  <a:fillRect b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D025-BD7B-ABD6-ABA9-F191B9B7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15</a:t>
            </a:fld>
            <a:endParaRPr lang="en-US"/>
          </a:p>
        </p:txBody>
      </p:sp>
      <p:pic>
        <p:nvPicPr>
          <p:cNvPr id="13" name="Picture 12" descr="A graph of a wave&#10;&#10;Description automatically generated">
            <a:extLst>
              <a:ext uri="{FF2B5EF4-FFF2-40B4-BE49-F238E27FC236}">
                <a16:creationId xmlns:a16="http://schemas.microsoft.com/office/drawing/2014/main" id="{91DB20F2-15FA-3393-559C-48A83ED21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" y="3587588"/>
            <a:ext cx="9939010" cy="3151594"/>
          </a:xfrm>
          <a:prstGeom prst="rect">
            <a:avLst/>
          </a:prstGeom>
        </p:spPr>
      </p:pic>
      <p:pic>
        <p:nvPicPr>
          <p:cNvPr id="23" name="Picture 22" descr="A graph with a line&#10;&#10;Description automatically generated">
            <a:extLst>
              <a:ext uri="{FF2B5EF4-FFF2-40B4-BE49-F238E27FC236}">
                <a16:creationId xmlns:a16="http://schemas.microsoft.com/office/drawing/2014/main" id="{EB3BACBF-7F71-EB1B-9090-F55465DD2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49" y="497064"/>
            <a:ext cx="3575901" cy="348437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CCEE37-DF38-B89F-1C52-354075E6269A}"/>
              </a:ext>
            </a:extLst>
          </p:cNvPr>
          <p:cNvCxnSpPr>
            <a:cxnSpLocks/>
          </p:cNvCxnSpPr>
          <p:nvPr/>
        </p:nvCxnSpPr>
        <p:spPr>
          <a:xfrm flipV="1">
            <a:off x="8130073" y="4328397"/>
            <a:ext cx="1997529" cy="71013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12FD711-EB88-7BB9-8896-430B3AA835E9}"/>
              </a:ext>
            </a:extLst>
          </p:cNvPr>
          <p:cNvSpPr txBox="1"/>
          <p:nvPr/>
        </p:nvSpPr>
        <p:spPr>
          <a:xfrm>
            <a:off x="10295906" y="4248539"/>
            <a:ext cx="1417123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-Regular"/>
              </a:rPr>
              <a:t>O III</a:t>
            </a:r>
          </a:p>
        </p:txBody>
      </p:sp>
    </p:spTree>
    <p:extLst>
      <p:ext uri="{BB962C8B-B14F-4D97-AF65-F5344CB8AC3E}">
        <p14:creationId xmlns:p14="http://schemas.microsoft.com/office/powerpoint/2010/main" val="383254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2016033" y="3044279"/>
            <a:ext cx="796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47070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1015932" y="2659559"/>
            <a:ext cx="796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Planned Science</a:t>
            </a:r>
          </a:p>
        </p:txBody>
      </p:sp>
    </p:spTree>
    <p:extLst>
      <p:ext uri="{BB962C8B-B14F-4D97-AF65-F5344CB8AC3E}">
        <p14:creationId xmlns:p14="http://schemas.microsoft.com/office/powerpoint/2010/main" val="1278006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A0C0C-F72C-1111-BD4A-60136A2A7516}"/>
              </a:ext>
            </a:extLst>
          </p:cNvPr>
          <p:cNvSpPr txBox="1"/>
          <p:nvPr/>
        </p:nvSpPr>
        <p:spPr>
          <a:xfrm>
            <a:off x="4190890" y="1331817"/>
            <a:ext cx="20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SOAR Telescope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07C2F-AE4D-0BA0-F693-32F07F3334A7}"/>
              </a:ext>
            </a:extLst>
          </p:cNvPr>
          <p:cNvSpPr txBox="1"/>
          <p:nvPr/>
        </p:nvSpPr>
        <p:spPr>
          <a:xfrm>
            <a:off x="3548077" y="4879412"/>
            <a:ext cx="2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 bench spectrograph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D025-BD7B-ABD6-ABA9-F191B9B7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A39A37-5120-AAA6-5B84-70AB6531D1FC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Axion-like-Particle Dark Matter in Galaxy Clusters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D06091-90DC-93A1-3CFE-B59247CD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06" y="827196"/>
            <a:ext cx="4898671" cy="24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006AD91-5C9C-74CD-EC73-FE7EBE5A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99" y="3325577"/>
            <a:ext cx="5352817" cy="35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9D60F1-2DA5-D539-8603-A30F149326D5}"/>
              </a:ext>
            </a:extLst>
          </p:cNvPr>
          <p:cNvSpPr txBox="1"/>
          <p:nvPr/>
        </p:nvSpPr>
        <p:spPr>
          <a:xfrm>
            <a:off x="280556" y="1736163"/>
            <a:ext cx="615834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  <a:latin typeface="Lato-Regular"/>
              </a:rPr>
              <a:t>ALPs or other eV-scale DM may decay into mono- energetic photons, producing a spectral line.</a:t>
            </a:r>
            <a:endParaRPr lang="en-US" dirty="0">
              <a:effectLst/>
              <a:latin typeface="Lato-Regular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  <a:latin typeface="Lato-Regular"/>
              </a:rPr>
              <a:t>For two-photon decays, each photon has observed wavelength   </a:t>
            </a:r>
            <a:r>
              <a:rPr lang="el-GR" sz="1800" b="0" i="0" u="none" strike="noStrike" dirty="0">
                <a:effectLst/>
                <a:latin typeface="Lato-Regular"/>
              </a:rPr>
              <a:t>λ = 2480 </a:t>
            </a:r>
            <a:r>
              <a:rPr lang="en-US" sz="1800" b="0" i="0" u="none" strike="noStrike" dirty="0">
                <a:effectLst/>
                <a:latin typeface="Lato-Regular"/>
              </a:rPr>
              <a:t>Å * (10 eV) * (1+z).</a:t>
            </a:r>
            <a:endParaRPr lang="en-US" dirty="0">
              <a:effectLst/>
              <a:latin typeface="Lato-Regular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effectLst/>
                <a:latin typeface="Lato-Regular"/>
              </a:rPr>
              <a:t>Moderate-redshift (z ~ 1–2) galaxy clusters have several advantages for ALP searches:</a:t>
            </a:r>
            <a:endParaRPr lang="en-US" dirty="0">
              <a:effectLst/>
              <a:latin typeface="Lato-Regular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Lato-Regular"/>
              </a:rPr>
              <a:t>Large DM masses constrained by SZ observations (e.g., ACT or SPT)</a:t>
            </a:r>
          </a:p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Lato-Regular"/>
              </a:rPr>
              <a:t>Increases ALP mass reach for a given wavelength bandpass by a factor (1+z).</a:t>
            </a:r>
          </a:p>
        </p:txBody>
      </p:sp>
    </p:spTree>
    <p:extLst>
      <p:ext uri="{BB962C8B-B14F-4D97-AF65-F5344CB8AC3E}">
        <p14:creationId xmlns:p14="http://schemas.microsoft.com/office/powerpoint/2010/main" val="390342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A0C0C-F72C-1111-BD4A-60136A2A7516}"/>
              </a:ext>
            </a:extLst>
          </p:cNvPr>
          <p:cNvSpPr txBox="1"/>
          <p:nvPr/>
        </p:nvSpPr>
        <p:spPr>
          <a:xfrm>
            <a:off x="4190890" y="1331817"/>
            <a:ext cx="20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SOAR Telescope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D025-BD7B-ABD6-ABA9-F191B9B7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A39A37-5120-AAA6-5B84-70AB6531D1FC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Ultra-faint-Dwarf Galaxy Candidate Member Star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79D879-239B-1B8C-4760-8E3EDD83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96" y="879799"/>
            <a:ext cx="7458075" cy="4152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0EC2C4-3819-8A17-956E-5FAD6ED7C862}"/>
              </a:ext>
            </a:extLst>
          </p:cNvPr>
          <p:cNvSpPr/>
          <p:nvPr/>
        </p:nvSpPr>
        <p:spPr>
          <a:xfrm>
            <a:off x="5299788" y="758890"/>
            <a:ext cx="3514530" cy="251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FB7724-4140-944D-63AE-DF44B8E8B371}"/>
              </a:ext>
            </a:extLst>
          </p:cNvPr>
          <p:cNvSpPr/>
          <p:nvPr/>
        </p:nvSpPr>
        <p:spPr>
          <a:xfrm>
            <a:off x="2847992" y="4092006"/>
            <a:ext cx="336857" cy="335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9C596-D410-7F0D-2C15-6199CA179C24}"/>
              </a:ext>
            </a:extLst>
          </p:cNvPr>
          <p:cNvSpPr txBox="1"/>
          <p:nvPr/>
        </p:nvSpPr>
        <p:spPr>
          <a:xfrm>
            <a:off x="6368798" y="4427908"/>
            <a:ext cx="4483603" cy="20313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ato-Regular"/>
              </a:rPr>
              <a:t>UFD candidate star member confirmation (radial velocity calculations). </a:t>
            </a:r>
          </a:p>
          <a:p>
            <a:endParaRPr lang="en-US" dirty="0">
              <a:latin typeface="Lato-Regular"/>
            </a:endParaRPr>
          </a:p>
          <a:p>
            <a:r>
              <a:rPr lang="en-US" dirty="0">
                <a:latin typeface="Lato-Regular"/>
              </a:rPr>
              <a:t>Extend the mapping of stellar population of UFDs to larger distances (galaxy evolution and their small dark matter halos).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6E1B5F-7220-6908-4C85-E5100464542F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3135517" y="4378716"/>
            <a:ext cx="3138062" cy="977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0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2460170" y="2783967"/>
            <a:ext cx="703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Cosmological Surveys</a:t>
            </a:r>
          </a:p>
        </p:txBody>
      </p:sp>
    </p:spTree>
    <p:extLst>
      <p:ext uri="{BB962C8B-B14F-4D97-AF65-F5344CB8AC3E}">
        <p14:creationId xmlns:p14="http://schemas.microsoft.com/office/powerpoint/2010/main" val="3263393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7AC02-22F4-003E-13F9-8D364BE41B64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1C5A2A-B306-D4AF-A158-56E28D746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2" b="2"/>
          <a:stretch/>
        </p:blipFill>
        <p:spPr bwMode="auto">
          <a:xfrm>
            <a:off x="2602569" y="669337"/>
            <a:ext cx="4617215" cy="31299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0C0C-F72C-1111-BD4A-60136A2A7516}"/>
              </a:ext>
            </a:extLst>
          </p:cNvPr>
          <p:cNvSpPr txBox="1"/>
          <p:nvPr/>
        </p:nvSpPr>
        <p:spPr>
          <a:xfrm>
            <a:off x="4190890" y="1331817"/>
            <a:ext cx="20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SOAR Telescope </a:t>
            </a:r>
          </a:p>
        </p:txBody>
      </p:sp>
      <p:pic>
        <p:nvPicPr>
          <p:cNvPr id="10" name="Picture 9" descr="A picture containing building, steel, composite material, engineering&#10;&#10;Description automatically generated">
            <a:extLst>
              <a:ext uri="{FF2B5EF4-FFF2-40B4-BE49-F238E27FC236}">
                <a16:creationId xmlns:a16="http://schemas.microsoft.com/office/drawing/2014/main" id="{2C6734B4-BD0A-47D3-6E7D-3E8D0E410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7888" b="37760"/>
          <a:stretch/>
        </p:blipFill>
        <p:spPr>
          <a:xfrm>
            <a:off x="2554327" y="3821594"/>
            <a:ext cx="4713698" cy="2787472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7EF11DC0-F7F0-4EB4-A318-6F7F8FA08A0E}"/>
              </a:ext>
            </a:extLst>
          </p:cNvPr>
          <p:cNvSpPr/>
          <p:nvPr/>
        </p:nvSpPr>
        <p:spPr>
          <a:xfrm>
            <a:off x="4971524" y="3168723"/>
            <a:ext cx="199098" cy="10772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07C2F-AE4D-0BA0-F693-32F07F3334A7}"/>
              </a:ext>
            </a:extLst>
          </p:cNvPr>
          <p:cNvSpPr txBox="1"/>
          <p:nvPr/>
        </p:nvSpPr>
        <p:spPr>
          <a:xfrm>
            <a:off x="3548077" y="4879412"/>
            <a:ext cx="208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 bench spectrograph </a:t>
            </a:r>
          </a:p>
        </p:txBody>
      </p:sp>
      <p:pic>
        <p:nvPicPr>
          <p:cNvPr id="13" name="Picture 12" descr="A picture containing electronics, electrical wiring, cable, machine&#10;&#10;Description automatically generated">
            <a:extLst>
              <a:ext uri="{FF2B5EF4-FFF2-40B4-BE49-F238E27FC236}">
                <a16:creationId xmlns:a16="http://schemas.microsoft.com/office/drawing/2014/main" id="{CE6172CF-7F12-9F9F-F1CD-CAA972286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4" b="15449"/>
          <a:stretch/>
        </p:blipFill>
        <p:spPr>
          <a:xfrm>
            <a:off x="7219784" y="2659841"/>
            <a:ext cx="3713655" cy="3421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9385A-525F-862C-AC2E-48F82B373387}"/>
              </a:ext>
            </a:extLst>
          </p:cNvPr>
          <p:cNvSpPr txBox="1"/>
          <p:nvPr/>
        </p:nvSpPr>
        <p:spPr>
          <a:xfrm>
            <a:off x="8808802" y="3061028"/>
            <a:ext cx="232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Readout boards (SDSU-III controller)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1D3309B-5085-C40C-6185-45784BAE9861}"/>
              </a:ext>
            </a:extLst>
          </p:cNvPr>
          <p:cNvSpPr/>
          <p:nvPr/>
        </p:nvSpPr>
        <p:spPr>
          <a:xfrm rot="3290167">
            <a:off x="7630606" y="4623411"/>
            <a:ext cx="203361" cy="15993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BBAF9-7AEB-AF4E-7311-B154E4E2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467375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09531C-D115-D4C9-BCCF-73FB5A0F1E6D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Improved Detector Technology for Cosmic Surveys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AC044-F0AF-0E6C-E04F-FE6DD46EFC9B}"/>
              </a:ext>
            </a:extLst>
          </p:cNvPr>
          <p:cNvSpPr txBox="1"/>
          <p:nvPr/>
        </p:nvSpPr>
        <p:spPr>
          <a:xfrm>
            <a:off x="544132" y="778876"/>
            <a:ext cx="5551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Lato-Regular"/>
              </a:rPr>
              <a:t>Spectroscopic survey speed has increased by a factor of 10 each decade.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2A4E-920F-AA72-EA38-6CAA0D3C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73B401-0C17-3D42-9BAC-C094283F5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67244"/>
            <a:ext cx="6906126" cy="499075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C1D781E-5B9F-134A-9796-8A3243463620}"/>
              </a:ext>
            </a:extLst>
          </p:cNvPr>
          <p:cNvGrpSpPr/>
          <p:nvPr/>
        </p:nvGrpSpPr>
        <p:grpSpPr>
          <a:xfrm>
            <a:off x="6524249" y="20262"/>
            <a:ext cx="5667751" cy="4142664"/>
            <a:chOff x="7081290" y="270700"/>
            <a:chExt cx="4727489" cy="3458073"/>
          </a:xfrm>
        </p:grpSpPr>
        <p:pic>
          <p:nvPicPr>
            <p:cNvPr id="18" name="Picture 17" descr="A picture containing text, line, screenshot, diagram&#10;&#10;Description automatically generated">
              <a:extLst>
                <a:ext uri="{FF2B5EF4-FFF2-40B4-BE49-F238E27FC236}">
                  <a16:creationId xmlns:a16="http://schemas.microsoft.com/office/drawing/2014/main" id="{DB3A869E-31EE-0A4E-8FE0-43057A8CA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6" t="6878" r="6064" b="5143"/>
            <a:stretch/>
          </p:blipFill>
          <p:spPr>
            <a:xfrm>
              <a:off x="7081290" y="270700"/>
              <a:ext cx="4666077" cy="345807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797F08-C1AC-8F40-AC47-70AE3814F6F6}"/>
                </a:ext>
              </a:extLst>
            </p:cNvPr>
            <p:cNvSpPr txBox="1"/>
            <p:nvPr/>
          </p:nvSpPr>
          <p:spPr>
            <a:xfrm>
              <a:off x="11103213" y="848207"/>
              <a:ext cx="705566" cy="2272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Stage-V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D84C9F2-DFF5-E144-93B6-5A990EDECAF9}"/>
              </a:ext>
            </a:extLst>
          </p:cNvPr>
          <p:cNvSpPr/>
          <p:nvPr/>
        </p:nvSpPr>
        <p:spPr>
          <a:xfrm>
            <a:off x="819808" y="5213663"/>
            <a:ext cx="1048406" cy="9650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D0983-4177-7E8A-034F-3865D8CB117F}"/>
              </a:ext>
            </a:extLst>
          </p:cNvPr>
          <p:cNvSpPr txBox="1"/>
          <p:nvPr/>
        </p:nvSpPr>
        <p:spPr>
          <a:xfrm>
            <a:off x="7021161" y="4345270"/>
            <a:ext cx="4675539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Lato-Regular"/>
              </a:rPr>
              <a:t>Future spectroscopic surveys (e.g., DESI-2 and a Stage-5 Spectroscopic Survey) need to be sensitive to fainter objects, particularly at blue wavelengths (Lyman-break galaxies and Lyman-alpha emitters at redshift 2 &lt; z &lt; 5).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20C3DA-CED2-E348-801E-246F20C086DC}"/>
              </a:ext>
            </a:extLst>
          </p:cNvPr>
          <p:cNvSpPr/>
          <p:nvPr/>
        </p:nvSpPr>
        <p:spPr>
          <a:xfrm>
            <a:off x="-14288" y="6567586"/>
            <a:ext cx="4621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uardian Text Egyptian Web"/>
              </a:rPr>
              <a:t>Credit: </a:t>
            </a:r>
            <a:r>
              <a:rPr lang="en-US" sz="1400" dirty="0" err="1">
                <a:solidFill>
                  <a:schemeClr val="bg1"/>
                </a:solidFill>
                <a:latin typeface="Guardian Text Egyptian Web"/>
              </a:rPr>
              <a:t>Jinyi</a:t>
            </a:r>
            <a:r>
              <a:rPr lang="en-US" sz="1400" dirty="0">
                <a:solidFill>
                  <a:schemeClr val="bg1"/>
                </a:solidFill>
                <a:latin typeface="Guardian Text Egyptian Web"/>
              </a:rPr>
              <a:t> Yang, Steward Observatory/University of Arizona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69A9C3-2973-7E4B-8A05-86E2BF33A59A}"/>
              </a:ext>
            </a:extLst>
          </p:cNvPr>
          <p:cNvSpPr/>
          <p:nvPr/>
        </p:nvSpPr>
        <p:spPr>
          <a:xfrm>
            <a:off x="10115923" y="3244334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arXiv:2209.04322</a:t>
            </a:r>
          </a:p>
        </p:txBody>
      </p:sp>
    </p:spTree>
    <p:extLst>
      <p:ext uri="{BB962C8B-B14F-4D97-AF65-F5344CB8AC3E}">
        <p14:creationId xmlns:p14="http://schemas.microsoft.com/office/powerpoint/2010/main" val="132252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2460170" y="2783967"/>
            <a:ext cx="703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Skipper CCDs</a:t>
            </a:r>
          </a:p>
        </p:txBody>
      </p:sp>
    </p:spTree>
    <p:extLst>
      <p:ext uri="{BB962C8B-B14F-4D97-AF65-F5344CB8AC3E}">
        <p14:creationId xmlns:p14="http://schemas.microsoft.com/office/powerpoint/2010/main" val="19955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467375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09531C-D115-D4C9-BCCF-73FB5A0F1E6D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Charge-Coupled Devices (CCDs)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57961-90AF-C020-0D8C-7C0EFD63389A}"/>
              </a:ext>
            </a:extLst>
          </p:cNvPr>
          <p:cNvSpPr txBox="1"/>
          <p:nvPr/>
        </p:nvSpPr>
        <p:spPr>
          <a:xfrm>
            <a:off x="112541" y="577536"/>
            <a:ext cx="664386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133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CCDs: Metal-Oxide-Semiconductor capacitors.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E1418-FBA3-650D-B8DD-8C5A689B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1" y="1783645"/>
            <a:ext cx="4051099" cy="3883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32D2B-0168-4AB0-F23F-021A765A890E}"/>
              </a:ext>
            </a:extLst>
          </p:cNvPr>
          <p:cNvSpPr txBox="1"/>
          <p:nvPr/>
        </p:nvSpPr>
        <p:spPr>
          <a:xfrm>
            <a:off x="4114519" y="1047334"/>
            <a:ext cx="4829120" cy="210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Radiation interacting in the Si substrate (photoelectric effect) produces electron-hole pairs</a:t>
            </a:r>
          </a:p>
          <a:p>
            <a:pPr marL="0" lvl="1"/>
            <a:endParaRPr lang="en-US" sz="2133" dirty="0">
              <a:solidFill>
                <a:srgbClr val="000000"/>
              </a:solidFill>
              <a:latin typeface="Lato-Regular"/>
              <a:cs typeface="Calibri" panose="020F0502020204030204" pitchFamily="34" charset="0"/>
            </a:endParaRPr>
          </a:p>
          <a:p>
            <a:pPr marL="380990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Charge is collected near the surface by applying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EB7E42-0AC2-E681-D483-B5AC40AC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596" y="3966744"/>
            <a:ext cx="6451294" cy="2876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 descr="A circular object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DCF8A74E-A14E-9117-6073-1AEDBBE70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94" y="577536"/>
            <a:ext cx="2586271" cy="38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5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467375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09531C-D115-D4C9-BCCF-73FB5A0F1E6D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 Readout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3A651-8012-AF58-DD32-9C360E14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A graph with a dotted line&#10;&#10;Description automatically generated">
            <a:extLst>
              <a:ext uri="{FF2B5EF4-FFF2-40B4-BE49-F238E27FC236}">
                <a16:creationId xmlns:a16="http://schemas.microsoft.com/office/drawing/2014/main" id="{EB324F28-5D39-5ED1-D69B-68EEADF85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1" y="1162173"/>
            <a:ext cx="5492624" cy="5123588"/>
          </a:xfrm>
          <a:prstGeom prst="rect">
            <a:avLst/>
          </a:prstGeom>
        </p:spPr>
      </p:pic>
      <p:pic>
        <p:nvPicPr>
          <p:cNvPr id="12" name="Picture 11" descr="A graph with a dotted line&#10;&#10;Description automatically generated">
            <a:extLst>
              <a:ext uri="{FF2B5EF4-FFF2-40B4-BE49-F238E27FC236}">
                <a16:creationId xmlns:a16="http://schemas.microsoft.com/office/drawing/2014/main" id="{BE43C184-5732-70C6-64E0-89C115B61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20" y="1220673"/>
            <a:ext cx="5129920" cy="4817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2B693-5C24-DBEB-9E4F-D68D3B360FC5}"/>
                  </a:ext>
                </a:extLst>
              </p:cNvPr>
              <p:cNvSpPr txBox="1"/>
              <p:nvPr/>
            </p:nvSpPr>
            <p:spPr>
              <a:xfrm>
                <a:off x="1672046" y="4526280"/>
                <a:ext cx="1501821" cy="821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  <m:r>
                        <a:rPr lang="en-US" sz="28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8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>
                  <a:latin typeface="Lato-Regular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2B693-5C24-DBEB-9E4F-D68D3B360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46" y="4526280"/>
                <a:ext cx="1501821" cy="821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2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FD10D-671F-D4BA-8498-511FEC74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13CCE-5913-5285-D006-3CF56A48A69F}"/>
              </a:ext>
            </a:extLst>
          </p:cNvPr>
          <p:cNvSpPr txBox="1"/>
          <p:nvPr/>
        </p:nvSpPr>
        <p:spPr>
          <a:xfrm>
            <a:off x="2934786" y="2659559"/>
            <a:ext cx="7966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ato Bold" panose="020F0502020204030203"/>
              </a:rPr>
              <a:t>Astronomy-optimized Skipper CCDs</a:t>
            </a:r>
          </a:p>
        </p:txBody>
      </p:sp>
    </p:spTree>
    <p:extLst>
      <p:ext uri="{BB962C8B-B14F-4D97-AF65-F5344CB8AC3E}">
        <p14:creationId xmlns:p14="http://schemas.microsoft.com/office/powerpoint/2010/main" val="168748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F38D70-D0D3-9891-FC5C-2067C6DDD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3" b="8571"/>
          <a:stretch/>
        </p:blipFill>
        <p:spPr bwMode="auto">
          <a:xfrm>
            <a:off x="45338" y="4241861"/>
            <a:ext cx="2790063" cy="25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ircular object with a square object inside&#10;&#10;Description automatically generated">
            <a:extLst>
              <a:ext uri="{FF2B5EF4-FFF2-40B4-BE49-F238E27FC236}">
                <a16:creationId xmlns:a16="http://schemas.microsoft.com/office/drawing/2014/main" id="{D8C062AF-86FA-C568-B058-62E09350C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 r="11667" b="18095"/>
          <a:stretch/>
        </p:blipFill>
        <p:spPr>
          <a:xfrm>
            <a:off x="3478226" y="3850624"/>
            <a:ext cx="3129041" cy="30073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96333" y="6504215"/>
            <a:ext cx="552451" cy="237285"/>
          </a:xfrm>
        </p:spPr>
        <p:txBody>
          <a:bodyPr wrap="square" anchor="t">
            <a:normAutofit fontScale="92500" lnSpcReduction="20000"/>
          </a:bodyPr>
          <a:lstStyle/>
          <a:p>
            <a:pPr>
              <a:spcAft>
                <a:spcPts val="8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800"/>
                </a:spcAft>
                <a:defRPr/>
              </a:pPr>
              <a:t>8</a:t>
            </a:fld>
            <a:endParaRPr lang="en-US"/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8000224F-EE49-41DC-A795-A584830E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35428"/>
            <a:ext cx="5723684" cy="3785208"/>
          </a:xfrm>
          <a:prstGeom prst="rect">
            <a:avLst/>
          </a:prstGeom>
        </p:spPr>
      </p:pic>
      <p:pic>
        <p:nvPicPr>
          <p:cNvPr id="13" name="Google Shape;102;p18">
            <a:extLst>
              <a:ext uri="{FF2B5EF4-FFF2-40B4-BE49-F238E27FC236}">
                <a16:creationId xmlns:a16="http://schemas.microsoft.com/office/drawing/2014/main" id="{85F4FB75-F77A-4317-A1FC-D593EA6D13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1552" y="312057"/>
            <a:ext cx="6520448" cy="390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3;p18">
            <a:extLst>
              <a:ext uri="{FF2B5EF4-FFF2-40B4-BE49-F238E27FC236}">
                <a16:creationId xmlns:a16="http://schemas.microsoft.com/office/drawing/2014/main" id="{B747B660-BB43-443E-8725-50A657A98B9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6232" y="3306170"/>
            <a:ext cx="4735768" cy="35518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FAEF0DC-F22C-43F2-ACC1-AF3374BF3953}"/>
              </a:ext>
            </a:extLst>
          </p:cNvPr>
          <p:cNvSpPr/>
          <p:nvPr/>
        </p:nvSpPr>
        <p:spPr>
          <a:xfrm>
            <a:off x="992363" y="628371"/>
            <a:ext cx="1449059" cy="1367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568AD99-1837-4105-A2D9-D22C46AEF8EB}"/>
              </a:ext>
            </a:extLst>
          </p:cNvPr>
          <p:cNvSpPr/>
          <p:nvPr/>
        </p:nvSpPr>
        <p:spPr>
          <a:xfrm rot="543395" flipV="1">
            <a:off x="2150828" y="1715879"/>
            <a:ext cx="5221664" cy="120180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Google Shape;107;p18">
            <a:extLst>
              <a:ext uri="{FF2B5EF4-FFF2-40B4-BE49-F238E27FC236}">
                <a16:creationId xmlns:a16="http://schemas.microsoft.com/office/drawing/2014/main" id="{FD1988B6-33CD-4E08-AC98-9475D83F767D}"/>
              </a:ext>
            </a:extLst>
          </p:cNvPr>
          <p:cNvSpPr txBox="1"/>
          <p:nvPr/>
        </p:nvSpPr>
        <p:spPr>
          <a:xfrm>
            <a:off x="7284019" y="685716"/>
            <a:ext cx="193255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rgbClr val="FF0000"/>
                </a:solidFill>
                <a:latin typeface="Lato-Regular"/>
              </a:rPr>
              <a:t>Dewar</a:t>
            </a:r>
            <a:endParaRPr sz="2400" b="1" dirty="0">
              <a:solidFill>
                <a:srgbClr val="FF0000"/>
              </a:solidFill>
              <a:latin typeface="Lato-Regular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63EFE27-DFE6-4ACE-8D97-760B6C39178A}"/>
              </a:ext>
            </a:extLst>
          </p:cNvPr>
          <p:cNvSpPr/>
          <p:nvPr/>
        </p:nvSpPr>
        <p:spPr>
          <a:xfrm rot="6240256">
            <a:off x="9408158" y="3165994"/>
            <a:ext cx="1964277" cy="163761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113013E-0AA1-4BF8-AD3F-1347735F3816}"/>
              </a:ext>
            </a:extLst>
          </p:cNvPr>
          <p:cNvSpPr/>
          <p:nvPr/>
        </p:nvSpPr>
        <p:spPr>
          <a:xfrm rot="11045569">
            <a:off x="6738847" y="5063993"/>
            <a:ext cx="1964277" cy="163761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1A568-3EE5-4450-8984-9015F40DE792}"/>
              </a:ext>
            </a:extLst>
          </p:cNvPr>
          <p:cNvSpPr/>
          <p:nvPr/>
        </p:nvSpPr>
        <p:spPr>
          <a:xfrm>
            <a:off x="2696123" y="485381"/>
            <a:ext cx="2975429" cy="3418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EA186-7BE7-4397-9894-F949A66EA716}"/>
              </a:ext>
            </a:extLst>
          </p:cNvPr>
          <p:cNvSpPr txBox="1"/>
          <p:nvPr/>
        </p:nvSpPr>
        <p:spPr>
          <a:xfrm>
            <a:off x="2063564" y="3809294"/>
            <a:ext cx="282932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  <a:latin typeface="Lato-Regular"/>
                <a:cs typeface="Calibri" panose="020F0502020204030204" pitchFamily="34" charset="0"/>
              </a:rPr>
              <a:t>Macanhan</a:t>
            </a:r>
            <a:r>
              <a:rPr lang="en-US" sz="1333" dirty="0">
                <a:solidFill>
                  <a:schemeClr val="bg1"/>
                </a:solidFill>
                <a:latin typeface="Lato-Regular"/>
                <a:cs typeface="Calibri" panose="020F0502020204030204" pitchFamily="34" charset="0"/>
              </a:rPr>
              <a:t>, V.B.P, et 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A5C2C-F998-507C-EC23-7628E6DDEF14}"/>
              </a:ext>
            </a:extLst>
          </p:cNvPr>
          <p:cNvSpPr txBox="1"/>
          <p:nvPr/>
        </p:nvSpPr>
        <p:spPr>
          <a:xfrm>
            <a:off x="18999" y="4185235"/>
            <a:ext cx="2362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ato-Regular"/>
              </a:rPr>
              <a:t>Science Skipper CCD</a:t>
            </a:r>
          </a:p>
        </p:txBody>
      </p:sp>
      <p:sp>
        <p:nvSpPr>
          <p:cNvPr id="20" name="Google Shape;111;p18">
            <a:extLst>
              <a:ext uri="{FF2B5EF4-FFF2-40B4-BE49-F238E27FC236}">
                <a16:creationId xmlns:a16="http://schemas.microsoft.com/office/drawing/2014/main" id="{90B4F61C-BC38-4862-B336-C7A6268F8E3E}"/>
              </a:ext>
            </a:extLst>
          </p:cNvPr>
          <p:cNvSpPr txBox="1"/>
          <p:nvPr/>
        </p:nvSpPr>
        <p:spPr>
          <a:xfrm>
            <a:off x="4228580" y="5811829"/>
            <a:ext cx="244280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 dirty="0">
              <a:solidFill>
                <a:srgbClr val="FF0000"/>
              </a:solidFill>
            </a:endParaRPr>
          </a:p>
          <a:p>
            <a:r>
              <a:rPr lang="en" sz="2400" b="1" dirty="0">
                <a:solidFill>
                  <a:srgbClr val="FF0000"/>
                </a:solidFill>
                <a:latin typeface="Lato-Regular"/>
              </a:rPr>
              <a:t>4k x 4k e2V</a:t>
            </a:r>
            <a:endParaRPr sz="2400" b="1" dirty="0">
              <a:solidFill>
                <a:srgbClr val="FF0000"/>
              </a:solidFill>
              <a:latin typeface="Lato-Regular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D421F-1919-BA0D-7ABD-127560628826}"/>
              </a:ext>
            </a:extLst>
          </p:cNvPr>
          <p:cNvCxnSpPr>
            <a:cxnSpLocks/>
          </p:cNvCxnSpPr>
          <p:nvPr/>
        </p:nvCxnSpPr>
        <p:spPr>
          <a:xfrm flipV="1">
            <a:off x="0" y="395641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C6F285-A914-33AA-D04A-FEFFA2EE4936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 Focal Plane for SIFS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E9FA9EA-EB3C-8EA7-F30B-561D68BAEDB6}"/>
              </a:ext>
            </a:extLst>
          </p:cNvPr>
          <p:cNvSpPr/>
          <p:nvPr/>
        </p:nvSpPr>
        <p:spPr>
          <a:xfrm rot="11045569">
            <a:off x="2367847" y="5367532"/>
            <a:ext cx="1964277" cy="163761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6670111-D607-FCC3-809F-87F449892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r="6808"/>
          <a:stretch/>
        </p:blipFill>
        <p:spPr bwMode="auto">
          <a:xfrm>
            <a:off x="10432126" y="2983307"/>
            <a:ext cx="1659448" cy="12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8E4B158C-1CFA-642D-C759-50C7B4C47B51}"/>
              </a:ext>
            </a:extLst>
          </p:cNvPr>
          <p:cNvSpPr/>
          <p:nvPr/>
        </p:nvSpPr>
        <p:spPr>
          <a:xfrm rot="15255895">
            <a:off x="10954610" y="4506306"/>
            <a:ext cx="614479" cy="267179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844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45338" y="148507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C1C6CC-6C87-AC4E-7ADC-85E83C125C31}"/>
              </a:ext>
            </a:extLst>
          </p:cNvPr>
          <p:cNvCxnSpPr>
            <a:cxnSpLocks/>
          </p:cNvCxnSpPr>
          <p:nvPr/>
        </p:nvCxnSpPr>
        <p:spPr>
          <a:xfrm flipV="1">
            <a:off x="0" y="586129"/>
            <a:ext cx="12192000" cy="60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847992" y="2218999"/>
            <a:ext cx="2277197" cy="2088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7AC02-22F4-003E-13F9-8D364BE41B64}"/>
              </a:ext>
            </a:extLst>
          </p:cNvPr>
          <p:cNvSpPr txBox="1">
            <a:spLocks/>
          </p:cNvSpPr>
          <p:nvPr/>
        </p:nvSpPr>
        <p:spPr>
          <a:xfrm>
            <a:off x="45338" y="118818"/>
            <a:ext cx="10250568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CCDs: Astronomy-Optimized</a:t>
            </a:r>
          </a:p>
        </p:txBody>
      </p:sp>
      <p:pic>
        <p:nvPicPr>
          <p:cNvPr id="6" name="Picture 5" descr="A graph of a number of different types of light&#10;&#10;Description automatically generated with medium confidence">
            <a:extLst>
              <a:ext uri="{FF2B5EF4-FFF2-40B4-BE49-F238E27FC236}">
                <a16:creationId xmlns:a16="http://schemas.microsoft.com/office/drawing/2014/main" id="{2537531F-F695-1A6D-9145-C214AE018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" y="765810"/>
            <a:ext cx="5175052" cy="3128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C7A0F4-F13B-249F-A998-EE42BC6E669E}"/>
              </a:ext>
            </a:extLst>
          </p:cNvPr>
          <p:cNvSpPr/>
          <p:nvPr/>
        </p:nvSpPr>
        <p:spPr>
          <a:xfrm>
            <a:off x="1483235" y="1590969"/>
            <a:ext cx="2892584" cy="870396"/>
          </a:xfrm>
          <a:prstGeom prst="rect">
            <a:avLst/>
          </a:prstGeom>
          <a:ln w="635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Lato-Regular"/>
              </a:rPr>
              <a:t>AstroSkippers</a:t>
            </a:r>
            <a:r>
              <a:rPr lang="en-US" sz="1600" dirty="0">
                <a:latin typeface="Lato-Regular"/>
              </a:rPr>
              <a:t> retain the high QE of the thick, fully depleted DESI detectors from LBNL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95C61-94D5-D21F-6F5F-A67402BC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EDA59947-3291-40FA-9075-DEC1CCBA2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37" y="948820"/>
            <a:ext cx="2990723" cy="2762039"/>
          </a:xfrm>
          <a:prstGeom prst="rect">
            <a:avLst/>
          </a:prstGeom>
        </p:spPr>
      </p:pic>
      <p:pic>
        <p:nvPicPr>
          <p:cNvPr id="11" name="Picture 10" descr="A graph of a normalized distribution&#10;&#10;Description automatically generated">
            <a:extLst>
              <a:ext uri="{FF2B5EF4-FFF2-40B4-BE49-F238E27FC236}">
                <a16:creationId xmlns:a16="http://schemas.microsoft.com/office/drawing/2014/main" id="{2FC3B9AA-0237-F14E-6D8B-F382547C1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04" y="1027670"/>
            <a:ext cx="2917204" cy="2771923"/>
          </a:xfrm>
          <a:prstGeom prst="rect">
            <a:avLst/>
          </a:prstGeom>
        </p:spPr>
      </p:pic>
      <p:pic>
        <p:nvPicPr>
          <p:cNvPr id="12" name="Picture 11" descr="A graph of a full well and a full well&#10;&#10;Description automatically generated">
            <a:extLst>
              <a:ext uri="{FF2B5EF4-FFF2-40B4-BE49-F238E27FC236}">
                <a16:creationId xmlns:a16="http://schemas.microsoft.com/office/drawing/2014/main" id="{3F93EB73-9017-A443-EB9D-9EBA7F4F3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3"/>
          <a:stretch/>
        </p:blipFill>
        <p:spPr>
          <a:xfrm>
            <a:off x="400384" y="4524094"/>
            <a:ext cx="3257663" cy="2014818"/>
          </a:xfrm>
          <a:prstGeom prst="rect">
            <a:avLst/>
          </a:prstGeom>
        </p:spPr>
      </p:pic>
      <p:pic>
        <p:nvPicPr>
          <p:cNvPr id="15" name="Picture 14" descr="A graph of a full well and a full well&#10;&#10;Description automatically generated">
            <a:extLst>
              <a:ext uri="{FF2B5EF4-FFF2-40B4-BE49-F238E27FC236}">
                <a16:creationId xmlns:a16="http://schemas.microsoft.com/office/drawing/2014/main" id="{CEBA19B5-8034-E623-F580-016702401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4"/>
          <a:stretch/>
        </p:blipFill>
        <p:spPr>
          <a:xfrm>
            <a:off x="3984943" y="4521900"/>
            <a:ext cx="3435819" cy="21558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5C6D54-460E-35C8-DABE-FC11990D1633}"/>
              </a:ext>
            </a:extLst>
          </p:cNvPr>
          <p:cNvSpPr/>
          <p:nvPr/>
        </p:nvSpPr>
        <p:spPr>
          <a:xfrm>
            <a:off x="8670917" y="4797070"/>
            <a:ext cx="2917204" cy="1026703"/>
          </a:xfrm>
          <a:prstGeom prst="rect">
            <a:avLst/>
          </a:prstGeom>
          <a:ln w="635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Lato-Regular"/>
              </a:rPr>
              <a:t>Skipper CCDs need to be optimized for large full-well capacities and low backgrounds</a:t>
            </a:r>
          </a:p>
        </p:txBody>
      </p:sp>
    </p:spTree>
    <p:extLst>
      <p:ext uri="{BB962C8B-B14F-4D97-AF65-F5344CB8AC3E}">
        <p14:creationId xmlns:p14="http://schemas.microsoft.com/office/powerpoint/2010/main" val="523289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551</Words>
  <Application>Microsoft Office PowerPoint</Application>
  <PresentationFormat>Widescreen</PresentationFormat>
  <Paragraphs>88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 Math</vt:lpstr>
      <vt:lpstr>Guardian Text Egyptian Web</vt:lpstr>
      <vt:lpstr>Lato Bold</vt:lpstr>
      <vt:lpstr>Lato-Regular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Edgar Marrufo Villalpando</dc:creator>
  <cp:lastModifiedBy>Edgar Marrufo Villalpando</cp:lastModifiedBy>
  <cp:revision>4</cp:revision>
  <dcterms:created xsi:type="dcterms:W3CDTF">2024-07-03T18:20:06Z</dcterms:created>
  <dcterms:modified xsi:type="dcterms:W3CDTF">2024-07-08T22:45:46Z</dcterms:modified>
</cp:coreProperties>
</file>