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email and name of the conference, uchicago logo, add fermilab,uchicago for Dr. Ciprijanovic and Dr. Nord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76cecf41d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76cecf41d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6cecf41d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6cecf41d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76cecf41d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76cecf41d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6f0d0593bd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6f0d0593bd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b="1" lang="en"/>
              <a:t>Introduce the problem:</a:t>
            </a:r>
            <a:r>
              <a:rPr lang="en"/>
              <a:t> there are so many images from so many telescopes of galaxy mergers that being able to manually classify them is impossible</a:t>
            </a:r>
            <a:endParaRPr/>
          </a:p>
          <a:p>
            <a:pPr indent="-298450" lvl="0" marL="457200" rtl="0" algn="l">
              <a:spcBef>
                <a:spcPts val="0"/>
              </a:spcBef>
              <a:spcAft>
                <a:spcPts val="0"/>
              </a:spcAft>
              <a:buSzPts val="1100"/>
              <a:buAutoNum type="arabicPeriod"/>
            </a:pPr>
            <a:r>
              <a:rPr lang="en"/>
              <a:t>Deep learning is a solution to this problem: if we can train a neural network to understand how to extract important features from images of galaxy mergers than it would significantly aid astronomers/astrophysicists</a:t>
            </a:r>
            <a:endParaRPr/>
          </a:p>
          <a:p>
            <a:pPr indent="-298450" lvl="0" marL="457200" rtl="0" algn="l">
              <a:spcBef>
                <a:spcPts val="0"/>
              </a:spcBef>
              <a:spcAft>
                <a:spcPts val="0"/>
              </a:spcAft>
              <a:buSzPts val="1100"/>
              <a:buAutoNum type="arabicPeriod"/>
            </a:pPr>
            <a:r>
              <a:rPr lang="en"/>
              <a:t>If we choose as the specific feature of interest to be the stellar mass of a galaxy and we can construct a deep learning model which </a:t>
            </a:r>
            <a:r>
              <a:rPr b="1" lang="en"/>
              <a:t>trains</a:t>
            </a:r>
            <a:r>
              <a:rPr lang="en"/>
              <a:t> on simulated galaxy images and still gives accurate results on real galaxy images then this would be significant because we would have a model which gives results on real galaxies without every needing to have been trained on a real galaxy!</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6cecf41d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76cecf41d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76cecf41d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76cecf41d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76cecf41d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76cecf41d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6cecf41d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6cecf41d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76cecf41d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76cecf41d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cf654b511f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cf654b511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we are waiting for real data, we have toyed around with adding artificial noise and show that our model fails on the noisy images to show that this is something domain adaptation can help us with - in the previous slides also </a:t>
            </a:r>
            <a:r>
              <a:rPr lang="en"/>
              <a:t>mention that the real data is in preperation but for now we are playing around with adding extra noise as the real data set; also, make sure to say that this is in logscale and is normalized; in reality, these masses are from ___ to ____ give them actual mass ranges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f0d0593bd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6f0d0593bd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s://www.wikiwand.com/en/Isoma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n.pinterest.com/pin/7243759213038034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hyperlink" Target="https://hla.stsci.edu/cgi-bin/display?image=hlsp_candels_hst_acs_cos-tot_f814w_v1.0&amp;autoscale=99.8&amp;title=CANDELS+cos-tot+ACS+f814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322900" y="1775225"/>
            <a:ext cx="89106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000">
                <a:latin typeface="Times New Roman"/>
                <a:ea typeface="Times New Roman"/>
                <a:cs typeface="Times New Roman"/>
                <a:sym typeface="Times New Roman"/>
              </a:rPr>
              <a:t>Studying Galaxy Mergers Using Domain Adaptation</a:t>
            </a:r>
            <a:endParaRPr b="1" sz="3000">
              <a:latin typeface="Times New Roman"/>
              <a:ea typeface="Times New Roman"/>
              <a:cs typeface="Times New Roman"/>
              <a:sym typeface="Times New Roman"/>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latin typeface="Times New Roman"/>
                <a:ea typeface="Times New Roman"/>
                <a:cs typeface="Times New Roman"/>
                <a:sym typeface="Times New Roman"/>
              </a:rPr>
              <a:t>By Rohan Venkat (UChicago) and Dr. Aleksandra Ciprijanovic (UChicago,Fermilab)</a:t>
            </a:r>
            <a:endParaRPr>
              <a:latin typeface="Times New Roman"/>
              <a:ea typeface="Times New Roman"/>
              <a:cs typeface="Times New Roman"/>
              <a:sym typeface="Times New Roman"/>
            </a:endParaRPr>
          </a:p>
        </p:txBody>
      </p:sp>
      <p:sp>
        <p:nvSpPr>
          <p:cNvPr id="87" name="Google Shape;87;p13"/>
          <p:cNvSpPr txBox="1"/>
          <p:nvPr/>
        </p:nvSpPr>
        <p:spPr>
          <a:xfrm>
            <a:off x="550400" y="3359400"/>
            <a:ext cx="82221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Roboto"/>
              <a:ea typeface="Roboto"/>
              <a:cs typeface="Roboto"/>
              <a:sym typeface="Roboto"/>
            </a:endParaRPr>
          </a:p>
        </p:txBody>
      </p:sp>
      <p:sp>
        <p:nvSpPr>
          <p:cNvPr id="88" name="Google Shape;88;p13"/>
          <p:cNvSpPr txBox="1"/>
          <p:nvPr/>
        </p:nvSpPr>
        <p:spPr>
          <a:xfrm>
            <a:off x="275450" y="4526675"/>
            <a:ext cx="7240800" cy="4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imes New Roman"/>
                <a:ea typeface="Times New Roman"/>
                <a:cs typeface="Times New Roman"/>
                <a:sym typeface="Times New Roman"/>
              </a:rPr>
              <a:t>rvenkat@uchicago.edu</a:t>
            </a:r>
            <a:endParaRPr sz="1800">
              <a:solidFill>
                <a:schemeClr val="lt1"/>
              </a:solidFill>
              <a:latin typeface="Times New Roman"/>
              <a:ea typeface="Times New Roman"/>
              <a:cs typeface="Times New Roman"/>
              <a:sym typeface="Times New Roman"/>
            </a:endParaRPr>
          </a:p>
        </p:txBody>
      </p:sp>
      <p:pic>
        <p:nvPicPr>
          <p:cNvPr id="89" name="Google Shape;89;p13"/>
          <p:cNvPicPr preferRelativeResize="0"/>
          <p:nvPr/>
        </p:nvPicPr>
        <p:blipFill>
          <a:blip r:embed="rId3">
            <a:alphaModFix/>
          </a:blip>
          <a:stretch>
            <a:fillRect/>
          </a:stretch>
        </p:blipFill>
        <p:spPr>
          <a:xfrm>
            <a:off x="6988750" y="4592887"/>
            <a:ext cx="1902100" cy="35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 1: Model Architecture</a:t>
            </a:r>
            <a:endParaRPr/>
          </a:p>
        </p:txBody>
      </p:sp>
      <p:pic>
        <p:nvPicPr>
          <p:cNvPr id="164" name="Google Shape;164;p22"/>
          <p:cNvPicPr preferRelativeResize="0"/>
          <p:nvPr/>
        </p:nvPicPr>
        <p:blipFill rotWithShape="1">
          <a:blip r:embed="rId3">
            <a:alphaModFix/>
          </a:blip>
          <a:srcRect b="0" l="626" r="0" t="0"/>
          <a:stretch/>
        </p:blipFill>
        <p:spPr>
          <a:xfrm>
            <a:off x="532625" y="1318550"/>
            <a:ext cx="5711175" cy="3015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 2: Isomaps</a:t>
            </a:r>
            <a:endParaRPr/>
          </a:p>
        </p:txBody>
      </p:sp>
      <p:sp>
        <p:nvSpPr>
          <p:cNvPr id="170" name="Google Shape;170;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Takes high dimensional data and creates a low dimensional </a:t>
            </a:r>
            <a:r>
              <a:rPr lang="en">
                <a:solidFill>
                  <a:srgbClr val="000000"/>
                </a:solidFill>
              </a:rPr>
              <a:t>representation</a:t>
            </a:r>
            <a:r>
              <a:rPr lang="en">
                <a:solidFill>
                  <a:srgbClr val="000000"/>
                </a:solidFill>
              </a:rPr>
              <a:t> of the data</a:t>
            </a:r>
            <a:endParaRPr>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171" name="Google Shape;171;p23"/>
          <p:cNvPicPr preferRelativeResize="0"/>
          <p:nvPr/>
        </p:nvPicPr>
        <p:blipFill>
          <a:blip r:embed="rId3">
            <a:alphaModFix/>
          </a:blip>
          <a:stretch>
            <a:fillRect/>
          </a:stretch>
        </p:blipFill>
        <p:spPr>
          <a:xfrm>
            <a:off x="1208125" y="1943500"/>
            <a:ext cx="2989076" cy="2556325"/>
          </a:xfrm>
          <a:prstGeom prst="rect">
            <a:avLst/>
          </a:prstGeom>
          <a:noFill/>
          <a:ln>
            <a:noFill/>
          </a:ln>
        </p:spPr>
      </p:pic>
      <p:sp>
        <p:nvSpPr>
          <p:cNvPr id="172" name="Google Shape;172;p23"/>
          <p:cNvSpPr txBox="1"/>
          <p:nvPr/>
        </p:nvSpPr>
        <p:spPr>
          <a:xfrm>
            <a:off x="4197200" y="3027500"/>
            <a:ext cx="4015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https://www.wikiwand.com/en/Isomap</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 3: Testing Dataset</a:t>
            </a:r>
            <a:endParaRPr/>
          </a:p>
        </p:txBody>
      </p:sp>
      <p:pic>
        <p:nvPicPr>
          <p:cNvPr id="178" name="Google Shape;178;p24"/>
          <p:cNvPicPr preferRelativeResize="0"/>
          <p:nvPr/>
        </p:nvPicPr>
        <p:blipFill>
          <a:blip r:embed="rId3">
            <a:alphaModFix/>
          </a:blip>
          <a:stretch>
            <a:fillRect/>
          </a:stretch>
        </p:blipFill>
        <p:spPr>
          <a:xfrm>
            <a:off x="1750225" y="1341050"/>
            <a:ext cx="5252475" cy="254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a:t>
            </a:r>
            <a:r>
              <a:rPr lang="en"/>
              <a:t>Problem in Astrophysics</a:t>
            </a:r>
            <a:endParaRPr/>
          </a:p>
        </p:txBody>
      </p:sp>
      <p:sp>
        <p:nvSpPr>
          <p:cNvPr id="95" name="Google Shape;95;p14"/>
          <p:cNvSpPr txBox="1"/>
          <p:nvPr/>
        </p:nvSpPr>
        <p:spPr>
          <a:xfrm>
            <a:off x="1392900" y="1397363"/>
            <a:ext cx="6358200" cy="4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There are too many images and not enough </a:t>
            </a:r>
            <a:r>
              <a:rPr b="1" lang="en" sz="1800">
                <a:latin typeface="Times New Roman"/>
                <a:ea typeface="Times New Roman"/>
                <a:cs typeface="Times New Roman"/>
                <a:sym typeface="Times New Roman"/>
              </a:rPr>
              <a:t>astrophysicists</a:t>
            </a:r>
            <a:endParaRPr b="1" sz="1800">
              <a:latin typeface="Times New Roman"/>
              <a:ea typeface="Times New Roman"/>
              <a:cs typeface="Times New Roman"/>
              <a:sym typeface="Times New Roman"/>
            </a:endParaRPr>
          </a:p>
        </p:txBody>
      </p:sp>
      <p:sp>
        <p:nvSpPr>
          <p:cNvPr id="96" name="Google Shape;96;p14"/>
          <p:cNvSpPr txBox="1"/>
          <p:nvPr/>
        </p:nvSpPr>
        <p:spPr>
          <a:xfrm>
            <a:off x="1392900" y="2221325"/>
            <a:ext cx="63582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highlight>
                  <a:srgbClr val="FFFF00"/>
                </a:highlight>
                <a:latin typeface="Times New Roman"/>
                <a:ea typeface="Times New Roman"/>
                <a:cs typeface="Times New Roman"/>
                <a:sym typeface="Times New Roman"/>
              </a:rPr>
              <a:t>Deep learning</a:t>
            </a:r>
            <a:r>
              <a:rPr lang="en" sz="1800">
                <a:latin typeface="Times New Roman"/>
                <a:ea typeface="Times New Roman"/>
                <a:cs typeface="Times New Roman"/>
                <a:sym typeface="Times New Roman"/>
              </a:rPr>
              <a:t> is an up and coming </a:t>
            </a:r>
            <a:r>
              <a:rPr lang="en" sz="1800">
                <a:latin typeface="Times New Roman"/>
                <a:ea typeface="Times New Roman"/>
                <a:cs typeface="Times New Roman"/>
                <a:sym typeface="Times New Roman"/>
              </a:rPr>
              <a:t>resolution to this problem</a:t>
            </a:r>
            <a:endParaRPr sz="1800">
              <a:latin typeface="Times New Roman"/>
              <a:ea typeface="Times New Roman"/>
              <a:cs typeface="Times New Roman"/>
              <a:sym typeface="Times New Roman"/>
            </a:endParaRPr>
          </a:p>
        </p:txBody>
      </p:sp>
      <p:cxnSp>
        <p:nvCxnSpPr>
          <p:cNvPr id="97" name="Google Shape;97;p14"/>
          <p:cNvCxnSpPr>
            <a:stCxn id="95" idx="2"/>
            <a:endCxn id="96" idx="0"/>
          </p:cNvCxnSpPr>
          <p:nvPr/>
        </p:nvCxnSpPr>
        <p:spPr>
          <a:xfrm>
            <a:off x="4572000" y="1833863"/>
            <a:ext cx="0" cy="387600"/>
          </a:xfrm>
          <a:prstGeom prst="straightConnector1">
            <a:avLst/>
          </a:prstGeom>
          <a:noFill/>
          <a:ln cap="flat" cmpd="sng" w="9525">
            <a:solidFill>
              <a:schemeClr val="dk2"/>
            </a:solidFill>
            <a:prstDash val="solid"/>
            <a:round/>
            <a:headEnd len="med" w="med" type="none"/>
            <a:tailEnd len="med" w="med" type="triangle"/>
          </a:ln>
        </p:spPr>
      </p:cxnSp>
      <p:sp>
        <p:nvSpPr>
          <p:cNvPr id="98" name="Google Shape;98;p14"/>
          <p:cNvSpPr txBox="1"/>
          <p:nvPr/>
        </p:nvSpPr>
        <p:spPr>
          <a:xfrm>
            <a:off x="0" y="4669000"/>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chemeClr val="hlink"/>
                </a:solidFill>
                <a:hlinkClick r:id="rId3"/>
              </a:rPr>
              <a:t>https://in.pinterest.com/pin/724375921303803440/</a:t>
            </a:r>
            <a:endParaRPr sz="600"/>
          </a:p>
          <a:p>
            <a:pPr indent="0" lvl="0" marL="0" rtl="0" algn="l">
              <a:spcBef>
                <a:spcPts val="0"/>
              </a:spcBef>
              <a:spcAft>
                <a:spcPts val="0"/>
              </a:spcAft>
              <a:buNone/>
            </a:pPr>
            <a:r>
              <a:t/>
            </a:r>
            <a:endParaRPr sz="600"/>
          </a:p>
        </p:txBody>
      </p:sp>
      <p:sp>
        <p:nvSpPr>
          <p:cNvPr id="99" name="Google Shape;99;p14"/>
          <p:cNvSpPr txBox="1"/>
          <p:nvPr/>
        </p:nvSpPr>
        <p:spPr>
          <a:xfrm>
            <a:off x="1100700" y="2827100"/>
            <a:ext cx="6942600" cy="105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Times New Roman"/>
                <a:ea typeface="Times New Roman"/>
                <a:cs typeface="Times New Roman"/>
                <a:sym typeface="Times New Roman"/>
              </a:rPr>
              <a:t>Can we make a deep learning model </a:t>
            </a:r>
            <a:r>
              <a:rPr b="1" lang="en" sz="1800">
                <a:latin typeface="Times New Roman"/>
                <a:ea typeface="Times New Roman"/>
                <a:cs typeface="Times New Roman"/>
                <a:sym typeface="Times New Roman"/>
              </a:rPr>
              <a:t>which</a:t>
            </a:r>
            <a:r>
              <a:rPr b="1" lang="en" sz="1800">
                <a:latin typeface="Times New Roman"/>
                <a:ea typeface="Times New Roman"/>
                <a:cs typeface="Times New Roman"/>
                <a:sym typeface="Times New Roman"/>
              </a:rPr>
              <a:t> is trained on </a:t>
            </a:r>
            <a:r>
              <a:rPr b="1" lang="en" sz="1800" u="sng">
                <a:latin typeface="Times New Roman"/>
                <a:ea typeface="Times New Roman"/>
                <a:cs typeface="Times New Roman"/>
                <a:sym typeface="Times New Roman"/>
              </a:rPr>
              <a:t>simulated</a:t>
            </a:r>
            <a:r>
              <a:rPr b="1" lang="en" sz="1800">
                <a:latin typeface="Times New Roman"/>
                <a:ea typeface="Times New Roman"/>
                <a:cs typeface="Times New Roman"/>
                <a:sym typeface="Times New Roman"/>
              </a:rPr>
              <a:t> galaxy merger images that accurately outputs the stellar mass of </a:t>
            </a:r>
            <a:r>
              <a:rPr b="1" lang="en" sz="1800" u="sng">
                <a:latin typeface="Times New Roman"/>
                <a:ea typeface="Times New Roman"/>
                <a:cs typeface="Times New Roman"/>
                <a:sym typeface="Times New Roman"/>
              </a:rPr>
              <a:t>real</a:t>
            </a:r>
            <a:r>
              <a:rPr b="1" lang="en" sz="1800">
                <a:latin typeface="Times New Roman"/>
                <a:ea typeface="Times New Roman"/>
                <a:cs typeface="Times New Roman"/>
                <a:sym typeface="Times New Roman"/>
              </a:rPr>
              <a:t> galaxy merger images?</a:t>
            </a:r>
            <a:endParaRPr b="1" sz="18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Data</a:t>
            </a:r>
            <a:endParaRPr/>
          </a:p>
        </p:txBody>
      </p:sp>
      <p:sp>
        <p:nvSpPr>
          <p:cNvPr id="105" name="Google Shape;105;p15"/>
          <p:cNvSpPr txBox="1"/>
          <p:nvPr>
            <p:ph idx="1" type="body"/>
          </p:nvPr>
        </p:nvSpPr>
        <p:spPr>
          <a:xfrm>
            <a:off x="311700" y="1229875"/>
            <a:ext cx="54864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We will use simulated merger images from the Illustris TNG simulation which is a cosmological simulation that will provide us with 2698 simulated galaxy merger images of stellar masses ranging from 10</a:t>
            </a:r>
            <a:r>
              <a:rPr baseline="30000" lang="en">
                <a:solidFill>
                  <a:srgbClr val="000000"/>
                </a:solidFill>
                <a:latin typeface="Times New Roman"/>
                <a:ea typeface="Times New Roman"/>
                <a:cs typeface="Times New Roman"/>
                <a:sym typeface="Times New Roman"/>
              </a:rPr>
              <a:t>8</a:t>
            </a:r>
            <a:r>
              <a:rPr lang="en">
                <a:solidFill>
                  <a:srgbClr val="000000"/>
                </a:solidFill>
                <a:latin typeface="Times New Roman"/>
                <a:ea typeface="Times New Roman"/>
                <a:cs typeface="Times New Roman"/>
                <a:sym typeface="Times New Roman"/>
              </a:rPr>
              <a:t> to 10</a:t>
            </a:r>
            <a:r>
              <a:rPr baseline="30000" lang="en">
                <a:solidFill>
                  <a:srgbClr val="000000"/>
                </a:solidFill>
                <a:latin typeface="Times New Roman"/>
                <a:ea typeface="Times New Roman"/>
                <a:cs typeface="Times New Roman"/>
                <a:sym typeface="Times New Roman"/>
              </a:rPr>
              <a:t>14</a:t>
            </a:r>
            <a:r>
              <a:rPr lang="en">
                <a:solidFill>
                  <a:srgbClr val="000000"/>
                </a:solidFill>
                <a:latin typeface="Times New Roman"/>
                <a:ea typeface="Times New Roman"/>
                <a:cs typeface="Times New Roman"/>
                <a:sym typeface="Times New Roman"/>
              </a:rPr>
              <a:t> solar masses</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rgbClr val="000000"/>
                </a:solidFill>
                <a:latin typeface="Times New Roman"/>
                <a:ea typeface="Times New Roman"/>
                <a:cs typeface="Times New Roman"/>
                <a:sym typeface="Times New Roman"/>
              </a:rPr>
              <a:t>The real images are from the CANDELS survey (Hubble space telescope images in WFC3) in which we have around 3000 images: </a:t>
            </a:r>
            <a:r>
              <a:rPr b="1" lang="en">
                <a:solidFill>
                  <a:srgbClr val="000000"/>
                </a:solidFill>
                <a:latin typeface="Times New Roman"/>
                <a:ea typeface="Times New Roman"/>
                <a:cs typeface="Times New Roman"/>
                <a:sym typeface="Times New Roman"/>
              </a:rPr>
              <a:t>until now, we have worked with noisy versions of the simulated images</a:t>
            </a:r>
            <a:endParaRPr b="1">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106" name="Google Shape;106;p15"/>
          <p:cNvPicPr preferRelativeResize="0"/>
          <p:nvPr/>
        </p:nvPicPr>
        <p:blipFill>
          <a:blip r:embed="rId3">
            <a:alphaModFix/>
          </a:blip>
          <a:stretch>
            <a:fillRect/>
          </a:stretch>
        </p:blipFill>
        <p:spPr>
          <a:xfrm>
            <a:off x="6139100" y="1229875"/>
            <a:ext cx="1486750" cy="1251625"/>
          </a:xfrm>
          <a:prstGeom prst="rect">
            <a:avLst/>
          </a:prstGeom>
          <a:noFill/>
          <a:ln cap="flat" cmpd="sng" w="9525">
            <a:solidFill>
              <a:srgbClr val="000000"/>
            </a:solidFill>
            <a:prstDash val="solid"/>
            <a:round/>
            <a:headEnd len="sm" w="sm" type="none"/>
            <a:tailEnd len="sm" w="sm" type="none"/>
          </a:ln>
        </p:spPr>
      </p:pic>
      <p:pic>
        <p:nvPicPr>
          <p:cNvPr id="107" name="Google Shape;107;p15"/>
          <p:cNvPicPr preferRelativeResize="0"/>
          <p:nvPr/>
        </p:nvPicPr>
        <p:blipFill>
          <a:blip r:embed="rId4">
            <a:alphaModFix/>
          </a:blip>
          <a:stretch>
            <a:fillRect/>
          </a:stretch>
        </p:blipFill>
        <p:spPr>
          <a:xfrm>
            <a:off x="6139088" y="2636625"/>
            <a:ext cx="1486775" cy="1177350"/>
          </a:xfrm>
          <a:prstGeom prst="rect">
            <a:avLst/>
          </a:prstGeom>
          <a:noFill/>
          <a:ln>
            <a:noFill/>
          </a:ln>
        </p:spPr>
      </p:pic>
      <p:sp>
        <p:nvSpPr>
          <p:cNvPr id="108" name="Google Shape;108;p15"/>
          <p:cNvSpPr txBox="1"/>
          <p:nvPr/>
        </p:nvSpPr>
        <p:spPr>
          <a:xfrm>
            <a:off x="7735150" y="2693100"/>
            <a:ext cx="1245300" cy="105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Times New Roman"/>
                <a:ea typeface="Times New Roman"/>
                <a:cs typeface="Times New Roman"/>
                <a:sym typeface="Times New Roman"/>
              </a:rPr>
              <a:t>Via the CANDELS </a:t>
            </a:r>
            <a:r>
              <a:rPr lang="en" sz="600">
                <a:latin typeface="Times New Roman"/>
                <a:ea typeface="Times New Roman"/>
                <a:cs typeface="Times New Roman"/>
                <a:sym typeface="Times New Roman"/>
              </a:rPr>
              <a:t>interactive</a:t>
            </a:r>
            <a:r>
              <a:rPr lang="en" sz="600">
                <a:latin typeface="Times New Roman"/>
                <a:ea typeface="Times New Roman"/>
                <a:cs typeface="Times New Roman"/>
                <a:sym typeface="Times New Roman"/>
              </a:rPr>
              <a:t> </a:t>
            </a:r>
            <a:r>
              <a:rPr lang="en" sz="600">
                <a:latin typeface="Times New Roman"/>
                <a:ea typeface="Times New Roman"/>
                <a:cs typeface="Times New Roman"/>
                <a:sym typeface="Times New Roman"/>
              </a:rPr>
              <a:t>display</a:t>
            </a:r>
            <a:endParaRPr sz="600">
              <a:latin typeface="Times New Roman"/>
              <a:ea typeface="Times New Roman"/>
              <a:cs typeface="Times New Roman"/>
              <a:sym typeface="Times New Roman"/>
            </a:endParaRPr>
          </a:p>
          <a:p>
            <a:pPr indent="0" lvl="0" marL="0" rtl="0" algn="l">
              <a:spcBef>
                <a:spcPts val="0"/>
              </a:spcBef>
              <a:spcAft>
                <a:spcPts val="0"/>
              </a:spcAft>
              <a:buNone/>
            </a:pPr>
            <a:r>
              <a:t/>
            </a:r>
            <a:endParaRPr sz="600">
              <a:latin typeface="Times New Roman"/>
              <a:ea typeface="Times New Roman"/>
              <a:cs typeface="Times New Roman"/>
              <a:sym typeface="Times New Roman"/>
            </a:endParaRPr>
          </a:p>
          <a:p>
            <a:pPr indent="0" lvl="0" marL="0" rtl="0" algn="l">
              <a:spcBef>
                <a:spcPts val="0"/>
              </a:spcBef>
              <a:spcAft>
                <a:spcPts val="0"/>
              </a:spcAft>
              <a:buNone/>
            </a:pPr>
            <a:r>
              <a:rPr lang="en" sz="600" u="sng">
                <a:solidFill>
                  <a:schemeClr val="hlink"/>
                </a:solidFill>
                <a:latin typeface="Times New Roman"/>
                <a:ea typeface="Times New Roman"/>
                <a:cs typeface="Times New Roman"/>
                <a:sym typeface="Times New Roman"/>
                <a:hlinkClick r:id="rId5"/>
              </a:rPr>
              <a:t>https://hla.stsci.edu/cgi-bin/display?image=hlsp_candels_hst_acs_cos-tot_f814w_v1.0&amp;autoscale=99.8&amp;title=CANDELS+cos-tot+ACS+f814w</a:t>
            </a:r>
            <a:endParaRPr sz="600">
              <a:latin typeface="Times New Roman"/>
              <a:ea typeface="Times New Roman"/>
              <a:cs typeface="Times New Roman"/>
              <a:sym typeface="Times New Roman"/>
            </a:endParaRPr>
          </a:p>
          <a:p>
            <a:pPr indent="0" lvl="0" marL="0" rtl="0" algn="l">
              <a:spcBef>
                <a:spcPts val="0"/>
              </a:spcBef>
              <a:spcAft>
                <a:spcPts val="0"/>
              </a:spcAft>
              <a:buNone/>
            </a:pPr>
            <a:r>
              <a:t/>
            </a:r>
            <a:endParaRPr sz="6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Domain Adaptation</a:t>
            </a:r>
            <a:endParaRPr/>
          </a:p>
        </p:txBody>
      </p:sp>
      <p:sp>
        <p:nvSpPr>
          <p:cNvPr id="114" name="Google Shape;114;p16"/>
          <p:cNvSpPr txBox="1"/>
          <p:nvPr>
            <p:ph idx="1" type="body"/>
          </p:nvPr>
        </p:nvSpPr>
        <p:spPr>
          <a:xfrm>
            <a:off x="311700" y="1229875"/>
            <a:ext cx="82047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A traditional CNN model trains on one domain and tests its performance on images from the same domain</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rgbClr val="000000"/>
                </a:solidFill>
                <a:latin typeface="Times New Roman"/>
                <a:ea typeface="Times New Roman"/>
                <a:cs typeface="Times New Roman"/>
                <a:sym typeface="Times New Roman"/>
              </a:rPr>
              <a:t>Just because a model performs well on one domain does NOT mean it will perform well on a similar domain</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rgbClr val="000000"/>
                </a:solidFill>
                <a:latin typeface="Times New Roman"/>
                <a:ea typeface="Times New Roman"/>
                <a:cs typeface="Times New Roman"/>
                <a:sym typeface="Times New Roman"/>
              </a:rPr>
              <a:t>E.g Let us test a model which trained on the simulated galaxy images on a new dataset: the same simulated images with </a:t>
            </a:r>
            <a:r>
              <a:rPr lang="en" u="sng">
                <a:solidFill>
                  <a:srgbClr val="000000"/>
                </a:solidFill>
                <a:latin typeface="Times New Roman"/>
                <a:ea typeface="Times New Roman"/>
                <a:cs typeface="Times New Roman"/>
                <a:sym typeface="Times New Roman"/>
              </a:rPr>
              <a:t>added noise</a:t>
            </a:r>
            <a:endParaRPr u="sng">
              <a:solidFill>
                <a:srgbClr val="000000"/>
              </a:solidFill>
              <a:latin typeface="Times New Roman"/>
              <a:ea typeface="Times New Roman"/>
              <a:cs typeface="Times New Roman"/>
              <a:sym typeface="Times New Roman"/>
            </a:endParaRPr>
          </a:p>
        </p:txBody>
      </p:sp>
      <p:pic>
        <p:nvPicPr>
          <p:cNvPr id="115" name="Google Shape;115;p16"/>
          <p:cNvPicPr preferRelativeResize="0"/>
          <p:nvPr/>
        </p:nvPicPr>
        <p:blipFill>
          <a:blip r:embed="rId3">
            <a:alphaModFix/>
          </a:blip>
          <a:stretch>
            <a:fillRect/>
          </a:stretch>
        </p:blipFill>
        <p:spPr>
          <a:xfrm>
            <a:off x="1091075" y="3596475"/>
            <a:ext cx="1230777" cy="1129994"/>
          </a:xfrm>
          <a:prstGeom prst="rect">
            <a:avLst/>
          </a:prstGeom>
          <a:noFill/>
          <a:ln>
            <a:noFill/>
          </a:ln>
        </p:spPr>
      </p:pic>
      <p:pic>
        <p:nvPicPr>
          <p:cNvPr id="116" name="Google Shape;116;p16"/>
          <p:cNvPicPr preferRelativeResize="0"/>
          <p:nvPr/>
        </p:nvPicPr>
        <p:blipFill>
          <a:blip r:embed="rId4">
            <a:alphaModFix/>
          </a:blip>
          <a:stretch>
            <a:fillRect/>
          </a:stretch>
        </p:blipFill>
        <p:spPr>
          <a:xfrm>
            <a:off x="3497433" y="3596478"/>
            <a:ext cx="1218392" cy="11299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Domain Adaptation (cont.)</a:t>
            </a:r>
            <a:endParaRPr/>
          </a:p>
        </p:txBody>
      </p:sp>
      <p:pic>
        <p:nvPicPr>
          <p:cNvPr id="122" name="Google Shape;122;p17"/>
          <p:cNvPicPr preferRelativeResize="0"/>
          <p:nvPr/>
        </p:nvPicPr>
        <p:blipFill>
          <a:blip r:embed="rId3">
            <a:alphaModFix/>
          </a:blip>
          <a:stretch>
            <a:fillRect/>
          </a:stretch>
        </p:blipFill>
        <p:spPr>
          <a:xfrm>
            <a:off x="650275" y="1324175"/>
            <a:ext cx="3046850" cy="2394374"/>
          </a:xfrm>
          <a:prstGeom prst="rect">
            <a:avLst/>
          </a:prstGeom>
          <a:noFill/>
          <a:ln>
            <a:noFill/>
          </a:ln>
        </p:spPr>
      </p:pic>
      <p:pic>
        <p:nvPicPr>
          <p:cNvPr id="123" name="Google Shape;123;p17"/>
          <p:cNvPicPr preferRelativeResize="0"/>
          <p:nvPr/>
        </p:nvPicPr>
        <p:blipFill>
          <a:blip r:embed="rId4">
            <a:alphaModFix/>
          </a:blip>
          <a:stretch>
            <a:fillRect/>
          </a:stretch>
        </p:blipFill>
        <p:spPr>
          <a:xfrm>
            <a:off x="3796400" y="1324175"/>
            <a:ext cx="3174672" cy="2394374"/>
          </a:xfrm>
          <a:prstGeom prst="rect">
            <a:avLst/>
          </a:prstGeom>
          <a:noFill/>
          <a:ln>
            <a:noFill/>
          </a:ln>
        </p:spPr>
      </p:pic>
      <p:sp>
        <p:nvSpPr>
          <p:cNvPr id="124" name="Google Shape;124;p17"/>
          <p:cNvSpPr txBox="1"/>
          <p:nvPr/>
        </p:nvSpPr>
        <p:spPr>
          <a:xfrm>
            <a:off x="825625" y="3799925"/>
            <a:ext cx="29055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82% Accuracy</a:t>
            </a:r>
            <a:endParaRPr sz="1800">
              <a:latin typeface="Times New Roman"/>
              <a:ea typeface="Times New Roman"/>
              <a:cs typeface="Times New Roman"/>
              <a:sym typeface="Times New Roman"/>
            </a:endParaRPr>
          </a:p>
        </p:txBody>
      </p:sp>
      <p:sp>
        <p:nvSpPr>
          <p:cNvPr id="125" name="Google Shape;125;p17"/>
          <p:cNvSpPr txBox="1"/>
          <p:nvPr/>
        </p:nvSpPr>
        <p:spPr>
          <a:xfrm>
            <a:off x="4065575" y="3799925"/>
            <a:ext cx="29055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25</a:t>
            </a:r>
            <a:r>
              <a:rPr lang="en" sz="1800">
                <a:latin typeface="Times New Roman"/>
                <a:ea typeface="Times New Roman"/>
                <a:cs typeface="Times New Roman"/>
                <a:sym typeface="Times New Roman"/>
              </a:rPr>
              <a:t>% Accuracy</a:t>
            </a:r>
            <a:endParaRPr sz="18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Implementing Domain Adaptation</a:t>
            </a:r>
            <a:endParaRPr/>
          </a:p>
        </p:txBody>
      </p:sp>
      <p:sp>
        <p:nvSpPr>
          <p:cNvPr id="131" name="Google Shape;131;p18"/>
          <p:cNvSpPr txBox="1"/>
          <p:nvPr>
            <p:ph idx="1" type="body"/>
          </p:nvPr>
        </p:nvSpPr>
        <p:spPr>
          <a:xfrm>
            <a:off x="368650" y="1246150"/>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To implement Domain Adaptation, our loss function is as follows:</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a:solidFill>
                  <a:srgbClr val="000000"/>
                </a:solidFill>
                <a:latin typeface="Times New Roman"/>
                <a:ea typeface="Times New Roman"/>
                <a:cs typeface="Times New Roman"/>
                <a:sym typeface="Times New Roman"/>
              </a:rPr>
              <a:t>The parameter </a:t>
            </a:r>
            <a:r>
              <a:rPr lang="en">
                <a:solidFill>
                  <a:srgbClr val="000000"/>
                </a:solidFill>
                <a:latin typeface="Times New Roman"/>
                <a:ea typeface="Times New Roman"/>
                <a:cs typeface="Times New Roman"/>
                <a:sym typeface="Times New Roman"/>
              </a:rPr>
              <a:t>𝛼</a:t>
            </a:r>
            <a:r>
              <a:rPr lang="en">
                <a:solidFill>
                  <a:srgbClr val="000000"/>
                </a:solidFill>
                <a:latin typeface="Times New Roman"/>
                <a:ea typeface="Times New Roman"/>
                <a:cs typeface="Times New Roman"/>
                <a:sym typeface="Times New Roman"/>
              </a:rPr>
              <a:t> tells us how important Domain adaptation is, since if </a:t>
            </a:r>
            <a:r>
              <a:rPr lang="en">
                <a:solidFill>
                  <a:srgbClr val="000000"/>
                </a:solidFill>
                <a:latin typeface="Times New Roman"/>
                <a:ea typeface="Times New Roman"/>
                <a:cs typeface="Times New Roman"/>
                <a:sym typeface="Times New Roman"/>
              </a:rPr>
              <a:t>𝛼 = 0 we are left with a normal MSE loss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rPr lang="en">
                <a:solidFill>
                  <a:srgbClr val="000000"/>
                </a:solidFill>
                <a:latin typeface="Times New Roman"/>
                <a:ea typeface="Times New Roman"/>
                <a:cs typeface="Times New Roman"/>
                <a:sym typeface="Times New Roman"/>
              </a:rPr>
              <a:t>We used </a:t>
            </a:r>
            <a:r>
              <a:rPr b="1" lang="en">
                <a:solidFill>
                  <a:srgbClr val="000000"/>
                </a:solidFill>
                <a:latin typeface="Times New Roman"/>
                <a:ea typeface="Times New Roman"/>
                <a:cs typeface="Times New Roman"/>
                <a:sym typeface="Times New Roman"/>
              </a:rPr>
              <a:t>MMD</a:t>
            </a:r>
            <a:r>
              <a:rPr lang="en">
                <a:solidFill>
                  <a:srgbClr val="000000"/>
                </a:solidFill>
                <a:latin typeface="Times New Roman"/>
                <a:ea typeface="Times New Roman"/>
                <a:cs typeface="Times New Roman"/>
                <a:sym typeface="Times New Roman"/>
              </a:rPr>
              <a:t> (maximum mean discrepancy) as our domain adaptation loss </a:t>
            </a:r>
            <a:endParaRPr>
              <a:solidFill>
                <a:srgbClr val="000000"/>
              </a:solidFill>
              <a:latin typeface="Times New Roman"/>
              <a:ea typeface="Times New Roman"/>
              <a:cs typeface="Times New Roman"/>
              <a:sym typeface="Times New Roman"/>
            </a:endParaRPr>
          </a:p>
        </p:txBody>
      </p:sp>
      <p:pic>
        <p:nvPicPr>
          <p:cNvPr id="132" name="Google Shape;132;p18"/>
          <p:cNvPicPr preferRelativeResize="0"/>
          <p:nvPr/>
        </p:nvPicPr>
        <p:blipFill>
          <a:blip r:embed="rId3">
            <a:alphaModFix/>
          </a:blip>
          <a:stretch>
            <a:fillRect/>
          </a:stretch>
        </p:blipFill>
        <p:spPr>
          <a:xfrm>
            <a:off x="2584725" y="1607300"/>
            <a:ext cx="2990327" cy="607800"/>
          </a:xfrm>
          <a:prstGeom prst="rect">
            <a:avLst/>
          </a:prstGeom>
          <a:noFill/>
          <a:ln>
            <a:noFill/>
          </a:ln>
        </p:spPr>
      </p:pic>
      <p:pic>
        <p:nvPicPr>
          <p:cNvPr id="133" name="Google Shape;133;p18"/>
          <p:cNvPicPr preferRelativeResize="0"/>
          <p:nvPr/>
        </p:nvPicPr>
        <p:blipFill>
          <a:blip r:embed="rId4">
            <a:alphaModFix/>
          </a:blip>
          <a:stretch>
            <a:fillRect/>
          </a:stretch>
        </p:blipFill>
        <p:spPr>
          <a:xfrm>
            <a:off x="7626025" y="3059350"/>
            <a:ext cx="433125" cy="280250"/>
          </a:xfrm>
          <a:prstGeom prst="rect">
            <a:avLst/>
          </a:prstGeom>
          <a:noFill/>
          <a:ln>
            <a:noFill/>
          </a:ln>
        </p:spPr>
      </p:pic>
      <p:pic>
        <p:nvPicPr>
          <p:cNvPr id="134" name="Google Shape;134;p18"/>
          <p:cNvPicPr preferRelativeResize="0"/>
          <p:nvPr/>
        </p:nvPicPr>
        <p:blipFill>
          <a:blip r:embed="rId5">
            <a:alphaModFix/>
          </a:blip>
          <a:stretch>
            <a:fillRect/>
          </a:stretch>
        </p:blipFill>
        <p:spPr>
          <a:xfrm>
            <a:off x="2550012" y="3339600"/>
            <a:ext cx="3059750" cy="73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Results </a:t>
            </a:r>
            <a:endParaRPr/>
          </a:p>
        </p:txBody>
      </p:sp>
      <p:pic>
        <p:nvPicPr>
          <p:cNvPr id="140" name="Google Shape;140;p19"/>
          <p:cNvPicPr preferRelativeResize="0"/>
          <p:nvPr/>
        </p:nvPicPr>
        <p:blipFill>
          <a:blip r:embed="rId3">
            <a:alphaModFix/>
          </a:blip>
          <a:stretch>
            <a:fillRect/>
          </a:stretch>
        </p:blipFill>
        <p:spPr>
          <a:xfrm>
            <a:off x="1354375" y="1268525"/>
            <a:ext cx="5474898" cy="2606450"/>
          </a:xfrm>
          <a:prstGeom prst="rect">
            <a:avLst/>
          </a:prstGeom>
          <a:noFill/>
          <a:ln>
            <a:noFill/>
          </a:ln>
        </p:spPr>
      </p:pic>
      <p:sp>
        <p:nvSpPr>
          <p:cNvPr id="141" name="Google Shape;141;p19"/>
          <p:cNvSpPr txBox="1"/>
          <p:nvPr/>
        </p:nvSpPr>
        <p:spPr>
          <a:xfrm>
            <a:off x="1666500" y="3913875"/>
            <a:ext cx="29055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86% Accuracy</a:t>
            </a:r>
            <a:endParaRPr sz="1800">
              <a:latin typeface="Times New Roman"/>
              <a:ea typeface="Times New Roman"/>
              <a:cs typeface="Times New Roman"/>
              <a:sym typeface="Times New Roman"/>
            </a:endParaRPr>
          </a:p>
        </p:txBody>
      </p:sp>
      <p:sp>
        <p:nvSpPr>
          <p:cNvPr id="142" name="Google Shape;142;p19"/>
          <p:cNvSpPr txBox="1"/>
          <p:nvPr/>
        </p:nvSpPr>
        <p:spPr>
          <a:xfrm>
            <a:off x="4572000" y="3913875"/>
            <a:ext cx="2905500" cy="6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61</a:t>
            </a:r>
            <a:r>
              <a:rPr b="1" lang="en" sz="1800">
                <a:latin typeface="Times New Roman"/>
                <a:ea typeface="Times New Roman"/>
                <a:cs typeface="Times New Roman"/>
                <a:sym typeface="Times New Roman"/>
              </a:rPr>
              <a:t>%</a:t>
            </a:r>
            <a:r>
              <a:rPr lang="en" sz="1800">
                <a:latin typeface="Times New Roman"/>
                <a:ea typeface="Times New Roman"/>
                <a:cs typeface="Times New Roman"/>
                <a:sym typeface="Times New Roman"/>
              </a:rPr>
              <a:t> Accuracy</a:t>
            </a:r>
            <a:endParaRPr sz="1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Results </a:t>
            </a:r>
            <a:r>
              <a:rPr lang="en"/>
              <a:t>(cont.)</a:t>
            </a:r>
            <a:endParaRPr/>
          </a:p>
          <a:p>
            <a:pPr indent="0" lvl="0" marL="0" rtl="0" algn="l">
              <a:spcBef>
                <a:spcPts val="0"/>
              </a:spcBef>
              <a:spcAft>
                <a:spcPts val="0"/>
              </a:spcAft>
              <a:buNone/>
            </a:pPr>
            <a:r>
              <a:t/>
            </a:r>
            <a:endParaRPr/>
          </a:p>
        </p:txBody>
      </p:sp>
      <p:pic>
        <p:nvPicPr>
          <p:cNvPr id="148" name="Google Shape;148;p20"/>
          <p:cNvPicPr preferRelativeResize="0"/>
          <p:nvPr/>
        </p:nvPicPr>
        <p:blipFill>
          <a:blip r:embed="rId3">
            <a:alphaModFix/>
          </a:blip>
          <a:stretch>
            <a:fillRect/>
          </a:stretch>
        </p:blipFill>
        <p:spPr>
          <a:xfrm>
            <a:off x="909300" y="1346587"/>
            <a:ext cx="2553176" cy="2564276"/>
          </a:xfrm>
          <a:prstGeom prst="rect">
            <a:avLst/>
          </a:prstGeom>
          <a:noFill/>
          <a:ln>
            <a:noFill/>
          </a:ln>
        </p:spPr>
      </p:pic>
      <p:sp>
        <p:nvSpPr>
          <p:cNvPr id="149" name="Google Shape;149;p20"/>
          <p:cNvSpPr/>
          <p:nvPr/>
        </p:nvSpPr>
        <p:spPr>
          <a:xfrm>
            <a:off x="1055809" y="2052640"/>
            <a:ext cx="1791900" cy="842100"/>
          </a:xfrm>
          <a:prstGeom prst="ellipse">
            <a:avLst/>
          </a:prstGeom>
          <a:no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0" name="Google Shape;150;p20"/>
          <p:cNvSpPr/>
          <p:nvPr/>
        </p:nvSpPr>
        <p:spPr>
          <a:xfrm rot="-1066924">
            <a:off x="1035825" y="2837568"/>
            <a:ext cx="1698443" cy="809011"/>
          </a:xfrm>
          <a:prstGeom prst="ellipse">
            <a:avLst/>
          </a:prstGeom>
          <a:no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151" name="Google Shape;151;p20"/>
          <p:cNvPicPr preferRelativeResize="0"/>
          <p:nvPr/>
        </p:nvPicPr>
        <p:blipFill>
          <a:blip r:embed="rId4">
            <a:alphaModFix/>
          </a:blip>
          <a:stretch>
            <a:fillRect/>
          </a:stretch>
        </p:blipFill>
        <p:spPr>
          <a:xfrm>
            <a:off x="4192725" y="1357276"/>
            <a:ext cx="2720599" cy="2542898"/>
          </a:xfrm>
          <a:prstGeom prst="rect">
            <a:avLst/>
          </a:prstGeom>
          <a:noFill/>
          <a:ln>
            <a:noFill/>
          </a:ln>
        </p:spPr>
      </p:pic>
      <p:sp>
        <p:nvSpPr>
          <p:cNvPr id="152" name="Google Shape;152;p20"/>
          <p:cNvSpPr/>
          <p:nvPr/>
        </p:nvSpPr>
        <p:spPr>
          <a:xfrm rot="-4704592">
            <a:off x="4215789" y="1845978"/>
            <a:ext cx="2117374" cy="1565496"/>
          </a:xfrm>
          <a:prstGeom prst="ellipse">
            <a:avLst/>
          </a:prstGeom>
          <a:no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Thanks for Listening!</a:t>
            </a:r>
            <a:endParaRPr/>
          </a:p>
        </p:txBody>
      </p:sp>
      <p:sp>
        <p:nvSpPr>
          <p:cNvPr id="158" name="Google Shape;158;p21"/>
          <p:cNvSpPr txBox="1"/>
          <p:nvPr>
            <p:ph idx="1" type="body"/>
          </p:nvPr>
        </p:nvSpPr>
        <p:spPr>
          <a:xfrm>
            <a:off x="311700" y="1931550"/>
            <a:ext cx="8520600" cy="1280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ctr">
              <a:spcBef>
                <a:spcPts val="1200"/>
              </a:spcBef>
              <a:spcAft>
                <a:spcPts val="1200"/>
              </a:spcAft>
              <a:buNone/>
            </a:pPr>
            <a:r>
              <a:rPr lang="en">
                <a:solidFill>
                  <a:srgbClr val="000000"/>
                </a:solidFill>
                <a:latin typeface="Times New Roman"/>
                <a:ea typeface="Times New Roman"/>
                <a:cs typeface="Times New Roman"/>
                <a:sym typeface="Times New Roman"/>
              </a:rPr>
              <a:t>Special Thanks to Dr. Aleksandra Ciprijanovic and Dr. Brian Nord from Fermilab!</a:t>
            </a:r>
            <a:endParaRPr>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