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22"/>
  </p:notesMasterIdLst>
  <p:handoutMasterIdLst>
    <p:handoutMasterId r:id="rId23"/>
  </p:handoutMasterIdLst>
  <p:sldIdLst>
    <p:sldId id="294" r:id="rId5"/>
    <p:sldId id="417" r:id="rId6"/>
    <p:sldId id="430" r:id="rId7"/>
    <p:sldId id="428" r:id="rId8"/>
    <p:sldId id="332" r:id="rId9"/>
    <p:sldId id="418" r:id="rId10"/>
    <p:sldId id="419" r:id="rId11"/>
    <p:sldId id="425" r:id="rId12"/>
    <p:sldId id="426" r:id="rId13"/>
    <p:sldId id="420" r:id="rId14"/>
    <p:sldId id="433" r:id="rId15"/>
    <p:sldId id="434" r:id="rId16"/>
    <p:sldId id="431" r:id="rId17"/>
    <p:sldId id="304" r:id="rId18"/>
    <p:sldId id="429" r:id="rId19"/>
    <p:sldId id="427" r:id="rId20"/>
    <p:sldId id="432" r:id="rId21"/>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404040"/>
    <a:srgbClr val="4E4E4E"/>
    <a:srgbClr val="97D7EB"/>
    <a:srgbClr val="98D7EA"/>
    <a:srgbClr val="98D7EB"/>
    <a:srgbClr val="50504E"/>
    <a:srgbClr val="004C97"/>
    <a:srgbClr val="63666A"/>
    <a:srgbClr val="99D6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90984F-7270-47AC-99F4-B9162F08519B}" v="13" dt="2024-07-09T19:27:41.02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72" autoAdjust="0"/>
  </p:normalViewPr>
  <p:slideViewPr>
    <p:cSldViewPr snapToGrid="0">
      <p:cViewPr varScale="1">
        <p:scale>
          <a:sx n="82" d="100"/>
          <a:sy n="82" d="100"/>
        </p:scale>
        <p:origin x="820" y="56"/>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p:cViewPr varScale="1">
        <p:scale>
          <a:sx n="59" d="100"/>
          <a:sy n="59" d="100"/>
        </p:scale>
        <p:origin x="252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h Saxena" userId="ca935c13-aee2-4e32-8fbc-b4e1edb24efe" providerId="ADAL" clId="{E790984F-7270-47AC-99F4-B9162F08519B}"/>
    <pc:docChg chg="undo custSel delSld modSld">
      <pc:chgData name="Yash Saxena" userId="ca935c13-aee2-4e32-8fbc-b4e1edb24efe" providerId="ADAL" clId="{E790984F-7270-47AC-99F4-B9162F08519B}" dt="2024-07-09T19:35:57.466" v="982" actId="20577"/>
      <pc:docMkLst>
        <pc:docMk/>
      </pc:docMkLst>
      <pc:sldChg chg="addSp delSp modSp modTransition modAnim">
        <pc:chgData name="Yash Saxena" userId="ca935c13-aee2-4e32-8fbc-b4e1edb24efe" providerId="ADAL" clId="{E790984F-7270-47AC-99F4-B9162F08519B}" dt="2024-07-09T18:24:59.619" v="668"/>
        <pc:sldMkLst>
          <pc:docMk/>
          <pc:sldMk cId="1989597527" sldId="294"/>
        </pc:sldMkLst>
        <pc:picChg chg="add del mod">
          <ac:chgData name="Yash Saxena" userId="ca935c13-aee2-4e32-8fbc-b4e1edb24efe" providerId="ADAL" clId="{E790984F-7270-47AC-99F4-B9162F08519B}" dt="2024-07-09T18:24:21.424" v="667"/>
          <ac:picMkLst>
            <pc:docMk/>
            <pc:sldMk cId="1989597527" sldId="294"/>
            <ac:picMk id="6" creationId="{F7C7B957-25F9-8E43-BA7E-D22D66E6A686}"/>
          </ac:picMkLst>
        </pc:picChg>
      </pc:sldChg>
      <pc:sldChg chg="modTransition">
        <pc:chgData name="Yash Saxena" userId="ca935c13-aee2-4e32-8fbc-b4e1edb24efe" providerId="ADAL" clId="{E790984F-7270-47AC-99F4-B9162F08519B}" dt="2024-07-09T18:24:21.424" v="667"/>
        <pc:sldMkLst>
          <pc:docMk/>
          <pc:sldMk cId="3450441774" sldId="304"/>
        </pc:sldMkLst>
      </pc:sldChg>
      <pc:sldChg chg="delSp del mod modTransition">
        <pc:chgData name="Yash Saxena" userId="ca935c13-aee2-4e32-8fbc-b4e1edb24efe" providerId="ADAL" clId="{E790984F-7270-47AC-99F4-B9162F08519B}" dt="2024-07-09T18:55:16.703" v="725" actId="47"/>
        <pc:sldMkLst>
          <pc:docMk/>
          <pc:sldMk cId="1910540131" sldId="325"/>
        </pc:sldMkLst>
        <pc:spChg chg="del">
          <ac:chgData name="Yash Saxena" userId="ca935c13-aee2-4e32-8fbc-b4e1edb24efe" providerId="ADAL" clId="{E790984F-7270-47AC-99F4-B9162F08519B}" dt="2024-07-09T16:35:23.514" v="646" actId="478"/>
          <ac:spMkLst>
            <pc:docMk/>
            <pc:sldMk cId="1910540131" sldId="325"/>
            <ac:spMk id="2" creationId="{7F6DCEC3-9AFF-7C4C-B530-46E4E8CCF175}"/>
          </ac:spMkLst>
        </pc:spChg>
      </pc:sldChg>
      <pc:sldChg chg="addSp delSp modSp modTransition modAnim">
        <pc:chgData name="Yash Saxena" userId="ca935c13-aee2-4e32-8fbc-b4e1edb24efe" providerId="ADAL" clId="{E790984F-7270-47AC-99F4-B9162F08519B}" dt="2024-07-09T18:24:21.424" v="667"/>
        <pc:sldMkLst>
          <pc:docMk/>
          <pc:sldMk cId="4070340779" sldId="332"/>
        </pc:sldMkLst>
        <pc:picChg chg="add del mod">
          <ac:chgData name="Yash Saxena" userId="ca935c13-aee2-4e32-8fbc-b4e1edb24efe" providerId="ADAL" clId="{E790984F-7270-47AC-99F4-B9162F08519B}" dt="2024-07-09T18:24:21.424" v="667"/>
          <ac:picMkLst>
            <pc:docMk/>
            <pc:sldMk cId="4070340779" sldId="332"/>
            <ac:picMk id="5" creationId="{D835B09D-3908-58E5-A21C-B15CCEE6608D}"/>
          </ac:picMkLst>
        </pc:picChg>
      </pc:sldChg>
      <pc:sldChg chg="addSp delSp modSp modTransition modAnim modNotesTx">
        <pc:chgData name="Yash Saxena" userId="ca935c13-aee2-4e32-8fbc-b4e1edb24efe" providerId="ADAL" clId="{E790984F-7270-47AC-99F4-B9162F08519B}" dt="2024-07-09T19:25:15.677" v="932" actId="20577"/>
        <pc:sldMkLst>
          <pc:docMk/>
          <pc:sldMk cId="181009455" sldId="417"/>
        </pc:sldMkLst>
        <pc:picChg chg="add del mod">
          <ac:chgData name="Yash Saxena" userId="ca935c13-aee2-4e32-8fbc-b4e1edb24efe" providerId="ADAL" clId="{E790984F-7270-47AC-99F4-B9162F08519B}" dt="2024-07-09T18:24:21.424" v="667"/>
          <ac:picMkLst>
            <pc:docMk/>
            <pc:sldMk cId="181009455" sldId="417"/>
            <ac:picMk id="7" creationId="{74B7508D-9C05-BD2B-CEED-16AE6F33FD45}"/>
          </ac:picMkLst>
        </pc:picChg>
      </pc:sldChg>
      <pc:sldChg chg="addSp delSp modSp modTransition modAnim modNotesTx">
        <pc:chgData name="Yash Saxena" userId="ca935c13-aee2-4e32-8fbc-b4e1edb24efe" providerId="ADAL" clId="{E790984F-7270-47AC-99F4-B9162F08519B}" dt="2024-07-09T19:14:43.694" v="887" actId="6549"/>
        <pc:sldMkLst>
          <pc:docMk/>
          <pc:sldMk cId="4252616823" sldId="418"/>
        </pc:sldMkLst>
        <pc:picChg chg="add del mod">
          <ac:chgData name="Yash Saxena" userId="ca935c13-aee2-4e32-8fbc-b4e1edb24efe" providerId="ADAL" clId="{E790984F-7270-47AC-99F4-B9162F08519B}" dt="2024-07-09T18:24:21.424" v="667"/>
          <ac:picMkLst>
            <pc:docMk/>
            <pc:sldMk cId="4252616823" sldId="418"/>
            <ac:picMk id="5" creationId="{7E216DF6-8194-815D-3C8B-E834B2C436C9}"/>
          </ac:picMkLst>
        </pc:picChg>
      </pc:sldChg>
      <pc:sldChg chg="addSp delSp modSp modTransition modAnim modNotesTx">
        <pc:chgData name="Yash Saxena" userId="ca935c13-aee2-4e32-8fbc-b4e1edb24efe" providerId="ADAL" clId="{E790984F-7270-47AC-99F4-B9162F08519B}" dt="2024-07-09T18:53:34.792" v="722" actId="6549"/>
        <pc:sldMkLst>
          <pc:docMk/>
          <pc:sldMk cId="1857430450" sldId="419"/>
        </pc:sldMkLst>
        <pc:picChg chg="add del mod">
          <ac:chgData name="Yash Saxena" userId="ca935c13-aee2-4e32-8fbc-b4e1edb24efe" providerId="ADAL" clId="{E790984F-7270-47AC-99F4-B9162F08519B}" dt="2024-07-09T18:24:21.424" v="667"/>
          <ac:picMkLst>
            <pc:docMk/>
            <pc:sldMk cId="1857430450" sldId="419"/>
            <ac:picMk id="7" creationId="{C3D72367-1C3C-61EF-08D5-BFB020449224}"/>
          </ac:picMkLst>
        </pc:picChg>
      </pc:sldChg>
      <pc:sldChg chg="modTransition modNotesTx">
        <pc:chgData name="Yash Saxena" userId="ca935c13-aee2-4e32-8fbc-b4e1edb24efe" providerId="ADAL" clId="{E790984F-7270-47AC-99F4-B9162F08519B}" dt="2024-07-09T18:53:08.654" v="720" actId="6549"/>
        <pc:sldMkLst>
          <pc:docMk/>
          <pc:sldMk cId="410899900" sldId="420"/>
        </pc:sldMkLst>
      </pc:sldChg>
      <pc:sldChg chg="addSp delSp modSp mod modTransition modAnim">
        <pc:chgData name="Yash Saxena" userId="ca935c13-aee2-4e32-8fbc-b4e1edb24efe" providerId="ADAL" clId="{E790984F-7270-47AC-99F4-B9162F08519B}" dt="2024-07-09T18:24:21.424" v="667"/>
        <pc:sldMkLst>
          <pc:docMk/>
          <pc:sldMk cId="3344049773" sldId="425"/>
        </pc:sldMkLst>
        <pc:spChg chg="mod">
          <ac:chgData name="Yash Saxena" userId="ca935c13-aee2-4e32-8fbc-b4e1edb24efe" providerId="ADAL" clId="{E790984F-7270-47AC-99F4-B9162F08519B}" dt="2024-07-09T15:17:20.854" v="66" actId="5793"/>
          <ac:spMkLst>
            <pc:docMk/>
            <pc:sldMk cId="3344049773" sldId="425"/>
            <ac:spMk id="2" creationId="{61992F87-8930-3940-918D-7565E359EA8E}"/>
          </ac:spMkLst>
        </pc:spChg>
        <pc:picChg chg="add del mod">
          <ac:chgData name="Yash Saxena" userId="ca935c13-aee2-4e32-8fbc-b4e1edb24efe" providerId="ADAL" clId="{E790984F-7270-47AC-99F4-B9162F08519B}" dt="2024-07-09T18:24:21.424" v="667"/>
          <ac:picMkLst>
            <pc:docMk/>
            <pc:sldMk cId="3344049773" sldId="425"/>
            <ac:picMk id="8" creationId="{A4226B2C-71E1-74AD-73F3-6AACFD8D89FA}"/>
          </ac:picMkLst>
        </pc:picChg>
      </pc:sldChg>
      <pc:sldChg chg="addSp delSp modSp modTransition modAnim modNotesTx">
        <pc:chgData name="Yash Saxena" userId="ca935c13-aee2-4e32-8fbc-b4e1edb24efe" providerId="ADAL" clId="{E790984F-7270-47AC-99F4-B9162F08519B}" dt="2024-07-09T18:51:37.446" v="717" actId="20577"/>
        <pc:sldMkLst>
          <pc:docMk/>
          <pc:sldMk cId="2138726175" sldId="426"/>
        </pc:sldMkLst>
        <pc:picChg chg="add del mod">
          <ac:chgData name="Yash Saxena" userId="ca935c13-aee2-4e32-8fbc-b4e1edb24efe" providerId="ADAL" clId="{E790984F-7270-47AC-99F4-B9162F08519B}" dt="2024-07-09T18:24:21.424" v="667"/>
          <ac:picMkLst>
            <pc:docMk/>
            <pc:sldMk cId="2138726175" sldId="426"/>
            <ac:picMk id="5" creationId="{D1049F2D-3E7F-E9DF-86DB-7085BED3F2F9}"/>
          </ac:picMkLst>
        </pc:picChg>
      </pc:sldChg>
      <pc:sldChg chg="modSp mod modTransition">
        <pc:chgData name="Yash Saxena" userId="ca935c13-aee2-4e32-8fbc-b4e1edb24efe" providerId="ADAL" clId="{E790984F-7270-47AC-99F4-B9162F08519B}" dt="2024-07-09T19:35:57.466" v="982" actId="20577"/>
        <pc:sldMkLst>
          <pc:docMk/>
          <pc:sldMk cId="3600766360" sldId="427"/>
        </pc:sldMkLst>
        <pc:spChg chg="mod">
          <ac:chgData name="Yash Saxena" userId="ca935c13-aee2-4e32-8fbc-b4e1edb24efe" providerId="ADAL" clId="{E790984F-7270-47AC-99F4-B9162F08519B}" dt="2024-07-09T19:35:57.466" v="982" actId="20577"/>
          <ac:spMkLst>
            <pc:docMk/>
            <pc:sldMk cId="3600766360" sldId="427"/>
            <ac:spMk id="9" creationId="{4F4D5341-CB41-E6FE-C532-44E7BCA46AF8}"/>
          </ac:spMkLst>
        </pc:spChg>
      </pc:sldChg>
      <pc:sldChg chg="addSp delSp modSp modTransition modAnim modNotesTx">
        <pc:chgData name="Yash Saxena" userId="ca935c13-aee2-4e32-8fbc-b4e1edb24efe" providerId="ADAL" clId="{E790984F-7270-47AC-99F4-B9162F08519B}" dt="2024-07-09T18:24:21.424" v="667"/>
        <pc:sldMkLst>
          <pc:docMk/>
          <pc:sldMk cId="3087110671" sldId="428"/>
        </pc:sldMkLst>
        <pc:picChg chg="add del mod">
          <ac:chgData name="Yash Saxena" userId="ca935c13-aee2-4e32-8fbc-b4e1edb24efe" providerId="ADAL" clId="{E790984F-7270-47AC-99F4-B9162F08519B}" dt="2024-07-09T18:24:21.424" v="667"/>
          <ac:picMkLst>
            <pc:docMk/>
            <pc:sldMk cId="3087110671" sldId="428"/>
            <ac:picMk id="11" creationId="{79EC1C64-B9D6-0C3E-7614-EB13983E3302}"/>
          </ac:picMkLst>
        </pc:picChg>
      </pc:sldChg>
      <pc:sldChg chg="modSp mod modTransition">
        <pc:chgData name="Yash Saxena" userId="ca935c13-aee2-4e32-8fbc-b4e1edb24efe" providerId="ADAL" clId="{E790984F-7270-47AC-99F4-B9162F08519B}" dt="2024-07-09T18:24:21.424" v="667"/>
        <pc:sldMkLst>
          <pc:docMk/>
          <pc:sldMk cId="653328771" sldId="429"/>
        </pc:sldMkLst>
        <pc:spChg chg="mod">
          <ac:chgData name="Yash Saxena" userId="ca935c13-aee2-4e32-8fbc-b4e1edb24efe" providerId="ADAL" clId="{E790984F-7270-47AC-99F4-B9162F08519B}" dt="2024-07-09T15:19:55.523" v="98" actId="20577"/>
          <ac:spMkLst>
            <pc:docMk/>
            <pc:sldMk cId="653328771" sldId="429"/>
            <ac:spMk id="3" creationId="{C005B1B2-329D-3E03-4FFE-49F91995B99B}"/>
          </ac:spMkLst>
        </pc:spChg>
      </pc:sldChg>
      <pc:sldChg chg="addSp delSp modSp modTransition modAnim">
        <pc:chgData name="Yash Saxena" userId="ca935c13-aee2-4e32-8fbc-b4e1edb24efe" providerId="ADAL" clId="{E790984F-7270-47AC-99F4-B9162F08519B}" dt="2024-07-09T18:24:21.424" v="667"/>
        <pc:sldMkLst>
          <pc:docMk/>
          <pc:sldMk cId="4270634839" sldId="430"/>
        </pc:sldMkLst>
        <pc:picChg chg="add del mod">
          <ac:chgData name="Yash Saxena" userId="ca935c13-aee2-4e32-8fbc-b4e1edb24efe" providerId="ADAL" clId="{E790984F-7270-47AC-99F4-B9162F08519B}" dt="2024-07-09T18:24:21.424" v="667"/>
          <ac:picMkLst>
            <pc:docMk/>
            <pc:sldMk cId="4270634839" sldId="430"/>
            <ac:picMk id="5" creationId="{63AC08BD-552F-48F8-F5EE-59725545CF25}"/>
          </ac:picMkLst>
        </pc:picChg>
      </pc:sldChg>
      <pc:sldChg chg="modTransition">
        <pc:chgData name="Yash Saxena" userId="ca935c13-aee2-4e32-8fbc-b4e1edb24efe" providerId="ADAL" clId="{E790984F-7270-47AC-99F4-B9162F08519B}" dt="2024-07-09T18:24:21.424" v="667"/>
        <pc:sldMkLst>
          <pc:docMk/>
          <pc:sldMk cId="3884139546" sldId="431"/>
        </pc:sldMkLst>
      </pc:sldChg>
      <pc:sldChg chg="modTransition">
        <pc:chgData name="Yash Saxena" userId="ca935c13-aee2-4e32-8fbc-b4e1edb24efe" providerId="ADAL" clId="{E790984F-7270-47AC-99F4-B9162F08519B}" dt="2024-07-09T18:24:21.424" v="667"/>
        <pc:sldMkLst>
          <pc:docMk/>
          <pc:sldMk cId="2397445106" sldId="432"/>
        </pc:sldMkLst>
      </pc:sldChg>
      <pc:sldChg chg="modSp mod modTransition modNotesTx">
        <pc:chgData name="Yash Saxena" userId="ca935c13-aee2-4e32-8fbc-b4e1edb24efe" providerId="ADAL" clId="{E790984F-7270-47AC-99F4-B9162F08519B}" dt="2024-07-09T18:24:21.424" v="667"/>
        <pc:sldMkLst>
          <pc:docMk/>
          <pc:sldMk cId="3739113583" sldId="433"/>
        </pc:sldMkLst>
        <pc:picChg chg="mod">
          <ac:chgData name="Yash Saxena" userId="ca935c13-aee2-4e32-8fbc-b4e1edb24efe" providerId="ADAL" clId="{E790984F-7270-47AC-99F4-B9162F08519B}" dt="2024-07-09T16:23:23.987" v="113" actId="1076"/>
          <ac:picMkLst>
            <pc:docMk/>
            <pc:sldMk cId="3739113583" sldId="433"/>
            <ac:picMk id="15" creationId="{2E0A4519-410A-F3A5-3DCD-2EEF3501DB02}"/>
          </ac:picMkLst>
        </pc:picChg>
        <pc:picChg chg="mod">
          <ac:chgData name="Yash Saxena" userId="ca935c13-aee2-4e32-8fbc-b4e1edb24efe" providerId="ADAL" clId="{E790984F-7270-47AC-99F4-B9162F08519B}" dt="2024-07-09T16:24:36.481" v="252" actId="1076"/>
          <ac:picMkLst>
            <pc:docMk/>
            <pc:sldMk cId="3739113583" sldId="433"/>
            <ac:picMk id="19" creationId="{CF1DA54D-E4F0-C8BF-8F7F-8E85C3902A65}"/>
          </ac:picMkLst>
        </pc:picChg>
      </pc:sldChg>
      <pc:sldChg chg="modSp mod modTransition modNotesTx">
        <pc:chgData name="Yash Saxena" userId="ca935c13-aee2-4e32-8fbc-b4e1edb24efe" providerId="ADAL" clId="{E790984F-7270-47AC-99F4-B9162F08519B}" dt="2024-07-09T18:54:14.268" v="724" actId="6549"/>
        <pc:sldMkLst>
          <pc:docMk/>
          <pc:sldMk cId="1782219902" sldId="434"/>
        </pc:sldMkLst>
        <pc:spChg chg="mod">
          <ac:chgData name="Yash Saxena" userId="ca935c13-aee2-4e32-8fbc-b4e1edb24efe" providerId="ADAL" clId="{E790984F-7270-47AC-99F4-B9162F08519B}" dt="2024-07-09T16:34:40.871" v="645" actId="5793"/>
          <ac:spMkLst>
            <pc:docMk/>
            <pc:sldMk cId="1782219902" sldId="434"/>
            <ac:spMk id="2" creationId="{996FB8FB-42AB-4EF8-A59C-04A00FFC54E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7/9/2024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7/9/2024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Spacely is a versatile software tool designed for efficient testing of ASICs using Python. It leverages Python's flexibility to create and execute test routines, making the testing process more adaptable and streamlined. Spacely supports various ASIC configurations and integrates seamlessly with FPGA for comprehensive testing. Its modular design allows easy customization and scalability, enabling users to target different ASICs without extensive reconfiguration.</a:t>
            </a:r>
          </a:p>
          <a:p>
            <a:endParaRPr lang="en-US" dirty="0"/>
          </a:p>
          <a:p>
            <a:r>
              <a:rPr lang="en-US" dirty="0"/>
              <a:t>We use Spacely to improve the efficiency and accuracy of ASIC testing. Traditional testing methods can be rigid and time-consuming, whereas </a:t>
            </a:r>
            <a:r>
              <a:rPr lang="en-US" dirty="0" err="1"/>
              <a:t>Spacely's</a:t>
            </a:r>
            <a:r>
              <a:rPr lang="en-US" dirty="0"/>
              <a:t> Python-based approach offers greater flexibility and faster setup times. By automating test routines and integrating with existing FPGA systems, Spacely reduces manual effort and minimizes errors, leading to more reliable testing outcomes. This makes it an invaluable tool in the development and verification of complex integrated circuits.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177412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Real-Time Monitoring and Analysis</a:t>
            </a:r>
          </a:p>
          <a:p>
            <a:r>
              <a:rPr lang="en-US" dirty="0"/>
              <a:t>- Detailed Insights: Spacely enables real-time monitoring of power rails, providing detailed insights into the voltage levels and current consumption of various power domains within the ASIC or FPGA. This real-time feedback helps engineers detect and analyze power-related issues immediately, ensuring that the power rails operate within the specified limits.</a:t>
            </a:r>
          </a:p>
          <a:p>
            <a:r>
              <a:rPr lang="en-US" dirty="0"/>
              <a:t>- Dynamic Adjustments: With real-time data, engineers can dynamically adjust power settings and configurations during testing. This capability is crucial for identifying transient power issues, such as voltage droops or spikes, which could affect the performance and reliability of the design.</a:t>
            </a:r>
          </a:p>
          <a:p>
            <a:endParaRPr lang="en-US" dirty="0"/>
          </a:p>
          <a:p>
            <a:r>
              <a:rPr lang="en-US" dirty="0"/>
              <a:t> 2. Automated Power Integrity Tests</a:t>
            </a:r>
          </a:p>
          <a:p>
            <a:r>
              <a:rPr lang="en-US" dirty="0"/>
              <a:t>- Consistency and Precision: Spacely allows the automation of power integrity tests, ensuring that each test is conducted consistently and precisely. Automated testing reduces the risk of human error and ensures that all power rails are tested under various conditions, including different load scenarios and environmental variations.</a:t>
            </a:r>
          </a:p>
          <a:p>
            <a:r>
              <a:rPr lang="en-US" dirty="0"/>
              <a:t>- Comprehensive Data Logging: Spacely logs all power rail data with corresponding metadata, making it easier to track power performance over time and under different test conditions. This comprehensive data logging facilitates in-depth analysis and comparison of power rail behavior across multiple test runs, helping engineers to identify patterns and potential issues more effectively.</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12</a:t>
            </a:fld>
            <a:endParaRPr lang="en-US"/>
          </a:p>
        </p:txBody>
      </p:sp>
    </p:spTree>
    <p:extLst>
      <p:ext uri="{BB962C8B-B14F-4D97-AF65-F5344CB8AC3E}">
        <p14:creationId xmlns:p14="http://schemas.microsoft.com/office/powerpoint/2010/main" val="2191400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16</a:t>
            </a:fld>
            <a:endParaRPr lang="en-US"/>
          </a:p>
        </p:txBody>
      </p:sp>
    </p:spTree>
    <p:extLst>
      <p:ext uri="{BB962C8B-B14F-4D97-AF65-F5344CB8AC3E}">
        <p14:creationId xmlns:p14="http://schemas.microsoft.com/office/powerpoint/2010/main" val="429101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Spacely is a versatile software tool designed for efficient testing of ASICs (Application-Specific Integrated Circuits) using Python. It leverages Python's flexibility to create and execute test routines, making the testing process more adaptable and streamlined. Spacely supports various ASIC configurations and integrates seamlessly with FPGA for comprehensive testing. Its modular design allows easy customization and scalability, enabling users to target different ASICs without extensive reconfiguration.</a:t>
            </a:r>
          </a:p>
          <a:p>
            <a:endParaRPr lang="en-US" dirty="0"/>
          </a:p>
          <a:p>
            <a:r>
              <a:rPr lang="en-US" dirty="0"/>
              <a:t>We use Spacely to improve the efficiency and accuracy of ASIC testing. Traditional testing methods can be rigid and time-consuming, whereas </a:t>
            </a:r>
            <a:r>
              <a:rPr lang="en-US" dirty="0" err="1"/>
              <a:t>Spacely's</a:t>
            </a:r>
            <a:r>
              <a:rPr lang="en-US" dirty="0"/>
              <a:t> Python-based approach offers greater flexibility and faster setup times. By automating test routines and integrating with existing FPGA systems, Spacely reduces manual effort and minimizes errors, leading to more reliable testing outcomes. This makes it an invaluable tool in the development and verification of complex integrated circuits.</a:t>
            </a:r>
          </a:p>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3089608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 Test Software in LabVIEW:</a:t>
            </a:r>
          </a:p>
          <a:p>
            <a:r>
              <a:rPr lang="en-US" dirty="0"/>
              <a:t>   - Launch LabVIEW and create a new VI (Virtual Instrument).</a:t>
            </a:r>
          </a:p>
          <a:p>
            <a:r>
              <a:rPr lang="en-US" dirty="0"/>
              <a:t>   - Use the NI Instrument Driver Finder to locate and import instrument drivers for your specific NI instruments into your LabVIEW project.</a:t>
            </a:r>
          </a:p>
          <a:p>
            <a:r>
              <a:rPr lang="en-US" dirty="0"/>
              <a:t>   - Design the VI to control the instruments, send commands, and acquire data from the ASIC.</a:t>
            </a:r>
          </a:p>
          <a:p>
            <a:r>
              <a:rPr lang="en-US" dirty="0"/>
              <a:t>   - Implement the test sequences, measurements, and data logging within the VI.</a:t>
            </a:r>
          </a:p>
          <a:p>
            <a:endParaRPr lang="en-US" dirty="0"/>
          </a:p>
          <a:p>
            <a:r>
              <a:rPr lang="en-US" dirty="0"/>
              <a:t>The biggest difference is that in LabView, you have to rewrite custom LabView firmware for every change to the test code (instead of writing Python), which takes both time and expertise in LabView (which is uncommon, meaning not many people can develop test </a:t>
            </a:r>
            <a:r>
              <a:rPr lang="en-US" dirty="0" err="1"/>
              <a:t>fw</a:t>
            </a:r>
            <a:r>
              <a:rPr lang="en-US" dirty="0"/>
              <a:t>)</a:t>
            </a:r>
          </a:p>
          <a:p>
            <a:endParaRPr lang="en-US" dirty="0"/>
          </a:p>
          <a:p>
            <a:r>
              <a:rPr lang="en-US" dirty="0"/>
              <a:t>ASIC Communication:</a:t>
            </a:r>
          </a:p>
          <a:p>
            <a:r>
              <a:rPr lang="en-US" dirty="0"/>
              <a:t>   - If the ASIC communicates via standard protocols (e.g., SPI, I2C, UART), use LabVIEW to send and receive data through these interfaces. NI provides libraries and example code for interfacing with various protocols.</a:t>
            </a:r>
          </a:p>
          <a:p>
            <a:endParaRPr lang="en-US" dirty="0"/>
          </a:p>
          <a:p>
            <a:r>
              <a:rPr lang="en-US" dirty="0"/>
              <a:t>Data Acquisition and Analysis:</a:t>
            </a:r>
          </a:p>
          <a:p>
            <a:r>
              <a:rPr lang="en-US" dirty="0"/>
              <a:t>   - Configure LabVIEW to acquire data from the ASIC through analog or digital channels, depending on the nature of the measurements required.</a:t>
            </a:r>
          </a:p>
          <a:p>
            <a:r>
              <a:rPr lang="en-US" dirty="0"/>
              <a:t>   - Implement algorithms or analysis routines within LabVIEW to process acquired data and determine whether the ASIC meets specified criteria.</a:t>
            </a:r>
          </a:p>
          <a:p>
            <a:endParaRPr lang="en-US" dirty="0"/>
          </a:p>
          <a:p>
            <a:r>
              <a:rPr lang="en-US" dirty="0"/>
              <a:t>Integration and Testing:</a:t>
            </a:r>
          </a:p>
          <a:p>
            <a:r>
              <a:rPr lang="en-US" dirty="0"/>
              <a:t>   - Integrate all components of your test software (instrument control, ASIC communication, data acquisition, and analysis) into a cohesive VI.</a:t>
            </a:r>
          </a:p>
          <a:p>
            <a:r>
              <a:rPr lang="en-US" dirty="0"/>
              <a:t>   - Test the VI to ensure proper functionality and accuracy in measuring the ASIC's performance against the defined specifications.</a:t>
            </a:r>
          </a:p>
          <a:p>
            <a:r>
              <a:rPr lang="en-US" dirty="0"/>
              <a:t>   - Keep room for debugging as well.</a:t>
            </a:r>
          </a:p>
          <a:p>
            <a:endParaRPr lang="en-US" dirty="0"/>
          </a:p>
          <a:p>
            <a:r>
              <a:rPr lang="en-US" dirty="0"/>
              <a:t>Validation and Verification:</a:t>
            </a:r>
          </a:p>
          <a:p>
            <a:r>
              <a:rPr lang="en-US" dirty="0"/>
              <a:t>    - Validate that the ASIC meets all functional and performance requirements through thorough testing using your LabVIEW-based test software</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1154466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"Export VCD waveforms from your verification testbench and use them directly as test stimulus for your ASIC."</a:t>
            </a:r>
          </a:p>
          <a:p>
            <a:endParaRPr lang="en-US" dirty="0"/>
          </a:p>
          <a:p>
            <a:r>
              <a:rPr lang="en-US" dirty="0"/>
              <a:t>1. VCD Waveforms: </a:t>
            </a:r>
          </a:p>
          <a:p>
            <a:r>
              <a:rPr lang="en-US" dirty="0"/>
              <a:t>   - Definition: VCD (Value Change Dump) files record the changes in signal values over time during digital circuit simulations. These files capture detailed waveform data, showing how signals in the design change at each simulation step.</a:t>
            </a:r>
          </a:p>
          <a:p>
            <a:r>
              <a:rPr lang="en-US" dirty="0"/>
              <a:t>   - Generation: During the design verification process, simulations are run using a testbench, which is an environment set up to test the functionality of the ASIC design. This process generates VCD files containing the waveform data.</a:t>
            </a:r>
          </a:p>
          <a:p>
            <a:endParaRPr lang="en-US" dirty="0"/>
          </a:p>
          <a:p>
            <a:r>
              <a:rPr lang="en-US" dirty="0"/>
              <a:t>2. Exporting VCD Waveforms:</a:t>
            </a:r>
          </a:p>
          <a:p>
            <a:r>
              <a:rPr lang="en-US" dirty="0"/>
              <a:t>   - Process: Spacely allows you to export these VCD waveforms from your simulation environment. This export process captures the precise stimulus that was used during the simulation.</a:t>
            </a:r>
          </a:p>
          <a:p>
            <a:endParaRPr lang="en-US" dirty="0"/>
          </a:p>
          <a:p>
            <a:r>
              <a:rPr lang="en-US" dirty="0"/>
              <a:t>3. Using VCD Waveforms as Test Stimulus:</a:t>
            </a:r>
          </a:p>
          <a:p>
            <a:r>
              <a:rPr lang="en-US" dirty="0"/>
              <a:t>   - Direct Application: Once exported, these VCD files can be directly used as input stimuli for the physical ASIC. This means that the exact same test conditions used during simulation can be replicated in real hardware testing.</a:t>
            </a:r>
          </a:p>
          <a:p>
            <a:r>
              <a:rPr lang="en-US" dirty="0"/>
              <a:t>   - Consistency: Using the same waveforms ensures that the conditions under which the ASIC was verified in simulation are identical to those during physical testing, leading to consistent and reliable test results.</a:t>
            </a:r>
          </a:p>
          <a:p>
            <a:endParaRPr lang="en-US" dirty="0"/>
          </a:p>
          <a:p>
            <a:r>
              <a:rPr lang="en-US" dirty="0"/>
              <a:t> "Expert digital ASIC and test engineers can both participate directly in test, reducing miscommunication."</a:t>
            </a:r>
          </a:p>
          <a:p>
            <a:endParaRPr lang="en-US" dirty="0"/>
          </a:p>
          <a:p>
            <a:r>
              <a:rPr lang="en-US" dirty="0"/>
              <a:t>1. Collaborative Testing:</a:t>
            </a:r>
          </a:p>
          <a:p>
            <a:r>
              <a:rPr lang="en-US" dirty="0"/>
              <a:t>   - Involvement: Both digital ASIC design engineers and test engineers can be directly involved in the testing process. Digital ASIC engineers bring their deep understanding of the design, while test engineers contribute their expertise in hardware testing and validation.</a:t>
            </a:r>
          </a:p>
          <a:p>
            <a:r>
              <a:rPr lang="en-US" dirty="0"/>
              <a:t>   </a:t>
            </a:r>
          </a:p>
          <a:p>
            <a:r>
              <a:rPr lang="en-US" dirty="0"/>
              <a:t>2. Reducing Miscommunication:</a:t>
            </a:r>
          </a:p>
          <a:p>
            <a:r>
              <a:rPr lang="en-US" dirty="0"/>
              <a:t>   - Unified Test Conditions: By using VCD waveforms as the test stimulus, both sets of engineers work with the same data and test conditions. This shared understanding minimizes the risk of miscommunication about test scenarios and expected outcomes.</a:t>
            </a:r>
          </a:p>
          <a:p>
            <a:r>
              <a:rPr lang="en-US" dirty="0"/>
              <a:t>   - Clear Documentation: The use of VCD files as a standardized format for stimuli ensures that all test parameters are well-documented and reproducible, further reducing misunderstandings.</a:t>
            </a:r>
          </a:p>
          <a:p>
            <a:endParaRPr lang="en-US" dirty="0"/>
          </a:p>
          <a:p>
            <a:r>
              <a:rPr lang="en-US" dirty="0"/>
              <a:t>3. Improved Efficiency:</a:t>
            </a:r>
          </a:p>
          <a:p>
            <a:r>
              <a:rPr lang="en-US" dirty="0"/>
              <a:t>   - Streamlined Workflow: With both sets of engineers working together using the same test data, the workflow becomes more streamlined. Issues can be identified and resolved more quickly, leading to a more efficient testing process.</a:t>
            </a:r>
          </a:p>
          <a:p>
            <a:r>
              <a:rPr lang="en-US" dirty="0"/>
              <a:t>   - Enhanced Verification: The involvement of experts from both domains ensures that the ASIC undergoes thorough testing, from initial design verification to final hardware validation.</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296783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"Spacely abstracts interfaces to test equipment"</a:t>
            </a:r>
          </a:p>
          <a:p>
            <a:r>
              <a:rPr lang="en-US" dirty="0"/>
              <a:t>1. Abstracting Interfaces:</a:t>
            </a:r>
          </a:p>
          <a:p>
            <a:r>
              <a:rPr lang="en-US" dirty="0"/>
              <a:t>   - Definition: Abstracting interfaces means simplifying and standardizing the way test equipment is controlled and accessed. Instead of dealing with complex, device-specific commands and protocols, users interact with a higher-level, more intuitive interface.</a:t>
            </a:r>
          </a:p>
          <a:p>
            <a:r>
              <a:rPr lang="en-US" dirty="0"/>
              <a:t>   - Implementation in Spacely: Spacely provides a unified interface for various types of test equipment, such as oscilloscopes, signal generators, and logic analyzers. This abstraction hides the complexity and specifics of each device, allowing users to focus on the testing tasks rather than the intricacies of the equipment.</a:t>
            </a:r>
          </a:p>
          <a:p>
            <a:endParaRPr lang="en-US" dirty="0"/>
          </a:p>
          <a:p>
            <a:r>
              <a:rPr lang="en-US" dirty="0"/>
              <a:t>2. Benefits:</a:t>
            </a:r>
          </a:p>
          <a:p>
            <a:r>
              <a:rPr lang="en-US" dirty="0"/>
              <a:t>   - Ease of Use: Engineers and scientists do not need to learn and manage different control languages and protocols for each piece of equipment. This makes the testing process more straightforward and less error-prone.</a:t>
            </a:r>
          </a:p>
          <a:p>
            <a:r>
              <a:rPr lang="en-US" dirty="0"/>
              <a:t>   - Consistency: Standardized interfaces ensure consistent operation and reduce the likelihood of errors due to miscommunication or misunderstanding of device-specific commands.</a:t>
            </a:r>
          </a:p>
          <a:p>
            <a:endParaRPr lang="en-US" dirty="0"/>
          </a:p>
          <a:p>
            <a:r>
              <a:rPr lang="en-US" dirty="0"/>
              <a:t> "Python test routines read like natural language; easy for scientific stakeholders to participate."</a:t>
            </a:r>
          </a:p>
          <a:p>
            <a:r>
              <a:rPr lang="en-US" dirty="0"/>
              <a:t>1. Python Test Routines:</a:t>
            </a:r>
          </a:p>
          <a:p>
            <a:r>
              <a:rPr lang="en-US" dirty="0"/>
              <a:t>   - Natural Language-Like Syntax: Spacely allows test routines to be written in Python, a high-level programming language known for its readability and ease of use. Python's syntax is often described as being close to natural language, making it accessible to a broad range of users.</a:t>
            </a:r>
          </a:p>
          <a:p>
            <a:r>
              <a:rPr lang="en-US" dirty="0"/>
              <a:t>   - Intuitive Scripts: The test routines in Spacely are designed to be intuitive and straightforward, enabling users to write and understand them without deep programming expertise.</a:t>
            </a:r>
          </a:p>
          <a:p>
            <a:endParaRPr lang="en-US" dirty="0"/>
          </a:p>
          <a:p>
            <a:r>
              <a:rPr lang="en-US" dirty="0"/>
              <a:t>2. Accessibility for Scientific Stakeholders:</a:t>
            </a:r>
          </a:p>
          <a:p>
            <a:r>
              <a:rPr lang="en-US" dirty="0"/>
              <a:t>   - Participation: Scientific stakeholders, such as researchers and engineers who may not have extensive programming backgrounds, can easily understand and contribute to the test routines. This inclusivity ensures that experts from various domains can participate in the testing process.</a:t>
            </a:r>
          </a:p>
          <a:p>
            <a:r>
              <a:rPr lang="en-US" dirty="0"/>
              <a:t>   - Collaboration: By making test routines easy to read and write, Spacely fosters better collaboration among multidisciplinary teams. Scientists and engineers can work together more effectively, leveraging their combined expertise to design and execute comprehensive tests.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7</a:t>
            </a:fld>
            <a:endParaRPr lang="en-US"/>
          </a:p>
        </p:txBody>
      </p:sp>
    </p:spTree>
    <p:extLst>
      <p:ext uri="{BB962C8B-B14F-4D97-AF65-F5344CB8AC3E}">
        <p14:creationId xmlns:p14="http://schemas.microsoft.com/office/powerpoint/2010/main" val="332562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Glue files in Spacely facilitate communication and synchronization between the FPGA and ASIC. They store waveform data or test patterns, ensuring accurate timing and control. Spacely generates these files from high-level test descriptions or VCD files, loads them to configure the FPGA, runs tests by applying signals to the ASIC, and analyzes the captured responses to verify the ASIC's functionality. This process enhances the efficiency and accuracy of ASIC testing. </a:t>
            </a:r>
          </a:p>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8</a:t>
            </a:fld>
            <a:endParaRPr lang="en-US"/>
          </a:p>
        </p:txBody>
      </p:sp>
    </p:spTree>
    <p:extLst>
      <p:ext uri="{BB962C8B-B14F-4D97-AF65-F5344CB8AC3E}">
        <p14:creationId xmlns:p14="http://schemas.microsoft.com/office/powerpoint/2010/main" val="2880785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99" lvl="2"/>
            <a:r>
              <a:rPr lang="en-US" dirty="0"/>
              <a:t>The Glue wave file is simply a list of integers describing which I/</a:t>
            </a:r>
            <a:r>
              <a:rPr lang="en-US" dirty="0" err="1"/>
              <a:t>Os</a:t>
            </a:r>
            <a:r>
              <a:rPr lang="en-US" dirty="0"/>
              <a:t> are active at each timestep. </a:t>
            </a:r>
          </a:p>
          <a:p>
            <a:pPr marL="342899" lvl="2"/>
            <a:r>
              <a:rPr lang="en-US" dirty="0"/>
              <a:t>Need to use Test Engineer’s </a:t>
            </a:r>
            <a:r>
              <a:rPr lang="en-US" dirty="0" err="1"/>
              <a:t>iospec</a:t>
            </a:r>
            <a:r>
              <a:rPr lang="en-US" dirty="0"/>
              <a:t> to interpret which I/O is which.</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Glue files in Spacely facilitate communication and synchronization between the FPGA and ASIC. They store waveform data or test patterns, ensuring accurate timing and control. Spacely generates these files from high-level test descriptions or VCD files, loads them to configure the FPGA, runs tests by applying signals to the ASIC, and analyzes the captured responses to verify the ASIC's functionality. This process enhances the efficiency and accuracy of ASIC testing. </a:t>
            </a:r>
          </a:p>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9</a:t>
            </a:fld>
            <a:endParaRPr lang="en-US"/>
          </a:p>
        </p:txBody>
      </p:sp>
    </p:spTree>
    <p:extLst>
      <p:ext uri="{BB962C8B-B14F-4D97-AF65-F5344CB8AC3E}">
        <p14:creationId xmlns:p14="http://schemas.microsoft.com/office/powerpoint/2010/main" val="3395156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data into Experiments and </a:t>
            </a:r>
            <a:r>
              <a:rPr lang="en-US" dirty="0" err="1"/>
              <a:t>DataFiles</a:t>
            </a:r>
            <a:r>
              <a:rPr lang="en-US" dirty="0"/>
              <a:t>, each with tagged Metadata corresponding to the Python variables used in the Spacely routine, which is automatically written to file."</a:t>
            </a:r>
          </a:p>
          <a:p>
            <a:endParaRPr lang="en-US" dirty="0"/>
          </a:p>
          <a:p>
            <a:r>
              <a:rPr lang="en-US" dirty="0"/>
              <a:t>1. Grouping Data into Experiments and </a:t>
            </a:r>
            <a:r>
              <a:rPr lang="en-US" dirty="0" err="1"/>
              <a:t>DataFiles</a:t>
            </a:r>
            <a:r>
              <a:rPr lang="en-US" dirty="0"/>
              <a:t>:</a:t>
            </a:r>
          </a:p>
          <a:p>
            <a:r>
              <a:rPr lang="en-US" dirty="0"/>
              <a:t>   - Experiments: In Spacely, data can be organized into logical units called Experiments. Each Experiment represents a set of tests or measurements that are related to a specific aspect of the ASIC or FPGA under test.</a:t>
            </a:r>
          </a:p>
          <a:p>
            <a:r>
              <a:rPr lang="en-US" dirty="0"/>
              <a:t>   - </a:t>
            </a:r>
            <a:r>
              <a:rPr lang="en-US" dirty="0" err="1"/>
              <a:t>DataFiles</a:t>
            </a:r>
            <a:r>
              <a:rPr lang="en-US" dirty="0"/>
              <a:t>: Within each Experiment, data is stored in </a:t>
            </a:r>
            <a:r>
              <a:rPr lang="en-US" dirty="0" err="1"/>
              <a:t>DataFiles</a:t>
            </a:r>
            <a:r>
              <a:rPr lang="en-US" dirty="0"/>
              <a:t>. These files contain the actual measurements or simulation results collected during testing.</a:t>
            </a:r>
          </a:p>
          <a:p>
            <a:endParaRPr lang="en-US" dirty="0"/>
          </a:p>
          <a:p>
            <a:r>
              <a:rPr lang="en-US" dirty="0"/>
              <a:t>2. Tagged Metadata:</a:t>
            </a:r>
          </a:p>
          <a:p>
            <a:r>
              <a:rPr lang="en-US" dirty="0"/>
              <a:t>   - Python Variables and Metadata: During testing, Spacely routines use Python variables to control test parameters and record results. These variables are automatically tagged with Metadata, which provides context and descriptions for the data.</a:t>
            </a:r>
          </a:p>
          <a:p>
            <a:r>
              <a:rPr lang="en-US" dirty="0"/>
              <a:t>   - Automatic Writing: Spacely automatically writes this Metadata to the </a:t>
            </a:r>
            <a:r>
              <a:rPr lang="en-US" dirty="0" err="1"/>
              <a:t>DataFiles</a:t>
            </a:r>
            <a:r>
              <a:rPr lang="en-US" dirty="0"/>
              <a:t>, ensuring that each data point is well-documented with relevant information. This tagging includes details like test conditions, variable names, units, and descriptions.</a:t>
            </a:r>
          </a:p>
          <a:p>
            <a:endParaRPr lang="en-US" dirty="0"/>
          </a:p>
          <a:p>
            <a:r>
              <a:rPr lang="en-US" dirty="0"/>
              <a:t>3. Benefits:</a:t>
            </a:r>
          </a:p>
          <a:p>
            <a:r>
              <a:rPr lang="en-US" dirty="0"/>
              <a:t>   - Organization: Grouping data into Experiments and </a:t>
            </a:r>
            <a:r>
              <a:rPr lang="en-US" dirty="0" err="1"/>
              <a:t>DataFiles</a:t>
            </a:r>
            <a:r>
              <a:rPr lang="en-US" dirty="0"/>
              <a:t> with tagged Metadata ensures that all test results are systematically organized and easily accessible.</a:t>
            </a:r>
          </a:p>
          <a:p>
            <a:r>
              <a:rPr lang="en-US" dirty="0"/>
              <a:t>   - Contextual Information: Metadata tagging provides comprehensive context for each data point, making it easier to understand and analyze the results.</a:t>
            </a:r>
          </a:p>
          <a:p>
            <a:endParaRPr lang="en-US" dirty="0"/>
          </a:p>
          <a:p>
            <a:r>
              <a:rPr lang="en-US" dirty="0"/>
              <a:t> "Calculate statistics and generate scatter plots / histograms natively in Spacely."</a:t>
            </a:r>
          </a:p>
          <a:p>
            <a:endParaRPr lang="en-US" dirty="0"/>
          </a:p>
          <a:p>
            <a:r>
              <a:rPr lang="en-US" dirty="0"/>
              <a:t>1. Native Calculation of Statistics:</a:t>
            </a:r>
          </a:p>
          <a:p>
            <a:r>
              <a:rPr lang="en-US" dirty="0"/>
              <a:t>   - Built-in Capabilities: Spacely includes built-in tools for calculating statistical measures such as mean, median, standard deviation, and more. This allows users to perform statistical analysis directly within the Spacely environment without needing external tools.</a:t>
            </a:r>
          </a:p>
          <a:p>
            <a:r>
              <a:rPr lang="en-US" dirty="0"/>
              <a:t>   - Automated Analysis: These statistical calculations can be automated as part of the testing routine, providing immediate insights into the data collected during experiments.</a:t>
            </a:r>
          </a:p>
          <a:p>
            <a:endParaRPr lang="en-US" dirty="0"/>
          </a:p>
          <a:p>
            <a:r>
              <a:rPr lang="en-US" dirty="0"/>
              <a:t>2. Generating Scatter Plots and Histograms:</a:t>
            </a:r>
          </a:p>
          <a:p>
            <a:r>
              <a:rPr lang="en-US" dirty="0"/>
              <a:t>   - Visualization Tools: Spacely provides native support for generating visualizations such as scatter plots and histograms. These visual tools help users to quickly interpret the data and identify trends, outliers, or patterns.</a:t>
            </a:r>
          </a:p>
          <a:p>
            <a:r>
              <a:rPr lang="en-US" dirty="0"/>
              <a:t>   - Customization: Users can customize these plots with labels, colors, and other features to better suit their analysis needs.</a:t>
            </a:r>
          </a:p>
          <a:p>
            <a:r>
              <a:rPr lang="en-US" dirty="0"/>
              <a:t>   - Integrated Analysis: By integrating statistical calculations and visualization tools, Spacely offers a seamless environment for both data collection and analysis.</a:t>
            </a:r>
          </a:p>
          <a:p>
            <a:r>
              <a:rPr lang="en-US" dirty="0"/>
              <a:t>   - Efficiency: Users can quickly move from data acquisition to analysis and visualization within the same platform, enhancing workflow efficiency and reducing the need for external software.</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10</a:t>
            </a:fld>
            <a:endParaRPr lang="en-US"/>
          </a:p>
        </p:txBody>
      </p:sp>
    </p:spTree>
    <p:extLst>
      <p:ext uri="{BB962C8B-B14F-4D97-AF65-F5344CB8AC3E}">
        <p14:creationId xmlns:p14="http://schemas.microsoft.com/office/powerpoint/2010/main" val="390985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test data was collected when we Tested SPROCKET2 Test chip in May this year.</a:t>
            </a:r>
          </a:p>
          <a:p>
            <a:r>
              <a:rPr lang="en-US" dirty="0"/>
              <a:t>Our goal was to understand the linearity of the ADC and its gain.</a:t>
            </a:r>
          </a:p>
          <a:p>
            <a:r>
              <a:rPr lang="en-US" dirty="0"/>
              <a:t>We had 4 Regions to test the chip, R0 : high gain, input is small, integrates 10 samples.. R1: high gain, input is large, integrates 1 sample. R2: low gain, input is small, integrates 10 samples. R3: low gain, input is large, integrates 1 sample </a:t>
            </a:r>
          </a:p>
          <a:p>
            <a:r>
              <a:rPr lang="en-US" dirty="0"/>
              <a:t>We have run </a:t>
            </a:r>
            <a:r>
              <a:rPr lang="en-US" dirty="0" err="1"/>
              <a:t>spacely</a:t>
            </a:r>
            <a:r>
              <a:rPr lang="en-US" dirty="0"/>
              <a:t> for around 2 days straight and still got results that are really competitive.</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11</a:t>
            </a:fld>
            <a:endParaRPr lang="en-US"/>
          </a:p>
        </p:txBody>
      </p:sp>
    </p:spTree>
    <p:extLst>
      <p:ext uri="{BB962C8B-B14F-4D97-AF65-F5344CB8AC3E}">
        <p14:creationId xmlns:p14="http://schemas.microsoft.com/office/powerpoint/2010/main" val="3578527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a:t>Presenter Name [14pt Regular]	</a:t>
            </a:r>
          </a:p>
          <a:p>
            <a:r>
              <a:rPr lang="en-US" sz="1400"/>
              <a:t>Meeting Title</a:t>
            </a:r>
          </a:p>
          <a:p>
            <a:r>
              <a:rPr lang="en-US" sz="140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8C3366FF-FC5A-AF2F-8982-6C4BF5E497D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55"/>
          <a:stretch/>
        </p:blipFill>
        <p:spPr>
          <a:xfrm>
            <a:off x="-17762" y="612759"/>
            <a:ext cx="9189720" cy="2508919"/>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8FEA58B7-095F-6844-8E3C-8A1DDD22BF89}" type="datetime1">
              <a:rPr lang="en-US" smtClean="0"/>
              <a:pPr>
                <a:defRPr/>
              </a:pPr>
              <a:t>7/9/2024</a:t>
            </a:fld>
            <a:endParaRPr lang="en-US"/>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1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3C7E1B65-1920-CF40-87B8-818D6517E0EA}" type="datetime1">
              <a:rPr lang="en-US" smtClean="0"/>
              <a:pPr>
                <a:defRPr/>
              </a:pPr>
              <a:t>7/9/2024</a:t>
            </a:fld>
            <a:endParaRPr lang="en-US"/>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Presenter | Presentation Title or Meeting Title</a:t>
            </a:r>
            <a:endParaRPr lang="en-US" b="1"/>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7/9/2024</a:t>
            </a:fld>
            <a:endParaRPr lang="en-US"/>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Presenter | Presentation Title or Meeting Title</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a:t>Presenter Name [14pt Regular]	</a:t>
            </a:r>
          </a:p>
          <a:p>
            <a:r>
              <a:rPr lang="en-US" sz="1400"/>
              <a:t>Meeting Title</a:t>
            </a:r>
          </a:p>
          <a:p>
            <a:r>
              <a:rPr lang="en-US" sz="140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a:t>Presenter Name [14pt Regular]	</a:t>
            </a:r>
          </a:p>
          <a:p>
            <a:r>
              <a:rPr lang="en-US" sz="1400"/>
              <a:t>Meeting Title</a:t>
            </a:r>
          </a:p>
          <a:p>
            <a:r>
              <a:rPr lang="en-US" sz="140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3" name="Picture 2">
            <a:extLst>
              <a:ext uri="{FF2B5EF4-FFF2-40B4-BE49-F238E27FC236}">
                <a16:creationId xmlns:a16="http://schemas.microsoft.com/office/drawing/2014/main" id="{90D440B3-9F17-BFC5-071C-0E749A69DBF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a:t>Presenter Name [14pt Regular]	</a:t>
            </a:r>
          </a:p>
          <a:p>
            <a:r>
              <a:rPr lang="en-US" sz="1400"/>
              <a:t>Meeting Title</a:t>
            </a:r>
          </a:p>
          <a:p>
            <a:r>
              <a:rPr lang="en-US" sz="140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87BA6F94-E34F-7970-1C5D-1D7967F7B5B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57"/>
          <a:stretch/>
        </p:blipFill>
        <p:spPr>
          <a:xfrm>
            <a:off x="-17762" y="612759"/>
            <a:ext cx="9189720" cy="2508919"/>
          </a:xfrm>
          <a:prstGeom prst="rect">
            <a:avLst/>
          </a:prstGeom>
        </p:spPr>
      </p:pic>
    </p:spTree>
    <p:extLst>
      <p:ext uri="{BB962C8B-B14F-4D97-AF65-F5344CB8AC3E}">
        <p14:creationId xmlns:p14="http://schemas.microsoft.com/office/powerpoint/2010/main" val="3763912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a:t>Presenter Name [14pt Regular]	</a:t>
            </a:r>
          </a:p>
          <a:p>
            <a:r>
              <a:rPr lang="en-US" sz="1400"/>
              <a:t>Meeting Title</a:t>
            </a:r>
          </a:p>
          <a:p>
            <a:r>
              <a:rPr lang="en-US" sz="140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2DA75D36-F305-4A2D-4B28-9B9D5192211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spTree>
    <p:extLst>
      <p:ext uri="{BB962C8B-B14F-4D97-AF65-F5344CB8AC3E}">
        <p14:creationId xmlns:p14="http://schemas.microsoft.com/office/powerpoint/2010/main" val="126671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a:t>Presenter Name [14pt Regular]	</a:t>
            </a:r>
          </a:p>
          <a:p>
            <a:r>
              <a:rPr lang="en-US" sz="1400"/>
              <a:t>Meeting Title</a:t>
            </a:r>
          </a:p>
          <a:p>
            <a:r>
              <a:rPr lang="en-US" sz="140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76208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27013" indent="-227013">
              <a:spcBef>
                <a:spcPts val="984"/>
              </a:spcBef>
              <a:buFont typeface="Arial" panose="020B0604020202020204" pitchFamily="34" charset="0"/>
              <a:buChar char="•"/>
              <a:defRPr sz="1600">
                <a:solidFill>
                  <a:srgbClr val="505050"/>
                </a:solidFill>
              </a:defRPr>
            </a:lvl1pPr>
            <a:lvl2pPr marL="514350" marR="0" indent="-231775"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2pPr>
            <a:lvl3pPr marL="800100"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3pPr>
            <a:lvl4pPr marL="1087438" marR="0" indent="-230188" algn="l" defTabSz="457200" rtl="0" eaLnBrk="1" fontAlgn="base" latinLnBrk="0" hangingPunct="1">
              <a:lnSpc>
                <a:spcPct val="100000"/>
              </a:lnSpc>
              <a:spcBef>
                <a:spcPts val="984"/>
              </a:spcBef>
              <a:spcAft>
                <a:spcPct val="0"/>
              </a:spcAft>
              <a:buClrTx/>
              <a:buSzTx/>
              <a:buFont typeface="Helvetica" panose="020B0604020202020204" pitchFamily="34" charset="0"/>
              <a:buChar char="–"/>
              <a:tabLst/>
              <a:defRPr sz="1200">
                <a:solidFill>
                  <a:srgbClr val="505050"/>
                </a:solidFill>
              </a:defRPr>
            </a:lvl4pPr>
            <a:lvl5pPr marL="1373188" marR="0" indent="-23336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2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7ADAB69-348E-2C41-AF41-E98D046040A4}" type="datetime1">
              <a:rPr lang="en-US" smtClean="0"/>
              <a:pPr>
                <a:defRPr/>
              </a:pPr>
              <a:t>7/9/2024</a:t>
            </a:fld>
            <a:endParaRPr lang="en-US"/>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a:t>Yash Saxena | Spacely</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22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marL="285750" marR="0" lvl="0" indent="-285750" algn="l" defTabSz="457200" rtl="0" eaLnBrk="1" fontAlgn="base" latinLnBrk="0" hangingPunct="1">
              <a:lnSpc>
                <a:spcPct val="100000"/>
              </a:lnSpc>
              <a:spcBef>
                <a:spcPts val="984"/>
              </a:spcBef>
              <a:spcAft>
                <a:spcPct val="0"/>
              </a:spcAft>
              <a:buClrTx/>
              <a:buSzTx/>
              <a:tabLst/>
              <a:defRPr/>
            </a:pPr>
            <a:r>
              <a:rPr lang="en-US"/>
              <a:t>Click to edit Master text styles</a:t>
            </a:r>
          </a:p>
          <a:p>
            <a:pPr marL="285750" marR="0" lvl="1" indent="-285750" algn="l" defTabSz="457200" rtl="0" eaLnBrk="1" fontAlgn="base" latinLnBrk="0" hangingPunct="1">
              <a:lnSpc>
                <a:spcPct val="100000"/>
              </a:lnSpc>
              <a:spcBef>
                <a:spcPts val="984"/>
              </a:spcBef>
              <a:spcAft>
                <a:spcPct val="0"/>
              </a:spcAft>
              <a:buClrTx/>
              <a:buSzTx/>
              <a:tabLst/>
              <a:defRPr/>
            </a:pPr>
            <a:r>
              <a:rPr lang="en-US"/>
              <a:t>Second level</a:t>
            </a:r>
          </a:p>
          <a:p>
            <a:pPr marL="285750" marR="0" lvl="2" indent="-285750" algn="l" defTabSz="457200" rtl="0" eaLnBrk="1" fontAlgn="base" latinLnBrk="0" hangingPunct="1">
              <a:lnSpc>
                <a:spcPct val="100000"/>
              </a:lnSpc>
              <a:spcBef>
                <a:spcPts val="984"/>
              </a:spcBef>
              <a:spcAft>
                <a:spcPct val="0"/>
              </a:spcAft>
              <a:buClrTx/>
              <a:buSzTx/>
              <a:tabLst/>
              <a:defRPr/>
            </a:pPr>
            <a:r>
              <a:rPr lang="en-US"/>
              <a:t>Third level</a:t>
            </a:r>
          </a:p>
          <a:p>
            <a:pPr marL="285750" marR="0" lvl="3" indent="-285750" algn="l" defTabSz="457200" rtl="0" eaLnBrk="1" fontAlgn="base" latinLnBrk="0" hangingPunct="1">
              <a:lnSpc>
                <a:spcPct val="100000"/>
              </a:lnSpc>
              <a:spcBef>
                <a:spcPts val="984"/>
              </a:spcBef>
              <a:spcAft>
                <a:spcPct val="0"/>
              </a:spcAft>
              <a:buClrTx/>
              <a:buSzTx/>
              <a:tabLst/>
              <a:defRPr/>
            </a:pPr>
            <a:r>
              <a:rPr lang="en-US"/>
              <a:t>Fourth level</a:t>
            </a:r>
          </a:p>
          <a:p>
            <a:pPr marL="285750" marR="0" lvl="4" indent="-285750" algn="l" defTabSz="457200" rtl="0" eaLnBrk="1" fontAlgn="base" latinLnBrk="0" hangingPunct="1">
              <a:lnSpc>
                <a:spcPct val="100000"/>
              </a:lnSpc>
              <a:spcBef>
                <a:spcPts val="984"/>
              </a:spcBef>
              <a:spcAft>
                <a:spcPct val="0"/>
              </a:spcAft>
              <a:buClrTx/>
              <a:buSzTx/>
              <a:tabLst/>
              <a:defRPr/>
            </a:pPr>
            <a:r>
              <a:rPr lang="en-US"/>
              <a:t>Fifth level</a:t>
            </a:r>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B099EE7B-C01A-E94A-AA76-2F04CF97FC05}" type="datetime1">
              <a:rPr lang="en-US" smtClean="0"/>
              <a:pPr>
                <a:defRPr/>
              </a:pPr>
              <a:t>7/9/2024</a:t>
            </a:fld>
            <a:endParaRPr lang="en-US"/>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4165237"/>
            <a:ext cx="3027894" cy="320908"/>
          </a:xfrm>
          <a:prstGeom prst="rect">
            <a:avLst/>
          </a:prstGeom>
        </p:spPr>
        <p:txBody>
          <a:bodyPr lIns="0" tIns="0" rIns="0" bIns="0" anchor="b"/>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85750" marR="0" indent="-285750"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4350"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marL="1373188" indent="0">
              <a:spcBef>
                <a:spcPts val="984"/>
              </a:spcBef>
              <a:buFont typeface="Arial" panose="020B0604020202020204" pitchFamily="34" charset="0"/>
              <a:buNone/>
              <a:defRPr sz="1200">
                <a:solidFill>
                  <a:srgbClr val="505050"/>
                </a:solidFill>
              </a:defRPr>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09EA2773-F02A-CC43-B1C5-479A1F34EDA7}" type="datetime1">
              <a:rPr lang="en-US" smtClean="0"/>
              <a:pPr>
                <a:defRPr/>
              </a:pPr>
              <a:t>7/9/2024</a:t>
            </a:fld>
            <a:endParaRPr lang="en-US"/>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Presenter | Presentation Title or Meeting Title</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337E9888-76A4-76B3-BAD9-CA6F84EBC301}"/>
              </a:ext>
            </a:extLst>
          </p:cNvPr>
          <p:cNvSpPr>
            <a:spLocks noGrp="1"/>
          </p:cNvSpPr>
          <p:nvPr>
            <p:ph sz="half" idx="13"/>
          </p:nvPr>
        </p:nvSpPr>
        <p:spPr>
          <a:xfrm>
            <a:off x="228601" y="728664"/>
            <a:ext cx="3027893" cy="3368538"/>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183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2EF4938-6162-EE4E-9ED3-73016E21644A}" type="datetime1">
              <a:rPr lang="en-US" smtClean="0"/>
              <a:pPr>
                <a:defRPr/>
              </a:pPr>
              <a:t>7/9/2024</a:t>
            </a:fld>
            <a:endParaRPr lang="en-US"/>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7" r:id="rId2"/>
    <p:sldLayoutId id="2147484125" r:id="rId3"/>
    <p:sldLayoutId id="2147484132" r:id="rId4"/>
    <p:sldLayoutId id="2147484131" r:id="rId5"/>
    <p:sldLayoutId id="2147484129" r:id="rId6"/>
    <p:sldLayoutId id="2147484104" r:id="rId7"/>
    <p:sldLayoutId id="2147484105" r:id="rId8"/>
    <p:sldLayoutId id="2147484120" r:id="rId9"/>
    <p:sldLayoutId id="2147484103" r:id="rId10"/>
    <p:sldLayoutId id="2147484122" r:id="rId11"/>
    <p:sldLayoutId id="2147484116"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en-US" sz="1800" dirty="0"/>
              <a:t>Spacely </a:t>
            </a:r>
          </a:p>
        </p:txBody>
      </p:sp>
      <p:sp>
        <p:nvSpPr>
          <p:cNvPr id="4" name="Text Placeholder 3"/>
          <p:cNvSpPr>
            <a:spLocks noGrp="1"/>
          </p:cNvSpPr>
          <p:nvPr>
            <p:ph type="body" sz="quarter" idx="10"/>
          </p:nvPr>
        </p:nvSpPr>
        <p:spPr>
          <a:xfrm>
            <a:off x="393964" y="3849336"/>
            <a:ext cx="8499231" cy="935794"/>
          </a:xfrm>
        </p:spPr>
        <p:txBody>
          <a:bodyPr/>
          <a:lstStyle/>
          <a:p>
            <a:endParaRPr lang="en-US" sz="1400" dirty="0"/>
          </a:p>
          <a:p>
            <a:r>
              <a:rPr lang="en-US" sz="1400" dirty="0"/>
              <a:t>Yash Saxena</a:t>
            </a:r>
          </a:p>
          <a:p>
            <a:endParaRPr lang="en-US" dirty="0"/>
          </a:p>
          <a:p>
            <a:r>
              <a:rPr lang="en-US" dirty="0"/>
              <a:t>July 9</a:t>
            </a:r>
            <a:r>
              <a:rPr lang="en-US" sz="1400" dirty="0"/>
              <a:t>, 2024</a:t>
            </a:r>
          </a:p>
        </p:txBody>
      </p:sp>
    </p:spTree>
    <p:extLst>
      <p:ext uri="{BB962C8B-B14F-4D97-AF65-F5344CB8AC3E}">
        <p14:creationId xmlns:p14="http://schemas.microsoft.com/office/powerpoint/2010/main" val="1989597527"/>
      </p:ext>
    </p:extLst>
  </p:cSld>
  <p:clrMapOvr>
    <a:masterClrMapping/>
  </p:clrMapOvr>
  <mc:AlternateContent xmlns:mc="http://schemas.openxmlformats.org/markup-compatibility/2006" xmlns:p14="http://schemas.microsoft.com/office/powerpoint/2010/main">
    <mc:Choice Requires="p14">
      <p:transition spd="slow" p14:dur="2000" advTm="2521"/>
    </mc:Choice>
    <mc:Fallback xmlns="">
      <p:transition spd="slow" advTm="252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2A35EE-813C-B4C2-DC2D-3A84BBD210D4}"/>
              </a:ext>
            </a:extLst>
          </p:cNvPr>
          <p:cNvSpPr>
            <a:spLocks noGrp="1"/>
          </p:cNvSpPr>
          <p:nvPr>
            <p:ph idx="1"/>
          </p:nvPr>
        </p:nvSpPr>
        <p:spPr>
          <a:xfrm>
            <a:off x="228604" y="728664"/>
            <a:ext cx="2877668" cy="3794522"/>
          </a:xfrm>
        </p:spPr>
        <p:txBody>
          <a:bodyPr/>
          <a:lstStyle/>
          <a:p>
            <a:endParaRPr lang="en-US" dirty="0"/>
          </a:p>
          <a:p>
            <a:r>
              <a:rPr lang="en-US" dirty="0"/>
              <a:t>Group data into </a:t>
            </a:r>
            <a:r>
              <a:rPr lang="en-US" b="1" dirty="0"/>
              <a:t>Experiments </a:t>
            </a:r>
            <a:r>
              <a:rPr lang="en-US" dirty="0"/>
              <a:t>and </a:t>
            </a:r>
            <a:r>
              <a:rPr lang="en-US" b="1" dirty="0" err="1"/>
              <a:t>DataFiles</a:t>
            </a:r>
            <a:r>
              <a:rPr lang="en-US" dirty="0"/>
              <a:t>, each with tagged </a:t>
            </a:r>
            <a:r>
              <a:rPr lang="en-US" b="1" dirty="0"/>
              <a:t>Metadata</a:t>
            </a:r>
            <a:r>
              <a:rPr lang="en-US" dirty="0"/>
              <a:t> corresponding to the Python variables used in the Spacely routine, which is automatically written to file.</a:t>
            </a:r>
          </a:p>
          <a:p>
            <a:r>
              <a:rPr lang="en-US" dirty="0"/>
              <a:t>Calculate statistics and generate scatter plots / histograms natively in Spacely. </a:t>
            </a:r>
          </a:p>
        </p:txBody>
      </p:sp>
      <p:sp>
        <p:nvSpPr>
          <p:cNvPr id="3" name="Title 2">
            <a:extLst>
              <a:ext uri="{FF2B5EF4-FFF2-40B4-BE49-F238E27FC236}">
                <a16:creationId xmlns:a16="http://schemas.microsoft.com/office/drawing/2014/main" id="{F731750F-0385-2C66-CC9C-FBF0DAC4E4E5}"/>
              </a:ext>
            </a:extLst>
          </p:cNvPr>
          <p:cNvSpPr>
            <a:spLocks noGrp="1"/>
          </p:cNvSpPr>
          <p:nvPr>
            <p:ph type="title"/>
          </p:nvPr>
        </p:nvSpPr>
        <p:spPr/>
        <p:txBody>
          <a:bodyPr/>
          <a:lstStyle/>
          <a:p>
            <a:r>
              <a:rPr lang="en-US" dirty="0"/>
              <a:t>Analyze Data </a:t>
            </a:r>
            <a:r>
              <a:rPr lang="en-US" i="1" dirty="0"/>
              <a:t>with Spacely</a:t>
            </a:r>
            <a:endParaRPr lang="en-US" dirty="0"/>
          </a:p>
        </p:txBody>
      </p:sp>
      <p:sp>
        <p:nvSpPr>
          <p:cNvPr id="4" name="Date Placeholder 3">
            <a:extLst>
              <a:ext uri="{FF2B5EF4-FFF2-40B4-BE49-F238E27FC236}">
                <a16:creationId xmlns:a16="http://schemas.microsoft.com/office/drawing/2014/main" id="{1FAB16A2-D9EC-E495-108D-16B53B8173E3}"/>
              </a:ext>
            </a:extLst>
          </p:cNvPr>
          <p:cNvSpPr>
            <a:spLocks noGrp="1"/>
          </p:cNvSpPr>
          <p:nvPr>
            <p:ph type="dt" sz="half" idx="2"/>
          </p:nvPr>
        </p:nvSpPr>
        <p:spPr/>
        <p:txBody>
          <a:bodyPr/>
          <a:lstStyle/>
          <a:p>
            <a:pPr>
              <a:defRPr/>
            </a:pPr>
            <a:fld id="{57ADAB69-348E-2C41-AF41-E98D046040A4}" type="datetime1">
              <a:rPr lang="en-US" smtClean="0"/>
              <a:pPr>
                <a:defRPr/>
              </a:pPr>
              <a:t>7/9/2024</a:t>
            </a:fld>
            <a:endParaRPr lang="en-US"/>
          </a:p>
        </p:txBody>
      </p:sp>
      <p:sp>
        <p:nvSpPr>
          <p:cNvPr id="6" name="Slide Number Placeholder 5">
            <a:extLst>
              <a:ext uri="{FF2B5EF4-FFF2-40B4-BE49-F238E27FC236}">
                <a16:creationId xmlns:a16="http://schemas.microsoft.com/office/drawing/2014/main" id="{6B87A580-92E6-F28D-1042-33CCE6C4507F}"/>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a:p>
        </p:txBody>
      </p:sp>
      <p:pic>
        <p:nvPicPr>
          <p:cNvPr id="7" name="Content Placeholder 7" descr="Chart&#10;&#10;Description automatically generated">
            <a:extLst>
              <a:ext uri="{FF2B5EF4-FFF2-40B4-BE49-F238E27FC236}">
                <a16:creationId xmlns:a16="http://schemas.microsoft.com/office/drawing/2014/main" id="{182294E1-4EBA-5083-47B7-7D544659E1CA}"/>
              </a:ext>
            </a:extLst>
          </p:cNvPr>
          <p:cNvPicPr>
            <a:picLocks noChangeAspect="1"/>
          </p:cNvPicPr>
          <p:nvPr/>
        </p:nvPicPr>
        <p:blipFill>
          <a:blip r:embed="rId3"/>
          <a:stretch>
            <a:fillRect/>
          </a:stretch>
        </p:blipFill>
        <p:spPr>
          <a:xfrm>
            <a:off x="5895191" y="151951"/>
            <a:ext cx="2926079" cy="2194559"/>
          </a:xfrm>
          <a:prstGeom prst="rect">
            <a:avLst/>
          </a:prstGeom>
        </p:spPr>
      </p:pic>
      <p:pic>
        <p:nvPicPr>
          <p:cNvPr id="8" name="Content Placeholder 7" descr="Chart, scatter chart&#10;&#10;Description automatically generated">
            <a:extLst>
              <a:ext uri="{FF2B5EF4-FFF2-40B4-BE49-F238E27FC236}">
                <a16:creationId xmlns:a16="http://schemas.microsoft.com/office/drawing/2014/main" id="{1E766EDD-AFF5-4DF1-33D2-91A37F325DB2}"/>
              </a:ext>
            </a:extLst>
          </p:cNvPr>
          <p:cNvPicPr>
            <a:picLocks noChangeAspect="1"/>
          </p:cNvPicPr>
          <p:nvPr/>
        </p:nvPicPr>
        <p:blipFill>
          <a:blip r:embed="rId4"/>
          <a:stretch>
            <a:fillRect/>
          </a:stretch>
        </p:blipFill>
        <p:spPr>
          <a:xfrm>
            <a:off x="5747049" y="2299446"/>
            <a:ext cx="3209367" cy="2407025"/>
          </a:xfrm>
          <a:prstGeom prst="rect">
            <a:avLst/>
          </a:prstGeom>
        </p:spPr>
      </p:pic>
      <p:pic>
        <p:nvPicPr>
          <p:cNvPr id="10" name="Picture 9">
            <a:extLst>
              <a:ext uri="{FF2B5EF4-FFF2-40B4-BE49-F238E27FC236}">
                <a16:creationId xmlns:a16="http://schemas.microsoft.com/office/drawing/2014/main" id="{0DFB618A-2366-1119-DC10-A006F3F23544}"/>
              </a:ext>
            </a:extLst>
          </p:cNvPr>
          <p:cNvPicPr>
            <a:picLocks noChangeAspect="1"/>
          </p:cNvPicPr>
          <p:nvPr/>
        </p:nvPicPr>
        <p:blipFill>
          <a:blip r:embed="rId5"/>
          <a:stretch>
            <a:fillRect/>
          </a:stretch>
        </p:blipFill>
        <p:spPr>
          <a:xfrm>
            <a:off x="3466539" y="2245658"/>
            <a:ext cx="2064964" cy="1906121"/>
          </a:xfrm>
          <a:prstGeom prst="rect">
            <a:avLst/>
          </a:prstGeom>
        </p:spPr>
      </p:pic>
      <p:pic>
        <p:nvPicPr>
          <p:cNvPr id="11" name="Picture 10" descr="A close-up of a compass&#10;&#10;Description automatically generated with medium confidence">
            <a:extLst>
              <a:ext uri="{FF2B5EF4-FFF2-40B4-BE49-F238E27FC236}">
                <a16:creationId xmlns:a16="http://schemas.microsoft.com/office/drawing/2014/main" id="{A5198A64-BDCD-64A1-1D23-1E13D07399FF}"/>
              </a:ext>
            </a:extLst>
          </p:cNvPr>
          <p:cNvPicPr>
            <a:picLocks noChangeAspect="1"/>
          </p:cNvPicPr>
          <p:nvPr/>
        </p:nvPicPr>
        <p:blipFill>
          <a:blip r:embed="rId6"/>
          <a:stretch>
            <a:fillRect/>
          </a:stretch>
        </p:blipFill>
        <p:spPr>
          <a:xfrm>
            <a:off x="3486751" y="923540"/>
            <a:ext cx="1945862" cy="757053"/>
          </a:xfrm>
          <a:prstGeom prst="rect">
            <a:avLst/>
          </a:prstGeom>
        </p:spPr>
      </p:pic>
      <p:sp>
        <p:nvSpPr>
          <p:cNvPr id="12" name="Arrow: Down 11">
            <a:extLst>
              <a:ext uri="{FF2B5EF4-FFF2-40B4-BE49-F238E27FC236}">
                <a16:creationId xmlns:a16="http://schemas.microsoft.com/office/drawing/2014/main" id="{AA67D6A8-EDFD-2236-DABA-99701D3A2B3D}"/>
              </a:ext>
            </a:extLst>
          </p:cNvPr>
          <p:cNvSpPr/>
          <p:nvPr/>
        </p:nvSpPr>
        <p:spPr>
          <a:xfrm>
            <a:off x="4202206" y="1768288"/>
            <a:ext cx="302559" cy="336177"/>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A282F40B-D482-54CF-6C92-17767B3DF6B3}"/>
              </a:ext>
            </a:extLst>
          </p:cNvPr>
          <p:cNvSpPr/>
          <p:nvPr/>
        </p:nvSpPr>
        <p:spPr>
          <a:xfrm rot="14228569">
            <a:off x="5189380" y="1985625"/>
            <a:ext cx="302559" cy="62683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03FCB9A5-23B2-06DD-AC9F-8FB4F54D4930}"/>
              </a:ext>
            </a:extLst>
          </p:cNvPr>
          <p:cNvSpPr/>
          <p:nvPr/>
        </p:nvSpPr>
        <p:spPr>
          <a:xfrm rot="17126471">
            <a:off x="5274544" y="2662460"/>
            <a:ext cx="302559" cy="62683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5" name="Footer Placeholder 4">
            <a:extLst>
              <a:ext uri="{FF2B5EF4-FFF2-40B4-BE49-F238E27FC236}">
                <a16:creationId xmlns:a16="http://schemas.microsoft.com/office/drawing/2014/main" id="{A8A5A78B-F9C8-20FD-FCCA-3968BAE4A707}"/>
              </a:ext>
            </a:extLst>
          </p:cNvPr>
          <p:cNvSpPr>
            <a:spLocks noGrp="1"/>
          </p:cNvSpPr>
          <p:nvPr>
            <p:ph type="ftr" sz="quarter" idx="3"/>
          </p:nvPr>
        </p:nvSpPr>
        <p:spPr>
          <a:xfrm>
            <a:off x="1530603" y="4878161"/>
            <a:ext cx="6262118" cy="182155"/>
          </a:xfrm>
        </p:spPr>
        <p:txBody>
          <a:bodyPr/>
          <a:lstStyle/>
          <a:p>
            <a:pPr>
              <a:defRPr/>
            </a:pPr>
            <a:r>
              <a:rPr lang="en-US" dirty="0"/>
              <a:t>Yash Saxena | Spacely</a:t>
            </a:r>
            <a:endParaRPr lang="en-US" b="1" dirty="0"/>
          </a:p>
        </p:txBody>
      </p:sp>
    </p:spTree>
    <p:extLst>
      <p:ext uri="{BB962C8B-B14F-4D97-AF65-F5344CB8AC3E}">
        <p14:creationId xmlns:p14="http://schemas.microsoft.com/office/powerpoint/2010/main" val="410899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5B5027-2CA3-84CA-7874-9EC3FB349643}"/>
              </a:ext>
            </a:extLst>
          </p:cNvPr>
          <p:cNvSpPr>
            <a:spLocks noGrp="1"/>
          </p:cNvSpPr>
          <p:nvPr>
            <p:ph idx="1"/>
          </p:nvPr>
        </p:nvSpPr>
        <p:spPr>
          <a:xfrm>
            <a:off x="325234" y="1117694"/>
            <a:ext cx="4118953" cy="2918830"/>
          </a:xfrm>
        </p:spPr>
        <p:txBody>
          <a:bodyPr/>
          <a:lstStyle/>
          <a:p>
            <a:r>
              <a:rPr lang="en-US" dirty="0"/>
              <a:t>This data was collected from SPROCKET2 test chip in normal conditions.</a:t>
            </a:r>
          </a:p>
          <a:p>
            <a:r>
              <a:rPr lang="en-US" dirty="0"/>
              <a:t>Spacely allows comprehensive data logging.</a:t>
            </a:r>
          </a:p>
        </p:txBody>
      </p:sp>
      <p:sp>
        <p:nvSpPr>
          <p:cNvPr id="3" name="Title 2">
            <a:extLst>
              <a:ext uri="{FF2B5EF4-FFF2-40B4-BE49-F238E27FC236}">
                <a16:creationId xmlns:a16="http://schemas.microsoft.com/office/drawing/2014/main" id="{A29CD0B3-2E16-E95F-81A0-D34A518C048D}"/>
              </a:ext>
            </a:extLst>
          </p:cNvPr>
          <p:cNvSpPr>
            <a:spLocks noGrp="1"/>
          </p:cNvSpPr>
          <p:nvPr>
            <p:ph type="title"/>
          </p:nvPr>
        </p:nvSpPr>
        <p:spPr/>
        <p:txBody>
          <a:bodyPr/>
          <a:lstStyle/>
          <a:p>
            <a:r>
              <a:rPr lang="en-US" dirty="0"/>
              <a:t>Analyzing Data </a:t>
            </a:r>
            <a:r>
              <a:rPr lang="en-US" i="1" dirty="0"/>
              <a:t>with Spacely</a:t>
            </a:r>
          </a:p>
        </p:txBody>
      </p:sp>
      <p:sp>
        <p:nvSpPr>
          <p:cNvPr id="4" name="Date Placeholder 3">
            <a:extLst>
              <a:ext uri="{FF2B5EF4-FFF2-40B4-BE49-F238E27FC236}">
                <a16:creationId xmlns:a16="http://schemas.microsoft.com/office/drawing/2014/main" id="{3D92375F-E6E7-72A4-B756-484830488888}"/>
              </a:ext>
            </a:extLst>
          </p:cNvPr>
          <p:cNvSpPr>
            <a:spLocks noGrp="1"/>
          </p:cNvSpPr>
          <p:nvPr>
            <p:ph type="dt" sz="half" idx="2"/>
          </p:nvPr>
        </p:nvSpPr>
        <p:spPr/>
        <p:txBody>
          <a:bodyPr/>
          <a:lstStyle/>
          <a:p>
            <a:pPr>
              <a:defRPr/>
            </a:pPr>
            <a:fld id="{57ADAB69-348E-2C41-AF41-E98D046040A4}" type="datetime1">
              <a:rPr lang="en-US" smtClean="0"/>
              <a:pPr>
                <a:defRPr/>
              </a:pPr>
              <a:t>7/9/2024</a:t>
            </a:fld>
            <a:endParaRPr lang="en-US"/>
          </a:p>
        </p:txBody>
      </p:sp>
      <p:sp>
        <p:nvSpPr>
          <p:cNvPr id="5" name="Footer Placeholder 4">
            <a:extLst>
              <a:ext uri="{FF2B5EF4-FFF2-40B4-BE49-F238E27FC236}">
                <a16:creationId xmlns:a16="http://schemas.microsoft.com/office/drawing/2014/main" id="{2A5F58F5-D58A-F534-299A-ACE6634E8F58}"/>
              </a:ext>
            </a:extLst>
          </p:cNvPr>
          <p:cNvSpPr>
            <a:spLocks noGrp="1"/>
          </p:cNvSpPr>
          <p:nvPr>
            <p:ph type="ftr" sz="quarter" idx="3"/>
          </p:nvPr>
        </p:nvSpPr>
        <p:spPr/>
        <p:txBody>
          <a:bodyPr/>
          <a:lstStyle/>
          <a:p>
            <a:pPr>
              <a:defRPr/>
            </a:pPr>
            <a:r>
              <a:rPr lang="en-US" dirty="0"/>
              <a:t>Yash Saxena | Spacely</a:t>
            </a:r>
            <a:endParaRPr lang="en-US" b="1" dirty="0"/>
          </a:p>
        </p:txBody>
      </p:sp>
      <p:sp>
        <p:nvSpPr>
          <p:cNvPr id="6" name="Slide Number Placeholder 5">
            <a:extLst>
              <a:ext uri="{FF2B5EF4-FFF2-40B4-BE49-F238E27FC236}">
                <a16:creationId xmlns:a16="http://schemas.microsoft.com/office/drawing/2014/main" id="{B7BDA5CA-C096-6211-28F4-6D57102B2D33}"/>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a:p>
        </p:txBody>
      </p:sp>
      <p:pic>
        <p:nvPicPr>
          <p:cNvPr id="14" name="Content Placeholder 7" descr="Chart, line chart&#10;&#10;Description automatically generated">
            <a:extLst>
              <a:ext uri="{FF2B5EF4-FFF2-40B4-BE49-F238E27FC236}">
                <a16:creationId xmlns:a16="http://schemas.microsoft.com/office/drawing/2014/main" id="{76CC402E-5AD0-7BCB-CFE6-97D9A45D5802}"/>
              </a:ext>
            </a:extLst>
          </p:cNvPr>
          <p:cNvPicPr>
            <a:picLocks noChangeAspect="1"/>
          </p:cNvPicPr>
          <p:nvPr/>
        </p:nvPicPr>
        <p:blipFill>
          <a:blip r:embed="rId3"/>
          <a:stretch>
            <a:fillRect/>
          </a:stretch>
        </p:blipFill>
        <p:spPr>
          <a:xfrm>
            <a:off x="6944864" y="2784510"/>
            <a:ext cx="2105692" cy="1579269"/>
          </a:xfrm>
          <a:prstGeom prst="rect">
            <a:avLst/>
          </a:prstGeom>
        </p:spPr>
      </p:pic>
      <p:pic>
        <p:nvPicPr>
          <p:cNvPr id="15" name="Picture 14" descr="Chart, line chart&#10;&#10;Description automatically generated">
            <a:extLst>
              <a:ext uri="{FF2B5EF4-FFF2-40B4-BE49-F238E27FC236}">
                <a16:creationId xmlns:a16="http://schemas.microsoft.com/office/drawing/2014/main" id="{2E0A4519-410A-F3A5-3DCD-2EEF3501DB02}"/>
              </a:ext>
            </a:extLst>
          </p:cNvPr>
          <p:cNvPicPr>
            <a:picLocks noChangeAspect="1"/>
          </p:cNvPicPr>
          <p:nvPr/>
        </p:nvPicPr>
        <p:blipFill>
          <a:blip r:embed="rId4"/>
          <a:stretch>
            <a:fillRect/>
          </a:stretch>
        </p:blipFill>
        <p:spPr>
          <a:xfrm>
            <a:off x="4699815" y="992481"/>
            <a:ext cx="2105692" cy="1579269"/>
          </a:xfrm>
          <a:prstGeom prst="rect">
            <a:avLst/>
          </a:prstGeom>
        </p:spPr>
      </p:pic>
      <p:pic>
        <p:nvPicPr>
          <p:cNvPr id="16" name="Picture 15" descr="Chart, line chart&#10;&#10;Description automatically generated">
            <a:extLst>
              <a:ext uri="{FF2B5EF4-FFF2-40B4-BE49-F238E27FC236}">
                <a16:creationId xmlns:a16="http://schemas.microsoft.com/office/drawing/2014/main" id="{2A487226-A7DB-4B15-F37D-ECE27F21C7F1}"/>
              </a:ext>
            </a:extLst>
          </p:cNvPr>
          <p:cNvPicPr>
            <a:picLocks noChangeAspect="1"/>
          </p:cNvPicPr>
          <p:nvPr/>
        </p:nvPicPr>
        <p:blipFill>
          <a:blip r:embed="rId5"/>
          <a:stretch>
            <a:fillRect/>
          </a:stretch>
        </p:blipFill>
        <p:spPr>
          <a:xfrm>
            <a:off x="4699815" y="2784510"/>
            <a:ext cx="2105692" cy="1579269"/>
          </a:xfrm>
          <a:prstGeom prst="rect">
            <a:avLst/>
          </a:prstGeom>
        </p:spPr>
      </p:pic>
      <p:pic>
        <p:nvPicPr>
          <p:cNvPr id="17" name="Picture 16" descr="Chart, line chart&#10;&#10;Description automatically generated">
            <a:extLst>
              <a:ext uri="{FF2B5EF4-FFF2-40B4-BE49-F238E27FC236}">
                <a16:creationId xmlns:a16="http://schemas.microsoft.com/office/drawing/2014/main" id="{2EDC2635-B180-2B7F-2753-5E77A259316E}"/>
              </a:ext>
            </a:extLst>
          </p:cNvPr>
          <p:cNvPicPr>
            <a:picLocks noChangeAspect="1"/>
          </p:cNvPicPr>
          <p:nvPr/>
        </p:nvPicPr>
        <p:blipFill>
          <a:blip r:embed="rId6"/>
          <a:stretch>
            <a:fillRect/>
          </a:stretch>
        </p:blipFill>
        <p:spPr>
          <a:xfrm>
            <a:off x="6930576" y="992481"/>
            <a:ext cx="2105692" cy="1579269"/>
          </a:xfrm>
          <a:prstGeom prst="rect">
            <a:avLst/>
          </a:prstGeom>
        </p:spPr>
      </p:pic>
      <p:sp>
        <p:nvSpPr>
          <p:cNvPr id="18" name="TextBox 17">
            <a:extLst>
              <a:ext uri="{FF2B5EF4-FFF2-40B4-BE49-F238E27FC236}">
                <a16:creationId xmlns:a16="http://schemas.microsoft.com/office/drawing/2014/main" id="{565A7CFC-69E7-00EC-E1FF-ADC71E560D1D}"/>
              </a:ext>
            </a:extLst>
          </p:cNvPr>
          <p:cNvSpPr txBox="1"/>
          <p:nvPr/>
        </p:nvSpPr>
        <p:spPr>
          <a:xfrm>
            <a:off x="6019441" y="4358280"/>
            <a:ext cx="1960777" cy="369332"/>
          </a:xfrm>
          <a:prstGeom prst="rect">
            <a:avLst/>
          </a:prstGeom>
          <a:noFill/>
        </p:spPr>
        <p:txBody>
          <a:bodyPr wrap="square" rtlCol="0">
            <a:spAutoFit/>
          </a:bodyPr>
          <a:lstStyle/>
          <a:p>
            <a:pPr algn="ctr"/>
            <a:r>
              <a:rPr lang="en-US" sz="900" i="1">
                <a:latin typeface="Helvetica" pitchFamily="2" charset="0"/>
              </a:rPr>
              <a:t>Raw Data: </a:t>
            </a:r>
            <a:r>
              <a:rPr lang="en-US" sz="900" b="1" i="1">
                <a:latin typeface="Helvetica" pitchFamily="2" charset="0"/>
              </a:rPr>
              <a:t>Warm Char with AWG Offset 0 5_10_2024</a:t>
            </a:r>
          </a:p>
        </p:txBody>
      </p:sp>
      <p:pic>
        <p:nvPicPr>
          <p:cNvPr id="19" name="Picture 18" descr="Chart, line chart&#10;&#10;Description automatically generated">
            <a:extLst>
              <a:ext uri="{FF2B5EF4-FFF2-40B4-BE49-F238E27FC236}">
                <a16:creationId xmlns:a16="http://schemas.microsoft.com/office/drawing/2014/main" id="{CF1DA54D-E4F0-C8BF-8F7F-8E85C3902A65}"/>
              </a:ext>
            </a:extLst>
          </p:cNvPr>
          <p:cNvPicPr>
            <a:picLocks noChangeAspect="1"/>
          </p:cNvPicPr>
          <p:nvPr/>
        </p:nvPicPr>
        <p:blipFill>
          <a:blip r:embed="rId7"/>
          <a:stretch>
            <a:fillRect/>
          </a:stretch>
        </p:blipFill>
        <p:spPr>
          <a:xfrm>
            <a:off x="28239" y="2767500"/>
            <a:ext cx="2151051" cy="1613288"/>
          </a:xfrm>
          <a:prstGeom prst="rect">
            <a:avLst/>
          </a:prstGeom>
        </p:spPr>
      </p:pic>
      <p:pic>
        <p:nvPicPr>
          <p:cNvPr id="20" name="Picture 19" descr="Chart, line chart&#10;&#10;Description automatically generated">
            <a:extLst>
              <a:ext uri="{FF2B5EF4-FFF2-40B4-BE49-F238E27FC236}">
                <a16:creationId xmlns:a16="http://schemas.microsoft.com/office/drawing/2014/main" id="{4471BEE3-597A-E7AA-A6F9-E28CED6BB7FB}"/>
              </a:ext>
            </a:extLst>
          </p:cNvPr>
          <p:cNvPicPr>
            <a:picLocks noChangeAspect="1"/>
          </p:cNvPicPr>
          <p:nvPr/>
        </p:nvPicPr>
        <p:blipFill>
          <a:blip r:embed="rId8"/>
          <a:stretch>
            <a:fillRect/>
          </a:stretch>
        </p:blipFill>
        <p:spPr>
          <a:xfrm>
            <a:off x="2293134" y="2767500"/>
            <a:ext cx="2151051" cy="1613288"/>
          </a:xfrm>
          <a:prstGeom prst="rect">
            <a:avLst/>
          </a:prstGeom>
        </p:spPr>
      </p:pic>
    </p:spTree>
    <p:extLst>
      <p:ext uri="{BB962C8B-B14F-4D97-AF65-F5344CB8AC3E}">
        <p14:creationId xmlns:p14="http://schemas.microsoft.com/office/powerpoint/2010/main" val="3739113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6FB8FB-42AB-4EF8-A59C-04A00FFC54ED}"/>
              </a:ext>
            </a:extLst>
          </p:cNvPr>
          <p:cNvSpPr>
            <a:spLocks noGrp="1"/>
          </p:cNvSpPr>
          <p:nvPr>
            <p:ph idx="1"/>
          </p:nvPr>
        </p:nvSpPr>
        <p:spPr>
          <a:xfrm>
            <a:off x="228603" y="728664"/>
            <a:ext cx="3362495" cy="3794522"/>
          </a:xfrm>
        </p:spPr>
        <p:txBody>
          <a:bodyPr/>
          <a:lstStyle/>
          <a:p>
            <a:endParaRPr lang="en-US" dirty="0"/>
          </a:p>
          <a:p>
            <a:r>
              <a:rPr lang="en-US" dirty="0"/>
              <a:t>During Experimentation on various chips, we need to monitor the power of the test setup.</a:t>
            </a:r>
          </a:p>
          <a:p>
            <a:r>
              <a:rPr lang="en-US" dirty="0"/>
              <a:t>Spacely gives detailed insights and allows dynamic adjustments to the test setups.</a:t>
            </a:r>
          </a:p>
          <a:p>
            <a:r>
              <a:rPr lang="en-US" dirty="0"/>
              <a:t>Gives test consistency and precision.</a:t>
            </a:r>
          </a:p>
          <a:p>
            <a:r>
              <a:rPr lang="en-US" dirty="0"/>
              <a:t>Helps in comprehensive data logging.</a:t>
            </a:r>
          </a:p>
          <a:p>
            <a:pPr marL="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BCC14C0E-36C5-9E56-BC74-754875285F04}"/>
              </a:ext>
            </a:extLst>
          </p:cNvPr>
          <p:cNvSpPr>
            <a:spLocks noGrp="1"/>
          </p:cNvSpPr>
          <p:nvPr>
            <p:ph type="title"/>
          </p:nvPr>
        </p:nvSpPr>
        <p:spPr/>
        <p:txBody>
          <a:bodyPr/>
          <a:lstStyle/>
          <a:p>
            <a:r>
              <a:rPr lang="en-US" dirty="0"/>
              <a:t>Added Uses of Spacely</a:t>
            </a:r>
          </a:p>
        </p:txBody>
      </p:sp>
      <p:sp>
        <p:nvSpPr>
          <p:cNvPr id="4" name="Date Placeholder 3">
            <a:extLst>
              <a:ext uri="{FF2B5EF4-FFF2-40B4-BE49-F238E27FC236}">
                <a16:creationId xmlns:a16="http://schemas.microsoft.com/office/drawing/2014/main" id="{6264E2BF-3FC6-22FB-24C4-EC1E8E272D6E}"/>
              </a:ext>
            </a:extLst>
          </p:cNvPr>
          <p:cNvSpPr>
            <a:spLocks noGrp="1"/>
          </p:cNvSpPr>
          <p:nvPr>
            <p:ph type="dt" sz="half" idx="2"/>
          </p:nvPr>
        </p:nvSpPr>
        <p:spPr/>
        <p:txBody>
          <a:bodyPr/>
          <a:lstStyle/>
          <a:p>
            <a:pPr>
              <a:defRPr/>
            </a:pPr>
            <a:fld id="{57ADAB69-348E-2C41-AF41-E98D046040A4}" type="datetime1">
              <a:rPr lang="en-US" smtClean="0"/>
              <a:pPr>
                <a:defRPr/>
              </a:pPr>
              <a:t>7/9/2024</a:t>
            </a:fld>
            <a:endParaRPr lang="en-US"/>
          </a:p>
        </p:txBody>
      </p:sp>
      <p:sp>
        <p:nvSpPr>
          <p:cNvPr id="5" name="Footer Placeholder 4">
            <a:extLst>
              <a:ext uri="{FF2B5EF4-FFF2-40B4-BE49-F238E27FC236}">
                <a16:creationId xmlns:a16="http://schemas.microsoft.com/office/drawing/2014/main" id="{77B72088-79F5-8296-EF4A-04A200751980}"/>
              </a:ext>
            </a:extLst>
          </p:cNvPr>
          <p:cNvSpPr>
            <a:spLocks noGrp="1"/>
          </p:cNvSpPr>
          <p:nvPr>
            <p:ph type="ftr" sz="quarter" idx="3"/>
          </p:nvPr>
        </p:nvSpPr>
        <p:spPr/>
        <p:txBody>
          <a:bodyPr/>
          <a:lstStyle/>
          <a:p>
            <a:pPr>
              <a:defRPr/>
            </a:pPr>
            <a:r>
              <a:rPr lang="en-US" dirty="0"/>
              <a:t>Yash Saxena | Spacely</a:t>
            </a:r>
            <a:endParaRPr lang="en-US" b="1" dirty="0"/>
          </a:p>
        </p:txBody>
      </p:sp>
      <p:sp>
        <p:nvSpPr>
          <p:cNvPr id="6" name="Slide Number Placeholder 5">
            <a:extLst>
              <a:ext uri="{FF2B5EF4-FFF2-40B4-BE49-F238E27FC236}">
                <a16:creationId xmlns:a16="http://schemas.microsoft.com/office/drawing/2014/main" id="{9420E5B2-2038-E23E-ECC1-3103CAF26C28}"/>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a:p>
        </p:txBody>
      </p:sp>
      <p:pic>
        <p:nvPicPr>
          <p:cNvPr id="7" name="Picture 6">
            <a:extLst>
              <a:ext uri="{FF2B5EF4-FFF2-40B4-BE49-F238E27FC236}">
                <a16:creationId xmlns:a16="http://schemas.microsoft.com/office/drawing/2014/main" id="{851BE0D4-28F6-445A-9045-AB0EF16E4D44}"/>
              </a:ext>
            </a:extLst>
          </p:cNvPr>
          <p:cNvPicPr>
            <a:picLocks noChangeAspect="1"/>
          </p:cNvPicPr>
          <p:nvPr/>
        </p:nvPicPr>
        <p:blipFill>
          <a:blip r:embed="rId3"/>
          <a:stretch>
            <a:fillRect/>
          </a:stretch>
        </p:blipFill>
        <p:spPr>
          <a:xfrm>
            <a:off x="4106486" y="1556266"/>
            <a:ext cx="4902949" cy="1304090"/>
          </a:xfrm>
          <a:prstGeom prst="rect">
            <a:avLst/>
          </a:prstGeom>
        </p:spPr>
      </p:pic>
    </p:spTree>
    <p:extLst>
      <p:ext uri="{BB962C8B-B14F-4D97-AF65-F5344CB8AC3E}">
        <p14:creationId xmlns:p14="http://schemas.microsoft.com/office/powerpoint/2010/main" val="178221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935812-5988-2832-0BA9-26B36BA60839}"/>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C005B1B2-329D-3E03-4FFE-49F91995B99B}"/>
              </a:ext>
            </a:extLst>
          </p:cNvPr>
          <p:cNvSpPr>
            <a:spLocks noGrp="1"/>
          </p:cNvSpPr>
          <p:nvPr>
            <p:ph type="body" sz="quarter" idx="11"/>
          </p:nvPr>
        </p:nvSpPr>
        <p:spPr/>
        <p:txBody>
          <a:bodyPr/>
          <a:lstStyle/>
          <a:p>
            <a:r>
              <a:rPr lang="en-US" dirty="0"/>
              <a:t>Future use of Spacely</a:t>
            </a:r>
          </a:p>
        </p:txBody>
      </p:sp>
    </p:spTree>
    <p:extLst>
      <p:ext uri="{BB962C8B-B14F-4D97-AF65-F5344CB8AC3E}">
        <p14:creationId xmlns:p14="http://schemas.microsoft.com/office/powerpoint/2010/main" val="3884139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1276847-0157-33B3-9911-3D77644CF954}"/>
              </a:ext>
            </a:extLst>
          </p:cNvPr>
          <p:cNvSpPr>
            <a:spLocks noGrp="1"/>
          </p:cNvSpPr>
          <p:nvPr>
            <p:ph idx="1"/>
          </p:nvPr>
        </p:nvSpPr>
        <p:spPr/>
        <p:txBody>
          <a:bodyPr/>
          <a:lstStyle/>
          <a:p>
            <a:r>
              <a:rPr lang="en-US" b="1" dirty="0"/>
              <a:t>Spacely-Caribou </a:t>
            </a:r>
            <a:r>
              <a:rPr lang="en-US" dirty="0"/>
              <a:t>is a test strategy which uses the </a:t>
            </a:r>
            <a:r>
              <a:rPr lang="en-US" b="1" dirty="0"/>
              <a:t>Spacely </a:t>
            </a:r>
            <a:r>
              <a:rPr lang="en-US" dirty="0"/>
              <a:t>test automation framework to write Python tests which are carried out using </a:t>
            </a:r>
            <a:r>
              <a:rPr lang="en-US" b="1" dirty="0"/>
              <a:t>Caribou</a:t>
            </a:r>
            <a:r>
              <a:rPr lang="en-US" dirty="0"/>
              <a:t> test hardware and firmware.</a:t>
            </a:r>
          </a:p>
          <a:p>
            <a:r>
              <a:rPr lang="en-US" dirty="0"/>
              <a:t>The primary aim is to leverage Caribou infrastructure, while shifting as much of the ASIC-specific development into the high-productivity Python environment.</a:t>
            </a:r>
          </a:p>
        </p:txBody>
      </p:sp>
      <p:sp>
        <p:nvSpPr>
          <p:cNvPr id="8" name="Title 7">
            <a:extLst>
              <a:ext uri="{FF2B5EF4-FFF2-40B4-BE49-F238E27FC236}">
                <a16:creationId xmlns:a16="http://schemas.microsoft.com/office/drawing/2014/main" id="{65CE743D-0B1F-5EFB-F1EE-D80E58787454}"/>
              </a:ext>
            </a:extLst>
          </p:cNvPr>
          <p:cNvSpPr>
            <a:spLocks noGrp="1"/>
          </p:cNvSpPr>
          <p:nvPr>
            <p:ph type="title"/>
          </p:nvPr>
        </p:nvSpPr>
        <p:spPr/>
        <p:txBody>
          <a:bodyPr/>
          <a:lstStyle/>
          <a:p>
            <a:r>
              <a:rPr lang="en-US"/>
              <a:t>What is Spacely-Caribou?</a:t>
            </a:r>
          </a:p>
        </p:txBody>
      </p:sp>
      <p:sp>
        <p:nvSpPr>
          <p:cNvPr id="4" name="Date Placeholder 3">
            <a:extLst>
              <a:ext uri="{FF2B5EF4-FFF2-40B4-BE49-F238E27FC236}">
                <a16:creationId xmlns:a16="http://schemas.microsoft.com/office/drawing/2014/main" id="{F758DEF4-59B4-8763-67D4-E73DE64CABAE}"/>
              </a:ext>
            </a:extLst>
          </p:cNvPr>
          <p:cNvSpPr>
            <a:spLocks noGrp="1"/>
          </p:cNvSpPr>
          <p:nvPr>
            <p:ph type="dt" sz="half" idx="2"/>
          </p:nvPr>
        </p:nvSpPr>
        <p:spPr/>
        <p:txBody>
          <a:bodyPr/>
          <a:lstStyle/>
          <a:p>
            <a:pPr>
              <a:defRPr/>
            </a:pPr>
            <a:fld id="{8FEA58B7-095F-6844-8E3C-8A1DDD22BF89}" type="datetime1">
              <a:rPr lang="en-US" smtClean="0"/>
              <a:pPr>
                <a:defRPr/>
              </a:pPr>
              <a:t>7/9/2024</a:t>
            </a:fld>
            <a:endParaRPr lang="en-US"/>
          </a:p>
        </p:txBody>
      </p:sp>
      <p:sp>
        <p:nvSpPr>
          <p:cNvPr id="6" name="Slide Number Placeholder 5">
            <a:extLst>
              <a:ext uri="{FF2B5EF4-FFF2-40B4-BE49-F238E27FC236}">
                <a16:creationId xmlns:a16="http://schemas.microsoft.com/office/drawing/2014/main" id="{B4CF9173-4618-0453-FE01-96DC8542396F}"/>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a:p>
        </p:txBody>
      </p:sp>
      <p:pic>
        <p:nvPicPr>
          <p:cNvPr id="2" name="Picture 1" descr="A close-up of a compass&#10;&#10;Description automatically generated with medium confidence">
            <a:extLst>
              <a:ext uri="{FF2B5EF4-FFF2-40B4-BE49-F238E27FC236}">
                <a16:creationId xmlns:a16="http://schemas.microsoft.com/office/drawing/2014/main" id="{AEBAA7FD-5F19-494B-93CB-99BE4E1174F0}"/>
              </a:ext>
            </a:extLst>
          </p:cNvPr>
          <p:cNvPicPr>
            <a:picLocks noChangeAspect="1"/>
          </p:cNvPicPr>
          <p:nvPr/>
        </p:nvPicPr>
        <p:blipFill>
          <a:blip r:embed="rId2"/>
          <a:stretch>
            <a:fillRect/>
          </a:stretch>
        </p:blipFill>
        <p:spPr>
          <a:xfrm>
            <a:off x="736827" y="2686051"/>
            <a:ext cx="3481493" cy="1354502"/>
          </a:xfrm>
          <a:prstGeom prst="rect">
            <a:avLst/>
          </a:prstGeom>
        </p:spPr>
      </p:pic>
      <p:sp>
        <p:nvSpPr>
          <p:cNvPr id="3" name="TextBox 2">
            <a:extLst>
              <a:ext uri="{FF2B5EF4-FFF2-40B4-BE49-F238E27FC236}">
                <a16:creationId xmlns:a16="http://schemas.microsoft.com/office/drawing/2014/main" id="{647B04B5-837F-A4B7-871A-77438A215BA6}"/>
              </a:ext>
            </a:extLst>
          </p:cNvPr>
          <p:cNvSpPr txBox="1"/>
          <p:nvPr/>
        </p:nvSpPr>
        <p:spPr>
          <a:xfrm>
            <a:off x="4218320" y="3076191"/>
            <a:ext cx="792189" cy="707886"/>
          </a:xfrm>
          <a:prstGeom prst="rect">
            <a:avLst/>
          </a:prstGeom>
          <a:noFill/>
        </p:spPr>
        <p:txBody>
          <a:bodyPr wrap="square" rtlCol="0">
            <a:spAutoFit/>
          </a:bodyPr>
          <a:lstStyle/>
          <a:p>
            <a:pPr algn="ctr"/>
            <a:r>
              <a:rPr lang="en-US" sz="4000" b="1">
                <a:solidFill>
                  <a:schemeClr val="accent6"/>
                </a:solidFill>
                <a:latin typeface="Helvetica" pitchFamily="2" charset="0"/>
              </a:rPr>
              <a:t>+</a:t>
            </a:r>
          </a:p>
        </p:txBody>
      </p:sp>
      <p:pic>
        <p:nvPicPr>
          <p:cNvPr id="7" name="Picture 6">
            <a:extLst>
              <a:ext uri="{FF2B5EF4-FFF2-40B4-BE49-F238E27FC236}">
                <a16:creationId xmlns:a16="http://schemas.microsoft.com/office/drawing/2014/main" id="{018FDBEA-1DC6-C636-2F38-112BB5D4435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010509" y="2501221"/>
            <a:ext cx="2415588" cy="1671101"/>
          </a:xfrm>
          <a:prstGeom prst="rect">
            <a:avLst/>
          </a:prstGeom>
        </p:spPr>
      </p:pic>
      <p:sp>
        <p:nvSpPr>
          <p:cNvPr id="10" name="Footer Placeholder 4">
            <a:extLst>
              <a:ext uri="{FF2B5EF4-FFF2-40B4-BE49-F238E27FC236}">
                <a16:creationId xmlns:a16="http://schemas.microsoft.com/office/drawing/2014/main" id="{812ACEA3-30B1-1CE0-08EE-CBD403B9419C}"/>
              </a:ext>
            </a:extLst>
          </p:cNvPr>
          <p:cNvSpPr>
            <a:spLocks noGrp="1"/>
          </p:cNvSpPr>
          <p:nvPr>
            <p:ph type="ftr" sz="quarter" idx="3"/>
          </p:nvPr>
        </p:nvSpPr>
        <p:spPr>
          <a:xfrm>
            <a:off x="1530603" y="4878161"/>
            <a:ext cx="6262118" cy="182155"/>
          </a:xfrm>
        </p:spPr>
        <p:txBody>
          <a:bodyPr/>
          <a:lstStyle/>
          <a:p>
            <a:pPr>
              <a:defRPr/>
            </a:pPr>
            <a:r>
              <a:rPr lang="en-US" dirty="0"/>
              <a:t>Yash Saxena | Spacely</a:t>
            </a:r>
            <a:endParaRPr lang="en-US" b="1" dirty="0"/>
          </a:p>
        </p:txBody>
      </p:sp>
    </p:spTree>
    <p:extLst>
      <p:ext uri="{BB962C8B-B14F-4D97-AF65-F5344CB8AC3E}">
        <p14:creationId xmlns:p14="http://schemas.microsoft.com/office/powerpoint/2010/main" val="3450441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935812-5988-2832-0BA9-26B36BA60839}"/>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C005B1B2-329D-3E03-4FFE-49F91995B99B}"/>
              </a:ext>
            </a:extLst>
          </p:cNvPr>
          <p:cNvSpPr>
            <a:spLocks noGrp="1"/>
          </p:cNvSpPr>
          <p:nvPr>
            <p:ph type="body" sz="quarter" idx="11"/>
          </p:nvPr>
        </p:nvSpPr>
        <p:spPr/>
        <p:txBody>
          <a:bodyPr/>
          <a:lstStyle/>
          <a:p>
            <a:r>
              <a:rPr lang="en-US" dirty="0"/>
              <a:t>Impact of Spacely in open-Source Community</a:t>
            </a:r>
          </a:p>
        </p:txBody>
      </p:sp>
    </p:spTree>
    <p:extLst>
      <p:ext uri="{BB962C8B-B14F-4D97-AF65-F5344CB8AC3E}">
        <p14:creationId xmlns:p14="http://schemas.microsoft.com/office/powerpoint/2010/main" val="653328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Graphical user interface, chart, application, line chart&#10;&#10;Description automatically generated">
            <a:extLst>
              <a:ext uri="{FF2B5EF4-FFF2-40B4-BE49-F238E27FC236}">
                <a16:creationId xmlns:a16="http://schemas.microsoft.com/office/drawing/2014/main" id="{42094D15-9C73-9D10-3548-56B382878875}"/>
              </a:ext>
            </a:extLst>
          </p:cNvPr>
          <p:cNvPicPr>
            <a:picLocks noGrp="1" noChangeAspect="1"/>
          </p:cNvPicPr>
          <p:nvPr>
            <p:ph idx="1"/>
          </p:nvPr>
        </p:nvPicPr>
        <p:blipFill>
          <a:blip r:embed="rId3"/>
          <a:stretch>
            <a:fillRect/>
          </a:stretch>
        </p:blipFill>
        <p:spPr>
          <a:xfrm>
            <a:off x="5320203" y="1014153"/>
            <a:ext cx="3595197" cy="3273568"/>
          </a:xfrm>
        </p:spPr>
      </p:pic>
      <p:sp>
        <p:nvSpPr>
          <p:cNvPr id="3" name="Title 2">
            <a:extLst>
              <a:ext uri="{FF2B5EF4-FFF2-40B4-BE49-F238E27FC236}">
                <a16:creationId xmlns:a16="http://schemas.microsoft.com/office/drawing/2014/main" id="{3E85BA53-9951-3049-1E19-A1A7C58743A6}"/>
              </a:ext>
            </a:extLst>
          </p:cNvPr>
          <p:cNvSpPr>
            <a:spLocks noGrp="1"/>
          </p:cNvSpPr>
          <p:nvPr>
            <p:ph type="title"/>
          </p:nvPr>
        </p:nvSpPr>
        <p:spPr/>
        <p:txBody>
          <a:bodyPr/>
          <a:lstStyle/>
          <a:p>
            <a:r>
              <a:rPr lang="en-US" dirty="0"/>
              <a:t>Statistics of Spacely Repository</a:t>
            </a:r>
          </a:p>
        </p:txBody>
      </p:sp>
      <p:sp>
        <p:nvSpPr>
          <p:cNvPr id="4" name="Date Placeholder 3">
            <a:extLst>
              <a:ext uri="{FF2B5EF4-FFF2-40B4-BE49-F238E27FC236}">
                <a16:creationId xmlns:a16="http://schemas.microsoft.com/office/drawing/2014/main" id="{A13D56CC-F131-C0F4-9F21-47BED0551F13}"/>
              </a:ext>
            </a:extLst>
          </p:cNvPr>
          <p:cNvSpPr>
            <a:spLocks noGrp="1"/>
          </p:cNvSpPr>
          <p:nvPr>
            <p:ph type="dt" sz="half" idx="2"/>
          </p:nvPr>
        </p:nvSpPr>
        <p:spPr/>
        <p:txBody>
          <a:bodyPr/>
          <a:lstStyle/>
          <a:p>
            <a:pPr>
              <a:defRPr/>
            </a:pPr>
            <a:fld id="{57ADAB69-348E-2C41-AF41-E98D046040A4}" type="datetime1">
              <a:rPr lang="en-US" smtClean="0"/>
              <a:pPr>
                <a:defRPr/>
              </a:pPr>
              <a:t>7/9/2024</a:t>
            </a:fld>
            <a:endParaRPr lang="en-US"/>
          </a:p>
        </p:txBody>
      </p:sp>
      <p:sp>
        <p:nvSpPr>
          <p:cNvPr id="6" name="Slide Number Placeholder 5">
            <a:extLst>
              <a:ext uri="{FF2B5EF4-FFF2-40B4-BE49-F238E27FC236}">
                <a16:creationId xmlns:a16="http://schemas.microsoft.com/office/drawing/2014/main" id="{82E1A716-6B63-3144-B345-4217278340DF}"/>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a:p>
        </p:txBody>
      </p:sp>
      <p:sp>
        <p:nvSpPr>
          <p:cNvPr id="7" name="Footer Placeholder 4">
            <a:extLst>
              <a:ext uri="{FF2B5EF4-FFF2-40B4-BE49-F238E27FC236}">
                <a16:creationId xmlns:a16="http://schemas.microsoft.com/office/drawing/2014/main" id="{D8899AC2-6826-E95D-772F-5DC94B707EA9}"/>
              </a:ext>
            </a:extLst>
          </p:cNvPr>
          <p:cNvSpPr>
            <a:spLocks noGrp="1"/>
          </p:cNvSpPr>
          <p:nvPr>
            <p:ph type="ftr" sz="quarter" idx="3"/>
          </p:nvPr>
        </p:nvSpPr>
        <p:spPr>
          <a:xfrm>
            <a:off x="1530603" y="4878161"/>
            <a:ext cx="6262118" cy="182155"/>
          </a:xfrm>
        </p:spPr>
        <p:txBody>
          <a:bodyPr/>
          <a:lstStyle/>
          <a:p>
            <a:pPr>
              <a:defRPr/>
            </a:pPr>
            <a:r>
              <a:rPr lang="en-US" dirty="0"/>
              <a:t>Yash Saxena | Spacely</a:t>
            </a:r>
            <a:endParaRPr lang="en-US" b="1" dirty="0"/>
          </a:p>
        </p:txBody>
      </p:sp>
      <p:sp>
        <p:nvSpPr>
          <p:cNvPr id="9" name="TextBox 8">
            <a:extLst>
              <a:ext uri="{FF2B5EF4-FFF2-40B4-BE49-F238E27FC236}">
                <a16:creationId xmlns:a16="http://schemas.microsoft.com/office/drawing/2014/main" id="{4F4D5341-CB41-E6FE-C532-44E7BCA46AF8}"/>
              </a:ext>
            </a:extLst>
          </p:cNvPr>
          <p:cNvSpPr txBox="1"/>
          <p:nvPr/>
        </p:nvSpPr>
        <p:spPr>
          <a:xfrm>
            <a:off x="429419" y="1014153"/>
            <a:ext cx="4849220" cy="3293209"/>
          </a:xfrm>
          <a:prstGeom prst="rect">
            <a:avLst/>
          </a:prstGeom>
          <a:noFill/>
        </p:spPr>
        <p:txBody>
          <a:bodyPr wrap="square" rtlCol="0">
            <a:spAutoFit/>
          </a:bodyPr>
          <a:lstStyle/>
          <a:p>
            <a:r>
              <a:rPr lang="en-US" sz="1600" dirty="0">
                <a:solidFill>
                  <a:schemeClr val="accent6">
                    <a:lumMod val="50000"/>
                  </a:schemeClr>
                </a:solidFill>
                <a:latin typeface="Helvetica" pitchFamily="2" charset="0"/>
              </a:rPr>
              <a:t>Git Clones</a:t>
            </a:r>
          </a:p>
          <a:p>
            <a:r>
              <a:rPr lang="en-US" sz="1600" dirty="0">
                <a:solidFill>
                  <a:schemeClr val="accent6">
                    <a:lumMod val="50000"/>
                  </a:schemeClr>
                </a:solidFill>
                <a:latin typeface="Helvetica" pitchFamily="2" charset="0"/>
              </a:rPr>
              <a:t>- Total Clones: 11</a:t>
            </a:r>
          </a:p>
          <a:p>
            <a:r>
              <a:rPr lang="en-US" sz="1600" dirty="0">
                <a:solidFill>
                  <a:schemeClr val="accent6">
                    <a:lumMod val="50000"/>
                  </a:schemeClr>
                </a:solidFill>
                <a:latin typeface="Helvetica" pitchFamily="2" charset="0"/>
              </a:rPr>
              <a:t>- Unique Cloners: 8</a:t>
            </a:r>
          </a:p>
          <a:p>
            <a:r>
              <a:rPr lang="en-US" sz="1600" dirty="0">
                <a:solidFill>
                  <a:schemeClr val="accent6">
                    <a:lumMod val="50000"/>
                  </a:schemeClr>
                </a:solidFill>
                <a:latin typeface="Helvetica" pitchFamily="2" charset="0"/>
              </a:rPr>
              <a:t> </a:t>
            </a:r>
          </a:p>
          <a:p>
            <a:r>
              <a:rPr lang="en-US" sz="1600" dirty="0">
                <a:solidFill>
                  <a:schemeClr val="accent6">
                    <a:lumMod val="50000"/>
                  </a:schemeClr>
                </a:solidFill>
                <a:latin typeface="Helvetica" pitchFamily="2" charset="0"/>
              </a:rPr>
              <a:t>Visitors</a:t>
            </a:r>
          </a:p>
          <a:p>
            <a:r>
              <a:rPr lang="en-US" sz="1600" dirty="0">
                <a:solidFill>
                  <a:schemeClr val="accent6">
                    <a:lumMod val="50000"/>
                  </a:schemeClr>
                </a:solidFill>
                <a:latin typeface="Helvetica" pitchFamily="2" charset="0"/>
              </a:rPr>
              <a:t>- Total Views: 270</a:t>
            </a:r>
          </a:p>
          <a:p>
            <a:r>
              <a:rPr lang="en-US" sz="1600" dirty="0">
                <a:solidFill>
                  <a:schemeClr val="accent6">
                    <a:lumMod val="50000"/>
                  </a:schemeClr>
                </a:solidFill>
                <a:latin typeface="Helvetica" pitchFamily="2" charset="0"/>
              </a:rPr>
              <a:t>- Unique Visitors: 24</a:t>
            </a:r>
          </a:p>
          <a:p>
            <a:endParaRPr lang="en-US" sz="1600" dirty="0">
              <a:solidFill>
                <a:schemeClr val="accent6">
                  <a:lumMod val="50000"/>
                </a:schemeClr>
              </a:solidFill>
              <a:latin typeface="Helvetica" pitchFamily="2" charset="0"/>
            </a:endParaRPr>
          </a:p>
          <a:p>
            <a:r>
              <a:rPr lang="en-US" sz="1600" dirty="0">
                <a:solidFill>
                  <a:schemeClr val="accent6">
                    <a:lumMod val="50000"/>
                  </a:schemeClr>
                </a:solidFill>
                <a:latin typeface="Helvetica" pitchFamily="2" charset="0"/>
              </a:rPr>
              <a:t>The statistics indicate that Spacely repository saw higher interest and engagement on specific dates, particularly June 13 and June 24. </a:t>
            </a:r>
          </a:p>
          <a:p>
            <a:endParaRPr lang="en-US" sz="1600" dirty="0">
              <a:solidFill>
                <a:schemeClr val="accent6">
                  <a:lumMod val="50000"/>
                </a:schemeClr>
              </a:solidFill>
              <a:latin typeface="Helvetica" pitchFamily="2" charset="0"/>
            </a:endParaRPr>
          </a:p>
          <a:p>
            <a:r>
              <a:rPr lang="en-US" sz="1600" dirty="0">
                <a:solidFill>
                  <a:schemeClr val="accent6">
                    <a:lumMod val="50000"/>
                  </a:schemeClr>
                </a:solidFill>
                <a:latin typeface="Helvetica" pitchFamily="2" charset="0"/>
              </a:rPr>
              <a:t>The spike suggest </a:t>
            </a:r>
            <a:r>
              <a:rPr lang="en-US" sz="1600">
                <a:solidFill>
                  <a:schemeClr val="accent6">
                    <a:lumMod val="50000"/>
                  </a:schemeClr>
                </a:solidFill>
                <a:latin typeface="Helvetica" pitchFamily="2" charset="0"/>
              </a:rPr>
              <a:t>targeted interest.</a:t>
            </a:r>
            <a:endParaRPr lang="en-US" sz="1600" dirty="0">
              <a:solidFill>
                <a:schemeClr val="accent6">
                  <a:lumMod val="50000"/>
                </a:schemeClr>
              </a:solidFill>
              <a:latin typeface="Helvetica" pitchFamily="2" charset="0"/>
            </a:endParaRPr>
          </a:p>
        </p:txBody>
      </p:sp>
    </p:spTree>
    <p:extLst>
      <p:ext uri="{BB962C8B-B14F-4D97-AF65-F5344CB8AC3E}">
        <p14:creationId xmlns:p14="http://schemas.microsoft.com/office/powerpoint/2010/main" val="3600766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935812-5988-2832-0BA9-26B36BA60839}"/>
              </a:ext>
            </a:extLst>
          </p:cNvPr>
          <p:cNvSpPr>
            <a:spLocks noGrp="1"/>
          </p:cNvSpPr>
          <p:nvPr>
            <p:ph type="body" sz="quarter" idx="10"/>
          </p:nvPr>
        </p:nvSpPr>
        <p:spPr/>
        <p:txBody>
          <a:bodyPr/>
          <a:lstStyle/>
          <a:p>
            <a:r>
              <a:rPr lang="en-US" dirty="0"/>
              <a:t>Yash Saxena</a:t>
            </a:r>
          </a:p>
          <a:p>
            <a:endParaRPr lang="en-US" dirty="0"/>
          </a:p>
          <a:p>
            <a:r>
              <a:rPr lang="en-US" dirty="0"/>
              <a:t>July 9, 2024</a:t>
            </a:r>
          </a:p>
        </p:txBody>
      </p:sp>
      <p:sp>
        <p:nvSpPr>
          <p:cNvPr id="3" name="Text Placeholder 2">
            <a:extLst>
              <a:ext uri="{FF2B5EF4-FFF2-40B4-BE49-F238E27FC236}">
                <a16:creationId xmlns:a16="http://schemas.microsoft.com/office/drawing/2014/main" id="{C005B1B2-329D-3E03-4FFE-49F91995B99B}"/>
              </a:ext>
            </a:extLst>
          </p:cNvPr>
          <p:cNvSpPr>
            <a:spLocks noGrp="1"/>
          </p:cNvSpPr>
          <p:nvPr>
            <p:ph type="body" sz="quarter" idx="11"/>
          </p:nvPr>
        </p:nvSpPr>
        <p:spPr/>
        <p:txBody>
          <a:bodyPr/>
          <a:lstStyle/>
          <a:p>
            <a:r>
              <a:rPr lang="en-US" dirty="0"/>
              <a:t>Thanks</a:t>
            </a:r>
          </a:p>
        </p:txBody>
      </p:sp>
    </p:spTree>
    <p:extLst>
      <p:ext uri="{BB962C8B-B14F-4D97-AF65-F5344CB8AC3E}">
        <p14:creationId xmlns:p14="http://schemas.microsoft.com/office/powerpoint/2010/main" val="2397445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iagram&#10;&#10;Description automatically generated">
            <a:extLst>
              <a:ext uri="{FF2B5EF4-FFF2-40B4-BE49-F238E27FC236}">
                <a16:creationId xmlns:a16="http://schemas.microsoft.com/office/drawing/2014/main" id="{613101AF-30F5-A2C4-22CD-57F83A41B749}"/>
              </a:ext>
            </a:extLst>
          </p:cNvPr>
          <p:cNvPicPr>
            <a:picLocks noGrp="1" noChangeAspect="1"/>
          </p:cNvPicPr>
          <p:nvPr>
            <p:ph idx="1"/>
          </p:nvPr>
        </p:nvPicPr>
        <p:blipFill>
          <a:blip r:embed="rId3"/>
          <a:stretch>
            <a:fillRect/>
          </a:stretch>
        </p:blipFill>
        <p:spPr>
          <a:xfrm>
            <a:off x="3764690" y="439919"/>
            <a:ext cx="5240392" cy="3372690"/>
          </a:xfrm>
        </p:spPr>
      </p:pic>
      <p:sp>
        <p:nvSpPr>
          <p:cNvPr id="3" name="Title 2">
            <a:extLst>
              <a:ext uri="{FF2B5EF4-FFF2-40B4-BE49-F238E27FC236}">
                <a16:creationId xmlns:a16="http://schemas.microsoft.com/office/drawing/2014/main" id="{8D0686F0-417A-46AE-5AAD-40C1B85369C9}"/>
              </a:ext>
            </a:extLst>
          </p:cNvPr>
          <p:cNvSpPr>
            <a:spLocks noGrp="1"/>
          </p:cNvSpPr>
          <p:nvPr>
            <p:ph type="title"/>
          </p:nvPr>
        </p:nvSpPr>
        <p:spPr/>
        <p:txBody>
          <a:bodyPr/>
          <a:lstStyle/>
          <a:p>
            <a:r>
              <a:rPr lang="en-US" dirty="0"/>
              <a:t>Spacely</a:t>
            </a:r>
          </a:p>
        </p:txBody>
      </p:sp>
      <p:sp>
        <p:nvSpPr>
          <p:cNvPr id="4" name="Date Placeholder 3">
            <a:extLst>
              <a:ext uri="{FF2B5EF4-FFF2-40B4-BE49-F238E27FC236}">
                <a16:creationId xmlns:a16="http://schemas.microsoft.com/office/drawing/2014/main" id="{0B5AA5E4-6051-69BF-E034-AAC927D8DB4A}"/>
              </a:ext>
            </a:extLst>
          </p:cNvPr>
          <p:cNvSpPr>
            <a:spLocks noGrp="1"/>
          </p:cNvSpPr>
          <p:nvPr>
            <p:ph type="dt" sz="half" idx="2"/>
          </p:nvPr>
        </p:nvSpPr>
        <p:spPr/>
        <p:txBody>
          <a:bodyPr/>
          <a:lstStyle/>
          <a:p>
            <a:pPr>
              <a:defRPr/>
            </a:pPr>
            <a:fld id="{57ADAB69-348E-2C41-AF41-E98D046040A4}" type="datetime1">
              <a:rPr lang="en-US" smtClean="0"/>
              <a:pPr>
                <a:defRPr/>
              </a:pPr>
              <a:t>7/9/2024</a:t>
            </a:fld>
            <a:endParaRPr lang="en-US"/>
          </a:p>
        </p:txBody>
      </p:sp>
      <p:sp>
        <p:nvSpPr>
          <p:cNvPr id="6" name="Slide Number Placeholder 5">
            <a:extLst>
              <a:ext uri="{FF2B5EF4-FFF2-40B4-BE49-F238E27FC236}">
                <a16:creationId xmlns:a16="http://schemas.microsoft.com/office/drawing/2014/main" id="{B8271658-00C4-0E11-C5BB-986C4C265292}"/>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a:p>
        </p:txBody>
      </p:sp>
      <p:sp>
        <p:nvSpPr>
          <p:cNvPr id="9" name="TextBox 8">
            <a:extLst>
              <a:ext uri="{FF2B5EF4-FFF2-40B4-BE49-F238E27FC236}">
                <a16:creationId xmlns:a16="http://schemas.microsoft.com/office/drawing/2014/main" id="{4DBF95DD-5911-1826-6A8E-E6FBEDD71787}"/>
              </a:ext>
            </a:extLst>
          </p:cNvPr>
          <p:cNvSpPr txBox="1"/>
          <p:nvPr/>
        </p:nvSpPr>
        <p:spPr>
          <a:xfrm>
            <a:off x="262218" y="773206"/>
            <a:ext cx="3166782" cy="3385542"/>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600" dirty="0">
                <a:solidFill>
                  <a:srgbClr val="505050"/>
                </a:solidFill>
                <a:latin typeface="Helvetica" pitchFamily="2" charset="0"/>
              </a:rPr>
              <a:t>Spacely is an </a:t>
            </a:r>
            <a:r>
              <a:rPr lang="en-US" sz="1600" b="1" dirty="0">
                <a:solidFill>
                  <a:srgbClr val="505050"/>
                </a:solidFill>
                <a:latin typeface="Helvetica" pitchFamily="2" charset="0"/>
              </a:rPr>
              <a:t>open-source, Python based </a:t>
            </a:r>
            <a:r>
              <a:rPr lang="en-US" sz="1600" dirty="0">
                <a:solidFill>
                  <a:srgbClr val="505050"/>
                </a:solidFill>
                <a:latin typeface="Helvetica" pitchFamily="2" charset="0"/>
              </a:rPr>
              <a:t>test automation framework</a:t>
            </a:r>
          </a:p>
          <a:p>
            <a:pPr marL="171450" indent="-171450">
              <a:spcBef>
                <a:spcPts val="600"/>
              </a:spcBef>
              <a:buFont typeface="Arial" panose="020B0604020202020204" pitchFamily="34" charset="0"/>
              <a:buChar char="•"/>
            </a:pPr>
            <a:r>
              <a:rPr lang="en-US" sz="1600" dirty="0">
                <a:solidFill>
                  <a:srgbClr val="505050"/>
                </a:solidFill>
                <a:latin typeface="Helvetica" pitchFamily="2" charset="0"/>
              </a:rPr>
              <a:t>Spacely consists of a core Python repository, supplemented by </a:t>
            </a:r>
            <a:r>
              <a:rPr lang="en-US" sz="1600" b="1" dirty="0">
                <a:solidFill>
                  <a:srgbClr val="505050"/>
                </a:solidFill>
                <a:latin typeface="Helvetica" pitchFamily="2" charset="0"/>
              </a:rPr>
              <a:t>instrument libraries, firmware</a:t>
            </a:r>
            <a:r>
              <a:rPr lang="en-US" sz="1600" dirty="0">
                <a:solidFill>
                  <a:srgbClr val="505050"/>
                </a:solidFill>
                <a:latin typeface="Helvetica" pitchFamily="2" charset="0"/>
              </a:rPr>
              <a:t>, and recommended</a:t>
            </a:r>
            <a:r>
              <a:rPr lang="en-US" sz="1600" b="1" dirty="0">
                <a:solidFill>
                  <a:srgbClr val="505050"/>
                </a:solidFill>
                <a:latin typeface="Helvetica" pitchFamily="2" charset="0"/>
              </a:rPr>
              <a:t> design flows</a:t>
            </a:r>
            <a:r>
              <a:rPr lang="en-US" sz="1600" dirty="0">
                <a:solidFill>
                  <a:srgbClr val="505050"/>
                </a:solidFill>
                <a:latin typeface="Helvetica" pitchFamily="2" charset="0"/>
              </a:rPr>
              <a:t>.</a:t>
            </a:r>
          </a:p>
          <a:p>
            <a:pPr marL="171450" indent="-171450">
              <a:spcBef>
                <a:spcPts val="600"/>
              </a:spcBef>
              <a:buFont typeface="Arial" panose="020B0604020202020204" pitchFamily="34" charset="0"/>
              <a:buChar char="•"/>
            </a:pPr>
            <a:r>
              <a:rPr lang="en-US" sz="1600" dirty="0">
                <a:solidFill>
                  <a:srgbClr val="505050"/>
                </a:solidFill>
                <a:latin typeface="Helvetica" pitchFamily="2" charset="0"/>
              </a:rPr>
              <a:t>Spacely is targeted toward small ASIC design teams in </a:t>
            </a:r>
            <a:r>
              <a:rPr lang="en-US" sz="1600" b="1" dirty="0">
                <a:solidFill>
                  <a:srgbClr val="505050"/>
                </a:solidFill>
                <a:latin typeface="Helvetica" pitchFamily="2" charset="0"/>
              </a:rPr>
              <a:t>research/academia</a:t>
            </a:r>
            <a:r>
              <a:rPr lang="en-US" sz="1600" dirty="0">
                <a:solidFill>
                  <a:srgbClr val="505050"/>
                </a:solidFill>
                <a:latin typeface="Helvetica" pitchFamily="2" charset="0"/>
              </a:rPr>
              <a:t>, and non-expert (scientific) users.</a:t>
            </a:r>
          </a:p>
          <a:p>
            <a:pPr marL="171450" indent="-171450">
              <a:buFont typeface="Arial" panose="020B0604020202020204" pitchFamily="34" charset="0"/>
              <a:buChar char="•"/>
            </a:pPr>
            <a:endParaRPr lang="en-US" sz="1200" dirty="0">
              <a:latin typeface="Helvetica" pitchFamily="2" charset="0"/>
            </a:endParaRPr>
          </a:p>
        </p:txBody>
      </p:sp>
      <p:sp>
        <p:nvSpPr>
          <p:cNvPr id="15" name="Footer Placeholder 4">
            <a:extLst>
              <a:ext uri="{FF2B5EF4-FFF2-40B4-BE49-F238E27FC236}">
                <a16:creationId xmlns:a16="http://schemas.microsoft.com/office/drawing/2014/main" id="{610FC4C5-7877-6AE0-3C17-7D933F2DF71E}"/>
              </a:ext>
            </a:extLst>
          </p:cNvPr>
          <p:cNvSpPr>
            <a:spLocks noGrp="1"/>
          </p:cNvSpPr>
          <p:nvPr>
            <p:ph type="ftr" sz="quarter" idx="3"/>
          </p:nvPr>
        </p:nvSpPr>
        <p:spPr>
          <a:xfrm>
            <a:off x="1530603" y="4878161"/>
            <a:ext cx="6262118" cy="182155"/>
          </a:xfrm>
        </p:spPr>
        <p:txBody>
          <a:bodyPr/>
          <a:lstStyle/>
          <a:p>
            <a:pPr>
              <a:defRPr/>
            </a:pPr>
            <a:r>
              <a:rPr lang="en-US" dirty="0"/>
              <a:t>Yash Saxena | Spacely</a:t>
            </a:r>
            <a:endParaRPr lang="en-US" b="1" dirty="0"/>
          </a:p>
        </p:txBody>
      </p:sp>
    </p:spTree>
    <p:extLst>
      <p:ext uri="{BB962C8B-B14F-4D97-AF65-F5344CB8AC3E}">
        <p14:creationId xmlns:p14="http://schemas.microsoft.com/office/powerpoint/2010/main" val="181009455"/>
      </p:ext>
    </p:extLst>
  </p:cSld>
  <p:clrMapOvr>
    <a:masterClrMapping/>
  </p:clrMapOvr>
  <mc:AlternateContent xmlns:mc="http://schemas.openxmlformats.org/markup-compatibility/2006" xmlns:p14="http://schemas.microsoft.com/office/powerpoint/2010/main">
    <mc:Choice Requires="p14">
      <p:transition spd="slow" p14:dur="2000" advTm="1053"/>
    </mc:Choice>
    <mc:Fallback xmlns="">
      <p:transition spd="slow" advTm="105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935812-5988-2832-0BA9-26B36BA60839}"/>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C005B1B2-329D-3E03-4FFE-49F91995B99B}"/>
              </a:ext>
            </a:extLst>
          </p:cNvPr>
          <p:cNvSpPr>
            <a:spLocks noGrp="1"/>
          </p:cNvSpPr>
          <p:nvPr>
            <p:ph type="body" sz="quarter" idx="11"/>
          </p:nvPr>
        </p:nvSpPr>
        <p:spPr/>
        <p:txBody>
          <a:bodyPr/>
          <a:lstStyle/>
          <a:p>
            <a:r>
              <a:rPr lang="en-US" dirty="0"/>
              <a:t>Why was Spacely needed?</a:t>
            </a:r>
          </a:p>
        </p:txBody>
      </p:sp>
    </p:spTree>
    <p:extLst>
      <p:ext uri="{BB962C8B-B14F-4D97-AF65-F5344CB8AC3E}">
        <p14:creationId xmlns:p14="http://schemas.microsoft.com/office/powerpoint/2010/main" val="4270634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85BA53-9951-3049-1E19-A1A7C58743A6}"/>
              </a:ext>
            </a:extLst>
          </p:cNvPr>
          <p:cNvSpPr>
            <a:spLocks noGrp="1"/>
          </p:cNvSpPr>
          <p:nvPr>
            <p:ph type="title"/>
          </p:nvPr>
        </p:nvSpPr>
        <p:spPr>
          <a:xfrm>
            <a:off x="228600" y="155563"/>
            <a:ext cx="8686800" cy="320908"/>
          </a:xfrm>
        </p:spPr>
        <p:txBody>
          <a:bodyPr/>
          <a:lstStyle/>
          <a:p>
            <a:r>
              <a:rPr lang="en-US" dirty="0"/>
              <a:t>Before Spacely (Using LabVIEW)</a:t>
            </a:r>
          </a:p>
        </p:txBody>
      </p:sp>
      <p:sp>
        <p:nvSpPr>
          <p:cNvPr id="4" name="Date Placeholder 3">
            <a:extLst>
              <a:ext uri="{FF2B5EF4-FFF2-40B4-BE49-F238E27FC236}">
                <a16:creationId xmlns:a16="http://schemas.microsoft.com/office/drawing/2014/main" id="{A13D56CC-F131-C0F4-9F21-47BED0551F13}"/>
              </a:ext>
            </a:extLst>
          </p:cNvPr>
          <p:cNvSpPr>
            <a:spLocks noGrp="1"/>
          </p:cNvSpPr>
          <p:nvPr>
            <p:ph type="dt" sz="half" idx="2"/>
          </p:nvPr>
        </p:nvSpPr>
        <p:spPr/>
        <p:txBody>
          <a:bodyPr/>
          <a:lstStyle/>
          <a:p>
            <a:pPr>
              <a:defRPr/>
            </a:pPr>
            <a:fld id="{57ADAB69-348E-2C41-AF41-E98D046040A4}" type="datetime1">
              <a:rPr lang="en-US" smtClean="0"/>
              <a:pPr>
                <a:defRPr/>
              </a:pPr>
              <a:t>7/9/2024</a:t>
            </a:fld>
            <a:endParaRPr lang="en-US"/>
          </a:p>
        </p:txBody>
      </p:sp>
      <p:sp>
        <p:nvSpPr>
          <p:cNvPr id="6" name="Slide Number Placeholder 5">
            <a:extLst>
              <a:ext uri="{FF2B5EF4-FFF2-40B4-BE49-F238E27FC236}">
                <a16:creationId xmlns:a16="http://schemas.microsoft.com/office/drawing/2014/main" id="{82E1A716-6B63-3144-B345-4217278340DF}"/>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a:p>
        </p:txBody>
      </p:sp>
      <p:sp>
        <p:nvSpPr>
          <p:cNvPr id="7" name="Footer Placeholder 4">
            <a:extLst>
              <a:ext uri="{FF2B5EF4-FFF2-40B4-BE49-F238E27FC236}">
                <a16:creationId xmlns:a16="http://schemas.microsoft.com/office/drawing/2014/main" id="{D8899AC2-6826-E95D-772F-5DC94B707EA9}"/>
              </a:ext>
            </a:extLst>
          </p:cNvPr>
          <p:cNvSpPr>
            <a:spLocks noGrp="1"/>
          </p:cNvSpPr>
          <p:nvPr>
            <p:ph type="ftr" sz="quarter" idx="3"/>
          </p:nvPr>
        </p:nvSpPr>
        <p:spPr>
          <a:xfrm>
            <a:off x="1530603" y="4878161"/>
            <a:ext cx="6262118" cy="182155"/>
          </a:xfrm>
        </p:spPr>
        <p:txBody>
          <a:bodyPr/>
          <a:lstStyle/>
          <a:p>
            <a:pPr>
              <a:defRPr/>
            </a:pPr>
            <a:r>
              <a:rPr lang="en-US" dirty="0"/>
              <a:t>Yash Saxena | Spacely</a:t>
            </a:r>
            <a:endParaRPr lang="en-US" b="1" dirty="0"/>
          </a:p>
        </p:txBody>
      </p:sp>
      <p:pic>
        <p:nvPicPr>
          <p:cNvPr id="5" name="Picture 2" descr="Using LabVIEW for Automated Testing - Viewpoint Systems">
            <a:extLst>
              <a:ext uri="{FF2B5EF4-FFF2-40B4-BE49-F238E27FC236}">
                <a16:creationId xmlns:a16="http://schemas.microsoft.com/office/drawing/2014/main" id="{5E38937C-6DE4-0A93-F121-8878A94D93C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2043545"/>
            <a:ext cx="3089383" cy="13007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electronics&#10;&#10;Description automatically generated">
            <a:extLst>
              <a:ext uri="{FF2B5EF4-FFF2-40B4-BE49-F238E27FC236}">
                <a16:creationId xmlns:a16="http://schemas.microsoft.com/office/drawing/2014/main" id="{FB8F0296-8160-1185-9525-576D4DC2E1A1}"/>
              </a:ext>
            </a:extLst>
          </p:cNvPr>
          <p:cNvPicPr>
            <a:picLocks noChangeAspect="1"/>
          </p:cNvPicPr>
          <p:nvPr/>
        </p:nvPicPr>
        <p:blipFill>
          <a:blip r:embed="rId4"/>
          <a:stretch>
            <a:fillRect/>
          </a:stretch>
        </p:blipFill>
        <p:spPr>
          <a:xfrm>
            <a:off x="4233582" y="3561996"/>
            <a:ext cx="2182906" cy="1186955"/>
          </a:xfrm>
          <a:prstGeom prst="rect">
            <a:avLst/>
          </a:prstGeom>
        </p:spPr>
      </p:pic>
      <p:pic>
        <p:nvPicPr>
          <p:cNvPr id="9" name="Content Placeholder 7" descr="A close-up of a computer chip&#10;&#10;Description automatically generated with low confidence">
            <a:extLst>
              <a:ext uri="{FF2B5EF4-FFF2-40B4-BE49-F238E27FC236}">
                <a16:creationId xmlns:a16="http://schemas.microsoft.com/office/drawing/2014/main" id="{CF01ABE7-18EA-F971-6B79-A5550884FBEA}"/>
              </a:ext>
            </a:extLst>
          </p:cNvPr>
          <p:cNvPicPr>
            <a:picLocks noChangeAspect="1"/>
          </p:cNvPicPr>
          <p:nvPr/>
        </p:nvPicPr>
        <p:blipFill>
          <a:blip r:embed="rId5"/>
          <a:stretch>
            <a:fillRect/>
          </a:stretch>
        </p:blipFill>
        <p:spPr>
          <a:xfrm>
            <a:off x="4416452" y="2394065"/>
            <a:ext cx="1714501" cy="759187"/>
          </a:xfrm>
          <a:prstGeom prst="rect">
            <a:avLst/>
          </a:prstGeom>
        </p:spPr>
      </p:pic>
      <p:pic>
        <p:nvPicPr>
          <p:cNvPr id="10" name="Picture 9" descr="A picture containing text, indoor, electronic&#10;&#10;Description automatically generated">
            <a:extLst>
              <a:ext uri="{FF2B5EF4-FFF2-40B4-BE49-F238E27FC236}">
                <a16:creationId xmlns:a16="http://schemas.microsoft.com/office/drawing/2014/main" id="{9CEA04D7-3D03-7E75-80BF-50C087FE6D4E}"/>
              </a:ext>
            </a:extLst>
          </p:cNvPr>
          <p:cNvPicPr>
            <a:picLocks noChangeAspect="1"/>
          </p:cNvPicPr>
          <p:nvPr/>
        </p:nvPicPr>
        <p:blipFill>
          <a:blip r:embed="rId6"/>
          <a:stretch>
            <a:fillRect/>
          </a:stretch>
        </p:blipFill>
        <p:spPr>
          <a:xfrm>
            <a:off x="4434107" y="928171"/>
            <a:ext cx="1506070" cy="847165"/>
          </a:xfrm>
          <a:prstGeom prst="rect">
            <a:avLst/>
          </a:prstGeom>
        </p:spPr>
      </p:pic>
      <p:pic>
        <p:nvPicPr>
          <p:cNvPr id="12" name="Picture 11">
            <a:extLst>
              <a:ext uri="{FF2B5EF4-FFF2-40B4-BE49-F238E27FC236}">
                <a16:creationId xmlns:a16="http://schemas.microsoft.com/office/drawing/2014/main" id="{D08080C2-4DCE-896E-D052-B2FD3D6E01F2}"/>
              </a:ext>
            </a:extLst>
          </p:cNvPr>
          <p:cNvPicPr>
            <a:picLocks noChangeAspect="1"/>
          </p:cNvPicPr>
          <p:nvPr/>
        </p:nvPicPr>
        <p:blipFill>
          <a:blip r:embed="rId7"/>
          <a:stretch>
            <a:fillRect/>
          </a:stretch>
        </p:blipFill>
        <p:spPr>
          <a:xfrm>
            <a:off x="7229423" y="2059345"/>
            <a:ext cx="1568910" cy="1024810"/>
          </a:xfrm>
          <a:prstGeom prst="rect">
            <a:avLst/>
          </a:prstGeom>
        </p:spPr>
      </p:pic>
      <p:cxnSp>
        <p:nvCxnSpPr>
          <p:cNvPr id="13" name="Straight Arrow Connector 12">
            <a:extLst>
              <a:ext uri="{FF2B5EF4-FFF2-40B4-BE49-F238E27FC236}">
                <a16:creationId xmlns:a16="http://schemas.microsoft.com/office/drawing/2014/main" id="{98F484DC-B9F0-CBC9-A331-5085CA99EA8D}"/>
              </a:ext>
            </a:extLst>
          </p:cNvPr>
          <p:cNvCxnSpPr>
            <a:cxnSpLocks/>
          </p:cNvCxnSpPr>
          <p:nvPr/>
        </p:nvCxnSpPr>
        <p:spPr>
          <a:xfrm flipV="1">
            <a:off x="2135515" y="1503157"/>
            <a:ext cx="2185147" cy="3227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2F6E6679-39B8-4063-F694-C25A8E533D45}"/>
              </a:ext>
            </a:extLst>
          </p:cNvPr>
          <p:cNvCxnSpPr>
            <a:cxnSpLocks/>
          </p:cNvCxnSpPr>
          <p:nvPr/>
        </p:nvCxnSpPr>
        <p:spPr>
          <a:xfrm>
            <a:off x="2135515" y="3501459"/>
            <a:ext cx="2185147" cy="7214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2172364D-8EE5-BA5A-0DDF-93872C6F30B6}"/>
              </a:ext>
            </a:extLst>
          </p:cNvPr>
          <p:cNvCxnSpPr>
            <a:cxnSpLocks/>
          </p:cNvCxnSpPr>
          <p:nvPr/>
        </p:nvCxnSpPr>
        <p:spPr>
          <a:xfrm>
            <a:off x="3434236" y="2700192"/>
            <a:ext cx="79934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54F68CA8-8C4A-5303-B139-A7846C0F8485}"/>
              </a:ext>
            </a:extLst>
          </p:cNvPr>
          <p:cNvCxnSpPr>
            <a:cxnSpLocks/>
          </p:cNvCxnSpPr>
          <p:nvPr/>
        </p:nvCxnSpPr>
        <p:spPr>
          <a:xfrm>
            <a:off x="6043353" y="1219770"/>
            <a:ext cx="1870363" cy="1174295"/>
          </a:xfrm>
          <a:prstGeom prst="bentConnector3">
            <a:avLst>
              <a:gd name="adj1" fmla="val 99778"/>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19">
            <a:extLst>
              <a:ext uri="{FF2B5EF4-FFF2-40B4-BE49-F238E27FC236}">
                <a16:creationId xmlns:a16="http://schemas.microsoft.com/office/drawing/2014/main" id="{FCFCA0DE-41C1-0A62-C0FB-34F3D919BD57}"/>
              </a:ext>
            </a:extLst>
          </p:cNvPr>
          <p:cNvCxnSpPr>
            <a:cxnSpLocks/>
          </p:cNvCxnSpPr>
          <p:nvPr/>
        </p:nvCxnSpPr>
        <p:spPr>
          <a:xfrm flipV="1">
            <a:off x="6262053" y="2778771"/>
            <a:ext cx="1651663" cy="1256918"/>
          </a:xfrm>
          <a:prstGeom prst="bentConnector3">
            <a:avLst>
              <a:gd name="adj1" fmla="val 100833"/>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B9611BB3-EED9-2473-54AE-891B2AEC325F}"/>
              </a:ext>
            </a:extLst>
          </p:cNvPr>
          <p:cNvCxnSpPr>
            <a:cxnSpLocks/>
          </p:cNvCxnSpPr>
          <p:nvPr/>
        </p:nvCxnSpPr>
        <p:spPr>
          <a:xfrm>
            <a:off x="6416488" y="2693941"/>
            <a:ext cx="79934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D2BBD017-E822-712C-1A09-9B59E80C9301}"/>
              </a:ext>
            </a:extLst>
          </p:cNvPr>
          <p:cNvCxnSpPr>
            <a:cxnSpLocks/>
          </p:cNvCxnSpPr>
          <p:nvPr/>
        </p:nvCxnSpPr>
        <p:spPr>
          <a:xfrm flipH="1">
            <a:off x="6403245" y="2835968"/>
            <a:ext cx="8258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D5447789-0E32-CEC4-D249-94C9C5617A0F}"/>
              </a:ext>
            </a:extLst>
          </p:cNvPr>
          <p:cNvCxnSpPr>
            <a:cxnSpLocks/>
          </p:cNvCxnSpPr>
          <p:nvPr/>
        </p:nvCxnSpPr>
        <p:spPr>
          <a:xfrm flipH="1">
            <a:off x="3420993" y="2835968"/>
            <a:ext cx="8258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5" name="TextBox 34">
            <a:extLst>
              <a:ext uri="{FF2B5EF4-FFF2-40B4-BE49-F238E27FC236}">
                <a16:creationId xmlns:a16="http://schemas.microsoft.com/office/drawing/2014/main" id="{48F3D5BE-1C87-2CD8-35D8-76A0F821EAA6}"/>
              </a:ext>
            </a:extLst>
          </p:cNvPr>
          <p:cNvSpPr txBox="1"/>
          <p:nvPr/>
        </p:nvSpPr>
        <p:spPr>
          <a:xfrm>
            <a:off x="424789" y="3344338"/>
            <a:ext cx="1710726" cy="230832"/>
          </a:xfrm>
          <a:prstGeom prst="rect">
            <a:avLst/>
          </a:prstGeom>
          <a:noFill/>
        </p:spPr>
        <p:txBody>
          <a:bodyPr wrap="none" rtlCol="0">
            <a:spAutoFit/>
          </a:bodyPr>
          <a:lstStyle/>
          <a:p>
            <a:pPr algn="ctr"/>
            <a:r>
              <a:rPr lang="en-US" sz="900" dirty="0">
                <a:latin typeface="Helvetica" pitchFamily="2" charset="0"/>
              </a:rPr>
              <a:t>LabVIEW Test software setup</a:t>
            </a:r>
          </a:p>
        </p:txBody>
      </p:sp>
      <p:sp>
        <p:nvSpPr>
          <p:cNvPr id="36" name="TextBox 35">
            <a:extLst>
              <a:ext uri="{FF2B5EF4-FFF2-40B4-BE49-F238E27FC236}">
                <a16:creationId xmlns:a16="http://schemas.microsoft.com/office/drawing/2014/main" id="{E2AD418E-3ABC-A4A8-861B-A5B35896A688}"/>
              </a:ext>
            </a:extLst>
          </p:cNvPr>
          <p:cNvSpPr txBox="1"/>
          <p:nvPr/>
        </p:nvSpPr>
        <p:spPr>
          <a:xfrm rot="21104144">
            <a:off x="2002629" y="1471661"/>
            <a:ext cx="2262159" cy="230832"/>
          </a:xfrm>
          <a:prstGeom prst="rect">
            <a:avLst/>
          </a:prstGeom>
          <a:noFill/>
        </p:spPr>
        <p:txBody>
          <a:bodyPr wrap="none" rtlCol="0">
            <a:spAutoFit/>
          </a:bodyPr>
          <a:lstStyle/>
          <a:p>
            <a:pPr algn="ctr"/>
            <a:r>
              <a:rPr lang="en-US" sz="900" dirty="0">
                <a:latin typeface="Helvetica" pitchFamily="2" charset="0"/>
              </a:rPr>
              <a:t>Send Instructions for proper test function</a:t>
            </a:r>
          </a:p>
        </p:txBody>
      </p:sp>
      <p:sp>
        <p:nvSpPr>
          <p:cNvPr id="37" name="TextBox 36">
            <a:extLst>
              <a:ext uri="{FF2B5EF4-FFF2-40B4-BE49-F238E27FC236}">
                <a16:creationId xmlns:a16="http://schemas.microsoft.com/office/drawing/2014/main" id="{673CCFF8-9966-096A-36C9-BEF9DB9EC9AE}"/>
              </a:ext>
            </a:extLst>
          </p:cNvPr>
          <p:cNvSpPr txBox="1"/>
          <p:nvPr/>
        </p:nvSpPr>
        <p:spPr>
          <a:xfrm rot="1094778">
            <a:off x="2125845" y="3665956"/>
            <a:ext cx="2262159" cy="230832"/>
          </a:xfrm>
          <a:prstGeom prst="rect">
            <a:avLst/>
          </a:prstGeom>
          <a:noFill/>
        </p:spPr>
        <p:txBody>
          <a:bodyPr wrap="none" rtlCol="0">
            <a:spAutoFit/>
          </a:bodyPr>
          <a:lstStyle/>
          <a:p>
            <a:pPr algn="ctr"/>
            <a:r>
              <a:rPr lang="en-US" sz="900" dirty="0">
                <a:latin typeface="Helvetica" pitchFamily="2" charset="0"/>
              </a:rPr>
              <a:t>Send Instructions for proper test function</a:t>
            </a:r>
          </a:p>
        </p:txBody>
      </p:sp>
      <p:sp>
        <p:nvSpPr>
          <p:cNvPr id="39" name="TextBox 38">
            <a:extLst>
              <a:ext uri="{FF2B5EF4-FFF2-40B4-BE49-F238E27FC236}">
                <a16:creationId xmlns:a16="http://schemas.microsoft.com/office/drawing/2014/main" id="{575D92EC-6EE1-6AE9-75FD-CE88F03E153A}"/>
              </a:ext>
            </a:extLst>
          </p:cNvPr>
          <p:cNvSpPr txBox="1"/>
          <p:nvPr/>
        </p:nvSpPr>
        <p:spPr>
          <a:xfrm>
            <a:off x="3250747" y="2856328"/>
            <a:ext cx="1165705" cy="230832"/>
          </a:xfrm>
          <a:prstGeom prst="rect">
            <a:avLst/>
          </a:prstGeom>
          <a:noFill/>
        </p:spPr>
        <p:txBody>
          <a:bodyPr wrap="none" rtlCol="0">
            <a:spAutoFit/>
          </a:bodyPr>
          <a:lstStyle/>
          <a:p>
            <a:pPr algn="ctr"/>
            <a:r>
              <a:rPr lang="en-US" sz="900" dirty="0">
                <a:latin typeface="Helvetica" pitchFamily="2" charset="0"/>
              </a:rPr>
              <a:t>Acquires Test Data</a:t>
            </a:r>
          </a:p>
        </p:txBody>
      </p:sp>
      <p:sp>
        <p:nvSpPr>
          <p:cNvPr id="40" name="TextBox 39">
            <a:extLst>
              <a:ext uri="{FF2B5EF4-FFF2-40B4-BE49-F238E27FC236}">
                <a16:creationId xmlns:a16="http://schemas.microsoft.com/office/drawing/2014/main" id="{DA5BA652-CE8A-BB55-1562-815A809CD309}"/>
              </a:ext>
            </a:extLst>
          </p:cNvPr>
          <p:cNvSpPr txBox="1"/>
          <p:nvPr/>
        </p:nvSpPr>
        <p:spPr>
          <a:xfrm>
            <a:off x="6087630" y="2871854"/>
            <a:ext cx="1364476" cy="507831"/>
          </a:xfrm>
          <a:prstGeom prst="rect">
            <a:avLst/>
          </a:prstGeom>
          <a:noFill/>
        </p:spPr>
        <p:txBody>
          <a:bodyPr wrap="none" rtlCol="0">
            <a:spAutoFit/>
          </a:bodyPr>
          <a:lstStyle/>
          <a:p>
            <a:pPr algn="ctr"/>
            <a:r>
              <a:rPr lang="en-US" sz="900" dirty="0">
                <a:latin typeface="Helvetica" pitchFamily="2" charset="0"/>
              </a:rPr>
              <a:t>Send Test Result </a:t>
            </a:r>
          </a:p>
          <a:p>
            <a:pPr algn="ctr"/>
            <a:r>
              <a:rPr lang="en-US" sz="900" dirty="0">
                <a:latin typeface="Helvetica" pitchFamily="2" charset="0"/>
              </a:rPr>
              <a:t>Signals back which are</a:t>
            </a:r>
          </a:p>
          <a:p>
            <a:pPr algn="ctr"/>
            <a:r>
              <a:rPr lang="en-US" sz="900" dirty="0">
                <a:latin typeface="Helvetica" pitchFamily="2" charset="0"/>
              </a:rPr>
              <a:t>acquired by FPGA</a:t>
            </a:r>
          </a:p>
        </p:txBody>
      </p:sp>
    </p:spTree>
    <p:extLst>
      <p:ext uri="{BB962C8B-B14F-4D97-AF65-F5344CB8AC3E}">
        <p14:creationId xmlns:p14="http://schemas.microsoft.com/office/powerpoint/2010/main" val="3087110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935812-5988-2832-0BA9-26B36BA60839}"/>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C005B1B2-329D-3E03-4FFE-49F91995B99B}"/>
              </a:ext>
            </a:extLst>
          </p:cNvPr>
          <p:cNvSpPr>
            <a:spLocks noGrp="1"/>
          </p:cNvSpPr>
          <p:nvPr>
            <p:ph type="body" sz="quarter" idx="11"/>
          </p:nvPr>
        </p:nvSpPr>
        <p:spPr/>
        <p:txBody>
          <a:bodyPr/>
          <a:lstStyle/>
          <a:p>
            <a:r>
              <a:rPr lang="en-US" dirty="0"/>
              <a:t>What can Spacely do?</a:t>
            </a:r>
          </a:p>
        </p:txBody>
      </p:sp>
    </p:spTree>
    <p:extLst>
      <p:ext uri="{BB962C8B-B14F-4D97-AF65-F5344CB8AC3E}">
        <p14:creationId xmlns:p14="http://schemas.microsoft.com/office/powerpoint/2010/main" val="407034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6E2534-D5CF-280C-30E8-557AB0486F77}"/>
              </a:ext>
            </a:extLst>
          </p:cNvPr>
          <p:cNvSpPr>
            <a:spLocks noGrp="1"/>
          </p:cNvSpPr>
          <p:nvPr>
            <p:ph type="title"/>
          </p:nvPr>
        </p:nvSpPr>
        <p:spPr/>
        <p:txBody>
          <a:bodyPr/>
          <a:lstStyle/>
          <a:p>
            <a:r>
              <a:rPr lang="en-US" dirty="0"/>
              <a:t>Go from Verilog to the Lab </a:t>
            </a:r>
            <a:r>
              <a:rPr lang="en-US" i="1" dirty="0"/>
              <a:t>with Spacely</a:t>
            </a:r>
            <a:endParaRPr lang="en-US" dirty="0"/>
          </a:p>
        </p:txBody>
      </p:sp>
      <p:sp>
        <p:nvSpPr>
          <p:cNvPr id="4" name="Date Placeholder 3">
            <a:extLst>
              <a:ext uri="{FF2B5EF4-FFF2-40B4-BE49-F238E27FC236}">
                <a16:creationId xmlns:a16="http://schemas.microsoft.com/office/drawing/2014/main" id="{58C06642-117C-D321-916D-CCA01ADB6FC0}"/>
              </a:ext>
            </a:extLst>
          </p:cNvPr>
          <p:cNvSpPr>
            <a:spLocks noGrp="1"/>
          </p:cNvSpPr>
          <p:nvPr>
            <p:ph type="dt" sz="half" idx="2"/>
          </p:nvPr>
        </p:nvSpPr>
        <p:spPr/>
        <p:txBody>
          <a:bodyPr/>
          <a:lstStyle/>
          <a:p>
            <a:pPr>
              <a:defRPr/>
            </a:pPr>
            <a:fld id="{57ADAB69-348E-2C41-AF41-E98D046040A4}" type="datetime1">
              <a:rPr lang="en-US" smtClean="0"/>
              <a:pPr>
                <a:defRPr/>
              </a:pPr>
              <a:t>7/9/2024</a:t>
            </a:fld>
            <a:endParaRPr lang="en-US"/>
          </a:p>
        </p:txBody>
      </p:sp>
      <p:sp>
        <p:nvSpPr>
          <p:cNvPr id="6" name="Slide Number Placeholder 5">
            <a:extLst>
              <a:ext uri="{FF2B5EF4-FFF2-40B4-BE49-F238E27FC236}">
                <a16:creationId xmlns:a16="http://schemas.microsoft.com/office/drawing/2014/main" id="{883A6E4F-5CC1-EB3F-3688-75D2C8AB8601}"/>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a:p>
        </p:txBody>
      </p:sp>
      <p:pic>
        <p:nvPicPr>
          <p:cNvPr id="11" name="Picture 10" descr="A close-up of a compass&#10;&#10;Description automatically generated with medium confidence">
            <a:extLst>
              <a:ext uri="{FF2B5EF4-FFF2-40B4-BE49-F238E27FC236}">
                <a16:creationId xmlns:a16="http://schemas.microsoft.com/office/drawing/2014/main" id="{66FC5C41-9754-C2D9-B88A-9E41BB6E59C1}"/>
              </a:ext>
            </a:extLst>
          </p:cNvPr>
          <p:cNvPicPr>
            <a:picLocks noChangeAspect="1"/>
          </p:cNvPicPr>
          <p:nvPr/>
        </p:nvPicPr>
        <p:blipFill>
          <a:blip r:embed="rId3"/>
          <a:stretch>
            <a:fillRect/>
          </a:stretch>
        </p:blipFill>
        <p:spPr>
          <a:xfrm>
            <a:off x="4744050" y="546923"/>
            <a:ext cx="2550979" cy="992478"/>
          </a:xfrm>
          <a:prstGeom prst="rect">
            <a:avLst/>
          </a:prstGeom>
        </p:spPr>
      </p:pic>
      <p:pic>
        <p:nvPicPr>
          <p:cNvPr id="13" name="Picture 12" descr="Diagram&#10;&#10;Description automatically generated">
            <a:extLst>
              <a:ext uri="{FF2B5EF4-FFF2-40B4-BE49-F238E27FC236}">
                <a16:creationId xmlns:a16="http://schemas.microsoft.com/office/drawing/2014/main" id="{CE8EF717-B205-25A7-301D-A125CED9C9C5}"/>
              </a:ext>
            </a:extLst>
          </p:cNvPr>
          <p:cNvPicPr>
            <a:picLocks noChangeAspect="1"/>
          </p:cNvPicPr>
          <p:nvPr/>
        </p:nvPicPr>
        <p:blipFill rotWithShape="1">
          <a:blip r:embed="rId4"/>
          <a:srcRect t="9432"/>
          <a:stretch/>
        </p:blipFill>
        <p:spPr>
          <a:xfrm>
            <a:off x="3439605" y="1566581"/>
            <a:ext cx="5368218" cy="2514904"/>
          </a:xfrm>
          <a:prstGeom prst="rect">
            <a:avLst/>
          </a:prstGeom>
        </p:spPr>
      </p:pic>
      <p:pic>
        <p:nvPicPr>
          <p:cNvPr id="8" name="Content Placeholder 7" descr="A close-up of a computer chip&#10;&#10;Description automatically generated with low confidence">
            <a:extLst>
              <a:ext uri="{FF2B5EF4-FFF2-40B4-BE49-F238E27FC236}">
                <a16:creationId xmlns:a16="http://schemas.microsoft.com/office/drawing/2014/main" id="{84AE6944-2255-84D4-5E50-5825127CE79D}"/>
              </a:ext>
            </a:extLst>
          </p:cNvPr>
          <p:cNvPicPr>
            <a:picLocks noGrp="1" noChangeAspect="1"/>
          </p:cNvPicPr>
          <p:nvPr>
            <p:ph idx="1"/>
          </p:nvPr>
        </p:nvPicPr>
        <p:blipFill>
          <a:blip r:embed="rId5"/>
          <a:stretch>
            <a:fillRect/>
          </a:stretch>
        </p:blipFill>
        <p:spPr>
          <a:xfrm>
            <a:off x="7133664" y="2385278"/>
            <a:ext cx="1714501" cy="759187"/>
          </a:xfrm>
        </p:spPr>
      </p:pic>
      <p:sp>
        <p:nvSpPr>
          <p:cNvPr id="14" name="TextBox 13">
            <a:extLst>
              <a:ext uri="{FF2B5EF4-FFF2-40B4-BE49-F238E27FC236}">
                <a16:creationId xmlns:a16="http://schemas.microsoft.com/office/drawing/2014/main" id="{A04AD10B-135A-149F-BDB9-2F422C7DAF87}"/>
              </a:ext>
            </a:extLst>
          </p:cNvPr>
          <p:cNvSpPr txBox="1"/>
          <p:nvPr/>
        </p:nvSpPr>
        <p:spPr>
          <a:xfrm>
            <a:off x="134471" y="941294"/>
            <a:ext cx="2985247" cy="2616101"/>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US" sz="1600" dirty="0">
                <a:solidFill>
                  <a:srgbClr val="505050"/>
                </a:solidFill>
                <a:latin typeface="Helvetica" pitchFamily="2" charset="0"/>
              </a:rPr>
              <a:t>Export VCD waveforms from your verification testbench and use them directly as test stimulus for your ASIC.</a:t>
            </a:r>
          </a:p>
          <a:p>
            <a:pPr marL="171450" indent="-171450">
              <a:spcAft>
                <a:spcPts val="1200"/>
              </a:spcAft>
              <a:buFont typeface="Arial" panose="020B0604020202020204" pitchFamily="34" charset="0"/>
              <a:buChar char="•"/>
            </a:pPr>
            <a:r>
              <a:rPr lang="en-US" sz="1600" dirty="0">
                <a:solidFill>
                  <a:srgbClr val="505050"/>
                </a:solidFill>
                <a:latin typeface="Helvetica" pitchFamily="2" charset="0"/>
              </a:rPr>
              <a:t>Expert digital ASIC and test engineers can both participate directly in test, reducing miscommunication.</a:t>
            </a:r>
          </a:p>
          <a:p>
            <a:pPr marL="171450" indent="-171450">
              <a:spcAft>
                <a:spcPts val="1200"/>
              </a:spcAft>
              <a:buFont typeface="Arial" panose="020B0604020202020204" pitchFamily="34" charset="0"/>
              <a:buChar char="•"/>
            </a:pPr>
            <a:endParaRPr lang="en-US" sz="1600" dirty="0">
              <a:solidFill>
                <a:srgbClr val="505050"/>
              </a:solidFill>
              <a:latin typeface="Helvetica" pitchFamily="2" charset="0"/>
            </a:endParaRPr>
          </a:p>
        </p:txBody>
      </p:sp>
      <p:sp>
        <p:nvSpPr>
          <p:cNvPr id="15" name="Footer Placeholder 4">
            <a:extLst>
              <a:ext uri="{FF2B5EF4-FFF2-40B4-BE49-F238E27FC236}">
                <a16:creationId xmlns:a16="http://schemas.microsoft.com/office/drawing/2014/main" id="{B0957CBE-26A1-ADA2-08EA-F98F6120BC42}"/>
              </a:ext>
            </a:extLst>
          </p:cNvPr>
          <p:cNvSpPr>
            <a:spLocks noGrp="1"/>
          </p:cNvSpPr>
          <p:nvPr>
            <p:ph type="ftr" sz="quarter" idx="3"/>
          </p:nvPr>
        </p:nvSpPr>
        <p:spPr>
          <a:xfrm>
            <a:off x="1530603" y="4878161"/>
            <a:ext cx="6262118" cy="182155"/>
          </a:xfrm>
        </p:spPr>
        <p:txBody>
          <a:bodyPr/>
          <a:lstStyle/>
          <a:p>
            <a:pPr>
              <a:defRPr/>
            </a:pPr>
            <a:r>
              <a:rPr lang="en-US" dirty="0"/>
              <a:t>Yash Saxena | Spacely</a:t>
            </a:r>
            <a:endParaRPr lang="en-US" b="1" dirty="0"/>
          </a:p>
        </p:txBody>
      </p:sp>
    </p:spTree>
    <p:extLst>
      <p:ext uri="{BB962C8B-B14F-4D97-AF65-F5344CB8AC3E}">
        <p14:creationId xmlns:p14="http://schemas.microsoft.com/office/powerpoint/2010/main" val="4252616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992F87-8930-3940-918D-7565E359EA8E}"/>
              </a:ext>
            </a:extLst>
          </p:cNvPr>
          <p:cNvSpPr>
            <a:spLocks noGrp="1"/>
          </p:cNvSpPr>
          <p:nvPr>
            <p:ph idx="1"/>
          </p:nvPr>
        </p:nvSpPr>
        <p:spPr>
          <a:xfrm>
            <a:off x="154645" y="661429"/>
            <a:ext cx="9056589" cy="3794522"/>
          </a:xfrm>
        </p:spPr>
        <p:txBody>
          <a:bodyPr/>
          <a:lstStyle/>
          <a:p>
            <a:r>
              <a:rPr lang="en-US" dirty="0"/>
              <a:t>Spacely abstracts interfaces to test equipment</a:t>
            </a:r>
          </a:p>
          <a:p>
            <a:r>
              <a:rPr lang="en-US" dirty="0"/>
              <a:t>Python test routines read like natural language; easy for scientific stakeholders to participate. </a:t>
            </a:r>
          </a:p>
        </p:txBody>
      </p:sp>
      <p:sp>
        <p:nvSpPr>
          <p:cNvPr id="3" name="Title 2">
            <a:extLst>
              <a:ext uri="{FF2B5EF4-FFF2-40B4-BE49-F238E27FC236}">
                <a16:creationId xmlns:a16="http://schemas.microsoft.com/office/drawing/2014/main" id="{3A9E9CC7-87C1-3F76-192D-E67CD6C3E9E6}"/>
              </a:ext>
            </a:extLst>
          </p:cNvPr>
          <p:cNvSpPr>
            <a:spLocks noGrp="1"/>
          </p:cNvSpPr>
          <p:nvPr>
            <p:ph type="title"/>
          </p:nvPr>
        </p:nvSpPr>
        <p:spPr/>
        <p:txBody>
          <a:bodyPr/>
          <a:lstStyle/>
          <a:p>
            <a:r>
              <a:rPr lang="en-US" dirty="0"/>
              <a:t>Control Test Instruments </a:t>
            </a:r>
            <a:r>
              <a:rPr lang="en-US" i="1" dirty="0"/>
              <a:t>with Spacely</a:t>
            </a:r>
            <a:endParaRPr lang="en-US" dirty="0"/>
          </a:p>
        </p:txBody>
      </p:sp>
      <p:sp>
        <p:nvSpPr>
          <p:cNvPr id="4" name="Date Placeholder 3">
            <a:extLst>
              <a:ext uri="{FF2B5EF4-FFF2-40B4-BE49-F238E27FC236}">
                <a16:creationId xmlns:a16="http://schemas.microsoft.com/office/drawing/2014/main" id="{CE572349-2CCF-E9ED-642D-CD94CCB54A92}"/>
              </a:ext>
            </a:extLst>
          </p:cNvPr>
          <p:cNvSpPr>
            <a:spLocks noGrp="1"/>
          </p:cNvSpPr>
          <p:nvPr>
            <p:ph type="dt" sz="half" idx="2"/>
          </p:nvPr>
        </p:nvSpPr>
        <p:spPr/>
        <p:txBody>
          <a:bodyPr/>
          <a:lstStyle/>
          <a:p>
            <a:pPr>
              <a:defRPr/>
            </a:pPr>
            <a:fld id="{57ADAB69-348E-2C41-AF41-E98D046040A4}" type="datetime1">
              <a:rPr lang="en-US" smtClean="0"/>
              <a:pPr>
                <a:defRPr/>
              </a:pPr>
              <a:t>7/9/2024</a:t>
            </a:fld>
            <a:endParaRPr lang="en-US"/>
          </a:p>
        </p:txBody>
      </p:sp>
      <p:sp>
        <p:nvSpPr>
          <p:cNvPr id="6" name="Slide Number Placeholder 5">
            <a:extLst>
              <a:ext uri="{FF2B5EF4-FFF2-40B4-BE49-F238E27FC236}">
                <a16:creationId xmlns:a16="http://schemas.microsoft.com/office/drawing/2014/main" id="{7CEFE0C0-DF05-A848-3FB1-34E2048509B5}"/>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a:p>
        </p:txBody>
      </p:sp>
      <p:pic>
        <p:nvPicPr>
          <p:cNvPr id="9" name="Picture 8">
            <a:extLst>
              <a:ext uri="{FF2B5EF4-FFF2-40B4-BE49-F238E27FC236}">
                <a16:creationId xmlns:a16="http://schemas.microsoft.com/office/drawing/2014/main" id="{A36BA4E2-823B-22B6-D50E-261E874E28BB}"/>
              </a:ext>
            </a:extLst>
          </p:cNvPr>
          <p:cNvPicPr>
            <a:picLocks noChangeAspect="1"/>
          </p:cNvPicPr>
          <p:nvPr/>
        </p:nvPicPr>
        <p:blipFill>
          <a:blip r:embed="rId3"/>
          <a:stretch>
            <a:fillRect/>
          </a:stretch>
        </p:blipFill>
        <p:spPr>
          <a:xfrm>
            <a:off x="152400" y="1754842"/>
            <a:ext cx="4671853" cy="2401420"/>
          </a:xfrm>
          <a:prstGeom prst="rect">
            <a:avLst/>
          </a:prstGeom>
        </p:spPr>
      </p:pic>
      <p:pic>
        <p:nvPicPr>
          <p:cNvPr id="13" name="Picture 12" descr="A picture containing electronics&#10;&#10;Description automatically generated">
            <a:extLst>
              <a:ext uri="{FF2B5EF4-FFF2-40B4-BE49-F238E27FC236}">
                <a16:creationId xmlns:a16="http://schemas.microsoft.com/office/drawing/2014/main" id="{A76CFEB3-44DE-31A2-A6FF-61F7654A924E}"/>
              </a:ext>
            </a:extLst>
          </p:cNvPr>
          <p:cNvPicPr>
            <a:picLocks noChangeAspect="1"/>
          </p:cNvPicPr>
          <p:nvPr/>
        </p:nvPicPr>
        <p:blipFill>
          <a:blip r:embed="rId4"/>
          <a:stretch>
            <a:fillRect/>
          </a:stretch>
        </p:blipFill>
        <p:spPr>
          <a:xfrm>
            <a:off x="6645088" y="2091604"/>
            <a:ext cx="2182906" cy="1186955"/>
          </a:xfrm>
          <a:prstGeom prst="rect">
            <a:avLst/>
          </a:prstGeom>
        </p:spPr>
      </p:pic>
      <p:pic>
        <p:nvPicPr>
          <p:cNvPr id="14" name="Content Placeholder 7" descr="A close-up of a computer chip&#10;&#10;Description automatically generated with low confidence">
            <a:extLst>
              <a:ext uri="{FF2B5EF4-FFF2-40B4-BE49-F238E27FC236}">
                <a16:creationId xmlns:a16="http://schemas.microsoft.com/office/drawing/2014/main" id="{AAC1EF78-D880-D9D0-2E56-088D79310502}"/>
              </a:ext>
            </a:extLst>
          </p:cNvPr>
          <p:cNvPicPr>
            <a:picLocks noChangeAspect="1"/>
          </p:cNvPicPr>
          <p:nvPr/>
        </p:nvPicPr>
        <p:blipFill>
          <a:blip r:embed="rId5"/>
          <a:stretch>
            <a:fillRect/>
          </a:stretch>
        </p:blipFill>
        <p:spPr>
          <a:xfrm>
            <a:off x="5661211" y="3380360"/>
            <a:ext cx="1714501" cy="759187"/>
          </a:xfrm>
          <a:prstGeom prst="rect">
            <a:avLst/>
          </a:prstGeom>
        </p:spPr>
      </p:pic>
      <p:pic>
        <p:nvPicPr>
          <p:cNvPr id="16" name="Picture 15" descr="A picture containing text, indoor, electronic&#10;&#10;Description automatically generated">
            <a:extLst>
              <a:ext uri="{FF2B5EF4-FFF2-40B4-BE49-F238E27FC236}">
                <a16:creationId xmlns:a16="http://schemas.microsoft.com/office/drawing/2014/main" id="{F5DE483B-057D-6F7E-D505-77BF4EE7580D}"/>
              </a:ext>
            </a:extLst>
          </p:cNvPr>
          <p:cNvPicPr>
            <a:picLocks noChangeAspect="1"/>
          </p:cNvPicPr>
          <p:nvPr/>
        </p:nvPicPr>
        <p:blipFill>
          <a:blip r:embed="rId6"/>
          <a:stretch>
            <a:fillRect/>
          </a:stretch>
        </p:blipFill>
        <p:spPr>
          <a:xfrm>
            <a:off x="5056094" y="1499346"/>
            <a:ext cx="1506070" cy="847165"/>
          </a:xfrm>
          <a:prstGeom prst="rect">
            <a:avLst/>
          </a:prstGeom>
        </p:spPr>
      </p:pic>
      <p:cxnSp>
        <p:nvCxnSpPr>
          <p:cNvPr id="18" name="Straight Arrow Connector 17">
            <a:extLst>
              <a:ext uri="{FF2B5EF4-FFF2-40B4-BE49-F238E27FC236}">
                <a16:creationId xmlns:a16="http://schemas.microsoft.com/office/drawing/2014/main" id="{8F263C9B-9579-1E2A-9504-4EDFDD2920DE}"/>
              </a:ext>
            </a:extLst>
          </p:cNvPr>
          <p:cNvCxnSpPr>
            <a:cxnSpLocks/>
          </p:cNvCxnSpPr>
          <p:nvPr/>
        </p:nvCxnSpPr>
        <p:spPr>
          <a:xfrm flipV="1">
            <a:off x="2817159" y="2111188"/>
            <a:ext cx="2185147" cy="3227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0377BF3F-4E8D-2110-0C2A-6F8256C6C0D2}"/>
              </a:ext>
            </a:extLst>
          </p:cNvPr>
          <p:cNvCxnSpPr>
            <a:cxnSpLocks/>
            <a:endCxn id="13" idx="1"/>
          </p:cNvCxnSpPr>
          <p:nvPr/>
        </p:nvCxnSpPr>
        <p:spPr>
          <a:xfrm flipV="1">
            <a:off x="3818965" y="2685082"/>
            <a:ext cx="2826123" cy="3203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91BD6AB4-3E08-9F04-FF30-3C4C53C3E5DF}"/>
              </a:ext>
            </a:extLst>
          </p:cNvPr>
          <p:cNvCxnSpPr>
            <a:cxnSpLocks/>
          </p:cNvCxnSpPr>
          <p:nvPr/>
        </p:nvCxnSpPr>
        <p:spPr>
          <a:xfrm>
            <a:off x="4202206" y="3314700"/>
            <a:ext cx="1351429" cy="29583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6BCC2680-F1A6-A2D1-E3BE-339E46B94D50}"/>
              </a:ext>
            </a:extLst>
          </p:cNvPr>
          <p:cNvCxnSpPr>
            <a:cxnSpLocks/>
          </p:cNvCxnSpPr>
          <p:nvPr/>
        </p:nvCxnSpPr>
        <p:spPr>
          <a:xfrm flipH="1" flipV="1">
            <a:off x="4179794" y="3460376"/>
            <a:ext cx="1353671" cy="2913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TextBox 28">
            <a:extLst>
              <a:ext uri="{FF2B5EF4-FFF2-40B4-BE49-F238E27FC236}">
                <a16:creationId xmlns:a16="http://schemas.microsoft.com/office/drawing/2014/main" id="{A9FBA337-1A44-4A05-18E8-661925A53505}"/>
              </a:ext>
            </a:extLst>
          </p:cNvPr>
          <p:cNvSpPr txBox="1"/>
          <p:nvPr/>
        </p:nvSpPr>
        <p:spPr>
          <a:xfrm>
            <a:off x="3677770" y="2265829"/>
            <a:ext cx="1304365" cy="230832"/>
          </a:xfrm>
          <a:prstGeom prst="rect">
            <a:avLst/>
          </a:prstGeom>
          <a:noFill/>
        </p:spPr>
        <p:txBody>
          <a:bodyPr wrap="square" rtlCol="0">
            <a:spAutoFit/>
          </a:bodyPr>
          <a:lstStyle/>
          <a:p>
            <a:pPr algn="ctr"/>
            <a:r>
              <a:rPr lang="en-US" sz="900" b="1">
                <a:latin typeface="Courier New" panose="02070309020205020404" pitchFamily="49" charset="0"/>
                <a:cs typeface="Courier New" panose="02070309020205020404" pitchFamily="49" charset="0"/>
              </a:rPr>
              <a:t>VOLT:OFFS 1.2</a:t>
            </a:r>
            <a:endParaRPr lang="en-US" sz="900" b="1" dirty="0">
              <a:latin typeface="Courier New" panose="02070309020205020404" pitchFamily="49" charset="0"/>
              <a:cs typeface="Courier New" panose="02070309020205020404" pitchFamily="49" charset="0"/>
            </a:endParaRPr>
          </a:p>
        </p:txBody>
      </p:sp>
      <p:sp>
        <p:nvSpPr>
          <p:cNvPr id="30" name="TextBox 29">
            <a:extLst>
              <a:ext uri="{FF2B5EF4-FFF2-40B4-BE49-F238E27FC236}">
                <a16:creationId xmlns:a16="http://schemas.microsoft.com/office/drawing/2014/main" id="{E3715F3E-1B9C-0102-DCB4-8289726A3E96}"/>
              </a:ext>
            </a:extLst>
          </p:cNvPr>
          <p:cNvSpPr txBox="1"/>
          <p:nvPr/>
        </p:nvSpPr>
        <p:spPr>
          <a:xfrm>
            <a:off x="4529416" y="2593041"/>
            <a:ext cx="1304365" cy="230832"/>
          </a:xfrm>
          <a:prstGeom prst="rect">
            <a:avLst/>
          </a:prstGeom>
          <a:noFill/>
        </p:spPr>
        <p:txBody>
          <a:bodyPr wrap="square" rtlCol="0">
            <a:spAutoFit/>
          </a:bodyPr>
          <a:lstStyle/>
          <a:p>
            <a:pPr algn="ctr"/>
            <a:r>
              <a:rPr lang="en-US" sz="900" b="1">
                <a:latin typeface="Courier New" panose="02070309020205020404" pitchFamily="49" charset="0"/>
                <a:cs typeface="Courier New" panose="02070309020205020404" pitchFamily="49" charset="0"/>
              </a:rPr>
              <a:t>PULS:MAG 0.1</a:t>
            </a:r>
            <a:endParaRPr lang="en-US" sz="900" b="1" dirty="0">
              <a:latin typeface="Courier New" panose="02070309020205020404" pitchFamily="49" charset="0"/>
              <a:cs typeface="Courier New" panose="02070309020205020404" pitchFamily="49" charset="0"/>
            </a:endParaRPr>
          </a:p>
        </p:txBody>
      </p:sp>
      <p:sp>
        <p:nvSpPr>
          <p:cNvPr id="31" name="TextBox 30">
            <a:extLst>
              <a:ext uri="{FF2B5EF4-FFF2-40B4-BE49-F238E27FC236}">
                <a16:creationId xmlns:a16="http://schemas.microsoft.com/office/drawing/2014/main" id="{CD1386C6-6D1E-B2C7-E1B9-BF949AFED995}"/>
              </a:ext>
            </a:extLst>
          </p:cNvPr>
          <p:cNvSpPr txBox="1"/>
          <p:nvPr/>
        </p:nvSpPr>
        <p:spPr>
          <a:xfrm>
            <a:off x="4459938" y="3209364"/>
            <a:ext cx="1304365" cy="230832"/>
          </a:xfrm>
          <a:prstGeom prst="rect">
            <a:avLst/>
          </a:prstGeom>
          <a:noFill/>
        </p:spPr>
        <p:txBody>
          <a:bodyPr wrap="square" rtlCol="0">
            <a:spAutoFit/>
          </a:bodyPr>
          <a:lstStyle/>
          <a:p>
            <a:pPr algn="ctr"/>
            <a:r>
              <a:rPr lang="en-US" sz="900" b="1">
                <a:latin typeface="Courier New" panose="02070309020205020404" pitchFamily="49" charset="0"/>
                <a:cs typeface="Courier New" panose="02070309020205020404" pitchFamily="49" charset="0"/>
              </a:rPr>
              <a:t>&lt;i/p vector&gt;</a:t>
            </a:r>
            <a:endParaRPr lang="en-US" sz="900" b="1" dirty="0">
              <a:latin typeface="Courier New" panose="02070309020205020404" pitchFamily="49" charset="0"/>
              <a:cs typeface="Courier New" panose="02070309020205020404" pitchFamily="49" charset="0"/>
            </a:endParaRPr>
          </a:p>
        </p:txBody>
      </p:sp>
      <p:sp>
        <p:nvSpPr>
          <p:cNvPr id="32" name="TextBox 31">
            <a:extLst>
              <a:ext uri="{FF2B5EF4-FFF2-40B4-BE49-F238E27FC236}">
                <a16:creationId xmlns:a16="http://schemas.microsoft.com/office/drawing/2014/main" id="{632B4F9E-399F-7A4B-7DAD-8DC06B6C3583}"/>
              </a:ext>
            </a:extLst>
          </p:cNvPr>
          <p:cNvSpPr txBox="1"/>
          <p:nvPr/>
        </p:nvSpPr>
        <p:spPr>
          <a:xfrm>
            <a:off x="4356845" y="3718110"/>
            <a:ext cx="1304365" cy="230832"/>
          </a:xfrm>
          <a:prstGeom prst="rect">
            <a:avLst/>
          </a:prstGeom>
          <a:noFill/>
        </p:spPr>
        <p:txBody>
          <a:bodyPr wrap="square" rtlCol="0">
            <a:spAutoFit/>
          </a:bodyPr>
          <a:lstStyle/>
          <a:p>
            <a:pPr algn="ctr"/>
            <a:r>
              <a:rPr lang="en-US" sz="900" b="1">
                <a:latin typeface="Courier New" panose="02070309020205020404" pitchFamily="49" charset="0"/>
                <a:cs typeface="Courier New" panose="02070309020205020404" pitchFamily="49" charset="0"/>
              </a:rPr>
              <a:t>&lt;o/p vector&gt;</a:t>
            </a:r>
            <a:endParaRPr lang="en-US" sz="900" b="1" dirty="0">
              <a:latin typeface="Courier New" panose="02070309020205020404" pitchFamily="49" charset="0"/>
              <a:cs typeface="Courier New" panose="02070309020205020404" pitchFamily="49" charset="0"/>
            </a:endParaRPr>
          </a:p>
        </p:txBody>
      </p:sp>
      <p:sp>
        <p:nvSpPr>
          <p:cNvPr id="33" name="Footer Placeholder 4">
            <a:extLst>
              <a:ext uri="{FF2B5EF4-FFF2-40B4-BE49-F238E27FC236}">
                <a16:creationId xmlns:a16="http://schemas.microsoft.com/office/drawing/2014/main" id="{FEFAD513-D053-D03A-C268-65D1BB54150E}"/>
              </a:ext>
            </a:extLst>
          </p:cNvPr>
          <p:cNvSpPr>
            <a:spLocks noGrp="1"/>
          </p:cNvSpPr>
          <p:nvPr>
            <p:ph type="ftr" sz="quarter" idx="3"/>
          </p:nvPr>
        </p:nvSpPr>
        <p:spPr>
          <a:xfrm>
            <a:off x="1530603" y="4878161"/>
            <a:ext cx="6262118" cy="182155"/>
          </a:xfrm>
        </p:spPr>
        <p:txBody>
          <a:bodyPr/>
          <a:lstStyle/>
          <a:p>
            <a:pPr>
              <a:defRPr/>
            </a:pPr>
            <a:r>
              <a:rPr lang="en-US" dirty="0"/>
              <a:t>Yash Saxena | Spacely</a:t>
            </a:r>
            <a:endParaRPr lang="en-US" b="1" dirty="0"/>
          </a:p>
        </p:txBody>
      </p:sp>
    </p:spTree>
    <p:extLst>
      <p:ext uri="{BB962C8B-B14F-4D97-AF65-F5344CB8AC3E}">
        <p14:creationId xmlns:p14="http://schemas.microsoft.com/office/powerpoint/2010/main" val="1857430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992F87-8930-3940-918D-7565E359EA8E}"/>
              </a:ext>
            </a:extLst>
          </p:cNvPr>
          <p:cNvSpPr>
            <a:spLocks noGrp="1"/>
          </p:cNvSpPr>
          <p:nvPr>
            <p:ph idx="1"/>
          </p:nvPr>
        </p:nvSpPr>
        <p:spPr>
          <a:xfrm>
            <a:off x="154645" y="661429"/>
            <a:ext cx="9056589" cy="3794522"/>
          </a:xfrm>
        </p:spPr>
        <p:txBody>
          <a:bodyPr/>
          <a:lstStyle/>
          <a:p>
            <a:pPr marL="0" indent="0">
              <a:buNone/>
            </a:pPr>
            <a:r>
              <a:rPr lang="en-US" dirty="0"/>
              <a:t> Glue files store waveform data or test patterns for FPGA-ASIC interaction.</a:t>
            </a:r>
          </a:p>
          <a:p>
            <a:r>
              <a:rPr lang="en-US" dirty="0"/>
              <a:t> Functions:</a:t>
            </a:r>
          </a:p>
          <a:p>
            <a:pPr lvl="1"/>
            <a:r>
              <a:rPr lang="en-US" b="1" dirty="0"/>
              <a:t>Generating Glue Files</a:t>
            </a:r>
            <a:r>
              <a:rPr lang="en-US" dirty="0"/>
              <a:t>: Converts high-level test descriptions or VCD files into glue files.</a:t>
            </a:r>
          </a:p>
          <a:p>
            <a:pPr lvl="1"/>
            <a:r>
              <a:rPr lang="en-US" b="1" dirty="0"/>
              <a:t>Running Test Patterns:</a:t>
            </a:r>
            <a:r>
              <a:rPr lang="en-US" dirty="0"/>
              <a:t> FPGA applies signals to the ASIC based on glue files; responses are captured.</a:t>
            </a:r>
          </a:p>
          <a:p>
            <a:pPr lvl="1"/>
            <a:r>
              <a:rPr lang="en-US" b="1" dirty="0"/>
              <a:t>Reading and Analyzing Data</a:t>
            </a:r>
            <a:r>
              <a:rPr lang="en-US" dirty="0"/>
              <a:t>: Captured data is compared with expected results to verify ASIC behavior.</a:t>
            </a:r>
          </a:p>
        </p:txBody>
      </p:sp>
      <p:sp>
        <p:nvSpPr>
          <p:cNvPr id="3" name="Title 2">
            <a:extLst>
              <a:ext uri="{FF2B5EF4-FFF2-40B4-BE49-F238E27FC236}">
                <a16:creationId xmlns:a16="http://schemas.microsoft.com/office/drawing/2014/main" id="{3A9E9CC7-87C1-3F76-192D-E67CD6C3E9E6}"/>
              </a:ext>
            </a:extLst>
          </p:cNvPr>
          <p:cNvSpPr>
            <a:spLocks noGrp="1"/>
          </p:cNvSpPr>
          <p:nvPr>
            <p:ph type="title"/>
          </p:nvPr>
        </p:nvSpPr>
        <p:spPr>
          <a:xfrm>
            <a:off x="228600" y="155563"/>
            <a:ext cx="8686800" cy="320908"/>
          </a:xfrm>
        </p:spPr>
        <p:txBody>
          <a:bodyPr/>
          <a:lstStyle/>
          <a:p>
            <a:r>
              <a:rPr lang="en-US" dirty="0"/>
              <a:t>Glue File Generation and Handling </a:t>
            </a:r>
            <a:r>
              <a:rPr lang="en-US" i="1" dirty="0"/>
              <a:t>with Spacely</a:t>
            </a:r>
          </a:p>
        </p:txBody>
      </p:sp>
      <p:sp>
        <p:nvSpPr>
          <p:cNvPr id="4" name="Date Placeholder 3">
            <a:extLst>
              <a:ext uri="{FF2B5EF4-FFF2-40B4-BE49-F238E27FC236}">
                <a16:creationId xmlns:a16="http://schemas.microsoft.com/office/drawing/2014/main" id="{CE572349-2CCF-E9ED-642D-CD94CCB54A92}"/>
              </a:ext>
            </a:extLst>
          </p:cNvPr>
          <p:cNvSpPr>
            <a:spLocks noGrp="1"/>
          </p:cNvSpPr>
          <p:nvPr>
            <p:ph type="dt" sz="half" idx="2"/>
          </p:nvPr>
        </p:nvSpPr>
        <p:spPr/>
        <p:txBody>
          <a:bodyPr/>
          <a:lstStyle/>
          <a:p>
            <a:pPr>
              <a:defRPr/>
            </a:pPr>
            <a:fld id="{57ADAB69-348E-2C41-AF41-E98D046040A4}" type="datetime1">
              <a:rPr lang="en-US" smtClean="0"/>
              <a:pPr>
                <a:defRPr/>
              </a:pPr>
              <a:t>7/9/2024</a:t>
            </a:fld>
            <a:endParaRPr lang="en-US"/>
          </a:p>
        </p:txBody>
      </p:sp>
      <p:sp>
        <p:nvSpPr>
          <p:cNvPr id="6" name="Slide Number Placeholder 5">
            <a:extLst>
              <a:ext uri="{FF2B5EF4-FFF2-40B4-BE49-F238E27FC236}">
                <a16:creationId xmlns:a16="http://schemas.microsoft.com/office/drawing/2014/main" id="{7CEFE0C0-DF05-A848-3FB1-34E2048509B5}"/>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a:p>
        </p:txBody>
      </p:sp>
      <p:cxnSp>
        <p:nvCxnSpPr>
          <p:cNvPr id="19" name="Straight Arrow Connector 18">
            <a:extLst>
              <a:ext uri="{FF2B5EF4-FFF2-40B4-BE49-F238E27FC236}">
                <a16:creationId xmlns:a16="http://schemas.microsoft.com/office/drawing/2014/main" id="{0377BF3F-4E8D-2110-0C2A-6F8256C6C0D2}"/>
              </a:ext>
            </a:extLst>
          </p:cNvPr>
          <p:cNvCxnSpPr>
            <a:cxnSpLocks/>
          </p:cNvCxnSpPr>
          <p:nvPr/>
        </p:nvCxnSpPr>
        <p:spPr>
          <a:xfrm rot="16200000" flipH="1">
            <a:off x="264647" y="2111709"/>
            <a:ext cx="1646508" cy="1316964"/>
          </a:xfrm>
          <a:prstGeom prst="bentConnector3">
            <a:avLst>
              <a:gd name="adj1" fmla="val 100487"/>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91BD6AB4-3E08-9F04-FF30-3C4C53C3E5DF}"/>
              </a:ext>
            </a:extLst>
          </p:cNvPr>
          <p:cNvCxnSpPr>
            <a:cxnSpLocks/>
          </p:cNvCxnSpPr>
          <p:nvPr/>
        </p:nvCxnSpPr>
        <p:spPr>
          <a:xfrm rot="16200000" flipH="1">
            <a:off x="671103" y="2751705"/>
            <a:ext cx="1200357" cy="1083222"/>
          </a:xfrm>
          <a:prstGeom prst="bentConnector3">
            <a:avLst>
              <a:gd name="adj1" fmla="val 100554"/>
            </a:avLst>
          </a:prstGeom>
          <a:ln>
            <a:tailEnd type="triangle"/>
          </a:ln>
        </p:spPr>
        <p:style>
          <a:lnRef idx="2">
            <a:schemeClr val="dk1"/>
          </a:lnRef>
          <a:fillRef idx="0">
            <a:schemeClr val="dk1"/>
          </a:fillRef>
          <a:effectRef idx="1">
            <a:schemeClr val="dk1"/>
          </a:effectRef>
          <a:fontRef idx="minor">
            <a:schemeClr val="tx1"/>
          </a:fontRef>
        </p:style>
      </p:cxnSp>
      <p:sp>
        <p:nvSpPr>
          <p:cNvPr id="33" name="Footer Placeholder 4">
            <a:extLst>
              <a:ext uri="{FF2B5EF4-FFF2-40B4-BE49-F238E27FC236}">
                <a16:creationId xmlns:a16="http://schemas.microsoft.com/office/drawing/2014/main" id="{FEFAD513-D053-D03A-C268-65D1BB54150E}"/>
              </a:ext>
            </a:extLst>
          </p:cNvPr>
          <p:cNvSpPr>
            <a:spLocks noGrp="1"/>
          </p:cNvSpPr>
          <p:nvPr>
            <p:ph type="ftr" sz="quarter" idx="3"/>
          </p:nvPr>
        </p:nvSpPr>
        <p:spPr>
          <a:xfrm>
            <a:off x="1530603" y="4878161"/>
            <a:ext cx="6262118" cy="182155"/>
          </a:xfrm>
        </p:spPr>
        <p:txBody>
          <a:bodyPr/>
          <a:lstStyle/>
          <a:p>
            <a:pPr>
              <a:defRPr/>
            </a:pPr>
            <a:r>
              <a:rPr lang="en-US" dirty="0"/>
              <a:t>Yash Saxena | Spacely</a:t>
            </a:r>
            <a:endParaRPr lang="en-US" b="1" dirty="0"/>
          </a:p>
        </p:txBody>
      </p:sp>
      <p:pic>
        <p:nvPicPr>
          <p:cNvPr id="7" name="Picture 6">
            <a:extLst>
              <a:ext uri="{FF2B5EF4-FFF2-40B4-BE49-F238E27FC236}">
                <a16:creationId xmlns:a16="http://schemas.microsoft.com/office/drawing/2014/main" id="{4D79F753-0856-4951-6758-FA503A0CC1D3}"/>
              </a:ext>
            </a:extLst>
          </p:cNvPr>
          <p:cNvPicPr>
            <a:picLocks noChangeAspect="1"/>
          </p:cNvPicPr>
          <p:nvPr/>
        </p:nvPicPr>
        <p:blipFill>
          <a:blip r:embed="rId3"/>
          <a:stretch>
            <a:fillRect/>
          </a:stretch>
        </p:blipFill>
        <p:spPr>
          <a:xfrm>
            <a:off x="1906182" y="3012117"/>
            <a:ext cx="6672554" cy="1149409"/>
          </a:xfrm>
          <a:prstGeom prst="rect">
            <a:avLst/>
          </a:prstGeom>
        </p:spPr>
      </p:pic>
      <p:cxnSp>
        <p:nvCxnSpPr>
          <p:cNvPr id="18" name="Straight Arrow Connector 17">
            <a:extLst>
              <a:ext uri="{FF2B5EF4-FFF2-40B4-BE49-F238E27FC236}">
                <a16:creationId xmlns:a16="http://schemas.microsoft.com/office/drawing/2014/main" id="{8F263C9B-9579-1E2A-9504-4EDFDD2920DE}"/>
              </a:ext>
            </a:extLst>
          </p:cNvPr>
          <p:cNvCxnSpPr>
            <a:cxnSpLocks/>
          </p:cNvCxnSpPr>
          <p:nvPr/>
        </p:nvCxnSpPr>
        <p:spPr>
          <a:xfrm rot="16200000" flipH="1">
            <a:off x="123934" y="1711983"/>
            <a:ext cx="1901156" cy="1476761"/>
          </a:xfrm>
          <a:prstGeom prst="bentConnector3">
            <a:avLst>
              <a:gd name="adj1" fmla="val 100283"/>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44049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chart">
            <a:extLst>
              <a:ext uri="{FF2B5EF4-FFF2-40B4-BE49-F238E27FC236}">
                <a16:creationId xmlns:a16="http://schemas.microsoft.com/office/drawing/2014/main" id="{39CA21AC-CA17-6E65-88A9-FE28B99A438E}"/>
              </a:ext>
            </a:extLst>
          </p:cNvPr>
          <p:cNvPicPr>
            <a:picLocks noGrp="1" noChangeAspect="1"/>
          </p:cNvPicPr>
          <p:nvPr>
            <p:ph idx="1"/>
          </p:nvPr>
        </p:nvPicPr>
        <p:blipFill>
          <a:blip r:embed="rId3"/>
          <a:stretch>
            <a:fillRect/>
          </a:stretch>
        </p:blipFill>
        <p:spPr>
          <a:xfrm>
            <a:off x="429419" y="2121438"/>
            <a:ext cx="3385248" cy="2031149"/>
          </a:xfrm>
        </p:spPr>
      </p:pic>
      <p:sp>
        <p:nvSpPr>
          <p:cNvPr id="3" name="Title 2">
            <a:extLst>
              <a:ext uri="{FF2B5EF4-FFF2-40B4-BE49-F238E27FC236}">
                <a16:creationId xmlns:a16="http://schemas.microsoft.com/office/drawing/2014/main" id="{3A9E9CC7-87C1-3F76-192D-E67CD6C3E9E6}"/>
              </a:ext>
            </a:extLst>
          </p:cNvPr>
          <p:cNvSpPr>
            <a:spLocks noGrp="1"/>
          </p:cNvSpPr>
          <p:nvPr>
            <p:ph type="title"/>
          </p:nvPr>
        </p:nvSpPr>
        <p:spPr>
          <a:xfrm>
            <a:off x="228600" y="155563"/>
            <a:ext cx="8686800" cy="320908"/>
          </a:xfrm>
        </p:spPr>
        <p:txBody>
          <a:bodyPr/>
          <a:lstStyle/>
          <a:p>
            <a:r>
              <a:rPr lang="en-US" dirty="0"/>
              <a:t>Analyzing Glue Files </a:t>
            </a:r>
            <a:r>
              <a:rPr lang="en-US" i="1" dirty="0"/>
              <a:t>with Spacely</a:t>
            </a:r>
          </a:p>
        </p:txBody>
      </p:sp>
      <p:sp>
        <p:nvSpPr>
          <p:cNvPr id="4" name="Date Placeholder 3">
            <a:extLst>
              <a:ext uri="{FF2B5EF4-FFF2-40B4-BE49-F238E27FC236}">
                <a16:creationId xmlns:a16="http://schemas.microsoft.com/office/drawing/2014/main" id="{CE572349-2CCF-E9ED-642D-CD94CCB54A92}"/>
              </a:ext>
            </a:extLst>
          </p:cNvPr>
          <p:cNvSpPr>
            <a:spLocks noGrp="1"/>
          </p:cNvSpPr>
          <p:nvPr>
            <p:ph type="dt" sz="half" idx="2"/>
          </p:nvPr>
        </p:nvSpPr>
        <p:spPr/>
        <p:txBody>
          <a:bodyPr/>
          <a:lstStyle/>
          <a:p>
            <a:pPr>
              <a:defRPr/>
            </a:pPr>
            <a:fld id="{57ADAB69-348E-2C41-AF41-E98D046040A4}" type="datetime1">
              <a:rPr lang="en-US" smtClean="0"/>
              <a:pPr>
                <a:defRPr/>
              </a:pPr>
              <a:t>7/9/2024</a:t>
            </a:fld>
            <a:endParaRPr lang="en-US"/>
          </a:p>
        </p:txBody>
      </p:sp>
      <p:sp>
        <p:nvSpPr>
          <p:cNvPr id="6" name="Slide Number Placeholder 5">
            <a:extLst>
              <a:ext uri="{FF2B5EF4-FFF2-40B4-BE49-F238E27FC236}">
                <a16:creationId xmlns:a16="http://schemas.microsoft.com/office/drawing/2014/main" id="{7CEFE0C0-DF05-A848-3FB1-34E2048509B5}"/>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a:p>
        </p:txBody>
      </p:sp>
      <p:sp>
        <p:nvSpPr>
          <p:cNvPr id="33" name="Footer Placeholder 4">
            <a:extLst>
              <a:ext uri="{FF2B5EF4-FFF2-40B4-BE49-F238E27FC236}">
                <a16:creationId xmlns:a16="http://schemas.microsoft.com/office/drawing/2014/main" id="{FEFAD513-D053-D03A-C268-65D1BB54150E}"/>
              </a:ext>
            </a:extLst>
          </p:cNvPr>
          <p:cNvSpPr>
            <a:spLocks noGrp="1"/>
          </p:cNvSpPr>
          <p:nvPr>
            <p:ph type="ftr" sz="quarter" idx="3"/>
          </p:nvPr>
        </p:nvSpPr>
        <p:spPr>
          <a:xfrm>
            <a:off x="1530603" y="4878161"/>
            <a:ext cx="6262118" cy="182155"/>
          </a:xfrm>
        </p:spPr>
        <p:txBody>
          <a:bodyPr/>
          <a:lstStyle/>
          <a:p>
            <a:pPr>
              <a:defRPr/>
            </a:pPr>
            <a:r>
              <a:rPr lang="en-US" dirty="0"/>
              <a:t>Yash Saxena | Spacely</a:t>
            </a:r>
            <a:endParaRPr lang="en-US" b="1" dirty="0"/>
          </a:p>
        </p:txBody>
      </p:sp>
      <p:pic>
        <p:nvPicPr>
          <p:cNvPr id="10" name="Picture 9">
            <a:extLst>
              <a:ext uri="{FF2B5EF4-FFF2-40B4-BE49-F238E27FC236}">
                <a16:creationId xmlns:a16="http://schemas.microsoft.com/office/drawing/2014/main" id="{A9E38AF4-AC4A-F588-5E28-50D5C0E94E80}"/>
              </a:ext>
            </a:extLst>
          </p:cNvPr>
          <p:cNvPicPr>
            <a:picLocks noChangeAspect="1"/>
          </p:cNvPicPr>
          <p:nvPr/>
        </p:nvPicPr>
        <p:blipFill>
          <a:blip r:embed="rId4"/>
          <a:stretch>
            <a:fillRect/>
          </a:stretch>
        </p:blipFill>
        <p:spPr>
          <a:xfrm>
            <a:off x="4938508" y="2660737"/>
            <a:ext cx="3776073" cy="952549"/>
          </a:xfrm>
          <a:prstGeom prst="rect">
            <a:avLst/>
          </a:prstGeom>
        </p:spPr>
      </p:pic>
      <p:sp>
        <p:nvSpPr>
          <p:cNvPr id="11" name="Arrow: Right 10">
            <a:extLst>
              <a:ext uri="{FF2B5EF4-FFF2-40B4-BE49-F238E27FC236}">
                <a16:creationId xmlns:a16="http://schemas.microsoft.com/office/drawing/2014/main" id="{8DB7CEB8-31D0-C993-B77C-7DAB7B859537}"/>
              </a:ext>
            </a:extLst>
          </p:cNvPr>
          <p:cNvSpPr/>
          <p:nvPr/>
        </p:nvSpPr>
        <p:spPr>
          <a:xfrm>
            <a:off x="3665914" y="2959328"/>
            <a:ext cx="1130530" cy="4488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ADE19B7-537D-B585-02F1-E75F00AE5FFD}"/>
              </a:ext>
            </a:extLst>
          </p:cNvPr>
          <p:cNvSpPr txBox="1"/>
          <p:nvPr/>
        </p:nvSpPr>
        <p:spPr>
          <a:xfrm>
            <a:off x="222250" y="865881"/>
            <a:ext cx="8686800" cy="1631216"/>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accent6">
                    <a:lumMod val="50000"/>
                  </a:schemeClr>
                </a:solidFill>
                <a:latin typeface="Helvetica" panose="020B0604020202020204" pitchFamily="34" charset="0"/>
                <a:cs typeface="Helvetica" panose="020B0604020202020204" pitchFamily="34" charset="0"/>
              </a:rPr>
              <a:t>Loading Glue Files</a:t>
            </a:r>
            <a:r>
              <a:rPr lang="en-US" sz="1600" dirty="0">
                <a:solidFill>
                  <a:schemeClr val="accent6">
                    <a:lumMod val="50000"/>
                  </a:schemeClr>
                </a:solidFill>
                <a:latin typeface="Helvetica" panose="020B0604020202020204" pitchFamily="34" charset="0"/>
                <a:cs typeface="Helvetica" panose="020B0604020202020204" pitchFamily="34" charset="0"/>
              </a:rPr>
              <a:t>: Reads and interprets glue files, configuring the FPGA with signal data and timing.</a:t>
            </a:r>
          </a:p>
          <a:p>
            <a:pPr marL="285750" indent="-285750">
              <a:buFont typeface="Arial" panose="020B0604020202020204" pitchFamily="34" charset="0"/>
              <a:buChar char="•"/>
            </a:pPr>
            <a:r>
              <a:rPr lang="en-US" sz="1600" b="1" dirty="0">
                <a:solidFill>
                  <a:schemeClr val="accent6">
                    <a:lumMod val="50000"/>
                  </a:schemeClr>
                </a:solidFill>
                <a:latin typeface="Helvetica" pitchFamily="2" charset="0"/>
              </a:rPr>
              <a:t>Converting files:</a:t>
            </a:r>
            <a:r>
              <a:rPr lang="en-US" sz="1600" dirty="0">
                <a:solidFill>
                  <a:schemeClr val="accent6">
                    <a:lumMod val="50000"/>
                  </a:schemeClr>
                </a:solidFill>
                <a:latin typeface="Helvetica" pitchFamily="2" charset="0"/>
              </a:rPr>
              <a:t> Spacely can convert Glue files into bitstream values and help us realize the results of our tests.</a:t>
            </a:r>
          </a:p>
          <a:p>
            <a:pPr algn="ctr"/>
            <a:endParaRPr lang="en-US" sz="900" dirty="0">
              <a:latin typeface="Helvetica" pitchFamily="2" charset="0"/>
            </a:endParaRPr>
          </a:p>
          <a:p>
            <a:endParaRPr lang="en-US" sz="900" dirty="0">
              <a:latin typeface="Helvetica" pitchFamily="2" charset="0"/>
            </a:endParaRPr>
          </a:p>
          <a:p>
            <a:pPr algn="ctr"/>
            <a:endParaRPr lang="en-US" sz="900" dirty="0">
              <a:latin typeface="Helvetica" pitchFamily="2" charset="0"/>
            </a:endParaRPr>
          </a:p>
          <a:p>
            <a:pPr algn="ctr"/>
            <a:endParaRPr lang="en-US" sz="900" dirty="0">
              <a:latin typeface="Helvetica" pitchFamily="2" charset="0"/>
            </a:endParaRPr>
          </a:p>
        </p:txBody>
      </p:sp>
      <p:sp>
        <p:nvSpPr>
          <p:cNvPr id="13" name="TextBox 12">
            <a:extLst>
              <a:ext uri="{FF2B5EF4-FFF2-40B4-BE49-F238E27FC236}">
                <a16:creationId xmlns:a16="http://schemas.microsoft.com/office/drawing/2014/main" id="{130F205E-AAE9-B606-CF74-DB1A7135C262}"/>
              </a:ext>
            </a:extLst>
          </p:cNvPr>
          <p:cNvSpPr txBox="1"/>
          <p:nvPr/>
        </p:nvSpPr>
        <p:spPr>
          <a:xfrm>
            <a:off x="1530603" y="4099582"/>
            <a:ext cx="729687" cy="230832"/>
          </a:xfrm>
          <a:prstGeom prst="rect">
            <a:avLst/>
          </a:prstGeom>
          <a:noFill/>
        </p:spPr>
        <p:txBody>
          <a:bodyPr wrap="none" rtlCol="0">
            <a:spAutoFit/>
          </a:bodyPr>
          <a:lstStyle/>
          <a:p>
            <a:pPr algn="ctr"/>
            <a:r>
              <a:rPr lang="en-US" sz="900" dirty="0">
                <a:latin typeface="Helvetica" pitchFamily="2" charset="0"/>
              </a:rPr>
              <a:t>Glue wave</a:t>
            </a:r>
          </a:p>
        </p:txBody>
      </p:sp>
      <p:sp>
        <p:nvSpPr>
          <p:cNvPr id="14" name="TextBox 13">
            <a:extLst>
              <a:ext uri="{FF2B5EF4-FFF2-40B4-BE49-F238E27FC236}">
                <a16:creationId xmlns:a16="http://schemas.microsoft.com/office/drawing/2014/main" id="{B954B2C6-DEED-10D2-D7C1-C2D9816456DD}"/>
              </a:ext>
            </a:extLst>
          </p:cNvPr>
          <p:cNvSpPr txBox="1"/>
          <p:nvPr/>
        </p:nvSpPr>
        <p:spPr>
          <a:xfrm>
            <a:off x="6184105" y="3497870"/>
            <a:ext cx="671979" cy="230832"/>
          </a:xfrm>
          <a:prstGeom prst="rect">
            <a:avLst/>
          </a:prstGeom>
          <a:noFill/>
        </p:spPr>
        <p:txBody>
          <a:bodyPr wrap="none" rtlCol="0">
            <a:spAutoFit/>
          </a:bodyPr>
          <a:lstStyle/>
          <a:p>
            <a:pPr algn="ctr"/>
            <a:r>
              <a:rPr lang="en-US" sz="900" dirty="0">
                <a:latin typeface="Helvetica" pitchFamily="2" charset="0"/>
              </a:rPr>
              <a:t>Bitstream</a:t>
            </a:r>
          </a:p>
        </p:txBody>
      </p:sp>
      <p:sp>
        <p:nvSpPr>
          <p:cNvPr id="15" name="TextBox 14">
            <a:extLst>
              <a:ext uri="{FF2B5EF4-FFF2-40B4-BE49-F238E27FC236}">
                <a16:creationId xmlns:a16="http://schemas.microsoft.com/office/drawing/2014/main" id="{4C9EBA6D-1BD7-E6A9-A017-A61AE3E2C917}"/>
              </a:ext>
            </a:extLst>
          </p:cNvPr>
          <p:cNvSpPr txBox="1"/>
          <p:nvPr/>
        </p:nvSpPr>
        <p:spPr>
          <a:xfrm>
            <a:off x="3725233" y="2742119"/>
            <a:ext cx="960520" cy="230832"/>
          </a:xfrm>
          <a:prstGeom prst="rect">
            <a:avLst/>
          </a:prstGeom>
          <a:noFill/>
        </p:spPr>
        <p:txBody>
          <a:bodyPr wrap="none" rtlCol="0">
            <a:spAutoFit/>
          </a:bodyPr>
          <a:lstStyle/>
          <a:p>
            <a:pPr algn="ctr"/>
            <a:r>
              <a:rPr lang="en-US" sz="900" dirty="0" err="1">
                <a:latin typeface="Helvetica" pitchFamily="2" charset="0"/>
              </a:rPr>
              <a:t>get_bitstream</a:t>
            </a:r>
            <a:r>
              <a:rPr lang="en-US" sz="900" dirty="0">
                <a:latin typeface="Helvetica" pitchFamily="2" charset="0"/>
              </a:rPr>
              <a:t>()</a:t>
            </a:r>
          </a:p>
        </p:txBody>
      </p:sp>
      <p:sp>
        <p:nvSpPr>
          <p:cNvPr id="16" name="TextBox 15">
            <a:extLst>
              <a:ext uri="{FF2B5EF4-FFF2-40B4-BE49-F238E27FC236}">
                <a16:creationId xmlns:a16="http://schemas.microsoft.com/office/drawing/2014/main" id="{33876D50-C235-9C02-0361-B91EDA97B42A}"/>
              </a:ext>
            </a:extLst>
          </p:cNvPr>
          <p:cNvSpPr txBox="1"/>
          <p:nvPr/>
        </p:nvSpPr>
        <p:spPr>
          <a:xfrm>
            <a:off x="2397946" y="4369796"/>
            <a:ext cx="3615093" cy="230832"/>
          </a:xfrm>
          <a:prstGeom prst="rect">
            <a:avLst/>
          </a:prstGeom>
          <a:noFill/>
        </p:spPr>
        <p:txBody>
          <a:bodyPr wrap="none" rtlCol="0">
            <a:spAutoFit/>
          </a:bodyPr>
          <a:lstStyle/>
          <a:p>
            <a:pPr algn="ctr"/>
            <a:r>
              <a:rPr lang="en-US" sz="900" dirty="0">
                <a:latin typeface="Helvetica" pitchFamily="2" charset="0"/>
              </a:rPr>
              <a:t>This data was collected while testing </a:t>
            </a:r>
            <a:r>
              <a:rPr lang="en-US" sz="900" b="1" dirty="0">
                <a:latin typeface="Helvetica" pitchFamily="2" charset="0"/>
              </a:rPr>
              <a:t>XROCKET2</a:t>
            </a:r>
            <a:r>
              <a:rPr lang="en-US" sz="900" dirty="0">
                <a:latin typeface="Helvetica" pitchFamily="2" charset="0"/>
              </a:rPr>
              <a:t> ASIC in Fermilab</a:t>
            </a:r>
          </a:p>
        </p:txBody>
      </p:sp>
    </p:spTree>
    <p:extLst>
      <p:ext uri="{BB962C8B-B14F-4D97-AF65-F5344CB8AC3E}">
        <p14:creationId xmlns:p14="http://schemas.microsoft.com/office/powerpoint/2010/main" val="2138726175"/>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900" dirty="0">
            <a:latin typeface="Helvetica" pitchFamily="2" charset="0"/>
          </a:defRPr>
        </a:defPPr>
      </a:lstStyle>
    </a:txDef>
  </a:objectDefaults>
  <a:extraClrSchemeLst/>
  <a:extLst>
    <a:ext uri="{05A4C25C-085E-4340-85A3-A5531E510DB2}">
      <thm15:themeFamily xmlns:thm15="http://schemas.microsoft.com/office/thememl/2012/main" name="FNAL_Powerpoint_16x9_103023" id="{E1BB9EEB-EE7F-6A45-902D-2FAAA9CEF802}" vid="{7D1E3761-D559-8944-983C-6FB4DBA43E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E15548763ABB4CA4D6860A46D77EAF" ma:contentTypeVersion="15" ma:contentTypeDescription="Create a new document." ma:contentTypeScope="" ma:versionID="a636c595c77536912078c5e3b083b3f7">
  <xsd:schema xmlns:xsd="http://www.w3.org/2001/XMLSchema" xmlns:xs="http://www.w3.org/2001/XMLSchema" xmlns:p="http://schemas.microsoft.com/office/2006/metadata/properties" xmlns:ns2="a0abc17b-26fa-4a6c-85fa-ec6ed5308116" xmlns:ns3="a6f2d9b7-3122-4fa2-9c6a-801252b48ae7" targetNamespace="http://schemas.microsoft.com/office/2006/metadata/properties" ma:root="true" ma:fieldsID="73a89e9d907dc31e2668fc73ec36415d" ns2:_="" ns3:_="">
    <xsd:import namespace="a0abc17b-26fa-4a6c-85fa-ec6ed5308116"/>
    <xsd:import namespace="a6f2d9b7-3122-4fa2-9c6a-801252b48ae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abc17b-26fa-4a6c-85fa-ec6ed53081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2ca68d6-c86e-4960-a0df-15f27d65cd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f2d9b7-3122-4fa2-9c6a-801252b48ae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efef17e-ab08-42d4-b606-a90527fb6285}" ma:internalName="TaxCatchAll" ma:showField="CatchAllData" ma:web="a6f2d9b7-3122-4fa2-9c6a-801252b48a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6f2d9b7-3122-4fa2-9c6a-801252b48ae7" xsi:nil="true"/>
    <lcf76f155ced4ddcb4097134ff3c332f xmlns="a0abc17b-26fa-4a6c-85fa-ec6ed530811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0EAAC6-6FDD-40E7-9FA0-41C7557EE515}">
  <ds:schemaRefs>
    <ds:schemaRef ds:uri="a0abc17b-26fa-4a6c-85fa-ec6ed5308116"/>
    <ds:schemaRef ds:uri="a6f2d9b7-3122-4fa2-9c6a-801252b48a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1C63512-959B-4AD7-B178-E57F26A39007}">
  <ds:schemaRefs>
    <ds:schemaRef ds:uri="a0abc17b-26fa-4a6c-85fa-ec6ed5308116"/>
    <ds:schemaRef ds:uri="a6f2d9b7-3122-4fa2-9c6a-801252b48ae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B223C1C-FC92-4454-AAC5-59ECC06FFA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FNAL_PowerPoint_16x9_103023</Template>
  <TotalTime>10271</TotalTime>
  <Words>3078</Words>
  <Application>Microsoft Office PowerPoint</Application>
  <PresentationFormat>On-screen Show (16:9)</PresentationFormat>
  <Paragraphs>235</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Courier New</vt:lpstr>
      <vt:lpstr>Helvetica</vt:lpstr>
      <vt:lpstr>Fermilab_PPT_090915</vt:lpstr>
      <vt:lpstr>PowerPoint Presentation</vt:lpstr>
      <vt:lpstr>Spacely</vt:lpstr>
      <vt:lpstr>PowerPoint Presentation</vt:lpstr>
      <vt:lpstr>Before Spacely (Using LabVIEW)</vt:lpstr>
      <vt:lpstr>PowerPoint Presentation</vt:lpstr>
      <vt:lpstr>Go from Verilog to the Lab with Spacely</vt:lpstr>
      <vt:lpstr>Control Test Instruments with Spacely</vt:lpstr>
      <vt:lpstr>Glue File Generation and Handling with Spacely</vt:lpstr>
      <vt:lpstr>Analyzing Glue Files with Spacely</vt:lpstr>
      <vt:lpstr>Analyze Data with Spacely</vt:lpstr>
      <vt:lpstr>Analyzing Data with Spacely</vt:lpstr>
      <vt:lpstr>Added Uses of Spacely</vt:lpstr>
      <vt:lpstr>PowerPoint Presentation</vt:lpstr>
      <vt:lpstr>What is Spacely-Caribou?</vt:lpstr>
      <vt:lpstr>PowerPoint Presentation</vt:lpstr>
      <vt:lpstr>Statistics of Spacely Repository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Quinn</dc:creator>
  <cp:lastModifiedBy>Yash Saxena</cp:lastModifiedBy>
  <cp:revision>2</cp:revision>
  <cp:lastPrinted>2014-01-20T19:40:21Z</cp:lastPrinted>
  <dcterms:created xsi:type="dcterms:W3CDTF">2024-03-05T20:55:35Z</dcterms:created>
  <dcterms:modified xsi:type="dcterms:W3CDTF">2024-07-09T19:35:58Z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0x01010053E15548763ABB4CA4D6860A46D77EAF</vt:lpwstr>
  </property>
  <property fmtid="{D5CDD505-2E9C-101B-9397-08002B2CF9AE}" pid="3" name="MediaServiceImageTags">
    <vt:lpwstr/>
  </property>
</Properties>
</file>