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21"/>
  </p:notesMasterIdLst>
  <p:handoutMasterIdLst>
    <p:handoutMasterId r:id="rId22"/>
  </p:handoutMasterIdLst>
  <p:sldIdLst>
    <p:sldId id="374" r:id="rId2"/>
    <p:sldId id="377" r:id="rId3"/>
    <p:sldId id="376" r:id="rId4"/>
    <p:sldId id="378" r:id="rId5"/>
    <p:sldId id="468" r:id="rId6"/>
    <p:sldId id="472" r:id="rId7"/>
    <p:sldId id="458" r:id="rId8"/>
    <p:sldId id="463" r:id="rId9"/>
    <p:sldId id="473" r:id="rId10"/>
    <p:sldId id="471" r:id="rId11"/>
    <p:sldId id="440" r:id="rId12"/>
    <p:sldId id="447" r:id="rId13"/>
    <p:sldId id="450" r:id="rId14"/>
    <p:sldId id="379" r:id="rId15"/>
    <p:sldId id="398" r:id="rId16"/>
    <p:sldId id="402" r:id="rId17"/>
    <p:sldId id="457" r:id="rId18"/>
    <p:sldId id="448" r:id="rId19"/>
    <p:sldId id="44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36"/>
    <a:srgbClr val="9A1821"/>
    <a:srgbClr val="BF5B00"/>
    <a:srgbClr val="0082CA"/>
    <a:srgbClr val="ECAA00"/>
    <a:srgbClr val="7AB800"/>
    <a:srgbClr val="FAFAB8"/>
    <a:srgbClr val="00304E"/>
    <a:srgbClr val="0B1F8F"/>
    <a:srgbClr val="A12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9" autoAdjust="0"/>
    <p:restoredTop sz="94641" autoAdjust="0"/>
  </p:normalViewPr>
  <p:slideViewPr>
    <p:cSldViewPr snapToGrid="0" showGuides="1">
      <p:cViewPr varScale="1">
        <p:scale>
          <a:sx n="78" d="100"/>
          <a:sy n="78" d="100"/>
        </p:scale>
        <p:origin x="1819" y="62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outlineViewPr>
    <p:cViewPr>
      <p:scale>
        <a:sx n="33" d="100"/>
        <a:sy n="33" d="100"/>
      </p:scale>
      <p:origin x="0" y="-117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2538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26A68-C914-43A6-846B-8C8F9639D41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91D7-8B87-4514-9073-77417BCB7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2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9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9415" indent="-349415" algn="just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dirty="0"/>
                  <a:t>DUNE is a next-generation, long-baseline neutrino oscillation experiment with a long baseline of </a:t>
                </a:r>
                <a:r>
                  <a:rPr lang="en-US" b="0" i="0">
                    <a:latin typeface="Cambria Math" panose="02040503050406030204" pitchFamily="18" charset="0"/>
                  </a:rPr>
                  <a:t>1300 km</a:t>
                </a:r>
                <a:r>
                  <a:rPr lang="en-US" baseline="0" dirty="0"/>
                  <a:t>.</a:t>
                </a:r>
              </a:p>
              <a:p>
                <a:pPr marL="349415" indent="-349415" algn="just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i="0" baseline="0" dirty="0"/>
                  <a:t>Initially, it will operate on 1.2 MW neutrino beam which is upgradable to 2.4 MW.</a:t>
                </a:r>
              </a:p>
              <a:p>
                <a:pPr marL="349415" indent="-349415" algn="just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i="0" baseline="0" dirty="0"/>
                  <a:t>DUNE has two detectors:</a:t>
                </a:r>
              </a:p>
              <a:p>
                <a:pPr marL="806615" lvl="1" indent="-349415" algn="just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i="0" baseline="0" dirty="0"/>
                  <a:t>A near detector which is used to </a:t>
                </a:r>
                <a:r>
                  <a:rPr lang="en-US" sz="1400" dirty="0"/>
                  <a:t>measure un-oscillated neutrino flux.</a:t>
                </a:r>
              </a:p>
              <a:p>
                <a:pPr marL="806615" lvl="1" indent="-349415" algn="just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1400" i="0" baseline="0" dirty="0"/>
                  <a:t>A 70 kt far detector which will be used to </a:t>
                </a:r>
                <a:r>
                  <a:rPr lang="en-US" sz="1400" dirty="0"/>
                  <a:t>measure flux of oscillated neutrinos</a:t>
                </a:r>
                <a:endParaRPr lang="en-US" i="0" baseline="0" dirty="0"/>
              </a:p>
              <a:p>
                <a:pPr marL="349415" indent="-349415" algn="just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dirty="0"/>
                  <a:t>However, before fully building such big detectors, two prototypes are underway to test all the relevant technologies.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9415" indent="-349415" algn="just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dirty="0"/>
                  <a:t>The ND Complex is comprised of following main components:</a:t>
                </a:r>
              </a:p>
              <a:p>
                <a:pPr marL="806615" marR="0" lvl="1" indent="-349415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lang="en-US" sz="1200" b="1" dirty="0">
                    <a:solidFill>
                      <a:srgbClr val="7030A0"/>
                    </a:solidFill>
                  </a:rPr>
                  <a:t>ND-LAr </a:t>
                </a:r>
                <a:r>
                  <a:rPr lang="en-US" sz="1200" b="0" dirty="0">
                    <a:solidFill>
                      <a:srgbClr val="7030A0"/>
                    </a:solidFill>
                  </a:rPr>
                  <a:t>which has a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67−</a:t>
                </a:r>
                <a:r>
                  <a:rPr lang="en-US" sz="1200" dirty="0"/>
                  <a:t>ton liquid argon time projection chamber (TPC). It</a:t>
                </a:r>
                <a:r>
                  <a:rPr lang="en-US" sz="1200" b="0" dirty="0">
                    <a:solidFill>
                      <a:srgbClr val="7030A0"/>
                    </a:solidFill>
                  </a:rPr>
                  <a:t> </a:t>
                </a:r>
                <a:r>
                  <a:rPr lang="en-US" sz="1200" dirty="0"/>
                  <a:t>allows target for neutrino interactions with hadronic activity.</a:t>
                </a:r>
              </a:p>
              <a:p>
                <a:pPr marL="806615" marR="0" lvl="1" indent="-349415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lang="en-US" sz="1200" b="1" dirty="0">
                    <a:solidFill>
                      <a:srgbClr val="FF0000"/>
                    </a:solidFill>
                  </a:rPr>
                  <a:t>TMS</a:t>
                </a:r>
                <a:r>
                  <a:rPr lang="en-US" sz="1200" b="0" baseline="0" dirty="0">
                    <a:solidFill>
                      <a:srgbClr val="FF0000"/>
                    </a:solidFill>
                  </a:rPr>
                  <a:t> is to capture muons which are not contained in ND-Lar. It is also capable of reconstructing charge sign. Combined with ND-Lar, it provides FD-like reconstruction over the all </a:t>
                </a:r>
                <a:r>
                  <a:rPr lang="en-US" sz="1200" b="0" i="0" baseline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4𝜋</a:t>
                </a:r>
                <a:r>
                  <a:rPr lang="en-US" sz="1200" dirty="0"/>
                  <a:t> in the oscillation region.</a:t>
                </a:r>
              </a:p>
              <a:p>
                <a:pPr marL="806615" marR="0" lvl="1" indent="-349415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lang="en-US" b="1" i="0" dirty="0">
                    <a:solidFill>
                      <a:srgbClr val="595959"/>
                    </a:solidFill>
                    <a:effectLst/>
                    <a:latin typeface="Open Sans" pitchFamily="2" charset="0"/>
                  </a:rPr>
                  <a:t>SAND: </a:t>
                </a:r>
                <a:r>
                  <a:rPr lang="en-US" b="0" i="0" dirty="0">
                    <a:solidFill>
                      <a:srgbClr val="595959"/>
                    </a:solidFill>
                    <a:effectLst/>
                    <a:latin typeface="Open Sans" pitchFamily="2" charset="0"/>
                  </a:rPr>
                  <a:t>System for on-Axis Neutrino Detection. It remains on-axis at all times and serves as a dedicated neutrino spectrum monitor.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0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6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1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2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4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199" y="3985310"/>
            <a:ext cx="2846289" cy="219456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77455" y="3985310"/>
            <a:ext cx="2846289" cy="219456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65877" y="1654175"/>
            <a:ext cx="8364223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97711" y="3985310"/>
            <a:ext cx="2846289" cy="219456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6318955"/>
            <a:ext cx="3711039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www.anl.gov</a:t>
            </a: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1CB96-4CAB-2F8A-6538-BD4FE917A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7003862" y="6252221"/>
            <a:ext cx="1859645" cy="3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>
                <a:solidFill>
                  <a:srgbClr val="000000"/>
                </a:solidFill>
              </a:rPr>
              <a:t>Type in name </a:t>
            </a:r>
            <a:r>
              <a:rPr lang="en-US" sz="1000" b="0" cap="all" dirty="0">
                <a:solidFill>
                  <a:srgbClr val="000000"/>
                </a:solidFill>
              </a:rPr>
              <a:t>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424" y="1173018"/>
            <a:ext cx="8372901" cy="2776407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50424" y="4018857"/>
            <a:ext cx="8379677" cy="234773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75" r:id="rId7"/>
    <p:sldLayoutId id="2147483711" r:id="rId8"/>
    <p:sldLayoutId id="2147483692" r:id="rId9"/>
    <p:sldLayoutId id="2147483693" r:id="rId10"/>
    <p:sldLayoutId id="2147483709" r:id="rId11"/>
    <p:sldLayoutId id="2147483695" r:id="rId12"/>
    <p:sldLayoutId id="2147483776" r:id="rId13"/>
    <p:sldLayoutId id="2147483739" r:id="rId14"/>
    <p:sldLayoutId id="2147483696" r:id="rId15"/>
    <p:sldLayoutId id="2147483689" r:id="rId16"/>
    <p:sldLayoutId id="2147483710" r:id="rId17"/>
    <p:sldLayoutId id="2147483706" r:id="rId18"/>
    <p:sldLayoutId id="2147483704" r:id="rId19"/>
    <p:sldLayoutId id="2147483769" r:id="rId20"/>
    <p:sldLayoutId id="2147483770" r:id="rId21"/>
    <p:sldLayoutId id="2147483771" r:id="rId22"/>
    <p:sldLayoutId id="2147483772" r:id="rId23"/>
    <p:sldLayoutId id="2147483761" r:id="rId24"/>
    <p:sldLayoutId id="2147483762" r:id="rId25"/>
    <p:sldLayoutId id="2147483763" r:id="rId26"/>
    <p:sldLayoutId id="2147483765" r:id="rId27"/>
    <p:sldLayoutId id="2147483766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130.png"/><Relationship Id="rId7" Type="http://schemas.openxmlformats.org/officeDocument/2006/relationships/image" Target="../media/image4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Relationship Id="rId9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0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3C4ECC8-71E9-3079-8B6F-CD818A6749C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581" r="581"/>
          <a:stretch/>
        </p:blipFill>
        <p:spPr>
          <a:xfrm>
            <a:off x="4863724" y="1689100"/>
            <a:ext cx="4280275" cy="270662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1AF5D6B-4209-9729-4B92-A33190C3DA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First Physics Studies with DUNE Near Detector Prototype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 Demonstrator)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1AF5D6B-4209-9729-4B92-A33190C3DA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0BF9B-4913-44D6-49FF-DA0F9AFD7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9E0BE-6AF1-FCC8-A5A4-03B257D30C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Muhammad bilal azam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6BF210-DC29-0125-2E79-B5DD673764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900" y="4960384"/>
            <a:ext cx="6061529" cy="914400"/>
          </a:xfrm>
        </p:spPr>
        <p:txBody>
          <a:bodyPr>
            <a:normAutofit/>
          </a:bodyPr>
          <a:lstStyle/>
          <a:p>
            <a:r>
              <a:rPr lang="en-US" dirty="0"/>
              <a:t>Illinois Institute of Technology, Chicago</a:t>
            </a:r>
          </a:p>
          <a:p>
            <a:endParaRPr lang="en-US" dirty="0"/>
          </a:p>
          <a:p>
            <a:r>
              <a:rPr lang="en-US" i="1" dirty="0"/>
              <a:t>On behalf of the DUNE Collaboration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214198-EAC6-ABCA-AC11-B19059C9D7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9900" y="5874785"/>
            <a:ext cx="5894492" cy="734908"/>
          </a:xfrm>
        </p:spPr>
        <p:txBody>
          <a:bodyPr/>
          <a:lstStyle/>
          <a:p>
            <a:r>
              <a:rPr lang="en-US" dirty="0"/>
              <a:t>July 8, 2024</a:t>
            </a:r>
          </a:p>
          <a:p>
            <a:r>
              <a:rPr lang="en-US" dirty="0"/>
              <a:t>New Perspectives 2024</a:t>
            </a:r>
          </a:p>
          <a:p>
            <a:r>
              <a:rPr lang="en-US" dirty="0"/>
              <a:t>Fermi National Accelerator Laboratory</a:t>
            </a:r>
          </a:p>
        </p:txBody>
      </p:sp>
      <p:pic>
        <p:nvPicPr>
          <p:cNvPr id="7" name="Picture 6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CBEFDEE8-89EA-2C23-0B3D-E290302B8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312" y="480384"/>
            <a:ext cx="1280160" cy="989219"/>
          </a:xfrm>
          <a:prstGeom prst="rect">
            <a:avLst/>
          </a:prstGeom>
        </p:spPr>
      </p:pic>
      <p:pic>
        <p:nvPicPr>
          <p:cNvPr id="8" name="Picture 7" descr="A blue cubes with white letters and numbers&#10;&#10;Description automatically generated">
            <a:extLst>
              <a:ext uri="{FF2B5EF4-FFF2-40B4-BE49-F238E27FC236}">
                <a16:creationId xmlns:a16="http://schemas.microsoft.com/office/drawing/2014/main" id="{FC02D28D-419F-BD10-5939-77E11A6EA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055" y="5295474"/>
            <a:ext cx="97604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26BD-AD2B-6FE9-256F-D251D413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next steps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D8702-B8A0-6C44-F359-B60C58311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8676"/>
                <a:ext cx="8372901" cy="3633286"/>
              </a:xfrm>
            </p:spPr>
            <p:txBody>
              <a:bodyPr/>
              <a:lstStyle/>
              <a:p>
                <a:r>
                  <a:rPr lang="en-US" dirty="0"/>
                  <a:t>DUNE will make neutrino oscillation measurements with cutting-edge precision</a:t>
                </a:r>
              </a:p>
              <a:p>
                <a:r>
                  <a:rPr lang="en-US" dirty="0"/>
                  <a:t>DUNE ND will have a critical role in these precise measurements</a:t>
                </a:r>
              </a:p>
              <a:p>
                <a:r>
                  <a:rPr lang="en-US" dirty="0"/>
                  <a:t>ND-LAr Prototype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Demonstrator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novel pixelated TPC that will be taking NuMI antineutrino data this summer</a:t>
                </a:r>
              </a:p>
              <a:p>
                <a:r>
                  <a:rPr lang="en-US" dirty="0"/>
                  <a:t>Currently, analysis efforts are focused on simulation, event selection and reconstruction.</a:t>
                </a:r>
              </a:p>
              <a:p>
                <a:r>
                  <a:rPr lang="en-US" dirty="0"/>
                  <a:t>We are working on the first physics studies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Demonstrator focused on:</a:t>
                </a:r>
              </a:p>
              <a:p>
                <a:pPr lvl="1"/>
                <a:r>
                  <a:rPr lang="en-US" sz="1600" dirty="0"/>
                  <a:t>charged track multiplicity analysis</a:t>
                </a:r>
              </a:p>
              <a:p>
                <a:pPr lvl="1"/>
                <a:r>
                  <a:rPr lang="en-US" sz="1600" dirty="0"/>
                  <a:t>mesonless CC antineutrino cross-section</a:t>
                </a:r>
              </a:p>
              <a:p>
                <a:r>
                  <a:rPr lang="en-US" dirty="0"/>
                  <a:t>Next steps include detector data collection, analysis and comparison to the antineutrino interaction models.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D8702-B8A0-6C44-F359-B60C58311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8676"/>
                <a:ext cx="8372901" cy="3633286"/>
              </a:xfrm>
              <a:blipFill>
                <a:blip r:embed="rId2"/>
                <a:stretch>
                  <a:fillRect l="-1528" t="-2181"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65F4D-F8C8-564B-5CDD-7D0A86A276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7E879073-9FE0-0D65-957C-4D4B557F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72" y="5049983"/>
            <a:ext cx="1420002" cy="1097280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95AE04A9-D9A9-7D5F-76D6-A1E3B576D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184" y="5199244"/>
            <a:ext cx="1828799" cy="640080"/>
          </a:xfrm>
          <a:prstGeom prst="rect">
            <a:avLst/>
          </a:prstGeom>
        </p:spPr>
      </p:pic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1D194ED9-9C7C-F0B9-3A60-361A2035A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940" y="5290684"/>
            <a:ext cx="2418909" cy="457200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648BD3-0D9E-4A5D-AC5F-C5C89DC9D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806" y="5199243"/>
            <a:ext cx="2264517" cy="54864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7D8702-B8A0-6C44-F359-B60C58311F86}"/>
              </a:ext>
            </a:extLst>
          </p:cNvPr>
          <p:cNvSpPr txBox="1">
            <a:spLocks/>
          </p:cNvSpPr>
          <p:nvPr/>
        </p:nvSpPr>
        <p:spPr>
          <a:xfrm>
            <a:off x="457200" y="4800919"/>
            <a:ext cx="2296633" cy="31677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/>
              <a:t>Acknowledgements</a:t>
            </a:r>
            <a:endParaRPr lang="en-US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0B743D-2C4A-0D17-1F3E-4B872DA57055}"/>
              </a:ext>
            </a:extLst>
          </p:cNvPr>
          <p:cNvGrpSpPr/>
          <p:nvPr/>
        </p:nvGrpSpPr>
        <p:grpSpPr>
          <a:xfrm>
            <a:off x="2574875" y="5790755"/>
            <a:ext cx="3994249" cy="640080"/>
            <a:chOff x="2948133" y="5827223"/>
            <a:chExt cx="3994249" cy="640080"/>
          </a:xfrm>
        </p:grpSpPr>
        <p:pic>
          <p:nvPicPr>
            <p:cNvPr id="18" name="Picture 17" descr="A black background with blue and orange text&#10;&#10;Description automatically generated">
              <a:extLst>
                <a:ext uri="{FF2B5EF4-FFF2-40B4-BE49-F238E27FC236}">
                  <a16:creationId xmlns:a16="http://schemas.microsoft.com/office/drawing/2014/main" id="{A54C5FC4-C74E-B7B5-5FC0-241590F3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41983" y="5827223"/>
              <a:ext cx="3200399" cy="640080"/>
            </a:xfrm>
            <a:prstGeom prst="rect">
              <a:avLst/>
            </a:prstGeom>
          </p:spPr>
        </p:pic>
        <p:pic>
          <p:nvPicPr>
            <p:cNvPr id="7" name="Picture 6" descr="A blue cubes with white letters and numbers&#10;&#10;Description automatically generated">
              <a:extLst>
                <a:ext uri="{FF2B5EF4-FFF2-40B4-BE49-F238E27FC236}">
                  <a16:creationId xmlns:a16="http://schemas.microsoft.com/office/drawing/2014/main" id="{885F9F11-D96C-FC66-941A-38E20BE43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48133" y="5827223"/>
              <a:ext cx="683232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3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C574-44A2-E525-2BA2-DA083BEB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6ABC9-8D72-C115-FEA1-F4027398F2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704D30-C2A6-39A4-D13C-32B42FE55E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5F010BA-9743-6764-069C-116992AA00D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199" y="948266"/>
                <a:ext cx="4692580" cy="5402292"/>
              </a:xfrm>
            </p:spPr>
            <p:txBody>
              <a:bodyPr/>
              <a:lstStyle/>
              <a:p>
                <a:r>
                  <a:rPr lang="en-US" dirty="0"/>
                  <a:t>Two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750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ton</m:t>
                    </m:r>
                  </m:oMath>
                </a14:m>
                <a:r>
                  <a:rPr lang="en-US" dirty="0"/>
                  <a:t> prototypes: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7.2×6.1×7.0</m:t>
                        </m:r>
                      </m:e>
                    </m:d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1600" dirty="0"/>
                  <a:t>Single-Phase Horizontal Drift (HD)</a:t>
                </a:r>
              </a:p>
              <a:p>
                <a:pPr lvl="1"/>
                <a:r>
                  <a:rPr lang="en-US" sz="1600" dirty="0"/>
                  <a:t>Single-Phase Vertical Drift (HD)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5F010BA-9743-6764-069C-116992AA0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199" y="948266"/>
                <a:ext cx="4692580" cy="5402292"/>
              </a:xfrm>
              <a:blipFill>
                <a:blip r:embed="rId2"/>
                <a:stretch>
                  <a:fillRect l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Placeholder 9" descr="A large factory with lots of machinery&#10;&#10;Description automatically generated with medium confidence">
            <a:extLst>
              <a:ext uri="{FF2B5EF4-FFF2-40B4-BE49-F238E27FC236}">
                <a16:creationId xmlns:a16="http://schemas.microsoft.com/office/drawing/2014/main" id="{2494CB0B-165F-55FD-98F7-14976F43A54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6667" t="11052" r="6023" b="-368"/>
          <a:stretch/>
        </p:blipFill>
        <p:spPr>
          <a:xfrm>
            <a:off x="4846320" y="1571775"/>
            <a:ext cx="4297680" cy="3226906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7B0743B-9C55-D774-69E1-A1930B11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b="1" cap="none" dirty="0"/>
              <a:t>roto</a:t>
            </a:r>
            <a:r>
              <a:rPr lang="en-US" b="1" dirty="0"/>
              <a:t>dune </a:t>
            </a:r>
            <a:r>
              <a:rPr lang="en-US" b="1" cap="none" dirty="0"/>
              <a:t>at</a:t>
            </a:r>
            <a:r>
              <a:rPr lang="en-US" b="1" dirty="0"/>
              <a:t> </a:t>
            </a:r>
            <a:r>
              <a:rPr lang="en-US" b="1" dirty="0" err="1"/>
              <a:t>cern</a:t>
            </a:r>
            <a:br>
              <a:rPr lang="en-US" b="1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32BB95F-F0D3-0B0C-EF29-F4FC8C03477B}"/>
                  </a:ext>
                </a:extLst>
              </p:cNvPr>
              <p:cNvSpPr/>
              <p:nvPr/>
            </p:nvSpPr>
            <p:spPr>
              <a:xfrm>
                <a:off x="2058444" y="5531635"/>
                <a:ext cx="5268275" cy="756197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ysClr val="windowText" lastClr="000000"/>
                    </a:solidFill>
                  </a:rPr>
                  <a:t>Each DUNE-FD module will be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 times larger than one ProtoDUNE detector.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32BB95F-F0D3-0B0C-EF29-F4FC8C034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444" y="5531635"/>
                <a:ext cx="5268275" cy="7561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6C5CB2C-E7EB-E535-F28B-CAA6AFBB3881}"/>
              </a:ext>
            </a:extLst>
          </p:cNvPr>
          <p:cNvSpPr txBox="1">
            <a:spLocks/>
          </p:cNvSpPr>
          <p:nvPr/>
        </p:nvSpPr>
        <p:spPr>
          <a:xfrm>
            <a:off x="457198" y="2020886"/>
            <a:ext cx="3994221" cy="2777795"/>
          </a:xfrm>
          <a:prstGeom prst="rect">
            <a:avLst/>
          </a:prstGeom>
        </p:spPr>
        <p:txBody>
          <a:bodyPr vert="horz" lIns="0" tIns="9144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2858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518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4263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Advantages</a:t>
            </a:r>
          </a:p>
          <a:p>
            <a:pPr lvl="1"/>
            <a:r>
              <a:rPr lang="en-US" sz="1600" dirty="0"/>
              <a:t>Design validation of all components</a:t>
            </a:r>
          </a:p>
          <a:p>
            <a:pPr lvl="1"/>
            <a:r>
              <a:rPr lang="en-US" sz="1600" dirty="0"/>
              <a:t>Characterize detector performance on charged-particle beams</a:t>
            </a:r>
          </a:p>
          <a:p>
            <a:pPr lvl="1"/>
            <a:r>
              <a:rPr lang="en-US" sz="1600" dirty="0"/>
              <a:t>Train and develop reconstruction algorithms</a:t>
            </a:r>
          </a:p>
          <a:p>
            <a:pPr lvl="1"/>
            <a:r>
              <a:rPr lang="en-US" sz="1600" dirty="0"/>
              <a:t>Perform in-depth physics analysis</a:t>
            </a:r>
          </a:p>
          <a:p>
            <a:pPr lvl="1"/>
            <a:r>
              <a:rPr lang="en-US" sz="1600" dirty="0"/>
              <a:t>Provide feedback to AI/ML reconstruction and Monte-Carlo simulations</a:t>
            </a:r>
          </a:p>
        </p:txBody>
      </p:sp>
    </p:spTree>
    <p:extLst>
      <p:ext uri="{BB962C8B-B14F-4D97-AF65-F5344CB8AC3E}">
        <p14:creationId xmlns:p14="http://schemas.microsoft.com/office/powerpoint/2010/main" val="32282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 of a machine with a beam direction&#10;&#10;Description automatically generated with medium confidence">
            <a:extLst>
              <a:ext uri="{FF2B5EF4-FFF2-40B4-BE49-F238E27FC236}">
                <a16:creationId xmlns:a16="http://schemas.microsoft.com/office/drawing/2014/main" id="{0E60A729-BF62-A04A-D9E8-C2C36C77E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100" y="3748722"/>
            <a:ext cx="4281493" cy="28346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4238F-6D89-50FB-85A1-34C55E4E6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0ADE382-0BD8-3B91-2CF5-BBF5923D4EB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85550" y="862262"/>
                <a:ext cx="8372900" cy="2966337"/>
              </a:xfrm>
            </p:spPr>
            <p:txBody>
              <a:bodyPr/>
              <a:lstStyle/>
              <a:p>
                <a:r>
                  <a:rPr lang="en-US" dirty="0"/>
                  <a:t>Near Detector Liquid Argon </a:t>
                </a:r>
                <a:r>
                  <a:rPr lang="en-US" b="1" dirty="0">
                    <a:solidFill>
                      <a:srgbClr val="FF0000"/>
                    </a:solidFill>
                  </a:rPr>
                  <a:t>(ND-LAr)</a:t>
                </a:r>
              </a:p>
              <a:p>
                <a:pPr lvl="1"/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67−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ton</m:t>
                    </m:r>
                  </m:oMath>
                </a14:m>
                <a:r>
                  <a:rPr lang="en-US" sz="1800" dirty="0"/>
                  <a:t> liquid argon time projection chamber (TPC)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sz="1800" dirty="0"/>
                  <a:t>llows target for neutrino interactions with hadronic activity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Temporary Muon Spectrometer </a:t>
                </a:r>
                <a:r>
                  <a:rPr lang="en-US" b="1" dirty="0">
                    <a:solidFill>
                      <a:srgbClr val="FF0000"/>
                    </a:solidFill>
                  </a:rPr>
                  <a:t>(TMS)</a:t>
                </a:r>
              </a:p>
              <a:p>
                <a:pPr lvl="1"/>
                <a:r>
                  <a:rPr lang="en-US" dirty="0"/>
                  <a:t>Muon spectrometer for forward muons not contained in ND-LAr</a:t>
                </a:r>
              </a:p>
              <a:p>
                <a:endParaRPr lang="en-US" dirty="0"/>
              </a:p>
              <a:p>
                <a:r>
                  <a:rPr lang="en-US" dirty="0"/>
                  <a:t>System for On-Axis Neutrino Detection </a:t>
                </a:r>
                <a:r>
                  <a:rPr lang="en-US" b="1" dirty="0">
                    <a:solidFill>
                      <a:srgbClr val="FF0000"/>
                    </a:solidFill>
                  </a:rPr>
                  <a:t>(SAND)</a:t>
                </a:r>
              </a:p>
              <a:p>
                <a:pPr lvl="1"/>
                <a:r>
                  <a:rPr lang="en-US" dirty="0"/>
                  <a:t>Provides baseline monitoring with a detector and target that enables weekly beam-monitoring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0ADE382-0BD8-3B91-2CF5-BBF5923D4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85550" y="862262"/>
                <a:ext cx="8372900" cy="2966337"/>
              </a:xfrm>
              <a:blipFill>
                <a:blip r:embed="rId3"/>
                <a:stretch>
                  <a:fillRect l="-1528" b="-8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D62590EB-7EDD-D72C-51C2-692711E4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detector complex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60258-09E4-E768-7B06-7105BA86B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7" y="3456189"/>
            <a:ext cx="6086193" cy="30175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4238F-6D89-50FB-85A1-34C55E4E6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DE382-0BD8-3B91-2CF5-BBF5923D4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550" y="862262"/>
            <a:ext cx="8372900" cy="4475548"/>
          </a:xfrm>
        </p:spPr>
        <p:txBody>
          <a:bodyPr/>
          <a:lstStyle/>
          <a:p>
            <a:r>
              <a:rPr lang="en-US" dirty="0"/>
              <a:t>4 detector modules, 17 kt total mass each (∼10 kt of FV each)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Construction in stages</a:t>
            </a:r>
          </a:p>
          <a:p>
            <a:pPr lvl="1"/>
            <a:r>
              <a:rPr lang="en-US" dirty="0"/>
              <a:t>2 single-phase (SP) and 2 dual-phase (DP) LArTPCs</a:t>
            </a:r>
            <a:endParaRPr lang="en-US" sz="1800" dirty="0"/>
          </a:p>
          <a:p>
            <a:pPr lvl="1"/>
            <a:endParaRPr lang="en-US" dirty="0"/>
          </a:p>
          <a:p>
            <a:r>
              <a:rPr lang="en-US" dirty="0"/>
              <a:t>Single-Phase LArTPC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FD #1: Horizontal Drift (HD) − Construction starts in mid 2020’s</a:t>
            </a:r>
          </a:p>
          <a:p>
            <a:pPr lvl="1"/>
            <a:r>
              <a:rPr lang="en-US" dirty="0"/>
              <a:t>FD #2: Vertical Drift (VD)</a:t>
            </a:r>
          </a:p>
          <a:p>
            <a:endParaRPr lang="en-US" dirty="0"/>
          </a:p>
          <a:p>
            <a:r>
              <a:rPr lang="en-US" dirty="0"/>
              <a:t>Dual-Phase LArTPC Technologies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FD #3: SP LArTPC enhanced VD concept - Ongoing </a:t>
            </a:r>
          </a:p>
          <a:p>
            <a:pPr lvl="1"/>
            <a:r>
              <a:rPr lang="en-US" dirty="0"/>
              <a:t>FD #4: Ongoing R&amp;D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2590EB-7EDD-D72C-51C2-692711E4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 detector complex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EC6BC-D144-1705-AC60-6EFEE7EDA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4610-7E46-474C-AF62-2CA0F0DD8336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Placeholder 9" descr="A diagram of a cross section of a dam&#10;&#10;Description automatically generated">
            <a:extLst>
              <a:ext uri="{FF2B5EF4-FFF2-40B4-BE49-F238E27FC236}">
                <a16:creationId xmlns:a16="http://schemas.microsoft.com/office/drawing/2014/main" id="{BD72AE09-62CB-D051-4F60-D99C8451F34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t="837" b="2026"/>
          <a:stretch/>
        </p:blipFill>
        <p:spPr>
          <a:xfrm>
            <a:off x="443167" y="3519744"/>
            <a:ext cx="8379677" cy="292583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Placeholder 21">
                <a:extLst>
                  <a:ext uri="{FF2B5EF4-FFF2-40B4-BE49-F238E27FC236}">
                    <a16:creationId xmlns:a16="http://schemas.microsoft.com/office/drawing/2014/main" id="{3FBE778A-E3C8-854F-098D-CB38A4026B5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400050" indent="-400050">
                  <a:buFont typeface="+mj-lt"/>
                  <a:buAutoNum type="romanLcPeriod"/>
                </a:pPr>
                <a:r>
                  <a:rPr lang="en-US" dirty="0"/>
                  <a:t>Start with an intense (MW) proton beam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US" dirty="0"/>
                  <a:t>Point towards South Dakota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US" dirty="0"/>
                  <a:t>Smash high-energy (~80 GeV) protons into a target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US" dirty="0"/>
                  <a:t>Focus positive pions/kaons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US" dirty="0"/>
                  <a:t>Allow them to decay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US" dirty="0"/>
                  <a:t>Absorb remaining charged particles in rock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en-US" dirty="0"/>
                  <a:t>Left with a “collimated”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beam</a:t>
                </a:r>
              </a:p>
            </p:txBody>
          </p:sp>
        </mc:Choice>
        <mc:Fallback xmlns="">
          <p:sp>
            <p:nvSpPr>
              <p:cNvPr id="22" name="Text Placeholder 21">
                <a:extLst>
                  <a:ext uri="{FF2B5EF4-FFF2-40B4-BE49-F238E27FC236}">
                    <a16:creationId xmlns:a16="http://schemas.microsoft.com/office/drawing/2014/main" id="{3FBE778A-E3C8-854F-098D-CB38A4026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602" t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20">
            <a:extLst>
              <a:ext uri="{FF2B5EF4-FFF2-40B4-BE49-F238E27FC236}">
                <a16:creationId xmlns:a16="http://schemas.microsoft.com/office/drawing/2014/main" id="{10E7A2E8-39E6-BF5C-4453-43880330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LBNF Neutrino Beam (Working)</a:t>
            </a:r>
            <a:br>
              <a:rPr lang="en-US" b="1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C982B-C996-9B8E-73C0-D6C145211398}"/>
              </a:ext>
            </a:extLst>
          </p:cNvPr>
          <p:cNvSpPr txBox="1"/>
          <p:nvPr/>
        </p:nvSpPr>
        <p:spPr>
          <a:xfrm>
            <a:off x="7676800" y="5087852"/>
            <a:ext cx="33424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</a:t>
            </a:r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7B26D5-634B-2441-3758-422C4EEDC007}"/>
              </a:ext>
            </a:extLst>
          </p:cNvPr>
          <p:cNvSpPr txBox="1"/>
          <p:nvPr/>
        </p:nvSpPr>
        <p:spPr>
          <a:xfrm>
            <a:off x="6227544" y="4634535"/>
            <a:ext cx="33424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ii</a:t>
            </a:r>
            <a:endParaRPr lang="en-US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1BF49-6B94-4957-D95A-134A28196535}"/>
              </a:ext>
            </a:extLst>
          </p:cNvPr>
          <p:cNvSpPr txBox="1"/>
          <p:nvPr/>
        </p:nvSpPr>
        <p:spPr>
          <a:xfrm>
            <a:off x="6060424" y="5241740"/>
            <a:ext cx="33424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iii</a:t>
            </a:r>
            <a:endParaRPr lang="en-US" sz="1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5968B4-9A4C-A12B-8555-69FB22B80ADB}"/>
              </a:ext>
            </a:extLst>
          </p:cNvPr>
          <p:cNvSpPr txBox="1"/>
          <p:nvPr/>
        </p:nvSpPr>
        <p:spPr>
          <a:xfrm>
            <a:off x="5339194" y="5395628"/>
            <a:ext cx="33424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iv</a:t>
            </a:r>
            <a:endParaRPr lang="en-US" sz="1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535435-CD7E-D8BB-71A8-7B8527743835}"/>
              </a:ext>
            </a:extLst>
          </p:cNvPr>
          <p:cNvSpPr txBox="1"/>
          <p:nvPr/>
        </p:nvSpPr>
        <p:spPr>
          <a:xfrm>
            <a:off x="3637687" y="5606270"/>
            <a:ext cx="33424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</a:t>
            </a:r>
            <a:endParaRPr lang="en-US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5B8BA-C4E1-313E-7410-9E82B05275EB}"/>
              </a:ext>
            </a:extLst>
          </p:cNvPr>
          <p:cNvSpPr txBox="1"/>
          <p:nvPr/>
        </p:nvSpPr>
        <p:spPr>
          <a:xfrm>
            <a:off x="1809857" y="6046364"/>
            <a:ext cx="33424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vi</a:t>
            </a:r>
            <a:endParaRPr lang="en-US" sz="1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0E1101-31C0-32BE-076A-CD877287410E}"/>
              </a:ext>
            </a:extLst>
          </p:cNvPr>
          <p:cNvSpPr txBox="1"/>
          <p:nvPr/>
        </p:nvSpPr>
        <p:spPr>
          <a:xfrm>
            <a:off x="582420" y="6108812"/>
            <a:ext cx="41229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vii</a:t>
            </a:r>
            <a:endParaRPr lang="en-US" sz="1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CA628B-7D00-0893-8819-7B1CBA45E2F2}"/>
                  </a:ext>
                </a:extLst>
              </p:cNvPr>
              <p:cNvSpPr txBox="1"/>
              <p:nvPr/>
            </p:nvSpPr>
            <p:spPr>
              <a:xfrm>
                <a:off x="8011040" y="4880096"/>
                <a:ext cx="334240" cy="3077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CA628B-7D00-0893-8819-7B1CBA45E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040" y="4880096"/>
                <a:ext cx="334240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D1B6BD-B881-A817-579C-9C644E47E6BC}"/>
                  </a:ext>
                </a:extLst>
              </p:cNvPr>
              <p:cNvSpPr txBox="1"/>
              <p:nvPr/>
            </p:nvSpPr>
            <p:spPr>
              <a:xfrm>
                <a:off x="6677703" y="4507967"/>
                <a:ext cx="334240" cy="3077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D1B6BD-B881-A817-579C-9C644E47E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703" y="4507967"/>
                <a:ext cx="334240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469363-6AD1-F75A-27B0-450B93F81176}"/>
                  </a:ext>
                </a:extLst>
              </p:cNvPr>
              <p:cNvSpPr txBox="1"/>
              <p:nvPr/>
            </p:nvSpPr>
            <p:spPr>
              <a:xfrm>
                <a:off x="5717415" y="4538893"/>
                <a:ext cx="334240" cy="3077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469363-6AD1-F75A-27B0-450B93F81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415" y="4538893"/>
                <a:ext cx="334240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E25E32-033E-A677-0682-F963A4FDEB25}"/>
                  </a:ext>
                </a:extLst>
              </p:cNvPr>
              <p:cNvSpPr txBox="1"/>
              <p:nvPr/>
            </p:nvSpPr>
            <p:spPr>
              <a:xfrm>
                <a:off x="4343400" y="4938110"/>
                <a:ext cx="457199" cy="3077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1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E25E32-033E-A677-0682-F963A4FDE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938110"/>
                <a:ext cx="457199" cy="307777"/>
              </a:xfrm>
              <a:prstGeom prst="rect">
                <a:avLst/>
              </a:prstGeom>
              <a:blipFill>
                <a:blip r:embed="rId6"/>
                <a:stretch>
                  <a:fillRect l="-13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48F6D8-897F-3861-FF21-366D1E8F9058}"/>
                  </a:ext>
                </a:extLst>
              </p:cNvPr>
              <p:cNvSpPr txBox="1"/>
              <p:nvPr/>
            </p:nvSpPr>
            <p:spPr>
              <a:xfrm>
                <a:off x="2560569" y="5473974"/>
                <a:ext cx="402550" cy="3077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𝝂</m:t>
                      </m:r>
                    </m:oMath>
                  </m:oMathPara>
                </a14:m>
                <a:endParaRPr lang="en-US" sz="1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48F6D8-897F-3861-FF21-366D1E8F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69" y="5473974"/>
                <a:ext cx="402550" cy="307777"/>
              </a:xfrm>
              <a:prstGeom prst="rect">
                <a:avLst/>
              </a:prstGeom>
              <a:blipFill>
                <a:blip r:embed="rId7"/>
                <a:stretch>
                  <a:fillRect l="-6061"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B83338-44CA-C32C-939B-622BEF94A198}"/>
                  </a:ext>
                </a:extLst>
              </p:cNvPr>
              <p:cNvSpPr txBox="1"/>
              <p:nvPr/>
            </p:nvSpPr>
            <p:spPr>
              <a:xfrm>
                <a:off x="1235165" y="6064577"/>
                <a:ext cx="334240" cy="3077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𝝂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B83338-44CA-C32C-939B-622BEF94A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165" y="6064577"/>
                <a:ext cx="33424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6BC0E489-2255-E336-F112-FB6579822D00}"/>
                  </a:ext>
                </a:extLst>
              </p:cNvPr>
              <p:cNvSpPr/>
              <p:nvPr/>
            </p:nvSpPr>
            <p:spPr>
              <a:xfrm>
                <a:off x="7011943" y="1023588"/>
                <a:ext cx="2006940" cy="163052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6BC0E489-2255-E336-F112-FB6579822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943" y="1023588"/>
                <a:ext cx="2006940" cy="163052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6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520C0-3664-6A4E-7968-1C4D8B1AE8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EDA34CD-BFC2-F68F-758E-B4DD92401D1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88732" y="1699995"/>
                <a:ext cx="4311868" cy="4427517"/>
              </a:xfrm>
            </p:spPr>
            <p:txBody>
              <a:bodyPr/>
              <a:lstStyle/>
              <a:p>
                <a:r>
                  <a:rPr lang="en-US" dirty="0"/>
                  <a:t>Predicted fluxes at FD are shown.</a:t>
                </a:r>
              </a:p>
              <a:p>
                <a:r>
                  <a:rPr lang="en-US" dirty="0"/>
                  <a:t>Generated using Geant4-based simulation of the LBNF neutrino beam</a:t>
                </a:r>
              </a:p>
              <a:p>
                <a:r>
                  <a:rPr lang="en-US" dirty="0"/>
                  <a:t>Fluxes are available in both modes:</a:t>
                </a:r>
              </a:p>
              <a:p>
                <a:pPr lvl="1"/>
                <a:r>
                  <a:rPr lang="en-US" dirty="0"/>
                  <a:t>Forward Horn Current (FHC) mode </a:t>
                </a:r>
                <a:r>
                  <a:rPr lang="en-US" dirty="0">
                    <a:solidFill>
                      <a:srgbClr val="00B050"/>
                    </a:solidFill>
                  </a:rPr>
                  <a:t>(for neutrinos)</a:t>
                </a:r>
              </a:p>
              <a:p>
                <a:pPr lvl="1"/>
                <a:r>
                  <a:rPr lang="en-US" dirty="0"/>
                  <a:t>Reverse Horn Current (RHC) mode </a:t>
                </a:r>
                <a:r>
                  <a:rPr lang="en-US" dirty="0">
                    <a:solidFill>
                      <a:srgbClr val="0070C0"/>
                    </a:solidFill>
                  </a:rPr>
                  <a:t>(for antineutrinos)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DUNE oscillation</a:t>
                </a:r>
              </a:p>
              <a:p>
                <a:pPr lvl="1"/>
                <a:r>
                  <a:rPr lang="en-US" dirty="0"/>
                  <a:t>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328612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of antineutrinos are electron-antineutrinos.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EDA34CD-BFC2-F68F-758E-B4DD92401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88732" y="1699995"/>
                <a:ext cx="4311868" cy="4427517"/>
              </a:xfrm>
              <a:blipFill>
                <a:blip r:embed="rId2"/>
                <a:stretch>
                  <a:fillRect l="-2966" b="-3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B0D4048-4FD4-5482-41AF-A08F27A5A1E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t="1532" b="1528"/>
          <a:stretch/>
        </p:blipFill>
        <p:spPr>
          <a:xfrm>
            <a:off x="4806741" y="2100105"/>
            <a:ext cx="4023360" cy="3627455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BE2675F-D7FD-580E-DA6E-E4D375C9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beam flux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986E-51C5-3B6A-C45F-241CE6DD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 multiplicity analysis proceed?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DEB16-8BF6-5631-64F3-B6E2BA9EE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1" y="1699995"/>
                <a:ext cx="4743450" cy="2837281"/>
              </a:xfrm>
            </p:spPr>
            <p:txBody>
              <a:bodyPr/>
              <a:lstStyle/>
              <a:p>
                <a:r>
                  <a:rPr lang="en-US" b="1" dirty="0"/>
                  <a:t>Charged Multiplicity Analysis Steps</a:t>
                </a:r>
              </a:p>
              <a:p>
                <a:pPr lvl="1"/>
                <a:r>
                  <a:rPr lang="en-US" sz="1600" dirty="0"/>
                  <a:t>Collect charge hits vs time</a:t>
                </a:r>
              </a:p>
              <a:p>
                <a:pPr lvl="1"/>
                <a:r>
                  <a:rPr lang="en-US" sz="1600" dirty="0"/>
                  <a:t>Reconstruct hit clusters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tracks/showers</a:t>
                </a:r>
              </a:p>
              <a:p>
                <a:pPr lvl="1"/>
                <a:r>
                  <a:rPr lang="en-US" sz="1600" dirty="0"/>
                  <a:t>Reconstruct neutrino slices within each event</a:t>
                </a:r>
              </a:p>
              <a:p>
                <a:pPr lvl="1"/>
                <a:r>
                  <a:rPr lang="en-US" sz="1600" dirty="0"/>
                  <a:t>Find an event vertex</a:t>
                </a:r>
              </a:p>
              <a:p>
                <a:pPr lvl="1"/>
                <a:r>
                  <a:rPr lang="en-US" sz="1600" dirty="0"/>
                  <a:t>Loop around vertex to find associated tracks</a:t>
                </a:r>
              </a:p>
              <a:p>
                <a:pPr lvl="1"/>
                <a:r>
                  <a:rPr lang="en-US" sz="1600" dirty="0"/>
                  <a:t>Use track length in the track selection</a:t>
                </a:r>
              </a:p>
              <a:p>
                <a:pPr lvl="1"/>
                <a:r>
                  <a:rPr lang="en-US" sz="1600" dirty="0"/>
                  <a:t>Count number of charged particle tracks</a:t>
                </a:r>
              </a:p>
              <a:p>
                <a:pPr lvl="1"/>
                <a:r>
                  <a:rPr lang="en-US" sz="1600" dirty="0"/>
                  <a:t>Compare data to MC distributions</a:t>
                </a:r>
              </a:p>
              <a:p>
                <a:pPr lvl="1"/>
                <a:r>
                  <a:rPr lang="en-US" sz="1600" dirty="0"/>
                  <a:t>Account for systematic uncertainties.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DEB16-8BF6-5631-64F3-B6E2BA9EE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699995"/>
                <a:ext cx="4743450" cy="2837281"/>
              </a:xfrm>
              <a:blipFill>
                <a:blip r:embed="rId2"/>
                <a:stretch>
                  <a:fillRect l="-2699" t="-2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4D8A2-9ADD-D496-AE12-C3727453C3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96C498EA-5F2B-F6FC-A4CC-F6BA79B54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953" y="1515393"/>
            <a:ext cx="4013047" cy="3642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8B4A0-7B40-8CE0-930D-BE35ABBEBB29}"/>
              </a:ext>
            </a:extLst>
          </p:cNvPr>
          <p:cNvSpPr txBox="1"/>
          <p:nvPr/>
        </p:nvSpPr>
        <p:spPr>
          <a:xfrm>
            <a:off x="6660822" y="4341201"/>
            <a:ext cx="2019239" cy="282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cs typeface="Calibri" panose="020F0502020204030204" pitchFamily="34" charset="0"/>
              </a:rPr>
              <a:t>Thanks to Andrew Mogan!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3EB9E-415B-8DF6-B9F3-FABF0B133793}"/>
              </a:ext>
            </a:extLst>
          </p:cNvPr>
          <p:cNvSpPr txBox="1"/>
          <p:nvPr/>
        </p:nvSpPr>
        <p:spPr>
          <a:xfrm>
            <a:off x="7166610" y="1618605"/>
            <a:ext cx="1424767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Event Example</a:t>
            </a:r>
          </a:p>
        </p:txBody>
      </p:sp>
    </p:spTree>
    <p:extLst>
      <p:ext uri="{BB962C8B-B14F-4D97-AF65-F5344CB8AC3E}">
        <p14:creationId xmlns:p14="http://schemas.microsoft.com/office/powerpoint/2010/main" val="8517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E49454F-21F1-B210-05BD-484D50CC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53" b="3514"/>
          <a:stretch/>
        </p:blipFill>
        <p:spPr>
          <a:xfrm>
            <a:off x="573138" y="1127047"/>
            <a:ext cx="8141024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5C574-44A2-E525-2BA2-DA083BEB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an ML-reconstructed event look like?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FA8F318-A946-A32A-8E82-45C3335D0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2668" y="911186"/>
            <a:ext cx="4593265" cy="222806"/>
          </a:xfrm>
        </p:spPr>
        <p:txBody>
          <a:bodyPr/>
          <a:lstStyle/>
          <a:p>
            <a:r>
              <a:rPr lang="en-US" sz="1400" b="0" dirty="0"/>
              <a:t>output_27023276_64-larcv_mlreco_ana.h5 (Event 30)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6ABC9-8D72-C115-FEA1-F4027398F2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08145" y="6473709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7B59090-7F61-D0C0-C5A6-1ED6705FAFE7}"/>
              </a:ext>
            </a:extLst>
          </p:cNvPr>
          <p:cNvSpPr txBox="1">
            <a:spLocks/>
          </p:cNvSpPr>
          <p:nvPr/>
        </p:nvSpPr>
        <p:spPr>
          <a:xfrm>
            <a:off x="5128079" y="1464354"/>
            <a:ext cx="907159" cy="324303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Truth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331AC7-2481-8D33-9B3D-A112DC063745}"/>
              </a:ext>
            </a:extLst>
          </p:cNvPr>
          <p:cNvSpPr/>
          <p:nvPr/>
        </p:nvSpPr>
        <p:spPr>
          <a:xfrm>
            <a:off x="5128079" y="1406519"/>
            <a:ext cx="907160" cy="3821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4F23693-F0F5-E9D1-B7A4-5230AA47FFAD}"/>
              </a:ext>
            </a:extLst>
          </p:cNvPr>
          <p:cNvSpPr txBox="1">
            <a:spLocks/>
          </p:cNvSpPr>
          <p:nvPr/>
        </p:nvSpPr>
        <p:spPr>
          <a:xfrm>
            <a:off x="1541998" y="1464354"/>
            <a:ext cx="907159" cy="324303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Reco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AE8E16-9FFD-1709-694B-D017240520A7}"/>
              </a:ext>
            </a:extLst>
          </p:cNvPr>
          <p:cNvSpPr/>
          <p:nvPr/>
        </p:nvSpPr>
        <p:spPr>
          <a:xfrm>
            <a:off x="1541998" y="1406519"/>
            <a:ext cx="907160" cy="382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A22CBAC-79E4-E9B9-F38B-CE84017EA2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57302"/>
                  </p:ext>
                </p:extLst>
              </p:nvPr>
            </p:nvGraphicFramePr>
            <p:xfrm>
              <a:off x="1312145" y="5299662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79716342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4539415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428931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6608458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793256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1575324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54000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Reco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7788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Truth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5846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A22CBAC-79E4-E9B9-F38B-CE84017EA2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57302"/>
                  </p:ext>
                </p:extLst>
              </p:nvPr>
            </p:nvGraphicFramePr>
            <p:xfrm>
              <a:off x="1312145" y="5299662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79716342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54539415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4289313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6608458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7932563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1575324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3994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r="-2994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1807" r="-20120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9401" r="-1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9401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4000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Reco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0000" r="-3994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00000" r="-2994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1807" t="-100000" r="-20120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9401" t="-100000" r="-1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9401" t="-10000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7788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Truth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00000" r="-3994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200000" r="-2994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1807" t="-200000" r="-20120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9401" t="-200000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9401" t="-20000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58464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70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C574-44A2-E525-2BA2-DA083BEB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event looks like?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FA8F318-A946-A32A-8E82-45C3335D0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853728"/>
            <a:ext cx="8372901" cy="499715"/>
          </a:xfrm>
        </p:spPr>
        <p:txBody>
          <a:bodyPr/>
          <a:lstStyle/>
          <a:p>
            <a:r>
              <a:rPr lang="en-US" b="1" dirty="0"/>
              <a:t>output_27023276_88-larcv_mlreco_ana.h5 (Event 99, Interaction 6)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6ABC9-8D72-C115-FEA1-F4027398F2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08145" y="6473709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49454F-21F1-B210-05BD-484D50CC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43200" y="1224165"/>
            <a:ext cx="6400800" cy="320040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79C9858-365C-86E0-5C87-A760A8BFB82C}"/>
              </a:ext>
            </a:extLst>
          </p:cNvPr>
          <p:cNvSpPr txBox="1">
            <a:spLocks/>
          </p:cNvSpPr>
          <p:nvPr/>
        </p:nvSpPr>
        <p:spPr>
          <a:xfrm>
            <a:off x="6743760" y="1366821"/>
            <a:ext cx="928553" cy="4478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Before Selection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AB15411-4258-0604-8C2F-6D3B99D39F2C}"/>
              </a:ext>
            </a:extLst>
          </p:cNvPr>
          <p:cNvSpPr/>
          <p:nvPr/>
        </p:nvSpPr>
        <p:spPr>
          <a:xfrm>
            <a:off x="6743760" y="1329497"/>
            <a:ext cx="928553" cy="5285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537C65-2C6F-A4CC-80E3-8D9DBCDEFCFB}"/>
              </a:ext>
            </a:extLst>
          </p:cNvPr>
          <p:cNvSpPr txBox="1">
            <a:spLocks/>
          </p:cNvSpPr>
          <p:nvPr/>
        </p:nvSpPr>
        <p:spPr>
          <a:xfrm>
            <a:off x="3885656" y="1476672"/>
            <a:ext cx="922020" cy="396156"/>
          </a:xfrm>
          <a:prstGeom prst="rect">
            <a:avLst/>
          </a:prstGeom>
        </p:spPr>
        <p:txBody>
          <a:bodyPr vert="horz" lIns="0" tIns="0" rIns="0" bIns="45720" rtlCol="0">
            <a:normAutofit fontScale="77500" lnSpcReduction="20000"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After Selection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7F2FFE1-C890-2D13-4971-9C28B4E8C4EB}"/>
              </a:ext>
            </a:extLst>
          </p:cNvPr>
          <p:cNvSpPr/>
          <p:nvPr/>
        </p:nvSpPr>
        <p:spPr>
          <a:xfrm>
            <a:off x="3879123" y="1366821"/>
            <a:ext cx="928553" cy="52859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D3CF30CA-3405-E9B6-AB53-50B3689D22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710569"/>
                  </p:ext>
                </p:extLst>
              </p:nvPr>
            </p:nvGraphicFramePr>
            <p:xfrm>
              <a:off x="312841" y="1329497"/>
              <a:ext cx="2317692" cy="268224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7805">
                      <a:extLst>
                        <a:ext uri="{9D8B030D-6E8A-4147-A177-3AD203B41FA5}">
                          <a16:colId xmlns:a16="http://schemas.microsoft.com/office/drawing/2014/main" val="2548086280"/>
                        </a:ext>
                      </a:extLst>
                    </a:gridCol>
                    <a:gridCol w="836000">
                      <a:extLst>
                        <a:ext uri="{9D8B030D-6E8A-4147-A177-3AD203B41FA5}">
                          <a16:colId xmlns:a16="http://schemas.microsoft.com/office/drawing/2014/main" val="1539611705"/>
                        </a:ext>
                      </a:extLst>
                    </a:gridCol>
                    <a:gridCol w="1073887">
                      <a:extLst>
                        <a:ext uri="{9D8B030D-6E8A-4147-A177-3AD203B41FA5}">
                          <a16:colId xmlns:a16="http://schemas.microsoft.com/office/drawing/2014/main" val="11385866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800" dirty="0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No Selection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After Selection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44122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10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205497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9013913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5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0060285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9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4385027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7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4701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18560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D3CF30CA-3405-E9B6-AB53-50B3689D22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710569"/>
                  </p:ext>
                </p:extLst>
              </p:nvPr>
            </p:nvGraphicFramePr>
            <p:xfrm>
              <a:off x="312841" y="1329497"/>
              <a:ext cx="2317692" cy="268224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07805">
                      <a:extLst>
                        <a:ext uri="{9D8B030D-6E8A-4147-A177-3AD203B41FA5}">
                          <a16:colId xmlns:a16="http://schemas.microsoft.com/office/drawing/2014/main" val="2548086280"/>
                        </a:ext>
                      </a:extLst>
                    </a:gridCol>
                    <a:gridCol w="836000">
                      <a:extLst>
                        <a:ext uri="{9D8B030D-6E8A-4147-A177-3AD203B41FA5}">
                          <a16:colId xmlns:a16="http://schemas.microsoft.com/office/drawing/2014/main" val="1539611705"/>
                        </a:ext>
                      </a:extLst>
                    </a:gridCol>
                    <a:gridCol w="1073887">
                      <a:extLst>
                        <a:ext uri="{9D8B030D-6E8A-4147-A177-3AD203B41FA5}">
                          <a16:colId xmlns:a16="http://schemas.microsoft.com/office/drawing/2014/main" val="11385866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800" dirty="0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No Selection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b="1" kern="1200">
                              <a:solidFill>
                                <a:schemeClr val="bg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dirty="0"/>
                            <a:t>After Selection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441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93" t="-124590" r="-47014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10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205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93" t="-224590" r="-47014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90139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93" t="-324590" r="-470149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5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0060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93" t="-424590" r="-47014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9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4385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93" t="-524590" r="-47014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7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4701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93" t="-624590" r="-47014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</a:t>
                          </a:r>
                        </a:p>
                      </a:txBody>
                      <a:tcPr>
                        <a:lnL>
                          <a:noFill/>
                        </a:lnL>
                        <a:lnR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R>
                        <a:lnT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T>
                        <a:lnB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18560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7452E48-54E2-904D-15BB-147C442704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8352" y="4361683"/>
            <a:ext cx="5769875" cy="24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CAC36-E40A-528A-AF56-8EC7884EF7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713D2-45D7-A4A4-F83D-DFEAD30BE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5309" y="1258977"/>
            <a:ext cx="5814912" cy="1479362"/>
          </a:xfrm>
        </p:spPr>
        <p:txBody>
          <a:bodyPr/>
          <a:lstStyle/>
          <a:p>
            <a:r>
              <a:rPr lang="en-US" b="1" dirty="0"/>
              <a:t>Constrain flavor and mass models</a:t>
            </a:r>
          </a:p>
          <a:p>
            <a:pPr lvl="1"/>
            <a:r>
              <a:rPr lang="en-US" sz="1600" dirty="0"/>
              <a:t>Measurement of precise neutrino oscillation parameters</a:t>
            </a:r>
          </a:p>
          <a:p>
            <a:pPr lvl="1"/>
            <a:r>
              <a:rPr lang="en-US" sz="1600" dirty="0"/>
              <a:t>CP violation </a:t>
            </a:r>
          </a:p>
          <a:p>
            <a:pPr lvl="1"/>
            <a:r>
              <a:rPr lang="en-US" sz="1600" dirty="0"/>
              <a:t>Mass hierarchy</a:t>
            </a:r>
          </a:p>
        </p:txBody>
      </p:sp>
      <p:pic>
        <p:nvPicPr>
          <p:cNvPr id="17" name="Picture Placeholder 16" descr="A blue and white circle with black letters&#10;&#10;Description automatically generated">
            <a:extLst>
              <a:ext uri="{FF2B5EF4-FFF2-40B4-BE49-F238E27FC236}">
                <a16:creationId xmlns:a16="http://schemas.microsoft.com/office/drawing/2014/main" id="{5EF5348E-B269-8DD9-6958-6CFE282919A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3089" b="13178"/>
          <a:stretch/>
        </p:blipFill>
        <p:spPr>
          <a:xfrm>
            <a:off x="457200" y="1258977"/>
            <a:ext cx="2024063" cy="147936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0EA9F60-6A61-E5BD-63FC-D82933D6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goals of dune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0DCC70FC-C2EF-9C01-B6CE-DB7E8F6078F6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3045309" y="2888253"/>
                <a:ext cx="5814912" cy="1479362"/>
              </a:xfrm>
            </p:spPr>
            <p:txBody>
              <a:bodyPr/>
              <a:lstStyle/>
              <a:p>
                <a:r>
                  <a:rPr lang="en-US" b="1" dirty="0"/>
                  <a:t>Learn more about supernovae and black holes</a:t>
                </a:r>
              </a:p>
              <a:p>
                <a:pPr lvl="1"/>
                <a:r>
                  <a:rPr lang="en-US" sz="1600" dirty="0"/>
                  <a:t>DUNE alone would detect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as many neutrinos as all active detectors did for SN1987A</a:t>
                </a: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0DCC70FC-C2EF-9C01-B6CE-DB7E8F607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3045309" y="2888253"/>
                <a:ext cx="5814912" cy="1479362"/>
              </a:xfrm>
              <a:blipFill>
                <a:blip r:embed="rId4"/>
                <a:stretch>
                  <a:fillRect l="-2308" t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61F831-505C-C6E1-3F8F-6556513F29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/>
              <a:t>GUT and beyond SM</a:t>
            </a:r>
          </a:p>
          <a:p>
            <a:pPr lvl="1"/>
            <a:r>
              <a:rPr lang="en-US" sz="1600" dirty="0"/>
              <a:t>Proton decay</a:t>
            </a:r>
          </a:p>
          <a:p>
            <a:pPr lvl="1"/>
            <a:r>
              <a:rPr lang="en-US" sz="1600" dirty="0"/>
              <a:t>Baryon number violation</a:t>
            </a:r>
          </a:p>
          <a:p>
            <a:pPr lvl="1"/>
            <a:r>
              <a:rPr lang="en-US" sz="1600" dirty="0"/>
              <a:t>Sterile neutrinos</a:t>
            </a:r>
          </a:p>
          <a:p>
            <a:pPr lvl="1"/>
            <a:r>
              <a:rPr lang="en-US" sz="1600" dirty="0"/>
              <a:t>Non-standard interactions and more</a:t>
            </a:r>
          </a:p>
        </p:txBody>
      </p:sp>
      <p:pic>
        <p:nvPicPr>
          <p:cNvPr id="34" name="Picture Placeholder 20">
            <a:extLst>
              <a:ext uri="{FF2B5EF4-FFF2-40B4-BE49-F238E27FC236}">
                <a16:creationId xmlns:a16="http://schemas.microsoft.com/office/drawing/2014/main" id="{9E095FB0-B835-76FC-2FE2-0F501E0FEDB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/>
          <a:srcRect t="-4769" b="5469"/>
          <a:stretch/>
        </p:blipFill>
        <p:spPr>
          <a:xfrm>
            <a:off x="487363" y="4704222"/>
            <a:ext cx="2028825" cy="1952367"/>
          </a:xfrm>
        </p:spPr>
      </p:pic>
      <p:pic>
        <p:nvPicPr>
          <p:cNvPr id="37" name="Picture Placeholder 28">
            <a:extLst>
              <a:ext uri="{FF2B5EF4-FFF2-40B4-BE49-F238E27FC236}">
                <a16:creationId xmlns:a16="http://schemas.microsoft.com/office/drawing/2014/main" id="{D9A2BCB3-9A65-28C1-D255-AED24402C5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2758" r="2758"/>
          <a:stretch/>
        </p:blipFill>
        <p:spPr>
          <a:xfrm>
            <a:off x="487363" y="2738339"/>
            <a:ext cx="2028825" cy="2102281"/>
          </a:xfrm>
        </p:spPr>
      </p:pic>
    </p:spTree>
    <p:extLst>
      <p:ext uri="{BB962C8B-B14F-4D97-AF65-F5344CB8AC3E}">
        <p14:creationId xmlns:p14="http://schemas.microsoft.com/office/powerpoint/2010/main" val="1583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56B75-2318-4217-00FC-48CE73B664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2C70771-E18D-6430-7DFB-FA57877D810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Long baseline experiment: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1300 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r>
                  <a:rPr lang="en-US" dirty="0"/>
                  <a:t> from Fermilab to SURF</a:t>
                </a:r>
              </a:p>
              <a:p>
                <a:r>
                  <a:rPr lang="en-US" dirty="0"/>
                  <a:t>Intense neutrino beam: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1.2 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MW</m:t>
                    </m:r>
                  </m:oMath>
                </a14:m>
                <a:r>
                  <a:rPr lang="en-US" dirty="0"/>
                  <a:t> (upgradable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2.4 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MW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Two detectors</a:t>
                </a:r>
              </a:p>
              <a:p>
                <a:pPr lvl="1"/>
                <a:r>
                  <a:rPr lang="en-US" sz="1600" dirty="0"/>
                  <a:t>Near Detector (ND): To measure un-oscillated neutrino flux</a:t>
                </a:r>
              </a:p>
              <a:p>
                <a:pPr lvl="1"/>
                <a:r>
                  <a:rPr lang="en-US" sz="1600" dirty="0"/>
                  <a:t>Far Detector (FD): A </a:t>
                </a:r>
                <a14:m>
                  <m:oMath xmlns:m="http://schemas.openxmlformats.org/officeDocument/2006/math">
                    <m:r>
                      <a:rPr lang="en-US" sz="1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70−</m:t>
                    </m:r>
                    <m:r>
                      <m:rPr>
                        <m:sty m:val="p"/>
                      </m:rPr>
                      <a:rPr lang="en-US" sz="1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kton</m:t>
                    </m:r>
                    <m:r>
                      <a:rPr lang="en-US" sz="1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sz="1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(40−</m:t>
                    </m:r>
                    <m:r>
                      <m:rPr>
                        <m:sty m:val="p"/>
                      </m:rPr>
                      <a:rPr lang="en-US" sz="1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kton</m:t>
                    </m:r>
                    <m:r>
                      <a:rPr lang="en-US" sz="1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fiducial</m:t>
                    </m:r>
                    <m:r>
                      <a:rPr lang="en-US" sz="160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detector to measure oscillated neutrino flux</a:t>
                </a:r>
                <a:endParaRPr lang="en-US" dirty="0"/>
              </a:p>
              <a:p>
                <a:r>
                  <a:rPr lang="en-US" dirty="0"/>
                  <a:t>DUNE detector prototypes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sz="1600" dirty="0"/>
                  <a:t> Demonstrator at Fermilab for ND</a:t>
                </a:r>
              </a:p>
              <a:p>
                <a:pPr lvl="1"/>
                <a:r>
                  <a:rPr lang="en-US" sz="1600" dirty="0"/>
                  <a:t>ProtoDUNE program at CERN for FD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2C70771-E18D-6430-7DFB-FA57877D8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602" t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Placeholder 8" descr="A computer graphics of a plane&#10;&#10;Description automatically generated with medium confidence">
            <a:extLst>
              <a:ext uri="{FF2B5EF4-FFF2-40B4-BE49-F238E27FC236}">
                <a16:creationId xmlns:a16="http://schemas.microsoft.com/office/drawing/2014/main" id="{C681A62A-5249-A8D1-27E8-A2F19999EC3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t="14027" b="1747"/>
          <a:stretch/>
        </p:blipFill>
        <p:spPr>
          <a:xfrm>
            <a:off x="450424" y="4018857"/>
            <a:ext cx="8379677" cy="234773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470941-F754-40E1-EA86-C4F8EB56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Underground Neutrino Experiment (DUNE)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32C0A-C3AF-0DDC-0DFF-AA794223D63B}"/>
              </a:ext>
            </a:extLst>
          </p:cNvPr>
          <p:cNvSpPr txBox="1"/>
          <p:nvPr/>
        </p:nvSpPr>
        <p:spPr>
          <a:xfrm>
            <a:off x="526027" y="4401894"/>
            <a:ext cx="120445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South Dakota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B94F5-5C20-73B7-E0C1-5E1852AA49F3}"/>
              </a:ext>
            </a:extLst>
          </p:cNvPr>
          <p:cNvSpPr txBox="1"/>
          <p:nvPr/>
        </p:nvSpPr>
        <p:spPr>
          <a:xfrm>
            <a:off x="7948252" y="4678893"/>
            <a:ext cx="66972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Illinois</a:t>
            </a:r>
          </a:p>
        </p:txBody>
      </p:sp>
    </p:spTree>
    <p:extLst>
      <p:ext uri="{BB962C8B-B14F-4D97-AF65-F5344CB8AC3E}">
        <p14:creationId xmlns:p14="http://schemas.microsoft.com/office/powerpoint/2010/main" val="38920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 of a machine with a beam direction&#10;&#10;Description automatically generated with medium confidence">
            <a:extLst>
              <a:ext uri="{FF2B5EF4-FFF2-40B4-BE49-F238E27FC236}">
                <a16:creationId xmlns:a16="http://schemas.microsoft.com/office/drawing/2014/main" id="{0E60A729-BF62-A04A-D9E8-C2C36C77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07" y="689112"/>
            <a:ext cx="4281493" cy="28346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4238F-6D89-50FB-85A1-34C55E4E6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0ADE382-0BD8-3B91-2CF5-BBF5923D4EB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85550" y="980250"/>
                <a:ext cx="4281493" cy="2834640"/>
              </a:xfrm>
            </p:spPr>
            <p:txBody>
              <a:bodyPr/>
              <a:lstStyle/>
              <a:p>
                <a:r>
                  <a:rPr lang="en-US" dirty="0"/>
                  <a:t>Full Near Detector have:</a:t>
                </a:r>
              </a:p>
              <a:p>
                <a:pPr lvl="1"/>
                <a:r>
                  <a:rPr lang="en-US" sz="1600" dirty="0"/>
                  <a:t>Near Detector Liquid Argon (ND-LAr)</a:t>
                </a:r>
              </a:p>
              <a:p>
                <a:pPr lvl="1"/>
                <a:r>
                  <a:rPr lang="en-US" sz="1600" dirty="0"/>
                  <a:t>The Muon Spectrometer (TMS)</a:t>
                </a:r>
                <a:endParaRPr lang="en-US" sz="1600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1600" dirty="0"/>
                  <a:t>System for On-Axis Neutrino Detection (SAND)</a:t>
                </a:r>
              </a:p>
              <a:p>
                <a:r>
                  <a:rPr lang="en-US" sz="1600" dirty="0"/>
                  <a:t>Our current effort is with ND-LAr prototype (also known as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Demonstrator</a:t>
                </a:r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Successfully entered its commissioning phase in June 2024 with antineutrinos from the NuMI Beam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0ADE382-0BD8-3B91-2CF5-BBF5923D4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85550" y="980250"/>
                <a:ext cx="4281493" cy="2834640"/>
              </a:xfrm>
              <a:blipFill>
                <a:blip r:embed="rId4"/>
                <a:stretch>
                  <a:fillRect l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D62590EB-7EDD-D72C-51C2-692711E4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Near detector and its prototype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A5091-0941-4FAB-D9C9-BB18ADCF0B71}"/>
              </a:ext>
            </a:extLst>
          </p:cNvPr>
          <p:cNvSpPr txBox="1"/>
          <p:nvPr/>
        </p:nvSpPr>
        <p:spPr>
          <a:xfrm>
            <a:off x="5538954" y="905729"/>
            <a:ext cx="9209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Sketch of Future 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88A29-F370-5FA7-02D3-14CEE3483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740369"/>
            <a:ext cx="4297680" cy="2686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FB84C6-6C6D-8489-0328-901A86C70764}"/>
                  </a:ext>
                </a:extLst>
              </p:cNvPr>
              <p:cNvSpPr txBox="1"/>
              <p:nvPr/>
            </p:nvSpPr>
            <p:spPr>
              <a:xfrm>
                <a:off x="4862507" y="4025033"/>
                <a:ext cx="1194164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200" b="1" dirty="0"/>
                  <a:t> Demonstrator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FB84C6-6C6D-8489-0328-901A86C70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507" y="4025033"/>
                <a:ext cx="1194164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diagram of a beam direction&#10;&#10;Description automatically generated">
            <a:extLst>
              <a:ext uri="{FF2B5EF4-FFF2-40B4-BE49-F238E27FC236}">
                <a16:creationId xmlns:a16="http://schemas.microsoft.com/office/drawing/2014/main" id="{AD9C2717-392F-D753-917E-2C00980CA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814890"/>
            <a:ext cx="3105483" cy="2926080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929F6757-38F0-7BC1-19C2-36E0E688E4CC}"/>
              </a:ext>
            </a:extLst>
          </p:cNvPr>
          <p:cNvSpPr txBox="1">
            <a:spLocks/>
          </p:cNvSpPr>
          <p:nvPr/>
        </p:nvSpPr>
        <p:spPr>
          <a:xfrm>
            <a:off x="3261852" y="5955594"/>
            <a:ext cx="1081548" cy="785376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DUNE:2X2 Demonstrator Simulation (Preliminary)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C3491D-E7AE-C6F5-5739-D2F3197A6D13}"/>
                  </a:ext>
                </a:extLst>
              </p:cNvPr>
              <p:cNvSpPr txBox="1"/>
              <p:nvPr/>
            </p:nvSpPr>
            <p:spPr>
              <a:xfrm>
                <a:off x="2450071" y="3740369"/>
                <a:ext cx="1623561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Modular Design of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200" b="1" dirty="0"/>
                  <a:t> Demonstrator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C3491D-E7AE-C6F5-5739-D2F3197A6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071" y="3740369"/>
                <a:ext cx="1623561" cy="461665"/>
              </a:xfrm>
              <a:prstGeom prst="rect">
                <a:avLst/>
              </a:prstGeom>
              <a:blipFill>
                <a:blip r:embed="rId8"/>
                <a:stretch>
                  <a:fillRect t="-266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1A3322-1B73-A7B6-08D2-1D2EAE7520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465344" cy="828948"/>
              </a:xfrm>
            </p:spPr>
            <p:txBody>
              <a:bodyPr/>
              <a:lstStyle/>
              <a:p>
                <a:r>
                  <a:rPr lang="en-US" dirty="0"/>
                  <a:t>Physics studies with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/>
                  <a:t> Demonstrator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1A3322-1B73-A7B6-08D2-1D2EAE752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465344" cy="828948"/>
              </a:xfrm>
              <a:blipFill>
                <a:blip r:embed="rId3"/>
                <a:stretch>
                  <a:fillRect l="-2520" t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6A6251-0E07-678B-44CD-9798765F7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8620"/>
                <a:ext cx="8372901" cy="923066"/>
              </a:xfrm>
            </p:spPr>
            <p:txBody>
              <a:bodyPr/>
              <a:lstStyle/>
              <a:p>
                <a:r>
                  <a:rPr lang="en-US" dirty="0"/>
                  <a:t>Perform first physics studies of antineutrino events in NuMI beam using novel pixelated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Demonstrator technology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6A6251-0E07-678B-44CD-9798765F7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8620"/>
                <a:ext cx="8372901" cy="923066"/>
              </a:xfrm>
              <a:blipFill>
                <a:blip r:embed="rId4"/>
                <a:stretch>
                  <a:fillRect l="-1528" t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74B1A-E2FF-5681-C691-CBC25B47F8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BF82E-CD56-6248-2FE3-A790B1783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20151"/>
            <a:ext cx="3474720" cy="1389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562A5E-C644-49E3-E412-2C733156F1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433016"/>
                <a:ext cx="8372901" cy="2223573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20700" indent="-2365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8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3275" indent="-187325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8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8743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6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6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goal is to help demonstrate DUNE ND-LAr physics capabilities early at the prototype stage</a:t>
                </a:r>
              </a:p>
              <a:p>
                <a:pPr lvl="1"/>
                <a:r>
                  <a:rPr lang="en-US" sz="1600" dirty="0"/>
                  <a:t>Validate event simulation and reconstruction</a:t>
                </a:r>
              </a:p>
              <a:p>
                <a:pPr lvl="1"/>
                <a:r>
                  <a:rPr lang="en-US" sz="1600" dirty="0"/>
                  <a:t>Compare measurements to various neutrino generator models (GENIE etc.) to benchmark these models</a:t>
                </a:r>
              </a:p>
              <a:p>
                <a:pPr lvl="1"/>
                <a:r>
                  <a:rPr lang="en-US" sz="1600" dirty="0"/>
                  <a:t>Identify areas where new systematic uncertainties will need to be implemented in the analysis, before the ND data becomes available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∼2031+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562A5E-C644-49E3-E412-2C733156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33016"/>
                <a:ext cx="8372901" cy="2223573"/>
              </a:xfrm>
              <a:prstGeom prst="rect">
                <a:avLst/>
              </a:prstGeom>
              <a:blipFill>
                <a:blip r:embed="rId6"/>
                <a:stretch>
                  <a:fillRect l="-1528" t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1917FF1-5242-ACA8-29D3-E1CA98C0B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536" y="1689816"/>
            <a:ext cx="266510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027D-BEB0-5B3C-CDD5-1FB55F49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analysis efforts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A4332-82D6-2C07-BF82-627CE448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46" y="893348"/>
            <a:ext cx="8372901" cy="1448868"/>
          </a:xfrm>
        </p:spPr>
        <p:txBody>
          <a:bodyPr/>
          <a:lstStyle/>
          <a:p>
            <a:r>
              <a:rPr lang="en-US" dirty="0"/>
              <a:t>Our current research and analysis efforts are focused on developing simulation, event selection and reconstruction tools.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FE13B-59CD-68CA-539C-D06E7923E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292224C6-5DC6-B534-4131-1452AD4DC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27" y="1617782"/>
            <a:ext cx="4013047" cy="3642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3CDAD-9C91-2A58-0E92-376E91A2F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3" y="2342216"/>
            <a:ext cx="4122922" cy="173736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4663C40-419F-D340-C592-C9A34D80A084}"/>
              </a:ext>
            </a:extLst>
          </p:cNvPr>
          <p:cNvSpPr txBox="1">
            <a:spLocks/>
          </p:cNvSpPr>
          <p:nvPr/>
        </p:nvSpPr>
        <p:spPr>
          <a:xfrm>
            <a:off x="330873" y="5356883"/>
            <a:ext cx="8372901" cy="144886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are examples of initial physics measurements that we are working on:</a:t>
            </a:r>
          </a:p>
          <a:p>
            <a:pPr lvl="1"/>
            <a:r>
              <a:rPr lang="en-US" sz="1600" dirty="0"/>
              <a:t>charged track multiplicity analysis</a:t>
            </a:r>
          </a:p>
          <a:p>
            <a:pPr lvl="1"/>
            <a:r>
              <a:rPr lang="en-US" sz="1600" dirty="0"/>
              <a:t>mesonless CC antineutrino cross-section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5EF4304-6BC9-4C6E-16D6-0B72246E527B}"/>
              </a:ext>
            </a:extLst>
          </p:cNvPr>
          <p:cNvSpPr txBox="1">
            <a:spLocks/>
          </p:cNvSpPr>
          <p:nvPr/>
        </p:nvSpPr>
        <p:spPr>
          <a:xfrm>
            <a:off x="7199552" y="1653329"/>
            <a:ext cx="1081548" cy="785376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DUNE:2X2 Demonstrator Simulation (Preliminary)</a:t>
            </a:r>
          </a:p>
        </p:txBody>
      </p:sp>
    </p:spTree>
    <p:extLst>
      <p:ext uri="{BB962C8B-B14F-4D97-AF65-F5344CB8AC3E}">
        <p14:creationId xmlns:p14="http://schemas.microsoft.com/office/powerpoint/2010/main" val="37227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28E1B-5523-45CA-8401-4D06078EB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671" y="3870472"/>
            <a:ext cx="4051005" cy="27432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70553B-7B82-C0A1-CAF3-1644EB72D0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9887" y="1116608"/>
            <a:ext cx="8547635" cy="2841152"/>
          </a:xfrm>
        </p:spPr>
        <p:txBody>
          <a:bodyPr/>
          <a:lstStyle/>
          <a:p>
            <a:r>
              <a:rPr lang="en-US" dirty="0"/>
              <a:t>Select antineutrino interactions with single muon and associated charged hadrons</a:t>
            </a:r>
          </a:p>
          <a:p>
            <a:pPr lvl="1"/>
            <a:r>
              <a:rPr lang="en-US" sz="1600" dirty="0"/>
              <a:t>Count number of reconstructed tracks</a:t>
            </a:r>
          </a:p>
          <a:p>
            <a:r>
              <a:rPr lang="en-US" dirty="0"/>
              <a:t>Muon reconstructed in both LArTPC (Liquid Argon Time Projection Chamber) and muon counters (MINERvA planes)</a:t>
            </a:r>
          </a:p>
          <a:p>
            <a:pPr lvl="1"/>
            <a:r>
              <a:rPr lang="en-US" sz="1600" dirty="0"/>
              <a:t>Other charged tracks are reconstructed in LArTPC</a:t>
            </a:r>
          </a:p>
          <a:p>
            <a:r>
              <a:rPr lang="en-US" dirty="0"/>
              <a:t>Selection Criteria</a:t>
            </a:r>
          </a:p>
          <a:p>
            <a:pPr lvl="1"/>
            <a:r>
              <a:rPr lang="en-US" sz="1600" dirty="0"/>
              <a:t>Require interaction vertex to be within LAr fiducial volume </a:t>
            </a:r>
          </a:p>
          <a:p>
            <a:pPr lvl="1"/>
            <a:r>
              <a:rPr lang="en-US" sz="1600" dirty="0"/>
              <a:t>Require associated particles to have a minimum track length</a:t>
            </a:r>
          </a:p>
          <a:p>
            <a:r>
              <a:rPr lang="en-US" sz="1600" dirty="0"/>
              <a:t>This exercises tools like track reconstruction and particle identification, which are useful in other analyses (e.g. cross-section measurements)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ACA3202-F23D-5378-20AA-3E68E0A5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Charged track Multiplicity analysis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204F9-CD0E-71D9-5343-2958AAE096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43400" y="6613672"/>
            <a:ext cx="4572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85CD1-4573-E8C2-62A5-32CD75AB7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312" y="2222732"/>
            <a:ext cx="2785522" cy="1114208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C7E54D0-379B-4BF9-B3B9-AEECDB7EFA42}"/>
              </a:ext>
            </a:extLst>
          </p:cNvPr>
          <p:cNvSpPr txBox="1">
            <a:spLocks/>
          </p:cNvSpPr>
          <p:nvPr/>
        </p:nvSpPr>
        <p:spPr>
          <a:xfrm>
            <a:off x="5282424" y="5048228"/>
            <a:ext cx="1081548" cy="785376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DUNE:2X2 Demonstrator Simulation (Preliminary)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5">
                <a:extLst>
                  <a:ext uri="{FF2B5EF4-FFF2-40B4-BE49-F238E27FC236}">
                    <a16:creationId xmlns:a16="http://schemas.microsoft.com/office/drawing/2014/main" id="{E77BA337-2509-2C24-DD99-7B9134FF50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887" y="3957760"/>
                <a:ext cx="2964426" cy="388098"/>
              </a:xfrm>
              <a:prstGeom prst="rect">
                <a:avLst/>
              </a:prstGeom>
            </p:spPr>
            <p:txBody>
              <a:bodyPr vert="horz" lIns="0" tIns="0" rIns="0" bIns="45720" rtlCol="0">
                <a:noAutofit/>
              </a:bodyPr>
              <a:lstStyle>
                <a:lvl1pPr marL="173038" indent="-173038" algn="l" defTabSz="457200" rtl="0" eaLnBrk="1" latinLnBrk="0" hangingPunct="1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 sz="1800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7303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8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27063" indent="-128588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defRPr sz="18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65188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–"/>
                  <a:defRPr sz="12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84263" indent="-17145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»"/>
                  <a:defRPr sz="1200" kern="120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Signal purity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&gt;90%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Text Placeholder 5">
                <a:extLst>
                  <a:ext uri="{FF2B5EF4-FFF2-40B4-BE49-F238E27FC236}">
                    <a16:creationId xmlns:a16="http://schemas.microsoft.com/office/drawing/2014/main" id="{E77BA337-2509-2C24-DD99-7B9134FF5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7" y="3957760"/>
                <a:ext cx="2964426" cy="388098"/>
              </a:xfrm>
              <a:prstGeom prst="rect">
                <a:avLst/>
              </a:prstGeom>
              <a:blipFill>
                <a:blip r:embed="rId5"/>
                <a:stretch>
                  <a:fillRect l="-4527" t="-20313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9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number of colors&#10;&#10;Description automatically generated with medium confidence">
            <a:extLst>
              <a:ext uri="{FF2B5EF4-FFF2-40B4-BE49-F238E27FC236}">
                <a16:creationId xmlns:a16="http://schemas.microsoft.com/office/drawing/2014/main" id="{CACCDBE7-C954-ACE1-2446-8E9127B7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314" y="3291522"/>
            <a:ext cx="4937761" cy="3291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1A3322-1B73-A7B6-08D2-1D2EAE7520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Motivation for mesonless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-Argon CC Cross Section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1A3322-1B73-A7B6-08D2-1D2EAE752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547" t="-17647" b="-25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6D78A20-9754-22C7-183A-9D87E65C9B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7611"/>
                <a:ext cx="8372901" cy="2299901"/>
              </a:xfrm>
            </p:spPr>
            <p:txBody>
              <a:bodyPr/>
              <a:lstStyle/>
              <a:p>
                <a:r>
                  <a:rPr lang="en-US" dirty="0"/>
                  <a:t>Neutrino interaction mis-modeling acts as a major source of systematic uncertainty in neutrino energy reconstruction for DUNE oscillation analyses</a:t>
                </a:r>
              </a:p>
              <a:p>
                <a:r>
                  <a:rPr lang="en-US" dirty="0"/>
                  <a:t>Signal: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charged-current with zero final state pions over charge tracking threshold</a:t>
                </a:r>
              </a:p>
              <a:p>
                <a:r>
                  <a:rPr lang="en-US" dirty="0"/>
                  <a:t>Signal topology encompasses a broad range of physics processes</a:t>
                </a:r>
              </a:p>
              <a:p>
                <a:pPr lvl="1"/>
                <a:r>
                  <a:rPr lang="en-US" sz="1600" dirty="0"/>
                  <a:t>Includes QE events, 2p2h (MEC), etc.</a:t>
                </a:r>
              </a:p>
              <a:p>
                <a:pPr lvl="1"/>
                <a:r>
                  <a:rPr lang="en-US" sz="1600" dirty="0"/>
                  <a:t>And cross section measurements help in improving neutrino event generators/neutrino-nucleus interaction modeling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6D78A20-9754-22C7-183A-9D87E65C9B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7611"/>
                <a:ext cx="8372901" cy="2299901"/>
              </a:xfrm>
              <a:blipFill>
                <a:blip r:embed="rId4"/>
                <a:stretch>
                  <a:fillRect l="-1528" t="-3448" r="-728" b="-4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74B1A-E2FF-5681-C691-CBC25B47F8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80E149-291C-1893-F891-A30380CEB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91374"/>
            <a:ext cx="2761960" cy="1463040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D4F053F1-6BA3-3634-93E6-1E506AB33786}"/>
              </a:ext>
            </a:extLst>
          </p:cNvPr>
          <p:cNvSpPr txBox="1">
            <a:spLocks/>
          </p:cNvSpPr>
          <p:nvPr/>
        </p:nvSpPr>
        <p:spPr>
          <a:xfrm>
            <a:off x="6963097" y="4497621"/>
            <a:ext cx="1081548" cy="785376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DUNE:2X2 Demonstrator Simulation (Preliminary)</a:t>
            </a:r>
          </a:p>
        </p:txBody>
      </p:sp>
    </p:spTree>
    <p:extLst>
      <p:ext uri="{BB962C8B-B14F-4D97-AF65-F5344CB8AC3E}">
        <p14:creationId xmlns:p14="http://schemas.microsoft.com/office/powerpoint/2010/main" val="41742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1A3322-1B73-A7B6-08D2-1D2EAE7520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Mesonless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-Argon CC Cross Section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1A3322-1B73-A7B6-08D2-1D2EAE752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47" t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D78A20-9754-22C7-183A-9D87E65C9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7611"/>
            <a:ext cx="8587409" cy="230278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Signal definition 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one muon originating in the LAr fiducial volume and punching through the back of MINERvA downstream planes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no mesonic activity above threshold at the neutrino vertex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(Not required) hadronic activity from protons or heavier baryons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Topology (based on our signal definition) is simple.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We will measure differential cross-sections using events with protons in the final state.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74B1A-E2FF-5681-C691-CBC25B47F8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Picture 14" descr="A green and red graph&#10;&#10;Description automatically generated">
            <a:extLst>
              <a:ext uri="{FF2B5EF4-FFF2-40B4-BE49-F238E27FC236}">
                <a16:creationId xmlns:a16="http://schemas.microsoft.com/office/drawing/2014/main" id="{E43888DC-2A5B-EAB9-9CDF-AAFE79BE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318" y="3709256"/>
            <a:ext cx="3941783" cy="2743200"/>
          </a:xfrm>
          <a:prstGeom prst="rect">
            <a:avLst/>
          </a:prstGeom>
        </p:spPr>
      </p:pic>
      <p:pic>
        <p:nvPicPr>
          <p:cNvPr id="17" name="Picture 16" descr="A graph of a number of protons&#10;&#10;Description automatically generated">
            <a:extLst>
              <a:ext uri="{FF2B5EF4-FFF2-40B4-BE49-F238E27FC236}">
                <a16:creationId xmlns:a16="http://schemas.microsoft.com/office/drawing/2014/main" id="{E897EFD1-0DA9-C247-EF48-129EB9929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1" y="3709256"/>
            <a:ext cx="4541139" cy="2651760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96B74E6-BB3A-F651-576C-17491907DCE5}"/>
              </a:ext>
            </a:extLst>
          </p:cNvPr>
          <p:cNvSpPr txBox="1">
            <a:spLocks/>
          </p:cNvSpPr>
          <p:nvPr/>
        </p:nvSpPr>
        <p:spPr>
          <a:xfrm>
            <a:off x="2922039" y="4123996"/>
            <a:ext cx="1081548" cy="785376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DUNE:2X2 Demonstrator Simulation (Preliminary)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0CF804CA-91C9-FF9D-46D1-F2AC0B70858C}"/>
              </a:ext>
            </a:extLst>
          </p:cNvPr>
          <p:cNvSpPr txBox="1">
            <a:spLocks/>
          </p:cNvSpPr>
          <p:nvPr/>
        </p:nvSpPr>
        <p:spPr>
          <a:xfrm>
            <a:off x="7463178" y="4688168"/>
            <a:ext cx="1081548" cy="785376"/>
          </a:xfrm>
          <a:prstGeom prst="rect">
            <a:avLst/>
          </a:prstGeom>
          <a:solidFill>
            <a:srgbClr val="FFFF00"/>
          </a:solidFill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DUNE:2X2 Demonstrator Simulation (Preliminary)</a:t>
            </a:r>
          </a:p>
        </p:txBody>
      </p:sp>
    </p:spTree>
    <p:extLst>
      <p:ext uri="{BB962C8B-B14F-4D97-AF65-F5344CB8AC3E}">
        <p14:creationId xmlns:p14="http://schemas.microsoft.com/office/powerpoint/2010/main" val="23841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4x3 General 111715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4x3 General 111715</Template>
  <TotalTime>11223</TotalTime>
  <Words>1375</Words>
  <Application>Microsoft Office PowerPoint</Application>
  <PresentationFormat>On-screen Show (4:3)</PresentationFormat>
  <Paragraphs>244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4x3 General 111715</vt:lpstr>
      <vt:lpstr>First Physics Studies with DUNE Near Detector Prototype (2×2 Demonstrator)</vt:lpstr>
      <vt:lpstr>Science goals of dune </vt:lpstr>
      <vt:lpstr>Deep Underground Neutrino Experiment (DUNE)</vt:lpstr>
      <vt:lpstr>Full Near detector and its prototype </vt:lpstr>
      <vt:lpstr>Physics studies with 2×2 Demonstrator </vt:lpstr>
      <vt:lpstr>physics analysis efforts </vt:lpstr>
      <vt:lpstr>Charged track Multiplicity analysis </vt:lpstr>
      <vt:lpstr>Motivation for mesonless (ν_μ ) ̅-Argon CC Cross Section</vt:lpstr>
      <vt:lpstr>Mesonless (ν_μ ) ̅-Argon CC Cross Section </vt:lpstr>
      <vt:lpstr>Summary and next steps </vt:lpstr>
      <vt:lpstr>Backup Slides </vt:lpstr>
      <vt:lpstr>Protodune at cern </vt:lpstr>
      <vt:lpstr>Near detector complex </vt:lpstr>
      <vt:lpstr>FAR detector complex </vt:lpstr>
      <vt:lpstr>LBNF Neutrino Beam (Working) </vt:lpstr>
      <vt:lpstr>Neutrino beam flux </vt:lpstr>
      <vt:lpstr>How will the multiplicity analysis proceed?</vt:lpstr>
      <vt:lpstr>How does an ML-reconstructed event look like?</vt:lpstr>
      <vt:lpstr>How event looks like? 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Miesen</dc:creator>
  <cp:lastModifiedBy>Muhammad Bilal Azam</cp:lastModifiedBy>
  <cp:revision>614</cp:revision>
  <cp:lastPrinted>2015-09-08T15:35:42Z</cp:lastPrinted>
  <dcterms:created xsi:type="dcterms:W3CDTF">2015-11-17T23:08:18Z</dcterms:created>
  <dcterms:modified xsi:type="dcterms:W3CDTF">2024-07-08T18:32:36Z</dcterms:modified>
</cp:coreProperties>
</file>