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Lst>
  <p:notesMasterIdLst>
    <p:notesMasterId r:id="rId70"/>
  </p:notesMasterIdLst>
  <p:handoutMasterIdLst>
    <p:handoutMasterId r:id="rId71"/>
  </p:handoutMasterIdLst>
  <p:sldIdLst>
    <p:sldId id="294" r:id="rId2"/>
    <p:sldId id="300" r:id="rId3"/>
    <p:sldId id="307" r:id="rId4"/>
    <p:sldId id="308" r:id="rId5"/>
    <p:sldId id="309" r:id="rId6"/>
    <p:sldId id="310" r:id="rId7"/>
    <p:sldId id="366" r:id="rId8"/>
    <p:sldId id="385" r:id="rId9"/>
    <p:sldId id="365" r:id="rId10"/>
    <p:sldId id="386" r:id="rId11"/>
    <p:sldId id="326" r:id="rId12"/>
    <p:sldId id="327" r:id="rId13"/>
    <p:sldId id="367" r:id="rId14"/>
    <p:sldId id="328" r:id="rId15"/>
    <p:sldId id="339" r:id="rId16"/>
    <p:sldId id="368" r:id="rId17"/>
    <p:sldId id="383" r:id="rId18"/>
    <p:sldId id="369" r:id="rId19"/>
    <p:sldId id="330" r:id="rId20"/>
    <p:sldId id="331" r:id="rId21"/>
    <p:sldId id="319" r:id="rId22"/>
    <p:sldId id="332" r:id="rId23"/>
    <p:sldId id="311" r:id="rId24"/>
    <p:sldId id="313" r:id="rId25"/>
    <p:sldId id="315" r:id="rId26"/>
    <p:sldId id="317" r:id="rId27"/>
    <p:sldId id="345" r:id="rId28"/>
    <p:sldId id="343" r:id="rId29"/>
    <p:sldId id="342" r:id="rId30"/>
    <p:sldId id="333" r:id="rId31"/>
    <p:sldId id="334" r:id="rId32"/>
    <p:sldId id="335" r:id="rId33"/>
    <p:sldId id="337" r:id="rId34"/>
    <p:sldId id="338" r:id="rId35"/>
    <p:sldId id="340" r:id="rId36"/>
    <p:sldId id="346" r:id="rId37"/>
    <p:sldId id="347" r:id="rId38"/>
    <p:sldId id="348" r:id="rId39"/>
    <p:sldId id="349" r:id="rId40"/>
    <p:sldId id="350" r:id="rId41"/>
    <p:sldId id="351" r:id="rId42"/>
    <p:sldId id="352" r:id="rId43"/>
    <p:sldId id="353" r:id="rId44"/>
    <p:sldId id="354" r:id="rId45"/>
    <p:sldId id="355" r:id="rId46"/>
    <p:sldId id="356" r:id="rId47"/>
    <p:sldId id="357" r:id="rId48"/>
    <p:sldId id="358" r:id="rId49"/>
    <p:sldId id="370" r:id="rId50"/>
    <p:sldId id="371" r:id="rId51"/>
    <p:sldId id="372" r:id="rId52"/>
    <p:sldId id="384" r:id="rId53"/>
    <p:sldId id="373" r:id="rId54"/>
    <p:sldId id="374" r:id="rId55"/>
    <p:sldId id="375" r:id="rId56"/>
    <p:sldId id="376" r:id="rId57"/>
    <p:sldId id="377" r:id="rId58"/>
    <p:sldId id="378" r:id="rId59"/>
    <p:sldId id="379" r:id="rId60"/>
    <p:sldId id="380" r:id="rId61"/>
    <p:sldId id="381" r:id="rId62"/>
    <p:sldId id="363" r:id="rId63"/>
    <p:sldId id="321" r:id="rId64"/>
    <p:sldId id="322" r:id="rId65"/>
    <p:sldId id="362" r:id="rId66"/>
    <p:sldId id="324" r:id="rId67"/>
    <p:sldId id="325" r:id="rId68"/>
    <p:sldId id="320" r:id="rId69"/>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5050"/>
    <a:srgbClr val="97D7EB"/>
    <a:srgbClr val="98D7EA"/>
    <a:srgbClr val="98D7EB"/>
    <a:srgbClr val="50504E"/>
    <a:srgbClr val="4E4E4E"/>
    <a:srgbClr val="404040"/>
    <a:srgbClr val="004C97"/>
    <a:srgbClr val="63666A"/>
    <a:srgbClr val="99D6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95" autoAdjust="0"/>
    <p:restoredTop sz="94663"/>
  </p:normalViewPr>
  <p:slideViewPr>
    <p:cSldViewPr snapToGrid="0" snapToObjects="1" showGuides="1">
      <p:cViewPr varScale="1">
        <p:scale>
          <a:sx n="98" d="100"/>
          <a:sy n="98" d="100"/>
        </p:scale>
        <p:origin x="432" y="64"/>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7/9/2024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7/9/2024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2" name="Picture 1">
            <a:extLst>
              <a:ext uri="{FF2B5EF4-FFF2-40B4-BE49-F238E27FC236}">
                <a16:creationId xmlns:a16="http://schemas.microsoft.com/office/drawing/2014/main" id="{8C3366FF-FC5A-AF2F-8982-6C4BF5E497D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5"/>
          <a:stretch/>
        </p:blipFill>
        <p:spPr>
          <a:xfrm>
            <a:off x="-17762" y="612759"/>
            <a:ext cx="9189720" cy="2508919"/>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7/10/2024</a:t>
            </a:r>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J. D. Crnkovic | Accelerator Complex Status &amp; Evolution</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r>
              <a:rPr lang="en-US"/>
              <a:t>7/10/2024</a:t>
            </a:r>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J. D. Crnkovic | Accelerator Complex Status &amp; Evolution</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7/10/2024</a:t>
            </a:r>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a:t>J. D. Crnkovic | Accelerator Complex Status &amp; Evolution</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3" name="Picture 2">
            <a:extLst>
              <a:ext uri="{FF2B5EF4-FFF2-40B4-BE49-F238E27FC236}">
                <a16:creationId xmlns:a16="http://schemas.microsoft.com/office/drawing/2014/main" id="{90D440B3-9F17-BFC5-071C-0E749A69DBF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2" name="Picture 1">
            <a:extLst>
              <a:ext uri="{FF2B5EF4-FFF2-40B4-BE49-F238E27FC236}">
                <a16:creationId xmlns:a16="http://schemas.microsoft.com/office/drawing/2014/main" id="{87BA6F94-E34F-7970-1C5D-1D7967F7B5B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57"/>
          <a:stretch/>
        </p:blipFill>
        <p:spPr>
          <a:xfrm>
            <a:off x="-17762" y="612759"/>
            <a:ext cx="9189720" cy="2508919"/>
          </a:xfrm>
          <a:prstGeom prst="rect">
            <a:avLst/>
          </a:prstGeom>
        </p:spPr>
      </p:pic>
    </p:spTree>
    <p:extLst>
      <p:ext uri="{BB962C8B-B14F-4D97-AF65-F5344CB8AC3E}">
        <p14:creationId xmlns:p14="http://schemas.microsoft.com/office/powerpoint/2010/main" val="3763912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2" name="Picture 1">
            <a:extLst>
              <a:ext uri="{FF2B5EF4-FFF2-40B4-BE49-F238E27FC236}">
                <a16:creationId xmlns:a16="http://schemas.microsoft.com/office/drawing/2014/main" id="{2DA75D36-F305-4A2D-4B28-9B9D519221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spTree>
    <p:extLst>
      <p:ext uri="{BB962C8B-B14F-4D97-AF65-F5344CB8AC3E}">
        <p14:creationId xmlns:p14="http://schemas.microsoft.com/office/powerpoint/2010/main" val="1266715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762085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27013" indent="-227013">
              <a:spcBef>
                <a:spcPts val="984"/>
              </a:spcBef>
              <a:buFont typeface="Arial" panose="020B0604020202020204" pitchFamily="34" charset="0"/>
              <a:buChar char="•"/>
              <a:defRPr sz="1600">
                <a:solidFill>
                  <a:srgbClr val="505050"/>
                </a:solidFill>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a:solidFill>
                  <a:srgbClr val="505050"/>
                </a:solidFill>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a:solidFill>
                  <a:srgbClr val="505050"/>
                </a:solidFill>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a:solidFill>
                  <a:srgbClr val="505050"/>
                </a:solidFill>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7/10/2024</a:t>
            </a:r>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J. D. Crnkovic | Accelerator Complex Status &amp; Evolution</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3275" indent="-230188">
              <a:spcBef>
                <a:spcPts val="984"/>
              </a:spcBef>
              <a:defRPr sz="1400">
                <a:solidFill>
                  <a:srgbClr val="505050"/>
                </a:solidFill>
              </a:defRPr>
            </a:lvl3pPr>
            <a:lvl4pPr marL="1085850" indent="-228600">
              <a:spcBef>
                <a:spcPts val="984"/>
              </a:spcBef>
              <a:defRPr sz="1200">
                <a:solidFill>
                  <a:srgbClr val="505050"/>
                </a:solidFill>
              </a:defRPr>
            </a:lvl4pPr>
            <a:lvl5pPr marL="1370013" indent="-230188">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6450" indent="-228600">
              <a:spcBef>
                <a:spcPts val="984"/>
              </a:spcBef>
              <a:defRPr sz="1400">
                <a:solidFill>
                  <a:srgbClr val="505050"/>
                </a:solidFill>
              </a:defRPr>
            </a:lvl3pPr>
            <a:lvl4pPr marL="1087438" indent="-228600">
              <a:spcBef>
                <a:spcPts val="984"/>
              </a:spcBef>
              <a:defRPr sz="1200">
                <a:solidFill>
                  <a:srgbClr val="505050"/>
                </a:solidFill>
              </a:defRPr>
            </a:lvl4pPr>
            <a:lvl5pPr marL="1370013" indent="-228600">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marL="285750" marR="0" lvl="0" indent="-285750" algn="l" defTabSz="457200" rtl="0" eaLnBrk="1" fontAlgn="base" latinLnBrk="0" hangingPunct="1">
              <a:lnSpc>
                <a:spcPct val="100000"/>
              </a:lnSpc>
              <a:spcBef>
                <a:spcPts val="984"/>
              </a:spcBef>
              <a:spcAft>
                <a:spcPct val="0"/>
              </a:spcAft>
              <a:buClrTx/>
              <a:buSzTx/>
              <a:tabLst/>
              <a:defRPr/>
            </a:pPr>
            <a:r>
              <a:rPr lang="en-US"/>
              <a:t>Click to edit Master text styles</a:t>
            </a:r>
          </a:p>
          <a:p>
            <a:pPr marL="285750" marR="0" lvl="1" indent="-285750" algn="l" defTabSz="457200" rtl="0" eaLnBrk="1" fontAlgn="base" latinLnBrk="0" hangingPunct="1">
              <a:lnSpc>
                <a:spcPct val="100000"/>
              </a:lnSpc>
              <a:spcBef>
                <a:spcPts val="984"/>
              </a:spcBef>
              <a:spcAft>
                <a:spcPct val="0"/>
              </a:spcAft>
              <a:buClrTx/>
              <a:buSzTx/>
              <a:tabLst/>
              <a:defRPr/>
            </a:pPr>
            <a:r>
              <a:rPr lang="en-US"/>
              <a:t>Second level</a:t>
            </a:r>
          </a:p>
          <a:p>
            <a:pPr marL="285750" marR="0" lvl="2" indent="-285750" algn="l" defTabSz="457200" rtl="0" eaLnBrk="1" fontAlgn="base" latinLnBrk="0" hangingPunct="1">
              <a:lnSpc>
                <a:spcPct val="100000"/>
              </a:lnSpc>
              <a:spcBef>
                <a:spcPts val="984"/>
              </a:spcBef>
              <a:spcAft>
                <a:spcPct val="0"/>
              </a:spcAft>
              <a:buClrTx/>
              <a:buSzTx/>
              <a:tabLst/>
              <a:defRPr/>
            </a:pPr>
            <a:r>
              <a:rPr lang="en-US"/>
              <a:t>Third level</a:t>
            </a:r>
          </a:p>
          <a:p>
            <a:pPr marL="285750" marR="0" lvl="3" indent="-285750" algn="l" defTabSz="457200" rtl="0" eaLnBrk="1" fontAlgn="base" latinLnBrk="0" hangingPunct="1">
              <a:lnSpc>
                <a:spcPct val="100000"/>
              </a:lnSpc>
              <a:spcBef>
                <a:spcPts val="984"/>
              </a:spcBef>
              <a:spcAft>
                <a:spcPct val="0"/>
              </a:spcAft>
              <a:buClrTx/>
              <a:buSzTx/>
              <a:tabLst/>
              <a:defRPr/>
            </a:pPr>
            <a:r>
              <a:rPr lang="en-US"/>
              <a:t>Fourth level</a:t>
            </a:r>
          </a:p>
          <a:p>
            <a:pPr marL="285750" marR="0" lvl="4" indent="-285750" algn="l" defTabSz="457200" rtl="0" eaLnBrk="1" fontAlgn="base" latinLnBrk="0" hangingPunct="1">
              <a:lnSpc>
                <a:spcPct val="100000"/>
              </a:lnSpc>
              <a:spcBef>
                <a:spcPts val="984"/>
              </a:spcBef>
              <a:spcAft>
                <a:spcPct val="0"/>
              </a:spcAft>
              <a:buClrTx/>
              <a:buSzTx/>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7/10/2024</a:t>
            </a:r>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J. D. Crnkovic | Accelerator Complex Status &amp; Evolution</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4165237"/>
            <a:ext cx="3027894" cy="320908"/>
          </a:xfrm>
          <a:prstGeom prst="rect">
            <a:avLst/>
          </a:prstGeom>
        </p:spPr>
        <p:txBody>
          <a:bodyPr lIns="0" tIns="0" rIns="0" bIns="0" anchor="b"/>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85750" marR="0" indent="-285750"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4350" indent="-230188">
              <a:spcBef>
                <a:spcPts val="984"/>
              </a:spcBef>
              <a:defRPr sz="1400">
                <a:solidFill>
                  <a:srgbClr val="505050"/>
                </a:solidFill>
              </a:defRPr>
            </a:lvl2pPr>
            <a:lvl3pPr marL="806450" indent="-228600">
              <a:spcBef>
                <a:spcPts val="984"/>
              </a:spcBef>
              <a:defRPr sz="1400">
                <a:solidFill>
                  <a:srgbClr val="505050"/>
                </a:solidFill>
              </a:defRPr>
            </a:lvl3pPr>
            <a:lvl4pPr marL="1087438" indent="-228600">
              <a:spcBef>
                <a:spcPts val="984"/>
              </a:spcBef>
              <a:defRPr sz="1200">
                <a:solidFill>
                  <a:srgbClr val="505050"/>
                </a:solidFill>
              </a:defRPr>
            </a:lvl4pPr>
            <a:lvl5pPr marL="1370013" indent="-228600">
              <a:spcBef>
                <a:spcPts val="984"/>
              </a:spcBef>
              <a:buFont typeface="Arial"/>
              <a:buChar char="•"/>
              <a:defRPr sz="1200">
                <a:solidFill>
                  <a:srgbClr val="505050"/>
                </a:solidFill>
              </a:defRPr>
            </a:lvl5pPr>
            <a:lvl6pPr marL="1373188" indent="0">
              <a:spcBef>
                <a:spcPts val="984"/>
              </a:spcBef>
              <a:buFont typeface="Arial" panose="020B0604020202020204" pitchFamily="34" charset="0"/>
              <a:buNone/>
              <a:defRPr sz="1200">
                <a:solidFill>
                  <a:srgbClr val="505050"/>
                </a:solidFill>
              </a:defRPr>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r>
              <a:rPr lang="en-US"/>
              <a:t>7/10/2024</a:t>
            </a:r>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J. D. Crnkovic | Accelerator Complex Status &amp; Evolution</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337E9888-76A4-76B3-BAD9-CA6F84EBC301}"/>
              </a:ext>
            </a:extLst>
          </p:cNvPr>
          <p:cNvSpPr>
            <a:spLocks noGrp="1"/>
          </p:cNvSpPr>
          <p:nvPr>
            <p:ph sz="half" idx="13"/>
          </p:nvPr>
        </p:nvSpPr>
        <p:spPr>
          <a:xfrm>
            <a:off x="228601" y="728664"/>
            <a:ext cx="3027893" cy="3368538"/>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3275" indent="-230188">
              <a:spcBef>
                <a:spcPts val="984"/>
              </a:spcBef>
              <a:defRPr sz="1400">
                <a:solidFill>
                  <a:srgbClr val="505050"/>
                </a:solidFill>
              </a:defRPr>
            </a:lvl3pPr>
            <a:lvl4pPr marL="1085850" indent="-228600">
              <a:spcBef>
                <a:spcPts val="984"/>
              </a:spcBef>
              <a:defRPr sz="1200">
                <a:solidFill>
                  <a:srgbClr val="505050"/>
                </a:solidFill>
              </a:defRPr>
            </a:lvl4pPr>
            <a:lvl5pPr marL="1370013" indent="-230188">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7/10/2024</a:t>
            </a:r>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J. D. Crnkovic | Accelerator Complex Status &amp; Evolution</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7" r:id="rId2"/>
    <p:sldLayoutId id="2147484125" r:id="rId3"/>
    <p:sldLayoutId id="2147484132" r:id="rId4"/>
    <p:sldLayoutId id="2147484131" r:id="rId5"/>
    <p:sldLayoutId id="2147484129" r:id="rId6"/>
    <p:sldLayoutId id="2147484104" r:id="rId7"/>
    <p:sldLayoutId id="2147484105" r:id="rId8"/>
    <p:sldLayoutId id="2147484120" r:id="rId9"/>
    <p:sldLayoutId id="2147484103" r:id="rId10"/>
    <p:sldLayoutId id="2147484122" r:id="rId11"/>
    <p:sldLayoutId id="2147484116" r:id="rId12"/>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operations.fnal.gov/rookie_books/concepts.pdf"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arxiv.org/abs/2401.02291" TargetMode="External"/><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hyperlink" Target="https://indico.fnal.gov/event/58491/contributions/260271/attachments/164192/217651/awatts_Eweek2023.pptx"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indico.fnal.gov/event/65228/attachments/179063/244360/2024-06-20%20AD%20AllHands.pdf"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www.usparticlephysics.org/2023-p5-report/full-list-of-recommendations.html"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lss.fnal.gov/archive/2024/slides/fermilab-slides-24-0021-ad.pdf" TargetMode="External"/><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indico.fnal.gov/event/65228/attachments/179063/244360/2024-06-20%20AD%20AllHands.pdf"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hyperlink" Target="https://www.usparticlephysics.org/2023-p5-report/full-list-of-recommendations.html"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lss.fnal.gov/archive/2024/slides/fermilab-slides-24-0021-ad.pdf" TargetMode="Externa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hyperlink" Target="https://www.usparticlephysics.org/2023-p5-report/full-list-of-recommendations.html"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fast.fnal.gov/"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hyperlink" Target="https://www.muoncollider.us/"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www.usparticlephysics.org/2023-p5-report/full-list-of-recommendations.html"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www.usparticlephysics.org/2023-p5-report/full-list-of-recommendations.html"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hyperlink" Target="https://www.usparticlephysics.org/2023-p5-report/full-list-of-recommendations.html"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hyperlink" Target="https://www.usparticlephysics.org/2023-p5-report/full-list-of-recommendations.html"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indico.fnal.gov/event/65228/attachments/179063/244360/2024-06-20%20AD%20AllHands.pdf"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indico.fnal.gov/event/65228/attachments/179063/244360/2024-06-20%20AD%20AllHands.pdf"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indico.fnal.gov/event/65228/attachments/179063/244360/2024-06-20%20AD%20AllHands.pdf"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fnal.gov/pub/science/particle-accelerators/images/accel-complex-animation.gif" TargetMode="External"/><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indico.fnal.gov/event/65228/attachments/179063/244360/2024-06-20%20AD%20AllHands.pdf"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indico.fnal.gov/event/65228/attachments/179063/244360/2024-06-20%20AD%20AllHands.pdf"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indico.fnal.gov/event/65228/attachments/179063/244360/2024-06-20%20AD%20AllHands.pdf"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indico.fnal.gov/event/65228/attachments/179063/244360/2024-06-20%20AD%20AllHands.pdf"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indico.fnal.gov/event/65228/attachments/179063/244360/2024-06-20%20AD%20AllHands.pdf"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indico.fnal.gov/event/65228/attachments/179063/244360/2024-06-20%20AD%20AllHands.pdf"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indico.fnal.gov/event/59663/contributions/268289/attachments/167975/224776/ACEscienceworkshop.pdf"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indico.fnal.gov/event/59663/contributions/268289/attachments/167975/224776/ACEscienceworkshop.pdf"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indico.fnal.gov/event/59663/contributions/268289/attachments/167975/224776/ACEscienceworkshop.pdf"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indico.fnal.gov/event/59663/contributions/268289/attachments/167975/224776/ACEscienceworkshop.pdf"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indico.fnal.gov/event/65228/attachments/179063/244360/2024-06-20%20AD%20AllHands.pdf"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indico.fnal.gov/event/59663/contributions/268289/attachments/167975/224776/ACEscienceworkshop.pdf" TargetMode="External"/><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indico.fnal.gov/event/59663/contributions/268289/attachments/167975/224776/ACEscienceworkshop.pdf"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indico.fnal.gov/event/59663/contributions/268289/attachments/167975/224776/ACEscienceworkshop.pdf" TargetMode="Externa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indico.fnal.gov/event/59663/contributions/268289/attachments/167975/224776/ACEscienceworkshop.pdf"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indico.fnal.gov/event/59663/contributions/268289/attachments/167975/224776/ACEscienceworkshop.pdf" TargetMode="External"/><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indico.fnal.gov/event/59663/contributions/268289/attachments/167975/224776/ACEscienceworkshop.pdf" TargetMode="External"/><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indico.fnal.gov/event/59663/contributions/268289/attachments/167975/224776/ACEscienceworkshop.pdf" TargetMode="External"/><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indico.fnal.gov/event/59663/contributions/268289/attachments/167975/224776/ACEscienceworkshop.pdf" TargetMode="External"/><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indico.fnal.gov/event/59663/contributions/268289/attachments/167975/224776/ACEscienceworkshop.pdf" TargetMode="External"/><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lss.fnal.gov/archive/2024/slides/fermilab-slides-24-0021-ad.pdf" TargetMode="External"/><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www-bd.fnal.gov/FixedTargetPlots/today/ProtonPlots.html" TargetMode="External"/><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hyperlink" Target="https://lss.fnal.gov/archive/2024/slides/fermilab-slides-24-0021-ad.pdf"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lss.fnal.gov/archive/2024/slides/fermilab-slides-24-0021-ad.pdf"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lss.fnal.gov/archive/2024/slides/fermilab-slides-24-0021-ad.pdf" TargetMode="External"/><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s://lss.fnal.gov/archive/2024/slides/fermilab-slides-24-0021-ad.pdf" TargetMode="Externa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lss.fnal.gov/archive/2024/slides/fermilab-slides-24-0021-ad.pdf" TargetMode="Externa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lss.fnal.gov/archive/2024/slides/fermilab-slides-24-0021-ad.pdf" TargetMode="External"/><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lss.fnal.gov/archive/2024/slides/fermilab-slides-24-0021-ad.pdf" TargetMode="Externa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lss.fnal.gov/archive/2024/slides/fermilab-slides-24-0021-ad.pdf" TargetMode="Externa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lss.fnal.gov/archive/2024/slides/fermilab-slides-24-0021-ad.pdf"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hyperlink" Target="https://lss.fnal.gov/archive/2024/slides/fermilab-slides-24-0021-ad.pdf" TargetMode="External"/><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bd.fnal.gov/FixedTargetPlots/today/ProtonPlots.html" TargetMode="Externa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hyperlink" Target="https://lss.fnal.gov/archive/2024/slides/fermilab-slides-24-0021-ad.pdf" TargetMode="External"/><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https://lss.fnal.gov/archive/2024/slides/fermilab-slides-24-0021-ad.pdf" TargetMode="External"/><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hyperlink" Target="https://www.fnal.gov/pub/science/particle-accelerators/images/accel-complex-animation.gif" TargetMode="External"/><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s://lbnf-dune.fnal.gov/"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hyperlink" Target="https://lbnf-dune.fnal.gov/" TargetMode="Externa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hyperlink" Target="https://mu2e.fnal.gov/research_goals.shtml"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mu2e.fnal.gov/research_goals.shtml" TargetMode="External"/><Relationship Id="rId2" Type="http://schemas.openxmlformats.org/officeDocument/2006/relationships/image" Target="../media/image65.jpg"/><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hyperlink" Target="https://www.fnal.gov/pub/today/archive/archive_2014/today14-12-09.html"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mu2ewiki.fnal.gov/wiki/ProductionSolenoidIntro"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https://strategicplan.fnal.gov/accelerator-science-technology/"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www.usparticlephysics.org/2023-p5-report/full-list-of-recommendations.html"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lss.fnal.gov/archive/2024/slides/fermilab-slides-24-0021-ad.pdf" TargetMode="External"/><Relationship Id="rId2" Type="http://schemas.openxmlformats.org/officeDocument/2006/relationships/hyperlink" Target="https://lbnf-dune.fnal.gov/" TargetMode="Externa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s://pip2.fnal.gov/about/photos-and-videos/" TargetMode="External"/><Relationship Id="rId2" Type="http://schemas.openxmlformats.org/officeDocument/2006/relationships/hyperlink" Target="https://pip2.fnal.gov/" TargetMode="External"/><Relationship Id="rId1" Type="http://schemas.openxmlformats.org/officeDocument/2006/relationships/slideLayout" Target="../slideLayouts/slideLayout7.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77D4EC-ED2D-9906-14C6-76CBC88CB9BA}"/>
              </a:ext>
            </a:extLst>
          </p:cNvPr>
          <p:cNvSpPr/>
          <p:nvPr/>
        </p:nvSpPr>
        <p:spPr>
          <a:xfrm>
            <a:off x="-53340" y="609600"/>
            <a:ext cx="9283604" cy="25649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2BBB49F-E2FC-2882-E2F5-412D9E628F14}"/>
              </a:ext>
            </a:extLst>
          </p:cNvPr>
          <p:cNvSpPr txBox="1"/>
          <p:nvPr/>
        </p:nvSpPr>
        <p:spPr>
          <a:xfrm>
            <a:off x="65315" y="4809574"/>
            <a:ext cx="7680625" cy="246221"/>
          </a:xfrm>
          <a:prstGeom prst="rect">
            <a:avLst/>
          </a:prstGeom>
          <a:noFill/>
        </p:spPr>
        <p:txBody>
          <a:bodyPr wrap="square" rtlCol="0">
            <a:spAutoFit/>
          </a:bodyPr>
          <a:lstStyle/>
          <a:p>
            <a:pPr algn="ctr"/>
            <a:r>
              <a:rPr lang="en-US" sz="1000" dirty="0">
                <a:solidFill>
                  <a:srgbClr val="505050"/>
                </a:solidFill>
                <a:latin typeface="Helvetica" pitchFamily="2" charset="0"/>
              </a:rPr>
              <a:t>[1] Accelerator Division - Operations Department, Concepts Rookie Book (2020) </a:t>
            </a:r>
            <a:r>
              <a:rPr lang="en-US" sz="1000" dirty="0">
                <a:solidFill>
                  <a:srgbClr val="505050"/>
                </a:solidFill>
                <a:latin typeface="Helvetica" pitchFamily="2" charset="0"/>
                <a:hlinkClick r:id="rId2"/>
              </a:rPr>
              <a:t>https://operations.fnal.gov/rookie_books/concepts.pdf</a:t>
            </a:r>
            <a:r>
              <a:rPr lang="en-US" sz="1000" dirty="0">
                <a:solidFill>
                  <a:srgbClr val="505050"/>
                </a:solidFill>
                <a:latin typeface="Helvetica" pitchFamily="2" charset="0"/>
              </a:rPr>
              <a:t> </a:t>
            </a:r>
          </a:p>
        </p:txBody>
      </p:sp>
      <p:pic>
        <p:nvPicPr>
          <p:cNvPr id="12" name="Picture 11" descr="A diagram of a tennis racket&#10;&#10;Description automatically generated">
            <a:extLst>
              <a:ext uri="{FF2B5EF4-FFF2-40B4-BE49-F238E27FC236}">
                <a16:creationId xmlns:a16="http://schemas.microsoft.com/office/drawing/2014/main" id="{966B77C7-DC37-9D0D-B2D1-6DFAF0E2BA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1700" y="1008246"/>
            <a:ext cx="6906985" cy="3801328"/>
          </a:xfrm>
          <a:prstGeom prst="rect">
            <a:avLst/>
          </a:prstGeom>
        </p:spPr>
      </p:pic>
      <p:sp>
        <p:nvSpPr>
          <p:cNvPr id="3" name="Text Placeholder 2"/>
          <p:cNvSpPr>
            <a:spLocks noGrp="1"/>
          </p:cNvSpPr>
          <p:nvPr>
            <p:ph type="body" sz="quarter" idx="11"/>
          </p:nvPr>
        </p:nvSpPr>
        <p:spPr>
          <a:xfrm>
            <a:off x="65315" y="682582"/>
            <a:ext cx="8499232" cy="752287"/>
          </a:xfrm>
        </p:spPr>
        <p:txBody>
          <a:bodyPr>
            <a:noAutofit/>
          </a:bodyPr>
          <a:lstStyle/>
          <a:p>
            <a:r>
              <a:rPr lang="en-US" sz="1800" dirty="0"/>
              <a:t>Accelerator Complex Status &amp; Evolution</a:t>
            </a:r>
          </a:p>
        </p:txBody>
      </p:sp>
      <p:sp>
        <p:nvSpPr>
          <p:cNvPr id="4" name="Text Placeholder 3"/>
          <p:cNvSpPr>
            <a:spLocks noGrp="1"/>
          </p:cNvSpPr>
          <p:nvPr>
            <p:ph type="body" sz="quarter" idx="10"/>
          </p:nvPr>
        </p:nvSpPr>
        <p:spPr>
          <a:xfrm>
            <a:off x="65315" y="1242010"/>
            <a:ext cx="2822666" cy="935794"/>
          </a:xfrm>
        </p:spPr>
        <p:txBody>
          <a:bodyPr/>
          <a:lstStyle/>
          <a:p>
            <a:r>
              <a:rPr lang="en-US" sz="1400" dirty="0"/>
              <a:t>Jason D. Crnkovic</a:t>
            </a:r>
          </a:p>
          <a:p>
            <a:r>
              <a:rPr lang="en-US" sz="1400" dirty="0"/>
              <a:t>57th Annual Users Meeting (2024): Inspirations from P5</a:t>
            </a:r>
          </a:p>
          <a:p>
            <a:r>
              <a:rPr lang="en-US" sz="1400" dirty="0"/>
              <a:t>Wednesday, July 10, 2024</a:t>
            </a:r>
          </a:p>
        </p:txBody>
      </p:sp>
      <p:sp>
        <p:nvSpPr>
          <p:cNvPr id="11" name="TextBox 10">
            <a:extLst>
              <a:ext uri="{FF2B5EF4-FFF2-40B4-BE49-F238E27FC236}">
                <a16:creationId xmlns:a16="http://schemas.microsoft.com/office/drawing/2014/main" id="{3514EF09-5CAA-3603-2B3F-4F822B46DD6B}"/>
              </a:ext>
            </a:extLst>
          </p:cNvPr>
          <p:cNvSpPr txBox="1"/>
          <p:nvPr/>
        </p:nvSpPr>
        <p:spPr>
          <a:xfrm>
            <a:off x="4506686" y="1384740"/>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[1]</a:t>
            </a:r>
          </a:p>
        </p:txBody>
      </p:sp>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4"/>
            <a:ext cx="8969072" cy="600746"/>
          </a:xfrm>
        </p:spPr>
        <p:txBody>
          <a:bodyPr/>
          <a:lstStyle/>
          <a:p>
            <a:r>
              <a:rPr lang="en-US" dirty="0"/>
              <a:t>The Muon-to-Electron-Conversion (Mu2e) Experiment will look for charged lepton flavor violation.</a:t>
            </a:r>
          </a:p>
        </p:txBody>
      </p:sp>
      <p:pic>
        <p:nvPicPr>
          <p:cNvPr id="12" name="Picture 11" descr="A map of a delivery ring&#10;&#10;Description automatically generated">
            <a:extLst>
              <a:ext uri="{FF2B5EF4-FFF2-40B4-BE49-F238E27FC236}">
                <a16:creationId xmlns:a16="http://schemas.microsoft.com/office/drawing/2014/main" id="{57197ACE-F70B-FA4D-ABFD-7AD6B4F44004}"/>
              </a:ext>
            </a:extLst>
          </p:cNvPr>
          <p:cNvPicPr>
            <a:picLocks noChangeAspect="1"/>
          </p:cNvPicPr>
          <p:nvPr/>
        </p:nvPicPr>
        <p:blipFill>
          <a:blip r:embed="rId2"/>
          <a:stretch>
            <a:fillRect/>
          </a:stretch>
        </p:blipFill>
        <p:spPr>
          <a:xfrm>
            <a:off x="2459824" y="1854516"/>
            <a:ext cx="6643798" cy="2804294"/>
          </a:xfrm>
          <a:prstGeom prst="rect">
            <a:avLst/>
          </a:prstGeom>
        </p:spPr>
      </p:pic>
      <p:sp>
        <p:nvSpPr>
          <p:cNvPr id="17" name="TextBox 16">
            <a:extLst>
              <a:ext uri="{FF2B5EF4-FFF2-40B4-BE49-F238E27FC236}">
                <a16:creationId xmlns:a16="http://schemas.microsoft.com/office/drawing/2014/main" id="{F3C3FBF7-D334-00B6-B551-F680A2CA1E8E}"/>
              </a:ext>
            </a:extLst>
          </p:cNvPr>
          <p:cNvSpPr txBox="1"/>
          <p:nvPr/>
        </p:nvSpPr>
        <p:spPr>
          <a:xfrm>
            <a:off x="6827213" y="1907644"/>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[1]</a:t>
            </a:r>
          </a:p>
        </p:txBody>
      </p:sp>
      <p:sp>
        <p:nvSpPr>
          <p:cNvPr id="8" name="TextBox 7">
            <a:extLst>
              <a:ext uri="{FF2B5EF4-FFF2-40B4-BE49-F238E27FC236}">
                <a16:creationId xmlns:a16="http://schemas.microsoft.com/office/drawing/2014/main" id="{A76E1191-D627-7579-878C-B26EBD475FEF}"/>
              </a:ext>
            </a:extLst>
          </p:cNvPr>
          <p:cNvSpPr txBox="1"/>
          <p:nvPr/>
        </p:nvSpPr>
        <p:spPr>
          <a:xfrm>
            <a:off x="6002599" y="814413"/>
            <a:ext cx="3003550" cy="738664"/>
          </a:xfrm>
          <a:prstGeom prst="rect">
            <a:avLst/>
          </a:prstGeom>
          <a:noFill/>
        </p:spPr>
        <p:txBody>
          <a:bodyPr wrap="square" rtlCol="0">
            <a:spAutoFit/>
          </a:bodyPr>
          <a:lstStyle/>
          <a:p>
            <a:pPr algn="ctr"/>
            <a:r>
              <a:rPr lang="en-US" sz="1400" b="1" dirty="0">
                <a:solidFill>
                  <a:srgbClr val="7030A0"/>
                </a:solidFill>
                <a:latin typeface="Helvetica" pitchFamily="2" charset="0"/>
              </a:rPr>
              <a:t>See Gonzalo Diaz Bautista’s talk on Thursday at 17:00 for       Mu2e (+PIP-II Muon Possibilities).</a:t>
            </a:r>
          </a:p>
        </p:txBody>
      </p:sp>
      <p:sp>
        <p:nvSpPr>
          <p:cNvPr id="10" name="TextBox 9">
            <a:extLst>
              <a:ext uri="{FF2B5EF4-FFF2-40B4-BE49-F238E27FC236}">
                <a16:creationId xmlns:a16="http://schemas.microsoft.com/office/drawing/2014/main" id="{3F515B07-7096-A05B-8B1D-2E07B45D8A0F}"/>
              </a:ext>
            </a:extLst>
          </p:cNvPr>
          <p:cNvSpPr txBox="1"/>
          <p:nvPr/>
        </p:nvSpPr>
        <p:spPr>
          <a:xfrm>
            <a:off x="40379" y="4195942"/>
            <a:ext cx="5058137" cy="553998"/>
          </a:xfrm>
          <a:prstGeom prst="rect">
            <a:avLst/>
          </a:prstGeom>
          <a:noFill/>
        </p:spPr>
        <p:txBody>
          <a:bodyPr wrap="square" rtlCol="0">
            <a:spAutoFit/>
          </a:bodyPr>
          <a:lstStyle/>
          <a:p>
            <a:r>
              <a:rPr lang="en-US" sz="1000" dirty="0">
                <a:solidFill>
                  <a:srgbClr val="505050"/>
                </a:solidFill>
                <a:latin typeface="Helvetica" pitchFamily="2" charset="0"/>
              </a:rPr>
              <a:t>[1] D. </a:t>
            </a:r>
            <a:r>
              <a:rPr lang="en-US" sz="1000" dirty="0" err="1">
                <a:solidFill>
                  <a:srgbClr val="505050"/>
                </a:solidFill>
                <a:latin typeface="Helvetica" pitchFamily="2" charset="0"/>
              </a:rPr>
              <a:t>Stratakis</a:t>
            </a:r>
            <a:r>
              <a:rPr lang="en-US" sz="1000" dirty="0">
                <a:solidFill>
                  <a:srgbClr val="505050"/>
                </a:solidFill>
                <a:latin typeface="Helvetica" pitchFamily="2" charset="0"/>
              </a:rPr>
              <a:t> </a:t>
            </a:r>
            <a:r>
              <a:rPr lang="en-US" sz="1000" i="1" dirty="0">
                <a:solidFill>
                  <a:srgbClr val="505050"/>
                </a:solidFill>
                <a:latin typeface="Helvetica" pitchFamily="2" charset="0"/>
              </a:rPr>
              <a:t>et al.</a:t>
            </a:r>
            <a:r>
              <a:rPr lang="en-US" sz="1000" dirty="0">
                <a:solidFill>
                  <a:srgbClr val="505050"/>
                </a:solidFill>
                <a:latin typeface="Helvetica" pitchFamily="2" charset="0"/>
              </a:rPr>
              <a:t>, Commissioning and First Results of the Fermilab Muon Campus,  Phys. Rev. Accel. Beams </a:t>
            </a:r>
            <a:r>
              <a:rPr lang="en-US" sz="1000" b="1" dirty="0">
                <a:solidFill>
                  <a:srgbClr val="505050"/>
                </a:solidFill>
                <a:latin typeface="Helvetica" pitchFamily="2" charset="0"/>
              </a:rPr>
              <a:t>22</a:t>
            </a:r>
            <a:r>
              <a:rPr lang="en-US" sz="1000" dirty="0">
                <a:solidFill>
                  <a:srgbClr val="505050"/>
                </a:solidFill>
                <a:latin typeface="Helvetica" pitchFamily="2" charset="0"/>
              </a:rPr>
              <a:t> (2019) no.1, 011001 doi:10.1103/PhysRevAccelBeams.22.011001</a:t>
            </a:r>
          </a:p>
        </p:txBody>
      </p:sp>
      <p:sp>
        <p:nvSpPr>
          <p:cNvPr id="18" name="Rectangle 17">
            <a:extLst>
              <a:ext uri="{FF2B5EF4-FFF2-40B4-BE49-F238E27FC236}">
                <a16:creationId xmlns:a16="http://schemas.microsoft.com/office/drawing/2014/main" id="{C5C98D0A-8C53-F4A3-A818-AE0272E9D9FB}"/>
              </a:ext>
            </a:extLst>
          </p:cNvPr>
          <p:cNvSpPr/>
          <p:nvPr/>
        </p:nvSpPr>
        <p:spPr>
          <a:xfrm>
            <a:off x="2901576" y="1894236"/>
            <a:ext cx="6202046" cy="56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B7D4E16-E2E1-4553-7D62-BC6FE556EC13}"/>
              </a:ext>
            </a:extLst>
          </p:cNvPr>
          <p:cNvSpPr/>
          <p:nvPr/>
        </p:nvSpPr>
        <p:spPr>
          <a:xfrm>
            <a:off x="3575244" y="2197496"/>
            <a:ext cx="599506"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3F78740-2F3C-7C07-96AB-21F4A2130907}"/>
              </a:ext>
            </a:extLst>
          </p:cNvPr>
          <p:cNvSpPr/>
          <p:nvPr/>
        </p:nvSpPr>
        <p:spPr>
          <a:xfrm>
            <a:off x="7561595" y="2266836"/>
            <a:ext cx="1267567" cy="821159"/>
          </a:xfrm>
          <a:prstGeom prst="round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41616E2-FA75-C922-FED3-9A1B99D10501}"/>
              </a:ext>
            </a:extLst>
          </p:cNvPr>
          <p:cNvSpPr txBox="1"/>
          <p:nvPr/>
        </p:nvSpPr>
        <p:spPr>
          <a:xfrm>
            <a:off x="7807369" y="1950582"/>
            <a:ext cx="776018" cy="369332"/>
          </a:xfrm>
          <a:prstGeom prst="rect">
            <a:avLst/>
          </a:prstGeom>
          <a:noFill/>
        </p:spPr>
        <p:txBody>
          <a:bodyPr wrap="square" rtlCol="0">
            <a:spAutoFit/>
          </a:bodyPr>
          <a:lstStyle/>
          <a:p>
            <a:pPr algn="ctr"/>
            <a:r>
              <a:rPr lang="en-US" sz="1800" b="1" dirty="0">
                <a:solidFill>
                  <a:schemeClr val="accent3"/>
                </a:solidFill>
                <a:latin typeface="Helvetica" pitchFamily="2" charset="0"/>
              </a:rPr>
              <a:t>Mu2e</a:t>
            </a:r>
          </a:p>
        </p:txBody>
      </p:sp>
      <p:sp>
        <p:nvSpPr>
          <p:cNvPr id="2" name="Rectangle 1">
            <a:extLst>
              <a:ext uri="{FF2B5EF4-FFF2-40B4-BE49-F238E27FC236}">
                <a16:creationId xmlns:a16="http://schemas.microsoft.com/office/drawing/2014/main" id="{E207F69B-4440-24CC-875B-C606A0D20236}"/>
              </a:ext>
            </a:extLst>
          </p:cNvPr>
          <p:cNvSpPr/>
          <p:nvPr/>
        </p:nvSpPr>
        <p:spPr>
          <a:xfrm>
            <a:off x="2428876" y="1824038"/>
            <a:ext cx="6694488" cy="56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1">
            <a:extLst>
              <a:ext uri="{FF2B5EF4-FFF2-40B4-BE49-F238E27FC236}">
                <a16:creationId xmlns:a16="http://schemas.microsoft.com/office/drawing/2014/main" id="{C90108CB-56F4-7BEB-8309-CB32D2DD3B9F}"/>
              </a:ext>
            </a:extLst>
          </p:cNvPr>
          <p:cNvSpPr txBox="1">
            <a:spLocks/>
          </p:cNvSpPr>
          <p:nvPr/>
        </p:nvSpPr>
        <p:spPr>
          <a:xfrm>
            <a:off x="68580" y="670559"/>
            <a:ext cx="5469906" cy="1223677"/>
          </a:xfrm>
          <a:prstGeom prst="rect">
            <a:avLst/>
          </a:prstGeom>
        </p:spPr>
        <p:txBody>
          <a:bodyPr lIns="0" tIns="0" rIns="0" bIns="0"/>
          <a:lstStyle>
            <a:lvl1pPr marL="227013" indent="-227013" algn="l" defTabSz="457200" rtl="0" eaLnBrk="1" fontAlgn="base" hangingPunct="1">
              <a:spcBef>
                <a:spcPts val="984"/>
              </a:spcBef>
              <a:spcAft>
                <a:spcPct val="0"/>
              </a:spcAft>
              <a:buFont typeface="Arial" panose="020B0604020202020204" pitchFamily="34" charset="0"/>
              <a:buChar char="•"/>
              <a:defRPr sz="1600" kern="1200">
                <a:solidFill>
                  <a:srgbClr val="505050"/>
                </a:solidFill>
                <a:latin typeface="Helvetica"/>
                <a:ea typeface="Geneva" charset="0"/>
                <a:cs typeface="ＭＳ Ｐゴシック" charset="0"/>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kern="1200">
                <a:solidFill>
                  <a:srgbClr val="505050"/>
                </a:solidFill>
                <a:latin typeface="Helvetica"/>
                <a:ea typeface="ＭＳ Ｐゴシック" charset="0"/>
                <a:cs typeface="ＭＳ Ｐゴシック" charset="0"/>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AD is preparing the Muon Campus for Mu2e operations.</a:t>
            </a:r>
          </a:p>
          <a:p>
            <a:pPr lvl="1"/>
            <a:r>
              <a:rPr lang="en-US" sz="1200" dirty="0"/>
              <a:t>Muon g-2 used a muon beam.</a:t>
            </a:r>
          </a:p>
          <a:p>
            <a:pPr lvl="1"/>
            <a:r>
              <a:rPr lang="en-US" sz="1200" b="1" dirty="0">
                <a:solidFill>
                  <a:schemeClr val="accent3"/>
                </a:solidFill>
              </a:rPr>
              <a:t>Mu2e will use a proton beam.</a:t>
            </a:r>
          </a:p>
          <a:p>
            <a:r>
              <a:rPr lang="en-US" sz="1400" dirty="0"/>
              <a:t>AD is working on the production target for the production solenoid.</a:t>
            </a:r>
          </a:p>
        </p:txBody>
      </p:sp>
    </p:spTree>
    <p:extLst>
      <p:ext uri="{BB962C8B-B14F-4D97-AF65-F5344CB8AC3E}">
        <p14:creationId xmlns:p14="http://schemas.microsoft.com/office/powerpoint/2010/main" val="1461750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diagram of a software control system&#10;&#10;Description automatically generated">
            <a:extLst>
              <a:ext uri="{FF2B5EF4-FFF2-40B4-BE49-F238E27FC236}">
                <a16:creationId xmlns:a16="http://schemas.microsoft.com/office/drawing/2014/main" id="{1747C09F-0CD0-75DD-F360-BF1BA8E9BA57}"/>
              </a:ext>
            </a:extLst>
          </p:cNvPr>
          <p:cNvPicPr>
            <a:picLocks noChangeAspect="1"/>
          </p:cNvPicPr>
          <p:nvPr/>
        </p:nvPicPr>
        <p:blipFill>
          <a:blip r:embed="rId2"/>
          <a:stretch>
            <a:fillRect/>
          </a:stretch>
        </p:blipFill>
        <p:spPr>
          <a:xfrm>
            <a:off x="4524115" y="1144523"/>
            <a:ext cx="4551306" cy="2238249"/>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4"/>
            <a:ext cx="8969072" cy="600746"/>
          </a:xfrm>
        </p:spPr>
        <p:txBody>
          <a:bodyPr/>
          <a:lstStyle/>
          <a:p>
            <a:r>
              <a:rPr lang="en-US" dirty="0"/>
              <a:t>Accelerator Controls Operations Research Network (ACORN) Project will modernize AD control systems:</a:t>
            </a:r>
          </a:p>
        </p:txBody>
      </p:sp>
      <p:sp>
        <p:nvSpPr>
          <p:cNvPr id="7" name="Content Placeholder 1">
            <a:extLst>
              <a:ext uri="{FF2B5EF4-FFF2-40B4-BE49-F238E27FC236}">
                <a16:creationId xmlns:a16="http://schemas.microsoft.com/office/drawing/2014/main" id="{C90108CB-56F4-7BEB-8309-CB32D2DD3B9F}"/>
              </a:ext>
            </a:extLst>
          </p:cNvPr>
          <p:cNvSpPr txBox="1">
            <a:spLocks/>
          </p:cNvSpPr>
          <p:nvPr/>
        </p:nvSpPr>
        <p:spPr>
          <a:xfrm>
            <a:off x="68580" y="683150"/>
            <a:ext cx="4760997" cy="3653178"/>
          </a:xfrm>
          <a:prstGeom prst="rect">
            <a:avLst/>
          </a:prstGeom>
        </p:spPr>
        <p:txBody>
          <a:bodyPr lIns="0" tIns="0" rIns="0" bIns="0"/>
          <a:lstStyle>
            <a:lvl1pPr marL="227013" indent="-227013" algn="l" defTabSz="457200" rtl="0" eaLnBrk="1" fontAlgn="base" hangingPunct="1">
              <a:spcBef>
                <a:spcPts val="984"/>
              </a:spcBef>
              <a:spcAft>
                <a:spcPct val="0"/>
              </a:spcAft>
              <a:buFont typeface="Arial" panose="020B0604020202020204" pitchFamily="34" charset="0"/>
              <a:buChar char="•"/>
              <a:defRPr sz="1600" kern="1200">
                <a:solidFill>
                  <a:srgbClr val="505050"/>
                </a:solidFill>
                <a:latin typeface="Helvetica"/>
                <a:ea typeface="Geneva" charset="0"/>
                <a:cs typeface="ＭＳ Ｐゴシック" charset="0"/>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kern="1200">
                <a:solidFill>
                  <a:srgbClr val="505050"/>
                </a:solidFill>
                <a:latin typeface="Helvetica"/>
                <a:ea typeface="ＭＳ Ｐゴシック" charset="0"/>
                <a:cs typeface="ＭＳ Ｐゴシック" charset="0"/>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ACNET control system is currently used for the Accelerator Complex.</a:t>
            </a:r>
          </a:p>
          <a:p>
            <a:pPr lvl="1"/>
            <a:r>
              <a:rPr lang="en-US" sz="1200" dirty="0"/>
              <a:t>ACNET has been used for decades.</a:t>
            </a:r>
          </a:p>
          <a:p>
            <a:r>
              <a:rPr lang="en-US" sz="1400" dirty="0"/>
              <a:t>ACORN is developing a modern replacement for ACNET.</a:t>
            </a:r>
          </a:p>
          <a:p>
            <a:r>
              <a:rPr lang="en-US" sz="1400" dirty="0"/>
              <a:t>Also developing replacements for end-of-life power supplies.</a:t>
            </a:r>
          </a:p>
          <a:p>
            <a:pPr lvl="1"/>
            <a:r>
              <a:rPr lang="en-US" sz="1200" dirty="0"/>
              <a:t>Working towards megawatt particle beam operations.</a:t>
            </a:r>
          </a:p>
          <a:p>
            <a:r>
              <a:rPr lang="en-US" sz="1400" dirty="0"/>
              <a:t>Control system must work over 10 miles of equipment and 200,000 devices </a:t>
            </a:r>
            <a:r>
              <a:rPr lang="en-US" sz="1000" dirty="0"/>
              <a:t>[1]</a:t>
            </a:r>
            <a:r>
              <a:rPr lang="en-US" sz="1400" dirty="0"/>
              <a:t>.</a:t>
            </a:r>
          </a:p>
          <a:p>
            <a:r>
              <a:rPr lang="en-US" sz="1400" dirty="0"/>
              <a:t>Has Critical Decision 0 (CD-0) approval.</a:t>
            </a:r>
          </a:p>
          <a:p>
            <a:pPr lvl="1"/>
            <a:r>
              <a:rPr lang="en-US" sz="1200" b="1" dirty="0"/>
              <a:t>Working on getting Critical Decision 1 (CD-1) approval in September.</a:t>
            </a:r>
          </a:p>
          <a:p>
            <a:endParaRPr lang="en-US" sz="1400" dirty="0"/>
          </a:p>
        </p:txBody>
      </p:sp>
      <p:sp>
        <p:nvSpPr>
          <p:cNvPr id="17" name="TextBox 16">
            <a:extLst>
              <a:ext uri="{FF2B5EF4-FFF2-40B4-BE49-F238E27FC236}">
                <a16:creationId xmlns:a16="http://schemas.microsoft.com/office/drawing/2014/main" id="{F3C3FBF7-D334-00B6-B551-F680A2CA1E8E}"/>
              </a:ext>
            </a:extLst>
          </p:cNvPr>
          <p:cNvSpPr txBox="1"/>
          <p:nvPr/>
        </p:nvSpPr>
        <p:spPr>
          <a:xfrm>
            <a:off x="7792721" y="1008822"/>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[2]</a:t>
            </a:r>
          </a:p>
        </p:txBody>
      </p:sp>
      <p:sp>
        <p:nvSpPr>
          <p:cNvPr id="10" name="TextBox 9">
            <a:extLst>
              <a:ext uri="{FF2B5EF4-FFF2-40B4-BE49-F238E27FC236}">
                <a16:creationId xmlns:a16="http://schemas.microsoft.com/office/drawing/2014/main" id="{3F515B07-7096-A05B-8B1D-2E07B45D8A0F}"/>
              </a:ext>
            </a:extLst>
          </p:cNvPr>
          <p:cNvSpPr txBox="1"/>
          <p:nvPr/>
        </p:nvSpPr>
        <p:spPr>
          <a:xfrm>
            <a:off x="0" y="4037209"/>
            <a:ext cx="7675807" cy="707886"/>
          </a:xfrm>
          <a:prstGeom prst="rect">
            <a:avLst/>
          </a:prstGeom>
          <a:noFill/>
        </p:spPr>
        <p:txBody>
          <a:bodyPr wrap="square" rtlCol="0">
            <a:spAutoFit/>
          </a:bodyPr>
          <a:lstStyle/>
          <a:p>
            <a:r>
              <a:rPr lang="en-US" sz="1000" dirty="0">
                <a:solidFill>
                  <a:srgbClr val="505050"/>
                </a:solidFill>
                <a:latin typeface="Helvetica" pitchFamily="2" charset="0"/>
              </a:rPr>
              <a:t>[1] D. </a:t>
            </a:r>
            <a:r>
              <a:rPr lang="en-US" sz="1000" dirty="0" err="1">
                <a:solidFill>
                  <a:srgbClr val="505050"/>
                </a:solidFill>
                <a:latin typeface="Helvetica" pitchFamily="2" charset="0"/>
              </a:rPr>
              <a:t>Finstrom</a:t>
            </a:r>
            <a:r>
              <a:rPr lang="en-US" sz="1000" dirty="0">
                <a:solidFill>
                  <a:srgbClr val="505050"/>
                </a:solidFill>
                <a:latin typeface="Helvetica" pitchFamily="2" charset="0"/>
              </a:rPr>
              <a:t> and E. Gottschalk, Introduction and Status of Fermilab's ACORN Project (2024) arXiv:2401.02291 [</a:t>
            </a:r>
            <a:r>
              <a:rPr lang="en-US" sz="1000" dirty="0" err="1">
                <a:solidFill>
                  <a:srgbClr val="505050"/>
                </a:solidFill>
                <a:latin typeface="Helvetica" pitchFamily="2" charset="0"/>
              </a:rPr>
              <a:t>physics.acc-ph</a:t>
            </a:r>
            <a:r>
              <a:rPr lang="en-US" sz="1000" dirty="0">
                <a:solidFill>
                  <a:srgbClr val="505050"/>
                </a:solidFill>
                <a:latin typeface="Helvetica" pitchFamily="2" charset="0"/>
              </a:rPr>
              <a:t>] </a:t>
            </a:r>
            <a:r>
              <a:rPr lang="en-US" sz="1000" dirty="0">
                <a:solidFill>
                  <a:srgbClr val="505050"/>
                </a:solidFill>
                <a:latin typeface="Helvetica" pitchFamily="2" charset="0"/>
                <a:hlinkClick r:id="rId3"/>
              </a:rPr>
              <a:t>https://arxiv.org/abs/2401.02291</a:t>
            </a:r>
            <a:r>
              <a:rPr lang="en-US" sz="1000" dirty="0">
                <a:solidFill>
                  <a:srgbClr val="505050"/>
                </a:solidFill>
                <a:latin typeface="Helvetica" pitchFamily="2" charset="0"/>
              </a:rPr>
              <a:t>    </a:t>
            </a:r>
          </a:p>
          <a:p>
            <a:r>
              <a:rPr lang="en-US" sz="1000" dirty="0">
                <a:solidFill>
                  <a:srgbClr val="505050"/>
                </a:solidFill>
                <a:latin typeface="Helvetica" pitchFamily="2" charset="0"/>
              </a:rPr>
              <a:t>[2] A. Watts, Engineering Retreat (2023) </a:t>
            </a:r>
            <a:r>
              <a:rPr lang="en-US" sz="1000" dirty="0">
                <a:solidFill>
                  <a:srgbClr val="505050"/>
                </a:solidFill>
                <a:latin typeface="Helvetica" pitchFamily="2" charset="0"/>
                <a:hlinkClick r:id="rId4"/>
              </a:rPr>
              <a:t>https://indico.fnal.gov/event/58491/contributions/260271/attachments/164192/217651/awatts_Eweek2023.pptx</a:t>
            </a:r>
            <a:r>
              <a:rPr lang="en-US" sz="1000" dirty="0">
                <a:solidFill>
                  <a:srgbClr val="505050"/>
                </a:solidFill>
                <a:latin typeface="Helvetica" pitchFamily="2" charset="0"/>
              </a:rPr>
              <a:t> </a:t>
            </a:r>
          </a:p>
        </p:txBody>
      </p:sp>
    </p:spTree>
    <p:extLst>
      <p:ext uri="{BB962C8B-B14F-4D97-AF65-F5344CB8AC3E}">
        <p14:creationId xmlns:p14="http://schemas.microsoft.com/office/powerpoint/2010/main" val="1675598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4"/>
            <a:ext cx="8969072" cy="284571"/>
          </a:xfrm>
        </p:spPr>
        <p:txBody>
          <a:bodyPr/>
          <a:lstStyle/>
          <a:p>
            <a:r>
              <a:rPr lang="en-US" dirty="0"/>
              <a:t>Fermilab Long Range Plan has been recently updated.</a:t>
            </a:r>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M. Convery, J. Jarvis, R. </a:t>
            </a:r>
            <a:r>
              <a:rPr lang="en-US" sz="1000" dirty="0" err="1">
                <a:solidFill>
                  <a:srgbClr val="505050"/>
                </a:solidFill>
                <a:latin typeface="Helvetica" pitchFamily="2" charset="0"/>
              </a:rPr>
              <a:t>Zwaska</a:t>
            </a:r>
            <a:r>
              <a:rPr lang="en-US" sz="1000" dirty="0">
                <a:solidFill>
                  <a:srgbClr val="505050"/>
                </a:solidFill>
                <a:latin typeface="Helvetica" pitchFamily="2" charset="0"/>
              </a:rPr>
              <a:t>, Accelerator Directorate Update, AD All-Hands Meeting (2024) </a:t>
            </a:r>
            <a:r>
              <a:rPr lang="en-US" sz="1000" dirty="0">
                <a:solidFill>
                  <a:srgbClr val="505050"/>
                </a:solidFill>
                <a:latin typeface="Helvetica" pitchFamily="2" charset="0"/>
                <a:hlinkClick r:id="rId2"/>
              </a:rPr>
              <a:t>https://indico.fnal.gov/event/65228/attachments/179063/244360/2024-06-20%20AD%20AllHands.pdf</a:t>
            </a:r>
            <a:r>
              <a:rPr lang="en-US" sz="1000" dirty="0">
                <a:solidFill>
                  <a:srgbClr val="505050"/>
                </a:solidFill>
                <a:latin typeface="Helvetica" pitchFamily="2" charset="0"/>
              </a:rPr>
              <a:t>  </a:t>
            </a:r>
          </a:p>
        </p:txBody>
      </p:sp>
      <p:sp>
        <p:nvSpPr>
          <p:cNvPr id="17" name="TextBox 16">
            <a:extLst>
              <a:ext uri="{FF2B5EF4-FFF2-40B4-BE49-F238E27FC236}">
                <a16:creationId xmlns:a16="http://schemas.microsoft.com/office/drawing/2014/main" id="{F3C3FBF7-D334-00B6-B551-F680A2CA1E8E}"/>
              </a:ext>
            </a:extLst>
          </p:cNvPr>
          <p:cNvSpPr txBox="1"/>
          <p:nvPr/>
        </p:nvSpPr>
        <p:spPr>
          <a:xfrm>
            <a:off x="8809806" y="469321"/>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[1]</a:t>
            </a:r>
          </a:p>
        </p:txBody>
      </p:sp>
      <p:pic>
        <p:nvPicPr>
          <p:cNvPr id="8" name="Picture 7" descr="A screenshot of a computer&#10;&#10;Description automatically generated">
            <a:extLst>
              <a:ext uri="{FF2B5EF4-FFF2-40B4-BE49-F238E27FC236}">
                <a16:creationId xmlns:a16="http://schemas.microsoft.com/office/drawing/2014/main" id="{BEA17C21-7928-DC6A-A79A-5363196CD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 y="715542"/>
            <a:ext cx="8969072" cy="3301117"/>
          </a:xfrm>
          <a:prstGeom prst="rect">
            <a:avLst/>
          </a:prstGeom>
        </p:spPr>
      </p:pic>
    </p:spTree>
    <p:extLst>
      <p:ext uri="{BB962C8B-B14F-4D97-AF65-F5344CB8AC3E}">
        <p14:creationId xmlns:p14="http://schemas.microsoft.com/office/powerpoint/2010/main" val="3307255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4"/>
            <a:ext cx="8686800" cy="567859"/>
          </a:xfrm>
        </p:spPr>
        <p:txBody>
          <a:bodyPr/>
          <a:lstStyle/>
          <a:p>
            <a:r>
              <a:rPr lang="en-US" dirty="0"/>
              <a:t>P5 Report recommends the study of fundamental constitutes and interaction of the universe.</a:t>
            </a:r>
          </a:p>
        </p:txBody>
      </p:sp>
      <p:sp>
        <p:nvSpPr>
          <p:cNvPr id="10" name="TextBox 9">
            <a:extLst>
              <a:ext uri="{FF2B5EF4-FFF2-40B4-BE49-F238E27FC236}">
                <a16:creationId xmlns:a16="http://schemas.microsoft.com/office/drawing/2014/main" id="{3F515B07-7096-A05B-8B1D-2E07B45D8A0F}"/>
              </a:ext>
            </a:extLst>
          </p:cNvPr>
          <p:cNvSpPr txBox="1"/>
          <p:nvPr/>
        </p:nvSpPr>
        <p:spPr>
          <a:xfrm>
            <a:off x="48329" y="4435749"/>
            <a:ext cx="5055450" cy="246221"/>
          </a:xfrm>
          <a:prstGeom prst="rect">
            <a:avLst/>
          </a:prstGeom>
          <a:noFill/>
        </p:spPr>
        <p:txBody>
          <a:bodyPr wrap="square" rtlCol="0">
            <a:spAutoFit/>
          </a:bodyPr>
          <a:lstStyle/>
          <a:p>
            <a:pPr algn="ctr"/>
            <a:r>
              <a:rPr lang="en-US" sz="1000" dirty="0">
                <a:solidFill>
                  <a:srgbClr val="505050"/>
                </a:solidFill>
                <a:latin typeface="Helvetica" pitchFamily="2" charset="0"/>
              </a:rPr>
              <a:t>See </a:t>
            </a:r>
            <a:r>
              <a:rPr lang="en-US" sz="1000" dirty="0">
                <a:solidFill>
                  <a:srgbClr val="505050"/>
                </a:solidFill>
                <a:latin typeface="Helvetica" pitchFamily="2" charset="0"/>
                <a:hlinkClick r:id="rId2"/>
              </a:rPr>
              <a:t>https://www.usparticlephysics.org/2023-p5-report/full-list-of-recommendations.html</a:t>
            </a:r>
            <a:r>
              <a:rPr lang="en-US" sz="1000" dirty="0">
                <a:solidFill>
                  <a:srgbClr val="505050"/>
                </a:solidFill>
                <a:latin typeface="Helvetica" pitchFamily="2" charset="0"/>
              </a:rPr>
              <a:t> </a:t>
            </a:r>
          </a:p>
        </p:txBody>
      </p:sp>
      <p:sp>
        <p:nvSpPr>
          <p:cNvPr id="2" name="Content Placeholder 1">
            <a:extLst>
              <a:ext uri="{FF2B5EF4-FFF2-40B4-BE49-F238E27FC236}">
                <a16:creationId xmlns:a16="http://schemas.microsoft.com/office/drawing/2014/main" id="{14C53662-9A49-0CB4-9AB7-7AA7B4F9C382}"/>
              </a:ext>
            </a:extLst>
          </p:cNvPr>
          <p:cNvSpPr>
            <a:spLocks noGrp="1"/>
          </p:cNvSpPr>
          <p:nvPr>
            <p:ph idx="1"/>
          </p:nvPr>
        </p:nvSpPr>
        <p:spPr>
          <a:xfrm>
            <a:off x="157267" y="749625"/>
            <a:ext cx="8672513" cy="1506296"/>
          </a:xfrm>
        </p:spPr>
        <p:txBody>
          <a:bodyPr/>
          <a:lstStyle/>
          <a:p>
            <a:pPr marL="0" indent="0">
              <a:buNone/>
            </a:pPr>
            <a:r>
              <a:rPr lang="en-US" sz="1200" b="1" dirty="0"/>
              <a:t>My takeaway from the P5 Recommendation 2:</a:t>
            </a:r>
          </a:p>
          <a:p>
            <a:r>
              <a:rPr lang="en-US" sz="1200" dirty="0"/>
              <a:t>Major projects should be constructed that study nearly all fundamental constituents of our universe and their interactions.</a:t>
            </a:r>
          </a:p>
          <a:p>
            <a:r>
              <a:rPr lang="en-US" sz="1200" dirty="0"/>
              <a:t>The second highest priority for this </a:t>
            </a:r>
            <a:r>
              <a:rPr lang="en-US" sz="1200" dirty="0" err="1"/>
              <a:t>recomednation</a:t>
            </a:r>
            <a:r>
              <a:rPr lang="en-US" sz="1200" dirty="0"/>
              <a:t> includes a re-envisioned second phase of DUNE with an early implementation of an enhanced 2.1 MW beam (ACE-MIRT).</a:t>
            </a:r>
          </a:p>
        </p:txBody>
      </p:sp>
    </p:spTree>
    <p:extLst>
      <p:ext uri="{BB962C8B-B14F-4D97-AF65-F5344CB8AC3E}">
        <p14:creationId xmlns:p14="http://schemas.microsoft.com/office/powerpoint/2010/main" val="3799395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diagram of a beam&#10;&#10;Description automatically generated">
            <a:extLst>
              <a:ext uri="{FF2B5EF4-FFF2-40B4-BE49-F238E27FC236}">
                <a16:creationId xmlns:a16="http://schemas.microsoft.com/office/drawing/2014/main" id="{B851B05E-5F9C-BE3E-51B0-19D0A8605CC9}"/>
              </a:ext>
            </a:extLst>
          </p:cNvPr>
          <p:cNvPicPr>
            <a:picLocks noChangeAspect="1"/>
          </p:cNvPicPr>
          <p:nvPr/>
        </p:nvPicPr>
        <p:blipFill>
          <a:blip r:embed="rId2"/>
          <a:stretch>
            <a:fillRect/>
          </a:stretch>
        </p:blipFill>
        <p:spPr>
          <a:xfrm>
            <a:off x="3811760" y="670897"/>
            <a:ext cx="5240705" cy="3865486"/>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28409"/>
            <a:ext cx="8969072" cy="600746"/>
          </a:xfrm>
        </p:spPr>
        <p:txBody>
          <a:bodyPr/>
          <a:lstStyle/>
          <a:p>
            <a:r>
              <a:rPr lang="en-US" dirty="0"/>
              <a:t>The first phase of the Accelerator Complex Evolution (ACE) plan will provide the Main Injector Ramp &amp; </a:t>
            </a:r>
            <a:r>
              <a:rPr lang="en-US" dirty="0" err="1"/>
              <a:t>Targetry</a:t>
            </a:r>
            <a:r>
              <a:rPr lang="en-US" dirty="0"/>
              <a:t> (ACE-MIRT) upgrade.</a:t>
            </a:r>
          </a:p>
        </p:txBody>
      </p:sp>
      <p:sp>
        <p:nvSpPr>
          <p:cNvPr id="7" name="Content Placeholder 1">
            <a:extLst>
              <a:ext uri="{FF2B5EF4-FFF2-40B4-BE49-F238E27FC236}">
                <a16:creationId xmlns:a16="http://schemas.microsoft.com/office/drawing/2014/main" id="{C90108CB-56F4-7BEB-8309-CB32D2DD3B9F}"/>
              </a:ext>
            </a:extLst>
          </p:cNvPr>
          <p:cNvSpPr txBox="1">
            <a:spLocks/>
          </p:cNvSpPr>
          <p:nvPr/>
        </p:nvSpPr>
        <p:spPr>
          <a:xfrm>
            <a:off x="122859" y="582847"/>
            <a:ext cx="3320731" cy="3785923"/>
          </a:xfrm>
          <a:prstGeom prst="rect">
            <a:avLst/>
          </a:prstGeom>
        </p:spPr>
        <p:txBody>
          <a:bodyPr lIns="0" tIns="0" rIns="0" bIns="0"/>
          <a:lstStyle>
            <a:lvl1pPr marL="227013" indent="-227013" algn="l" defTabSz="457200" rtl="0" eaLnBrk="1" fontAlgn="base" hangingPunct="1">
              <a:spcBef>
                <a:spcPts val="984"/>
              </a:spcBef>
              <a:spcAft>
                <a:spcPct val="0"/>
              </a:spcAft>
              <a:buFont typeface="Arial" panose="020B0604020202020204" pitchFamily="34" charset="0"/>
              <a:buChar char="•"/>
              <a:defRPr sz="1600" kern="1200">
                <a:solidFill>
                  <a:srgbClr val="505050"/>
                </a:solidFill>
                <a:latin typeface="Helvetica"/>
                <a:ea typeface="Geneva" charset="0"/>
                <a:cs typeface="ＭＳ Ｐゴシック" charset="0"/>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kern="1200">
                <a:solidFill>
                  <a:srgbClr val="505050"/>
                </a:solidFill>
                <a:latin typeface="Helvetica"/>
                <a:ea typeface="ＭＳ Ｐゴシック" charset="0"/>
                <a:cs typeface="ＭＳ Ｐゴシック" charset="0"/>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Time scale: Now to early 2030s.</a:t>
            </a:r>
          </a:p>
          <a:p>
            <a:r>
              <a:rPr lang="en-US" sz="1400" dirty="0"/>
              <a:t>Potential motivation: Achieve 5σ mass ordering sensitivity for 100% of </a:t>
            </a:r>
            <a:r>
              <a:rPr lang="en-US" sz="1400" dirty="0" err="1"/>
              <a:t>δcp</a:t>
            </a:r>
            <a:r>
              <a:rPr lang="en-US" sz="1400" dirty="0"/>
              <a:t> values in 3.5 years instead of 5 years.</a:t>
            </a:r>
          </a:p>
          <a:p>
            <a:r>
              <a:rPr lang="en-US" sz="1400" dirty="0"/>
              <a:t>Capability enhancements.</a:t>
            </a:r>
          </a:p>
          <a:p>
            <a:pPr lvl="1"/>
            <a:r>
              <a:rPr lang="en-US" sz="1200" dirty="0"/>
              <a:t>Implement 2.1 MW capable LBNF target.</a:t>
            </a:r>
          </a:p>
          <a:p>
            <a:pPr lvl="1"/>
            <a:r>
              <a:rPr lang="en-US" sz="1200" dirty="0"/>
              <a:t>Upgrade Main Injector to 0.65 s cycle time (~2 × faster than design).</a:t>
            </a:r>
          </a:p>
          <a:p>
            <a:r>
              <a:rPr lang="en-US" sz="1400" dirty="0"/>
              <a:t>Capacity enhancements.</a:t>
            </a:r>
          </a:p>
          <a:p>
            <a:pPr lvl="1"/>
            <a:r>
              <a:rPr lang="en-US" sz="1200" dirty="0"/>
              <a:t>Enable use of all 8 GeV beam capacity.</a:t>
            </a:r>
          </a:p>
          <a:p>
            <a:pPr lvl="2"/>
            <a:r>
              <a:rPr lang="en-US" sz="1200" dirty="0"/>
              <a:t>Maximum LBNF power is currently in tension with any 8 GeV program and Test Beam or </a:t>
            </a:r>
            <a:r>
              <a:rPr lang="en-US" sz="1200" dirty="0" err="1"/>
              <a:t>SpinQuest</a:t>
            </a:r>
            <a:r>
              <a:rPr lang="en-US" sz="1200" dirty="0"/>
              <a:t>.</a:t>
            </a:r>
          </a:p>
          <a:p>
            <a:r>
              <a:rPr lang="en-US" sz="1400" dirty="0"/>
              <a:t>Reliability enhancements.</a:t>
            </a:r>
          </a:p>
        </p:txBody>
      </p:sp>
      <p:sp>
        <p:nvSpPr>
          <p:cNvPr id="17" name="TextBox 16">
            <a:extLst>
              <a:ext uri="{FF2B5EF4-FFF2-40B4-BE49-F238E27FC236}">
                <a16:creationId xmlns:a16="http://schemas.microsoft.com/office/drawing/2014/main" id="{F3C3FBF7-D334-00B6-B551-F680A2CA1E8E}"/>
              </a:ext>
            </a:extLst>
          </p:cNvPr>
          <p:cNvSpPr txBox="1"/>
          <p:nvPr/>
        </p:nvSpPr>
        <p:spPr>
          <a:xfrm>
            <a:off x="8733587" y="482492"/>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[1]</a:t>
            </a:r>
          </a:p>
        </p:txBody>
      </p:sp>
      <p:sp>
        <p:nvSpPr>
          <p:cNvPr id="14" name="Rectangle 13">
            <a:extLst>
              <a:ext uri="{FF2B5EF4-FFF2-40B4-BE49-F238E27FC236}">
                <a16:creationId xmlns:a16="http://schemas.microsoft.com/office/drawing/2014/main" id="{2FE8A69B-4186-625C-4964-8F44DDFB8ABD}"/>
              </a:ext>
            </a:extLst>
          </p:cNvPr>
          <p:cNvSpPr/>
          <p:nvPr/>
        </p:nvSpPr>
        <p:spPr>
          <a:xfrm>
            <a:off x="3763963" y="629155"/>
            <a:ext cx="68262" cy="3939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F515B07-7096-A05B-8B1D-2E07B45D8A0F}"/>
              </a:ext>
            </a:extLst>
          </p:cNvPr>
          <p:cNvSpPr txBox="1"/>
          <p:nvPr/>
        </p:nvSpPr>
        <p:spPr>
          <a:xfrm>
            <a:off x="26799" y="4368770"/>
            <a:ext cx="5915278"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Fermilab Accelerator Complex Evolution (ACE), Princeton Muon Collider Organizational Workshop (2024) </a:t>
            </a:r>
            <a:r>
              <a:rPr lang="en-US" sz="1000" dirty="0">
                <a:solidFill>
                  <a:srgbClr val="505050"/>
                </a:solidFill>
                <a:latin typeface="Helvetica" pitchFamily="2" charset="0"/>
                <a:hlinkClick r:id="rId3"/>
              </a:rPr>
              <a:t>https://lss.fnal.gov/archive/2024/slides/fermilab-slides-24-0021-ad.pdf</a:t>
            </a:r>
            <a:r>
              <a:rPr lang="en-US" sz="1000" dirty="0">
                <a:solidFill>
                  <a:srgbClr val="505050"/>
                </a:solidFill>
                <a:latin typeface="Helvetica" pitchFamily="2" charset="0"/>
              </a:rPr>
              <a:t>  </a:t>
            </a:r>
          </a:p>
        </p:txBody>
      </p:sp>
      <p:sp>
        <p:nvSpPr>
          <p:cNvPr id="16" name="Rectangle 15">
            <a:extLst>
              <a:ext uri="{FF2B5EF4-FFF2-40B4-BE49-F238E27FC236}">
                <a16:creationId xmlns:a16="http://schemas.microsoft.com/office/drawing/2014/main" id="{C263049C-A9AE-F954-6F62-BC3B58E1DFC0}"/>
              </a:ext>
            </a:extLst>
          </p:cNvPr>
          <p:cNvSpPr/>
          <p:nvPr/>
        </p:nvSpPr>
        <p:spPr>
          <a:xfrm>
            <a:off x="9027455" y="648672"/>
            <a:ext cx="50020" cy="39201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20409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M. Convery, J. Jarvis, R. </a:t>
            </a:r>
            <a:r>
              <a:rPr lang="en-US" sz="1000" dirty="0" err="1">
                <a:solidFill>
                  <a:srgbClr val="505050"/>
                </a:solidFill>
                <a:latin typeface="Helvetica" pitchFamily="2" charset="0"/>
              </a:rPr>
              <a:t>Zwaska</a:t>
            </a:r>
            <a:r>
              <a:rPr lang="en-US" sz="1000" dirty="0">
                <a:solidFill>
                  <a:srgbClr val="505050"/>
                </a:solidFill>
                <a:latin typeface="Helvetica" pitchFamily="2" charset="0"/>
              </a:rPr>
              <a:t>, Accelerator Directorate Update, AD All-Hands Meeting (2024) </a:t>
            </a:r>
            <a:r>
              <a:rPr lang="en-US" sz="1000" dirty="0">
                <a:solidFill>
                  <a:srgbClr val="505050"/>
                </a:solidFill>
                <a:latin typeface="Helvetica" pitchFamily="2" charset="0"/>
                <a:hlinkClick r:id="rId2"/>
              </a:rPr>
              <a:t>https://indico.fnal.gov/event/65228/attachments/179063/244360/2024-06-20%20AD%20AllHands.pdf</a:t>
            </a:r>
            <a:r>
              <a:rPr lang="en-US" sz="1000" dirty="0">
                <a:solidFill>
                  <a:srgbClr val="505050"/>
                </a:solidFill>
                <a:latin typeface="Helvetica" pitchFamily="2" charset="0"/>
              </a:rPr>
              <a:t>  </a:t>
            </a:r>
          </a:p>
        </p:txBody>
      </p:sp>
      <p:sp>
        <p:nvSpPr>
          <p:cNvPr id="2" name="Rectangle 1">
            <a:extLst>
              <a:ext uri="{FF2B5EF4-FFF2-40B4-BE49-F238E27FC236}">
                <a16:creationId xmlns:a16="http://schemas.microsoft.com/office/drawing/2014/main" id="{CE954D82-D7C2-52DA-84CB-010A79F08C5F}"/>
              </a:ext>
            </a:extLst>
          </p:cNvPr>
          <p:cNvSpPr/>
          <p:nvPr/>
        </p:nvSpPr>
        <p:spPr>
          <a:xfrm>
            <a:off x="9022885" y="71022"/>
            <a:ext cx="45719" cy="41390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2D56AC7-C166-4157-8E93-19C0C123897F}"/>
              </a:ext>
            </a:extLst>
          </p:cNvPr>
          <p:cNvSpPr/>
          <p:nvPr/>
        </p:nvSpPr>
        <p:spPr>
          <a:xfrm>
            <a:off x="75396" y="71022"/>
            <a:ext cx="78592" cy="41390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D1AB622-8527-7E6B-AB1A-2EFE7D1890C3}"/>
              </a:ext>
            </a:extLst>
          </p:cNvPr>
          <p:cNvSpPr/>
          <p:nvPr/>
        </p:nvSpPr>
        <p:spPr>
          <a:xfrm>
            <a:off x="108062" y="4149351"/>
            <a:ext cx="93271" cy="518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38B7E1F-D0E6-CD02-130F-7D9833755E03}"/>
              </a:ext>
            </a:extLst>
          </p:cNvPr>
          <p:cNvSpPr/>
          <p:nvPr/>
        </p:nvSpPr>
        <p:spPr>
          <a:xfrm>
            <a:off x="121618" y="81209"/>
            <a:ext cx="93271" cy="4537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A0EE4C-8E39-6568-A930-513294483A69}"/>
              </a:ext>
            </a:extLst>
          </p:cNvPr>
          <p:cNvSpPr/>
          <p:nvPr/>
        </p:nvSpPr>
        <p:spPr>
          <a:xfrm>
            <a:off x="104229" y="570526"/>
            <a:ext cx="97104" cy="3077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2">
            <a:extLst>
              <a:ext uri="{FF2B5EF4-FFF2-40B4-BE49-F238E27FC236}">
                <a16:creationId xmlns:a16="http://schemas.microsoft.com/office/drawing/2014/main" id="{2F63811E-1350-ACEA-0A5C-D645B6A9AF7B}"/>
              </a:ext>
            </a:extLst>
          </p:cNvPr>
          <p:cNvSpPr>
            <a:spLocks noGrp="1"/>
          </p:cNvSpPr>
          <p:nvPr>
            <p:ph type="title"/>
          </p:nvPr>
        </p:nvSpPr>
        <p:spPr>
          <a:xfrm>
            <a:off x="68580" y="69814"/>
            <a:ext cx="8969072" cy="284571"/>
          </a:xfrm>
        </p:spPr>
        <p:txBody>
          <a:bodyPr/>
          <a:lstStyle/>
          <a:p>
            <a:r>
              <a:rPr lang="en-US" dirty="0"/>
              <a:t>The ACE-MIRT technically limited schedule extends into the early 2030s.</a:t>
            </a:r>
          </a:p>
        </p:txBody>
      </p:sp>
      <p:pic>
        <p:nvPicPr>
          <p:cNvPr id="15" name="Picture 14" descr="A screenshot of a computer screen&#10;&#10;Description automatically generated">
            <a:extLst>
              <a:ext uri="{FF2B5EF4-FFF2-40B4-BE49-F238E27FC236}">
                <a16:creationId xmlns:a16="http://schemas.microsoft.com/office/drawing/2014/main" id="{D8444A3A-DF1C-7D7F-F58E-4854F3BFB545}"/>
              </a:ext>
            </a:extLst>
          </p:cNvPr>
          <p:cNvPicPr>
            <a:picLocks noChangeAspect="1"/>
          </p:cNvPicPr>
          <p:nvPr/>
        </p:nvPicPr>
        <p:blipFill>
          <a:blip r:embed="rId3"/>
          <a:stretch>
            <a:fillRect/>
          </a:stretch>
        </p:blipFill>
        <p:spPr>
          <a:xfrm>
            <a:off x="75396" y="651598"/>
            <a:ext cx="8992504" cy="3703636"/>
          </a:xfrm>
          <a:prstGeom prst="rect">
            <a:avLst/>
          </a:prstGeom>
        </p:spPr>
      </p:pic>
      <p:sp>
        <p:nvSpPr>
          <p:cNvPr id="16" name="TextBox 15">
            <a:extLst>
              <a:ext uri="{FF2B5EF4-FFF2-40B4-BE49-F238E27FC236}">
                <a16:creationId xmlns:a16="http://schemas.microsoft.com/office/drawing/2014/main" id="{E4324FD1-614E-5EE5-82EE-9A25FF05E949}"/>
              </a:ext>
            </a:extLst>
          </p:cNvPr>
          <p:cNvSpPr txBox="1"/>
          <p:nvPr/>
        </p:nvSpPr>
        <p:spPr>
          <a:xfrm>
            <a:off x="8723578" y="448651"/>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[1]</a:t>
            </a:r>
          </a:p>
        </p:txBody>
      </p:sp>
      <p:sp>
        <p:nvSpPr>
          <p:cNvPr id="17" name="Rectangle 16">
            <a:extLst>
              <a:ext uri="{FF2B5EF4-FFF2-40B4-BE49-F238E27FC236}">
                <a16:creationId xmlns:a16="http://schemas.microsoft.com/office/drawing/2014/main" id="{B682A8A8-B29D-92E8-DF1C-536ED47CCE9F}"/>
              </a:ext>
            </a:extLst>
          </p:cNvPr>
          <p:cNvSpPr/>
          <p:nvPr/>
        </p:nvSpPr>
        <p:spPr>
          <a:xfrm>
            <a:off x="9029917" y="570526"/>
            <a:ext cx="45719" cy="39213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84D6599-4F1A-8F61-3123-699B47B055D0}"/>
              </a:ext>
            </a:extLst>
          </p:cNvPr>
          <p:cNvSpPr/>
          <p:nvPr/>
        </p:nvSpPr>
        <p:spPr>
          <a:xfrm>
            <a:off x="8990681" y="4311932"/>
            <a:ext cx="77571" cy="559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BFEC94-F56A-BE4B-728E-3E876304963D}"/>
              </a:ext>
            </a:extLst>
          </p:cNvPr>
          <p:cNvSpPr/>
          <p:nvPr/>
        </p:nvSpPr>
        <p:spPr>
          <a:xfrm>
            <a:off x="8998266" y="638976"/>
            <a:ext cx="77571" cy="559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AB168ED-1B6F-8B96-D17B-D9ACF59A82E6}"/>
              </a:ext>
            </a:extLst>
          </p:cNvPr>
          <p:cNvSpPr/>
          <p:nvPr/>
        </p:nvSpPr>
        <p:spPr>
          <a:xfrm>
            <a:off x="63218" y="593725"/>
            <a:ext cx="57023" cy="37925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8EE0450-B29D-70B9-400F-6E9C9D756B78}"/>
              </a:ext>
            </a:extLst>
          </p:cNvPr>
          <p:cNvSpPr/>
          <p:nvPr/>
        </p:nvSpPr>
        <p:spPr>
          <a:xfrm>
            <a:off x="69276" y="4314038"/>
            <a:ext cx="77571" cy="559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79CF215-F3BD-5D2A-1CB4-E4F6AB41BE38}"/>
              </a:ext>
            </a:extLst>
          </p:cNvPr>
          <p:cNvSpPr/>
          <p:nvPr/>
        </p:nvSpPr>
        <p:spPr>
          <a:xfrm>
            <a:off x="94229" y="651598"/>
            <a:ext cx="45719" cy="3801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288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4"/>
            <a:ext cx="8686800" cy="555827"/>
          </a:xfrm>
        </p:spPr>
        <p:txBody>
          <a:bodyPr/>
          <a:lstStyle/>
          <a:p>
            <a:r>
              <a:rPr lang="en-US" dirty="0"/>
              <a:t>P5 Report recommends long term planning for the Fermilab accelerator complex.</a:t>
            </a:r>
          </a:p>
        </p:txBody>
      </p:sp>
      <p:sp>
        <p:nvSpPr>
          <p:cNvPr id="10" name="TextBox 9">
            <a:extLst>
              <a:ext uri="{FF2B5EF4-FFF2-40B4-BE49-F238E27FC236}">
                <a16:creationId xmlns:a16="http://schemas.microsoft.com/office/drawing/2014/main" id="{3F515B07-7096-A05B-8B1D-2E07B45D8A0F}"/>
              </a:ext>
            </a:extLst>
          </p:cNvPr>
          <p:cNvSpPr txBox="1"/>
          <p:nvPr/>
        </p:nvSpPr>
        <p:spPr>
          <a:xfrm>
            <a:off x="48329" y="4435749"/>
            <a:ext cx="5055450" cy="246221"/>
          </a:xfrm>
          <a:prstGeom prst="rect">
            <a:avLst/>
          </a:prstGeom>
          <a:noFill/>
        </p:spPr>
        <p:txBody>
          <a:bodyPr wrap="square" rtlCol="0">
            <a:spAutoFit/>
          </a:bodyPr>
          <a:lstStyle/>
          <a:p>
            <a:pPr algn="ctr"/>
            <a:r>
              <a:rPr lang="en-US" sz="1000" dirty="0">
                <a:solidFill>
                  <a:srgbClr val="505050"/>
                </a:solidFill>
                <a:latin typeface="Helvetica" pitchFamily="2" charset="0"/>
              </a:rPr>
              <a:t>See </a:t>
            </a:r>
            <a:r>
              <a:rPr lang="en-US" sz="1000" dirty="0">
                <a:solidFill>
                  <a:srgbClr val="505050"/>
                </a:solidFill>
                <a:latin typeface="Helvetica" pitchFamily="2" charset="0"/>
                <a:hlinkClick r:id="rId2"/>
              </a:rPr>
              <a:t>https://www.usparticlephysics.org/2023-p5-report/full-list-of-recommendations.html</a:t>
            </a:r>
            <a:r>
              <a:rPr lang="en-US" sz="1000" dirty="0">
                <a:solidFill>
                  <a:srgbClr val="505050"/>
                </a:solidFill>
                <a:latin typeface="Helvetica" pitchFamily="2" charset="0"/>
              </a:rPr>
              <a:t> </a:t>
            </a:r>
          </a:p>
        </p:txBody>
      </p:sp>
      <p:sp>
        <p:nvSpPr>
          <p:cNvPr id="2" name="Content Placeholder 1">
            <a:extLst>
              <a:ext uri="{FF2B5EF4-FFF2-40B4-BE49-F238E27FC236}">
                <a16:creationId xmlns:a16="http://schemas.microsoft.com/office/drawing/2014/main" id="{14C53662-9A49-0CB4-9AB7-7AA7B4F9C382}"/>
              </a:ext>
            </a:extLst>
          </p:cNvPr>
          <p:cNvSpPr>
            <a:spLocks noGrp="1"/>
          </p:cNvSpPr>
          <p:nvPr>
            <p:ph idx="1"/>
          </p:nvPr>
        </p:nvSpPr>
        <p:spPr>
          <a:xfrm>
            <a:off x="157267" y="674489"/>
            <a:ext cx="8672513" cy="3565069"/>
          </a:xfrm>
        </p:spPr>
        <p:txBody>
          <a:bodyPr/>
          <a:lstStyle/>
          <a:p>
            <a:pPr marL="0" indent="0">
              <a:buNone/>
            </a:pPr>
            <a:r>
              <a:rPr lang="en-US" sz="1200" b="1" dirty="0"/>
              <a:t>My takeaway from the P5 Recommendation 6:</a:t>
            </a:r>
          </a:p>
          <a:p>
            <a:r>
              <a:rPr lang="en-US" sz="1200" dirty="0"/>
              <a:t>A targeted panel should</a:t>
            </a:r>
            <a:r>
              <a:rPr lang="en-US" sz="1200" b="1" dirty="0"/>
              <a:t> </a:t>
            </a:r>
            <a:r>
              <a:rPr lang="en-US" sz="1200" dirty="0"/>
              <a:t>be</a:t>
            </a:r>
            <a:r>
              <a:rPr lang="en-US" sz="1200" b="1" dirty="0"/>
              <a:t> </a:t>
            </a:r>
            <a:r>
              <a:rPr lang="en-US" sz="1200" dirty="0"/>
              <a:t>convened later this decade that makes decisions on the US accelerator-based program, where a plan for the Fermilab accelerator complex consistent with the long-term vision in this report should be reviewed.</a:t>
            </a:r>
          </a:p>
          <a:p>
            <a:r>
              <a:rPr lang="en-US" sz="1200" dirty="0"/>
              <a:t>The panel should consider mid- and large-scale test and demonstrator facilities in the accelerator and collider R&amp;D portfolios, as well as a plan for the evolution of the Fermilab accelerator complex consistent with the long- term vision in this report.</a:t>
            </a:r>
          </a:p>
          <a:p>
            <a:pPr marL="0" indent="0">
              <a:buNone/>
            </a:pPr>
            <a:endParaRPr lang="en-US" sz="1200" dirty="0"/>
          </a:p>
          <a:p>
            <a:pPr marL="0" indent="0">
              <a:buNone/>
            </a:pPr>
            <a:r>
              <a:rPr lang="en-US" sz="1200" b="1" dirty="0"/>
              <a:t>My takeaway from the P5 Area Recommendation 12</a:t>
            </a:r>
            <a:r>
              <a:rPr lang="en-US" sz="1200" dirty="0"/>
              <a:t>:</a:t>
            </a:r>
          </a:p>
          <a:p>
            <a:r>
              <a:rPr lang="en-US" sz="1200" dirty="0"/>
              <a:t>Form a dedicated task force to define a roadmap for upgrade efforts and delivering a strategic 20-year plan for the Fermilab accelerator complex within the next five years for consideration.</a:t>
            </a:r>
          </a:p>
          <a:p>
            <a:pPr marL="0" indent="0">
              <a:buNone/>
            </a:pPr>
            <a:endParaRPr lang="en-US" sz="1200" dirty="0"/>
          </a:p>
          <a:p>
            <a:pPr marL="0" indent="0">
              <a:buNone/>
            </a:pPr>
            <a:r>
              <a:rPr lang="en-US" sz="1200" b="1" dirty="0"/>
              <a:t>Area Recommendation 13</a:t>
            </a:r>
            <a:r>
              <a:rPr lang="en-US" sz="1200" dirty="0"/>
              <a:t>:</a:t>
            </a:r>
          </a:p>
          <a:p>
            <a:r>
              <a:rPr lang="en-US" sz="1200" dirty="0"/>
              <a:t>Assess the booster synchrotron and related systems for reliability risks through the first decade of DUNE operation, and take measures to preemptively address these risks.</a:t>
            </a:r>
          </a:p>
        </p:txBody>
      </p:sp>
    </p:spTree>
    <p:extLst>
      <p:ext uri="{BB962C8B-B14F-4D97-AF65-F5344CB8AC3E}">
        <p14:creationId xmlns:p14="http://schemas.microsoft.com/office/powerpoint/2010/main" val="2569845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36328"/>
            <a:ext cx="5915278"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Fermilab Accelerator Complex Evolution (ACE), Princeton Muon Collider Organizational Workshop (2024) </a:t>
            </a:r>
            <a:r>
              <a:rPr lang="en-US" sz="1000" dirty="0">
                <a:solidFill>
                  <a:srgbClr val="505050"/>
                </a:solidFill>
                <a:latin typeface="Helvetica" pitchFamily="2" charset="0"/>
                <a:hlinkClick r:id="rId2"/>
              </a:rPr>
              <a:t>https://lss.fnal.gov/archive/2024/slides/fermilab-slides-24-0021-ad.pdf</a:t>
            </a:r>
            <a:r>
              <a:rPr lang="en-US" sz="1000" dirty="0">
                <a:solidFill>
                  <a:srgbClr val="505050"/>
                </a:solidFill>
                <a:latin typeface="Helvetica" pitchFamily="2" charset="0"/>
              </a:rPr>
              <a:t>  </a:t>
            </a:r>
          </a:p>
        </p:txBody>
      </p:sp>
      <p:pic>
        <p:nvPicPr>
          <p:cNvPr id="11" name="Picture 10" descr="A map of a city&#10;&#10;Description automatically generated">
            <a:extLst>
              <a:ext uri="{FF2B5EF4-FFF2-40B4-BE49-F238E27FC236}">
                <a16:creationId xmlns:a16="http://schemas.microsoft.com/office/drawing/2014/main" id="{B54B6A9F-9A9C-0741-B657-8FC6B5E15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5096" y="654172"/>
            <a:ext cx="3017197" cy="3700337"/>
          </a:xfrm>
          <a:prstGeom prst="rect">
            <a:avLst/>
          </a:prstGeom>
        </p:spPr>
      </p:pic>
      <p:pic>
        <p:nvPicPr>
          <p:cNvPr id="12" name="Picture 11" descr="A map of a city&#10;&#10;Description automatically generated">
            <a:extLst>
              <a:ext uri="{FF2B5EF4-FFF2-40B4-BE49-F238E27FC236}">
                <a16:creationId xmlns:a16="http://schemas.microsoft.com/office/drawing/2014/main" id="{56B81392-B012-B1A2-B287-6B391BBAF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5101" y="905420"/>
            <a:ext cx="3017197" cy="3710915"/>
          </a:xfrm>
          <a:prstGeom prst="rect">
            <a:avLst/>
          </a:prstGeom>
        </p:spPr>
      </p:pic>
      <p:sp>
        <p:nvSpPr>
          <p:cNvPr id="13" name="TextBox 12">
            <a:extLst>
              <a:ext uri="{FF2B5EF4-FFF2-40B4-BE49-F238E27FC236}">
                <a16:creationId xmlns:a16="http://schemas.microsoft.com/office/drawing/2014/main" id="{F10BC717-9093-6B4D-04CB-805C7F8A61B4}"/>
              </a:ext>
            </a:extLst>
          </p:cNvPr>
          <p:cNvSpPr txBox="1"/>
          <p:nvPr/>
        </p:nvSpPr>
        <p:spPr>
          <a:xfrm>
            <a:off x="8305907" y="955742"/>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[1]</a:t>
            </a:r>
          </a:p>
        </p:txBody>
      </p:sp>
      <p:sp>
        <p:nvSpPr>
          <p:cNvPr id="17" name="TextBox 16">
            <a:extLst>
              <a:ext uri="{FF2B5EF4-FFF2-40B4-BE49-F238E27FC236}">
                <a16:creationId xmlns:a16="http://schemas.microsoft.com/office/drawing/2014/main" id="{F3C3FBF7-D334-00B6-B551-F680A2CA1E8E}"/>
              </a:ext>
            </a:extLst>
          </p:cNvPr>
          <p:cNvSpPr txBox="1"/>
          <p:nvPr/>
        </p:nvSpPr>
        <p:spPr>
          <a:xfrm>
            <a:off x="5902005" y="665880"/>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[1]</a:t>
            </a:r>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4"/>
            <a:ext cx="8969072" cy="600746"/>
          </a:xfrm>
        </p:spPr>
        <p:txBody>
          <a:bodyPr/>
          <a:lstStyle/>
          <a:p>
            <a:r>
              <a:rPr lang="en-US" dirty="0"/>
              <a:t>The second phase of the Accelerator Complex Evolution (ACE) plan will provide the Booster Replacement (ACE-BR) upgrade.</a:t>
            </a:r>
          </a:p>
        </p:txBody>
      </p:sp>
      <p:sp>
        <p:nvSpPr>
          <p:cNvPr id="2" name="Rectangle 1">
            <a:extLst>
              <a:ext uri="{FF2B5EF4-FFF2-40B4-BE49-F238E27FC236}">
                <a16:creationId xmlns:a16="http://schemas.microsoft.com/office/drawing/2014/main" id="{D6C13F76-99FE-10C0-04D9-14F09C1087BF}"/>
              </a:ext>
            </a:extLst>
          </p:cNvPr>
          <p:cNvSpPr/>
          <p:nvPr/>
        </p:nvSpPr>
        <p:spPr>
          <a:xfrm>
            <a:off x="3241996" y="4334562"/>
            <a:ext cx="2836378" cy="47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14F4F3-E760-40B2-0100-06E8EB982EF8}"/>
              </a:ext>
            </a:extLst>
          </p:cNvPr>
          <p:cNvSpPr/>
          <p:nvPr/>
        </p:nvSpPr>
        <p:spPr>
          <a:xfrm>
            <a:off x="6020455" y="4591662"/>
            <a:ext cx="3017197" cy="474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1">
            <a:extLst>
              <a:ext uri="{FF2B5EF4-FFF2-40B4-BE49-F238E27FC236}">
                <a16:creationId xmlns:a16="http://schemas.microsoft.com/office/drawing/2014/main" id="{C90108CB-56F4-7BEB-8309-CB32D2DD3B9F}"/>
              </a:ext>
            </a:extLst>
          </p:cNvPr>
          <p:cNvSpPr txBox="1">
            <a:spLocks/>
          </p:cNvSpPr>
          <p:nvPr/>
        </p:nvSpPr>
        <p:spPr>
          <a:xfrm>
            <a:off x="67651" y="706192"/>
            <a:ext cx="3307129" cy="3486647"/>
          </a:xfrm>
          <a:prstGeom prst="rect">
            <a:avLst/>
          </a:prstGeom>
        </p:spPr>
        <p:txBody>
          <a:bodyPr lIns="0" tIns="0" rIns="0" bIns="0"/>
          <a:lstStyle>
            <a:lvl1pPr marL="227013" indent="-227013" algn="l" defTabSz="457200" rtl="0" eaLnBrk="1" fontAlgn="base" hangingPunct="1">
              <a:spcBef>
                <a:spcPts val="984"/>
              </a:spcBef>
              <a:spcAft>
                <a:spcPct val="0"/>
              </a:spcAft>
              <a:buFont typeface="Arial" panose="020B0604020202020204" pitchFamily="34" charset="0"/>
              <a:buChar char="•"/>
              <a:defRPr sz="1600" kern="1200">
                <a:solidFill>
                  <a:srgbClr val="505050"/>
                </a:solidFill>
                <a:latin typeface="Helvetica"/>
                <a:ea typeface="Geneva" charset="0"/>
                <a:cs typeface="ＭＳ Ｐゴシック" charset="0"/>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kern="1200">
                <a:solidFill>
                  <a:srgbClr val="505050"/>
                </a:solidFill>
                <a:latin typeface="Helvetica"/>
                <a:ea typeface="ＭＳ Ｐゴシック" charset="0"/>
                <a:cs typeface="ＭＳ Ｐゴシック" charset="0"/>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b="1" dirty="0"/>
              <a:t>New physics capabilities.</a:t>
            </a:r>
          </a:p>
          <a:p>
            <a:r>
              <a:rPr lang="en-US" sz="1400" dirty="0"/>
              <a:t>Considering different Booster replacement options and configurations.</a:t>
            </a:r>
          </a:p>
          <a:p>
            <a:pPr lvl="1"/>
            <a:r>
              <a:rPr lang="en-US" sz="1200" dirty="0"/>
              <a:t>High energy </a:t>
            </a:r>
            <a:r>
              <a:rPr lang="en-US" sz="1200" dirty="0" err="1"/>
              <a:t>linac</a:t>
            </a:r>
            <a:r>
              <a:rPr lang="en-US" sz="1200" dirty="0"/>
              <a:t> option needs ~2 GeV beam to take advantage of higher frequency, β = 1, high-gradient cavities that are grouped and fed from a single high-power klystron.</a:t>
            </a:r>
          </a:p>
          <a:p>
            <a:pPr lvl="1"/>
            <a:r>
              <a:rPr lang="en-US" sz="1200" dirty="0"/>
              <a:t>Rapid-Cycling Synchrotron (RCS) option has reduced space charge at increased energy.</a:t>
            </a:r>
          </a:p>
          <a:p>
            <a:r>
              <a:rPr lang="en-US" sz="1400" dirty="0"/>
              <a:t>Re-optimize parameters based on  future experimental program.</a:t>
            </a:r>
          </a:p>
        </p:txBody>
      </p:sp>
    </p:spTree>
    <p:extLst>
      <p:ext uri="{BB962C8B-B14F-4D97-AF65-F5344CB8AC3E}">
        <p14:creationId xmlns:p14="http://schemas.microsoft.com/office/powerpoint/2010/main" val="3718337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5"/>
            <a:ext cx="8686800" cy="320908"/>
          </a:xfrm>
        </p:spPr>
        <p:txBody>
          <a:bodyPr/>
          <a:lstStyle/>
          <a:p>
            <a:r>
              <a:rPr lang="en-US" dirty="0"/>
              <a:t>P5 Report </a:t>
            </a:r>
            <a:r>
              <a:rPr lang="en-US" dirty="0" err="1"/>
              <a:t>recomends</a:t>
            </a:r>
            <a:r>
              <a:rPr lang="en-US" dirty="0"/>
              <a:t> investigating the feasibility of a muon collider.</a:t>
            </a:r>
          </a:p>
        </p:txBody>
      </p:sp>
      <p:sp>
        <p:nvSpPr>
          <p:cNvPr id="10" name="TextBox 9">
            <a:extLst>
              <a:ext uri="{FF2B5EF4-FFF2-40B4-BE49-F238E27FC236}">
                <a16:creationId xmlns:a16="http://schemas.microsoft.com/office/drawing/2014/main" id="{3F515B07-7096-A05B-8B1D-2E07B45D8A0F}"/>
              </a:ext>
            </a:extLst>
          </p:cNvPr>
          <p:cNvSpPr txBox="1"/>
          <p:nvPr/>
        </p:nvSpPr>
        <p:spPr>
          <a:xfrm>
            <a:off x="48329" y="4435749"/>
            <a:ext cx="5061935" cy="246221"/>
          </a:xfrm>
          <a:prstGeom prst="rect">
            <a:avLst/>
          </a:prstGeom>
          <a:noFill/>
        </p:spPr>
        <p:txBody>
          <a:bodyPr wrap="square" rtlCol="0">
            <a:spAutoFit/>
          </a:bodyPr>
          <a:lstStyle/>
          <a:p>
            <a:pPr algn="ctr"/>
            <a:r>
              <a:rPr lang="en-US" sz="1000" dirty="0">
                <a:solidFill>
                  <a:srgbClr val="505050"/>
                </a:solidFill>
                <a:latin typeface="Helvetica" pitchFamily="2" charset="0"/>
              </a:rPr>
              <a:t>See </a:t>
            </a:r>
            <a:r>
              <a:rPr lang="en-US" sz="1000" dirty="0">
                <a:solidFill>
                  <a:srgbClr val="505050"/>
                </a:solidFill>
                <a:latin typeface="Helvetica" pitchFamily="2" charset="0"/>
                <a:hlinkClick r:id="rId2"/>
              </a:rPr>
              <a:t>https://www.usparticlephysics.org/2023-p5-report/full-list-of-recommendations.html</a:t>
            </a:r>
            <a:r>
              <a:rPr lang="en-US" sz="1000" dirty="0">
                <a:solidFill>
                  <a:srgbClr val="505050"/>
                </a:solidFill>
                <a:latin typeface="Helvetica" pitchFamily="2" charset="0"/>
              </a:rPr>
              <a:t> </a:t>
            </a:r>
          </a:p>
        </p:txBody>
      </p:sp>
      <p:sp>
        <p:nvSpPr>
          <p:cNvPr id="2" name="Content Placeholder 1">
            <a:extLst>
              <a:ext uri="{FF2B5EF4-FFF2-40B4-BE49-F238E27FC236}">
                <a16:creationId xmlns:a16="http://schemas.microsoft.com/office/drawing/2014/main" id="{14C53662-9A49-0CB4-9AB7-7AA7B4F9C382}"/>
              </a:ext>
            </a:extLst>
          </p:cNvPr>
          <p:cNvSpPr>
            <a:spLocks noGrp="1"/>
          </p:cNvSpPr>
          <p:nvPr>
            <p:ph idx="1"/>
          </p:nvPr>
        </p:nvSpPr>
        <p:spPr>
          <a:xfrm>
            <a:off x="157267" y="544248"/>
            <a:ext cx="8672513" cy="3794522"/>
          </a:xfrm>
        </p:spPr>
        <p:txBody>
          <a:bodyPr/>
          <a:lstStyle/>
          <a:p>
            <a:pPr marL="0" indent="0">
              <a:buNone/>
            </a:pPr>
            <a:r>
              <a:rPr lang="en-US" sz="1200" b="1" dirty="0"/>
              <a:t>My takeaway from the P5 Recommendation 4</a:t>
            </a:r>
            <a:r>
              <a:rPr lang="en-US" sz="1200" dirty="0"/>
              <a:t>:</a:t>
            </a:r>
          </a:p>
          <a:p>
            <a:r>
              <a:rPr lang="en-US" sz="1200" dirty="0"/>
              <a:t>Develop an aggressive R&amp;D program that could yield revolutionary accelerator designs to chart a realistic path to a 10 </a:t>
            </a:r>
            <a:r>
              <a:rPr lang="en-US" sz="1200" dirty="0" err="1"/>
              <a:t>TeV</a:t>
            </a:r>
            <a:r>
              <a:rPr lang="en-US" sz="1200" dirty="0"/>
              <a:t> </a:t>
            </a:r>
            <a:r>
              <a:rPr lang="en-US" sz="1200" dirty="0" err="1"/>
              <a:t>pCM</a:t>
            </a:r>
            <a:r>
              <a:rPr lang="en-US" sz="1200" dirty="0"/>
              <a:t> collider. This R&amp;D includes a muon-based collider.</a:t>
            </a:r>
          </a:p>
          <a:p>
            <a:r>
              <a:rPr lang="en-US" sz="1200" dirty="0"/>
              <a:t>The General Accelerator R&amp;D (GARD) program within HEP should also be expanded, including stewardship. </a:t>
            </a:r>
          </a:p>
          <a:p>
            <a:r>
              <a:rPr lang="en-US" sz="1200" dirty="0"/>
              <a:t>Plans should be developed for improving the Fermilab accelerator complex that are consistent with the long-term vision of this report including neutrinos and a 10 </a:t>
            </a:r>
            <a:r>
              <a:rPr lang="en-US" sz="1200" dirty="0" err="1"/>
              <a:t>TeV</a:t>
            </a:r>
            <a:r>
              <a:rPr lang="en-US" sz="1200" dirty="0"/>
              <a:t> </a:t>
            </a:r>
            <a:r>
              <a:rPr lang="en-US" sz="1200" dirty="0" err="1"/>
              <a:t>pCM</a:t>
            </a:r>
            <a:r>
              <a:rPr lang="en-US" sz="1200" dirty="0"/>
              <a:t> collider.</a:t>
            </a:r>
          </a:p>
          <a:p>
            <a:pPr marL="0" indent="0">
              <a:buNone/>
            </a:pPr>
            <a:endParaRPr lang="en-US" sz="1200" dirty="0"/>
          </a:p>
        </p:txBody>
      </p:sp>
    </p:spTree>
    <p:extLst>
      <p:ext uri="{BB962C8B-B14F-4D97-AF65-F5344CB8AC3E}">
        <p14:creationId xmlns:p14="http://schemas.microsoft.com/office/powerpoint/2010/main" val="3385411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3"/>
            <a:ext cx="8969072" cy="906463"/>
          </a:xfrm>
        </p:spPr>
        <p:txBody>
          <a:bodyPr/>
          <a:lstStyle/>
          <a:p>
            <a:r>
              <a:rPr lang="en-US" dirty="0"/>
              <a:t>Fermilab Accelerator Science and Technology (FAST) facility and Integrable Optics Test Accelerator (IOTA) ring provide important R&amp;D for future accelerator machines.</a:t>
            </a:r>
          </a:p>
        </p:txBody>
      </p:sp>
      <p:sp>
        <p:nvSpPr>
          <p:cNvPr id="7" name="Content Placeholder 1">
            <a:extLst>
              <a:ext uri="{FF2B5EF4-FFF2-40B4-BE49-F238E27FC236}">
                <a16:creationId xmlns:a16="http://schemas.microsoft.com/office/drawing/2014/main" id="{C90108CB-56F4-7BEB-8309-CB32D2DD3B9F}"/>
              </a:ext>
            </a:extLst>
          </p:cNvPr>
          <p:cNvSpPr txBox="1">
            <a:spLocks/>
          </p:cNvSpPr>
          <p:nvPr/>
        </p:nvSpPr>
        <p:spPr>
          <a:xfrm>
            <a:off x="62216" y="1104321"/>
            <a:ext cx="4358529" cy="3653178"/>
          </a:xfrm>
          <a:prstGeom prst="rect">
            <a:avLst/>
          </a:prstGeom>
        </p:spPr>
        <p:txBody>
          <a:bodyPr lIns="0" tIns="0" rIns="0" bIns="0"/>
          <a:lstStyle>
            <a:lvl1pPr marL="227013" indent="-227013" algn="l" defTabSz="457200" rtl="0" eaLnBrk="1" fontAlgn="base" hangingPunct="1">
              <a:spcBef>
                <a:spcPts val="984"/>
              </a:spcBef>
              <a:spcAft>
                <a:spcPct val="0"/>
              </a:spcAft>
              <a:buFont typeface="Arial" panose="020B0604020202020204" pitchFamily="34" charset="0"/>
              <a:buChar char="•"/>
              <a:defRPr sz="1600" kern="1200">
                <a:solidFill>
                  <a:srgbClr val="505050"/>
                </a:solidFill>
                <a:latin typeface="Helvetica"/>
                <a:ea typeface="Geneva" charset="0"/>
                <a:cs typeface="ＭＳ Ｐゴシック" charset="0"/>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kern="1200">
                <a:solidFill>
                  <a:srgbClr val="505050"/>
                </a:solidFill>
                <a:latin typeface="Helvetica"/>
                <a:ea typeface="ＭＳ Ｐゴシック" charset="0"/>
                <a:cs typeface="ＭＳ Ｐゴシック" charset="0"/>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a:t>Ongoing Research:</a:t>
            </a:r>
          </a:p>
          <a:p>
            <a:r>
              <a:rPr lang="en-US" sz="1400" dirty="0"/>
              <a:t>Suppression of coherent instabilities via Landau damping.</a:t>
            </a:r>
          </a:p>
          <a:p>
            <a:r>
              <a:rPr lang="en-US" sz="1400" dirty="0"/>
              <a:t>Mitigation of space-charge effects (NIO, e-lenses).</a:t>
            </a:r>
          </a:p>
          <a:p>
            <a:r>
              <a:rPr lang="en-US" sz="1400" dirty="0"/>
              <a:t>Advanced beam cooling: Optical Stochastic Cooling.</a:t>
            </a:r>
          </a:p>
          <a:p>
            <a:r>
              <a:rPr lang="en-US" sz="1400" dirty="0"/>
              <a:t>Photon and Quantum Science with a single electron.</a:t>
            </a:r>
          </a:p>
          <a:p>
            <a:r>
              <a:rPr lang="en-US" sz="1400" dirty="0"/>
              <a:t>Development of novel instrumentation and methods.</a:t>
            </a:r>
          </a:p>
          <a:p>
            <a:r>
              <a:rPr lang="en-US" sz="1400" dirty="0"/>
              <a:t>Carried out 150 MeV electron operations.</a:t>
            </a:r>
          </a:p>
          <a:p>
            <a:r>
              <a:rPr lang="en-US" sz="1400" dirty="0"/>
              <a:t>Upgrading to 2.5 MeV proton operations.</a:t>
            </a:r>
          </a:p>
          <a:p>
            <a:pPr lvl="1"/>
            <a:r>
              <a:rPr lang="en-US" sz="1200" b="1" dirty="0"/>
              <a:t>Successful commissioning and production of a 50kV proton beam.</a:t>
            </a:r>
          </a:p>
        </p:txBody>
      </p:sp>
      <p:sp>
        <p:nvSpPr>
          <p:cNvPr id="10" name="TextBox 9">
            <a:extLst>
              <a:ext uri="{FF2B5EF4-FFF2-40B4-BE49-F238E27FC236}">
                <a16:creationId xmlns:a16="http://schemas.microsoft.com/office/drawing/2014/main" id="{3F515B07-7096-A05B-8B1D-2E07B45D8A0F}"/>
              </a:ext>
            </a:extLst>
          </p:cNvPr>
          <p:cNvSpPr txBox="1"/>
          <p:nvPr/>
        </p:nvSpPr>
        <p:spPr>
          <a:xfrm>
            <a:off x="62216" y="4470629"/>
            <a:ext cx="5915278" cy="246221"/>
          </a:xfrm>
          <a:prstGeom prst="rect">
            <a:avLst/>
          </a:prstGeom>
          <a:noFill/>
        </p:spPr>
        <p:txBody>
          <a:bodyPr wrap="square" rtlCol="0">
            <a:spAutoFit/>
          </a:bodyPr>
          <a:lstStyle/>
          <a:p>
            <a:r>
              <a:rPr lang="en-US" sz="1000" dirty="0">
                <a:solidFill>
                  <a:srgbClr val="505050"/>
                </a:solidFill>
                <a:latin typeface="Helvetica" pitchFamily="2" charset="0"/>
              </a:rPr>
              <a:t>[1] </a:t>
            </a:r>
            <a:r>
              <a:rPr lang="en-US" sz="1000" dirty="0">
                <a:solidFill>
                  <a:srgbClr val="505050"/>
                </a:solidFill>
                <a:latin typeface="Helvetica" pitchFamily="2" charset="0"/>
                <a:hlinkClick r:id="rId2"/>
              </a:rPr>
              <a:t>https://fast.fnal.gov/</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92DD296F-C152-8C98-DA13-57CFE99E8E96}"/>
              </a:ext>
            </a:extLst>
          </p:cNvPr>
          <p:cNvSpPr txBox="1"/>
          <p:nvPr/>
        </p:nvSpPr>
        <p:spPr>
          <a:xfrm>
            <a:off x="5331500" y="4113616"/>
            <a:ext cx="3647496" cy="523220"/>
          </a:xfrm>
          <a:prstGeom prst="rect">
            <a:avLst/>
          </a:prstGeom>
          <a:noFill/>
        </p:spPr>
        <p:txBody>
          <a:bodyPr wrap="square" rtlCol="0">
            <a:spAutoFit/>
          </a:bodyPr>
          <a:lstStyle/>
          <a:p>
            <a:pPr algn="ctr"/>
            <a:r>
              <a:rPr lang="en-US" sz="1400" b="1" dirty="0">
                <a:solidFill>
                  <a:srgbClr val="7030A0"/>
                </a:solidFill>
                <a:latin typeface="Helvetica" pitchFamily="2" charset="0"/>
              </a:rPr>
              <a:t>See Michael </a:t>
            </a:r>
            <a:r>
              <a:rPr lang="en-US" sz="1400" b="1" dirty="0" err="1">
                <a:solidFill>
                  <a:srgbClr val="7030A0"/>
                </a:solidFill>
                <a:latin typeface="Helvetica" pitchFamily="2" charset="0"/>
              </a:rPr>
              <a:t>Wallbank’s</a:t>
            </a:r>
            <a:r>
              <a:rPr lang="en-US" sz="1400" b="1" dirty="0">
                <a:solidFill>
                  <a:srgbClr val="7030A0"/>
                </a:solidFill>
                <a:latin typeface="Helvetica" pitchFamily="2" charset="0"/>
              </a:rPr>
              <a:t> talk on Thursday at 11:50 for the IOTA Report.</a:t>
            </a:r>
          </a:p>
        </p:txBody>
      </p:sp>
      <p:pic>
        <p:nvPicPr>
          <p:cNvPr id="9" name="Picture 8" descr="A factory with machinery in it&#10;&#10;Description automatically generated">
            <a:extLst>
              <a:ext uri="{FF2B5EF4-FFF2-40B4-BE49-F238E27FC236}">
                <a16:creationId xmlns:a16="http://schemas.microsoft.com/office/drawing/2014/main" id="{F2696EC0-7391-EDA4-0132-F2B2165492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5633" y="812368"/>
            <a:ext cx="4619787" cy="2309894"/>
          </a:xfrm>
          <a:prstGeom prst="rect">
            <a:avLst/>
          </a:prstGeom>
        </p:spPr>
      </p:pic>
      <p:sp>
        <p:nvSpPr>
          <p:cNvPr id="17" name="TextBox 16">
            <a:extLst>
              <a:ext uri="{FF2B5EF4-FFF2-40B4-BE49-F238E27FC236}">
                <a16:creationId xmlns:a16="http://schemas.microsoft.com/office/drawing/2014/main" id="{F3C3FBF7-D334-00B6-B551-F680A2CA1E8E}"/>
              </a:ext>
            </a:extLst>
          </p:cNvPr>
          <p:cNvSpPr txBox="1"/>
          <p:nvPr/>
        </p:nvSpPr>
        <p:spPr>
          <a:xfrm>
            <a:off x="8784115" y="571043"/>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[1]</a:t>
            </a:r>
          </a:p>
        </p:txBody>
      </p:sp>
      <p:sp>
        <p:nvSpPr>
          <p:cNvPr id="14" name="TextBox 13">
            <a:extLst>
              <a:ext uri="{FF2B5EF4-FFF2-40B4-BE49-F238E27FC236}">
                <a16:creationId xmlns:a16="http://schemas.microsoft.com/office/drawing/2014/main" id="{7387DBDA-939A-BDD6-6101-0B6064172C5F}"/>
              </a:ext>
            </a:extLst>
          </p:cNvPr>
          <p:cNvSpPr txBox="1"/>
          <p:nvPr/>
        </p:nvSpPr>
        <p:spPr>
          <a:xfrm>
            <a:off x="6031145" y="3122262"/>
            <a:ext cx="1468761" cy="400110"/>
          </a:xfrm>
          <a:prstGeom prst="rect">
            <a:avLst/>
          </a:prstGeom>
          <a:noFill/>
        </p:spPr>
        <p:txBody>
          <a:bodyPr wrap="square" rtlCol="0">
            <a:spAutoFit/>
          </a:bodyPr>
          <a:lstStyle/>
          <a:p>
            <a:pPr algn="ctr"/>
            <a:r>
              <a:rPr lang="en-US" sz="1000" b="1" dirty="0">
                <a:solidFill>
                  <a:srgbClr val="505050"/>
                </a:solidFill>
                <a:latin typeface="Helvetica" pitchFamily="2" charset="0"/>
              </a:rPr>
              <a:t>IOTA only has a 40 m circumference.</a:t>
            </a:r>
          </a:p>
        </p:txBody>
      </p:sp>
    </p:spTree>
    <p:extLst>
      <p:ext uri="{BB962C8B-B14F-4D97-AF65-F5344CB8AC3E}">
        <p14:creationId xmlns:p14="http://schemas.microsoft.com/office/powerpoint/2010/main" val="1779636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DCFE69-860C-19AF-CAEC-35DB6E368D2D}"/>
              </a:ext>
            </a:extLst>
          </p:cNvPr>
          <p:cNvSpPr>
            <a:spLocks noGrp="1"/>
          </p:cNvSpPr>
          <p:nvPr>
            <p:ph idx="1"/>
          </p:nvPr>
        </p:nvSpPr>
        <p:spPr>
          <a:xfrm>
            <a:off x="68580" y="547081"/>
            <a:ext cx="9010569" cy="3794522"/>
          </a:xfrm>
        </p:spPr>
        <p:txBody>
          <a:bodyPr/>
          <a:lstStyle/>
          <a:p>
            <a:r>
              <a:rPr lang="en-US" dirty="0"/>
              <a:t>There is a lot of current &amp; future accelerator &amp; accelerator dependent work going on at Fermilab!!!</a:t>
            </a:r>
          </a:p>
          <a:p>
            <a:r>
              <a:rPr lang="en-US" dirty="0"/>
              <a:t>It is not practical for me to acknowledge all the work in this talk.</a:t>
            </a:r>
          </a:p>
          <a:p>
            <a:endParaRPr lang="en-US" b="1" dirty="0"/>
          </a:p>
          <a:p>
            <a:pPr marL="0" indent="0">
              <a:buNone/>
            </a:pPr>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5"/>
            <a:ext cx="8686800" cy="320908"/>
          </a:xfrm>
        </p:spPr>
        <p:txBody>
          <a:bodyPr/>
          <a:lstStyle/>
          <a:p>
            <a:r>
              <a:rPr lang="en-US" dirty="0"/>
              <a:t>This talk gives the 10,000-foot view of AD.</a:t>
            </a:r>
          </a:p>
        </p:txBody>
      </p:sp>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2653766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4"/>
            <a:ext cx="8969072" cy="316187"/>
          </a:xfrm>
        </p:spPr>
        <p:txBody>
          <a:bodyPr/>
          <a:lstStyle/>
          <a:p>
            <a:r>
              <a:rPr lang="en-US" dirty="0"/>
              <a:t>A muon collider can provide the 10 </a:t>
            </a:r>
            <a:r>
              <a:rPr lang="en-US" dirty="0" err="1"/>
              <a:t>TeV</a:t>
            </a:r>
            <a:r>
              <a:rPr lang="en-US" dirty="0"/>
              <a:t> </a:t>
            </a:r>
            <a:r>
              <a:rPr lang="en-US" dirty="0" err="1"/>
              <a:t>pCM</a:t>
            </a:r>
            <a:r>
              <a:rPr lang="en-US" dirty="0"/>
              <a:t> collider!</a:t>
            </a:r>
          </a:p>
        </p:txBody>
      </p:sp>
      <p:sp>
        <p:nvSpPr>
          <p:cNvPr id="7" name="Content Placeholder 1">
            <a:extLst>
              <a:ext uri="{FF2B5EF4-FFF2-40B4-BE49-F238E27FC236}">
                <a16:creationId xmlns:a16="http://schemas.microsoft.com/office/drawing/2014/main" id="{C90108CB-56F4-7BEB-8309-CB32D2DD3B9F}"/>
              </a:ext>
            </a:extLst>
          </p:cNvPr>
          <p:cNvSpPr txBox="1">
            <a:spLocks/>
          </p:cNvSpPr>
          <p:nvPr/>
        </p:nvSpPr>
        <p:spPr>
          <a:xfrm>
            <a:off x="222250" y="590348"/>
            <a:ext cx="3923999" cy="3200005"/>
          </a:xfrm>
          <a:prstGeom prst="rect">
            <a:avLst/>
          </a:prstGeom>
        </p:spPr>
        <p:txBody>
          <a:bodyPr lIns="0" tIns="0" rIns="0" bIns="0"/>
          <a:lstStyle>
            <a:lvl1pPr marL="227013" indent="-227013" algn="l" defTabSz="457200" rtl="0" eaLnBrk="1" fontAlgn="base" hangingPunct="1">
              <a:spcBef>
                <a:spcPts val="984"/>
              </a:spcBef>
              <a:spcAft>
                <a:spcPct val="0"/>
              </a:spcAft>
              <a:buFont typeface="Arial" panose="020B0604020202020204" pitchFamily="34" charset="0"/>
              <a:buChar char="•"/>
              <a:defRPr sz="1600" kern="1200">
                <a:solidFill>
                  <a:srgbClr val="505050"/>
                </a:solidFill>
                <a:latin typeface="Helvetica"/>
                <a:ea typeface="Geneva" charset="0"/>
                <a:cs typeface="ＭＳ Ｐゴシック" charset="0"/>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kern="1200">
                <a:solidFill>
                  <a:srgbClr val="505050"/>
                </a:solidFill>
                <a:latin typeface="Helvetica"/>
                <a:ea typeface="ＭＳ Ｐゴシック" charset="0"/>
                <a:cs typeface="ＭＳ Ｐゴシック" charset="0"/>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Muon collider science includes:</a:t>
            </a:r>
          </a:p>
          <a:p>
            <a:r>
              <a:rPr lang="en-US" dirty="0"/>
              <a:t>Advance the understanding of electroweak symmetry breaking (EWSB) and the Higgs boson beyond that which is achievable from using the proposed next generation Higgs factories. </a:t>
            </a:r>
          </a:p>
          <a:p>
            <a:r>
              <a:rPr lang="en-US" dirty="0"/>
              <a:t>Provide a robust test and potential discovery of weakly interacting massive particles (WIMPs).</a:t>
            </a:r>
          </a:p>
          <a:p>
            <a:r>
              <a:rPr lang="en-US" dirty="0"/>
              <a:t>Study other beyond Standard Model possibilities.</a:t>
            </a:r>
          </a:p>
        </p:txBody>
      </p:sp>
      <p:sp>
        <p:nvSpPr>
          <p:cNvPr id="10" name="TextBox 9">
            <a:extLst>
              <a:ext uri="{FF2B5EF4-FFF2-40B4-BE49-F238E27FC236}">
                <a16:creationId xmlns:a16="http://schemas.microsoft.com/office/drawing/2014/main" id="{3F515B07-7096-A05B-8B1D-2E07B45D8A0F}"/>
              </a:ext>
            </a:extLst>
          </p:cNvPr>
          <p:cNvSpPr txBox="1"/>
          <p:nvPr/>
        </p:nvSpPr>
        <p:spPr>
          <a:xfrm>
            <a:off x="62216" y="4470629"/>
            <a:ext cx="5915278" cy="246221"/>
          </a:xfrm>
          <a:prstGeom prst="rect">
            <a:avLst/>
          </a:prstGeom>
          <a:noFill/>
        </p:spPr>
        <p:txBody>
          <a:bodyPr wrap="square" rtlCol="0">
            <a:spAutoFit/>
          </a:bodyPr>
          <a:lstStyle/>
          <a:p>
            <a:r>
              <a:rPr lang="en-US" sz="1000" dirty="0">
                <a:solidFill>
                  <a:srgbClr val="505050"/>
                </a:solidFill>
                <a:latin typeface="Helvetica" pitchFamily="2" charset="0"/>
              </a:rPr>
              <a:t>See </a:t>
            </a:r>
            <a:r>
              <a:rPr lang="en-US" sz="1000" dirty="0">
                <a:solidFill>
                  <a:srgbClr val="505050"/>
                </a:solidFill>
                <a:latin typeface="Helvetica" pitchFamily="2" charset="0"/>
                <a:hlinkClick r:id="rId2"/>
              </a:rPr>
              <a:t>https://www.muoncollider.us/</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92DD296F-C152-8C98-DA13-57CFE99E8E96}"/>
              </a:ext>
            </a:extLst>
          </p:cNvPr>
          <p:cNvSpPr txBox="1"/>
          <p:nvPr/>
        </p:nvSpPr>
        <p:spPr>
          <a:xfrm>
            <a:off x="1421260" y="3960793"/>
            <a:ext cx="3379363" cy="523220"/>
          </a:xfrm>
          <a:prstGeom prst="rect">
            <a:avLst/>
          </a:prstGeom>
          <a:noFill/>
        </p:spPr>
        <p:txBody>
          <a:bodyPr wrap="square" rtlCol="0">
            <a:spAutoFit/>
          </a:bodyPr>
          <a:lstStyle/>
          <a:p>
            <a:pPr algn="ctr"/>
            <a:r>
              <a:rPr lang="en-US" sz="1400" b="1" dirty="0">
                <a:solidFill>
                  <a:srgbClr val="7030A0"/>
                </a:solidFill>
                <a:latin typeface="Helvetica" pitchFamily="2" charset="0"/>
              </a:rPr>
              <a:t>See David </a:t>
            </a:r>
            <a:r>
              <a:rPr lang="en-US" sz="1400" b="1" dirty="0" err="1">
                <a:solidFill>
                  <a:srgbClr val="7030A0"/>
                </a:solidFill>
                <a:latin typeface="Helvetica" pitchFamily="2" charset="0"/>
              </a:rPr>
              <a:t>Neuffer’s</a:t>
            </a:r>
            <a:r>
              <a:rPr lang="en-US" sz="1400" b="1" dirty="0">
                <a:solidFill>
                  <a:srgbClr val="7030A0"/>
                </a:solidFill>
                <a:latin typeface="Helvetica" pitchFamily="2" charset="0"/>
              </a:rPr>
              <a:t> talk on Friday at 10:30 for a Muon Collider at Fermilab.</a:t>
            </a:r>
          </a:p>
        </p:txBody>
      </p:sp>
      <p:sp>
        <p:nvSpPr>
          <p:cNvPr id="2" name="Content Placeholder 1">
            <a:extLst>
              <a:ext uri="{FF2B5EF4-FFF2-40B4-BE49-F238E27FC236}">
                <a16:creationId xmlns:a16="http://schemas.microsoft.com/office/drawing/2014/main" id="{90EF9C0A-85C3-35EF-326F-8C0672A1A714}"/>
              </a:ext>
            </a:extLst>
          </p:cNvPr>
          <p:cNvSpPr txBox="1">
            <a:spLocks/>
          </p:cNvSpPr>
          <p:nvPr/>
        </p:nvSpPr>
        <p:spPr>
          <a:xfrm>
            <a:off x="4867131" y="589426"/>
            <a:ext cx="4067232" cy="4047410"/>
          </a:xfrm>
          <a:prstGeom prst="rect">
            <a:avLst/>
          </a:prstGeom>
        </p:spPr>
        <p:txBody>
          <a:bodyPr lIns="0" tIns="0" rIns="0" bIns="0"/>
          <a:lstStyle>
            <a:lvl1pPr marL="227013" indent="-227013" algn="l" defTabSz="457200" rtl="0" eaLnBrk="1" fontAlgn="base" hangingPunct="1">
              <a:spcBef>
                <a:spcPts val="984"/>
              </a:spcBef>
              <a:spcAft>
                <a:spcPct val="0"/>
              </a:spcAft>
              <a:buFont typeface="Arial" panose="020B0604020202020204" pitchFamily="34" charset="0"/>
              <a:buChar char="•"/>
              <a:defRPr sz="1600" kern="1200">
                <a:solidFill>
                  <a:srgbClr val="505050"/>
                </a:solidFill>
                <a:latin typeface="Helvetica"/>
                <a:ea typeface="Geneva" charset="0"/>
                <a:cs typeface="ＭＳ Ｐゴシック" charset="0"/>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kern="1200">
                <a:solidFill>
                  <a:srgbClr val="505050"/>
                </a:solidFill>
                <a:latin typeface="Helvetica"/>
                <a:ea typeface="ＭＳ Ｐゴシック" charset="0"/>
                <a:cs typeface="ＭＳ Ｐゴシック" charset="0"/>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A 10 </a:t>
            </a:r>
            <a:r>
              <a:rPr lang="en-US" dirty="0" err="1"/>
              <a:t>TeV</a:t>
            </a:r>
            <a:r>
              <a:rPr lang="en-US" dirty="0"/>
              <a:t> muon collider requires significant technological advances.</a:t>
            </a:r>
          </a:p>
          <a:p>
            <a:r>
              <a:rPr lang="en-US" dirty="0"/>
              <a:t>Detector R&amp;D efforts.</a:t>
            </a:r>
          </a:p>
          <a:p>
            <a:r>
              <a:rPr lang="en-US" dirty="0"/>
              <a:t>Accelerator R&amp;D efforts.</a:t>
            </a:r>
          </a:p>
          <a:p>
            <a:pPr lvl="1"/>
            <a:r>
              <a:rPr lang="en-US" dirty="0"/>
              <a:t>Target and Capture.</a:t>
            </a:r>
          </a:p>
          <a:p>
            <a:pPr lvl="1"/>
            <a:r>
              <a:rPr lang="en-US" dirty="0"/>
              <a:t>Magnets.</a:t>
            </a:r>
          </a:p>
          <a:p>
            <a:pPr lvl="1"/>
            <a:r>
              <a:rPr lang="en-US" dirty="0"/>
              <a:t>Normal-Conducting RF.</a:t>
            </a:r>
          </a:p>
          <a:p>
            <a:pPr lvl="1"/>
            <a:r>
              <a:rPr lang="en-US" dirty="0"/>
              <a:t>Super-Conducting RF.</a:t>
            </a:r>
          </a:p>
          <a:p>
            <a:pPr lvl="1"/>
            <a:r>
              <a:rPr lang="en-US" dirty="0"/>
              <a:t>Ionization Cooling Cell Prototyping &amp; Demonstrator.</a:t>
            </a:r>
          </a:p>
          <a:p>
            <a:pPr lvl="1"/>
            <a:r>
              <a:rPr lang="en-US" dirty="0"/>
              <a:t>Proton Driver and Synergies with SNS.</a:t>
            </a:r>
          </a:p>
        </p:txBody>
      </p:sp>
    </p:spTree>
    <p:extLst>
      <p:ext uri="{BB962C8B-B14F-4D97-AF65-F5344CB8AC3E}">
        <p14:creationId xmlns:p14="http://schemas.microsoft.com/office/powerpoint/2010/main" val="2765508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92412" y="61771"/>
            <a:ext cx="8980251" cy="320908"/>
          </a:xfrm>
        </p:spPr>
        <p:txBody>
          <a:bodyPr/>
          <a:lstStyle/>
          <a:p>
            <a:r>
              <a:rPr lang="en-US" dirty="0"/>
              <a:t>Conclusion</a:t>
            </a:r>
          </a:p>
        </p:txBody>
      </p:sp>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
        <p:nvSpPr>
          <p:cNvPr id="11" name="Content Placeholder 1">
            <a:extLst>
              <a:ext uri="{FF2B5EF4-FFF2-40B4-BE49-F238E27FC236}">
                <a16:creationId xmlns:a16="http://schemas.microsoft.com/office/drawing/2014/main" id="{288F40E4-4147-F751-60EC-7CCAE3F51277}"/>
              </a:ext>
            </a:extLst>
          </p:cNvPr>
          <p:cNvSpPr txBox="1">
            <a:spLocks/>
          </p:cNvSpPr>
          <p:nvPr/>
        </p:nvSpPr>
        <p:spPr>
          <a:xfrm>
            <a:off x="222249" y="421023"/>
            <a:ext cx="7676611" cy="4077905"/>
          </a:xfrm>
          <a:prstGeom prst="rect">
            <a:avLst/>
          </a:prstGeom>
        </p:spPr>
        <p:txBody>
          <a:bodyPr lIns="0" tIns="0" rIns="0" bIns="0"/>
          <a:lstStyle>
            <a:lvl1pPr marL="227013" indent="-227013" algn="l" defTabSz="457200" rtl="0" eaLnBrk="1" fontAlgn="base" hangingPunct="1">
              <a:spcBef>
                <a:spcPts val="984"/>
              </a:spcBef>
              <a:spcAft>
                <a:spcPct val="0"/>
              </a:spcAft>
              <a:buFont typeface="Arial" panose="020B0604020202020204" pitchFamily="34" charset="0"/>
              <a:buChar char="•"/>
              <a:defRPr sz="1600" kern="1200">
                <a:solidFill>
                  <a:srgbClr val="505050"/>
                </a:solidFill>
                <a:latin typeface="Helvetica"/>
                <a:ea typeface="Geneva" charset="0"/>
                <a:cs typeface="ＭＳ Ｐゴシック" charset="0"/>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kern="1200">
                <a:solidFill>
                  <a:srgbClr val="505050"/>
                </a:solidFill>
                <a:latin typeface="Helvetica"/>
                <a:ea typeface="ＭＳ Ｐゴシック" charset="0"/>
                <a:cs typeface="ＭＳ Ｐゴシック" charset="0"/>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FY 2024 Run:</a:t>
            </a:r>
          </a:p>
          <a:p>
            <a:r>
              <a:rPr lang="en-US" dirty="0"/>
              <a:t>Updated SAD &amp; ASE for compliance with DOE Order 420.2D.</a:t>
            </a:r>
          </a:p>
          <a:p>
            <a:r>
              <a:rPr lang="en-US" dirty="0"/>
              <a:t>Beam delivery to users started March 8, 2024.</a:t>
            </a:r>
          </a:p>
          <a:p>
            <a:r>
              <a:rPr lang="en-US" dirty="0"/>
              <a:t>Preparing the Muon Campus for Mu2e operations.</a:t>
            </a:r>
          </a:p>
          <a:p>
            <a:r>
              <a:rPr lang="en-US" dirty="0"/>
              <a:t>Upgraded the Main Injector cycle time from 1.133 s to 1.067 s.</a:t>
            </a:r>
          </a:p>
          <a:p>
            <a:pPr lvl="1"/>
            <a:r>
              <a:rPr lang="en-US" dirty="0"/>
              <a:t>One-hour power record of 1.018 MW on June 26, 2024.</a:t>
            </a:r>
          </a:p>
          <a:p>
            <a:pPr marL="0" indent="0">
              <a:buNone/>
            </a:pPr>
            <a:r>
              <a:rPr lang="en-US" dirty="0"/>
              <a:t>AD priorities geared towards future science are consistent with P5 recommendations: </a:t>
            </a:r>
          </a:p>
          <a:p>
            <a:r>
              <a:rPr lang="en-US" dirty="0"/>
              <a:t>Advancing LBNF, PIP-II, Mu2e, &amp; ACORN projects.</a:t>
            </a:r>
          </a:p>
          <a:p>
            <a:r>
              <a:rPr lang="en-US" dirty="0"/>
              <a:t>Developing &amp; implementing the ACE-MIRT &amp; ACE-BR projects.</a:t>
            </a:r>
          </a:p>
          <a:p>
            <a:r>
              <a:rPr lang="en-US" dirty="0"/>
              <a:t>Upgrading FAST/IOTA complex for proton beam operations.</a:t>
            </a:r>
          </a:p>
          <a:p>
            <a:r>
              <a:rPr lang="en-US" dirty="0"/>
              <a:t>Investigating the feasibility of a 10 </a:t>
            </a:r>
            <a:r>
              <a:rPr lang="en-US" dirty="0" err="1"/>
              <a:t>TeV</a:t>
            </a:r>
            <a:r>
              <a:rPr lang="en-US" dirty="0"/>
              <a:t> </a:t>
            </a:r>
            <a:r>
              <a:rPr lang="en-US" dirty="0" err="1"/>
              <a:t>pCM</a:t>
            </a:r>
            <a:r>
              <a:rPr lang="en-US" dirty="0"/>
              <a:t> muon collider.</a:t>
            </a:r>
          </a:p>
          <a:p>
            <a:endParaRPr lang="en-US" dirty="0"/>
          </a:p>
        </p:txBody>
      </p:sp>
    </p:spTree>
    <p:extLst>
      <p:ext uri="{BB962C8B-B14F-4D97-AF65-F5344CB8AC3E}">
        <p14:creationId xmlns:p14="http://schemas.microsoft.com/office/powerpoint/2010/main" val="35682929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92412" y="61771"/>
            <a:ext cx="8980251" cy="320908"/>
          </a:xfrm>
        </p:spPr>
        <p:txBody>
          <a:bodyPr/>
          <a:lstStyle/>
          <a:p>
            <a:r>
              <a:rPr lang="en-US" dirty="0"/>
              <a:t>Backup Slides:</a:t>
            </a:r>
          </a:p>
        </p:txBody>
      </p:sp>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Tree>
    <p:extLst>
      <p:ext uri="{BB962C8B-B14F-4D97-AF65-F5344CB8AC3E}">
        <p14:creationId xmlns:p14="http://schemas.microsoft.com/office/powerpoint/2010/main" val="2476572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5"/>
            <a:ext cx="8686800" cy="320908"/>
          </a:xfrm>
        </p:spPr>
        <p:txBody>
          <a:bodyPr/>
          <a:lstStyle/>
          <a:p>
            <a:r>
              <a:rPr lang="en-US" dirty="0"/>
              <a:t>P5 Report was released at the end of last year.</a:t>
            </a:r>
          </a:p>
        </p:txBody>
      </p:sp>
      <p:sp>
        <p:nvSpPr>
          <p:cNvPr id="10" name="TextBox 9">
            <a:extLst>
              <a:ext uri="{FF2B5EF4-FFF2-40B4-BE49-F238E27FC236}">
                <a16:creationId xmlns:a16="http://schemas.microsoft.com/office/drawing/2014/main" id="{3F515B07-7096-A05B-8B1D-2E07B45D8A0F}"/>
              </a:ext>
            </a:extLst>
          </p:cNvPr>
          <p:cNvSpPr txBox="1"/>
          <p:nvPr/>
        </p:nvSpPr>
        <p:spPr>
          <a:xfrm>
            <a:off x="48329" y="4435749"/>
            <a:ext cx="5068420" cy="246221"/>
          </a:xfrm>
          <a:prstGeom prst="rect">
            <a:avLst/>
          </a:prstGeom>
          <a:noFill/>
        </p:spPr>
        <p:txBody>
          <a:bodyPr wrap="square" rtlCol="0">
            <a:spAutoFit/>
          </a:bodyPr>
          <a:lstStyle/>
          <a:p>
            <a:pPr algn="ctr"/>
            <a:r>
              <a:rPr lang="en-US" sz="1000" dirty="0">
                <a:solidFill>
                  <a:srgbClr val="505050"/>
                </a:solidFill>
                <a:latin typeface="Helvetica" pitchFamily="2" charset="0"/>
              </a:rPr>
              <a:t>See </a:t>
            </a:r>
            <a:r>
              <a:rPr lang="en-US" sz="1000" dirty="0">
                <a:solidFill>
                  <a:srgbClr val="505050"/>
                </a:solidFill>
                <a:latin typeface="Helvetica" pitchFamily="2" charset="0"/>
                <a:hlinkClick r:id="rId2"/>
              </a:rPr>
              <a:t>https://www.usparticlephysics.org/2023-p5-report/full-list-of-recommendations.html</a:t>
            </a:r>
            <a:r>
              <a:rPr lang="en-US" sz="1000" dirty="0">
                <a:solidFill>
                  <a:srgbClr val="505050"/>
                </a:solidFill>
                <a:latin typeface="Helvetica" pitchFamily="2" charset="0"/>
              </a:rPr>
              <a:t> </a:t>
            </a:r>
          </a:p>
        </p:txBody>
      </p:sp>
      <p:sp>
        <p:nvSpPr>
          <p:cNvPr id="2" name="Content Placeholder 1">
            <a:extLst>
              <a:ext uri="{FF2B5EF4-FFF2-40B4-BE49-F238E27FC236}">
                <a16:creationId xmlns:a16="http://schemas.microsoft.com/office/drawing/2014/main" id="{14C53662-9A49-0CB4-9AB7-7AA7B4F9C382}"/>
              </a:ext>
            </a:extLst>
          </p:cNvPr>
          <p:cNvSpPr>
            <a:spLocks noGrp="1"/>
          </p:cNvSpPr>
          <p:nvPr>
            <p:ph idx="1"/>
          </p:nvPr>
        </p:nvSpPr>
        <p:spPr>
          <a:xfrm>
            <a:off x="157267" y="544248"/>
            <a:ext cx="8672513" cy="3794522"/>
          </a:xfrm>
        </p:spPr>
        <p:txBody>
          <a:bodyPr/>
          <a:lstStyle/>
          <a:p>
            <a:pPr marL="0" indent="0">
              <a:buNone/>
            </a:pPr>
            <a:r>
              <a:rPr lang="en-US" sz="1000" b="1" dirty="0"/>
              <a:t>Recommendation 1</a:t>
            </a:r>
            <a:r>
              <a:rPr lang="en-US" sz="1000" dirty="0"/>
              <a:t>: As the highest priority independent of the budget scenarios, complete construction projects and support operations of ongoing experiments and research to enable maximum science. We reaffirm the previous P5 recommendations on major initiatives:</a:t>
            </a:r>
          </a:p>
          <a:p>
            <a:pPr marL="342900" indent="-342900">
              <a:buFont typeface="+mj-lt"/>
              <a:buAutoNum type="alphaLcPeriod"/>
            </a:pPr>
            <a:r>
              <a:rPr lang="en-US" sz="1000" dirty="0"/>
              <a:t>HL-LHC (including the ATLAS and CMS detectors, as well as the Accelerator Upgrade Project) to start addressing why the Higgs boson condensed in the universe (</a:t>
            </a:r>
            <a:r>
              <a:rPr lang="en-US" sz="1000" i="1" dirty="0"/>
              <a:t>reveal the secrets of the Higgs boson</a:t>
            </a:r>
            <a:r>
              <a:rPr lang="en-US" sz="1000" dirty="0"/>
              <a:t>, section 3.2), to </a:t>
            </a:r>
            <a:r>
              <a:rPr lang="en-US" sz="1000" i="1" dirty="0"/>
              <a:t>search for direct evidence for new particles</a:t>
            </a:r>
            <a:r>
              <a:rPr lang="en-US" sz="1000" dirty="0"/>
              <a:t> (section 5.1), to </a:t>
            </a:r>
            <a:r>
              <a:rPr lang="en-US" sz="1000" i="1" dirty="0"/>
              <a:t>pursue quantum imprints of new phenomena</a:t>
            </a:r>
            <a:r>
              <a:rPr lang="en-US" sz="1000" dirty="0"/>
              <a:t> (section 5.2), and to </a:t>
            </a:r>
            <a:r>
              <a:rPr lang="en-US" sz="1000" i="1" dirty="0"/>
              <a:t>determine the nature of dark matter</a:t>
            </a:r>
            <a:r>
              <a:rPr lang="en-US" sz="1000" dirty="0"/>
              <a:t> (section 4.1).</a:t>
            </a:r>
          </a:p>
          <a:p>
            <a:pPr marL="342900" indent="-342900">
              <a:buFont typeface="+mj-lt"/>
              <a:buAutoNum type="alphaLcPeriod"/>
            </a:pPr>
            <a:r>
              <a:rPr lang="en-US" sz="1000" dirty="0"/>
              <a:t>The first phase of DUNE and PIP-II to open an era of precision neutrino measurements that include the determination of the mass ordering among neutrinos. Knowledge of this fundamental property is a crucial input to cosmology and nuclear science (</a:t>
            </a:r>
            <a:r>
              <a:rPr lang="en-US" sz="1000" i="1" dirty="0"/>
              <a:t>elucidate the mysteries of neutrinos</a:t>
            </a:r>
            <a:r>
              <a:rPr lang="en-US" sz="1000" dirty="0"/>
              <a:t>, section 3.1).</a:t>
            </a:r>
          </a:p>
          <a:p>
            <a:pPr marL="342900" indent="-342900">
              <a:buFont typeface="+mj-lt"/>
              <a:buAutoNum type="alphaLcPeriod"/>
            </a:pPr>
            <a:r>
              <a:rPr lang="en-US" sz="1000" dirty="0"/>
              <a:t>The Vera C. Rubin Observatory to carry out the Legacy Survey of Space and Time (LSST), and the LSST Dark Energy Science Collaboration, to </a:t>
            </a:r>
            <a:r>
              <a:rPr lang="en-US" sz="1000" i="1" dirty="0"/>
              <a:t>understand what drives cosmic evolution</a:t>
            </a:r>
            <a:r>
              <a:rPr lang="en-US" sz="1000" dirty="0"/>
              <a:t> (section 4.2). In addition, we recommend continued support for the following ongoing experiments at the medium scale (project costs &gt; $50M for DOE and &gt; $4M for NSF), including completion of construction, operations and research:</a:t>
            </a:r>
          </a:p>
          <a:p>
            <a:pPr marL="342900" indent="-342900">
              <a:buFont typeface="+mj-lt"/>
              <a:buAutoNum type="alphaLcPeriod"/>
            </a:pPr>
            <a:r>
              <a:rPr lang="en-US" sz="1000" dirty="0" err="1"/>
              <a:t>NOvA</a:t>
            </a:r>
            <a:r>
              <a:rPr lang="en-US" sz="1000" dirty="0"/>
              <a:t>, SBN, T2K, and </a:t>
            </a:r>
            <a:r>
              <a:rPr lang="en-US" sz="1000" dirty="0" err="1"/>
              <a:t>IceCube</a:t>
            </a:r>
            <a:r>
              <a:rPr lang="en-US" sz="1000" dirty="0"/>
              <a:t> (</a:t>
            </a:r>
            <a:r>
              <a:rPr lang="en-US" sz="1000" i="1" dirty="0"/>
              <a:t>elucidate the mysteries of neutrinos</a:t>
            </a:r>
            <a:r>
              <a:rPr lang="en-US" sz="1000" dirty="0"/>
              <a:t>, section 3.1).</a:t>
            </a:r>
          </a:p>
          <a:p>
            <a:pPr marL="342900" indent="-342900">
              <a:buFont typeface="+mj-lt"/>
              <a:buAutoNum type="alphaLcPeriod"/>
            </a:pPr>
            <a:r>
              <a:rPr lang="en-US" sz="1000" dirty="0"/>
              <a:t>DarkSide-20k, LZ, </a:t>
            </a:r>
            <a:r>
              <a:rPr lang="en-US" sz="1000" dirty="0" err="1"/>
              <a:t>SuperCDMS</a:t>
            </a:r>
            <a:r>
              <a:rPr lang="en-US" sz="1000" dirty="0"/>
              <a:t>, and </a:t>
            </a:r>
            <a:r>
              <a:rPr lang="en-US" sz="1000" dirty="0" err="1"/>
              <a:t>XENONnT</a:t>
            </a:r>
            <a:r>
              <a:rPr lang="en-US" sz="1000" dirty="0"/>
              <a:t> (</a:t>
            </a:r>
            <a:r>
              <a:rPr lang="en-US" sz="1000" i="1" dirty="0"/>
              <a:t>determine the nature of dark matter</a:t>
            </a:r>
            <a:r>
              <a:rPr lang="en-US" sz="1000" dirty="0"/>
              <a:t>, section 4.1).</a:t>
            </a:r>
          </a:p>
          <a:p>
            <a:pPr marL="342900" indent="-342900">
              <a:buFont typeface="+mj-lt"/>
              <a:buAutoNum type="alphaLcPeriod"/>
            </a:pPr>
            <a:r>
              <a:rPr lang="en-US" sz="1000" dirty="0"/>
              <a:t>DESI (</a:t>
            </a:r>
            <a:r>
              <a:rPr lang="en-US" sz="1000" i="1" dirty="0"/>
              <a:t>understand what drives cosmic evolution</a:t>
            </a:r>
            <a:r>
              <a:rPr lang="en-US" sz="1000" dirty="0"/>
              <a:t>, section 4.2).</a:t>
            </a:r>
          </a:p>
          <a:p>
            <a:pPr marL="342900" indent="-342900">
              <a:buFont typeface="+mj-lt"/>
              <a:buAutoNum type="alphaLcPeriod"/>
            </a:pPr>
            <a:r>
              <a:rPr lang="en-US" sz="1000" dirty="0"/>
              <a:t>Belle II, </a:t>
            </a:r>
            <a:r>
              <a:rPr lang="en-US" sz="1000" dirty="0" err="1"/>
              <a:t>LHCb</a:t>
            </a:r>
            <a:r>
              <a:rPr lang="en-US" sz="1000" dirty="0"/>
              <a:t>, and Mu2e (</a:t>
            </a:r>
            <a:r>
              <a:rPr lang="en-US" sz="1000" i="1" dirty="0"/>
              <a:t>pursue quantum imprints of new phenomena</a:t>
            </a:r>
            <a:r>
              <a:rPr lang="en-US" sz="1000" dirty="0"/>
              <a:t>, section 5.2).</a:t>
            </a:r>
          </a:p>
          <a:p>
            <a:pPr marL="0" indent="0">
              <a:buNone/>
            </a:pPr>
            <a:endParaRPr lang="en-US" dirty="0"/>
          </a:p>
        </p:txBody>
      </p:sp>
    </p:spTree>
    <p:extLst>
      <p:ext uri="{BB962C8B-B14F-4D97-AF65-F5344CB8AC3E}">
        <p14:creationId xmlns:p14="http://schemas.microsoft.com/office/powerpoint/2010/main" val="3166581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5"/>
            <a:ext cx="8686800" cy="320908"/>
          </a:xfrm>
        </p:spPr>
        <p:txBody>
          <a:bodyPr/>
          <a:lstStyle/>
          <a:p>
            <a:r>
              <a:rPr lang="en-US" dirty="0"/>
              <a:t>P5 Report was released at the end of last year.</a:t>
            </a:r>
          </a:p>
        </p:txBody>
      </p:sp>
      <p:sp>
        <p:nvSpPr>
          <p:cNvPr id="10" name="TextBox 9">
            <a:extLst>
              <a:ext uri="{FF2B5EF4-FFF2-40B4-BE49-F238E27FC236}">
                <a16:creationId xmlns:a16="http://schemas.microsoft.com/office/drawing/2014/main" id="{3F515B07-7096-A05B-8B1D-2E07B45D8A0F}"/>
              </a:ext>
            </a:extLst>
          </p:cNvPr>
          <p:cNvSpPr txBox="1"/>
          <p:nvPr/>
        </p:nvSpPr>
        <p:spPr>
          <a:xfrm>
            <a:off x="48329" y="4435749"/>
            <a:ext cx="5055450" cy="246221"/>
          </a:xfrm>
          <a:prstGeom prst="rect">
            <a:avLst/>
          </a:prstGeom>
          <a:noFill/>
        </p:spPr>
        <p:txBody>
          <a:bodyPr wrap="square" rtlCol="0">
            <a:spAutoFit/>
          </a:bodyPr>
          <a:lstStyle/>
          <a:p>
            <a:pPr algn="ctr"/>
            <a:r>
              <a:rPr lang="en-US" sz="1000" dirty="0">
                <a:solidFill>
                  <a:srgbClr val="505050"/>
                </a:solidFill>
                <a:latin typeface="Helvetica" pitchFamily="2" charset="0"/>
              </a:rPr>
              <a:t>See </a:t>
            </a:r>
            <a:r>
              <a:rPr lang="en-US" sz="1000" dirty="0">
                <a:solidFill>
                  <a:srgbClr val="505050"/>
                </a:solidFill>
                <a:latin typeface="Helvetica" pitchFamily="2" charset="0"/>
                <a:hlinkClick r:id="rId2"/>
              </a:rPr>
              <a:t>https://www.usparticlephysics.org/2023-p5-report/full-list-of-recommendations.html</a:t>
            </a:r>
            <a:r>
              <a:rPr lang="en-US" sz="1000" dirty="0">
                <a:solidFill>
                  <a:srgbClr val="505050"/>
                </a:solidFill>
                <a:latin typeface="Helvetica" pitchFamily="2" charset="0"/>
              </a:rPr>
              <a:t> </a:t>
            </a:r>
          </a:p>
        </p:txBody>
      </p:sp>
      <p:sp>
        <p:nvSpPr>
          <p:cNvPr id="2" name="Content Placeholder 1">
            <a:extLst>
              <a:ext uri="{FF2B5EF4-FFF2-40B4-BE49-F238E27FC236}">
                <a16:creationId xmlns:a16="http://schemas.microsoft.com/office/drawing/2014/main" id="{14C53662-9A49-0CB4-9AB7-7AA7B4F9C382}"/>
              </a:ext>
            </a:extLst>
          </p:cNvPr>
          <p:cNvSpPr>
            <a:spLocks noGrp="1"/>
          </p:cNvSpPr>
          <p:nvPr>
            <p:ph idx="1"/>
          </p:nvPr>
        </p:nvSpPr>
        <p:spPr>
          <a:xfrm>
            <a:off x="157267" y="544248"/>
            <a:ext cx="8672513" cy="3794522"/>
          </a:xfrm>
        </p:spPr>
        <p:txBody>
          <a:bodyPr/>
          <a:lstStyle/>
          <a:p>
            <a:pPr marL="0" indent="0">
              <a:buNone/>
            </a:pPr>
            <a:r>
              <a:rPr lang="en-US" sz="1000" b="1" dirty="0"/>
              <a:t>Recommendation 2: </a:t>
            </a:r>
            <a:r>
              <a:rPr lang="en-US" sz="1000" dirty="0"/>
              <a:t>Construct a portfolio of major projects that collectively study nearly all fundamental constituents of our universe and their interactions, as well as how those interactions determine both the cosmic past and future.</a:t>
            </a:r>
          </a:p>
          <a:p>
            <a:pPr marL="0" indent="0">
              <a:buNone/>
            </a:pPr>
            <a:r>
              <a:rPr lang="en-US" sz="1000" dirty="0"/>
              <a:t>	These projects have the potential to transcend and transform our current paradigms. They inspire collaboration and international cooperation in advancing the frontiers of human knowledge. Plan and start the following major initiatives in order of priority from highest to lowest:</a:t>
            </a:r>
          </a:p>
          <a:p>
            <a:pPr marL="0" indent="0">
              <a:buNone/>
            </a:pPr>
            <a:r>
              <a:rPr lang="en-US" sz="1000" dirty="0"/>
              <a:t>Plan and start the following major initiatives in order of priority from highest to lowest:</a:t>
            </a:r>
          </a:p>
          <a:p>
            <a:pPr marL="342900" indent="-342900">
              <a:buFont typeface="+mj-lt"/>
              <a:buAutoNum type="alphaLcPeriod"/>
            </a:pPr>
            <a:r>
              <a:rPr lang="en-US" sz="1000" dirty="0"/>
              <a:t>CMB-S4, which looks back at the earliest moments of the universe to probe physics at the highest energy scales. It is critical to install telescopes at and observe from both the South Pole and Chile sites to achieve the science goals (section 4.2).</a:t>
            </a:r>
          </a:p>
          <a:p>
            <a:pPr marL="342900" indent="-342900">
              <a:buFont typeface="+mj-lt"/>
              <a:buAutoNum type="alphaLcPeriod"/>
            </a:pPr>
            <a:r>
              <a:rPr lang="en-US" sz="1000" dirty="0"/>
              <a:t>A re-envisioned second phase of DUNE with an early implementation of an enhanced 2.1 MW beam—ACE-MIRT—a third far detector, and an upgraded near-detector complex as the definitive long-baseline neutrino oscillation experiment of its kind (section 3.1).</a:t>
            </a:r>
          </a:p>
          <a:p>
            <a:pPr marL="342900" indent="-342900">
              <a:buFont typeface="+mj-lt"/>
              <a:buAutoNum type="alphaLcPeriod"/>
            </a:pPr>
            <a:r>
              <a:rPr lang="en-US" sz="1000" dirty="0"/>
              <a:t>An offshore Higgs factory, realized in collaboration with international partners, in order to reveal the secrets of the Higgs boson. The current designs of FCC-</a:t>
            </a:r>
            <a:r>
              <a:rPr lang="en-US" sz="1000" dirty="0" err="1"/>
              <a:t>ee</a:t>
            </a:r>
            <a:r>
              <a:rPr lang="en-US" sz="1000" dirty="0"/>
              <a:t> and ILC meet our scientific requirements. The US should actively engage in feasibility and design studies. Once a specific project is deemed feasible and well-defined (see also Recommendation 6), the US should aim for a contribution at funding levels com- mensurate to that of the US involvement in the LHC and HL-LHC, while maintaining a healthy US onshore program in particle physics (section 3.2).</a:t>
            </a:r>
          </a:p>
          <a:p>
            <a:pPr marL="342900" indent="-342900">
              <a:buFont typeface="+mj-lt"/>
              <a:buAutoNum type="alphaLcPeriod"/>
            </a:pPr>
            <a:r>
              <a:rPr lang="en-US" sz="1000" dirty="0"/>
              <a:t>An ultimate Generation 3 (G3) dark matter direct detection experiment reaching the neutrino fog, in coordination with international partners and preferably sited in the US (section 4.1).</a:t>
            </a:r>
          </a:p>
          <a:p>
            <a:pPr marL="342900" indent="-342900">
              <a:buFont typeface="+mj-lt"/>
              <a:buAutoNum type="alphaLcPeriod"/>
            </a:pPr>
            <a:r>
              <a:rPr lang="en-US" sz="1000" dirty="0" err="1"/>
              <a:t>IceCube</a:t>
            </a:r>
            <a:r>
              <a:rPr lang="en-US" sz="1000" dirty="0"/>
              <a:t> Gen-2, for study of neutrino properties complementary to DUNE and for indirect detection of dark matter covering higher mass ranges, using non-beam neutrinos as a tool. (section 4.1).</a:t>
            </a:r>
          </a:p>
          <a:p>
            <a:pPr marL="0" indent="0">
              <a:buNone/>
            </a:pPr>
            <a:endParaRPr lang="en-US" dirty="0"/>
          </a:p>
        </p:txBody>
      </p:sp>
    </p:spTree>
    <p:extLst>
      <p:ext uri="{BB962C8B-B14F-4D97-AF65-F5344CB8AC3E}">
        <p14:creationId xmlns:p14="http://schemas.microsoft.com/office/powerpoint/2010/main" val="18187740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5"/>
            <a:ext cx="8686800" cy="320908"/>
          </a:xfrm>
        </p:spPr>
        <p:txBody>
          <a:bodyPr/>
          <a:lstStyle/>
          <a:p>
            <a:r>
              <a:rPr lang="en-US" dirty="0"/>
              <a:t>P5 Report was released at the end of last year.</a:t>
            </a:r>
          </a:p>
        </p:txBody>
      </p:sp>
      <p:sp>
        <p:nvSpPr>
          <p:cNvPr id="10" name="TextBox 9">
            <a:extLst>
              <a:ext uri="{FF2B5EF4-FFF2-40B4-BE49-F238E27FC236}">
                <a16:creationId xmlns:a16="http://schemas.microsoft.com/office/drawing/2014/main" id="{3F515B07-7096-A05B-8B1D-2E07B45D8A0F}"/>
              </a:ext>
            </a:extLst>
          </p:cNvPr>
          <p:cNvSpPr txBox="1"/>
          <p:nvPr/>
        </p:nvSpPr>
        <p:spPr>
          <a:xfrm>
            <a:off x="48329" y="4435749"/>
            <a:ext cx="5055450" cy="246221"/>
          </a:xfrm>
          <a:prstGeom prst="rect">
            <a:avLst/>
          </a:prstGeom>
          <a:noFill/>
        </p:spPr>
        <p:txBody>
          <a:bodyPr wrap="square" rtlCol="0">
            <a:spAutoFit/>
          </a:bodyPr>
          <a:lstStyle/>
          <a:p>
            <a:pPr algn="ctr"/>
            <a:r>
              <a:rPr lang="en-US" sz="1000" dirty="0">
                <a:solidFill>
                  <a:srgbClr val="505050"/>
                </a:solidFill>
                <a:latin typeface="Helvetica" pitchFamily="2" charset="0"/>
              </a:rPr>
              <a:t>See </a:t>
            </a:r>
            <a:r>
              <a:rPr lang="en-US" sz="1000" dirty="0">
                <a:solidFill>
                  <a:srgbClr val="505050"/>
                </a:solidFill>
                <a:latin typeface="Helvetica" pitchFamily="2" charset="0"/>
                <a:hlinkClick r:id="rId2"/>
              </a:rPr>
              <a:t>https://www.usparticlephysics.org/2023-p5-report/full-list-of-recommendations.html</a:t>
            </a:r>
            <a:r>
              <a:rPr lang="en-US" sz="1000" dirty="0">
                <a:solidFill>
                  <a:srgbClr val="505050"/>
                </a:solidFill>
                <a:latin typeface="Helvetica" pitchFamily="2" charset="0"/>
              </a:rPr>
              <a:t> </a:t>
            </a:r>
          </a:p>
        </p:txBody>
      </p:sp>
      <p:sp>
        <p:nvSpPr>
          <p:cNvPr id="2" name="Content Placeholder 1">
            <a:extLst>
              <a:ext uri="{FF2B5EF4-FFF2-40B4-BE49-F238E27FC236}">
                <a16:creationId xmlns:a16="http://schemas.microsoft.com/office/drawing/2014/main" id="{14C53662-9A49-0CB4-9AB7-7AA7B4F9C382}"/>
              </a:ext>
            </a:extLst>
          </p:cNvPr>
          <p:cNvSpPr>
            <a:spLocks noGrp="1"/>
          </p:cNvSpPr>
          <p:nvPr>
            <p:ph idx="1"/>
          </p:nvPr>
        </p:nvSpPr>
        <p:spPr>
          <a:xfrm>
            <a:off x="157267" y="544248"/>
            <a:ext cx="8672513" cy="3794522"/>
          </a:xfrm>
        </p:spPr>
        <p:txBody>
          <a:bodyPr/>
          <a:lstStyle/>
          <a:p>
            <a:pPr marL="0" indent="0">
              <a:buNone/>
            </a:pPr>
            <a:r>
              <a:rPr lang="en-US" sz="1000" b="1" dirty="0"/>
              <a:t>Recommendation 6: </a:t>
            </a:r>
            <a:r>
              <a:rPr lang="en-US" sz="1000" dirty="0"/>
              <a:t>Convene a targeted panel with broad membership across particle physics later this decade that makes decisions on the US accelerator-based program at the time when major decisions concerning an offshore Higgs factory are expected, and/or significant adjustments within the accelerator-based R&amp;D portfolio are likely to be needed. A plan for the Fermilab accelerator complex consistent with the long-term vision in this report should also be reviewed.</a:t>
            </a:r>
          </a:p>
          <a:p>
            <a:pPr marL="0" indent="0">
              <a:buNone/>
            </a:pPr>
            <a:r>
              <a:rPr lang="en-US" sz="1000" dirty="0"/>
              <a:t>The panel would consider the following:</a:t>
            </a:r>
          </a:p>
          <a:p>
            <a:pPr marL="342900" indent="-342900">
              <a:buFont typeface="+mj-lt"/>
              <a:buAutoNum type="alphaLcPeriod"/>
            </a:pPr>
            <a:r>
              <a:rPr lang="en-US" sz="1000" dirty="0"/>
              <a:t>The level and nature of US contribution in a specific Higgs factory including an evaluation of the associated schedule, budget, and risks once crucial information becomes available.</a:t>
            </a:r>
          </a:p>
          <a:p>
            <a:pPr marL="342900" indent="-342900">
              <a:buFont typeface="+mj-lt"/>
              <a:buAutoNum type="alphaLcPeriod"/>
            </a:pPr>
            <a:r>
              <a:rPr lang="en-US" sz="1000" dirty="0"/>
              <a:t>Mid- and large-scale test and demonstrator facilities in the accelerator and collider R&amp;D portfolios.</a:t>
            </a:r>
          </a:p>
          <a:p>
            <a:pPr marL="342900" indent="-342900">
              <a:buFont typeface="+mj-lt"/>
              <a:buAutoNum type="alphaLcPeriod"/>
            </a:pPr>
            <a:r>
              <a:rPr lang="en-US" sz="1000" dirty="0"/>
              <a:t>A plan for the evolution of the Fermilab accelerator complex consistent with the long- term vision in this report, which may commence construction in the event of a more favorable budget situation.</a:t>
            </a:r>
          </a:p>
          <a:p>
            <a:pPr marL="0" indent="0">
              <a:buNone/>
            </a:pPr>
            <a:endParaRPr lang="en-US" dirty="0"/>
          </a:p>
          <a:p>
            <a:pPr marL="0" indent="0">
              <a:buNone/>
            </a:pPr>
            <a:r>
              <a:rPr lang="en-US" sz="1000" b="1" dirty="0"/>
              <a:t>Area Recommendation 12</a:t>
            </a:r>
            <a:r>
              <a:rPr lang="en-US" sz="1000" dirty="0"/>
              <a:t>: Form a dedicated task force, to be led by Fermilab with broad community membership. This task force is to be charged with defining a roadmap for upgrade efforts and delivering a strategic 20-year plan for the Fermilab accelerator complex within the next five years for consideration (Recommendation 6). Direct task force funding of up to $10M should be provided.</a:t>
            </a:r>
          </a:p>
          <a:p>
            <a:pPr marL="0" indent="0">
              <a:buNone/>
            </a:pPr>
            <a:endParaRPr lang="en-US" sz="1000" dirty="0"/>
          </a:p>
          <a:p>
            <a:pPr marL="0" indent="0">
              <a:buNone/>
            </a:pPr>
            <a:r>
              <a:rPr lang="en-US" sz="1000" b="1" dirty="0"/>
              <a:t>Area Recommendation 13</a:t>
            </a:r>
            <a:r>
              <a:rPr lang="en-US" sz="1000" dirty="0"/>
              <a:t>: Assess the booster synchrotron and related systems for reliability risks through the first decade of DUNE operation, and take measures to preemptively address these risks.</a:t>
            </a:r>
          </a:p>
        </p:txBody>
      </p:sp>
    </p:spTree>
    <p:extLst>
      <p:ext uri="{BB962C8B-B14F-4D97-AF65-F5344CB8AC3E}">
        <p14:creationId xmlns:p14="http://schemas.microsoft.com/office/powerpoint/2010/main" val="28981276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5"/>
            <a:ext cx="8686800" cy="320908"/>
          </a:xfrm>
        </p:spPr>
        <p:txBody>
          <a:bodyPr/>
          <a:lstStyle/>
          <a:p>
            <a:r>
              <a:rPr lang="en-US" dirty="0"/>
              <a:t>P5 Report was released at the end of last year.</a:t>
            </a:r>
          </a:p>
        </p:txBody>
      </p:sp>
      <p:sp>
        <p:nvSpPr>
          <p:cNvPr id="10" name="TextBox 9">
            <a:extLst>
              <a:ext uri="{FF2B5EF4-FFF2-40B4-BE49-F238E27FC236}">
                <a16:creationId xmlns:a16="http://schemas.microsoft.com/office/drawing/2014/main" id="{3F515B07-7096-A05B-8B1D-2E07B45D8A0F}"/>
              </a:ext>
            </a:extLst>
          </p:cNvPr>
          <p:cNvSpPr txBox="1"/>
          <p:nvPr/>
        </p:nvSpPr>
        <p:spPr>
          <a:xfrm>
            <a:off x="48329" y="4435749"/>
            <a:ext cx="5061935" cy="246221"/>
          </a:xfrm>
          <a:prstGeom prst="rect">
            <a:avLst/>
          </a:prstGeom>
          <a:noFill/>
        </p:spPr>
        <p:txBody>
          <a:bodyPr wrap="square" rtlCol="0">
            <a:spAutoFit/>
          </a:bodyPr>
          <a:lstStyle/>
          <a:p>
            <a:pPr algn="ctr"/>
            <a:r>
              <a:rPr lang="en-US" sz="1000" dirty="0">
                <a:solidFill>
                  <a:srgbClr val="505050"/>
                </a:solidFill>
                <a:latin typeface="Helvetica" pitchFamily="2" charset="0"/>
              </a:rPr>
              <a:t>See </a:t>
            </a:r>
            <a:r>
              <a:rPr lang="en-US" sz="1000" dirty="0">
                <a:solidFill>
                  <a:srgbClr val="505050"/>
                </a:solidFill>
                <a:latin typeface="Helvetica" pitchFamily="2" charset="0"/>
                <a:hlinkClick r:id="rId2"/>
              </a:rPr>
              <a:t>https://www.usparticlephysics.org/2023-p5-report/full-list-of-recommendations.html</a:t>
            </a:r>
            <a:r>
              <a:rPr lang="en-US" sz="1000" dirty="0">
                <a:solidFill>
                  <a:srgbClr val="505050"/>
                </a:solidFill>
                <a:latin typeface="Helvetica" pitchFamily="2" charset="0"/>
              </a:rPr>
              <a:t> </a:t>
            </a:r>
          </a:p>
        </p:txBody>
      </p:sp>
      <p:sp>
        <p:nvSpPr>
          <p:cNvPr id="2" name="Content Placeholder 1">
            <a:extLst>
              <a:ext uri="{FF2B5EF4-FFF2-40B4-BE49-F238E27FC236}">
                <a16:creationId xmlns:a16="http://schemas.microsoft.com/office/drawing/2014/main" id="{14C53662-9A49-0CB4-9AB7-7AA7B4F9C382}"/>
              </a:ext>
            </a:extLst>
          </p:cNvPr>
          <p:cNvSpPr>
            <a:spLocks noGrp="1"/>
          </p:cNvSpPr>
          <p:nvPr>
            <p:ph idx="1"/>
          </p:nvPr>
        </p:nvSpPr>
        <p:spPr>
          <a:xfrm>
            <a:off x="157267" y="544248"/>
            <a:ext cx="8672513" cy="3794522"/>
          </a:xfrm>
        </p:spPr>
        <p:txBody>
          <a:bodyPr/>
          <a:lstStyle/>
          <a:p>
            <a:pPr marL="0" indent="0">
              <a:buNone/>
            </a:pPr>
            <a:r>
              <a:rPr lang="en-US" sz="1000" b="1" dirty="0"/>
              <a:t>Recommendation 4</a:t>
            </a:r>
            <a:r>
              <a:rPr lang="en-US" sz="1000" dirty="0"/>
              <a:t>: Support a comprehensive effort to develop the resources—theoretical, computational, and technological—essential to our 20-year vision for the field. This includes an aggressive R&amp;D program that, while technologically challenging, could yield revolutionary accelerator designs that chart a realistic path to a 10 </a:t>
            </a:r>
            <a:r>
              <a:rPr lang="en-US" sz="1000" dirty="0" err="1"/>
              <a:t>TeV</a:t>
            </a:r>
            <a:r>
              <a:rPr lang="en-US" sz="1000" dirty="0"/>
              <a:t> </a:t>
            </a:r>
            <a:r>
              <a:rPr lang="en-US" sz="1000" dirty="0" err="1"/>
              <a:t>pCM</a:t>
            </a:r>
            <a:r>
              <a:rPr lang="en-US" sz="1000" dirty="0"/>
              <a:t> collider.</a:t>
            </a:r>
          </a:p>
          <a:p>
            <a:pPr marL="0" indent="0">
              <a:buNone/>
            </a:pPr>
            <a:r>
              <a:rPr lang="en-US" sz="1000" dirty="0"/>
              <a:t>Investing in the future of the field to fulfill this vision requires the following:</a:t>
            </a:r>
          </a:p>
          <a:p>
            <a:pPr marL="342900" indent="-342900">
              <a:buFont typeface="+mj-lt"/>
              <a:buAutoNum type="alphaLcPeriod"/>
            </a:pPr>
            <a:r>
              <a:rPr lang="en-US" sz="1000" dirty="0"/>
              <a:t>Support vigorous R&amp;D toward a cost-effective 10 </a:t>
            </a:r>
            <a:r>
              <a:rPr lang="en-US" sz="1000" dirty="0" err="1"/>
              <a:t>TeV</a:t>
            </a:r>
            <a:r>
              <a:rPr lang="en-US" sz="1000" dirty="0"/>
              <a:t> </a:t>
            </a:r>
            <a:r>
              <a:rPr lang="en-US" sz="1000" dirty="0" err="1"/>
              <a:t>pCM</a:t>
            </a:r>
            <a:r>
              <a:rPr lang="en-US" sz="1000" dirty="0"/>
              <a:t> collider based on proton, muon, or possible </a:t>
            </a:r>
            <a:r>
              <a:rPr lang="en-US" sz="1000" dirty="0" err="1"/>
              <a:t>wakefield</a:t>
            </a:r>
            <a:r>
              <a:rPr lang="en-US" sz="1000" dirty="0"/>
              <a:t> technologies, including an evaluation of options for US siting of such a machine, with a goal of being ready to build major test facilities and demonstrator facilities within the next 10 years (sections 3.2, 5.1, 6.5, and Recommendation 6).</a:t>
            </a:r>
          </a:p>
          <a:p>
            <a:pPr marL="342900" indent="-342900">
              <a:buFont typeface="+mj-lt"/>
              <a:buAutoNum type="alphaLcPeriod"/>
            </a:pPr>
            <a:r>
              <a:rPr lang="en-US" sz="1000" dirty="0"/>
              <a:t>Enhance research in theory to propel innovation, maximize scientific impact of investments in experiments, and expand our understanding of the universe (section 6.1).</a:t>
            </a:r>
          </a:p>
          <a:p>
            <a:pPr marL="342900" indent="-342900">
              <a:buFont typeface="+mj-lt"/>
              <a:buAutoNum type="alphaLcPeriod"/>
            </a:pPr>
            <a:r>
              <a:rPr lang="en-US" sz="1000" dirty="0"/>
              <a:t>Expand the General Accelerator R&amp;D (GARD) program within HEP, including stewardship (section 6.4).</a:t>
            </a:r>
          </a:p>
          <a:p>
            <a:pPr marL="342900" indent="-342900">
              <a:buFont typeface="+mj-lt"/>
              <a:buAutoNum type="alphaLcPeriod"/>
            </a:pPr>
            <a:r>
              <a:rPr lang="en-US" sz="1000" dirty="0"/>
              <a:t>Invest in R&amp;D in instrumentation to develop innovative scientific tools (section 6.3).</a:t>
            </a:r>
          </a:p>
          <a:p>
            <a:pPr marL="342900" indent="-342900">
              <a:buFont typeface="+mj-lt"/>
              <a:buAutoNum type="alphaLcPeriod"/>
            </a:pPr>
            <a:r>
              <a:rPr lang="en-US" sz="1000" dirty="0"/>
              <a:t>Conduct R&amp;D efforts to define and enable new projects in the next decade, including detectors for an </a:t>
            </a:r>
            <a:r>
              <a:rPr lang="en-US" sz="1000" dirty="0" err="1"/>
              <a:t>e⁺e</a:t>
            </a:r>
            <a:r>
              <a:rPr lang="en-US" sz="1000" dirty="0"/>
              <a:t>⁻ Higgs factory and 10 </a:t>
            </a:r>
            <a:r>
              <a:rPr lang="en-US" sz="1000" dirty="0" err="1"/>
              <a:t>TeV</a:t>
            </a:r>
            <a:r>
              <a:rPr lang="en-US" sz="1000" dirty="0"/>
              <a:t> </a:t>
            </a:r>
            <a:r>
              <a:rPr lang="en-US" sz="1000" dirty="0" err="1"/>
              <a:t>pCM</a:t>
            </a:r>
            <a:r>
              <a:rPr lang="en-US" sz="1000" dirty="0"/>
              <a:t> collider, Spec-S5, DUNE FD4, Mu2e-II, Advanced Muon Facility, and line intensity mapping (sections 3.1, 3.2, 4.2, 5.1, 5.2, and 6.3).</a:t>
            </a:r>
          </a:p>
          <a:p>
            <a:pPr marL="342900" indent="-342900">
              <a:buFont typeface="+mj-lt"/>
              <a:buAutoNum type="alphaLcPeriod"/>
            </a:pPr>
            <a:r>
              <a:rPr lang="en-US" sz="1000" dirty="0"/>
              <a:t>Support key cyberinfrastructure components such as shared software tools and a sustained R&amp;D effort in computing, to fully exploit emerging technologies for projects. Prioritize computing and novel data analysis techniques for maximizing science across the entire field (section 6.7).</a:t>
            </a:r>
          </a:p>
          <a:p>
            <a:pPr marL="342900" indent="-342900">
              <a:buFont typeface="+mj-lt"/>
              <a:buAutoNum type="alphaLcPeriod"/>
            </a:pPr>
            <a:r>
              <a:rPr lang="en-US" sz="1000" dirty="0"/>
              <a:t>Develop plans for improving the Fermilab accelerator complex that are consistent with the long-term vision of this report including neutrinos, flavor, and a 10 </a:t>
            </a:r>
            <a:r>
              <a:rPr lang="en-US" sz="1000" dirty="0" err="1"/>
              <a:t>TeV</a:t>
            </a:r>
            <a:r>
              <a:rPr lang="en-US" sz="1000" dirty="0"/>
              <a:t> </a:t>
            </a:r>
            <a:r>
              <a:rPr lang="en-US" sz="1000" dirty="0" err="1"/>
              <a:t>pCM</a:t>
            </a:r>
            <a:r>
              <a:rPr lang="en-US" sz="1000" dirty="0"/>
              <a:t> collider (section 6.6).</a:t>
            </a:r>
          </a:p>
          <a:p>
            <a:pPr marL="0" indent="0">
              <a:buNone/>
            </a:pPr>
            <a:endParaRPr lang="en-US" sz="1200" dirty="0"/>
          </a:p>
        </p:txBody>
      </p:sp>
    </p:spTree>
    <p:extLst>
      <p:ext uri="{BB962C8B-B14F-4D97-AF65-F5344CB8AC3E}">
        <p14:creationId xmlns:p14="http://schemas.microsoft.com/office/powerpoint/2010/main" val="1826519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white paper with black text&#10;&#10;Description automatically generated">
            <a:extLst>
              <a:ext uri="{FF2B5EF4-FFF2-40B4-BE49-F238E27FC236}">
                <a16:creationId xmlns:a16="http://schemas.microsoft.com/office/drawing/2014/main" id="{75183657-B188-EC9B-5512-577858D9A809}"/>
              </a:ext>
            </a:extLst>
          </p:cNvPr>
          <p:cNvPicPr>
            <a:picLocks noChangeAspect="1"/>
          </p:cNvPicPr>
          <p:nvPr/>
        </p:nvPicPr>
        <p:blipFill>
          <a:blip r:embed="rId2"/>
          <a:stretch>
            <a:fillRect/>
          </a:stretch>
        </p:blipFill>
        <p:spPr>
          <a:xfrm>
            <a:off x="66826" y="83184"/>
            <a:ext cx="8886674" cy="4297436"/>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M. Convery, J. Jarvis, R. </a:t>
            </a:r>
            <a:r>
              <a:rPr lang="en-US" sz="1000" dirty="0" err="1">
                <a:solidFill>
                  <a:srgbClr val="505050"/>
                </a:solidFill>
                <a:latin typeface="Helvetica" pitchFamily="2" charset="0"/>
              </a:rPr>
              <a:t>Zwaska</a:t>
            </a:r>
            <a:r>
              <a:rPr lang="en-US" sz="1000" dirty="0">
                <a:solidFill>
                  <a:srgbClr val="505050"/>
                </a:solidFill>
                <a:latin typeface="Helvetica" pitchFamily="2" charset="0"/>
              </a:rPr>
              <a:t>, Accelerator Directorate Update, AD All-Hands Meeting (2024) </a:t>
            </a:r>
            <a:r>
              <a:rPr lang="en-US" sz="1000" dirty="0">
                <a:solidFill>
                  <a:srgbClr val="505050"/>
                </a:solidFill>
                <a:latin typeface="Helvetica" pitchFamily="2" charset="0"/>
                <a:hlinkClick r:id="rId3"/>
              </a:rPr>
              <a:t>https://indico.fnal.gov/event/65228/attachments/179063/244360/2024-06-20%20AD%20AllHands.pdf</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3777D126-65A8-9777-E57B-34B4640DA4B4}"/>
              </a:ext>
            </a:extLst>
          </p:cNvPr>
          <p:cNvSpPr txBox="1"/>
          <p:nvPr/>
        </p:nvSpPr>
        <p:spPr>
          <a:xfrm>
            <a:off x="5510129" y="3151947"/>
            <a:ext cx="2714666"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400" b="1" i="1" dirty="0">
                <a:solidFill>
                  <a:srgbClr val="7030A0"/>
                </a:solidFill>
                <a:latin typeface="Helvetica" pitchFamily="2" charset="0"/>
              </a:rPr>
              <a:t>et al</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15" name="Rectangle 14">
            <a:extLst>
              <a:ext uri="{FF2B5EF4-FFF2-40B4-BE49-F238E27FC236}">
                <a16:creationId xmlns:a16="http://schemas.microsoft.com/office/drawing/2014/main" id="{F8597DF0-A2F8-7593-21DA-8BFD274E42B0}"/>
              </a:ext>
            </a:extLst>
          </p:cNvPr>
          <p:cNvSpPr/>
          <p:nvPr/>
        </p:nvSpPr>
        <p:spPr>
          <a:xfrm>
            <a:off x="7112899" y="4309198"/>
            <a:ext cx="339866" cy="1320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F358C5A-C9EE-DC6C-F0E0-796CBEC9866C}"/>
              </a:ext>
            </a:extLst>
          </p:cNvPr>
          <p:cNvSpPr/>
          <p:nvPr/>
        </p:nvSpPr>
        <p:spPr>
          <a:xfrm>
            <a:off x="6938162" y="4279564"/>
            <a:ext cx="1286633" cy="1320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5016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up of a machine&#10;&#10;Description automatically generated">
            <a:extLst>
              <a:ext uri="{FF2B5EF4-FFF2-40B4-BE49-F238E27FC236}">
                <a16:creationId xmlns:a16="http://schemas.microsoft.com/office/drawing/2014/main" id="{916C1240-B8F5-48A0-8A8B-73F4F560B0C3}"/>
              </a:ext>
            </a:extLst>
          </p:cNvPr>
          <p:cNvPicPr>
            <a:picLocks noChangeAspect="1"/>
          </p:cNvPicPr>
          <p:nvPr/>
        </p:nvPicPr>
        <p:blipFill>
          <a:blip r:embed="rId2"/>
          <a:stretch>
            <a:fillRect/>
          </a:stretch>
        </p:blipFill>
        <p:spPr>
          <a:xfrm>
            <a:off x="56553" y="39709"/>
            <a:ext cx="7816997" cy="4288419"/>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M. Convery, J. Jarvis, R. </a:t>
            </a:r>
            <a:r>
              <a:rPr lang="en-US" sz="1000" dirty="0" err="1">
                <a:solidFill>
                  <a:srgbClr val="505050"/>
                </a:solidFill>
                <a:latin typeface="Helvetica" pitchFamily="2" charset="0"/>
              </a:rPr>
              <a:t>Zwaska</a:t>
            </a:r>
            <a:r>
              <a:rPr lang="en-US" sz="1000" dirty="0">
                <a:solidFill>
                  <a:srgbClr val="505050"/>
                </a:solidFill>
                <a:latin typeface="Helvetica" pitchFamily="2" charset="0"/>
              </a:rPr>
              <a:t>, Accelerator Directorate Update, AD All-Hands Meeting (2024) </a:t>
            </a:r>
            <a:r>
              <a:rPr lang="en-US" sz="1000" dirty="0">
                <a:solidFill>
                  <a:srgbClr val="505050"/>
                </a:solidFill>
                <a:latin typeface="Helvetica" pitchFamily="2" charset="0"/>
                <a:hlinkClick r:id="rId3"/>
              </a:rPr>
              <a:t>https://indico.fnal.gov/event/65228/attachments/179063/244360/2024-06-20%20AD%20AllHands.pdf</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3777D126-65A8-9777-E57B-34B4640DA4B4}"/>
              </a:ext>
            </a:extLst>
          </p:cNvPr>
          <p:cNvSpPr txBox="1"/>
          <p:nvPr/>
        </p:nvSpPr>
        <p:spPr>
          <a:xfrm>
            <a:off x="2592417" y="2077527"/>
            <a:ext cx="2714666"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400" b="1" i="1" dirty="0">
                <a:solidFill>
                  <a:srgbClr val="7030A0"/>
                </a:solidFill>
                <a:latin typeface="Helvetica" pitchFamily="2" charset="0"/>
              </a:rPr>
              <a:t>et al</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15" name="Rectangle 14">
            <a:extLst>
              <a:ext uri="{FF2B5EF4-FFF2-40B4-BE49-F238E27FC236}">
                <a16:creationId xmlns:a16="http://schemas.microsoft.com/office/drawing/2014/main" id="{F8597DF0-A2F8-7593-21DA-8BFD274E42B0}"/>
              </a:ext>
            </a:extLst>
          </p:cNvPr>
          <p:cNvSpPr/>
          <p:nvPr/>
        </p:nvSpPr>
        <p:spPr>
          <a:xfrm>
            <a:off x="7112899" y="4309198"/>
            <a:ext cx="339866" cy="1320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F358C5A-C9EE-DC6C-F0E0-796CBEC9866C}"/>
              </a:ext>
            </a:extLst>
          </p:cNvPr>
          <p:cNvSpPr/>
          <p:nvPr/>
        </p:nvSpPr>
        <p:spPr>
          <a:xfrm>
            <a:off x="6938162" y="4279564"/>
            <a:ext cx="1286633" cy="1320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83417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ollage of a few images of a person in a factory&#10;&#10;Description automatically generated">
            <a:extLst>
              <a:ext uri="{FF2B5EF4-FFF2-40B4-BE49-F238E27FC236}">
                <a16:creationId xmlns:a16="http://schemas.microsoft.com/office/drawing/2014/main" id="{6B77C465-624C-ECC4-D0D3-942D9D486956}"/>
              </a:ext>
            </a:extLst>
          </p:cNvPr>
          <p:cNvPicPr>
            <a:picLocks noChangeAspect="1"/>
          </p:cNvPicPr>
          <p:nvPr/>
        </p:nvPicPr>
        <p:blipFill>
          <a:blip r:embed="rId2"/>
          <a:stretch>
            <a:fillRect/>
          </a:stretch>
        </p:blipFill>
        <p:spPr>
          <a:xfrm>
            <a:off x="106348" y="83184"/>
            <a:ext cx="8252725" cy="4245442"/>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M. Convery, J. Jarvis, R. </a:t>
            </a:r>
            <a:r>
              <a:rPr lang="en-US" sz="1000" dirty="0" err="1">
                <a:solidFill>
                  <a:srgbClr val="505050"/>
                </a:solidFill>
                <a:latin typeface="Helvetica" pitchFamily="2" charset="0"/>
              </a:rPr>
              <a:t>Zwaska</a:t>
            </a:r>
            <a:r>
              <a:rPr lang="en-US" sz="1000" dirty="0">
                <a:solidFill>
                  <a:srgbClr val="505050"/>
                </a:solidFill>
                <a:latin typeface="Helvetica" pitchFamily="2" charset="0"/>
              </a:rPr>
              <a:t>, Accelerator Directorate Update, AD All-Hands Meeting (2024) </a:t>
            </a:r>
            <a:r>
              <a:rPr lang="en-US" sz="1000" dirty="0">
                <a:solidFill>
                  <a:srgbClr val="505050"/>
                </a:solidFill>
                <a:latin typeface="Helvetica" pitchFamily="2" charset="0"/>
                <a:hlinkClick r:id="rId3"/>
              </a:rPr>
              <a:t>https://indico.fnal.gov/event/65228/attachments/179063/244360/2024-06-20%20AD%20AllHands.pdf</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3777D126-65A8-9777-E57B-34B4640DA4B4}"/>
              </a:ext>
            </a:extLst>
          </p:cNvPr>
          <p:cNvSpPr txBox="1"/>
          <p:nvPr/>
        </p:nvSpPr>
        <p:spPr>
          <a:xfrm>
            <a:off x="2131171" y="3250872"/>
            <a:ext cx="2714666"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400" b="1" i="1" dirty="0">
                <a:solidFill>
                  <a:srgbClr val="7030A0"/>
                </a:solidFill>
                <a:latin typeface="Helvetica" pitchFamily="2" charset="0"/>
              </a:rPr>
              <a:t>et al</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15" name="Rectangle 14">
            <a:extLst>
              <a:ext uri="{FF2B5EF4-FFF2-40B4-BE49-F238E27FC236}">
                <a16:creationId xmlns:a16="http://schemas.microsoft.com/office/drawing/2014/main" id="{F8597DF0-A2F8-7593-21DA-8BFD274E42B0}"/>
              </a:ext>
            </a:extLst>
          </p:cNvPr>
          <p:cNvSpPr/>
          <p:nvPr/>
        </p:nvSpPr>
        <p:spPr>
          <a:xfrm>
            <a:off x="7112899" y="4309198"/>
            <a:ext cx="339866" cy="1320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6324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pic>
        <p:nvPicPr>
          <p:cNvPr id="7" name="Picture 6" descr="A diagram of a circular object&#10;&#10;Description automatically generated">
            <a:extLst>
              <a:ext uri="{FF2B5EF4-FFF2-40B4-BE49-F238E27FC236}">
                <a16:creationId xmlns:a16="http://schemas.microsoft.com/office/drawing/2014/main" id="{B880BAED-8CEF-F150-45D0-317334D88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840" y="82997"/>
            <a:ext cx="5591991" cy="4587180"/>
          </a:xfrm>
          <a:prstGeom prst="rect">
            <a:avLst/>
          </a:prstGeom>
        </p:spPr>
      </p:pic>
      <p:sp>
        <p:nvSpPr>
          <p:cNvPr id="8" name="Rectangle 7">
            <a:extLst>
              <a:ext uri="{FF2B5EF4-FFF2-40B4-BE49-F238E27FC236}">
                <a16:creationId xmlns:a16="http://schemas.microsoft.com/office/drawing/2014/main" id="{1754BDEF-9A33-2CBA-6618-9E0DA01C99EF}"/>
              </a:ext>
            </a:extLst>
          </p:cNvPr>
          <p:cNvSpPr/>
          <p:nvPr/>
        </p:nvSpPr>
        <p:spPr>
          <a:xfrm>
            <a:off x="2764971" y="538155"/>
            <a:ext cx="2808515" cy="2993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5"/>
            <a:ext cx="8686800" cy="320908"/>
          </a:xfrm>
        </p:spPr>
        <p:txBody>
          <a:bodyPr/>
          <a:lstStyle/>
          <a:p>
            <a:r>
              <a:rPr lang="en-US" dirty="0"/>
              <a:t>Current Fermilab Accelerator Complex:</a:t>
            </a:r>
          </a:p>
        </p:txBody>
      </p:sp>
      <p:sp>
        <p:nvSpPr>
          <p:cNvPr id="9" name="TextBox 8">
            <a:extLst>
              <a:ext uri="{FF2B5EF4-FFF2-40B4-BE49-F238E27FC236}">
                <a16:creationId xmlns:a16="http://schemas.microsoft.com/office/drawing/2014/main" id="{D2F44056-B541-6647-F16C-7AB82C1D6B79}"/>
              </a:ext>
            </a:extLst>
          </p:cNvPr>
          <p:cNvSpPr txBox="1"/>
          <p:nvPr/>
        </p:nvSpPr>
        <p:spPr>
          <a:xfrm>
            <a:off x="2566315" y="1035886"/>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[1]</a:t>
            </a:r>
          </a:p>
        </p:txBody>
      </p:sp>
      <p:sp>
        <p:nvSpPr>
          <p:cNvPr id="10" name="TextBox 9">
            <a:extLst>
              <a:ext uri="{FF2B5EF4-FFF2-40B4-BE49-F238E27FC236}">
                <a16:creationId xmlns:a16="http://schemas.microsoft.com/office/drawing/2014/main" id="{3F515B07-7096-A05B-8B1D-2E07B45D8A0F}"/>
              </a:ext>
            </a:extLst>
          </p:cNvPr>
          <p:cNvSpPr txBox="1"/>
          <p:nvPr/>
        </p:nvSpPr>
        <p:spPr>
          <a:xfrm>
            <a:off x="68580" y="4449423"/>
            <a:ext cx="5504906" cy="246221"/>
          </a:xfrm>
          <a:prstGeom prst="rect">
            <a:avLst/>
          </a:prstGeom>
          <a:noFill/>
        </p:spPr>
        <p:txBody>
          <a:bodyPr wrap="square" rtlCol="0">
            <a:spAutoFit/>
          </a:bodyPr>
          <a:lstStyle/>
          <a:p>
            <a:pPr algn="ctr"/>
            <a:r>
              <a:rPr lang="en-US" sz="1000" dirty="0">
                <a:solidFill>
                  <a:srgbClr val="505050"/>
                </a:solidFill>
                <a:latin typeface="Helvetica" pitchFamily="2" charset="0"/>
              </a:rPr>
              <a:t>[1] </a:t>
            </a:r>
            <a:r>
              <a:rPr lang="en-US" sz="1000" dirty="0">
                <a:solidFill>
                  <a:srgbClr val="505050"/>
                </a:solidFill>
                <a:latin typeface="Helvetica" pitchFamily="2" charset="0"/>
                <a:hlinkClick r:id="rId3"/>
              </a:rPr>
              <a:t>https://www.fnal.gov/pub/science/particle-accelerators/images/accel-complex-animation.gif</a:t>
            </a:r>
            <a:r>
              <a:rPr lang="en-US" sz="1000" dirty="0">
                <a:solidFill>
                  <a:srgbClr val="505050"/>
                </a:solidFill>
                <a:latin typeface="Helvetica" pitchFamily="2" charset="0"/>
              </a:rPr>
              <a:t> </a:t>
            </a:r>
          </a:p>
        </p:txBody>
      </p:sp>
      <p:sp>
        <p:nvSpPr>
          <p:cNvPr id="11" name="TextBox 10">
            <a:extLst>
              <a:ext uri="{FF2B5EF4-FFF2-40B4-BE49-F238E27FC236}">
                <a16:creationId xmlns:a16="http://schemas.microsoft.com/office/drawing/2014/main" id="{69C661C4-2730-A15D-6E3C-2235C377D341}"/>
              </a:ext>
            </a:extLst>
          </p:cNvPr>
          <p:cNvSpPr txBox="1"/>
          <p:nvPr/>
        </p:nvSpPr>
        <p:spPr>
          <a:xfrm>
            <a:off x="4169228" y="3841329"/>
            <a:ext cx="754716" cy="400110"/>
          </a:xfrm>
          <a:prstGeom prst="rect">
            <a:avLst/>
          </a:prstGeom>
          <a:noFill/>
          <a:ln w="25400">
            <a:solidFill>
              <a:srgbClr val="505050"/>
            </a:solidFill>
          </a:ln>
        </p:spPr>
        <p:txBody>
          <a:bodyPr wrap="square" rtlCol="0">
            <a:spAutoFit/>
          </a:bodyPr>
          <a:lstStyle/>
          <a:p>
            <a:pPr algn="ctr"/>
            <a:r>
              <a:rPr lang="en-US" sz="1000" b="1" dirty="0">
                <a:solidFill>
                  <a:srgbClr val="505050"/>
                </a:solidFill>
                <a:latin typeface="Helvetica" pitchFamily="2" charset="0"/>
              </a:rPr>
              <a:t>MTA Line to ITA</a:t>
            </a:r>
          </a:p>
        </p:txBody>
      </p:sp>
      <p:cxnSp>
        <p:nvCxnSpPr>
          <p:cNvPr id="27" name="Straight Arrow Connector 26">
            <a:extLst>
              <a:ext uri="{FF2B5EF4-FFF2-40B4-BE49-F238E27FC236}">
                <a16:creationId xmlns:a16="http://schemas.microsoft.com/office/drawing/2014/main" id="{C56378B3-569D-3C1F-7819-ED97D902E80F}"/>
              </a:ext>
            </a:extLst>
          </p:cNvPr>
          <p:cNvCxnSpPr>
            <a:cxnSpLocks/>
            <a:stCxn id="28" idx="1"/>
          </p:cNvCxnSpPr>
          <p:nvPr/>
        </p:nvCxnSpPr>
        <p:spPr>
          <a:xfrm flipH="1" flipV="1">
            <a:off x="5436997" y="3482642"/>
            <a:ext cx="1151074" cy="490244"/>
          </a:xfrm>
          <a:prstGeom prst="straightConnector1">
            <a:avLst/>
          </a:prstGeom>
          <a:ln>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1089AB07-A0BF-B041-0C83-1CA7A6FC0D01}"/>
              </a:ext>
            </a:extLst>
          </p:cNvPr>
          <p:cNvCxnSpPr>
            <a:cxnSpLocks/>
            <a:stCxn id="29" idx="2"/>
          </p:cNvCxnSpPr>
          <p:nvPr/>
        </p:nvCxnSpPr>
        <p:spPr>
          <a:xfrm>
            <a:off x="1564334" y="2894915"/>
            <a:ext cx="1411948" cy="294528"/>
          </a:xfrm>
          <a:prstGeom prst="straightConnector1">
            <a:avLst/>
          </a:prstGeom>
          <a:ln>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889CB4E6-7C1A-3F19-AD4A-AFA94AA2CB3B}"/>
              </a:ext>
            </a:extLst>
          </p:cNvPr>
          <p:cNvCxnSpPr>
            <a:cxnSpLocks/>
            <a:stCxn id="11" idx="0"/>
          </p:cNvCxnSpPr>
          <p:nvPr/>
        </p:nvCxnSpPr>
        <p:spPr>
          <a:xfrm flipH="1" flipV="1">
            <a:off x="3749719" y="3545330"/>
            <a:ext cx="796867" cy="295999"/>
          </a:xfrm>
          <a:prstGeom prst="straightConnector1">
            <a:avLst/>
          </a:prstGeom>
          <a:ln>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60BA157D-4A72-E81D-6BC4-AB6C6958019C}"/>
              </a:ext>
            </a:extLst>
          </p:cNvPr>
          <p:cNvCxnSpPr>
            <a:cxnSpLocks/>
            <a:stCxn id="24" idx="2"/>
          </p:cNvCxnSpPr>
          <p:nvPr/>
        </p:nvCxnSpPr>
        <p:spPr>
          <a:xfrm flipH="1">
            <a:off x="6047509" y="2143530"/>
            <a:ext cx="852998" cy="146429"/>
          </a:xfrm>
          <a:prstGeom prst="straightConnector1">
            <a:avLst/>
          </a:prstGeom>
          <a:ln>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1DB57FB6-7034-157F-956C-58E4064F1A64}"/>
              </a:ext>
            </a:extLst>
          </p:cNvPr>
          <p:cNvCxnSpPr>
            <a:cxnSpLocks/>
            <a:stCxn id="26" idx="1"/>
          </p:cNvCxnSpPr>
          <p:nvPr/>
        </p:nvCxnSpPr>
        <p:spPr>
          <a:xfrm flipH="1" flipV="1">
            <a:off x="5477164" y="2877127"/>
            <a:ext cx="1423343" cy="570891"/>
          </a:xfrm>
          <a:prstGeom prst="straightConnector1">
            <a:avLst/>
          </a:prstGeom>
          <a:ln>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9D37AB69-2CE7-EEF3-494C-B5B835B899CA}"/>
              </a:ext>
            </a:extLst>
          </p:cNvPr>
          <p:cNvSpPr txBox="1"/>
          <p:nvPr/>
        </p:nvSpPr>
        <p:spPr>
          <a:xfrm>
            <a:off x="6008292" y="1681865"/>
            <a:ext cx="1784429" cy="461665"/>
          </a:xfrm>
          <a:prstGeom prst="rect">
            <a:avLst/>
          </a:prstGeom>
          <a:noFill/>
          <a:ln w="25400">
            <a:solidFill>
              <a:srgbClr val="505050"/>
            </a:solidFill>
          </a:ln>
        </p:spPr>
        <p:txBody>
          <a:bodyPr wrap="square" rtlCol="0">
            <a:spAutoFit/>
          </a:bodyPr>
          <a:lstStyle/>
          <a:p>
            <a:pPr algn="ctr"/>
            <a:r>
              <a:rPr lang="en-US" sz="1200" b="1" dirty="0">
                <a:solidFill>
                  <a:srgbClr val="505050"/>
                </a:solidFill>
                <a:latin typeface="Helvetica" pitchFamily="2" charset="0"/>
              </a:rPr>
              <a:t>BNB Line to ICARUS, ANNIE, &amp; SBND.</a:t>
            </a:r>
          </a:p>
        </p:txBody>
      </p:sp>
      <p:sp>
        <p:nvSpPr>
          <p:cNvPr id="26" name="TextBox 25">
            <a:extLst>
              <a:ext uri="{FF2B5EF4-FFF2-40B4-BE49-F238E27FC236}">
                <a16:creationId xmlns:a16="http://schemas.microsoft.com/office/drawing/2014/main" id="{7B45792E-5FA3-D274-9A42-A69A86F48B49}"/>
              </a:ext>
            </a:extLst>
          </p:cNvPr>
          <p:cNvSpPr txBox="1"/>
          <p:nvPr/>
        </p:nvSpPr>
        <p:spPr>
          <a:xfrm>
            <a:off x="6900507" y="3217185"/>
            <a:ext cx="917510" cy="461665"/>
          </a:xfrm>
          <a:prstGeom prst="rect">
            <a:avLst/>
          </a:prstGeom>
          <a:noFill/>
          <a:ln w="25400">
            <a:solidFill>
              <a:srgbClr val="505050"/>
            </a:solidFill>
          </a:ln>
        </p:spPr>
        <p:txBody>
          <a:bodyPr wrap="square" rtlCol="0">
            <a:spAutoFit/>
          </a:bodyPr>
          <a:lstStyle/>
          <a:p>
            <a:pPr algn="ctr"/>
            <a:r>
              <a:rPr lang="en-US" sz="1200" b="1" dirty="0" err="1">
                <a:solidFill>
                  <a:srgbClr val="505050"/>
                </a:solidFill>
                <a:latin typeface="Helvetica" pitchFamily="2" charset="0"/>
              </a:rPr>
              <a:t>NuMI</a:t>
            </a:r>
            <a:r>
              <a:rPr lang="en-US" sz="1200" b="1" dirty="0">
                <a:solidFill>
                  <a:srgbClr val="505050"/>
                </a:solidFill>
                <a:latin typeface="Helvetica" pitchFamily="2" charset="0"/>
              </a:rPr>
              <a:t> Line to </a:t>
            </a:r>
            <a:r>
              <a:rPr lang="en-US" sz="1200" b="1" dirty="0" err="1">
                <a:solidFill>
                  <a:srgbClr val="505050"/>
                </a:solidFill>
                <a:latin typeface="Helvetica" pitchFamily="2" charset="0"/>
              </a:rPr>
              <a:t>NOvA</a:t>
            </a:r>
            <a:endParaRPr lang="en-US" sz="1200" b="1" dirty="0">
              <a:solidFill>
                <a:srgbClr val="505050"/>
              </a:solidFill>
              <a:latin typeface="Helvetica" pitchFamily="2" charset="0"/>
            </a:endParaRPr>
          </a:p>
        </p:txBody>
      </p:sp>
      <p:sp>
        <p:nvSpPr>
          <p:cNvPr id="28" name="TextBox 27">
            <a:extLst>
              <a:ext uri="{FF2B5EF4-FFF2-40B4-BE49-F238E27FC236}">
                <a16:creationId xmlns:a16="http://schemas.microsoft.com/office/drawing/2014/main" id="{7FB3008B-B793-FD2A-11EA-523F3F7F0C75}"/>
              </a:ext>
            </a:extLst>
          </p:cNvPr>
          <p:cNvSpPr txBox="1"/>
          <p:nvPr/>
        </p:nvSpPr>
        <p:spPr>
          <a:xfrm>
            <a:off x="6588071" y="3742053"/>
            <a:ext cx="1243519" cy="461665"/>
          </a:xfrm>
          <a:prstGeom prst="rect">
            <a:avLst/>
          </a:prstGeom>
          <a:noFill/>
          <a:ln w="25400">
            <a:solidFill>
              <a:srgbClr val="505050"/>
            </a:solidFill>
          </a:ln>
        </p:spPr>
        <p:txBody>
          <a:bodyPr wrap="square" rtlCol="0">
            <a:spAutoFit/>
          </a:bodyPr>
          <a:lstStyle/>
          <a:p>
            <a:pPr algn="ctr"/>
            <a:r>
              <a:rPr lang="en-US" sz="1200" b="1" dirty="0">
                <a:solidFill>
                  <a:srgbClr val="505050"/>
                </a:solidFill>
                <a:latin typeface="Helvetica" pitchFamily="2" charset="0"/>
              </a:rPr>
              <a:t>Muon Campus Line to Mu2e</a:t>
            </a:r>
          </a:p>
        </p:txBody>
      </p:sp>
      <p:sp>
        <p:nvSpPr>
          <p:cNvPr id="29" name="TextBox 28">
            <a:extLst>
              <a:ext uri="{FF2B5EF4-FFF2-40B4-BE49-F238E27FC236}">
                <a16:creationId xmlns:a16="http://schemas.microsoft.com/office/drawing/2014/main" id="{B1EFAB0A-9A19-49B7-8D13-0913EDC533BA}"/>
              </a:ext>
            </a:extLst>
          </p:cNvPr>
          <p:cNvSpPr txBox="1"/>
          <p:nvPr/>
        </p:nvSpPr>
        <p:spPr>
          <a:xfrm>
            <a:off x="253007" y="2248584"/>
            <a:ext cx="2622654" cy="646331"/>
          </a:xfrm>
          <a:prstGeom prst="rect">
            <a:avLst/>
          </a:prstGeom>
          <a:noFill/>
          <a:ln w="25400">
            <a:solidFill>
              <a:srgbClr val="505050"/>
            </a:solidFill>
          </a:ln>
        </p:spPr>
        <p:txBody>
          <a:bodyPr wrap="square" rtlCol="0">
            <a:spAutoFit/>
          </a:bodyPr>
          <a:lstStyle/>
          <a:p>
            <a:pPr algn="ctr"/>
            <a:r>
              <a:rPr lang="en-US" sz="1200" b="1" dirty="0">
                <a:solidFill>
                  <a:srgbClr val="505050"/>
                </a:solidFill>
                <a:latin typeface="Helvetica" pitchFamily="2" charset="0"/>
              </a:rPr>
              <a:t>Meson Line to </a:t>
            </a:r>
            <a:r>
              <a:rPr lang="en-US" sz="1200" b="1" dirty="0" err="1">
                <a:solidFill>
                  <a:srgbClr val="505050"/>
                </a:solidFill>
                <a:latin typeface="Helvetica" pitchFamily="2" charset="0"/>
              </a:rPr>
              <a:t>MTest</a:t>
            </a:r>
            <a:r>
              <a:rPr lang="en-US" sz="1200" b="1" dirty="0">
                <a:solidFill>
                  <a:srgbClr val="505050"/>
                </a:solidFill>
                <a:latin typeface="Helvetica" pitchFamily="2" charset="0"/>
              </a:rPr>
              <a:t> &amp; </a:t>
            </a:r>
            <a:r>
              <a:rPr lang="en-US" sz="1200" b="1" dirty="0" err="1">
                <a:solidFill>
                  <a:srgbClr val="505050"/>
                </a:solidFill>
                <a:latin typeface="Helvetica" pitchFamily="2" charset="0"/>
              </a:rPr>
              <a:t>MCenter</a:t>
            </a:r>
            <a:endParaRPr lang="en-US" sz="1200" b="1" dirty="0">
              <a:solidFill>
                <a:srgbClr val="505050"/>
              </a:solidFill>
              <a:latin typeface="Helvetica" pitchFamily="2" charset="0"/>
            </a:endParaRPr>
          </a:p>
          <a:p>
            <a:pPr algn="ctr"/>
            <a:r>
              <a:rPr lang="en-US" sz="1200" b="1" dirty="0">
                <a:solidFill>
                  <a:srgbClr val="505050"/>
                </a:solidFill>
                <a:latin typeface="Helvetica" pitchFamily="2" charset="0"/>
              </a:rPr>
              <a:t>&amp;</a:t>
            </a:r>
          </a:p>
          <a:p>
            <a:pPr algn="ctr"/>
            <a:r>
              <a:rPr lang="en-US" sz="1200" b="1" dirty="0">
                <a:solidFill>
                  <a:srgbClr val="505050"/>
                </a:solidFill>
                <a:latin typeface="Helvetica" pitchFamily="2" charset="0"/>
              </a:rPr>
              <a:t>Neutrino-Muon Line to </a:t>
            </a:r>
            <a:r>
              <a:rPr lang="en-US" sz="1200" b="1" dirty="0" err="1">
                <a:solidFill>
                  <a:srgbClr val="505050"/>
                </a:solidFill>
                <a:latin typeface="Helvetica" pitchFamily="2" charset="0"/>
              </a:rPr>
              <a:t>SpinQuest</a:t>
            </a:r>
            <a:r>
              <a:rPr lang="en-US" sz="1200" b="1" dirty="0">
                <a:solidFill>
                  <a:srgbClr val="505050"/>
                </a:solidFill>
                <a:latin typeface="Helvetica" pitchFamily="2" charset="0"/>
              </a:rPr>
              <a:t> </a:t>
            </a:r>
          </a:p>
        </p:txBody>
      </p:sp>
    </p:spTree>
    <p:extLst>
      <p:ext uri="{BB962C8B-B14F-4D97-AF65-F5344CB8AC3E}">
        <p14:creationId xmlns:p14="http://schemas.microsoft.com/office/powerpoint/2010/main" val="3782145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long term plan with text&#10;&#10;Description automatically generated with medium confidence">
            <a:extLst>
              <a:ext uri="{FF2B5EF4-FFF2-40B4-BE49-F238E27FC236}">
                <a16:creationId xmlns:a16="http://schemas.microsoft.com/office/drawing/2014/main" id="{2FE61426-562E-94B7-5D04-360DF3FA5F2A}"/>
              </a:ext>
            </a:extLst>
          </p:cNvPr>
          <p:cNvPicPr>
            <a:picLocks noChangeAspect="1"/>
          </p:cNvPicPr>
          <p:nvPr/>
        </p:nvPicPr>
        <p:blipFill>
          <a:blip r:embed="rId2"/>
          <a:stretch>
            <a:fillRect/>
          </a:stretch>
        </p:blipFill>
        <p:spPr>
          <a:xfrm>
            <a:off x="106348" y="53123"/>
            <a:ext cx="7526622" cy="4342899"/>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M. Convery, J. Jarvis, R. </a:t>
            </a:r>
            <a:r>
              <a:rPr lang="en-US" sz="1000" dirty="0" err="1">
                <a:solidFill>
                  <a:srgbClr val="505050"/>
                </a:solidFill>
                <a:latin typeface="Helvetica" pitchFamily="2" charset="0"/>
              </a:rPr>
              <a:t>Zwaska</a:t>
            </a:r>
            <a:r>
              <a:rPr lang="en-US" sz="1000" dirty="0">
                <a:solidFill>
                  <a:srgbClr val="505050"/>
                </a:solidFill>
                <a:latin typeface="Helvetica" pitchFamily="2" charset="0"/>
              </a:rPr>
              <a:t>, Accelerator Directorate Update, AD All-Hands Meeting (2024) </a:t>
            </a:r>
            <a:r>
              <a:rPr lang="en-US" sz="1000" dirty="0">
                <a:solidFill>
                  <a:srgbClr val="505050"/>
                </a:solidFill>
                <a:latin typeface="Helvetica" pitchFamily="2" charset="0"/>
                <a:hlinkClick r:id="rId3"/>
              </a:rPr>
              <a:t>https://indico.fnal.gov/event/65228/attachments/179063/244360/2024-06-20%20AD%20AllHands.pdf</a:t>
            </a:r>
            <a:r>
              <a:rPr lang="en-US" sz="1000" dirty="0">
                <a:solidFill>
                  <a:srgbClr val="505050"/>
                </a:solidFill>
                <a:latin typeface="Helvetica" pitchFamily="2" charset="0"/>
              </a:rPr>
              <a:t>  </a:t>
            </a:r>
          </a:p>
        </p:txBody>
      </p:sp>
      <p:sp>
        <p:nvSpPr>
          <p:cNvPr id="13" name="TextBox 12">
            <a:extLst>
              <a:ext uri="{FF2B5EF4-FFF2-40B4-BE49-F238E27FC236}">
                <a16:creationId xmlns:a16="http://schemas.microsoft.com/office/drawing/2014/main" id="{1EB4BCA9-F5CF-2500-3C67-699590719607}"/>
              </a:ext>
            </a:extLst>
          </p:cNvPr>
          <p:cNvSpPr txBox="1"/>
          <p:nvPr/>
        </p:nvSpPr>
        <p:spPr>
          <a:xfrm>
            <a:off x="106348" y="3389672"/>
            <a:ext cx="2714666"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400" b="1" i="1" dirty="0">
                <a:solidFill>
                  <a:srgbClr val="7030A0"/>
                </a:solidFill>
                <a:latin typeface="Helvetica" pitchFamily="2" charset="0"/>
              </a:rPr>
              <a:t>et al</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Tree>
    <p:extLst>
      <p:ext uri="{BB962C8B-B14F-4D97-AF65-F5344CB8AC3E}">
        <p14:creationId xmlns:p14="http://schemas.microsoft.com/office/powerpoint/2010/main" val="18156273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different colored lines&#10;&#10;Description automatically generated with medium confidence">
            <a:extLst>
              <a:ext uri="{FF2B5EF4-FFF2-40B4-BE49-F238E27FC236}">
                <a16:creationId xmlns:a16="http://schemas.microsoft.com/office/drawing/2014/main" id="{4751F739-EA22-A0B0-E115-CCBF41F4752E}"/>
              </a:ext>
            </a:extLst>
          </p:cNvPr>
          <p:cNvPicPr>
            <a:picLocks noChangeAspect="1"/>
          </p:cNvPicPr>
          <p:nvPr/>
        </p:nvPicPr>
        <p:blipFill>
          <a:blip r:embed="rId2"/>
          <a:stretch>
            <a:fillRect/>
          </a:stretch>
        </p:blipFill>
        <p:spPr>
          <a:xfrm>
            <a:off x="72389" y="83184"/>
            <a:ext cx="8509379" cy="4259810"/>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31</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M. Convery, J. Jarvis, R. </a:t>
            </a:r>
            <a:r>
              <a:rPr lang="en-US" sz="1000" dirty="0" err="1">
                <a:solidFill>
                  <a:srgbClr val="505050"/>
                </a:solidFill>
                <a:latin typeface="Helvetica" pitchFamily="2" charset="0"/>
              </a:rPr>
              <a:t>Zwaska</a:t>
            </a:r>
            <a:r>
              <a:rPr lang="en-US" sz="1000" dirty="0">
                <a:solidFill>
                  <a:srgbClr val="505050"/>
                </a:solidFill>
                <a:latin typeface="Helvetica" pitchFamily="2" charset="0"/>
              </a:rPr>
              <a:t>, Accelerator Directorate Update, AD All-Hands Meeting (2024) </a:t>
            </a:r>
            <a:r>
              <a:rPr lang="en-US" sz="1000" dirty="0">
                <a:solidFill>
                  <a:srgbClr val="505050"/>
                </a:solidFill>
                <a:latin typeface="Helvetica" pitchFamily="2" charset="0"/>
                <a:hlinkClick r:id="rId3"/>
              </a:rPr>
              <a:t>https://indico.fnal.gov/event/65228/attachments/179063/244360/2024-06-20%20AD%20AllHands.pdf</a:t>
            </a:r>
            <a:r>
              <a:rPr lang="en-US" sz="1000" dirty="0">
                <a:solidFill>
                  <a:srgbClr val="505050"/>
                </a:solidFill>
                <a:latin typeface="Helvetica" pitchFamily="2" charset="0"/>
              </a:rPr>
              <a:t>  </a:t>
            </a:r>
          </a:p>
        </p:txBody>
      </p:sp>
      <p:sp>
        <p:nvSpPr>
          <p:cNvPr id="7" name="Rectangle 6">
            <a:extLst>
              <a:ext uri="{FF2B5EF4-FFF2-40B4-BE49-F238E27FC236}">
                <a16:creationId xmlns:a16="http://schemas.microsoft.com/office/drawing/2014/main" id="{B95771C1-F67B-8DA7-AE58-DD007F6DD1DC}"/>
              </a:ext>
            </a:extLst>
          </p:cNvPr>
          <p:cNvSpPr/>
          <p:nvPr/>
        </p:nvSpPr>
        <p:spPr>
          <a:xfrm>
            <a:off x="7389341" y="4201297"/>
            <a:ext cx="1544594" cy="2930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777D126-65A8-9777-E57B-34B4640DA4B4}"/>
              </a:ext>
            </a:extLst>
          </p:cNvPr>
          <p:cNvSpPr txBox="1"/>
          <p:nvPr/>
        </p:nvSpPr>
        <p:spPr>
          <a:xfrm>
            <a:off x="6322986" y="2901992"/>
            <a:ext cx="2714666"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400" b="1" i="1" dirty="0">
                <a:solidFill>
                  <a:srgbClr val="7030A0"/>
                </a:solidFill>
                <a:latin typeface="Helvetica" pitchFamily="2" charset="0"/>
              </a:rPr>
              <a:t>et al</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Tree>
    <p:extLst>
      <p:ext uri="{BB962C8B-B14F-4D97-AF65-F5344CB8AC3E}">
        <p14:creationId xmlns:p14="http://schemas.microsoft.com/office/powerpoint/2010/main" val="1938500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computer&#10;&#10;Description automatically generated">
            <a:extLst>
              <a:ext uri="{FF2B5EF4-FFF2-40B4-BE49-F238E27FC236}">
                <a16:creationId xmlns:a16="http://schemas.microsoft.com/office/drawing/2014/main" id="{294A0642-7DFD-B50A-A2B6-D8CEA519E70E}"/>
              </a:ext>
            </a:extLst>
          </p:cNvPr>
          <p:cNvPicPr>
            <a:picLocks noChangeAspect="1"/>
          </p:cNvPicPr>
          <p:nvPr/>
        </p:nvPicPr>
        <p:blipFill>
          <a:blip r:embed="rId2"/>
          <a:stretch>
            <a:fillRect/>
          </a:stretch>
        </p:blipFill>
        <p:spPr>
          <a:xfrm>
            <a:off x="106349" y="83184"/>
            <a:ext cx="7582232" cy="4277796"/>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M. Convery, J. Jarvis, R. </a:t>
            </a:r>
            <a:r>
              <a:rPr lang="en-US" sz="1000" dirty="0" err="1">
                <a:solidFill>
                  <a:srgbClr val="505050"/>
                </a:solidFill>
                <a:latin typeface="Helvetica" pitchFamily="2" charset="0"/>
              </a:rPr>
              <a:t>Zwaska</a:t>
            </a:r>
            <a:r>
              <a:rPr lang="en-US" sz="1000" dirty="0">
                <a:solidFill>
                  <a:srgbClr val="505050"/>
                </a:solidFill>
                <a:latin typeface="Helvetica" pitchFamily="2" charset="0"/>
              </a:rPr>
              <a:t>, Accelerator Directorate Update, AD All-Hands Meeting (2024) </a:t>
            </a:r>
            <a:r>
              <a:rPr lang="en-US" sz="1000" dirty="0">
                <a:solidFill>
                  <a:srgbClr val="505050"/>
                </a:solidFill>
                <a:latin typeface="Helvetica" pitchFamily="2" charset="0"/>
                <a:hlinkClick r:id="rId3"/>
              </a:rPr>
              <a:t>https://indico.fnal.gov/event/65228/attachments/179063/244360/2024-06-20%20AD%20AllHands.pdf</a:t>
            </a:r>
            <a:r>
              <a:rPr lang="en-US" sz="1000" dirty="0">
                <a:solidFill>
                  <a:srgbClr val="505050"/>
                </a:solidFill>
                <a:latin typeface="Helvetica" pitchFamily="2" charset="0"/>
              </a:rPr>
              <a:t>  </a:t>
            </a:r>
          </a:p>
        </p:txBody>
      </p:sp>
      <p:sp>
        <p:nvSpPr>
          <p:cNvPr id="7" name="Rectangle 6">
            <a:extLst>
              <a:ext uri="{FF2B5EF4-FFF2-40B4-BE49-F238E27FC236}">
                <a16:creationId xmlns:a16="http://schemas.microsoft.com/office/drawing/2014/main" id="{B95771C1-F67B-8DA7-AE58-DD007F6DD1DC}"/>
              </a:ext>
            </a:extLst>
          </p:cNvPr>
          <p:cNvSpPr/>
          <p:nvPr/>
        </p:nvSpPr>
        <p:spPr>
          <a:xfrm>
            <a:off x="296863" y="3985811"/>
            <a:ext cx="4041927" cy="2369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777D126-65A8-9777-E57B-34B4640DA4B4}"/>
              </a:ext>
            </a:extLst>
          </p:cNvPr>
          <p:cNvSpPr txBox="1"/>
          <p:nvPr/>
        </p:nvSpPr>
        <p:spPr>
          <a:xfrm>
            <a:off x="1074511" y="4018883"/>
            <a:ext cx="2714666"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400" b="1" i="1" dirty="0">
                <a:solidFill>
                  <a:srgbClr val="7030A0"/>
                </a:solidFill>
                <a:latin typeface="Helvetica" pitchFamily="2" charset="0"/>
              </a:rPr>
              <a:t>et al</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2" name="Rectangle 1">
            <a:extLst>
              <a:ext uri="{FF2B5EF4-FFF2-40B4-BE49-F238E27FC236}">
                <a16:creationId xmlns:a16="http://schemas.microsoft.com/office/drawing/2014/main" id="{191F2ED4-7C59-B64E-2BAE-2D138ABBD25A}"/>
              </a:ext>
            </a:extLst>
          </p:cNvPr>
          <p:cNvSpPr/>
          <p:nvPr/>
        </p:nvSpPr>
        <p:spPr>
          <a:xfrm>
            <a:off x="7632384" y="47625"/>
            <a:ext cx="74929" cy="4346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2053471-F996-FF82-0143-782A0C5B5A91}"/>
              </a:ext>
            </a:extLst>
          </p:cNvPr>
          <p:cNvSpPr/>
          <p:nvPr/>
        </p:nvSpPr>
        <p:spPr>
          <a:xfrm>
            <a:off x="87617" y="83184"/>
            <a:ext cx="74929" cy="42903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FC0231-62F5-D8CD-E8F3-CA88FB74BB86}"/>
              </a:ext>
            </a:extLst>
          </p:cNvPr>
          <p:cNvSpPr/>
          <p:nvPr/>
        </p:nvSpPr>
        <p:spPr>
          <a:xfrm>
            <a:off x="132000" y="63297"/>
            <a:ext cx="7500384" cy="6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D9872E4-5FCD-243E-D562-98BD02B5781A}"/>
              </a:ext>
            </a:extLst>
          </p:cNvPr>
          <p:cNvSpPr/>
          <p:nvPr/>
        </p:nvSpPr>
        <p:spPr>
          <a:xfrm>
            <a:off x="162546" y="4324367"/>
            <a:ext cx="7500384" cy="67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5077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9E38092-B97E-C279-BD0B-03FD3EB4D2D1}"/>
              </a:ext>
            </a:extLst>
          </p:cNvPr>
          <p:cNvPicPr>
            <a:picLocks noChangeAspect="1"/>
          </p:cNvPicPr>
          <p:nvPr/>
        </p:nvPicPr>
        <p:blipFill>
          <a:blip r:embed="rId2"/>
          <a:stretch>
            <a:fillRect/>
          </a:stretch>
        </p:blipFill>
        <p:spPr>
          <a:xfrm>
            <a:off x="89662" y="83185"/>
            <a:ext cx="8947990" cy="4221346"/>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33</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M. Convery, J. Jarvis, R. </a:t>
            </a:r>
            <a:r>
              <a:rPr lang="en-US" sz="1000" dirty="0" err="1">
                <a:solidFill>
                  <a:srgbClr val="505050"/>
                </a:solidFill>
                <a:latin typeface="Helvetica" pitchFamily="2" charset="0"/>
              </a:rPr>
              <a:t>Zwaska</a:t>
            </a:r>
            <a:r>
              <a:rPr lang="en-US" sz="1000" dirty="0">
                <a:solidFill>
                  <a:srgbClr val="505050"/>
                </a:solidFill>
                <a:latin typeface="Helvetica" pitchFamily="2" charset="0"/>
              </a:rPr>
              <a:t>, Accelerator Directorate Update, AD All-Hands Meeting (2024) </a:t>
            </a:r>
            <a:r>
              <a:rPr lang="en-US" sz="1000" dirty="0">
                <a:solidFill>
                  <a:srgbClr val="505050"/>
                </a:solidFill>
                <a:latin typeface="Helvetica" pitchFamily="2" charset="0"/>
                <a:hlinkClick r:id="rId3"/>
              </a:rPr>
              <a:t>https://indico.fnal.gov/event/65228/attachments/179063/244360/2024-06-20%20AD%20AllHands.pdf</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3777D126-65A8-9777-E57B-34B4640DA4B4}"/>
              </a:ext>
            </a:extLst>
          </p:cNvPr>
          <p:cNvSpPr txBox="1"/>
          <p:nvPr/>
        </p:nvSpPr>
        <p:spPr>
          <a:xfrm>
            <a:off x="6132471" y="3943187"/>
            <a:ext cx="2714666"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400" b="1" i="1" dirty="0">
                <a:solidFill>
                  <a:srgbClr val="7030A0"/>
                </a:solidFill>
                <a:latin typeface="Helvetica" pitchFamily="2" charset="0"/>
              </a:rPr>
              <a:t>et al</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Tree>
    <p:extLst>
      <p:ext uri="{BB962C8B-B14F-4D97-AF65-F5344CB8AC3E}">
        <p14:creationId xmlns:p14="http://schemas.microsoft.com/office/powerpoint/2010/main" val="3138566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strategy&#10;&#10;Description automatically generated">
            <a:extLst>
              <a:ext uri="{FF2B5EF4-FFF2-40B4-BE49-F238E27FC236}">
                <a16:creationId xmlns:a16="http://schemas.microsoft.com/office/drawing/2014/main" id="{4381ED70-A0F6-4051-7EDD-B563258874A3}"/>
              </a:ext>
            </a:extLst>
          </p:cNvPr>
          <p:cNvPicPr>
            <a:picLocks noChangeAspect="1"/>
          </p:cNvPicPr>
          <p:nvPr/>
        </p:nvPicPr>
        <p:blipFill>
          <a:blip r:embed="rId2"/>
          <a:stretch>
            <a:fillRect/>
          </a:stretch>
        </p:blipFill>
        <p:spPr>
          <a:xfrm>
            <a:off x="106348" y="83185"/>
            <a:ext cx="8815402" cy="4245392"/>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34</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M. Convery, J. Jarvis, R. </a:t>
            </a:r>
            <a:r>
              <a:rPr lang="en-US" sz="1000" dirty="0" err="1">
                <a:solidFill>
                  <a:srgbClr val="505050"/>
                </a:solidFill>
                <a:latin typeface="Helvetica" pitchFamily="2" charset="0"/>
              </a:rPr>
              <a:t>Zwaska</a:t>
            </a:r>
            <a:r>
              <a:rPr lang="en-US" sz="1000" dirty="0">
                <a:solidFill>
                  <a:srgbClr val="505050"/>
                </a:solidFill>
                <a:latin typeface="Helvetica" pitchFamily="2" charset="0"/>
              </a:rPr>
              <a:t>, Accelerator Directorate Update, AD All-Hands Meeting (2024) </a:t>
            </a:r>
            <a:r>
              <a:rPr lang="en-US" sz="1000" dirty="0">
                <a:solidFill>
                  <a:srgbClr val="505050"/>
                </a:solidFill>
                <a:latin typeface="Helvetica" pitchFamily="2" charset="0"/>
                <a:hlinkClick r:id="rId3"/>
              </a:rPr>
              <a:t>https://indico.fnal.gov/event/65228/attachments/179063/244360/2024-06-20%20AD%20AllHands.pdf</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3777D126-65A8-9777-E57B-34B4640DA4B4}"/>
              </a:ext>
            </a:extLst>
          </p:cNvPr>
          <p:cNvSpPr txBox="1"/>
          <p:nvPr/>
        </p:nvSpPr>
        <p:spPr>
          <a:xfrm>
            <a:off x="6322986" y="1823442"/>
            <a:ext cx="2714666"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400" b="1" i="1" dirty="0">
                <a:solidFill>
                  <a:srgbClr val="7030A0"/>
                </a:solidFill>
                <a:latin typeface="Helvetica" pitchFamily="2" charset="0"/>
              </a:rPr>
              <a:t>et al</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Tree>
    <p:extLst>
      <p:ext uri="{BB962C8B-B14F-4D97-AF65-F5344CB8AC3E}">
        <p14:creationId xmlns:p14="http://schemas.microsoft.com/office/powerpoint/2010/main" val="3751601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D8537417-EECE-AF35-F17B-2C17A01FBA82}"/>
              </a:ext>
            </a:extLst>
          </p:cNvPr>
          <p:cNvPicPr>
            <a:picLocks noChangeAspect="1"/>
          </p:cNvPicPr>
          <p:nvPr/>
        </p:nvPicPr>
        <p:blipFill>
          <a:blip r:embed="rId2"/>
          <a:stretch>
            <a:fillRect/>
          </a:stretch>
        </p:blipFill>
        <p:spPr>
          <a:xfrm>
            <a:off x="106348" y="77469"/>
            <a:ext cx="6909447" cy="4258653"/>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M. Convery, J. Jarvis, R. </a:t>
            </a:r>
            <a:r>
              <a:rPr lang="en-US" sz="1000" dirty="0" err="1">
                <a:solidFill>
                  <a:srgbClr val="505050"/>
                </a:solidFill>
                <a:latin typeface="Helvetica" pitchFamily="2" charset="0"/>
              </a:rPr>
              <a:t>Zwaska</a:t>
            </a:r>
            <a:r>
              <a:rPr lang="en-US" sz="1000" dirty="0">
                <a:solidFill>
                  <a:srgbClr val="505050"/>
                </a:solidFill>
                <a:latin typeface="Helvetica" pitchFamily="2" charset="0"/>
              </a:rPr>
              <a:t>, Accelerator Directorate Update, AD All-Hands Meeting (2024) </a:t>
            </a:r>
            <a:r>
              <a:rPr lang="en-US" sz="1000" dirty="0">
                <a:solidFill>
                  <a:srgbClr val="505050"/>
                </a:solidFill>
                <a:latin typeface="Helvetica" pitchFamily="2" charset="0"/>
                <a:hlinkClick r:id="rId3"/>
              </a:rPr>
              <a:t>https://indico.fnal.gov/event/65228/attachments/179063/244360/2024-06-20%20AD%20AllHands.pdf</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3777D126-65A8-9777-E57B-34B4640DA4B4}"/>
              </a:ext>
            </a:extLst>
          </p:cNvPr>
          <p:cNvSpPr txBox="1"/>
          <p:nvPr/>
        </p:nvSpPr>
        <p:spPr>
          <a:xfrm>
            <a:off x="4194781" y="1659478"/>
            <a:ext cx="2714666"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400" b="1" i="1" dirty="0">
                <a:solidFill>
                  <a:srgbClr val="7030A0"/>
                </a:solidFill>
                <a:latin typeface="Helvetica" pitchFamily="2" charset="0"/>
              </a:rPr>
              <a:t>et al</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Tree>
    <p:extLst>
      <p:ext uri="{BB962C8B-B14F-4D97-AF65-F5344CB8AC3E}">
        <p14:creationId xmlns:p14="http://schemas.microsoft.com/office/powerpoint/2010/main" val="3460820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M. Convery, ACE Overview, Fermilab ACE Science Workshop (2023) </a:t>
            </a:r>
            <a:r>
              <a:rPr lang="en-US" sz="1000" dirty="0">
                <a:solidFill>
                  <a:srgbClr val="505050"/>
                </a:solidFill>
                <a:latin typeface="Helvetica" pitchFamily="2" charset="0"/>
                <a:hlinkClick r:id="rId2"/>
              </a:rPr>
              <a:t>https://indico.fnal.gov/event/59663/contributions/268289/attachments/167975/224776/ACEscienceworkshop.pdf</a:t>
            </a:r>
            <a:r>
              <a:rPr lang="en-US" sz="1000" dirty="0">
                <a:solidFill>
                  <a:srgbClr val="505050"/>
                </a:solidFill>
                <a:latin typeface="Helvetica" pitchFamily="2" charset="0"/>
              </a:rPr>
              <a:t> </a:t>
            </a:r>
          </a:p>
        </p:txBody>
      </p:sp>
      <p:pic>
        <p:nvPicPr>
          <p:cNvPr id="7" name="Picture 6" descr="A screenshot of a graph&#10;&#10;Description automatically generated">
            <a:extLst>
              <a:ext uri="{FF2B5EF4-FFF2-40B4-BE49-F238E27FC236}">
                <a16:creationId xmlns:a16="http://schemas.microsoft.com/office/drawing/2014/main" id="{988F049F-E221-1CB4-F127-B17649B91B56}"/>
              </a:ext>
            </a:extLst>
          </p:cNvPr>
          <p:cNvPicPr>
            <a:picLocks noChangeAspect="1"/>
          </p:cNvPicPr>
          <p:nvPr/>
        </p:nvPicPr>
        <p:blipFill>
          <a:blip r:embed="rId3"/>
          <a:stretch>
            <a:fillRect/>
          </a:stretch>
        </p:blipFill>
        <p:spPr>
          <a:xfrm>
            <a:off x="106348" y="74170"/>
            <a:ext cx="8359302" cy="4253334"/>
          </a:xfrm>
          <a:prstGeom prst="rect">
            <a:avLst/>
          </a:prstGeom>
        </p:spPr>
      </p:pic>
      <p:sp>
        <p:nvSpPr>
          <p:cNvPr id="8" name="TextBox 7">
            <a:extLst>
              <a:ext uri="{FF2B5EF4-FFF2-40B4-BE49-F238E27FC236}">
                <a16:creationId xmlns:a16="http://schemas.microsoft.com/office/drawing/2014/main" id="{3777D126-65A8-9777-E57B-34B4640DA4B4}"/>
              </a:ext>
            </a:extLst>
          </p:cNvPr>
          <p:cNvSpPr txBox="1"/>
          <p:nvPr/>
        </p:nvSpPr>
        <p:spPr>
          <a:xfrm>
            <a:off x="2739533" y="2287101"/>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M. Convery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Tree>
    <p:extLst>
      <p:ext uri="{BB962C8B-B14F-4D97-AF65-F5344CB8AC3E}">
        <p14:creationId xmlns:p14="http://schemas.microsoft.com/office/powerpoint/2010/main" val="14589592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M. Convery, ACE Overview, Fermilab ACE Science Workshop (2023) </a:t>
            </a:r>
            <a:r>
              <a:rPr lang="en-US" sz="1000" dirty="0">
                <a:solidFill>
                  <a:srgbClr val="505050"/>
                </a:solidFill>
                <a:latin typeface="Helvetica" pitchFamily="2" charset="0"/>
                <a:hlinkClick r:id="rId2"/>
              </a:rPr>
              <a:t>https://indico.fnal.gov/event/59663/contributions/268289/attachments/167975/224776/ACEscienceworkshop.pdf</a:t>
            </a:r>
            <a:r>
              <a:rPr lang="en-US" sz="1000" dirty="0">
                <a:solidFill>
                  <a:srgbClr val="505050"/>
                </a:solidFill>
                <a:latin typeface="Helvetica" pitchFamily="2" charset="0"/>
              </a:rPr>
              <a:t> </a:t>
            </a:r>
          </a:p>
        </p:txBody>
      </p:sp>
      <p:pic>
        <p:nvPicPr>
          <p:cNvPr id="3" name="Picture 2" descr="A close-up of a machine&#10;&#10;Description automatically generated">
            <a:extLst>
              <a:ext uri="{FF2B5EF4-FFF2-40B4-BE49-F238E27FC236}">
                <a16:creationId xmlns:a16="http://schemas.microsoft.com/office/drawing/2014/main" id="{819C8B91-78E5-E96C-E6A0-209436B0971C}"/>
              </a:ext>
            </a:extLst>
          </p:cNvPr>
          <p:cNvPicPr>
            <a:picLocks noChangeAspect="1"/>
          </p:cNvPicPr>
          <p:nvPr/>
        </p:nvPicPr>
        <p:blipFill>
          <a:blip r:embed="rId3"/>
          <a:stretch>
            <a:fillRect/>
          </a:stretch>
        </p:blipFill>
        <p:spPr>
          <a:xfrm>
            <a:off x="101095" y="83184"/>
            <a:ext cx="7460551" cy="4243476"/>
          </a:xfrm>
          <a:prstGeom prst="rect">
            <a:avLst/>
          </a:prstGeom>
        </p:spPr>
      </p:pic>
      <p:sp>
        <p:nvSpPr>
          <p:cNvPr id="8" name="TextBox 7">
            <a:extLst>
              <a:ext uri="{FF2B5EF4-FFF2-40B4-BE49-F238E27FC236}">
                <a16:creationId xmlns:a16="http://schemas.microsoft.com/office/drawing/2014/main" id="{3777D126-65A8-9777-E57B-34B4640DA4B4}"/>
              </a:ext>
            </a:extLst>
          </p:cNvPr>
          <p:cNvSpPr txBox="1"/>
          <p:nvPr/>
        </p:nvSpPr>
        <p:spPr>
          <a:xfrm>
            <a:off x="2291840" y="262841"/>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M. Convery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9" name="Rectangle 8">
            <a:extLst>
              <a:ext uri="{FF2B5EF4-FFF2-40B4-BE49-F238E27FC236}">
                <a16:creationId xmlns:a16="http://schemas.microsoft.com/office/drawing/2014/main" id="{F594336D-00AD-071A-68B4-53F63FC350DA}"/>
              </a:ext>
            </a:extLst>
          </p:cNvPr>
          <p:cNvSpPr/>
          <p:nvPr/>
        </p:nvSpPr>
        <p:spPr>
          <a:xfrm>
            <a:off x="298314" y="3884579"/>
            <a:ext cx="4482175" cy="29069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430F41-0C93-13DB-B218-C95A6D0D2DC1}"/>
              </a:ext>
            </a:extLst>
          </p:cNvPr>
          <p:cNvSpPr/>
          <p:nvPr/>
        </p:nvSpPr>
        <p:spPr>
          <a:xfrm>
            <a:off x="7516542" y="63910"/>
            <a:ext cx="170482" cy="43114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6A8B07F-A64C-F647-2FB8-FD0C8E0DC8A3}"/>
              </a:ext>
            </a:extLst>
          </p:cNvPr>
          <p:cNvSpPr/>
          <p:nvPr/>
        </p:nvSpPr>
        <p:spPr>
          <a:xfrm>
            <a:off x="142875" y="39563"/>
            <a:ext cx="7418772" cy="924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44F1B73-D709-AC5D-E6B6-8D6D4CE86CE6}"/>
              </a:ext>
            </a:extLst>
          </p:cNvPr>
          <p:cNvSpPr/>
          <p:nvPr/>
        </p:nvSpPr>
        <p:spPr>
          <a:xfrm>
            <a:off x="51758" y="39563"/>
            <a:ext cx="123696" cy="43114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725E4AC-D18E-6921-EF2A-D934E1DBDAA2}"/>
              </a:ext>
            </a:extLst>
          </p:cNvPr>
          <p:cNvSpPr/>
          <p:nvPr/>
        </p:nvSpPr>
        <p:spPr>
          <a:xfrm>
            <a:off x="142875" y="4277007"/>
            <a:ext cx="7389813" cy="74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797178-BB56-9C83-7C9D-B30BFA894D72}"/>
              </a:ext>
            </a:extLst>
          </p:cNvPr>
          <p:cNvSpPr/>
          <p:nvPr/>
        </p:nvSpPr>
        <p:spPr>
          <a:xfrm>
            <a:off x="157355" y="4224922"/>
            <a:ext cx="4623134" cy="74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FFFFBC4-AED6-18FB-65DC-347127E19F4A}"/>
              </a:ext>
            </a:extLst>
          </p:cNvPr>
          <p:cNvSpPr/>
          <p:nvPr/>
        </p:nvSpPr>
        <p:spPr>
          <a:xfrm>
            <a:off x="157355" y="107154"/>
            <a:ext cx="4623134" cy="740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5060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a city&#10;&#10;Description automatically generated with medium confidence">
            <a:extLst>
              <a:ext uri="{FF2B5EF4-FFF2-40B4-BE49-F238E27FC236}">
                <a16:creationId xmlns:a16="http://schemas.microsoft.com/office/drawing/2014/main" id="{A93B32CE-FA0D-7127-77EF-0D6FAE2DF23C}"/>
              </a:ext>
            </a:extLst>
          </p:cNvPr>
          <p:cNvPicPr>
            <a:picLocks noChangeAspect="1"/>
          </p:cNvPicPr>
          <p:nvPr/>
        </p:nvPicPr>
        <p:blipFill>
          <a:blip r:embed="rId2"/>
          <a:stretch>
            <a:fillRect/>
          </a:stretch>
        </p:blipFill>
        <p:spPr>
          <a:xfrm>
            <a:off x="89662" y="83184"/>
            <a:ext cx="8947990" cy="4417166"/>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M. Convery, ACE Overview, Fermilab ACE Science Workshop (2023) </a:t>
            </a:r>
            <a:r>
              <a:rPr lang="en-US" sz="1000" dirty="0">
                <a:solidFill>
                  <a:srgbClr val="505050"/>
                </a:solidFill>
                <a:latin typeface="Helvetica" pitchFamily="2" charset="0"/>
                <a:hlinkClick r:id="rId3"/>
              </a:rPr>
              <a:t>https://indico.fnal.gov/event/59663/contributions/268289/attachments/167975/224776/ACEscienceworkshop.pdf</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3777D126-65A8-9777-E57B-34B4640DA4B4}"/>
              </a:ext>
            </a:extLst>
          </p:cNvPr>
          <p:cNvSpPr txBox="1"/>
          <p:nvPr/>
        </p:nvSpPr>
        <p:spPr>
          <a:xfrm>
            <a:off x="5918704" y="489261"/>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M. Convery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9" name="Rectangle 8">
            <a:extLst>
              <a:ext uri="{FF2B5EF4-FFF2-40B4-BE49-F238E27FC236}">
                <a16:creationId xmlns:a16="http://schemas.microsoft.com/office/drawing/2014/main" id="{F594336D-00AD-071A-68B4-53F63FC350DA}"/>
              </a:ext>
            </a:extLst>
          </p:cNvPr>
          <p:cNvSpPr/>
          <p:nvPr/>
        </p:nvSpPr>
        <p:spPr>
          <a:xfrm>
            <a:off x="7670800" y="4486997"/>
            <a:ext cx="176214"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17B2F4-CC6F-C385-8D74-4A3937D320C4}"/>
              </a:ext>
            </a:extLst>
          </p:cNvPr>
          <p:cNvSpPr/>
          <p:nvPr/>
        </p:nvSpPr>
        <p:spPr>
          <a:xfrm>
            <a:off x="8985430" y="50817"/>
            <a:ext cx="104444" cy="44818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864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text on a blue background&#10;&#10;Description automatically generated">
            <a:extLst>
              <a:ext uri="{FF2B5EF4-FFF2-40B4-BE49-F238E27FC236}">
                <a16:creationId xmlns:a16="http://schemas.microsoft.com/office/drawing/2014/main" id="{E9868B99-6B33-6836-2430-0C6313DE6872}"/>
              </a:ext>
            </a:extLst>
          </p:cNvPr>
          <p:cNvPicPr>
            <a:picLocks noChangeAspect="1"/>
          </p:cNvPicPr>
          <p:nvPr/>
        </p:nvPicPr>
        <p:blipFill>
          <a:blip r:embed="rId2"/>
          <a:stretch>
            <a:fillRect/>
          </a:stretch>
        </p:blipFill>
        <p:spPr>
          <a:xfrm>
            <a:off x="89662" y="83184"/>
            <a:ext cx="8405827" cy="4263606"/>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39</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M. Convery, ACE Overview, Fermilab ACE Science Workshop (2023) </a:t>
            </a:r>
            <a:r>
              <a:rPr lang="en-US" sz="1000" dirty="0">
                <a:solidFill>
                  <a:srgbClr val="505050"/>
                </a:solidFill>
                <a:latin typeface="Helvetica" pitchFamily="2" charset="0"/>
                <a:hlinkClick r:id="rId3"/>
              </a:rPr>
              <a:t>https://indico.fnal.gov/event/59663/contributions/268289/attachments/167975/224776/ACEscienceworkshop.pdf</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3777D126-65A8-9777-E57B-34B4640DA4B4}"/>
              </a:ext>
            </a:extLst>
          </p:cNvPr>
          <p:cNvSpPr txBox="1"/>
          <p:nvPr/>
        </p:nvSpPr>
        <p:spPr>
          <a:xfrm>
            <a:off x="5918704" y="489261"/>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M. Convery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9" name="Rectangle 8">
            <a:extLst>
              <a:ext uri="{FF2B5EF4-FFF2-40B4-BE49-F238E27FC236}">
                <a16:creationId xmlns:a16="http://schemas.microsoft.com/office/drawing/2014/main" id="{F594336D-00AD-071A-68B4-53F63FC350DA}"/>
              </a:ext>
            </a:extLst>
          </p:cNvPr>
          <p:cNvSpPr/>
          <p:nvPr/>
        </p:nvSpPr>
        <p:spPr>
          <a:xfrm>
            <a:off x="7306152" y="4290191"/>
            <a:ext cx="973138" cy="729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318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table with text and numbers&#10;&#10;Description automatically generated">
            <a:extLst>
              <a:ext uri="{FF2B5EF4-FFF2-40B4-BE49-F238E27FC236}">
                <a16:creationId xmlns:a16="http://schemas.microsoft.com/office/drawing/2014/main" id="{5ED2D4DA-2D20-1D02-8098-11933975D4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4481" y="1744341"/>
            <a:ext cx="3510933" cy="2583517"/>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2" name="Content Placeholder 1">
            <a:extLst>
              <a:ext uri="{FF2B5EF4-FFF2-40B4-BE49-F238E27FC236}">
                <a16:creationId xmlns:a16="http://schemas.microsoft.com/office/drawing/2014/main" id="{8ADCFE69-860C-19AF-CAEC-35DB6E368D2D}"/>
              </a:ext>
            </a:extLst>
          </p:cNvPr>
          <p:cNvSpPr>
            <a:spLocks noGrp="1"/>
          </p:cNvSpPr>
          <p:nvPr>
            <p:ph idx="1"/>
          </p:nvPr>
        </p:nvSpPr>
        <p:spPr>
          <a:xfrm>
            <a:off x="138586" y="415532"/>
            <a:ext cx="5258802" cy="4157001"/>
          </a:xfrm>
        </p:spPr>
        <p:txBody>
          <a:bodyPr/>
          <a:lstStyle/>
          <a:p>
            <a:r>
              <a:rPr lang="en-US" sz="1400" dirty="0"/>
              <a:t>Updated Safety Assessment Document (SAD) &amp; Accelerator Safety Envelope (ASE) for compliance with DOE Order 420.2D.</a:t>
            </a:r>
          </a:p>
          <a:p>
            <a:r>
              <a:rPr lang="en-US" sz="1400" dirty="0"/>
              <a:t>Beam delivery to users started March 8, 2024.</a:t>
            </a:r>
          </a:p>
          <a:p>
            <a:r>
              <a:rPr lang="en-US" sz="1400" dirty="0"/>
              <a:t>Atypical startup approach this run:</a:t>
            </a:r>
          </a:p>
          <a:p>
            <a:pPr lvl="1"/>
            <a:r>
              <a:rPr lang="en-US" sz="1200" dirty="0"/>
              <a:t>First, sent beam to both </a:t>
            </a:r>
            <a:r>
              <a:rPr lang="en-US" sz="1200" dirty="0" err="1"/>
              <a:t>NuMI</a:t>
            </a:r>
            <a:r>
              <a:rPr lang="en-US" sz="1200" dirty="0"/>
              <a:t> &amp; BNB as soon as possible.</a:t>
            </a:r>
          </a:p>
          <a:p>
            <a:pPr lvl="1"/>
            <a:r>
              <a:rPr lang="en-US" sz="1200" dirty="0"/>
              <a:t>Then, worried about tuning up beam intensities.</a:t>
            </a:r>
          </a:p>
          <a:p>
            <a:r>
              <a:rPr lang="en-US" sz="1400" dirty="0"/>
              <a:t>Sent beam to users on the MTA, BNB, </a:t>
            </a:r>
            <a:r>
              <a:rPr lang="en-US" sz="1400" dirty="0" err="1"/>
              <a:t>NuMI</a:t>
            </a:r>
            <a:r>
              <a:rPr lang="en-US" sz="1400" dirty="0"/>
              <a:t>, Neutrino Muon, &amp; </a:t>
            </a:r>
            <a:r>
              <a:rPr lang="en-US" sz="1400" dirty="0" err="1"/>
              <a:t>MTest</a:t>
            </a:r>
            <a:r>
              <a:rPr lang="en-US" sz="1400" dirty="0"/>
              <a:t> lines.</a:t>
            </a:r>
          </a:p>
          <a:p>
            <a:pPr lvl="1"/>
            <a:r>
              <a:rPr lang="en-US" sz="1200" b="1" dirty="0"/>
              <a:t>Started delivering beam to </a:t>
            </a:r>
            <a:r>
              <a:rPr lang="en-US" sz="1200" b="1" dirty="0" err="1"/>
              <a:t>SpinQuest</a:t>
            </a:r>
            <a:r>
              <a:rPr lang="en-US" sz="1200" b="1" dirty="0"/>
              <a:t>!</a:t>
            </a:r>
          </a:p>
          <a:p>
            <a:r>
              <a:rPr lang="en-US" sz="1400" dirty="0"/>
              <a:t>Preparing the Muon Campus for Mu2e operations.</a:t>
            </a:r>
          </a:p>
          <a:p>
            <a:r>
              <a:rPr lang="en-US" sz="1400" dirty="0"/>
              <a:t>Upgraded the Main Injector cycle time from 1.133 s to 1.067 s.</a:t>
            </a:r>
          </a:p>
          <a:p>
            <a:pPr lvl="1"/>
            <a:r>
              <a:rPr lang="en-US" sz="1200" b="1" dirty="0"/>
              <a:t>One-hour power record of 1.018 MW on June 26, 2024.</a:t>
            </a:r>
          </a:p>
          <a:p>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5"/>
            <a:ext cx="8686800" cy="320908"/>
          </a:xfrm>
        </p:spPr>
        <p:txBody>
          <a:bodyPr/>
          <a:lstStyle/>
          <a:p>
            <a:r>
              <a:rPr lang="en-US" dirty="0"/>
              <a:t>Outline of FY 2024 Run:</a:t>
            </a:r>
          </a:p>
        </p:txBody>
      </p:sp>
      <p:sp>
        <p:nvSpPr>
          <p:cNvPr id="9" name="TextBox 8">
            <a:extLst>
              <a:ext uri="{FF2B5EF4-FFF2-40B4-BE49-F238E27FC236}">
                <a16:creationId xmlns:a16="http://schemas.microsoft.com/office/drawing/2014/main" id="{D2F44056-B541-6647-F16C-7AB82C1D6B79}"/>
              </a:ext>
            </a:extLst>
          </p:cNvPr>
          <p:cNvSpPr txBox="1"/>
          <p:nvPr/>
        </p:nvSpPr>
        <p:spPr>
          <a:xfrm>
            <a:off x="5315326" y="369671"/>
            <a:ext cx="3828674" cy="523220"/>
          </a:xfrm>
          <a:prstGeom prst="rect">
            <a:avLst/>
          </a:prstGeom>
          <a:noFill/>
        </p:spPr>
        <p:txBody>
          <a:bodyPr wrap="square" rtlCol="0">
            <a:spAutoFit/>
          </a:bodyPr>
          <a:lstStyle/>
          <a:p>
            <a:pPr algn="ctr"/>
            <a:r>
              <a:rPr lang="en-US" sz="1400" b="1" dirty="0">
                <a:solidFill>
                  <a:srgbClr val="7030A0"/>
                </a:solidFill>
                <a:latin typeface="Helvetica" pitchFamily="2" charset="0"/>
              </a:rPr>
              <a:t>See </a:t>
            </a:r>
            <a:r>
              <a:rPr lang="en-US" sz="1400" b="1" dirty="0" err="1">
                <a:solidFill>
                  <a:srgbClr val="7030A0"/>
                </a:solidFill>
                <a:latin typeface="Helvetica" pitchFamily="2" charset="0"/>
              </a:rPr>
              <a:t>Ievgen</a:t>
            </a:r>
            <a:r>
              <a:rPr lang="en-US" sz="1400" b="1" dirty="0">
                <a:solidFill>
                  <a:srgbClr val="7030A0"/>
                </a:solidFill>
                <a:latin typeface="Helvetica" pitchFamily="2" charset="0"/>
              </a:rPr>
              <a:t> </a:t>
            </a:r>
            <a:r>
              <a:rPr lang="en-US" sz="1400" b="1" dirty="0" err="1">
                <a:solidFill>
                  <a:srgbClr val="7030A0"/>
                </a:solidFill>
                <a:latin typeface="Helvetica" pitchFamily="2" charset="0"/>
              </a:rPr>
              <a:t>Lavrukhin’s</a:t>
            </a:r>
            <a:r>
              <a:rPr lang="en-US" sz="1400" b="1" dirty="0">
                <a:solidFill>
                  <a:srgbClr val="7030A0"/>
                </a:solidFill>
                <a:latin typeface="Helvetica" pitchFamily="2" charset="0"/>
              </a:rPr>
              <a:t> talk on Thursday at 11:30 for the </a:t>
            </a:r>
            <a:r>
              <a:rPr lang="en-US" sz="1400" b="1" dirty="0" err="1">
                <a:solidFill>
                  <a:srgbClr val="7030A0"/>
                </a:solidFill>
                <a:latin typeface="Helvetica" pitchFamily="2" charset="0"/>
              </a:rPr>
              <a:t>SpinQuest</a:t>
            </a:r>
            <a:r>
              <a:rPr lang="en-US" sz="1400" b="1" dirty="0">
                <a:solidFill>
                  <a:srgbClr val="7030A0"/>
                </a:solidFill>
                <a:latin typeface="Helvetica" pitchFamily="2" charset="0"/>
              </a:rPr>
              <a:t>/E1039 Report.</a:t>
            </a:r>
          </a:p>
        </p:txBody>
      </p:sp>
      <p:sp>
        <p:nvSpPr>
          <p:cNvPr id="10" name="TextBox 9">
            <a:extLst>
              <a:ext uri="{FF2B5EF4-FFF2-40B4-BE49-F238E27FC236}">
                <a16:creationId xmlns:a16="http://schemas.microsoft.com/office/drawing/2014/main" id="{3F515B07-7096-A05B-8B1D-2E07B45D8A0F}"/>
              </a:ext>
            </a:extLst>
          </p:cNvPr>
          <p:cNvSpPr txBox="1"/>
          <p:nvPr/>
        </p:nvSpPr>
        <p:spPr>
          <a:xfrm>
            <a:off x="48329" y="4327858"/>
            <a:ext cx="6469785" cy="400110"/>
          </a:xfrm>
          <a:prstGeom prst="rect">
            <a:avLst/>
          </a:prstGeom>
          <a:noFill/>
        </p:spPr>
        <p:txBody>
          <a:bodyPr wrap="square" rtlCol="0">
            <a:spAutoFit/>
          </a:bodyPr>
          <a:lstStyle/>
          <a:p>
            <a:pPr algn="ctr"/>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M. Convery, J. Jarvis, R. </a:t>
            </a:r>
            <a:r>
              <a:rPr lang="en-US" sz="1000" dirty="0" err="1">
                <a:solidFill>
                  <a:srgbClr val="505050"/>
                </a:solidFill>
                <a:latin typeface="Helvetica" pitchFamily="2" charset="0"/>
              </a:rPr>
              <a:t>Zwaska</a:t>
            </a:r>
            <a:r>
              <a:rPr lang="en-US" sz="1000" dirty="0">
                <a:solidFill>
                  <a:srgbClr val="505050"/>
                </a:solidFill>
                <a:latin typeface="Helvetica" pitchFamily="2" charset="0"/>
              </a:rPr>
              <a:t>, Accelerator Directorate Update, AD All-Hands Meeting (2024) </a:t>
            </a:r>
            <a:r>
              <a:rPr lang="en-US" sz="1000" dirty="0">
                <a:solidFill>
                  <a:srgbClr val="505050"/>
                </a:solidFill>
                <a:latin typeface="Helvetica" pitchFamily="2" charset="0"/>
                <a:hlinkClick r:id="rId3"/>
              </a:rPr>
              <a:t>https://indico.fnal.gov/event/65228/attachments/179063/244360/2024-06-20%20AD%20AllHands.pdf</a:t>
            </a:r>
            <a:r>
              <a:rPr lang="en-US" sz="1000" dirty="0">
                <a:solidFill>
                  <a:srgbClr val="505050"/>
                </a:solidFill>
                <a:latin typeface="Helvetica" pitchFamily="2" charset="0"/>
              </a:rPr>
              <a:t>  </a:t>
            </a:r>
          </a:p>
        </p:txBody>
      </p:sp>
      <p:cxnSp>
        <p:nvCxnSpPr>
          <p:cNvPr id="22" name="Straight Arrow Connector 21">
            <a:extLst>
              <a:ext uri="{FF2B5EF4-FFF2-40B4-BE49-F238E27FC236}">
                <a16:creationId xmlns:a16="http://schemas.microsoft.com/office/drawing/2014/main" id="{335EB9BF-5877-5FAE-203C-89F84187146E}"/>
              </a:ext>
            </a:extLst>
          </p:cNvPr>
          <p:cNvCxnSpPr>
            <a:cxnSpLocks/>
            <a:stCxn id="26" idx="1"/>
          </p:cNvCxnSpPr>
          <p:nvPr/>
        </p:nvCxnSpPr>
        <p:spPr>
          <a:xfrm flipH="1">
            <a:off x="3063701" y="1437501"/>
            <a:ext cx="2565288" cy="0"/>
          </a:xfrm>
          <a:prstGeom prst="straightConnector1">
            <a:avLst/>
          </a:prstGeom>
          <a:ln>
            <a:solidFill>
              <a:srgbClr val="00B0F0"/>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FB535A5-DCFB-5FD4-B740-F7BB0DCF5B75}"/>
              </a:ext>
            </a:extLst>
          </p:cNvPr>
          <p:cNvSpPr txBox="1"/>
          <p:nvPr/>
        </p:nvSpPr>
        <p:spPr>
          <a:xfrm>
            <a:off x="5628989" y="1175892"/>
            <a:ext cx="3300529" cy="523220"/>
          </a:xfrm>
          <a:prstGeom prst="rect">
            <a:avLst/>
          </a:prstGeom>
          <a:noFill/>
          <a:ln w="25400">
            <a:solidFill>
              <a:srgbClr val="00B0F0"/>
            </a:solidFill>
          </a:ln>
        </p:spPr>
        <p:txBody>
          <a:bodyPr wrap="square" rtlCol="0">
            <a:spAutoFit/>
          </a:bodyPr>
          <a:lstStyle/>
          <a:p>
            <a:pPr algn="ctr"/>
            <a:r>
              <a:rPr lang="en-US" sz="1400" b="1" dirty="0">
                <a:solidFill>
                  <a:srgbClr val="00B0F0"/>
                </a:solidFill>
                <a:latin typeface="Helvetica" pitchFamily="2" charset="0"/>
              </a:rPr>
              <a:t>Typical startup approach has more of a sequential tune-up of machines. </a:t>
            </a:r>
          </a:p>
        </p:txBody>
      </p:sp>
      <p:sp>
        <p:nvSpPr>
          <p:cNvPr id="13" name="TextBox 12">
            <a:extLst>
              <a:ext uri="{FF2B5EF4-FFF2-40B4-BE49-F238E27FC236}">
                <a16:creationId xmlns:a16="http://schemas.microsoft.com/office/drawing/2014/main" id="{9A463AF0-3987-0FED-44A0-C723D247EC5F}"/>
              </a:ext>
            </a:extLst>
          </p:cNvPr>
          <p:cNvSpPr txBox="1"/>
          <p:nvPr/>
        </p:nvSpPr>
        <p:spPr>
          <a:xfrm>
            <a:off x="5282838" y="1668639"/>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[1]</a:t>
            </a:r>
          </a:p>
        </p:txBody>
      </p:sp>
      <p:sp>
        <p:nvSpPr>
          <p:cNvPr id="7" name="TextBox 6">
            <a:extLst>
              <a:ext uri="{FF2B5EF4-FFF2-40B4-BE49-F238E27FC236}">
                <a16:creationId xmlns:a16="http://schemas.microsoft.com/office/drawing/2014/main" id="{82756ED4-B3D8-F2E4-1B4E-394DF889F693}"/>
              </a:ext>
            </a:extLst>
          </p:cNvPr>
          <p:cNvSpPr txBox="1"/>
          <p:nvPr/>
        </p:nvSpPr>
        <p:spPr>
          <a:xfrm>
            <a:off x="7620865" y="3526508"/>
            <a:ext cx="343711" cy="276999"/>
          </a:xfrm>
          <a:prstGeom prst="rect">
            <a:avLst/>
          </a:prstGeom>
          <a:noFill/>
        </p:spPr>
        <p:txBody>
          <a:bodyPr wrap="square" rtlCol="0">
            <a:spAutoFit/>
          </a:bodyPr>
          <a:lstStyle/>
          <a:p>
            <a:pPr algn="ctr"/>
            <a:r>
              <a:rPr lang="en-US" sz="1200" dirty="0">
                <a:solidFill>
                  <a:schemeClr val="accent3"/>
                </a:solidFill>
                <a:latin typeface="Helvetica" pitchFamily="2" charset="0"/>
                <a:sym typeface="Wingdings" panose="05000000000000000000" pitchFamily="2" charset="2"/>
              </a:rPr>
              <a:t></a:t>
            </a:r>
            <a:endParaRPr lang="en-US" sz="1200" dirty="0">
              <a:solidFill>
                <a:schemeClr val="accent3"/>
              </a:solidFill>
              <a:latin typeface="Helvetica" pitchFamily="2" charset="0"/>
            </a:endParaRPr>
          </a:p>
        </p:txBody>
      </p:sp>
      <p:sp>
        <p:nvSpPr>
          <p:cNvPr id="8" name="TextBox 7">
            <a:extLst>
              <a:ext uri="{FF2B5EF4-FFF2-40B4-BE49-F238E27FC236}">
                <a16:creationId xmlns:a16="http://schemas.microsoft.com/office/drawing/2014/main" id="{982AEBAC-B680-3F2E-2708-638DCFBCE006}"/>
              </a:ext>
            </a:extLst>
          </p:cNvPr>
          <p:cNvSpPr txBox="1"/>
          <p:nvPr/>
        </p:nvSpPr>
        <p:spPr>
          <a:xfrm>
            <a:off x="7620864" y="3909721"/>
            <a:ext cx="343711" cy="276999"/>
          </a:xfrm>
          <a:prstGeom prst="rect">
            <a:avLst/>
          </a:prstGeom>
          <a:noFill/>
        </p:spPr>
        <p:txBody>
          <a:bodyPr wrap="square" rtlCol="0">
            <a:spAutoFit/>
          </a:bodyPr>
          <a:lstStyle/>
          <a:p>
            <a:pPr algn="ctr"/>
            <a:r>
              <a:rPr lang="en-US" sz="1200" dirty="0">
                <a:solidFill>
                  <a:schemeClr val="accent3"/>
                </a:solidFill>
                <a:latin typeface="Helvetica" pitchFamily="2" charset="0"/>
                <a:sym typeface="Wingdings" panose="05000000000000000000" pitchFamily="2" charset="2"/>
              </a:rPr>
              <a:t></a:t>
            </a:r>
            <a:endParaRPr lang="en-US" sz="1200" dirty="0">
              <a:solidFill>
                <a:schemeClr val="accent3"/>
              </a:solidFill>
              <a:latin typeface="Helvetica" pitchFamily="2" charset="0"/>
            </a:endParaRPr>
          </a:p>
        </p:txBody>
      </p:sp>
      <p:sp>
        <p:nvSpPr>
          <p:cNvPr id="11" name="TextBox 10">
            <a:extLst>
              <a:ext uri="{FF2B5EF4-FFF2-40B4-BE49-F238E27FC236}">
                <a16:creationId xmlns:a16="http://schemas.microsoft.com/office/drawing/2014/main" id="{4D4ED7ED-3DC8-D671-9418-D6CBB3699D00}"/>
              </a:ext>
            </a:extLst>
          </p:cNvPr>
          <p:cNvSpPr txBox="1"/>
          <p:nvPr/>
        </p:nvSpPr>
        <p:spPr>
          <a:xfrm>
            <a:off x="7258748" y="2944680"/>
            <a:ext cx="343711" cy="276999"/>
          </a:xfrm>
          <a:prstGeom prst="rect">
            <a:avLst/>
          </a:prstGeom>
          <a:noFill/>
        </p:spPr>
        <p:txBody>
          <a:bodyPr wrap="square" rtlCol="0">
            <a:spAutoFit/>
          </a:bodyPr>
          <a:lstStyle/>
          <a:p>
            <a:pPr algn="ctr"/>
            <a:r>
              <a:rPr lang="en-US" sz="1200" dirty="0">
                <a:solidFill>
                  <a:schemeClr val="accent3"/>
                </a:solidFill>
                <a:latin typeface="Helvetica" pitchFamily="2" charset="0"/>
                <a:sym typeface="Wingdings" panose="05000000000000000000" pitchFamily="2" charset="2"/>
              </a:rPr>
              <a:t></a:t>
            </a:r>
            <a:endParaRPr lang="en-US" sz="1200" dirty="0">
              <a:solidFill>
                <a:schemeClr val="accent3"/>
              </a:solidFill>
              <a:latin typeface="Helvetica" pitchFamily="2" charset="0"/>
            </a:endParaRPr>
          </a:p>
        </p:txBody>
      </p:sp>
    </p:spTree>
    <p:extLst>
      <p:ext uri="{BB962C8B-B14F-4D97-AF65-F5344CB8AC3E}">
        <p14:creationId xmlns:p14="http://schemas.microsoft.com/office/powerpoint/2010/main" val="3749298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A71130CB-EBEB-4B22-A375-94BD2BEBCF7E}"/>
              </a:ext>
            </a:extLst>
          </p:cNvPr>
          <p:cNvPicPr>
            <a:picLocks noChangeAspect="1"/>
          </p:cNvPicPr>
          <p:nvPr/>
        </p:nvPicPr>
        <p:blipFill>
          <a:blip r:embed="rId2"/>
          <a:stretch>
            <a:fillRect/>
          </a:stretch>
        </p:blipFill>
        <p:spPr>
          <a:xfrm>
            <a:off x="89662" y="81648"/>
            <a:ext cx="8154628" cy="4245012"/>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40</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M. Convery, ACE Overview, Fermilab ACE Science Workshop (2023) </a:t>
            </a:r>
            <a:r>
              <a:rPr lang="en-US" sz="1000" dirty="0">
                <a:solidFill>
                  <a:srgbClr val="505050"/>
                </a:solidFill>
                <a:latin typeface="Helvetica" pitchFamily="2" charset="0"/>
                <a:hlinkClick r:id="rId3"/>
              </a:rPr>
              <a:t>https://indico.fnal.gov/event/59663/contributions/268289/attachments/167975/224776/ACEscienceworkshop.pdf</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3777D126-65A8-9777-E57B-34B4640DA4B4}"/>
              </a:ext>
            </a:extLst>
          </p:cNvPr>
          <p:cNvSpPr txBox="1"/>
          <p:nvPr/>
        </p:nvSpPr>
        <p:spPr>
          <a:xfrm>
            <a:off x="4539900" y="2204154"/>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M. Convery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9" name="Rectangle 8">
            <a:extLst>
              <a:ext uri="{FF2B5EF4-FFF2-40B4-BE49-F238E27FC236}">
                <a16:creationId xmlns:a16="http://schemas.microsoft.com/office/drawing/2014/main" id="{F594336D-00AD-071A-68B4-53F63FC350DA}"/>
              </a:ext>
            </a:extLst>
          </p:cNvPr>
          <p:cNvSpPr/>
          <p:nvPr/>
        </p:nvSpPr>
        <p:spPr>
          <a:xfrm>
            <a:off x="7203093" y="4217857"/>
            <a:ext cx="1067729" cy="1480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46D0EB-66C6-057B-7AC0-3F5A7387A26F}"/>
              </a:ext>
            </a:extLst>
          </p:cNvPr>
          <p:cNvSpPr/>
          <p:nvPr/>
        </p:nvSpPr>
        <p:spPr>
          <a:xfrm>
            <a:off x="2722563" y="4303800"/>
            <a:ext cx="282575"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62A599F-C371-044B-7D5B-25496FC79438}"/>
              </a:ext>
            </a:extLst>
          </p:cNvPr>
          <p:cNvSpPr/>
          <p:nvPr/>
        </p:nvSpPr>
        <p:spPr>
          <a:xfrm>
            <a:off x="963613" y="4291870"/>
            <a:ext cx="1774826" cy="576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3B18020-AEB6-7D70-6C08-B6FFA88085C7}"/>
              </a:ext>
            </a:extLst>
          </p:cNvPr>
          <p:cNvSpPr/>
          <p:nvPr/>
        </p:nvSpPr>
        <p:spPr>
          <a:xfrm>
            <a:off x="681038" y="4303800"/>
            <a:ext cx="282575"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B51EFB-7DEB-D5D6-492C-C700782AEC8F}"/>
              </a:ext>
            </a:extLst>
          </p:cNvPr>
          <p:cNvSpPr/>
          <p:nvPr/>
        </p:nvSpPr>
        <p:spPr>
          <a:xfrm>
            <a:off x="89662" y="4291870"/>
            <a:ext cx="647165" cy="576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534DA2-AA30-FB8F-2A4C-46F07A575614}"/>
              </a:ext>
            </a:extLst>
          </p:cNvPr>
          <p:cNvSpPr/>
          <p:nvPr/>
        </p:nvSpPr>
        <p:spPr>
          <a:xfrm>
            <a:off x="2976562" y="4274975"/>
            <a:ext cx="4226531" cy="5764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0923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with blue lines and white text&#10;&#10;Description automatically generated">
            <a:extLst>
              <a:ext uri="{FF2B5EF4-FFF2-40B4-BE49-F238E27FC236}">
                <a16:creationId xmlns:a16="http://schemas.microsoft.com/office/drawing/2014/main" id="{6BE8BA5E-E3C9-A077-895B-D1A5A6576FB8}"/>
              </a:ext>
            </a:extLst>
          </p:cNvPr>
          <p:cNvPicPr>
            <a:picLocks noChangeAspect="1"/>
          </p:cNvPicPr>
          <p:nvPr/>
        </p:nvPicPr>
        <p:blipFill>
          <a:blip r:embed="rId2"/>
          <a:stretch>
            <a:fillRect/>
          </a:stretch>
        </p:blipFill>
        <p:spPr>
          <a:xfrm>
            <a:off x="89662" y="83185"/>
            <a:ext cx="8947990" cy="4233518"/>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41</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M. Convery, ACE Overview, Fermilab ACE Science Workshop (2023) </a:t>
            </a:r>
            <a:r>
              <a:rPr lang="en-US" sz="1000" dirty="0">
                <a:solidFill>
                  <a:srgbClr val="505050"/>
                </a:solidFill>
                <a:latin typeface="Helvetica" pitchFamily="2" charset="0"/>
                <a:hlinkClick r:id="rId3"/>
              </a:rPr>
              <a:t>https://indico.fnal.gov/event/59663/contributions/268289/attachments/167975/224776/ACEscienceworkshop.pdf</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3777D126-65A8-9777-E57B-34B4640DA4B4}"/>
              </a:ext>
            </a:extLst>
          </p:cNvPr>
          <p:cNvSpPr txBox="1"/>
          <p:nvPr/>
        </p:nvSpPr>
        <p:spPr>
          <a:xfrm>
            <a:off x="3067439" y="3174272"/>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M. Convery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11" name="Rectangle 10">
            <a:extLst>
              <a:ext uri="{FF2B5EF4-FFF2-40B4-BE49-F238E27FC236}">
                <a16:creationId xmlns:a16="http://schemas.microsoft.com/office/drawing/2014/main" id="{46D34334-DB85-9BF9-F7AA-2CF95D503949}"/>
              </a:ext>
            </a:extLst>
          </p:cNvPr>
          <p:cNvSpPr/>
          <p:nvPr/>
        </p:nvSpPr>
        <p:spPr>
          <a:xfrm>
            <a:off x="9020634" y="73226"/>
            <a:ext cx="45719" cy="4276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E2BDEC-9AF2-01E4-5075-7253F97CB094}"/>
              </a:ext>
            </a:extLst>
          </p:cNvPr>
          <p:cNvSpPr/>
          <p:nvPr/>
        </p:nvSpPr>
        <p:spPr>
          <a:xfrm>
            <a:off x="8991933" y="73226"/>
            <a:ext cx="45719" cy="4855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0C3EB61-B30B-3D86-D59B-8CA8964E46C7}"/>
              </a:ext>
            </a:extLst>
          </p:cNvPr>
          <p:cNvSpPr/>
          <p:nvPr/>
        </p:nvSpPr>
        <p:spPr>
          <a:xfrm>
            <a:off x="8997774" y="2965452"/>
            <a:ext cx="45719" cy="13612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900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factory&#10;&#10;Description automatically generated">
            <a:extLst>
              <a:ext uri="{FF2B5EF4-FFF2-40B4-BE49-F238E27FC236}">
                <a16:creationId xmlns:a16="http://schemas.microsoft.com/office/drawing/2014/main" id="{A7F544CA-52D3-7A4F-3EAB-429B8FEA1FDF}"/>
              </a:ext>
            </a:extLst>
          </p:cNvPr>
          <p:cNvPicPr>
            <a:picLocks noChangeAspect="1"/>
          </p:cNvPicPr>
          <p:nvPr/>
        </p:nvPicPr>
        <p:blipFill>
          <a:blip r:embed="rId2"/>
          <a:stretch>
            <a:fillRect/>
          </a:stretch>
        </p:blipFill>
        <p:spPr>
          <a:xfrm>
            <a:off x="89662" y="83185"/>
            <a:ext cx="7721649" cy="4243476"/>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42</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M. Convery, ACE Overview, Fermilab ACE Science Workshop (2023) </a:t>
            </a:r>
            <a:r>
              <a:rPr lang="en-US" sz="1000" dirty="0">
                <a:solidFill>
                  <a:srgbClr val="505050"/>
                </a:solidFill>
                <a:latin typeface="Helvetica" pitchFamily="2" charset="0"/>
                <a:hlinkClick r:id="rId3"/>
              </a:rPr>
              <a:t>https://indico.fnal.gov/event/59663/contributions/268289/attachments/167975/224776/ACEscienceworkshop.pdf</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3777D126-65A8-9777-E57B-34B4640DA4B4}"/>
              </a:ext>
            </a:extLst>
          </p:cNvPr>
          <p:cNvSpPr txBox="1"/>
          <p:nvPr/>
        </p:nvSpPr>
        <p:spPr>
          <a:xfrm>
            <a:off x="4572000" y="347945"/>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M. Convery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9" name="Rectangle 8">
            <a:extLst>
              <a:ext uri="{FF2B5EF4-FFF2-40B4-BE49-F238E27FC236}">
                <a16:creationId xmlns:a16="http://schemas.microsoft.com/office/drawing/2014/main" id="{0DD0ECCD-9372-8E7C-EDC4-60C0D21B4B36}"/>
              </a:ext>
            </a:extLst>
          </p:cNvPr>
          <p:cNvSpPr/>
          <p:nvPr/>
        </p:nvSpPr>
        <p:spPr>
          <a:xfrm>
            <a:off x="7260893" y="4221725"/>
            <a:ext cx="437302" cy="1587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9774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rocess&#10;&#10;Description automatically generated">
            <a:extLst>
              <a:ext uri="{FF2B5EF4-FFF2-40B4-BE49-F238E27FC236}">
                <a16:creationId xmlns:a16="http://schemas.microsoft.com/office/drawing/2014/main" id="{41607DAD-793C-8B4D-775B-F9512E85F9FA}"/>
              </a:ext>
            </a:extLst>
          </p:cNvPr>
          <p:cNvPicPr>
            <a:picLocks noChangeAspect="1"/>
          </p:cNvPicPr>
          <p:nvPr/>
        </p:nvPicPr>
        <p:blipFill>
          <a:blip r:embed="rId2"/>
          <a:stretch>
            <a:fillRect/>
          </a:stretch>
        </p:blipFill>
        <p:spPr>
          <a:xfrm>
            <a:off x="89662" y="83184"/>
            <a:ext cx="8255010" cy="4243476"/>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43</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M. Convery, ACE Overview, Fermilab ACE Science Workshop (2023) </a:t>
            </a:r>
            <a:r>
              <a:rPr lang="en-US" sz="1000" dirty="0">
                <a:solidFill>
                  <a:srgbClr val="505050"/>
                </a:solidFill>
                <a:latin typeface="Helvetica" pitchFamily="2" charset="0"/>
                <a:hlinkClick r:id="rId3"/>
              </a:rPr>
              <a:t>https://indico.fnal.gov/event/59663/contributions/268289/attachments/167975/224776/ACEscienceworkshop.pdf</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3777D126-65A8-9777-E57B-34B4640DA4B4}"/>
              </a:ext>
            </a:extLst>
          </p:cNvPr>
          <p:cNvSpPr txBox="1"/>
          <p:nvPr/>
        </p:nvSpPr>
        <p:spPr>
          <a:xfrm>
            <a:off x="4322618" y="687989"/>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M. Convery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9" name="Rectangle 8">
            <a:extLst>
              <a:ext uri="{FF2B5EF4-FFF2-40B4-BE49-F238E27FC236}">
                <a16:creationId xmlns:a16="http://schemas.microsoft.com/office/drawing/2014/main" id="{0DD0ECCD-9372-8E7C-EDC4-60C0D21B4B36}"/>
              </a:ext>
            </a:extLst>
          </p:cNvPr>
          <p:cNvSpPr/>
          <p:nvPr/>
        </p:nvSpPr>
        <p:spPr>
          <a:xfrm>
            <a:off x="7219617" y="4288550"/>
            <a:ext cx="995695" cy="770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8606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person's body&#10;&#10;Description automatically generated with medium confidence">
            <a:extLst>
              <a:ext uri="{FF2B5EF4-FFF2-40B4-BE49-F238E27FC236}">
                <a16:creationId xmlns:a16="http://schemas.microsoft.com/office/drawing/2014/main" id="{FB74EC6F-7453-415C-C542-DDD3BDAD0A9E}"/>
              </a:ext>
            </a:extLst>
          </p:cNvPr>
          <p:cNvPicPr>
            <a:picLocks noChangeAspect="1"/>
          </p:cNvPicPr>
          <p:nvPr/>
        </p:nvPicPr>
        <p:blipFill>
          <a:blip r:embed="rId2"/>
          <a:stretch>
            <a:fillRect/>
          </a:stretch>
        </p:blipFill>
        <p:spPr>
          <a:xfrm>
            <a:off x="89662" y="83184"/>
            <a:ext cx="8217430" cy="4244627"/>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44</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M. Convery, ACE Overview, Fermilab ACE Science Workshop (2023) </a:t>
            </a:r>
            <a:r>
              <a:rPr lang="en-US" sz="1000" dirty="0">
                <a:solidFill>
                  <a:srgbClr val="505050"/>
                </a:solidFill>
                <a:latin typeface="Helvetica" pitchFamily="2" charset="0"/>
                <a:hlinkClick r:id="rId3"/>
              </a:rPr>
              <a:t>https://indico.fnal.gov/event/59663/contributions/268289/attachments/167975/224776/ACEscienceworkshop.pdf</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3777D126-65A8-9777-E57B-34B4640DA4B4}"/>
              </a:ext>
            </a:extLst>
          </p:cNvPr>
          <p:cNvSpPr txBox="1"/>
          <p:nvPr/>
        </p:nvSpPr>
        <p:spPr>
          <a:xfrm>
            <a:off x="6602778" y="262841"/>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M. Convery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9" name="Rectangle 8">
            <a:extLst>
              <a:ext uri="{FF2B5EF4-FFF2-40B4-BE49-F238E27FC236}">
                <a16:creationId xmlns:a16="http://schemas.microsoft.com/office/drawing/2014/main" id="{0DD0ECCD-9372-8E7C-EDC4-60C0D21B4B36}"/>
              </a:ext>
            </a:extLst>
          </p:cNvPr>
          <p:cNvSpPr/>
          <p:nvPr/>
        </p:nvSpPr>
        <p:spPr>
          <a:xfrm>
            <a:off x="7192629" y="4249433"/>
            <a:ext cx="995695" cy="1161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856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iagram&#10;&#10;Description automatically generated">
            <a:extLst>
              <a:ext uri="{FF2B5EF4-FFF2-40B4-BE49-F238E27FC236}">
                <a16:creationId xmlns:a16="http://schemas.microsoft.com/office/drawing/2014/main" id="{8358EAE5-D9D1-E98A-4F42-0F13C3198F69}"/>
              </a:ext>
            </a:extLst>
          </p:cNvPr>
          <p:cNvPicPr>
            <a:picLocks noChangeAspect="1"/>
          </p:cNvPicPr>
          <p:nvPr/>
        </p:nvPicPr>
        <p:blipFill>
          <a:blip r:embed="rId2"/>
          <a:stretch>
            <a:fillRect/>
          </a:stretch>
        </p:blipFill>
        <p:spPr>
          <a:xfrm>
            <a:off x="89662" y="83184"/>
            <a:ext cx="8678575" cy="4282441"/>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45</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M. Convery, ACE Overview, Fermilab ACE Science Workshop (2023) </a:t>
            </a:r>
            <a:r>
              <a:rPr lang="en-US" sz="1000" dirty="0">
                <a:solidFill>
                  <a:srgbClr val="505050"/>
                </a:solidFill>
                <a:latin typeface="Helvetica" pitchFamily="2" charset="0"/>
                <a:hlinkClick r:id="rId3"/>
              </a:rPr>
              <a:t>https://indico.fnal.gov/event/59663/contributions/268289/attachments/167975/224776/ACEscienceworkshop.pdf</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3777D126-65A8-9777-E57B-34B4640DA4B4}"/>
              </a:ext>
            </a:extLst>
          </p:cNvPr>
          <p:cNvSpPr txBox="1"/>
          <p:nvPr/>
        </p:nvSpPr>
        <p:spPr>
          <a:xfrm>
            <a:off x="6132699" y="108953"/>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M. Convery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11" name="Rectangle 10">
            <a:extLst>
              <a:ext uri="{FF2B5EF4-FFF2-40B4-BE49-F238E27FC236}">
                <a16:creationId xmlns:a16="http://schemas.microsoft.com/office/drawing/2014/main" id="{A3227FE0-615F-53CE-D7AA-E653B5611D8C}"/>
              </a:ext>
            </a:extLst>
          </p:cNvPr>
          <p:cNvSpPr/>
          <p:nvPr/>
        </p:nvSpPr>
        <p:spPr>
          <a:xfrm>
            <a:off x="8728266" y="71974"/>
            <a:ext cx="98234" cy="43174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2045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a supply line&#10;&#10;Description automatically generated with medium confidence">
            <a:extLst>
              <a:ext uri="{FF2B5EF4-FFF2-40B4-BE49-F238E27FC236}">
                <a16:creationId xmlns:a16="http://schemas.microsoft.com/office/drawing/2014/main" id="{15D27B5F-B70D-82FF-32B9-CE1643AC34E2}"/>
              </a:ext>
            </a:extLst>
          </p:cNvPr>
          <p:cNvPicPr>
            <a:picLocks noChangeAspect="1"/>
          </p:cNvPicPr>
          <p:nvPr/>
        </p:nvPicPr>
        <p:blipFill>
          <a:blip r:embed="rId2"/>
          <a:stretch>
            <a:fillRect/>
          </a:stretch>
        </p:blipFill>
        <p:spPr>
          <a:xfrm>
            <a:off x="54212" y="49541"/>
            <a:ext cx="7061366" cy="4300366"/>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M. Convery, ACE Overview, Fermilab ACE Science Workshop (2023) </a:t>
            </a:r>
            <a:r>
              <a:rPr lang="en-US" sz="1000" dirty="0">
                <a:solidFill>
                  <a:srgbClr val="505050"/>
                </a:solidFill>
                <a:latin typeface="Helvetica" pitchFamily="2" charset="0"/>
                <a:hlinkClick r:id="rId3"/>
              </a:rPr>
              <a:t>https://indico.fnal.gov/event/59663/contributions/268289/attachments/167975/224776/ACEscienceworkshop.pdf</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3777D126-65A8-9777-E57B-34B4640DA4B4}"/>
              </a:ext>
            </a:extLst>
          </p:cNvPr>
          <p:cNvSpPr txBox="1"/>
          <p:nvPr/>
        </p:nvSpPr>
        <p:spPr>
          <a:xfrm>
            <a:off x="4934963" y="843049"/>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M. Convery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9" name="Rectangle 8">
            <a:extLst>
              <a:ext uri="{FF2B5EF4-FFF2-40B4-BE49-F238E27FC236}">
                <a16:creationId xmlns:a16="http://schemas.microsoft.com/office/drawing/2014/main" id="{1D6944F6-F00A-F604-0635-193C8AE5C11B}"/>
              </a:ext>
            </a:extLst>
          </p:cNvPr>
          <p:cNvSpPr/>
          <p:nvPr/>
        </p:nvSpPr>
        <p:spPr>
          <a:xfrm>
            <a:off x="7044744" y="3741313"/>
            <a:ext cx="238259" cy="4339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4E063F0B-EF3D-4978-B560-94F4E7BF579E}"/>
              </a:ext>
            </a:extLst>
          </p:cNvPr>
          <p:cNvSpPr/>
          <p:nvPr/>
        </p:nvSpPr>
        <p:spPr>
          <a:xfrm>
            <a:off x="54212" y="3817009"/>
            <a:ext cx="316817" cy="4339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AFA25597-9675-9BED-19AF-EF10FE13E2C8}"/>
              </a:ext>
            </a:extLst>
          </p:cNvPr>
          <p:cNvSpPr/>
          <p:nvPr/>
        </p:nvSpPr>
        <p:spPr>
          <a:xfrm>
            <a:off x="36512" y="4267201"/>
            <a:ext cx="7096126" cy="101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21366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text on a white background&#10;&#10;Description automatically generated">
            <a:extLst>
              <a:ext uri="{FF2B5EF4-FFF2-40B4-BE49-F238E27FC236}">
                <a16:creationId xmlns:a16="http://schemas.microsoft.com/office/drawing/2014/main" id="{05F17972-CFAA-6AD4-8CE3-C58ED48CF6A1}"/>
              </a:ext>
            </a:extLst>
          </p:cNvPr>
          <p:cNvPicPr>
            <a:picLocks noChangeAspect="1"/>
          </p:cNvPicPr>
          <p:nvPr/>
        </p:nvPicPr>
        <p:blipFill>
          <a:blip r:embed="rId2"/>
          <a:stretch>
            <a:fillRect/>
          </a:stretch>
        </p:blipFill>
        <p:spPr>
          <a:xfrm>
            <a:off x="89662" y="83184"/>
            <a:ext cx="8616196" cy="4243476"/>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47</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M. Convery, ACE Overview, Fermilab ACE Science Workshop (2023) </a:t>
            </a:r>
            <a:r>
              <a:rPr lang="en-US" sz="1000" dirty="0">
                <a:solidFill>
                  <a:srgbClr val="505050"/>
                </a:solidFill>
                <a:latin typeface="Helvetica" pitchFamily="2" charset="0"/>
                <a:hlinkClick r:id="rId3"/>
              </a:rPr>
              <a:t>https://indico.fnal.gov/event/59663/contributions/268289/attachments/167975/224776/ACEscienceworkshop.pdf</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3777D126-65A8-9777-E57B-34B4640DA4B4}"/>
              </a:ext>
            </a:extLst>
          </p:cNvPr>
          <p:cNvSpPr txBox="1"/>
          <p:nvPr/>
        </p:nvSpPr>
        <p:spPr>
          <a:xfrm>
            <a:off x="5937827" y="509063"/>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M. Convery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Tree>
    <p:extLst>
      <p:ext uri="{BB962C8B-B14F-4D97-AF65-F5344CB8AC3E}">
        <p14:creationId xmlns:p14="http://schemas.microsoft.com/office/powerpoint/2010/main" val="41986022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2F952BF3-918F-142F-38B6-08D0EEA96DB3}"/>
              </a:ext>
            </a:extLst>
          </p:cNvPr>
          <p:cNvPicPr>
            <a:picLocks noChangeAspect="1"/>
          </p:cNvPicPr>
          <p:nvPr/>
        </p:nvPicPr>
        <p:blipFill>
          <a:blip r:embed="rId2"/>
          <a:stretch>
            <a:fillRect/>
          </a:stretch>
        </p:blipFill>
        <p:spPr>
          <a:xfrm>
            <a:off x="89662" y="108884"/>
            <a:ext cx="8282345" cy="4251296"/>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48</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26660"/>
            <a:ext cx="9037652" cy="400110"/>
          </a:xfrm>
          <a:prstGeom prst="rect">
            <a:avLst/>
          </a:prstGeom>
          <a:noFill/>
        </p:spPr>
        <p:txBody>
          <a:bodyPr wrap="square" rtlCol="0">
            <a:spAutoFit/>
          </a:bodyPr>
          <a:lstStyle/>
          <a:p>
            <a:r>
              <a:rPr lang="en-US" sz="1000" dirty="0">
                <a:solidFill>
                  <a:srgbClr val="505050"/>
                </a:solidFill>
                <a:latin typeface="Helvetica" pitchFamily="2" charset="0"/>
              </a:rPr>
              <a:t>[1] M. Convery, ACE Overview, Fermilab ACE Science Workshop (2023) </a:t>
            </a:r>
            <a:r>
              <a:rPr lang="en-US" sz="1000" dirty="0">
                <a:solidFill>
                  <a:srgbClr val="505050"/>
                </a:solidFill>
                <a:latin typeface="Helvetica" pitchFamily="2" charset="0"/>
                <a:hlinkClick r:id="rId3"/>
              </a:rPr>
              <a:t>https://indico.fnal.gov/event/59663/contributions/268289/attachments/167975/224776/ACEscienceworkshop.pdf</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3777D126-65A8-9777-E57B-34B4640DA4B4}"/>
              </a:ext>
            </a:extLst>
          </p:cNvPr>
          <p:cNvSpPr txBox="1"/>
          <p:nvPr/>
        </p:nvSpPr>
        <p:spPr>
          <a:xfrm>
            <a:off x="2381502" y="2157981"/>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M. Convery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9" name="Rectangle 8">
            <a:extLst>
              <a:ext uri="{FF2B5EF4-FFF2-40B4-BE49-F238E27FC236}">
                <a16:creationId xmlns:a16="http://schemas.microsoft.com/office/drawing/2014/main" id="{E459195B-466F-1F2C-8118-30610D4B0FB3}"/>
              </a:ext>
            </a:extLst>
          </p:cNvPr>
          <p:cNvSpPr/>
          <p:nvPr/>
        </p:nvSpPr>
        <p:spPr>
          <a:xfrm>
            <a:off x="7283450" y="4302125"/>
            <a:ext cx="981076" cy="920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77818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graph&#10;&#10;Description automatically generated">
            <a:extLst>
              <a:ext uri="{FF2B5EF4-FFF2-40B4-BE49-F238E27FC236}">
                <a16:creationId xmlns:a16="http://schemas.microsoft.com/office/drawing/2014/main" id="{F8B4C554-0596-DBF4-8782-A4444910E854}"/>
              </a:ext>
            </a:extLst>
          </p:cNvPr>
          <p:cNvPicPr>
            <a:picLocks noChangeAspect="1"/>
          </p:cNvPicPr>
          <p:nvPr/>
        </p:nvPicPr>
        <p:blipFill>
          <a:blip r:embed="rId2"/>
          <a:stretch>
            <a:fillRect/>
          </a:stretch>
        </p:blipFill>
        <p:spPr>
          <a:xfrm>
            <a:off x="82842" y="83184"/>
            <a:ext cx="8788784" cy="4298127"/>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49</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36328"/>
            <a:ext cx="5915278"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Fermilab Accelerator Complex Evolution (ACE), Princeton Muon Collider Organizational Workshop (2024) </a:t>
            </a:r>
            <a:r>
              <a:rPr lang="en-US" sz="1000" dirty="0">
                <a:solidFill>
                  <a:srgbClr val="505050"/>
                </a:solidFill>
                <a:latin typeface="Helvetica" pitchFamily="2" charset="0"/>
                <a:hlinkClick r:id="rId3"/>
              </a:rPr>
              <a:t>https://lss.fnal.gov/archive/2024/slides/fermilab-slides-24-0021-ad.pdf</a:t>
            </a:r>
            <a:r>
              <a:rPr lang="en-US" sz="1000" dirty="0">
                <a:solidFill>
                  <a:srgbClr val="505050"/>
                </a:solidFill>
                <a:latin typeface="Helvetica" pitchFamily="2" charset="0"/>
              </a:rPr>
              <a:t>  </a:t>
            </a:r>
          </a:p>
        </p:txBody>
      </p:sp>
      <p:sp>
        <p:nvSpPr>
          <p:cNvPr id="13" name="TextBox 12">
            <a:extLst>
              <a:ext uri="{FF2B5EF4-FFF2-40B4-BE49-F238E27FC236}">
                <a16:creationId xmlns:a16="http://schemas.microsoft.com/office/drawing/2014/main" id="{A97F7421-2E34-DF1C-573C-551BB4C46485}"/>
              </a:ext>
            </a:extLst>
          </p:cNvPr>
          <p:cNvSpPr txBox="1"/>
          <p:nvPr/>
        </p:nvSpPr>
        <p:spPr>
          <a:xfrm>
            <a:off x="5712080" y="253173"/>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19" name="Rectangle 18">
            <a:extLst>
              <a:ext uri="{FF2B5EF4-FFF2-40B4-BE49-F238E27FC236}">
                <a16:creationId xmlns:a16="http://schemas.microsoft.com/office/drawing/2014/main" id="{EB817C18-9BBF-6573-3F84-30CA568C0415}"/>
              </a:ext>
            </a:extLst>
          </p:cNvPr>
          <p:cNvSpPr/>
          <p:nvPr/>
        </p:nvSpPr>
        <p:spPr>
          <a:xfrm>
            <a:off x="7516238" y="4202349"/>
            <a:ext cx="687422" cy="3206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0268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FEE2DE-205C-E532-0DD1-3CC44E279DCD}"/>
              </a:ext>
            </a:extLst>
          </p:cNvPr>
          <p:cNvPicPr>
            <a:picLocks noChangeAspect="1"/>
          </p:cNvPicPr>
          <p:nvPr/>
        </p:nvPicPr>
        <p:blipFill>
          <a:blip r:embed="rId2"/>
          <a:srcRect/>
          <a:stretch/>
        </p:blipFill>
        <p:spPr>
          <a:xfrm>
            <a:off x="95479" y="453132"/>
            <a:ext cx="4486660" cy="2991107"/>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5"/>
            <a:ext cx="8686800" cy="320908"/>
          </a:xfrm>
        </p:spPr>
        <p:txBody>
          <a:bodyPr/>
          <a:lstStyle/>
          <a:p>
            <a:r>
              <a:rPr lang="en-US" dirty="0"/>
              <a:t>Accelerator complex delivers beam to experiments.</a:t>
            </a:r>
          </a:p>
        </p:txBody>
      </p:sp>
      <p:sp>
        <p:nvSpPr>
          <p:cNvPr id="9" name="TextBox 8">
            <a:extLst>
              <a:ext uri="{FF2B5EF4-FFF2-40B4-BE49-F238E27FC236}">
                <a16:creationId xmlns:a16="http://schemas.microsoft.com/office/drawing/2014/main" id="{D2F44056-B541-6647-F16C-7AB82C1D6B79}"/>
              </a:ext>
            </a:extLst>
          </p:cNvPr>
          <p:cNvSpPr txBox="1"/>
          <p:nvPr/>
        </p:nvSpPr>
        <p:spPr>
          <a:xfrm>
            <a:off x="5201281" y="747454"/>
            <a:ext cx="3345842" cy="523220"/>
          </a:xfrm>
          <a:prstGeom prst="rect">
            <a:avLst/>
          </a:prstGeom>
          <a:noFill/>
        </p:spPr>
        <p:txBody>
          <a:bodyPr wrap="square" rtlCol="0">
            <a:spAutoFit/>
          </a:bodyPr>
          <a:lstStyle/>
          <a:p>
            <a:pPr algn="ctr"/>
            <a:r>
              <a:rPr lang="en-US" sz="1400" b="1" dirty="0">
                <a:solidFill>
                  <a:srgbClr val="7030A0"/>
                </a:solidFill>
                <a:latin typeface="Helvetica" pitchFamily="2" charset="0"/>
              </a:rPr>
              <a:t>See Mark Messier’s talk on Thursday at 16:20 for the </a:t>
            </a:r>
            <a:r>
              <a:rPr lang="en-US" sz="1400" b="1" dirty="0" err="1">
                <a:solidFill>
                  <a:srgbClr val="7030A0"/>
                </a:solidFill>
                <a:latin typeface="Helvetica" pitchFamily="2" charset="0"/>
              </a:rPr>
              <a:t>NOvA</a:t>
            </a:r>
            <a:r>
              <a:rPr lang="en-US" sz="1400" b="1" dirty="0">
                <a:solidFill>
                  <a:srgbClr val="7030A0"/>
                </a:solidFill>
                <a:latin typeface="Helvetica" pitchFamily="2" charset="0"/>
              </a:rPr>
              <a:t> Report.</a:t>
            </a:r>
          </a:p>
        </p:txBody>
      </p:sp>
      <p:sp>
        <p:nvSpPr>
          <p:cNvPr id="10" name="TextBox 9">
            <a:extLst>
              <a:ext uri="{FF2B5EF4-FFF2-40B4-BE49-F238E27FC236}">
                <a16:creationId xmlns:a16="http://schemas.microsoft.com/office/drawing/2014/main" id="{3F515B07-7096-A05B-8B1D-2E07B45D8A0F}"/>
              </a:ext>
            </a:extLst>
          </p:cNvPr>
          <p:cNvSpPr txBox="1"/>
          <p:nvPr/>
        </p:nvSpPr>
        <p:spPr>
          <a:xfrm>
            <a:off x="48330" y="4435749"/>
            <a:ext cx="3978922" cy="246221"/>
          </a:xfrm>
          <a:prstGeom prst="rect">
            <a:avLst/>
          </a:prstGeom>
          <a:noFill/>
        </p:spPr>
        <p:txBody>
          <a:bodyPr wrap="square" rtlCol="0">
            <a:spAutoFit/>
          </a:bodyPr>
          <a:lstStyle/>
          <a:p>
            <a:pPr algn="ctr"/>
            <a:r>
              <a:rPr lang="en-US" sz="1000" dirty="0">
                <a:solidFill>
                  <a:srgbClr val="505050"/>
                </a:solidFill>
                <a:latin typeface="Helvetica" pitchFamily="2" charset="0"/>
              </a:rPr>
              <a:t>[1] </a:t>
            </a:r>
            <a:r>
              <a:rPr lang="en-US" sz="1000" dirty="0">
                <a:solidFill>
                  <a:srgbClr val="505050"/>
                </a:solidFill>
                <a:latin typeface="Helvetica" pitchFamily="2" charset="0"/>
                <a:hlinkClick r:id="rId3"/>
              </a:rPr>
              <a:t>https://www-bd.fnal.gov/FixedTargetPlots/today/ProtonPlots.html</a:t>
            </a:r>
            <a:r>
              <a:rPr lang="en-US" sz="1000" dirty="0">
                <a:solidFill>
                  <a:srgbClr val="505050"/>
                </a:solidFill>
                <a:latin typeface="Helvetica" pitchFamily="2" charset="0"/>
              </a:rPr>
              <a:t> </a:t>
            </a:r>
          </a:p>
        </p:txBody>
      </p:sp>
      <p:sp>
        <p:nvSpPr>
          <p:cNvPr id="8" name="Left Brace 7">
            <a:extLst>
              <a:ext uri="{FF2B5EF4-FFF2-40B4-BE49-F238E27FC236}">
                <a16:creationId xmlns:a16="http://schemas.microsoft.com/office/drawing/2014/main" id="{6801B3A4-B09F-4BC9-0623-E18CDDCCDF53}"/>
              </a:ext>
            </a:extLst>
          </p:cNvPr>
          <p:cNvSpPr/>
          <p:nvPr/>
        </p:nvSpPr>
        <p:spPr>
          <a:xfrm>
            <a:off x="967506" y="2494009"/>
            <a:ext cx="214009" cy="509953"/>
          </a:xfrm>
          <a:prstGeom prst="leftBrace">
            <a:avLst/>
          </a:prstGeom>
          <a:ln>
            <a:solidFill>
              <a:schemeClr val="accent6"/>
            </a:solidFill>
          </a:ln>
          <a:effectLst/>
          <a:scene3d>
            <a:camera prst="orthographicFront">
              <a:rot lat="0" lon="0" rev="162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F48B8B97-C3E3-EEB6-79F1-059CEE69C1F4}"/>
              </a:ext>
            </a:extLst>
          </p:cNvPr>
          <p:cNvSpPr txBox="1"/>
          <p:nvPr/>
        </p:nvSpPr>
        <p:spPr>
          <a:xfrm>
            <a:off x="577980" y="2234332"/>
            <a:ext cx="993059" cy="400110"/>
          </a:xfrm>
          <a:prstGeom prst="rect">
            <a:avLst/>
          </a:prstGeom>
          <a:noFill/>
        </p:spPr>
        <p:txBody>
          <a:bodyPr wrap="square" rtlCol="0">
            <a:spAutoFit/>
          </a:bodyPr>
          <a:lstStyle/>
          <a:p>
            <a:pPr algn="ctr"/>
            <a:r>
              <a:rPr lang="en-US" sz="1000" dirty="0">
                <a:solidFill>
                  <a:schemeClr val="accent6"/>
                </a:solidFill>
                <a:latin typeface="Helvetica" pitchFamily="2" charset="0"/>
              </a:rPr>
              <a:t>More typical turn on period</a:t>
            </a:r>
          </a:p>
        </p:txBody>
      </p:sp>
      <p:pic>
        <p:nvPicPr>
          <p:cNvPr id="16" name="Picture 15">
            <a:extLst>
              <a:ext uri="{FF2B5EF4-FFF2-40B4-BE49-F238E27FC236}">
                <a16:creationId xmlns:a16="http://schemas.microsoft.com/office/drawing/2014/main" id="{577CD224-818B-5B7D-00BF-E40F5001CDA6}"/>
              </a:ext>
            </a:extLst>
          </p:cNvPr>
          <p:cNvPicPr>
            <a:picLocks noChangeAspect="1"/>
          </p:cNvPicPr>
          <p:nvPr/>
        </p:nvPicPr>
        <p:blipFill>
          <a:blip r:embed="rId4"/>
          <a:srcRect/>
          <a:stretch/>
        </p:blipFill>
        <p:spPr>
          <a:xfrm>
            <a:off x="4609008" y="1661033"/>
            <a:ext cx="4486660" cy="2991107"/>
          </a:xfrm>
          <a:prstGeom prst="rect">
            <a:avLst/>
          </a:prstGeom>
        </p:spPr>
      </p:pic>
    </p:spTree>
    <p:extLst>
      <p:ext uri="{BB962C8B-B14F-4D97-AF65-F5344CB8AC3E}">
        <p14:creationId xmlns:p14="http://schemas.microsoft.com/office/powerpoint/2010/main" val="31411873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power plant&#10;&#10;Description automatically generated">
            <a:extLst>
              <a:ext uri="{FF2B5EF4-FFF2-40B4-BE49-F238E27FC236}">
                <a16:creationId xmlns:a16="http://schemas.microsoft.com/office/drawing/2014/main" id="{F7439DFA-46E9-5AEF-B3E7-1F7DB45D0427}"/>
              </a:ext>
            </a:extLst>
          </p:cNvPr>
          <p:cNvPicPr>
            <a:picLocks noChangeAspect="1"/>
          </p:cNvPicPr>
          <p:nvPr/>
        </p:nvPicPr>
        <p:blipFill>
          <a:blip r:embed="rId2"/>
          <a:stretch>
            <a:fillRect/>
          </a:stretch>
        </p:blipFill>
        <p:spPr>
          <a:xfrm>
            <a:off x="89662" y="83184"/>
            <a:ext cx="7964840" cy="4245140"/>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50</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36328"/>
            <a:ext cx="5915278"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Fermilab Accelerator Complex Evolution (ACE), Princeton Muon Collider Organizational Workshop (2024) </a:t>
            </a:r>
            <a:r>
              <a:rPr lang="en-US" sz="1000" dirty="0">
                <a:solidFill>
                  <a:srgbClr val="505050"/>
                </a:solidFill>
                <a:latin typeface="Helvetica" pitchFamily="2" charset="0"/>
                <a:hlinkClick r:id="rId3"/>
              </a:rPr>
              <a:t>https://lss.fnal.gov/archive/2024/slides/fermilab-slides-24-0021-ad.pdf</a:t>
            </a:r>
            <a:r>
              <a:rPr lang="en-US" sz="1000" dirty="0">
                <a:solidFill>
                  <a:srgbClr val="505050"/>
                </a:solidFill>
                <a:latin typeface="Helvetica" pitchFamily="2" charset="0"/>
              </a:rPr>
              <a:t>  </a:t>
            </a:r>
          </a:p>
        </p:txBody>
      </p:sp>
      <p:sp>
        <p:nvSpPr>
          <p:cNvPr id="13" name="TextBox 12">
            <a:extLst>
              <a:ext uri="{FF2B5EF4-FFF2-40B4-BE49-F238E27FC236}">
                <a16:creationId xmlns:a16="http://schemas.microsoft.com/office/drawing/2014/main" id="{A97F7421-2E34-DF1C-573C-551BB4C46485}"/>
              </a:ext>
            </a:extLst>
          </p:cNvPr>
          <p:cNvSpPr txBox="1"/>
          <p:nvPr/>
        </p:nvSpPr>
        <p:spPr>
          <a:xfrm>
            <a:off x="5595349" y="112571"/>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19" name="Rectangle 18">
            <a:extLst>
              <a:ext uri="{FF2B5EF4-FFF2-40B4-BE49-F238E27FC236}">
                <a16:creationId xmlns:a16="http://schemas.microsoft.com/office/drawing/2014/main" id="{EB817C18-9BBF-6573-3F84-30CA568C0415}"/>
              </a:ext>
            </a:extLst>
          </p:cNvPr>
          <p:cNvSpPr/>
          <p:nvPr/>
        </p:nvSpPr>
        <p:spPr>
          <a:xfrm>
            <a:off x="7516238" y="4202349"/>
            <a:ext cx="687422" cy="3206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8FAF008-3A98-132C-3592-50C4C7E1791A}"/>
              </a:ext>
            </a:extLst>
          </p:cNvPr>
          <p:cNvSpPr/>
          <p:nvPr/>
        </p:nvSpPr>
        <p:spPr>
          <a:xfrm>
            <a:off x="6811625" y="3884579"/>
            <a:ext cx="1361873" cy="376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34E9A17-7AA8-8AFD-C841-F8E0206FDE73}"/>
              </a:ext>
            </a:extLst>
          </p:cNvPr>
          <p:cNvSpPr/>
          <p:nvPr/>
        </p:nvSpPr>
        <p:spPr>
          <a:xfrm>
            <a:off x="91865" y="4027664"/>
            <a:ext cx="4242036" cy="2765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7493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7F787DD1-18A5-A939-A48D-2D0506C2C8D1}"/>
              </a:ext>
            </a:extLst>
          </p:cNvPr>
          <p:cNvPicPr>
            <a:picLocks noChangeAspect="1"/>
          </p:cNvPicPr>
          <p:nvPr/>
        </p:nvPicPr>
        <p:blipFill>
          <a:blip r:embed="rId2"/>
          <a:stretch>
            <a:fillRect/>
          </a:stretch>
        </p:blipFill>
        <p:spPr>
          <a:xfrm>
            <a:off x="89662" y="83183"/>
            <a:ext cx="8825738" cy="4198551"/>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51</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36328"/>
            <a:ext cx="5915278"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Fermilab Accelerator Complex Evolution (ACE), Princeton Muon Collider Organizational Workshop (2024) </a:t>
            </a:r>
            <a:r>
              <a:rPr lang="en-US" sz="1000" dirty="0">
                <a:solidFill>
                  <a:srgbClr val="505050"/>
                </a:solidFill>
                <a:latin typeface="Helvetica" pitchFamily="2" charset="0"/>
                <a:hlinkClick r:id="rId3"/>
              </a:rPr>
              <a:t>https://lss.fnal.gov/archive/2024/slides/fermilab-slides-24-0021-ad.pdf</a:t>
            </a:r>
            <a:r>
              <a:rPr lang="en-US" sz="1000" dirty="0">
                <a:solidFill>
                  <a:srgbClr val="505050"/>
                </a:solidFill>
                <a:latin typeface="Helvetica" pitchFamily="2" charset="0"/>
              </a:rPr>
              <a:t>  </a:t>
            </a:r>
          </a:p>
        </p:txBody>
      </p:sp>
      <p:sp>
        <p:nvSpPr>
          <p:cNvPr id="13" name="TextBox 12">
            <a:extLst>
              <a:ext uri="{FF2B5EF4-FFF2-40B4-BE49-F238E27FC236}">
                <a16:creationId xmlns:a16="http://schemas.microsoft.com/office/drawing/2014/main" id="{A97F7421-2E34-DF1C-573C-551BB4C46485}"/>
              </a:ext>
            </a:extLst>
          </p:cNvPr>
          <p:cNvSpPr txBox="1"/>
          <p:nvPr/>
        </p:nvSpPr>
        <p:spPr>
          <a:xfrm>
            <a:off x="6719869" y="466577"/>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19" name="Rectangle 18">
            <a:extLst>
              <a:ext uri="{FF2B5EF4-FFF2-40B4-BE49-F238E27FC236}">
                <a16:creationId xmlns:a16="http://schemas.microsoft.com/office/drawing/2014/main" id="{EB817C18-9BBF-6573-3F84-30CA568C0415}"/>
              </a:ext>
            </a:extLst>
          </p:cNvPr>
          <p:cNvSpPr/>
          <p:nvPr/>
        </p:nvSpPr>
        <p:spPr>
          <a:xfrm>
            <a:off x="7516238" y="4202349"/>
            <a:ext cx="687422" cy="3206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253BDB-CF33-DC6F-08BA-94CE32A90F20}"/>
              </a:ext>
            </a:extLst>
          </p:cNvPr>
          <p:cNvSpPr/>
          <p:nvPr/>
        </p:nvSpPr>
        <p:spPr>
          <a:xfrm>
            <a:off x="57150" y="83183"/>
            <a:ext cx="68264" cy="4198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C31AA38-4FFF-06B1-E280-A48F0115C46D}"/>
              </a:ext>
            </a:extLst>
          </p:cNvPr>
          <p:cNvSpPr/>
          <p:nvPr/>
        </p:nvSpPr>
        <p:spPr>
          <a:xfrm>
            <a:off x="91282" y="2980611"/>
            <a:ext cx="68264" cy="13284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1EF7E9-4760-515F-3DCA-F8CE2C0D13FF}"/>
              </a:ext>
            </a:extLst>
          </p:cNvPr>
          <p:cNvSpPr/>
          <p:nvPr/>
        </p:nvSpPr>
        <p:spPr>
          <a:xfrm>
            <a:off x="103327" y="87412"/>
            <a:ext cx="64401" cy="7743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086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iagram of a complex operation&#10;&#10;Description automatically generated">
            <a:extLst>
              <a:ext uri="{FF2B5EF4-FFF2-40B4-BE49-F238E27FC236}">
                <a16:creationId xmlns:a16="http://schemas.microsoft.com/office/drawing/2014/main" id="{B75EAD79-AA22-21A5-C854-CD1639AFB665}"/>
              </a:ext>
            </a:extLst>
          </p:cNvPr>
          <p:cNvPicPr>
            <a:picLocks noChangeAspect="1"/>
          </p:cNvPicPr>
          <p:nvPr/>
        </p:nvPicPr>
        <p:blipFill>
          <a:blip r:embed="rId2"/>
          <a:stretch>
            <a:fillRect/>
          </a:stretch>
        </p:blipFill>
        <p:spPr>
          <a:xfrm>
            <a:off x="91282" y="147603"/>
            <a:ext cx="8126227" cy="4198551"/>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52</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36328"/>
            <a:ext cx="5915278"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Fermilab Accelerator Complex Evolution (ACE), Princeton Muon Collider Organizational Workshop (2024) </a:t>
            </a:r>
            <a:r>
              <a:rPr lang="en-US" sz="1000" dirty="0">
                <a:solidFill>
                  <a:srgbClr val="505050"/>
                </a:solidFill>
                <a:latin typeface="Helvetica" pitchFamily="2" charset="0"/>
                <a:hlinkClick r:id="rId3"/>
              </a:rPr>
              <a:t>https://lss.fnal.gov/archive/2024/slides/fermilab-slides-24-0021-ad.pdf</a:t>
            </a:r>
            <a:r>
              <a:rPr lang="en-US" sz="1000" dirty="0">
                <a:solidFill>
                  <a:srgbClr val="505050"/>
                </a:solidFill>
                <a:latin typeface="Helvetica" pitchFamily="2" charset="0"/>
              </a:rPr>
              <a:t>  </a:t>
            </a:r>
          </a:p>
        </p:txBody>
      </p:sp>
      <p:sp>
        <p:nvSpPr>
          <p:cNvPr id="13" name="TextBox 12">
            <a:extLst>
              <a:ext uri="{FF2B5EF4-FFF2-40B4-BE49-F238E27FC236}">
                <a16:creationId xmlns:a16="http://schemas.microsoft.com/office/drawing/2014/main" id="{A97F7421-2E34-DF1C-573C-551BB4C46485}"/>
              </a:ext>
            </a:extLst>
          </p:cNvPr>
          <p:cNvSpPr txBox="1"/>
          <p:nvPr/>
        </p:nvSpPr>
        <p:spPr>
          <a:xfrm>
            <a:off x="3742053" y="445875"/>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19" name="Rectangle 18">
            <a:extLst>
              <a:ext uri="{FF2B5EF4-FFF2-40B4-BE49-F238E27FC236}">
                <a16:creationId xmlns:a16="http://schemas.microsoft.com/office/drawing/2014/main" id="{EB817C18-9BBF-6573-3F84-30CA568C0415}"/>
              </a:ext>
            </a:extLst>
          </p:cNvPr>
          <p:cNvSpPr/>
          <p:nvPr/>
        </p:nvSpPr>
        <p:spPr>
          <a:xfrm>
            <a:off x="7516238" y="4202349"/>
            <a:ext cx="687422" cy="3206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2253BDB-CF33-DC6F-08BA-94CE32A90F20}"/>
              </a:ext>
            </a:extLst>
          </p:cNvPr>
          <p:cNvSpPr/>
          <p:nvPr/>
        </p:nvSpPr>
        <p:spPr>
          <a:xfrm>
            <a:off x="57150" y="83183"/>
            <a:ext cx="68264" cy="41985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C31AA38-4FFF-06B1-E280-A48F0115C46D}"/>
              </a:ext>
            </a:extLst>
          </p:cNvPr>
          <p:cNvSpPr/>
          <p:nvPr/>
        </p:nvSpPr>
        <p:spPr>
          <a:xfrm>
            <a:off x="91282" y="2980611"/>
            <a:ext cx="68264" cy="13284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1EF7E9-4760-515F-3DCA-F8CE2C0D13FF}"/>
              </a:ext>
            </a:extLst>
          </p:cNvPr>
          <p:cNvSpPr/>
          <p:nvPr/>
        </p:nvSpPr>
        <p:spPr>
          <a:xfrm>
            <a:off x="103327" y="87412"/>
            <a:ext cx="64401" cy="77435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1500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white text&#10;&#10;Description automatically generated">
            <a:extLst>
              <a:ext uri="{FF2B5EF4-FFF2-40B4-BE49-F238E27FC236}">
                <a16:creationId xmlns:a16="http://schemas.microsoft.com/office/drawing/2014/main" id="{F4F21714-1B63-5BB6-BD9F-7D08C74B9349}"/>
              </a:ext>
            </a:extLst>
          </p:cNvPr>
          <p:cNvPicPr>
            <a:picLocks noChangeAspect="1"/>
          </p:cNvPicPr>
          <p:nvPr/>
        </p:nvPicPr>
        <p:blipFill>
          <a:blip r:embed="rId2"/>
          <a:stretch>
            <a:fillRect/>
          </a:stretch>
        </p:blipFill>
        <p:spPr>
          <a:xfrm>
            <a:off x="89662" y="83184"/>
            <a:ext cx="8113998" cy="4251693"/>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53</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36328"/>
            <a:ext cx="5915278"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Fermilab Accelerator Complex Evolution (ACE), Princeton Muon Collider Organizational Workshop (2024) </a:t>
            </a:r>
            <a:r>
              <a:rPr lang="en-US" sz="1000" dirty="0">
                <a:solidFill>
                  <a:srgbClr val="505050"/>
                </a:solidFill>
                <a:latin typeface="Helvetica" pitchFamily="2" charset="0"/>
                <a:hlinkClick r:id="rId3"/>
              </a:rPr>
              <a:t>https://lss.fnal.gov/archive/2024/slides/fermilab-slides-24-0021-ad.pdf</a:t>
            </a:r>
            <a:r>
              <a:rPr lang="en-US" sz="1000" dirty="0">
                <a:solidFill>
                  <a:srgbClr val="505050"/>
                </a:solidFill>
                <a:latin typeface="Helvetica" pitchFamily="2" charset="0"/>
              </a:rPr>
              <a:t>  </a:t>
            </a:r>
          </a:p>
        </p:txBody>
      </p:sp>
      <p:sp>
        <p:nvSpPr>
          <p:cNvPr id="13" name="TextBox 12">
            <a:extLst>
              <a:ext uri="{FF2B5EF4-FFF2-40B4-BE49-F238E27FC236}">
                <a16:creationId xmlns:a16="http://schemas.microsoft.com/office/drawing/2014/main" id="{A97F7421-2E34-DF1C-573C-551BB4C46485}"/>
              </a:ext>
            </a:extLst>
          </p:cNvPr>
          <p:cNvSpPr txBox="1"/>
          <p:nvPr/>
        </p:nvSpPr>
        <p:spPr>
          <a:xfrm>
            <a:off x="5779536" y="1482366"/>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19" name="Rectangle 18">
            <a:extLst>
              <a:ext uri="{FF2B5EF4-FFF2-40B4-BE49-F238E27FC236}">
                <a16:creationId xmlns:a16="http://schemas.microsoft.com/office/drawing/2014/main" id="{EB817C18-9BBF-6573-3F84-30CA568C0415}"/>
              </a:ext>
            </a:extLst>
          </p:cNvPr>
          <p:cNvSpPr/>
          <p:nvPr/>
        </p:nvSpPr>
        <p:spPr>
          <a:xfrm>
            <a:off x="7516238" y="4202349"/>
            <a:ext cx="687422" cy="3206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79381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5F129635-F3D5-D250-1EEA-632F613004B0}"/>
              </a:ext>
            </a:extLst>
          </p:cNvPr>
          <p:cNvPicPr>
            <a:picLocks noChangeAspect="1"/>
          </p:cNvPicPr>
          <p:nvPr/>
        </p:nvPicPr>
        <p:blipFill>
          <a:blip r:embed="rId2"/>
          <a:stretch>
            <a:fillRect/>
          </a:stretch>
        </p:blipFill>
        <p:spPr>
          <a:xfrm>
            <a:off x="89662" y="94798"/>
            <a:ext cx="8762030" cy="4277812"/>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54</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36328"/>
            <a:ext cx="5915278"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Fermilab Accelerator Complex Evolution (ACE), Princeton Muon Collider Organizational Workshop (2024) </a:t>
            </a:r>
            <a:r>
              <a:rPr lang="en-US" sz="1000" dirty="0">
                <a:solidFill>
                  <a:srgbClr val="505050"/>
                </a:solidFill>
                <a:latin typeface="Helvetica" pitchFamily="2" charset="0"/>
                <a:hlinkClick r:id="rId3"/>
              </a:rPr>
              <a:t>https://lss.fnal.gov/archive/2024/slides/fermilab-slides-24-0021-ad.pdf</a:t>
            </a:r>
            <a:r>
              <a:rPr lang="en-US" sz="1000" dirty="0">
                <a:solidFill>
                  <a:srgbClr val="505050"/>
                </a:solidFill>
                <a:latin typeface="Helvetica" pitchFamily="2" charset="0"/>
              </a:rPr>
              <a:t>  </a:t>
            </a:r>
          </a:p>
        </p:txBody>
      </p:sp>
      <p:sp>
        <p:nvSpPr>
          <p:cNvPr id="13" name="TextBox 12">
            <a:extLst>
              <a:ext uri="{FF2B5EF4-FFF2-40B4-BE49-F238E27FC236}">
                <a16:creationId xmlns:a16="http://schemas.microsoft.com/office/drawing/2014/main" id="{A97F7421-2E34-DF1C-573C-551BB4C46485}"/>
              </a:ext>
            </a:extLst>
          </p:cNvPr>
          <p:cNvSpPr txBox="1"/>
          <p:nvPr/>
        </p:nvSpPr>
        <p:spPr>
          <a:xfrm>
            <a:off x="5973801" y="185717"/>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8" name="Rectangle 7">
            <a:extLst>
              <a:ext uri="{FF2B5EF4-FFF2-40B4-BE49-F238E27FC236}">
                <a16:creationId xmlns:a16="http://schemas.microsoft.com/office/drawing/2014/main" id="{0D63BC16-3B45-B8A2-9B55-3ED4107ADF4C}"/>
              </a:ext>
            </a:extLst>
          </p:cNvPr>
          <p:cNvSpPr/>
          <p:nvPr/>
        </p:nvSpPr>
        <p:spPr>
          <a:xfrm>
            <a:off x="7591147" y="4293031"/>
            <a:ext cx="201574" cy="1229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2580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graph of a graph&#10;&#10;Description automatically generated with medium confidence">
            <a:extLst>
              <a:ext uri="{FF2B5EF4-FFF2-40B4-BE49-F238E27FC236}">
                <a16:creationId xmlns:a16="http://schemas.microsoft.com/office/drawing/2014/main" id="{6EEC95D5-3067-3340-D777-5F28ED3E458A}"/>
              </a:ext>
            </a:extLst>
          </p:cNvPr>
          <p:cNvPicPr>
            <a:picLocks noChangeAspect="1"/>
          </p:cNvPicPr>
          <p:nvPr/>
        </p:nvPicPr>
        <p:blipFill>
          <a:blip r:embed="rId2"/>
          <a:stretch>
            <a:fillRect/>
          </a:stretch>
        </p:blipFill>
        <p:spPr>
          <a:xfrm>
            <a:off x="89662" y="110520"/>
            <a:ext cx="8719058" cy="4220183"/>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55</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36328"/>
            <a:ext cx="5915278"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Fermilab Accelerator Complex Evolution (ACE), Princeton Muon Collider Organizational Workshop (2024) </a:t>
            </a:r>
            <a:r>
              <a:rPr lang="en-US" sz="1000" dirty="0">
                <a:solidFill>
                  <a:srgbClr val="505050"/>
                </a:solidFill>
                <a:latin typeface="Helvetica" pitchFamily="2" charset="0"/>
                <a:hlinkClick r:id="rId3"/>
              </a:rPr>
              <a:t>https://lss.fnal.gov/archive/2024/slides/fermilab-slides-24-0021-ad.pdf</a:t>
            </a:r>
            <a:r>
              <a:rPr lang="en-US" sz="1000" dirty="0">
                <a:solidFill>
                  <a:srgbClr val="505050"/>
                </a:solidFill>
                <a:latin typeface="Helvetica" pitchFamily="2" charset="0"/>
              </a:rPr>
              <a:t>  </a:t>
            </a:r>
          </a:p>
        </p:txBody>
      </p:sp>
      <p:sp>
        <p:nvSpPr>
          <p:cNvPr id="13" name="TextBox 12">
            <a:extLst>
              <a:ext uri="{FF2B5EF4-FFF2-40B4-BE49-F238E27FC236}">
                <a16:creationId xmlns:a16="http://schemas.microsoft.com/office/drawing/2014/main" id="{A97F7421-2E34-DF1C-573C-551BB4C46485}"/>
              </a:ext>
            </a:extLst>
          </p:cNvPr>
          <p:cNvSpPr txBox="1"/>
          <p:nvPr/>
        </p:nvSpPr>
        <p:spPr>
          <a:xfrm>
            <a:off x="4775198" y="4010523"/>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8" name="Rectangle 7">
            <a:extLst>
              <a:ext uri="{FF2B5EF4-FFF2-40B4-BE49-F238E27FC236}">
                <a16:creationId xmlns:a16="http://schemas.microsoft.com/office/drawing/2014/main" id="{C668B1E4-394E-395C-09AE-FCF00DD65914}"/>
              </a:ext>
            </a:extLst>
          </p:cNvPr>
          <p:cNvSpPr/>
          <p:nvPr/>
        </p:nvSpPr>
        <p:spPr>
          <a:xfrm>
            <a:off x="8760183" y="52386"/>
            <a:ext cx="48537" cy="43053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E0B0982-12E4-0D6C-5022-4151AA727E2B}"/>
              </a:ext>
            </a:extLst>
          </p:cNvPr>
          <p:cNvSpPr/>
          <p:nvPr/>
        </p:nvSpPr>
        <p:spPr>
          <a:xfrm>
            <a:off x="76962" y="87375"/>
            <a:ext cx="48537" cy="43053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1064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different colored lines&#10;&#10;Description automatically generated">
            <a:extLst>
              <a:ext uri="{FF2B5EF4-FFF2-40B4-BE49-F238E27FC236}">
                <a16:creationId xmlns:a16="http://schemas.microsoft.com/office/drawing/2014/main" id="{B0AF6BC7-B1EC-B90B-8B77-B22DC48743D1}"/>
              </a:ext>
            </a:extLst>
          </p:cNvPr>
          <p:cNvPicPr>
            <a:picLocks noChangeAspect="1"/>
          </p:cNvPicPr>
          <p:nvPr/>
        </p:nvPicPr>
        <p:blipFill>
          <a:blip r:embed="rId2"/>
          <a:stretch>
            <a:fillRect/>
          </a:stretch>
        </p:blipFill>
        <p:spPr>
          <a:xfrm>
            <a:off x="67234" y="78549"/>
            <a:ext cx="9009531" cy="4214482"/>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56</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36328"/>
            <a:ext cx="5915278"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Fermilab Accelerator Complex Evolution (ACE), Princeton Muon Collider Organizational Workshop (2024) </a:t>
            </a:r>
            <a:r>
              <a:rPr lang="en-US" sz="1000" dirty="0">
                <a:solidFill>
                  <a:srgbClr val="505050"/>
                </a:solidFill>
                <a:latin typeface="Helvetica" pitchFamily="2" charset="0"/>
                <a:hlinkClick r:id="rId3"/>
              </a:rPr>
              <a:t>https://lss.fnal.gov/archive/2024/slides/fermilab-slides-24-0021-ad.pdf</a:t>
            </a:r>
            <a:r>
              <a:rPr lang="en-US" sz="1000" dirty="0">
                <a:solidFill>
                  <a:srgbClr val="505050"/>
                </a:solidFill>
                <a:latin typeface="Helvetica" pitchFamily="2" charset="0"/>
              </a:rPr>
              <a:t>  </a:t>
            </a:r>
          </a:p>
        </p:txBody>
      </p:sp>
      <p:sp>
        <p:nvSpPr>
          <p:cNvPr id="13" name="TextBox 12">
            <a:extLst>
              <a:ext uri="{FF2B5EF4-FFF2-40B4-BE49-F238E27FC236}">
                <a16:creationId xmlns:a16="http://schemas.microsoft.com/office/drawing/2014/main" id="{A97F7421-2E34-DF1C-573C-551BB4C46485}"/>
              </a:ext>
            </a:extLst>
          </p:cNvPr>
          <p:cNvSpPr txBox="1"/>
          <p:nvPr/>
        </p:nvSpPr>
        <p:spPr>
          <a:xfrm>
            <a:off x="6377213" y="239506"/>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8" name="Rectangle 7">
            <a:extLst>
              <a:ext uri="{FF2B5EF4-FFF2-40B4-BE49-F238E27FC236}">
                <a16:creationId xmlns:a16="http://schemas.microsoft.com/office/drawing/2014/main" id="{0D63BC16-3B45-B8A2-9B55-3ED4107ADF4C}"/>
              </a:ext>
            </a:extLst>
          </p:cNvPr>
          <p:cNvSpPr/>
          <p:nvPr/>
        </p:nvSpPr>
        <p:spPr>
          <a:xfrm>
            <a:off x="7591147" y="4293031"/>
            <a:ext cx="201574" cy="1229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40527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3F3CFCA0-D1A2-8F07-F022-E45CE2C895E5}"/>
              </a:ext>
            </a:extLst>
          </p:cNvPr>
          <p:cNvPicPr>
            <a:picLocks noChangeAspect="1"/>
          </p:cNvPicPr>
          <p:nvPr/>
        </p:nvPicPr>
        <p:blipFill>
          <a:blip r:embed="rId2"/>
          <a:stretch>
            <a:fillRect/>
          </a:stretch>
        </p:blipFill>
        <p:spPr>
          <a:xfrm>
            <a:off x="89662" y="83184"/>
            <a:ext cx="8517477" cy="4209847"/>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57</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36328"/>
            <a:ext cx="5915278"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Fermilab Accelerator Complex Evolution (ACE), Princeton Muon Collider Organizational Workshop (2024) </a:t>
            </a:r>
            <a:r>
              <a:rPr lang="en-US" sz="1000" dirty="0">
                <a:solidFill>
                  <a:srgbClr val="505050"/>
                </a:solidFill>
                <a:latin typeface="Helvetica" pitchFamily="2" charset="0"/>
                <a:hlinkClick r:id="rId3"/>
              </a:rPr>
              <a:t>https://lss.fnal.gov/archive/2024/slides/fermilab-slides-24-0021-ad.pdf</a:t>
            </a:r>
            <a:r>
              <a:rPr lang="en-US" sz="1000" dirty="0">
                <a:solidFill>
                  <a:srgbClr val="505050"/>
                </a:solidFill>
                <a:latin typeface="Helvetica" pitchFamily="2" charset="0"/>
              </a:rPr>
              <a:t>  </a:t>
            </a:r>
          </a:p>
        </p:txBody>
      </p:sp>
      <p:sp>
        <p:nvSpPr>
          <p:cNvPr id="13" name="TextBox 12">
            <a:extLst>
              <a:ext uri="{FF2B5EF4-FFF2-40B4-BE49-F238E27FC236}">
                <a16:creationId xmlns:a16="http://schemas.microsoft.com/office/drawing/2014/main" id="{A97F7421-2E34-DF1C-573C-551BB4C46485}"/>
              </a:ext>
            </a:extLst>
          </p:cNvPr>
          <p:cNvSpPr txBox="1"/>
          <p:nvPr/>
        </p:nvSpPr>
        <p:spPr>
          <a:xfrm>
            <a:off x="6155336" y="85617"/>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8" name="Rectangle 7">
            <a:extLst>
              <a:ext uri="{FF2B5EF4-FFF2-40B4-BE49-F238E27FC236}">
                <a16:creationId xmlns:a16="http://schemas.microsoft.com/office/drawing/2014/main" id="{0D63BC16-3B45-B8A2-9B55-3ED4107ADF4C}"/>
              </a:ext>
            </a:extLst>
          </p:cNvPr>
          <p:cNvSpPr/>
          <p:nvPr/>
        </p:nvSpPr>
        <p:spPr>
          <a:xfrm>
            <a:off x="7591147" y="4293031"/>
            <a:ext cx="201574" cy="1229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0EA4B2-7CF5-9FD1-7F6E-EE81E4CAA294}"/>
              </a:ext>
            </a:extLst>
          </p:cNvPr>
          <p:cNvSpPr/>
          <p:nvPr/>
        </p:nvSpPr>
        <p:spPr>
          <a:xfrm>
            <a:off x="7591147" y="4197192"/>
            <a:ext cx="1116996" cy="1821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7418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1EF60D58-4152-18B4-AB95-C54CC05D6897}"/>
              </a:ext>
            </a:extLst>
          </p:cNvPr>
          <p:cNvPicPr>
            <a:picLocks noChangeAspect="1"/>
          </p:cNvPicPr>
          <p:nvPr/>
        </p:nvPicPr>
        <p:blipFill>
          <a:blip r:embed="rId2"/>
          <a:stretch>
            <a:fillRect/>
          </a:stretch>
        </p:blipFill>
        <p:spPr>
          <a:xfrm>
            <a:off x="89662" y="44669"/>
            <a:ext cx="8239761" cy="4291660"/>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58</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36328"/>
            <a:ext cx="5915278"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Fermilab Accelerator Complex Evolution (ACE), Princeton Muon Collider Organizational Workshop (2024) </a:t>
            </a:r>
            <a:r>
              <a:rPr lang="en-US" sz="1000" dirty="0">
                <a:solidFill>
                  <a:srgbClr val="505050"/>
                </a:solidFill>
                <a:latin typeface="Helvetica" pitchFamily="2" charset="0"/>
                <a:hlinkClick r:id="rId3"/>
              </a:rPr>
              <a:t>https://lss.fnal.gov/archive/2024/slides/fermilab-slides-24-0021-ad.pdf</a:t>
            </a:r>
            <a:r>
              <a:rPr lang="en-US" sz="1000" dirty="0">
                <a:solidFill>
                  <a:srgbClr val="505050"/>
                </a:solidFill>
                <a:latin typeface="Helvetica" pitchFamily="2" charset="0"/>
              </a:rPr>
              <a:t>  </a:t>
            </a:r>
          </a:p>
        </p:txBody>
      </p:sp>
      <p:sp>
        <p:nvSpPr>
          <p:cNvPr id="13" name="TextBox 12">
            <a:extLst>
              <a:ext uri="{FF2B5EF4-FFF2-40B4-BE49-F238E27FC236}">
                <a16:creationId xmlns:a16="http://schemas.microsoft.com/office/drawing/2014/main" id="{A97F7421-2E34-DF1C-573C-551BB4C46485}"/>
              </a:ext>
            </a:extLst>
          </p:cNvPr>
          <p:cNvSpPr txBox="1"/>
          <p:nvPr/>
        </p:nvSpPr>
        <p:spPr>
          <a:xfrm>
            <a:off x="6155336" y="85617"/>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8" name="Rectangle 7">
            <a:extLst>
              <a:ext uri="{FF2B5EF4-FFF2-40B4-BE49-F238E27FC236}">
                <a16:creationId xmlns:a16="http://schemas.microsoft.com/office/drawing/2014/main" id="{0D63BC16-3B45-B8A2-9B55-3ED4107ADF4C}"/>
              </a:ext>
            </a:extLst>
          </p:cNvPr>
          <p:cNvSpPr/>
          <p:nvPr/>
        </p:nvSpPr>
        <p:spPr>
          <a:xfrm>
            <a:off x="7591147" y="4293031"/>
            <a:ext cx="201574" cy="1229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3189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86AF09AA-0CC1-904C-B1BC-C202C958517C}"/>
              </a:ext>
            </a:extLst>
          </p:cNvPr>
          <p:cNvPicPr>
            <a:picLocks noChangeAspect="1"/>
          </p:cNvPicPr>
          <p:nvPr/>
        </p:nvPicPr>
        <p:blipFill>
          <a:blip r:embed="rId2"/>
          <a:stretch>
            <a:fillRect/>
          </a:stretch>
        </p:blipFill>
        <p:spPr>
          <a:xfrm>
            <a:off x="89662" y="109700"/>
            <a:ext cx="8616455" cy="4216451"/>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59</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36328"/>
            <a:ext cx="5915278"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Fermilab Accelerator Complex Evolution (ACE), Princeton Muon Collider Organizational Workshop (2024) </a:t>
            </a:r>
            <a:r>
              <a:rPr lang="en-US" sz="1000" dirty="0">
                <a:solidFill>
                  <a:srgbClr val="505050"/>
                </a:solidFill>
                <a:latin typeface="Helvetica" pitchFamily="2" charset="0"/>
                <a:hlinkClick r:id="rId3"/>
              </a:rPr>
              <a:t>https://lss.fnal.gov/archive/2024/slides/fermilab-slides-24-0021-ad.pdf</a:t>
            </a:r>
            <a:r>
              <a:rPr lang="en-US" sz="1000" dirty="0">
                <a:solidFill>
                  <a:srgbClr val="505050"/>
                </a:solidFill>
                <a:latin typeface="Helvetica" pitchFamily="2" charset="0"/>
              </a:rPr>
              <a:t>  </a:t>
            </a:r>
          </a:p>
        </p:txBody>
      </p:sp>
      <p:sp>
        <p:nvSpPr>
          <p:cNvPr id="13" name="TextBox 12">
            <a:extLst>
              <a:ext uri="{FF2B5EF4-FFF2-40B4-BE49-F238E27FC236}">
                <a16:creationId xmlns:a16="http://schemas.microsoft.com/office/drawing/2014/main" id="{A97F7421-2E34-DF1C-573C-551BB4C46485}"/>
              </a:ext>
            </a:extLst>
          </p:cNvPr>
          <p:cNvSpPr txBox="1"/>
          <p:nvPr/>
        </p:nvSpPr>
        <p:spPr>
          <a:xfrm>
            <a:off x="6155336" y="85617"/>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8" name="Rectangle 7">
            <a:extLst>
              <a:ext uri="{FF2B5EF4-FFF2-40B4-BE49-F238E27FC236}">
                <a16:creationId xmlns:a16="http://schemas.microsoft.com/office/drawing/2014/main" id="{0D63BC16-3B45-B8A2-9B55-3ED4107ADF4C}"/>
              </a:ext>
            </a:extLst>
          </p:cNvPr>
          <p:cNvSpPr/>
          <p:nvPr/>
        </p:nvSpPr>
        <p:spPr>
          <a:xfrm>
            <a:off x="7591147" y="4293031"/>
            <a:ext cx="201574" cy="1229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068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D32A91C-8AFD-320C-8519-77C4F07E99F3}"/>
              </a:ext>
            </a:extLst>
          </p:cNvPr>
          <p:cNvPicPr>
            <a:picLocks noChangeAspect="1"/>
          </p:cNvPicPr>
          <p:nvPr/>
        </p:nvPicPr>
        <p:blipFill>
          <a:blip r:embed="rId2"/>
          <a:srcRect/>
          <a:stretch/>
        </p:blipFill>
        <p:spPr>
          <a:xfrm>
            <a:off x="68580" y="433138"/>
            <a:ext cx="4503420" cy="3002280"/>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5"/>
            <a:ext cx="8686800" cy="320908"/>
          </a:xfrm>
        </p:spPr>
        <p:txBody>
          <a:bodyPr/>
          <a:lstStyle/>
          <a:p>
            <a:r>
              <a:rPr lang="en-US" dirty="0"/>
              <a:t>Accelerator complex delivers beam to experiments.</a:t>
            </a:r>
          </a:p>
        </p:txBody>
      </p:sp>
      <p:sp>
        <p:nvSpPr>
          <p:cNvPr id="9" name="TextBox 8">
            <a:extLst>
              <a:ext uri="{FF2B5EF4-FFF2-40B4-BE49-F238E27FC236}">
                <a16:creationId xmlns:a16="http://schemas.microsoft.com/office/drawing/2014/main" id="{D2F44056-B541-6647-F16C-7AB82C1D6B79}"/>
              </a:ext>
            </a:extLst>
          </p:cNvPr>
          <p:cNvSpPr txBox="1"/>
          <p:nvPr/>
        </p:nvSpPr>
        <p:spPr>
          <a:xfrm>
            <a:off x="5220510" y="390722"/>
            <a:ext cx="3625660" cy="1169551"/>
          </a:xfrm>
          <a:prstGeom prst="rect">
            <a:avLst/>
          </a:prstGeom>
          <a:noFill/>
        </p:spPr>
        <p:txBody>
          <a:bodyPr wrap="square" rtlCol="0">
            <a:spAutoFit/>
          </a:bodyPr>
          <a:lstStyle/>
          <a:p>
            <a:pPr algn="ctr"/>
            <a:r>
              <a:rPr lang="en-US" sz="1400" b="1" dirty="0">
                <a:solidFill>
                  <a:srgbClr val="7030A0"/>
                </a:solidFill>
                <a:latin typeface="Helvetica" pitchFamily="2" charset="0"/>
              </a:rPr>
              <a:t>See Amanda Weinstein’s talk on Thursday at 12:10 for the ANNIE Report.</a:t>
            </a:r>
          </a:p>
          <a:p>
            <a:pPr algn="ctr"/>
            <a:endParaRPr lang="en-US" sz="1400" b="1" dirty="0">
              <a:solidFill>
                <a:srgbClr val="7030A0"/>
              </a:solidFill>
              <a:latin typeface="Helvetica" pitchFamily="2" charset="0"/>
            </a:endParaRPr>
          </a:p>
          <a:p>
            <a:pPr algn="ctr"/>
            <a:r>
              <a:rPr lang="en-US" sz="1400" b="1" dirty="0">
                <a:solidFill>
                  <a:srgbClr val="7030A0"/>
                </a:solidFill>
                <a:latin typeface="Helvetica" pitchFamily="2" charset="0"/>
              </a:rPr>
              <a:t>See Michael Mooney’s talk on Thursday at 14:10 for the ICARUS Report.</a:t>
            </a:r>
          </a:p>
        </p:txBody>
      </p:sp>
      <p:sp>
        <p:nvSpPr>
          <p:cNvPr id="10" name="TextBox 9">
            <a:extLst>
              <a:ext uri="{FF2B5EF4-FFF2-40B4-BE49-F238E27FC236}">
                <a16:creationId xmlns:a16="http://schemas.microsoft.com/office/drawing/2014/main" id="{3F515B07-7096-A05B-8B1D-2E07B45D8A0F}"/>
              </a:ext>
            </a:extLst>
          </p:cNvPr>
          <p:cNvSpPr txBox="1"/>
          <p:nvPr/>
        </p:nvSpPr>
        <p:spPr>
          <a:xfrm>
            <a:off x="48330" y="4435749"/>
            <a:ext cx="3978922" cy="246221"/>
          </a:xfrm>
          <a:prstGeom prst="rect">
            <a:avLst/>
          </a:prstGeom>
          <a:noFill/>
        </p:spPr>
        <p:txBody>
          <a:bodyPr wrap="square" rtlCol="0">
            <a:spAutoFit/>
          </a:bodyPr>
          <a:lstStyle/>
          <a:p>
            <a:pPr algn="ctr"/>
            <a:r>
              <a:rPr lang="en-US" sz="1000" dirty="0">
                <a:solidFill>
                  <a:srgbClr val="505050"/>
                </a:solidFill>
                <a:latin typeface="Helvetica" pitchFamily="2" charset="0"/>
              </a:rPr>
              <a:t>[1] </a:t>
            </a:r>
            <a:r>
              <a:rPr lang="en-US" sz="1000" dirty="0">
                <a:solidFill>
                  <a:srgbClr val="505050"/>
                </a:solidFill>
                <a:latin typeface="Helvetica" pitchFamily="2" charset="0"/>
                <a:hlinkClick r:id="rId3"/>
              </a:rPr>
              <a:t>https://www-bd.fnal.gov/FixedTargetPlots/today/ProtonPlots.html</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A76E1191-D627-7579-878C-B26EBD475FEF}"/>
              </a:ext>
            </a:extLst>
          </p:cNvPr>
          <p:cNvSpPr txBox="1"/>
          <p:nvPr/>
        </p:nvSpPr>
        <p:spPr>
          <a:xfrm>
            <a:off x="252352" y="3716338"/>
            <a:ext cx="4135876" cy="523220"/>
          </a:xfrm>
          <a:prstGeom prst="rect">
            <a:avLst/>
          </a:prstGeom>
          <a:noFill/>
        </p:spPr>
        <p:txBody>
          <a:bodyPr wrap="square" rtlCol="0">
            <a:spAutoFit/>
          </a:bodyPr>
          <a:lstStyle/>
          <a:p>
            <a:pPr algn="ctr"/>
            <a:r>
              <a:rPr lang="en-US" sz="1400" b="1" dirty="0">
                <a:solidFill>
                  <a:srgbClr val="7030A0"/>
                </a:solidFill>
                <a:latin typeface="Helvetica" pitchFamily="2" charset="0"/>
              </a:rPr>
              <a:t>See Daisy Kalra’s talk on Wednesday at 11:10 for the Short-Baseline Near Detector Program.</a:t>
            </a:r>
          </a:p>
        </p:txBody>
      </p:sp>
      <p:sp>
        <p:nvSpPr>
          <p:cNvPr id="2" name="Left Brace 1">
            <a:extLst>
              <a:ext uri="{FF2B5EF4-FFF2-40B4-BE49-F238E27FC236}">
                <a16:creationId xmlns:a16="http://schemas.microsoft.com/office/drawing/2014/main" id="{090D5C25-3CC2-E605-0E32-BAA5B95242C2}"/>
              </a:ext>
            </a:extLst>
          </p:cNvPr>
          <p:cNvSpPr/>
          <p:nvPr/>
        </p:nvSpPr>
        <p:spPr>
          <a:xfrm>
            <a:off x="967506" y="2494009"/>
            <a:ext cx="214009" cy="509953"/>
          </a:xfrm>
          <a:prstGeom prst="leftBrace">
            <a:avLst/>
          </a:prstGeom>
          <a:ln>
            <a:solidFill>
              <a:schemeClr val="accent6"/>
            </a:solidFill>
          </a:ln>
          <a:effectLst/>
          <a:scene3d>
            <a:camera prst="orthographicFront">
              <a:rot lat="0" lon="0" rev="16200000"/>
            </a:camera>
            <a:lightRig rig="threePt" dir="t"/>
          </a:scene3d>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F876310E-EB18-0DAD-E1B8-35B18CAFB88F}"/>
              </a:ext>
            </a:extLst>
          </p:cNvPr>
          <p:cNvSpPr txBox="1"/>
          <p:nvPr/>
        </p:nvSpPr>
        <p:spPr>
          <a:xfrm>
            <a:off x="577980" y="2234332"/>
            <a:ext cx="993059" cy="400110"/>
          </a:xfrm>
          <a:prstGeom prst="rect">
            <a:avLst/>
          </a:prstGeom>
          <a:noFill/>
        </p:spPr>
        <p:txBody>
          <a:bodyPr wrap="square" rtlCol="0">
            <a:spAutoFit/>
          </a:bodyPr>
          <a:lstStyle/>
          <a:p>
            <a:pPr algn="ctr"/>
            <a:r>
              <a:rPr lang="en-US" sz="1000" dirty="0">
                <a:solidFill>
                  <a:schemeClr val="accent6"/>
                </a:solidFill>
                <a:latin typeface="Helvetica" pitchFamily="2" charset="0"/>
              </a:rPr>
              <a:t>More typical turn on period</a:t>
            </a:r>
          </a:p>
        </p:txBody>
      </p:sp>
      <p:pic>
        <p:nvPicPr>
          <p:cNvPr id="16" name="Picture 15">
            <a:extLst>
              <a:ext uri="{FF2B5EF4-FFF2-40B4-BE49-F238E27FC236}">
                <a16:creationId xmlns:a16="http://schemas.microsoft.com/office/drawing/2014/main" id="{F95A2854-BB7A-ECCC-DF96-8C8E23AE89BA}"/>
              </a:ext>
            </a:extLst>
          </p:cNvPr>
          <p:cNvPicPr>
            <a:picLocks noChangeAspect="1"/>
          </p:cNvPicPr>
          <p:nvPr/>
        </p:nvPicPr>
        <p:blipFill>
          <a:blip r:embed="rId4"/>
          <a:srcRect/>
          <a:stretch/>
        </p:blipFill>
        <p:spPr>
          <a:xfrm>
            <a:off x="4592250" y="1654860"/>
            <a:ext cx="4503420" cy="3002280"/>
          </a:xfrm>
          <a:prstGeom prst="rect">
            <a:avLst/>
          </a:prstGeom>
        </p:spPr>
      </p:pic>
    </p:spTree>
    <p:extLst>
      <p:ext uri="{BB962C8B-B14F-4D97-AF65-F5344CB8AC3E}">
        <p14:creationId xmlns:p14="http://schemas.microsoft.com/office/powerpoint/2010/main" val="2011001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B7213A3F-4076-9E4C-C3B7-C6370D6EC4D8}"/>
              </a:ext>
            </a:extLst>
          </p:cNvPr>
          <p:cNvPicPr>
            <a:picLocks noChangeAspect="1"/>
          </p:cNvPicPr>
          <p:nvPr/>
        </p:nvPicPr>
        <p:blipFill>
          <a:blip r:embed="rId2"/>
          <a:stretch>
            <a:fillRect/>
          </a:stretch>
        </p:blipFill>
        <p:spPr>
          <a:xfrm>
            <a:off x="120589" y="85617"/>
            <a:ext cx="8810910" cy="4288880"/>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60</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36328"/>
            <a:ext cx="5915278"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Fermilab Accelerator Complex Evolution (ACE), Princeton Muon Collider Organizational Workshop (2024) </a:t>
            </a:r>
            <a:r>
              <a:rPr lang="en-US" sz="1000" dirty="0">
                <a:solidFill>
                  <a:srgbClr val="505050"/>
                </a:solidFill>
                <a:latin typeface="Helvetica" pitchFamily="2" charset="0"/>
                <a:hlinkClick r:id="rId3"/>
              </a:rPr>
              <a:t>https://lss.fnal.gov/archive/2024/slides/fermilab-slides-24-0021-ad.pdf</a:t>
            </a:r>
            <a:r>
              <a:rPr lang="en-US" sz="1000" dirty="0">
                <a:solidFill>
                  <a:srgbClr val="505050"/>
                </a:solidFill>
                <a:latin typeface="Helvetica" pitchFamily="2" charset="0"/>
              </a:rPr>
              <a:t>  </a:t>
            </a:r>
          </a:p>
        </p:txBody>
      </p:sp>
      <p:sp>
        <p:nvSpPr>
          <p:cNvPr id="13" name="TextBox 12">
            <a:extLst>
              <a:ext uri="{FF2B5EF4-FFF2-40B4-BE49-F238E27FC236}">
                <a16:creationId xmlns:a16="http://schemas.microsoft.com/office/drawing/2014/main" id="{A97F7421-2E34-DF1C-573C-551BB4C46485}"/>
              </a:ext>
            </a:extLst>
          </p:cNvPr>
          <p:cNvSpPr txBox="1"/>
          <p:nvPr/>
        </p:nvSpPr>
        <p:spPr>
          <a:xfrm>
            <a:off x="6155336" y="85617"/>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8" name="Rectangle 7">
            <a:extLst>
              <a:ext uri="{FF2B5EF4-FFF2-40B4-BE49-F238E27FC236}">
                <a16:creationId xmlns:a16="http://schemas.microsoft.com/office/drawing/2014/main" id="{0D63BC16-3B45-B8A2-9B55-3ED4107ADF4C}"/>
              </a:ext>
            </a:extLst>
          </p:cNvPr>
          <p:cNvSpPr/>
          <p:nvPr/>
        </p:nvSpPr>
        <p:spPr>
          <a:xfrm>
            <a:off x="7591147" y="4293031"/>
            <a:ext cx="201574" cy="1229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89696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75BAA33E-EA3E-ACEF-AC61-01CC230790C5}"/>
              </a:ext>
            </a:extLst>
          </p:cNvPr>
          <p:cNvPicPr>
            <a:picLocks noChangeAspect="1"/>
          </p:cNvPicPr>
          <p:nvPr/>
        </p:nvPicPr>
        <p:blipFill>
          <a:blip r:embed="rId2"/>
          <a:stretch>
            <a:fillRect/>
          </a:stretch>
        </p:blipFill>
        <p:spPr>
          <a:xfrm>
            <a:off x="89662" y="83184"/>
            <a:ext cx="8951307" cy="4311944"/>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61</a:t>
            </a:fld>
            <a:endParaRPr lang="en-US" dirty="0"/>
          </a:p>
        </p:txBody>
      </p:sp>
      <p:sp>
        <p:nvSpPr>
          <p:cNvPr id="10" name="TextBox 9">
            <a:extLst>
              <a:ext uri="{FF2B5EF4-FFF2-40B4-BE49-F238E27FC236}">
                <a16:creationId xmlns:a16="http://schemas.microsoft.com/office/drawing/2014/main" id="{3F515B07-7096-A05B-8B1D-2E07B45D8A0F}"/>
              </a:ext>
            </a:extLst>
          </p:cNvPr>
          <p:cNvSpPr txBox="1"/>
          <p:nvPr/>
        </p:nvSpPr>
        <p:spPr>
          <a:xfrm>
            <a:off x="0" y="4336328"/>
            <a:ext cx="5915278" cy="400110"/>
          </a:xfrm>
          <a:prstGeom prst="rect">
            <a:avLst/>
          </a:prstGeom>
          <a:noFill/>
        </p:spPr>
        <p:txBody>
          <a:bodyPr wrap="square" rtlCol="0">
            <a:spAutoFit/>
          </a:bodyPr>
          <a:lstStyle/>
          <a:p>
            <a:r>
              <a:rPr lang="en-US" sz="1000" dirty="0">
                <a:solidFill>
                  <a:srgbClr val="505050"/>
                </a:solidFill>
                <a:latin typeface="Helvetica" pitchFamily="2" charset="0"/>
              </a:rPr>
              <a:t>[1]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Fermilab Accelerator Complex Evolution (ACE), Princeton Muon Collider Organizational Workshop (2024) </a:t>
            </a:r>
            <a:r>
              <a:rPr lang="en-US" sz="1000" dirty="0">
                <a:solidFill>
                  <a:srgbClr val="505050"/>
                </a:solidFill>
                <a:latin typeface="Helvetica" pitchFamily="2" charset="0"/>
                <a:hlinkClick r:id="rId3"/>
              </a:rPr>
              <a:t>https://lss.fnal.gov/archive/2024/slides/fermilab-slides-24-0021-ad.pdf</a:t>
            </a:r>
            <a:r>
              <a:rPr lang="en-US" sz="1000" dirty="0">
                <a:solidFill>
                  <a:srgbClr val="505050"/>
                </a:solidFill>
                <a:latin typeface="Helvetica" pitchFamily="2" charset="0"/>
              </a:rPr>
              <a:t>  </a:t>
            </a:r>
          </a:p>
        </p:txBody>
      </p:sp>
      <p:sp>
        <p:nvSpPr>
          <p:cNvPr id="13" name="TextBox 12">
            <a:extLst>
              <a:ext uri="{FF2B5EF4-FFF2-40B4-BE49-F238E27FC236}">
                <a16:creationId xmlns:a16="http://schemas.microsoft.com/office/drawing/2014/main" id="{A97F7421-2E34-DF1C-573C-551BB4C46485}"/>
              </a:ext>
            </a:extLst>
          </p:cNvPr>
          <p:cNvSpPr txBox="1"/>
          <p:nvPr/>
        </p:nvSpPr>
        <p:spPr>
          <a:xfrm>
            <a:off x="6155336" y="85617"/>
            <a:ext cx="2280160" cy="307777"/>
          </a:xfrm>
          <a:prstGeom prst="rect">
            <a:avLst/>
          </a:prstGeom>
          <a:noFill/>
        </p:spPr>
        <p:txBody>
          <a:bodyPr wrap="square" rtlCol="0">
            <a:spAutoFit/>
          </a:bodyPr>
          <a:lstStyle/>
          <a:p>
            <a:pPr algn="ctr"/>
            <a:r>
              <a:rPr lang="en-US" sz="1400" b="1" dirty="0">
                <a:solidFill>
                  <a:srgbClr val="7030A0"/>
                </a:solidFill>
                <a:latin typeface="Helvetica" pitchFamily="2" charset="0"/>
              </a:rPr>
              <a:t>Slide from A. </a:t>
            </a:r>
            <a:r>
              <a:rPr lang="en-US" sz="1400" b="1" dirty="0" err="1">
                <a:solidFill>
                  <a:srgbClr val="7030A0"/>
                </a:solidFill>
                <a:latin typeface="Helvetica" pitchFamily="2" charset="0"/>
              </a:rPr>
              <a:t>Valishev</a:t>
            </a:r>
            <a:r>
              <a:rPr lang="en-US" sz="1400" b="1" dirty="0">
                <a:solidFill>
                  <a:srgbClr val="7030A0"/>
                </a:solidFill>
                <a:latin typeface="Helvetica" pitchFamily="2" charset="0"/>
              </a:rPr>
              <a:t> </a:t>
            </a:r>
            <a:r>
              <a:rPr lang="en-US" sz="1000" b="1" dirty="0">
                <a:solidFill>
                  <a:srgbClr val="7030A0"/>
                </a:solidFill>
                <a:latin typeface="Helvetica" pitchFamily="2" charset="0"/>
              </a:rPr>
              <a:t>[1]</a:t>
            </a:r>
            <a:r>
              <a:rPr lang="en-US" sz="1400" b="1" dirty="0">
                <a:solidFill>
                  <a:srgbClr val="7030A0"/>
                </a:solidFill>
                <a:latin typeface="Helvetica" pitchFamily="2" charset="0"/>
              </a:rPr>
              <a:t>  </a:t>
            </a:r>
          </a:p>
        </p:txBody>
      </p:sp>
      <p:sp>
        <p:nvSpPr>
          <p:cNvPr id="8" name="Rectangle 7">
            <a:extLst>
              <a:ext uri="{FF2B5EF4-FFF2-40B4-BE49-F238E27FC236}">
                <a16:creationId xmlns:a16="http://schemas.microsoft.com/office/drawing/2014/main" id="{0D63BC16-3B45-B8A2-9B55-3ED4107ADF4C}"/>
              </a:ext>
            </a:extLst>
          </p:cNvPr>
          <p:cNvSpPr/>
          <p:nvPr/>
        </p:nvSpPr>
        <p:spPr>
          <a:xfrm>
            <a:off x="7591147" y="4293031"/>
            <a:ext cx="201574" cy="1229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34940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62</a:t>
            </a:fld>
            <a:endParaRPr lang="en-US" dirty="0"/>
          </a:p>
        </p:txBody>
      </p:sp>
      <p:pic>
        <p:nvPicPr>
          <p:cNvPr id="7" name="Picture 6" descr="A diagram of a circular object&#10;&#10;Description automatically generated">
            <a:extLst>
              <a:ext uri="{FF2B5EF4-FFF2-40B4-BE49-F238E27FC236}">
                <a16:creationId xmlns:a16="http://schemas.microsoft.com/office/drawing/2014/main" id="{B880BAED-8CEF-F150-45D0-317334D886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29" y="65051"/>
            <a:ext cx="5591991" cy="4587180"/>
          </a:xfrm>
          <a:prstGeom prst="rect">
            <a:avLst/>
          </a:prstGeom>
        </p:spPr>
      </p:pic>
      <p:sp>
        <p:nvSpPr>
          <p:cNvPr id="2" name="Content Placeholder 1">
            <a:extLst>
              <a:ext uri="{FF2B5EF4-FFF2-40B4-BE49-F238E27FC236}">
                <a16:creationId xmlns:a16="http://schemas.microsoft.com/office/drawing/2014/main" id="{8ADCFE69-860C-19AF-CAEC-35DB6E368D2D}"/>
              </a:ext>
            </a:extLst>
          </p:cNvPr>
          <p:cNvSpPr>
            <a:spLocks noGrp="1"/>
          </p:cNvSpPr>
          <p:nvPr>
            <p:ph idx="1"/>
          </p:nvPr>
        </p:nvSpPr>
        <p:spPr>
          <a:xfrm>
            <a:off x="138586" y="424265"/>
            <a:ext cx="4764677" cy="3794522"/>
          </a:xfrm>
        </p:spPr>
        <p:txBody>
          <a:bodyPr/>
          <a:lstStyle/>
          <a:p>
            <a:r>
              <a:rPr lang="en-US" sz="1200" b="1" dirty="0"/>
              <a:t>Step 1</a:t>
            </a:r>
            <a:r>
              <a:rPr lang="en-US" sz="1200" dirty="0"/>
              <a:t>: Produce 35 keV H</a:t>
            </a:r>
            <a:r>
              <a:rPr lang="en-US" sz="1200" baseline="30000" dirty="0"/>
              <a:t>-</a:t>
            </a:r>
            <a:r>
              <a:rPr lang="en-US" sz="1200" dirty="0"/>
              <a:t> beam &amp; accelerate it to 750 keV. </a:t>
            </a:r>
          </a:p>
          <a:p>
            <a:r>
              <a:rPr lang="en-US" sz="1200" b="1" dirty="0"/>
              <a:t>Step 2</a:t>
            </a:r>
            <a:r>
              <a:rPr lang="en-US" sz="1200" dirty="0"/>
              <a:t>: Accelerate 750 keV H</a:t>
            </a:r>
            <a:r>
              <a:rPr lang="en-US" sz="1200" baseline="30000" dirty="0"/>
              <a:t>-</a:t>
            </a:r>
            <a:r>
              <a:rPr lang="en-US" sz="1200" dirty="0"/>
              <a:t> beam to 400 MeV.</a:t>
            </a:r>
          </a:p>
          <a:p>
            <a:r>
              <a:rPr lang="en-US" sz="1200" b="1" dirty="0"/>
              <a:t>Step 3</a:t>
            </a:r>
            <a:r>
              <a:rPr lang="en-US" sz="1200" dirty="0"/>
              <a:t>: Remove electrons with stripping foil &amp; accelerate           400 MeV p beam to 8 GeV.</a:t>
            </a:r>
          </a:p>
          <a:p>
            <a:r>
              <a:rPr lang="en-US" sz="1200" b="1" dirty="0"/>
              <a:t>Step 4</a:t>
            </a:r>
            <a:r>
              <a:rPr lang="en-US" sz="1200" dirty="0"/>
              <a:t>: MI-8 Line is used to send beam to MI, RR, or                BNB Line.</a:t>
            </a:r>
          </a:p>
          <a:p>
            <a:r>
              <a:rPr lang="en-US" sz="1200" b="1" dirty="0"/>
              <a:t>Step 5A</a:t>
            </a:r>
            <a:r>
              <a:rPr lang="en-US" sz="1200" dirty="0"/>
              <a:t>: BNB Line sends beam to SBN experiments.</a:t>
            </a:r>
          </a:p>
          <a:p>
            <a:r>
              <a:rPr lang="en-US" sz="1200" b="1" dirty="0"/>
              <a:t>Step 5B</a:t>
            </a:r>
            <a:r>
              <a:rPr lang="en-US" sz="1200" dirty="0"/>
              <a:t>: RR is an 8 GeV machine that can perform slip stacking and facilitate injection into MI, as well as send beam to the Muon Campus Line. MI can accelerate 8 GeV p beam to 120 GeV.</a:t>
            </a:r>
          </a:p>
          <a:p>
            <a:r>
              <a:rPr lang="en-US" sz="1200" b="1" dirty="0"/>
              <a:t>Step 6A</a:t>
            </a:r>
            <a:r>
              <a:rPr lang="en-US" sz="1200" dirty="0"/>
              <a:t>: </a:t>
            </a:r>
            <a:r>
              <a:rPr lang="en-US" sz="1200" dirty="0" err="1"/>
              <a:t>NuMI</a:t>
            </a:r>
            <a:r>
              <a:rPr lang="en-US" sz="1200" dirty="0"/>
              <a:t> Line sends beam to </a:t>
            </a:r>
            <a:r>
              <a:rPr lang="en-US" sz="1200" dirty="0" err="1"/>
              <a:t>NoVA</a:t>
            </a:r>
            <a:r>
              <a:rPr lang="en-US" sz="1200" dirty="0"/>
              <a:t>.</a:t>
            </a:r>
          </a:p>
          <a:p>
            <a:r>
              <a:rPr lang="en-US" sz="1200" b="1" dirty="0"/>
              <a:t>Step 6B</a:t>
            </a:r>
            <a:r>
              <a:rPr lang="en-US" sz="1200" dirty="0"/>
              <a:t>: Muon Campus Line will send beam to                      Mu2e.</a:t>
            </a:r>
          </a:p>
          <a:p>
            <a:r>
              <a:rPr lang="en-US" sz="1200" b="1" dirty="0"/>
              <a:t>Step 6C</a:t>
            </a:r>
            <a:r>
              <a:rPr lang="en-US" sz="1200" dirty="0"/>
              <a:t>: Switchyard Line sends beam to                               Meson Line (</a:t>
            </a:r>
            <a:r>
              <a:rPr lang="en-US" sz="1200" dirty="0" err="1"/>
              <a:t>MTest</a:t>
            </a:r>
            <a:r>
              <a:rPr lang="en-US" sz="1200" dirty="0"/>
              <a:t> &amp; </a:t>
            </a:r>
            <a:r>
              <a:rPr lang="en-US" sz="1200" dirty="0" err="1"/>
              <a:t>MCenter</a:t>
            </a:r>
            <a:r>
              <a:rPr lang="en-US" sz="1200" dirty="0"/>
              <a:t>) &amp;                                       Neutrino-Muon Line (</a:t>
            </a:r>
            <a:r>
              <a:rPr lang="en-US" sz="1200" dirty="0" err="1"/>
              <a:t>SpinQuest</a:t>
            </a:r>
            <a:r>
              <a:rPr lang="en-US" sz="1200" dirty="0"/>
              <a:t>).</a:t>
            </a:r>
          </a:p>
          <a:p>
            <a:endParaRPr lang="en-US" dirty="0"/>
          </a:p>
        </p:txBody>
      </p:sp>
      <p:sp>
        <p:nvSpPr>
          <p:cNvPr id="8" name="Rectangle 7">
            <a:extLst>
              <a:ext uri="{FF2B5EF4-FFF2-40B4-BE49-F238E27FC236}">
                <a16:creationId xmlns:a16="http://schemas.microsoft.com/office/drawing/2014/main" id="{1754BDEF-9A33-2CBA-6618-9E0DA01C99EF}"/>
              </a:ext>
            </a:extLst>
          </p:cNvPr>
          <p:cNvSpPr/>
          <p:nvPr/>
        </p:nvSpPr>
        <p:spPr>
          <a:xfrm>
            <a:off x="4637314" y="491269"/>
            <a:ext cx="2808515" cy="2993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5"/>
            <a:ext cx="8686800" cy="320908"/>
          </a:xfrm>
        </p:spPr>
        <p:txBody>
          <a:bodyPr/>
          <a:lstStyle/>
          <a:p>
            <a:r>
              <a:rPr lang="en-US" dirty="0"/>
              <a:t>Current Fermilab Accelerator Complex:</a:t>
            </a:r>
          </a:p>
        </p:txBody>
      </p:sp>
      <p:sp>
        <p:nvSpPr>
          <p:cNvPr id="9" name="TextBox 8">
            <a:extLst>
              <a:ext uri="{FF2B5EF4-FFF2-40B4-BE49-F238E27FC236}">
                <a16:creationId xmlns:a16="http://schemas.microsoft.com/office/drawing/2014/main" id="{D2F44056-B541-6647-F16C-7AB82C1D6B79}"/>
              </a:ext>
            </a:extLst>
          </p:cNvPr>
          <p:cNvSpPr txBox="1"/>
          <p:nvPr/>
        </p:nvSpPr>
        <p:spPr>
          <a:xfrm>
            <a:off x="5976446" y="631059"/>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[1]</a:t>
            </a:r>
          </a:p>
        </p:txBody>
      </p:sp>
      <p:sp>
        <p:nvSpPr>
          <p:cNvPr id="10" name="TextBox 9">
            <a:extLst>
              <a:ext uri="{FF2B5EF4-FFF2-40B4-BE49-F238E27FC236}">
                <a16:creationId xmlns:a16="http://schemas.microsoft.com/office/drawing/2014/main" id="{3F515B07-7096-A05B-8B1D-2E07B45D8A0F}"/>
              </a:ext>
            </a:extLst>
          </p:cNvPr>
          <p:cNvSpPr txBox="1"/>
          <p:nvPr/>
        </p:nvSpPr>
        <p:spPr>
          <a:xfrm>
            <a:off x="68580" y="4449423"/>
            <a:ext cx="5504906" cy="246221"/>
          </a:xfrm>
          <a:prstGeom prst="rect">
            <a:avLst/>
          </a:prstGeom>
          <a:noFill/>
        </p:spPr>
        <p:txBody>
          <a:bodyPr wrap="square" rtlCol="0">
            <a:spAutoFit/>
          </a:bodyPr>
          <a:lstStyle/>
          <a:p>
            <a:pPr algn="ctr"/>
            <a:r>
              <a:rPr lang="en-US" sz="1000" dirty="0">
                <a:solidFill>
                  <a:srgbClr val="505050"/>
                </a:solidFill>
                <a:latin typeface="Helvetica" pitchFamily="2" charset="0"/>
              </a:rPr>
              <a:t>[1] </a:t>
            </a:r>
            <a:r>
              <a:rPr lang="en-US" sz="1000" dirty="0">
                <a:solidFill>
                  <a:srgbClr val="505050"/>
                </a:solidFill>
                <a:latin typeface="Helvetica" pitchFamily="2" charset="0"/>
                <a:hlinkClick r:id="rId3"/>
              </a:rPr>
              <a:t>https://www.fnal.gov/pub/science/particle-accelerators/images/accel-complex-animation.gif</a:t>
            </a:r>
            <a:r>
              <a:rPr lang="en-US" sz="1000" dirty="0">
                <a:solidFill>
                  <a:srgbClr val="505050"/>
                </a:solidFill>
                <a:latin typeface="Helvetica" pitchFamily="2" charset="0"/>
              </a:rPr>
              <a:t> </a:t>
            </a:r>
          </a:p>
        </p:txBody>
      </p:sp>
      <p:sp>
        <p:nvSpPr>
          <p:cNvPr id="11" name="TextBox 10">
            <a:extLst>
              <a:ext uri="{FF2B5EF4-FFF2-40B4-BE49-F238E27FC236}">
                <a16:creationId xmlns:a16="http://schemas.microsoft.com/office/drawing/2014/main" id="{69C661C4-2730-A15D-6E3C-2235C377D341}"/>
              </a:ext>
            </a:extLst>
          </p:cNvPr>
          <p:cNvSpPr txBox="1"/>
          <p:nvPr/>
        </p:nvSpPr>
        <p:spPr>
          <a:xfrm>
            <a:off x="5836623" y="3940527"/>
            <a:ext cx="570048" cy="246221"/>
          </a:xfrm>
          <a:prstGeom prst="rect">
            <a:avLst/>
          </a:prstGeom>
          <a:noFill/>
          <a:ln w="25400">
            <a:solidFill>
              <a:srgbClr val="505050"/>
            </a:solidFill>
          </a:ln>
        </p:spPr>
        <p:txBody>
          <a:bodyPr wrap="square" rtlCol="0">
            <a:spAutoFit/>
          </a:bodyPr>
          <a:lstStyle/>
          <a:p>
            <a:pPr algn="ctr"/>
            <a:r>
              <a:rPr lang="en-US" sz="1000" b="1" dirty="0">
                <a:solidFill>
                  <a:srgbClr val="505050"/>
                </a:solidFill>
                <a:latin typeface="Helvetica" pitchFamily="2" charset="0"/>
              </a:rPr>
              <a:t>Step 1</a:t>
            </a:r>
          </a:p>
        </p:txBody>
      </p:sp>
      <p:sp>
        <p:nvSpPr>
          <p:cNvPr id="12" name="TextBox 11">
            <a:extLst>
              <a:ext uri="{FF2B5EF4-FFF2-40B4-BE49-F238E27FC236}">
                <a16:creationId xmlns:a16="http://schemas.microsoft.com/office/drawing/2014/main" id="{F504EB0B-A762-1D00-7869-75EE0C4B3389}"/>
              </a:ext>
            </a:extLst>
          </p:cNvPr>
          <p:cNvSpPr txBox="1"/>
          <p:nvPr/>
        </p:nvSpPr>
        <p:spPr>
          <a:xfrm>
            <a:off x="6259769" y="3521913"/>
            <a:ext cx="564877" cy="246221"/>
          </a:xfrm>
          <a:prstGeom prst="rect">
            <a:avLst/>
          </a:prstGeom>
          <a:noFill/>
          <a:ln w="25400">
            <a:solidFill>
              <a:srgbClr val="505050"/>
            </a:solidFill>
          </a:ln>
        </p:spPr>
        <p:txBody>
          <a:bodyPr wrap="square" rtlCol="0">
            <a:spAutoFit/>
          </a:bodyPr>
          <a:lstStyle/>
          <a:p>
            <a:pPr algn="ctr"/>
            <a:r>
              <a:rPr lang="en-US" sz="1000" b="1" dirty="0">
                <a:solidFill>
                  <a:srgbClr val="505050"/>
                </a:solidFill>
                <a:latin typeface="Helvetica" pitchFamily="2" charset="0"/>
              </a:rPr>
              <a:t>Step 2</a:t>
            </a:r>
          </a:p>
        </p:txBody>
      </p:sp>
      <p:sp>
        <p:nvSpPr>
          <p:cNvPr id="13" name="TextBox 12">
            <a:extLst>
              <a:ext uri="{FF2B5EF4-FFF2-40B4-BE49-F238E27FC236}">
                <a16:creationId xmlns:a16="http://schemas.microsoft.com/office/drawing/2014/main" id="{05E650D1-67C9-270F-20AE-446B4A06B401}"/>
              </a:ext>
            </a:extLst>
          </p:cNvPr>
          <p:cNvSpPr txBox="1"/>
          <p:nvPr/>
        </p:nvSpPr>
        <p:spPr>
          <a:xfrm>
            <a:off x="3350249" y="3867666"/>
            <a:ext cx="570048" cy="246221"/>
          </a:xfrm>
          <a:prstGeom prst="rect">
            <a:avLst/>
          </a:prstGeom>
          <a:noFill/>
          <a:ln w="25400">
            <a:solidFill>
              <a:srgbClr val="505050"/>
            </a:solidFill>
          </a:ln>
        </p:spPr>
        <p:txBody>
          <a:bodyPr wrap="square" rtlCol="0">
            <a:spAutoFit/>
          </a:bodyPr>
          <a:lstStyle/>
          <a:p>
            <a:pPr algn="ctr"/>
            <a:r>
              <a:rPr lang="en-US" sz="1000" b="1" dirty="0">
                <a:solidFill>
                  <a:srgbClr val="505050"/>
                </a:solidFill>
                <a:latin typeface="Helvetica" pitchFamily="2" charset="0"/>
              </a:rPr>
              <a:t>Step 3</a:t>
            </a:r>
          </a:p>
        </p:txBody>
      </p:sp>
      <p:sp>
        <p:nvSpPr>
          <p:cNvPr id="14" name="TextBox 13">
            <a:extLst>
              <a:ext uri="{FF2B5EF4-FFF2-40B4-BE49-F238E27FC236}">
                <a16:creationId xmlns:a16="http://schemas.microsoft.com/office/drawing/2014/main" id="{78C3DFD2-C31E-13A6-DD53-AEFF22AE699F}"/>
              </a:ext>
            </a:extLst>
          </p:cNvPr>
          <p:cNvSpPr txBox="1"/>
          <p:nvPr/>
        </p:nvSpPr>
        <p:spPr>
          <a:xfrm>
            <a:off x="7603125" y="3233209"/>
            <a:ext cx="562454" cy="246221"/>
          </a:xfrm>
          <a:prstGeom prst="rect">
            <a:avLst/>
          </a:prstGeom>
          <a:noFill/>
          <a:ln w="25400">
            <a:solidFill>
              <a:srgbClr val="505050"/>
            </a:solidFill>
          </a:ln>
        </p:spPr>
        <p:txBody>
          <a:bodyPr wrap="square" rtlCol="0">
            <a:spAutoFit/>
          </a:bodyPr>
          <a:lstStyle/>
          <a:p>
            <a:pPr algn="ctr"/>
            <a:r>
              <a:rPr lang="en-US" sz="1000" b="1" dirty="0">
                <a:solidFill>
                  <a:srgbClr val="505050"/>
                </a:solidFill>
                <a:latin typeface="Helvetica" pitchFamily="2" charset="0"/>
              </a:rPr>
              <a:t>Step 4</a:t>
            </a:r>
          </a:p>
        </p:txBody>
      </p:sp>
      <p:sp>
        <p:nvSpPr>
          <p:cNvPr id="15" name="TextBox 14">
            <a:extLst>
              <a:ext uri="{FF2B5EF4-FFF2-40B4-BE49-F238E27FC236}">
                <a16:creationId xmlns:a16="http://schemas.microsoft.com/office/drawing/2014/main" id="{9BE1DF2A-3F3C-0B47-18A0-4674411722E5}"/>
              </a:ext>
            </a:extLst>
          </p:cNvPr>
          <p:cNvSpPr txBox="1"/>
          <p:nvPr/>
        </p:nvSpPr>
        <p:spPr>
          <a:xfrm>
            <a:off x="8350173" y="3039697"/>
            <a:ext cx="658586" cy="246221"/>
          </a:xfrm>
          <a:prstGeom prst="rect">
            <a:avLst/>
          </a:prstGeom>
          <a:noFill/>
          <a:ln w="25400">
            <a:solidFill>
              <a:srgbClr val="505050"/>
            </a:solidFill>
          </a:ln>
        </p:spPr>
        <p:txBody>
          <a:bodyPr wrap="square" rtlCol="0">
            <a:spAutoFit/>
          </a:bodyPr>
          <a:lstStyle/>
          <a:p>
            <a:pPr algn="ctr"/>
            <a:r>
              <a:rPr lang="en-US" sz="1000" b="1" dirty="0">
                <a:solidFill>
                  <a:srgbClr val="505050"/>
                </a:solidFill>
                <a:latin typeface="Helvetica" pitchFamily="2" charset="0"/>
              </a:rPr>
              <a:t>Step 6A</a:t>
            </a:r>
          </a:p>
        </p:txBody>
      </p:sp>
      <p:sp>
        <p:nvSpPr>
          <p:cNvPr id="16" name="TextBox 15">
            <a:extLst>
              <a:ext uri="{FF2B5EF4-FFF2-40B4-BE49-F238E27FC236}">
                <a16:creationId xmlns:a16="http://schemas.microsoft.com/office/drawing/2014/main" id="{44B86B1E-8C6F-9F68-07CA-8576D1A91599}"/>
              </a:ext>
            </a:extLst>
          </p:cNvPr>
          <p:cNvSpPr txBox="1"/>
          <p:nvPr/>
        </p:nvSpPr>
        <p:spPr>
          <a:xfrm>
            <a:off x="8348461" y="3561999"/>
            <a:ext cx="656953" cy="246221"/>
          </a:xfrm>
          <a:prstGeom prst="rect">
            <a:avLst/>
          </a:prstGeom>
          <a:noFill/>
          <a:ln w="25400">
            <a:solidFill>
              <a:srgbClr val="505050"/>
            </a:solidFill>
          </a:ln>
        </p:spPr>
        <p:txBody>
          <a:bodyPr wrap="square" rtlCol="0">
            <a:spAutoFit/>
          </a:bodyPr>
          <a:lstStyle/>
          <a:p>
            <a:pPr algn="ctr"/>
            <a:r>
              <a:rPr lang="en-US" sz="1000" b="1" dirty="0">
                <a:solidFill>
                  <a:srgbClr val="505050"/>
                </a:solidFill>
                <a:latin typeface="Helvetica" pitchFamily="2" charset="0"/>
              </a:rPr>
              <a:t>Step 6B</a:t>
            </a:r>
          </a:p>
        </p:txBody>
      </p:sp>
      <p:sp>
        <p:nvSpPr>
          <p:cNvPr id="17" name="TextBox 16">
            <a:extLst>
              <a:ext uri="{FF2B5EF4-FFF2-40B4-BE49-F238E27FC236}">
                <a16:creationId xmlns:a16="http://schemas.microsoft.com/office/drawing/2014/main" id="{9BFF26C2-35B4-51B7-5F21-F1150AB0EF78}"/>
              </a:ext>
            </a:extLst>
          </p:cNvPr>
          <p:cNvSpPr txBox="1"/>
          <p:nvPr/>
        </p:nvSpPr>
        <p:spPr>
          <a:xfrm>
            <a:off x="8348461" y="1802234"/>
            <a:ext cx="658586" cy="246221"/>
          </a:xfrm>
          <a:prstGeom prst="rect">
            <a:avLst/>
          </a:prstGeom>
          <a:noFill/>
          <a:ln w="25400">
            <a:solidFill>
              <a:srgbClr val="505050"/>
            </a:solidFill>
          </a:ln>
        </p:spPr>
        <p:txBody>
          <a:bodyPr wrap="square" rtlCol="0">
            <a:spAutoFit/>
          </a:bodyPr>
          <a:lstStyle/>
          <a:p>
            <a:pPr algn="ctr"/>
            <a:r>
              <a:rPr lang="en-US" sz="1000" b="1" dirty="0">
                <a:solidFill>
                  <a:srgbClr val="505050"/>
                </a:solidFill>
                <a:latin typeface="Helvetica" pitchFamily="2" charset="0"/>
              </a:rPr>
              <a:t>Step 5A</a:t>
            </a:r>
          </a:p>
        </p:txBody>
      </p:sp>
      <p:sp>
        <p:nvSpPr>
          <p:cNvPr id="18" name="TextBox 17">
            <a:extLst>
              <a:ext uri="{FF2B5EF4-FFF2-40B4-BE49-F238E27FC236}">
                <a16:creationId xmlns:a16="http://schemas.microsoft.com/office/drawing/2014/main" id="{F5C55FF7-8DD9-75D3-AD0E-31778A15AA3D}"/>
              </a:ext>
            </a:extLst>
          </p:cNvPr>
          <p:cNvSpPr txBox="1"/>
          <p:nvPr/>
        </p:nvSpPr>
        <p:spPr>
          <a:xfrm>
            <a:off x="7654133" y="321954"/>
            <a:ext cx="1351281" cy="707886"/>
          </a:xfrm>
          <a:prstGeom prst="rect">
            <a:avLst/>
          </a:prstGeom>
          <a:noFill/>
          <a:ln w="25400">
            <a:solidFill>
              <a:srgbClr val="505050"/>
            </a:solidFill>
          </a:ln>
        </p:spPr>
        <p:txBody>
          <a:bodyPr wrap="square" rtlCol="0">
            <a:spAutoFit/>
          </a:bodyPr>
          <a:lstStyle/>
          <a:p>
            <a:pPr algn="ctr"/>
            <a:r>
              <a:rPr lang="en-US" sz="1000" b="1" dirty="0">
                <a:solidFill>
                  <a:srgbClr val="505050"/>
                </a:solidFill>
                <a:latin typeface="Helvetica" pitchFamily="2" charset="0"/>
              </a:rPr>
              <a:t>Step 5B:</a:t>
            </a:r>
          </a:p>
          <a:p>
            <a:pPr algn="ctr"/>
            <a:r>
              <a:rPr lang="en-US" sz="1000" b="1" dirty="0">
                <a:solidFill>
                  <a:srgbClr val="505050"/>
                </a:solidFill>
                <a:latin typeface="Helvetica" pitchFamily="2" charset="0"/>
              </a:rPr>
              <a:t>RR+MI Operations</a:t>
            </a:r>
          </a:p>
          <a:p>
            <a:pPr algn="ctr"/>
            <a:r>
              <a:rPr lang="en-US" sz="1000" b="1" dirty="0">
                <a:solidFill>
                  <a:srgbClr val="505050"/>
                </a:solidFill>
                <a:latin typeface="Helvetica" pitchFamily="2" charset="0"/>
              </a:rPr>
              <a:t>Or</a:t>
            </a:r>
          </a:p>
          <a:p>
            <a:pPr algn="ctr"/>
            <a:r>
              <a:rPr lang="en-US" sz="1000" b="1" dirty="0">
                <a:solidFill>
                  <a:srgbClr val="505050"/>
                </a:solidFill>
                <a:latin typeface="Helvetica" pitchFamily="2" charset="0"/>
              </a:rPr>
              <a:t>MI Only Operations </a:t>
            </a:r>
          </a:p>
        </p:txBody>
      </p:sp>
      <p:sp>
        <p:nvSpPr>
          <p:cNvPr id="19" name="TextBox 18">
            <a:extLst>
              <a:ext uri="{FF2B5EF4-FFF2-40B4-BE49-F238E27FC236}">
                <a16:creationId xmlns:a16="http://schemas.microsoft.com/office/drawing/2014/main" id="{53D30E3C-F52F-13C9-D690-8E0FEE566E6F}"/>
              </a:ext>
            </a:extLst>
          </p:cNvPr>
          <p:cNvSpPr txBox="1"/>
          <p:nvPr/>
        </p:nvSpPr>
        <p:spPr>
          <a:xfrm>
            <a:off x="3623710" y="2923026"/>
            <a:ext cx="754743" cy="246221"/>
          </a:xfrm>
          <a:prstGeom prst="rect">
            <a:avLst/>
          </a:prstGeom>
          <a:noFill/>
          <a:ln w="25400">
            <a:solidFill>
              <a:srgbClr val="505050"/>
            </a:solidFill>
          </a:ln>
        </p:spPr>
        <p:txBody>
          <a:bodyPr wrap="square" rtlCol="0">
            <a:spAutoFit/>
          </a:bodyPr>
          <a:lstStyle/>
          <a:p>
            <a:pPr algn="ctr"/>
            <a:r>
              <a:rPr lang="en-US" sz="1000" b="1" dirty="0">
                <a:solidFill>
                  <a:srgbClr val="505050"/>
                </a:solidFill>
                <a:latin typeface="Helvetica" pitchFamily="2" charset="0"/>
              </a:rPr>
              <a:t>Step 6C</a:t>
            </a:r>
          </a:p>
        </p:txBody>
      </p:sp>
      <p:cxnSp>
        <p:nvCxnSpPr>
          <p:cNvPr id="25" name="Straight Connector 24">
            <a:extLst>
              <a:ext uri="{FF2B5EF4-FFF2-40B4-BE49-F238E27FC236}">
                <a16:creationId xmlns:a16="http://schemas.microsoft.com/office/drawing/2014/main" id="{C59E8595-4F33-BAEB-4769-12EBF68F8B00}"/>
              </a:ext>
            </a:extLst>
          </p:cNvPr>
          <p:cNvCxnSpPr>
            <a:cxnSpLocks/>
            <a:endCxn id="18" idx="1"/>
          </p:cNvCxnSpPr>
          <p:nvPr/>
        </p:nvCxnSpPr>
        <p:spPr>
          <a:xfrm>
            <a:off x="7046913" y="675897"/>
            <a:ext cx="607220" cy="0"/>
          </a:xfrm>
          <a:prstGeom prst="line">
            <a:avLst/>
          </a:prstGeom>
          <a:ln>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C56378B3-569D-3C1F-7819-ED97D902E80F}"/>
              </a:ext>
            </a:extLst>
          </p:cNvPr>
          <p:cNvCxnSpPr>
            <a:cxnSpLocks/>
          </p:cNvCxnSpPr>
          <p:nvPr/>
        </p:nvCxnSpPr>
        <p:spPr>
          <a:xfrm flipH="1">
            <a:off x="6748645" y="675897"/>
            <a:ext cx="315730" cy="274281"/>
          </a:xfrm>
          <a:prstGeom prst="straightConnector1">
            <a:avLst/>
          </a:prstGeom>
          <a:ln>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1089AB07-A0BF-B041-0C83-1CA7A6FC0D01}"/>
              </a:ext>
            </a:extLst>
          </p:cNvPr>
          <p:cNvCxnSpPr>
            <a:cxnSpLocks/>
          </p:cNvCxnSpPr>
          <p:nvPr/>
        </p:nvCxnSpPr>
        <p:spPr>
          <a:xfrm flipH="1">
            <a:off x="7910079" y="1923363"/>
            <a:ext cx="209454" cy="366234"/>
          </a:xfrm>
          <a:prstGeom prst="straightConnector1">
            <a:avLst/>
          </a:prstGeom>
          <a:ln>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8319B994-9753-34F1-1E18-5B5F12FFB6F0}"/>
              </a:ext>
            </a:extLst>
          </p:cNvPr>
          <p:cNvCxnSpPr>
            <a:cxnSpLocks/>
          </p:cNvCxnSpPr>
          <p:nvPr/>
        </p:nvCxnSpPr>
        <p:spPr>
          <a:xfrm flipH="1" flipV="1">
            <a:off x="7369421" y="2845942"/>
            <a:ext cx="319073" cy="323305"/>
          </a:xfrm>
          <a:prstGeom prst="straightConnector1">
            <a:avLst/>
          </a:prstGeom>
          <a:ln>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889CB4E6-7C1A-3F19-AD4A-AFA94AA2CB3B}"/>
              </a:ext>
            </a:extLst>
          </p:cNvPr>
          <p:cNvCxnSpPr>
            <a:cxnSpLocks/>
          </p:cNvCxnSpPr>
          <p:nvPr/>
        </p:nvCxnSpPr>
        <p:spPr>
          <a:xfrm flipH="1" flipV="1">
            <a:off x="6139542" y="2571750"/>
            <a:ext cx="1093108" cy="320547"/>
          </a:xfrm>
          <a:prstGeom prst="straightConnector1">
            <a:avLst/>
          </a:prstGeom>
          <a:ln>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C502B7CD-91C7-A398-0EAE-DBDDE50EDE02}"/>
              </a:ext>
            </a:extLst>
          </p:cNvPr>
          <p:cNvCxnSpPr>
            <a:cxnSpLocks/>
          </p:cNvCxnSpPr>
          <p:nvPr/>
        </p:nvCxnSpPr>
        <p:spPr>
          <a:xfrm flipH="1" flipV="1">
            <a:off x="7322428" y="3493438"/>
            <a:ext cx="701562" cy="186187"/>
          </a:xfrm>
          <a:prstGeom prst="straightConnector1">
            <a:avLst/>
          </a:prstGeom>
          <a:ln>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5EF2523-9A84-81E8-040D-F2665A03607B}"/>
              </a:ext>
            </a:extLst>
          </p:cNvPr>
          <p:cNvCxnSpPr>
            <a:cxnSpLocks/>
            <a:endCxn id="17" idx="1"/>
          </p:cNvCxnSpPr>
          <p:nvPr/>
        </p:nvCxnSpPr>
        <p:spPr>
          <a:xfrm flipV="1">
            <a:off x="8104188" y="1925345"/>
            <a:ext cx="244273" cy="1982"/>
          </a:xfrm>
          <a:prstGeom prst="line">
            <a:avLst/>
          </a:prstGeom>
          <a:ln>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92A4FF4-ABBF-277E-AF94-CA5B4FC4C3DD}"/>
              </a:ext>
            </a:extLst>
          </p:cNvPr>
          <p:cNvCxnSpPr>
            <a:cxnSpLocks/>
            <a:endCxn id="15" idx="1"/>
          </p:cNvCxnSpPr>
          <p:nvPr/>
        </p:nvCxnSpPr>
        <p:spPr>
          <a:xfrm>
            <a:off x="7677150" y="3162808"/>
            <a:ext cx="673023" cy="0"/>
          </a:xfrm>
          <a:prstGeom prst="line">
            <a:avLst/>
          </a:prstGeom>
          <a:ln>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7510E859-975F-BEB4-FC2B-FEF6052EAE9B}"/>
              </a:ext>
            </a:extLst>
          </p:cNvPr>
          <p:cNvCxnSpPr>
            <a:cxnSpLocks/>
            <a:endCxn id="16" idx="1"/>
          </p:cNvCxnSpPr>
          <p:nvPr/>
        </p:nvCxnSpPr>
        <p:spPr>
          <a:xfrm>
            <a:off x="8014806" y="3679625"/>
            <a:ext cx="333655" cy="0"/>
          </a:xfrm>
          <a:prstGeom prst="line">
            <a:avLst/>
          </a:prstGeom>
          <a:ln>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E1855749-F07D-8D91-5209-D545D5B2B0A0}"/>
              </a:ext>
            </a:extLst>
          </p:cNvPr>
          <p:cNvCxnSpPr>
            <a:cxnSpLocks/>
            <a:endCxn id="14" idx="1"/>
          </p:cNvCxnSpPr>
          <p:nvPr/>
        </p:nvCxnSpPr>
        <p:spPr>
          <a:xfrm>
            <a:off x="7215883" y="2884039"/>
            <a:ext cx="387242" cy="472281"/>
          </a:xfrm>
          <a:prstGeom prst="line">
            <a:avLst/>
          </a:prstGeom>
          <a:ln>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60BA157D-4A72-E81D-6BC4-AB6C6958019C}"/>
              </a:ext>
            </a:extLst>
          </p:cNvPr>
          <p:cNvCxnSpPr>
            <a:cxnSpLocks/>
          </p:cNvCxnSpPr>
          <p:nvPr/>
        </p:nvCxnSpPr>
        <p:spPr>
          <a:xfrm flipH="1" flipV="1">
            <a:off x="5590976" y="3549872"/>
            <a:ext cx="488791" cy="95152"/>
          </a:xfrm>
          <a:prstGeom prst="straightConnector1">
            <a:avLst/>
          </a:prstGeom>
          <a:ln>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7" name="Straight Connector 96">
            <a:extLst>
              <a:ext uri="{FF2B5EF4-FFF2-40B4-BE49-F238E27FC236}">
                <a16:creationId xmlns:a16="http://schemas.microsoft.com/office/drawing/2014/main" id="{397EC926-144D-988C-EBF8-837973D7CC5F}"/>
              </a:ext>
            </a:extLst>
          </p:cNvPr>
          <p:cNvCxnSpPr>
            <a:cxnSpLocks/>
          </p:cNvCxnSpPr>
          <p:nvPr/>
        </p:nvCxnSpPr>
        <p:spPr>
          <a:xfrm>
            <a:off x="6066971" y="3645024"/>
            <a:ext cx="195347" cy="0"/>
          </a:xfrm>
          <a:prstGeom prst="line">
            <a:avLst/>
          </a:prstGeom>
          <a:ln>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104" name="Straight Arrow Connector 103">
            <a:extLst>
              <a:ext uri="{FF2B5EF4-FFF2-40B4-BE49-F238E27FC236}">
                <a16:creationId xmlns:a16="http://schemas.microsoft.com/office/drawing/2014/main" id="{1DB57FB6-7034-157F-956C-58E4064F1A64}"/>
              </a:ext>
            </a:extLst>
          </p:cNvPr>
          <p:cNvCxnSpPr>
            <a:cxnSpLocks/>
          </p:cNvCxnSpPr>
          <p:nvPr/>
        </p:nvCxnSpPr>
        <p:spPr>
          <a:xfrm flipH="1" flipV="1">
            <a:off x="5338002" y="3808220"/>
            <a:ext cx="294229" cy="264614"/>
          </a:xfrm>
          <a:prstGeom prst="straightConnector1">
            <a:avLst/>
          </a:prstGeom>
          <a:ln>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9F5CE38B-E2CD-686E-92BF-1F1987127CDA}"/>
              </a:ext>
            </a:extLst>
          </p:cNvPr>
          <p:cNvCxnSpPr>
            <a:cxnSpLocks/>
            <a:endCxn id="11" idx="1"/>
          </p:cNvCxnSpPr>
          <p:nvPr/>
        </p:nvCxnSpPr>
        <p:spPr>
          <a:xfrm flipV="1">
            <a:off x="5614533" y="4063638"/>
            <a:ext cx="222090" cy="0"/>
          </a:xfrm>
          <a:prstGeom prst="line">
            <a:avLst/>
          </a:prstGeom>
          <a:ln>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a:extLst>
              <a:ext uri="{FF2B5EF4-FFF2-40B4-BE49-F238E27FC236}">
                <a16:creationId xmlns:a16="http://schemas.microsoft.com/office/drawing/2014/main" id="{EA1093CC-7E3C-FAC7-E1CF-2F25F4867BC2}"/>
              </a:ext>
            </a:extLst>
          </p:cNvPr>
          <p:cNvCxnSpPr>
            <a:cxnSpLocks/>
          </p:cNvCxnSpPr>
          <p:nvPr/>
        </p:nvCxnSpPr>
        <p:spPr>
          <a:xfrm flipV="1">
            <a:off x="4141702" y="3291536"/>
            <a:ext cx="1166058" cy="696615"/>
          </a:xfrm>
          <a:prstGeom prst="straightConnector1">
            <a:avLst/>
          </a:prstGeom>
          <a:ln>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4" name="Straight Connector 113">
            <a:extLst>
              <a:ext uri="{FF2B5EF4-FFF2-40B4-BE49-F238E27FC236}">
                <a16:creationId xmlns:a16="http://schemas.microsoft.com/office/drawing/2014/main" id="{9C6B861D-2BCB-8B86-D694-33E19F10388F}"/>
              </a:ext>
            </a:extLst>
          </p:cNvPr>
          <p:cNvCxnSpPr>
            <a:cxnSpLocks/>
            <a:stCxn id="13" idx="3"/>
          </p:cNvCxnSpPr>
          <p:nvPr/>
        </p:nvCxnSpPr>
        <p:spPr>
          <a:xfrm>
            <a:off x="3920297" y="3990777"/>
            <a:ext cx="225356" cy="0"/>
          </a:xfrm>
          <a:prstGeom prst="line">
            <a:avLst/>
          </a:prstGeom>
          <a:ln>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116" name="Straight Arrow Connector 115">
            <a:extLst>
              <a:ext uri="{FF2B5EF4-FFF2-40B4-BE49-F238E27FC236}">
                <a16:creationId xmlns:a16="http://schemas.microsoft.com/office/drawing/2014/main" id="{D26FF685-4CF7-EF75-8C78-B46D31557C35}"/>
              </a:ext>
            </a:extLst>
          </p:cNvPr>
          <p:cNvCxnSpPr>
            <a:cxnSpLocks/>
          </p:cNvCxnSpPr>
          <p:nvPr/>
        </p:nvCxnSpPr>
        <p:spPr>
          <a:xfrm>
            <a:off x="4608183" y="3039697"/>
            <a:ext cx="241808" cy="127570"/>
          </a:xfrm>
          <a:prstGeom prst="straightConnector1">
            <a:avLst/>
          </a:prstGeom>
          <a:ln>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881325A2-50EA-2DE9-08E6-AE244696942A}"/>
              </a:ext>
            </a:extLst>
          </p:cNvPr>
          <p:cNvCxnSpPr>
            <a:cxnSpLocks/>
            <a:stCxn id="19" idx="3"/>
          </p:cNvCxnSpPr>
          <p:nvPr/>
        </p:nvCxnSpPr>
        <p:spPr>
          <a:xfrm flipV="1">
            <a:off x="4378453" y="3043605"/>
            <a:ext cx="233653" cy="2532"/>
          </a:xfrm>
          <a:prstGeom prst="line">
            <a:avLst/>
          </a:prstGeom>
          <a:ln>
            <a:solidFill>
              <a:srgbClr val="50505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76026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63</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4"/>
            <a:ext cx="8686800" cy="600746"/>
          </a:xfrm>
        </p:spPr>
        <p:txBody>
          <a:bodyPr/>
          <a:lstStyle/>
          <a:p>
            <a:r>
              <a:rPr lang="en-US" dirty="0"/>
              <a:t>The Deep Underground Neutrino Experiment (DUNE) will study neutrino properties.</a:t>
            </a:r>
          </a:p>
        </p:txBody>
      </p:sp>
      <p:sp>
        <p:nvSpPr>
          <p:cNvPr id="10" name="TextBox 9">
            <a:extLst>
              <a:ext uri="{FF2B5EF4-FFF2-40B4-BE49-F238E27FC236}">
                <a16:creationId xmlns:a16="http://schemas.microsoft.com/office/drawing/2014/main" id="{3F515B07-7096-A05B-8B1D-2E07B45D8A0F}"/>
              </a:ext>
            </a:extLst>
          </p:cNvPr>
          <p:cNvSpPr txBox="1"/>
          <p:nvPr/>
        </p:nvSpPr>
        <p:spPr>
          <a:xfrm>
            <a:off x="68581" y="4471461"/>
            <a:ext cx="1856670" cy="246221"/>
          </a:xfrm>
          <a:prstGeom prst="rect">
            <a:avLst/>
          </a:prstGeom>
          <a:noFill/>
        </p:spPr>
        <p:txBody>
          <a:bodyPr wrap="square" rtlCol="0">
            <a:spAutoFit/>
          </a:bodyPr>
          <a:lstStyle/>
          <a:p>
            <a:pPr algn="ctr"/>
            <a:r>
              <a:rPr lang="en-US" sz="1000" dirty="0">
                <a:solidFill>
                  <a:srgbClr val="505050"/>
                </a:solidFill>
                <a:latin typeface="Helvetica" pitchFamily="2" charset="0"/>
              </a:rPr>
              <a:t>[1] </a:t>
            </a:r>
            <a:r>
              <a:rPr lang="en-US" sz="1000" dirty="0">
                <a:solidFill>
                  <a:srgbClr val="505050"/>
                </a:solidFill>
                <a:latin typeface="Helvetica" pitchFamily="2" charset="0"/>
                <a:hlinkClick r:id="rId2"/>
              </a:rPr>
              <a:t>https://lbnf-dune.fnal.gov/</a:t>
            </a:r>
            <a:r>
              <a:rPr lang="en-US" sz="1000" dirty="0">
                <a:solidFill>
                  <a:srgbClr val="505050"/>
                </a:solidFill>
                <a:latin typeface="Helvetica" pitchFamily="2" charset="0"/>
              </a:rPr>
              <a:t>  </a:t>
            </a:r>
          </a:p>
        </p:txBody>
      </p:sp>
      <p:sp>
        <p:nvSpPr>
          <p:cNvPr id="2" name="Content Placeholder 1">
            <a:extLst>
              <a:ext uri="{FF2B5EF4-FFF2-40B4-BE49-F238E27FC236}">
                <a16:creationId xmlns:a16="http://schemas.microsoft.com/office/drawing/2014/main" id="{4EF5D841-BA32-B979-FA8A-2C1A3F34239F}"/>
              </a:ext>
            </a:extLst>
          </p:cNvPr>
          <p:cNvSpPr>
            <a:spLocks noGrp="1"/>
          </p:cNvSpPr>
          <p:nvPr>
            <p:ph idx="1"/>
          </p:nvPr>
        </p:nvSpPr>
        <p:spPr>
          <a:xfrm>
            <a:off x="68581" y="728664"/>
            <a:ext cx="2704644" cy="3582318"/>
          </a:xfrm>
        </p:spPr>
        <p:txBody>
          <a:bodyPr/>
          <a:lstStyle/>
          <a:p>
            <a:pPr marL="0" indent="0">
              <a:buNone/>
            </a:pPr>
            <a:r>
              <a:rPr lang="en-US" sz="1400" b="1" dirty="0"/>
              <a:t>AD focus for DUNE is on the Long-Baseline Neutrino Facility (LBNF).</a:t>
            </a:r>
          </a:p>
          <a:p>
            <a:r>
              <a:rPr lang="en-US" sz="1400" dirty="0"/>
              <a:t>Build new LBNF beamline and target station.</a:t>
            </a:r>
          </a:p>
          <a:p>
            <a:pPr lvl="1"/>
            <a:r>
              <a:rPr lang="en-US" sz="1200" dirty="0"/>
              <a:t>Integrate these systems into the Accelerator Complex.</a:t>
            </a:r>
          </a:p>
          <a:p>
            <a:r>
              <a:rPr lang="en-US" sz="1400" dirty="0"/>
              <a:t>PIP-II Project will upgrade Accelerator Complex for reliable delivery of greater than 1 MW beam power operations.</a:t>
            </a:r>
          </a:p>
          <a:p>
            <a:r>
              <a:rPr lang="en-US" sz="1400" dirty="0"/>
              <a:t>ACE-MIRT Project will upgrade the Accelerator Complex for reliable delivery of greater than 2 MW beam power operations.</a:t>
            </a:r>
          </a:p>
        </p:txBody>
      </p:sp>
      <p:sp>
        <p:nvSpPr>
          <p:cNvPr id="7" name="Content Placeholder 1">
            <a:extLst>
              <a:ext uri="{FF2B5EF4-FFF2-40B4-BE49-F238E27FC236}">
                <a16:creationId xmlns:a16="http://schemas.microsoft.com/office/drawing/2014/main" id="{C90108CB-56F4-7BEB-8309-CB32D2DD3B9F}"/>
              </a:ext>
            </a:extLst>
          </p:cNvPr>
          <p:cNvSpPr txBox="1">
            <a:spLocks/>
          </p:cNvSpPr>
          <p:nvPr/>
        </p:nvSpPr>
        <p:spPr>
          <a:xfrm>
            <a:off x="4523676" y="451185"/>
            <a:ext cx="4483947" cy="1625916"/>
          </a:xfrm>
          <a:prstGeom prst="rect">
            <a:avLst/>
          </a:prstGeom>
        </p:spPr>
        <p:txBody>
          <a:bodyPr lIns="0" tIns="0" rIns="0" bIns="0"/>
          <a:lstStyle>
            <a:lvl1pPr marL="227013" indent="-227013" algn="l" defTabSz="457200" rtl="0" eaLnBrk="1" fontAlgn="base" hangingPunct="1">
              <a:spcBef>
                <a:spcPts val="984"/>
              </a:spcBef>
              <a:spcAft>
                <a:spcPct val="0"/>
              </a:spcAft>
              <a:buFont typeface="Arial" panose="020B0604020202020204" pitchFamily="34" charset="0"/>
              <a:buChar char="•"/>
              <a:defRPr sz="1600" kern="1200">
                <a:solidFill>
                  <a:srgbClr val="505050"/>
                </a:solidFill>
                <a:latin typeface="Helvetica"/>
                <a:ea typeface="Geneva" charset="0"/>
                <a:cs typeface="ＭＳ Ｐゴシック" charset="0"/>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kern="1200">
                <a:solidFill>
                  <a:srgbClr val="505050"/>
                </a:solidFill>
                <a:latin typeface="Helvetica"/>
                <a:ea typeface="ＭＳ Ｐゴシック" charset="0"/>
                <a:cs typeface="ＭＳ Ｐゴシック" charset="0"/>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400" dirty="0"/>
              <a:t>DUNE science includes:</a:t>
            </a:r>
          </a:p>
          <a:p>
            <a:r>
              <a:rPr lang="en-US" sz="1400" dirty="0"/>
              <a:t>High precision measurements of neutrino oscillations.</a:t>
            </a:r>
          </a:p>
          <a:p>
            <a:r>
              <a:rPr lang="en-US" sz="1400" dirty="0"/>
              <a:t>Determining the neutrino mass ordering.</a:t>
            </a:r>
          </a:p>
          <a:p>
            <a:r>
              <a:rPr lang="en-US" sz="1400" dirty="0"/>
              <a:t>Measure neutrino signals from supernova.</a:t>
            </a:r>
          </a:p>
          <a:p>
            <a:r>
              <a:rPr lang="en-US" sz="1400" dirty="0"/>
              <a:t>Search for proton decay.</a:t>
            </a:r>
          </a:p>
          <a:p>
            <a:pPr marL="0" indent="0">
              <a:buNone/>
            </a:pPr>
            <a:endParaRPr lang="en-US" dirty="0"/>
          </a:p>
          <a:p>
            <a:pPr marL="0" indent="0">
              <a:buFont typeface="Arial" panose="020B0604020202020204" pitchFamily="34" charset="0"/>
              <a:buNone/>
            </a:pPr>
            <a:endParaRPr lang="en-US" dirty="0"/>
          </a:p>
        </p:txBody>
      </p:sp>
      <p:pic>
        <p:nvPicPr>
          <p:cNvPr id="9" name="Picture 8" descr="Diagram of a bridge with a red line&#10;&#10;Description automatically generated with medium confidence">
            <a:extLst>
              <a:ext uri="{FF2B5EF4-FFF2-40B4-BE49-F238E27FC236}">
                <a16:creationId xmlns:a16="http://schemas.microsoft.com/office/drawing/2014/main" id="{E95ED152-1973-E123-816C-7B5493851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552" y="2322311"/>
            <a:ext cx="6316867" cy="2310449"/>
          </a:xfrm>
          <a:prstGeom prst="rect">
            <a:avLst/>
          </a:prstGeom>
        </p:spPr>
      </p:pic>
      <p:sp>
        <p:nvSpPr>
          <p:cNvPr id="8" name="TextBox 7">
            <a:extLst>
              <a:ext uri="{FF2B5EF4-FFF2-40B4-BE49-F238E27FC236}">
                <a16:creationId xmlns:a16="http://schemas.microsoft.com/office/drawing/2014/main" id="{A76E1191-D627-7579-878C-B26EBD475FEF}"/>
              </a:ext>
            </a:extLst>
          </p:cNvPr>
          <p:cNvSpPr txBox="1"/>
          <p:nvPr/>
        </p:nvSpPr>
        <p:spPr>
          <a:xfrm>
            <a:off x="2773225" y="2115247"/>
            <a:ext cx="3500902" cy="738664"/>
          </a:xfrm>
          <a:prstGeom prst="rect">
            <a:avLst/>
          </a:prstGeom>
          <a:noFill/>
        </p:spPr>
        <p:txBody>
          <a:bodyPr wrap="square" rtlCol="0">
            <a:spAutoFit/>
          </a:bodyPr>
          <a:lstStyle/>
          <a:p>
            <a:pPr algn="ctr"/>
            <a:r>
              <a:rPr lang="en-US" sz="1400" b="1" dirty="0">
                <a:solidFill>
                  <a:srgbClr val="7030A0"/>
                </a:solidFill>
                <a:latin typeface="Helvetica" pitchFamily="2" charset="0"/>
              </a:rPr>
              <a:t>See Sungbin Oh’s talk on Wednesday at 10:30 for the Deep Underground Neutrino Experiment Overview.</a:t>
            </a:r>
          </a:p>
        </p:txBody>
      </p:sp>
      <p:sp>
        <p:nvSpPr>
          <p:cNvPr id="17" name="TextBox 16">
            <a:extLst>
              <a:ext uri="{FF2B5EF4-FFF2-40B4-BE49-F238E27FC236}">
                <a16:creationId xmlns:a16="http://schemas.microsoft.com/office/drawing/2014/main" id="{F3C3FBF7-D334-00B6-B551-F680A2CA1E8E}"/>
              </a:ext>
            </a:extLst>
          </p:cNvPr>
          <p:cNvSpPr txBox="1"/>
          <p:nvPr/>
        </p:nvSpPr>
        <p:spPr>
          <a:xfrm>
            <a:off x="8763899" y="2320215"/>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[1]</a:t>
            </a:r>
          </a:p>
        </p:txBody>
      </p:sp>
    </p:spTree>
    <p:extLst>
      <p:ext uri="{BB962C8B-B14F-4D97-AF65-F5344CB8AC3E}">
        <p14:creationId xmlns:p14="http://schemas.microsoft.com/office/powerpoint/2010/main" val="27881941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64</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4"/>
            <a:ext cx="8686800" cy="600746"/>
          </a:xfrm>
        </p:spPr>
        <p:txBody>
          <a:bodyPr/>
          <a:lstStyle/>
          <a:p>
            <a:r>
              <a:rPr lang="en-US" dirty="0"/>
              <a:t>The Deep Underground Neutrino Experiment (DUNE) will study neutrino properties.</a:t>
            </a:r>
          </a:p>
        </p:txBody>
      </p:sp>
      <p:sp>
        <p:nvSpPr>
          <p:cNvPr id="10" name="TextBox 9">
            <a:extLst>
              <a:ext uri="{FF2B5EF4-FFF2-40B4-BE49-F238E27FC236}">
                <a16:creationId xmlns:a16="http://schemas.microsoft.com/office/drawing/2014/main" id="{3F515B07-7096-A05B-8B1D-2E07B45D8A0F}"/>
              </a:ext>
            </a:extLst>
          </p:cNvPr>
          <p:cNvSpPr txBox="1"/>
          <p:nvPr/>
        </p:nvSpPr>
        <p:spPr>
          <a:xfrm>
            <a:off x="68581" y="4471461"/>
            <a:ext cx="1856670" cy="246221"/>
          </a:xfrm>
          <a:prstGeom prst="rect">
            <a:avLst/>
          </a:prstGeom>
          <a:noFill/>
        </p:spPr>
        <p:txBody>
          <a:bodyPr wrap="square" rtlCol="0">
            <a:spAutoFit/>
          </a:bodyPr>
          <a:lstStyle/>
          <a:p>
            <a:pPr algn="ctr"/>
            <a:r>
              <a:rPr lang="en-US" sz="1000" dirty="0">
                <a:solidFill>
                  <a:srgbClr val="505050"/>
                </a:solidFill>
                <a:latin typeface="Helvetica" pitchFamily="2" charset="0"/>
              </a:rPr>
              <a:t>[1] </a:t>
            </a:r>
            <a:r>
              <a:rPr lang="en-US" sz="1000" dirty="0">
                <a:solidFill>
                  <a:srgbClr val="505050"/>
                </a:solidFill>
                <a:latin typeface="Helvetica" pitchFamily="2" charset="0"/>
                <a:hlinkClick r:id="rId2"/>
              </a:rPr>
              <a:t>https://lbnf-dune.fnal.gov/</a:t>
            </a:r>
            <a:r>
              <a:rPr lang="en-US" sz="1000" dirty="0">
                <a:solidFill>
                  <a:srgbClr val="505050"/>
                </a:solidFill>
                <a:latin typeface="Helvetica" pitchFamily="2" charset="0"/>
              </a:rPr>
              <a:t>  </a:t>
            </a:r>
          </a:p>
        </p:txBody>
      </p:sp>
      <p:sp>
        <p:nvSpPr>
          <p:cNvPr id="17" name="TextBox 16">
            <a:extLst>
              <a:ext uri="{FF2B5EF4-FFF2-40B4-BE49-F238E27FC236}">
                <a16:creationId xmlns:a16="http://schemas.microsoft.com/office/drawing/2014/main" id="{F3C3FBF7-D334-00B6-B551-F680A2CA1E8E}"/>
              </a:ext>
            </a:extLst>
          </p:cNvPr>
          <p:cNvSpPr txBox="1"/>
          <p:nvPr/>
        </p:nvSpPr>
        <p:spPr>
          <a:xfrm>
            <a:off x="8755380" y="2443325"/>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[1]</a:t>
            </a:r>
          </a:p>
        </p:txBody>
      </p:sp>
      <p:pic>
        <p:nvPicPr>
          <p:cNvPr id="12" name="Picture 11" descr="A close-up of a building&#10;&#10;Description automatically generated">
            <a:extLst>
              <a:ext uri="{FF2B5EF4-FFF2-40B4-BE49-F238E27FC236}">
                <a16:creationId xmlns:a16="http://schemas.microsoft.com/office/drawing/2014/main" id="{2D28D2E6-74EC-9AC2-D27E-422DE1B72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195" y="379410"/>
            <a:ext cx="5062555" cy="2310449"/>
          </a:xfrm>
          <a:prstGeom prst="rect">
            <a:avLst/>
          </a:prstGeom>
        </p:spPr>
      </p:pic>
      <p:sp>
        <p:nvSpPr>
          <p:cNvPr id="15" name="TextBox 14">
            <a:extLst>
              <a:ext uri="{FF2B5EF4-FFF2-40B4-BE49-F238E27FC236}">
                <a16:creationId xmlns:a16="http://schemas.microsoft.com/office/drawing/2014/main" id="{07D3B56C-43A8-9513-FB56-4E31901642F8}"/>
              </a:ext>
            </a:extLst>
          </p:cNvPr>
          <p:cNvSpPr txBox="1"/>
          <p:nvPr/>
        </p:nvSpPr>
        <p:spPr>
          <a:xfrm>
            <a:off x="6400800" y="309639"/>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[1]</a:t>
            </a:r>
          </a:p>
        </p:txBody>
      </p:sp>
      <p:pic>
        <p:nvPicPr>
          <p:cNvPr id="2" name="Picture 1" descr="A blue and white diagram of a blue surface&#10;&#10;Description automatically generated">
            <a:extLst>
              <a:ext uri="{FF2B5EF4-FFF2-40B4-BE49-F238E27FC236}">
                <a16:creationId xmlns:a16="http://schemas.microsoft.com/office/drawing/2014/main" id="{042E74F3-53C3-636D-0B61-2004DF65B4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6506" y="2689859"/>
            <a:ext cx="6048914" cy="1961454"/>
          </a:xfrm>
          <a:prstGeom prst="rect">
            <a:avLst/>
          </a:prstGeom>
        </p:spPr>
      </p:pic>
    </p:spTree>
    <p:extLst>
      <p:ext uri="{BB962C8B-B14F-4D97-AF65-F5344CB8AC3E}">
        <p14:creationId xmlns:p14="http://schemas.microsoft.com/office/powerpoint/2010/main" val="25608078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iagram of a molecule&#10;&#10;Description automatically generated">
            <a:extLst>
              <a:ext uri="{FF2B5EF4-FFF2-40B4-BE49-F238E27FC236}">
                <a16:creationId xmlns:a16="http://schemas.microsoft.com/office/drawing/2014/main" id="{566C7335-5E19-5B1D-57BB-9FD56D49D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9773" y="415750"/>
            <a:ext cx="4997450" cy="1629169"/>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65</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4"/>
            <a:ext cx="8969072" cy="600746"/>
          </a:xfrm>
        </p:spPr>
        <p:txBody>
          <a:bodyPr/>
          <a:lstStyle/>
          <a:p>
            <a:r>
              <a:rPr lang="en-US" dirty="0"/>
              <a:t>The Muon-to-Electron-Conversion (Mu2e) Experiment will look for charged lepton flavor violation.</a:t>
            </a:r>
          </a:p>
        </p:txBody>
      </p:sp>
      <p:sp>
        <p:nvSpPr>
          <p:cNvPr id="7" name="Content Placeholder 1">
            <a:extLst>
              <a:ext uri="{FF2B5EF4-FFF2-40B4-BE49-F238E27FC236}">
                <a16:creationId xmlns:a16="http://schemas.microsoft.com/office/drawing/2014/main" id="{C90108CB-56F4-7BEB-8309-CB32D2DD3B9F}"/>
              </a:ext>
            </a:extLst>
          </p:cNvPr>
          <p:cNvSpPr txBox="1">
            <a:spLocks/>
          </p:cNvSpPr>
          <p:nvPr/>
        </p:nvSpPr>
        <p:spPr>
          <a:xfrm>
            <a:off x="68580" y="670559"/>
            <a:ext cx="3066285" cy="2713363"/>
          </a:xfrm>
          <a:prstGeom prst="rect">
            <a:avLst/>
          </a:prstGeom>
        </p:spPr>
        <p:txBody>
          <a:bodyPr lIns="0" tIns="0" rIns="0" bIns="0"/>
          <a:lstStyle>
            <a:lvl1pPr marL="227013" indent="-227013" algn="l" defTabSz="457200" rtl="0" eaLnBrk="1" fontAlgn="base" hangingPunct="1">
              <a:spcBef>
                <a:spcPts val="984"/>
              </a:spcBef>
              <a:spcAft>
                <a:spcPct val="0"/>
              </a:spcAft>
              <a:buFont typeface="Arial" panose="020B0604020202020204" pitchFamily="34" charset="0"/>
              <a:buChar char="•"/>
              <a:defRPr sz="1600" kern="1200">
                <a:solidFill>
                  <a:srgbClr val="505050"/>
                </a:solidFill>
                <a:latin typeface="Helvetica"/>
                <a:ea typeface="Geneva" charset="0"/>
                <a:cs typeface="ＭＳ Ｐゴシック" charset="0"/>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kern="1200">
                <a:solidFill>
                  <a:srgbClr val="505050"/>
                </a:solidFill>
                <a:latin typeface="Helvetica"/>
                <a:ea typeface="ＭＳ Ｐゴシック" charset="0"/>
                <a:cs typeface="ＭＳ Ｐゴシック" charset="0"/>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Mu2e measuring a nonzero signal implies physics beyond the Standard Model.</a:t>
            </a:r>
          </a:p>
          <a:p>
            <a:pPr lvl="1"/>
            <a:r>
              <a:rPr lang="en-US" sz="1200" dirty="0"/>
              <a:t>Neutrinos undergo flavor oscillations.</a:t>
            </a:r>
          </a:p>
          <a:p>
            <a:r>
              <a:rPr lang="en-US" sz="1400" dirty="0"/>
              <a:t>AD is preparing the Muon Campus for Mu2e operations.</a:t>
            </a:r>
          </a:p>
          <a:p>
            <a:pPr lvl="1"/>
            <a:r>
              <a:rPr lang="en-US" sz="1200" dirty="0"/>
              <a:t>Muon g-2 used a muon beam.</a:t>
            </a:r>
          </a:p>
          <a:p>
            <a:pPr lvl="1"/>
            <a:r>
              <a:rPr lang="en-US" sz="1200" b="1" dirty="0">
                <a:solidFill>
                  <a:schemeClr val="accent3"/>
                </a:solidFill>
              </a:rPr>
              <a:t>Mu2e will use a proton beam.</a:t>
            </a:r>
          </a:p>
          <a:p>
            <a:r>
              <a:rPr lang="en-US" sz="1400" dirty="0"/>
              <a:t>AD is working on the production target for the production solenoid.</a:t>
            </a:r>
          </a:p>
        </p:txBody>
      </p:sp>
      <p:sp>
        <p:nvSpPr>
          <p:cNvPr id="13" name="TextBox 12">
            <a:extLst>
              <a:ext uri="{FF2B5EF4-FFF2-40B4-BE49-F238E27FC236}">
                <a16:creationId xmlns:a16="http://schemas.microsoft.com/office/drawing/2014/main" id="{F6E4FB48-50E1-C99B-B95D-B32C2CD26350}"/>
              </a:ext>
            </a:extLst>
          </p:cNvPr>
          <p:cNvSpPr txBox="1"/>
          <p:nvPr/>
        </p:nvSpPr>
        <p:spPr>
          <a:xfrm>
            <a:off x="3846797" y="406903"/>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[1]</a:t>
            </a:r>
          </a:p>
        </p:txBody>
      </p:sp>
      <p:pic>
        <p:nvPicPr>
          <p:cNvPr id="12" name="Picture 11" descr="A map of a delivery ring&#10;&#10;Description automatically generated">
            <a:extLst>
              <a:ext uri="{FF2B5EF4-FFF2-40B4-BE49-F238E27FC236}">
                <a16:creationId xmlns:a16="http://schemas.microsoft.com/office/drawing/2014/main" id="{57197ACE-F70B-FA4D-ABFD-7AD6B4F44004}"/>
              </a:ext>
            </a:extLst>
          </p:cNvPr>
          <p:cNvPicPr>
            <a:picLocks noChangeAspect="1"/>
          </p:cNvPicPr>
          <p:nvPr/>
        </p:nvPicPr>
        <p:blipFill>
          <a:blip r:embed="rId3"/>
          <a:stretch>
            <a:fillRect/>
          </a:stretch>
        </p:blipFill>
        <p:spPr>
          <a:xfrm>
            <a:off x="2901576" y="2007556"/>
            <a:ext cx="6173845" cy="2605930"/>
          </a:xfrm>
          <a:prstGeom prst="rect">
            <a:avLst/>
          </a:prstGeom>
        </p:spPr>
      </p:pic>
      <p:sp>
        <p:nvSpPr>
          <p:cNvPr id="17" name="TextBox 16">
            <a:extLst>
              <a:ext uri="{FF2B5EF4-FFF2-40B4-BE49-F238E27FC236}">
                <a16:creationId xmlns:a16="http://schemas.microsoft.com/office/drawing/2014/main" id="{F3C3FBF7-D334-00B6-B551-F680A2CA1E8E}"/>
              </a:ext>
            </a:extLst>
          </p:cNvPr>
          <p:cNvSpPr txBox="1"/>
          <p:nvPr/>
        </p:nvSpPr>
        <p:spPr>
          <a:xfrm>
            <a:off x="7107960" y="2323857"/>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[2]</a:t>
            </a:r>
          </a:p>
        </p:txBody>
      </p:sp>
      <p:sp>
        <p:nvSpPr>
          <p:cNvPr id="8" name="TextBox 7">
            <a:extLst>
              <a:ext uri="{FF2B5EF4-FFF2-40B4-BE49-F238E27FC236}">
                <a16:creationId xmlns:a16="http://schemas.microsoft.com/office/drawing/2014/main" id="{A76E1191-D627-7579-878C-B26EBD475FEF}"/>
              </a:ext>
            </a:extLst>
          </p:cNvPr>
          <p:cNvSpPr txBox="1"/>
          <p:nvPr/>
        </p:nvSpPr>
        <p:spPr>
          <a:xfrm>
            <a:off x="68579" y="3484711"/>
            <a:ext cx="3003550" cy="738664"/>
          </a:xfrm>
          <a:prstGeom prst="rect">
            <a:avLst/>
          </a:prstGeom>
          <a:noFill/>
        </p:spPr>
        <p:txBody>
          <a:bodyPr wrap="square" rtlCol="0">
            <a:spAutoFit/>
          </a:bodyPr>
          <a:lstStyle/>
          <a:p>
            <a:pPr algn="ctr"/>
            <a:r>
              <a:rPr lang="en-US" sz="1400" b="1" dirty="0">
                <a:solidFill>
                  <a:srgbClr val="7030A0"/>
                </a:solidFill>
                <a:latin typeface="Helvetica" pitchFamily="2" charset="0"/>
              </a:rPr>
              <a:t>See Gonzalo Diaz Bautista’s talk on Thursday at 17:00 for       Mu2e (+PIP-II Muon Possibilities).</a:t>
            </a:r>
          </a:p>
        </p:txBody>
      </p:sp>
      <p:sp>
        <p:nvSpPr>
          <p:cNvPr id="10" name="TextBox 9">
            <a:extLst>
              <a:ext uri="{FF2B5EF4-FFF2-40B4-BE49-F238E27FC236}">
                <a16:creationId xmlns:a16="http://schemas.microsoft.com/office/drawing/2014/main" id="{3F515B07-7096-A05B-8B1D-2E07B45D8A0F}"/>
              </a:ext>
            </a:extLst>
          </p:cNvPr>
          <p:cNvSpPr txBox="1"/>
          <p:nvPr/>
        </p:nvSpPr>
        <p:spPr>
          <a:xfrm>
            <a:off x="12328" y="4223375"/>
            <a:ext cx="5607181" cy="553998"/>
          </a:xfrm>
          <a:prstGeom prst="rect">
            <a:avLst/>
          </a:prstGeom>
          <a:noFill/>
        </p:spPr>
        <p:txBody>
          <a:bodyPr wrap="square" rtlCol="0">
            <a:spAutoFit/>
          </a:bodyPr>
          <a:lstStyle/>
          <a:p>
            <a:r>
              <a:rPr lang="en-US" sz="1000" dirty="0">
                <a:solidFill>
                  <a:srgbClr val="505050"/>
                </a:solidFill>
                <a:latin typeface="Helvetica" pitchFamily="2" charset="0"/>
              </a:rPr>
              <a:t>[1] </a:t>
            </a:r>
            <a:r>
              <a:rPr lang="en-US" sz="1000" dirty="0">
                <a:solidFill>
                  <a:srgbClr val="505050"/>
                </a:solidFill>
                <a:latin typeface="Helvetica" pitchFamily="2" charset="0"/>
                <a:hlinkClick r:id="rId4"/>
              </a:rPr>
              <a:t>https://mu2e.fnal.gov/research_goals.shtml</a:t>
            </a:r>
            <a:r>
              <a:rPr lang="en-US" sz="1000" dirty="0">
                <a:solidFill>
                  <a:srgbClr val="505050"/>
                </a:solidFill>
                <a:latin typeface="Helvetica" pitchFamily="2" charset="0"/>
              </a:rPr>
              <a:t>  </a:t>
            </a:r>
          </a:p>
          <a:p>
            <a:r>
              <a:rPr lang="en-US" sz="1000" dirty="0">
                <a:solidFill>
                  <a:srgbClr val="505050"/>
                </a:solidFill>
                <a:latin typeface="Helvetica" pitchFamily="2" charset="0"/>
              </a:rPr>
              <a:t>[2] D. </a:t>
            </a:r>
            <a:r>
              <a:rPr lang="en-US" sz="1000" dirty="0" err="1">
                <a:solidFill>
                  <a:srgbClr val="505050"/>
                </a:solidFill>
                <a:latin typeface="Helvetica" pitchFamily="2" charset="0"/>
              </a:rPr>
              <a:t>Stratakis</a:t>
            </a:r>
            <a:r>
              <a:rPr lang="en-US" sz="1000" dirty="0">
                <a:solidFill>
                  <a:srgbClr val="505050"/>
                </a:solidFill>
                <a:latin typeface="Helvetica" pitchFamily="2" charset="0"/>
              </a:rPr>
              <a:t> et al., Commissioning and First Results of the Fermilab Muon Campus,         Phys. Rev. Accel. Beams </a:t>
            </a:r>
            <a:r>
              <a:rPr lang="en-US" sz="1000" b="1" dirty="0">
                <a:solidFill>
                  <a:srgbClr val="505050"/>
                </a:solidFill>
                <a:latin typeface="Helvetica" pitchFamily="2" charset="0"/>
              </a:rPr>
              <a:t>22</a:t>
            </a:r>
            <a:r>
              <a:rPr lang="en-US" sz="1000" dirty="0">
                <a:solidFill>
                  <a:srgbClr val="505050"/>
                </a:solidFill>
                <a:latin typeface="Helvetica" pitchFamily="2" charset="0"/>
              </a:rPr>
              <a:t> (2019) no.1, 011001 doi:10.1103/PhysRevAccelBeams.22.011001</a:t>
            </a:r>
          </a:p>
        </p:txBody>
      </p:sp>
      <p:sp>
        <p:nvSpPr>
          <p:cNvPr id="18" name="Rectangle 17">
            <a:extLst>
              <a:ext uri="{FF2B5EF4-FFF2-40B4-BE49-F238E27FC236}">
                <a16:creationId xmlns:a16="http://schemas.microsoft.com/office/drawing/2014/main" id="{C5C98D0A-8C53-F4A3-A818-AE0272E9D9FB}"/>
              </a:ext>
            </a:extLst>
          </p:cNvPr>
          <p:cNvSpPr/>
          <p:nvPr/>
        </p:nvSpPr>
        <p:spPr>
          <a:xfrm>
            <a:off x="2873376" y="1966953"/>
            <a:ext cx="6202046" cy="563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B7D4E16-E2E1-4553-7D62-BC6FE556EC13}"/>
              </a:ext>
            </a:extLst>
          </p:cNvPr>
          <p:cNvSpPr/>
          <p:nvPr/>
        </p:nvSpPr>
        <p:spPr>
          <a:xfrm>
            <a:off x="3547044" y="2270213"/>
            <a:ext cx="599506" cy="457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3F78740-2F3C-7C07-96AB-21F4A2130907}"/>
              </a:ext>
            </a:extLst>
          </p:cNvPr>
          <p:cNvSpPr/>
          <p:nvPr/>
        </p:nvSpPr>
        <p:spPr>
          <a:xfrm>
            <a:off x="7621589" y="2363787"/>
            <a:ext cx="1200150" cy="796925"/>
          </a:xfrm>
          <a:prstGeom prst="round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41616E2-FA75-C922-FED3-9A1B99D10501}"/>
              </a:ext>
            </a:extLst>
          </p:cNvPr>
          <p:cNvSpPr txBox="1"/>
          <p:nvPr/>
        </p:nvSpPr>
        <p:spPr>
          <a:xfrm>
            <a:off x="7833655" y="2030650"/>
            <a:ext cx="776018" cy="369332"/>
          </a:xfrm>
          <a:prstGeom prst="rect">
            <a:avLst/>
          </a:prstGeom>
          <a:noFill/>
        </p:spPr>
        <p:txBody>
          <a:bodyPr wrap="square" rtlCol="0">
            <a:spAutoFit/>
          </a:bodyPr>
          <a:lstStyle/>
          <a:p>
            <a:pPr algn="ctr"/>
            <a:r>
              <a:rPr lang="en-US" sz="1800" b="1" dirty="0">
                <a:solidFill>
                  <a:schemeClr val="accent3"/>
                </a:solidFill>
                <a:latin typeface="Helvetica" pitchFamily="2" charset="0"/>
              </a:rPr>
              <a:t>Mu2e</a:t>
            </a:r>
          </a:p>
        </p:txBody>
      </p:sp>
    </p:spTree>
    <p:extLst>
      <p:ext uri="{BB962C8B-B14F-4D97-AF65-F5344CB8AC3E}">
        <p14:creationId xmlns:p14="http://schemas.microsoft.com/office/powerpoint/2010/main" val="8608906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iagram of a molecule&#10;&#10;Description automatically generated">
            <a:extLst>
              <a:ext uri="{FF2B5EF4-FFF2-40B4-BE49-F238E27FC236}">
                <a16:creationId xmlns:a16="http://schemas.microsoft.com/office/drawing/2014/main" id="{566C7335-5E19-5B1D-57BB-9FD56D49D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1" y="577345"/>
            <a:ext cx="5598124" cy="1824988"/>
          </a:xfrm>
          <a:prstGeom prst="rect">
            <a:avLst/>
          </a:prstGeom>
        </p:spPr>
      </p:pic>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66</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4"/>
            <a:ext cx="8969072" cy="600746"/>
          </a:xfrm>
        </p:spPr>
        <p:txBody>
          <a:bodyPr/>
          <a:lstStyle/>
          <a:p>
            <a:r>
              <a:rPr lang="en-US" dirty="0"/>
              <a:t>The Muon-to-Electron-Conversion (Mu2e) Experiment will look for charged lepton flavor violation.</a:t>
            </a:r>
          </a:p>
        </p:txBody>
      </p:sp>
      <p:sp>
        <p:nvSpPr>
          <p:cNvPr id="10" name="TextBox 9">
            <a:extLst>
              <a:ext uri="{FF2B5EF4-FFF2-40B4-BE49-F238E27FC236}">
                <a16:creationId xmlns:a16="http://schemas.microsoft.com/office/drawing/2014/main" id="{3F515B07-7096-A05B-8B1D-2E07B45D8A0F}"/>
              </a:ext>
            </a:extLst>
          </p:cNvPr>
          <p:cNvSpPr txBox="1"/>
          <p:nvPr/>
        </p:nvSpPr>
        <p:spPr>
          <a:xfrm>
            <a:off x="68580" y="4336328"/>
            <a:ext cx="4503420" cy="400110"/>
          </a:xfrm>
          <a:prstGeom prst="rect">
            <a:avLst/>
          </a:prstGeom>
          <a:noFill/>
        </p:spPr>
        <p:txBody>
          <a:bodyPr wrap="square" rtlCol="0">
            <a:spAutoFit/>
          </a:bodyPr>
          <a:lstStyle/>
          <a:p>
            <a:r>
              <a:rPr lang="en-US" sz="1000" dirty="0">
                <a:solidFill>
                  <a:srgbClr val="505050"/>
                </a:solidFill>
                <a:latin typeface="Helvetica" pitchFamily="2" charset="0"/>
              </a:rPr>
              <a:t>[1] </a:t>
            </a:r>
            <a:r>
              <a:rPr lang="en-US" sz="1000" dirty="0">
                <a:solidFill>
                  <a:srgbClr val="505050"/>
                </a:solidFill>
                <a:latin typeface="Helvetica" pitchFamily="2" charset="0"/>
                <a:hlinkClick r:id="rId3"/>
              </a:rPr>
              <a:t>https://mu2e.fnal.gov/research_goals.shtml</a:t>
            </a:r>
            <a:r>
              <a:rPr lang="en-US" sz="1000" dirty="0">
                <a:solidFill>
                  <a:srgbClr val="505050"/>
                </a:solidFill>
                <a:latin typeface="Helvetica" pitchFamily="2" charset="0"/>
              </a:rPr>
              <a:t>  </a:t>
            </a:r>
          </a:p>
          <a:p>
            <a:r>
              <a:rPr lang="en-US" sz="1000" dirty="0">
                <a:solidFill>
                  <a:srgbClr val="505050"/>
                </a:solidFill>
                <a:latin typeface="Helvetica" pitchFamily="2" charset="0"/>
              </a:rPr>
              <a:t>[2] </a:t>
            </a:r>
            <a:r>
              <a:rPr lang="en-US" sz="1000" dirty="0">
                <a:solidFill>
                  <a:srgbClr val="505050"/>
                </a:solidFill>
                <a:latin typeface="Helvetica" pitchFamily="2" charset="0"/>
                <a:hlinkClick r:id="rId4"/>
              </a:rPr>
              <a:t>https://www.fnal.gov/pub/today/archive/archive_2014/today14-12-09.html</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A76E1191-D627-7579-878C-B26EBD475FEF}"/>
              </a:ext>
            </a:extLst>
          </p:cNvPr>
          <p:cNvSpPr txBox="1"/>
          <p:nvPr/>
        </p:nvSpPr>
        <p:spPr>
          <a:xfrm>
            <a:off x="5069648" y="4213218"/>
            <a:ext cx="4039267" cy="523220"/>
          </a:xfrm>
          <a:prstGeom prst="rect">
            <a:avLst/>
          </a:prstGeom>
          <a:noFill/>
        </p:spPr>
        <p:txBody>
          <a:bodyPr wrap="square" rtlCol="0">
            <a:spAutoFit/>
          </a:bodyPr>
          <a:lstStyle/>
          <a:p>
            <a:pPr algn="ctr"/>
            <a:r>
              <a:rPr lang="en-US" sz="1400" b="1" dirty="0">
                <a:solidFill>
                  <a:srgbClr val="7030A0"/>
                </a:solidFill>
                <a:latin typeface="Helvetica" pitchFamily="2" charset="0"/>
              </a:rPr>
              <a:t>See Gonzalo Diaz Bautista’s talk on Thursday at 17:00 for Mu2e (+PIP-II Muon Possibilities).  </a:t>
            </a:r>
          </a:p>
        </p:txBody>
      </p:sp>
      <p:sp>
        <p:nvSpPr>
          <p:cNvPr id="7" name="Content Placeholder 1">
            <a:extLst>
              <a:ext uri="{FF2B5EF4-FFF2-40B4-BE49-F238E27FC236}">
                <a16:creationId xmlns:a16="http://schemas.microsoft.com/office/drawing/2014/main" id="{C90108CB-56F4-7BEB-8309-CB32D2DD3B9F}"/>
              </a:ext>
            </a:extLst>
          </p:cNvPr>
          <p:cNvSpPr txBox="1">
            <a:spLocks/>
          </p:cNvSpPr>
          <p:nvPr/>
        </p:nvSpPr>
        <p:spPr>
          <a:xfrm>
            <a:off x="157697" y="2240635"/>
            <a:ext cx="5427116" cy="2261968"/>
          </a:xfrm>
          <a:prstGeom prst="rect">
            <a:avLst/>
          </a:prstGeom>
        </p:spPr>
        <p:txBody>
          <a:bodyPr lIns="0" tIns="0" rIns="0" bIns="0"/>
          <a:lstStyle>
            <a:lvl1pPr marL="227013" indent="-227013" algn="l" defTabSz="457200" rtl="0" eaLnBrk="1" fontAlgn="base" hangingPunct="1">
              <a:spcBef>
                <a:spcPts val="984"/>
              </a:spcBef>
              <a:spcAft>
                <a:spcPct val="0"/>
              </a:spcAft>
              <a:buFont typeface="Arial" panose="020B0604020202020204" pitchFamily="34" charset="0"/>
              <a:buChar char="•"/>
              <a:defRPr sz="1600" kern="1200">
                <a:solidFill>
                  <a:srgbClr val="505050"/>
                </a:solidFill>
                <a:latin typeface="Helvetica"/>
                <a:ea typeface="Geneva" charset="0"/>
                <a:cs typeface="ＭＳ Ｐゴシック" charset="0"/>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kern="1200">
                <a:solidFill>
                  <a:srgbClr val="505050"/>
                </a:solidFill>
                <a:latin typeface="Helvetica"/>
                <a:ea typeface="ＭＳ Ｐゴシック" charset="0"/>
                <a:cs typeface="ＭＳ Ｐゴシック" charset="0"/>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dirty="0"/>
              <a:t>Mu2e measuring a nonzero signal implies physics beyond the Standard Model.</a:t>
            </a:r>
          </a:p>
          <a:p>
            <a:pPr lvl="1"/>
            <a:r>
              <a:rPr lang="en-US" sz="1200" dirty="0"/>
              <a:t>Neutrinos undergo flavor oscillations.</a:t>
            </a:r>
          </a:p>
          <a:p>
            <a:r>
              <a:rPr lang="en-US" sz="1400" dirty="0"/>
              <a:t>AD is preparing the Muon Campus for Mu2e operations.</a:t>
            </a:r>
          </a:p>
          <a:p>
            <a:pPr lvl="1"/>
            <a:r>
              <a:rPr lang="en-US" sz="1200" dirty="0"/>
              <a:t>Muon g-2 used a muon beam.</a:t>
            </a:r>
          </a:p>
          <a:p>
            <a:pPr lvl="1"/>
            <a:r>
              <a:rPr lang="en-US" sz="1200" b="1" dirty="0"/>
              <a:t>Mu2e will use a proton beam.</a:t>
            </a:r>
          </a:p>
          <a:p>
            <a:r>
              <a:rPr lang="en-US" sz="1400" dirty="0"/>
              <a:t>AD is working on the production target for the production solenoid.</a:t>
            </a:r>
          </a:p>
        </p:txBody>
      </p:sp>
      <p:sp>
        <p:nvSpPr>
          <p:cNvPr id="17" name="TextBox 16">
            <a:extLst>
              <a:ext uri="{FF2B5EF4-FFF2-40B4-BE49-F238E27FC236}">
                <a16:creationId xmlns:a16="http://schemas.microsoft.com/office/drawing/2014/main" id="{F3C3FBF7-D334-00B6-B551-F680A2CA1E8E}"/>
              </a:ext>
            </a:extLst>
          </p:cNvPr>
          <p:cNvSpPr txBox="1"/>
          <p:nvPr/>
        </p:nvSpPr>
        <p:spPr>
          <a:xfrm>
            <a:off x="8817807" y="141794"/>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[2]</a:t>
            </a:r>
          </a:p>
        </p:txBody>
      </p:sp>
      <p:pic>
        <p:nvPicPr>
          <p:cNvPr id="2" name="Picture 1" descr="A map of a ring&#10;&#10;Description automatically generated">
            <a:extLst>
              <a:ext uri="{FF2B5EF4-FFF2-40B4-BE49-F238E27FC236}">
                <a16:creationId xmlns:a16="http://schemas.microsoft.com/office/drawing/2014/main" id="{4D9B63D0-D320-AE28-7D54-ED7485017E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2144" y="388015"/>
            <a:ext cx="3435507" cy="3866486"/>
          </a:xfrm>
          <a:prstGeom prst="rect">
            <a:avLst/>
          </a:prstGeom>
        </p:spPr>
      </p:pic>
      <p:sp>
        <p:nvSpPr>
          <p:cNvPr id="13" name="TextBox 12">
            <a:extLst>
              <a:ext uri="{FF2B5EF4-FFF2-40B4-BE49-F238E27FC236}">
                <a16:creationId xmlns:a16="http://schemas.microsoft.com/office/drawing/2014/main" id="{F6E4FB48-50E1-C99B-B95D-B32C2CD26350}"/>
              </a:ext>
            </a:extLst>
          </p:cNvPr>
          <p:cNvSpPr txBox="1"/>
          <p:nvPr/>
        </p:nvSpPr>
        <p:spPr>
          <a:xfrm>
            <a:off x="360680" y="735228"/>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[1]</a:t>
            </a:r>
          </a:p>
        </p:txBody>
      </p:sp>
    </p:spTree>
    <p:extLst>
      <p:ext uri="{BB962C8B-B14F-4D97-AF65-F5344CB8AC3E}">
        <p14:creationId xmlns:p14="http://schemas.microsoft.com/office/powerpoint/2010/main" val="10343356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67</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5"/>
            <a:ext cx="8686800" cy="320908"/>
          </a:xfrm>
        </p:spPr>
        <p:txBody>
          <a:bodyPr/>
          <a:lstStyle/>
          <a:p>
            <a:r>
              <a:rPr lang="en-US" dirty="0"/>
              <a:t>The Production Solenoid surrounds the Production Target.</a:t>
            </a:r>
          </a:p>
        </p:txBody>
      </p:sp>
      <p:sp>
        <p:nvSpPr>
          <p:cNvPr id="10" name="TextBox 9">
            <a:extLst>
              <a:ext uri="{FF2B5EF4-FFF2-40B4-BE49-F238E27FC236}">
                <a16:creationId xmlns:a16="http://schemas.microsoft.com/office/drawing/2014/main" id="{3F515B07-7096-A05B-8B1D-2E07B45D8A0F}"/>
              </a:ext>
            </a:extLst>
          </p:cNvPr>
          <p:cNvSpPr txBox="1"/>
          <p:nvPr/>
        </p:nvSpPr>
        <p:spPr>
          <a:xfrm>
            <a:off x="48330" y="4435749"/>
            <a:ext cx="3845490" cy="246221"/>
          </a:xfrm>
          <a:prstGeom prst="rect">
            <a:avLst/>
          </a:prstGeom>
          <a:noFill/>
        </p:spPr>
        <p:txBody>
          <a:bodyPr wrap="square" rtlCol="0">
            <a:spAutoFit/>
          </a:bodyPr>
          <a:lstStyle/>
          <a:p>
            <a:pPr algn="ctr"/>
            <a:r>
              <a:rPr lang="en-US" sz="1000" dirty="0">
                <a:solidFill>
                  <a:srgbClr val="505050"/>
                </a:solidFill>
                <a:latin typeface="Helvetica" pitchFamily="2" charset="0"/>
              </a:rPr>
              <a:t>See </a:t>
            </a:r>
            <a:r>
              <a:rPr lang="en-US" sz="1000" dirty="0">
                <a:solidFill>
                  <a:srgbClr val="505050"/>
                </a:solidFill>
                <a:latin typeface="Helvetica" pitchFamily="2" charset="0"/>
                <a:hlinkClick r:id="rId2"/>
              </a:rPr>
              <a:t>https://mu2ewiki.fnal.gov/wiki/ProductionSolenoidIntro</a:t>
            </a:r>
            <a:r>
              <a:rPr lang="en-US" sz="1000" dirty="0">
                <a:solidFill>
                  <a:srgbClr val="505050"/>
                </a:solidFill>
                <a:latin typeface="Helvetica" pitchFamily="2" charset="0"/>
              </a:rPr>
              <a:t>  </a:t>
            </a:r>
          </a:p>
        </p:txBody>
      </p:sp>
      <p:pic>
        <p:nvPicPr>
          <p:cNvPr id="8" name="Picture 7" descr="A green cylinder with a brown tube&#10;&#10;Description automatically generated with medium confidence">
            <a:extLst>
              <a:ext uri="{FF2B5EF4-FFF2-40B4-BE49-F238E27FC236}">
                <a16:creationId xmlns:a16="http://schemas.microsoft.com/office/drawing/2014/main" id="{AEF9648A-FDB9-046B-2434-3D7901E53EEB}"/>
              </a:ext>
            </a:extLst>
          </p:cNvPr>
          <p:cNvPicPr>
            <a:picLocks noChangeAspect="1"/>
          </p:cNvPicPr>
          <p:nvPr/>
        </p:nvPicPr>
        <p:blipFill>
          <a:blip r:embed="rId3"/>
          <a:stretch>
            <a:fillRect/>
          </a:stretch>
        </p:blipFill>
        <p:spPr>
          <a:xfrm>
            <a:off x="68580" y="765927"/>
            <a:ext cx="8974567" cy="3681142"/>
          </a:xfrm>
          <a:prstGeom prst="rect">
            <a:avLst/>
          </a:prstGeom>
        </p:spPr>
      </p:pic>
    </p:spTree>
    <p:extLst>
      <p:ext uri="{BB962C8B-B14F-4D97-AF65-F5344CB8AC3E}">
        <p14:creationId xmlns:p14="http://schemas.microsoft.com/office/powerpoint/2010/main" val="21395129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68</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5"/>
            <a:ext cx="8686800" cy="320908"/>
          </a:xfrm>
        </p:spPr>
        <p:txBody>
          <a:bodyPr/>
          <a:lstStyle/>
          <a:p>
            <a:r>
              <a:rPr lang="en-US" dirty="0"/>
              <a:t>GUARD funding has been used to support FAST/IOTA.</a:t>
            </a:r>
          </a:p>
        </p:txBody>
      </p:sp>
      <p:sp>
        <p:nvSpPr>
          <p:cNvPr id="10" name="TextBox 9">
            <a:extLst>
              <a:ext uri="{FF2B5EF4-FFF2-40B4-BE49-F238E27FC236}">
                <a16:creationId xmlns:a16="http://schemas.microsoft.com/office/drawing/2014/main" id="{3F515B07-7096-A05B-8B1D-2E07B45D8A0F}"/>
              </a:ext>
            </a:extLst>
          </p:cNvPr>
          <p:cNvSpPr txBox="1"/>
          <p:nvPr/>
        </p:nvSpPr>
        <p:spPr>
          <a:xfrm>
            <a:off x="48330" y="4435749"/>
            <a:ext cx="3845490" cy="246221"/>
          </a:xfrm>
          <a:prstGeom prst="rect">
            <a:avLst/>
          </a:prstGeom>
          <a:noFill/>
        </p:spPr>
        <p:txBody>
          <a:bodyPr wrap="square" rtlCol="0">
            <a:spAutoFit/>
          </a:bodyPr>
          <a:lstStyle/>
          <a:p>
            <a:pPr algn="ctr"/>
            <a:r>
              <a:rPr lang="en-US" sz="1000" dirty="0">
                <a:solidFill>
                  <a:srgbClr val="505050"/>
                </a:solidFill>
                <a:latin typeface="Helvetica" pitchFamily="2" charset="0"/>
              </a:rPr>
              <a:t>See </a:t>
            </a:r>
            <a:r>
              <a:rPr lang="en-US" sz="1000" dirty="0">
                <a:solidFill>
                  <a:srgbClr val="505050"/>
                </a:solidFill>
                <a:latin typeface="Helvetica" pitchFamily="2" charset="0"/>
                <a:hlinkClick r:id="rId2"/>
              </a:rPr>
              <a:t>https://strategicplan.fnal.gov/accelerator-science-technology/</a:t>
            </a:r>
            <a:r>
              <a:rPr lang="en-US" sz="1000" dirty="0">
                <a:solidFill>
                  <a:srgbClr val="505050"/>
                </a:solidFill>
                <a:latin typeface="Helvetica" pitchFamily="2" charset="0"/>
              </a:rPr>
              <a:t>  </a:t>
            </a:r>
          </a:p>
        </p:txBody>
      </p:sp>
      <p:pic>
        <p:nvPicPr>
          <p:cNvPr id="7" name="Picture 6" descr="A screenshot of a computer&#10;&#10;Description automatically generated">
            <a:extLst>
              <a:ext uri="{FF2B5EF4-FFF2-40B4-BE49-F238E27FC236}">
                <a16:creationId xmlns:a16="http://schemas.microsoft.com/office/drawing/2014/main" id="{00F10E8A-2931-FC6E-F1A3-D9AAE9FA00D3}"/>
              </a:ext>
            </a:extLst>
          </p:cNvPr>
          <p:cNvPicPr>
            <a:picLocks noChangeAspect="1"/>
          </p:cNvPicPr>
          <p:nvPr/>
        </p:nvPicPr>
        <p:blipFill>
          <a:blip r:embed="rId3"/>
          <a:stretch>
            <a:fillRect/>
          </a:stretch>
        </p:blipFill>
        <p:spPr>
          <a:xfrm>
            <a:off x="222250" y="1286617"/>
            <a:ext cx="8686800" cy="2713055"/>
          </a:xfrm>
          <a:prstGeom prst="rect">
            <a:avLst/>
          </a:prstGeom>
        </p:spPr>
      </p:pic>
      <p:sp>
        <p:nvSpPr>
          <p:cNvPr id="14" name="Rectangle 13">
            <a:extLst>
              <a:ext uri="{FF2B5EF4-FFF2-40B4-BE49-F238E27FC236}">
                <a16:creationId xmlns:a16="http://schemas.microsoft.com/office/drawing/2014/main" id="{40960701-4946-6F69-4E77-8BE6B2744AA9}"/>
              </a:ext>
            </a:extLst>
          </p:cNvPr>
          <p:cNvSpPr/>
          <p:nvPr/>
        </p:nvSpPr>
        <p:spPr>
          <a:xfrm>
            <a:off x="6910754" y="2637692"/>
            <a:ext cx="1592724" cy="189035"/>
          </a:xfrm>
          <a:prstGeom prst="rect">
            <a:avLst/>
          </a:prstGeom>
          <a:solidFill>
            <a:srgbClr val="FFFF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802833-8364-FB14-C27D-63B917FED732}"/>
              </a:ext>
            </a:extLst>
          </p:cNvPr>
          <p:cNvSpPr/>
          <p:nvPr/>
        </p:nvSpPr>
        <p:spPr>
          <a:xfrm>
            <a:off x="314948" y="2876667"/>
            <a:ext cx="7601017" cy="189035"/>
          </a:xfrm>
          <a:prstGeom prst="rect">
            <a:avLst/>
          </a:prstGeom>
          <a:solidFill>
            <a:srgbClr val="FFFF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02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79" y="69814"/>
            <a:ext cx="8939233" cy="561843"/>
          </a:xfrm>
        </p:spPr>
        <p:txBody>
          <a:bodyPr/>
          <a:lstStyle/>
          <a:p>
            <a:r>
              <a:rPr lang="en-US" dirty="0"/>
              <a:t>The P5 Report recommends the completion of existing projects and experiments. </a:t>
            </a:r>
          </a:p>
        </p:txBody>
      </p:sp>
      <p:sp>
        <p:nvSpPr>
          <p:cNvPr id="10" name="TextBox 9">
            <a:extLst>
              <a:ext uri="{FF2B5EF4-FFF2-40B4-BE49-F238E27FC236}">
                <a16:creationId xmlns:a16="http://schemas.microsoft.com/office/drawing/2014/main" id="{3F515B07-7096-A05B-8B1D-2E07B45D8A0F}"/>
              </a:ext>
            </a:extLst>
          </p:cNvPr>
          <p:cNvSpPr txBox="1"/>
          <p:nvPr/>
        </p:nvSpPr>
        <p:spPr>
          <a:xfrm>
            <a:off x="48329" y="4435749"/>
            <a:ext cx="5068420" cy="246221"/>
          </a:xfrm>
          <a:prstGeom prst="rect">
            <a:avLst/>
          </a:prstGeom>
          <a:noFill/>
        </p:spPr>
        <p:txBody>
          <a:bodyPr wrap="square" rtlCol="0">
            <a:spAutoFit/>
          </a:bodyPr>
          <a:lstStyle/>
          <a:p>
            <a:pPr algn="ctr"/>
            <a:r>
              <a:rPr lang="en-US" sz="1000" dirty="0">
                <a:solidFill>
                  <a:srgbClr val="505050"/>
                </a:solidFill>
                <a:latin typeface="Helvetica" pitchFamily="2" charset="0"/>
              </a:rPr>
              <a:t>See </a:t>
            </a:r>
            <a:r>
              <a:rPr lang="en-US" sz="1000" dirty="0">
                <a:solidFill>
                  <a:srgbClr val="505050"/>
                </a:solidFill>
                <a:latin typeface="Helvetica" pitchFamily="2" charset="0"/>
                <a:hlinkClick r:id="rId2"/>
              </a:rPr>
              <a:t>https://www.usparticlephysics.org/2023-p5-report/full-list-of-recommendations.html</a:t>
            </a:r>
            <a:r>
              <a:rPr lang="en-US" sz="1000" dirty="0">
                <a:solidFill>
                  <a:srgbClr val="505050"/>
                </a:solidFill>
                <a:latin typeface="Helvetica" pitchFamily="2" charset="0"/>
              </a:rPr>
              <a:t> </a:t>
            </a:r>
          </a:p>
        </p:txBody>
      </p:sp>
      <p:sp>
        <p:nvSpPr>
          <p:cNvPr id="2" name="Content Placeholder 1">
            <a:extLst>
              <a:ext uri="{FF2B5EF4-FFF2-40B4-BE49-F238E27FC236}">
                <a16:creationId xmlns:a16="http://schemas.microsoft.com/office/drawing/2014/main" id="{14C53662-9A49-0CB4-9AB7-7AA7B4F9C382}"/>
              </a:ext>
            </a:extLst>
          </p:cNvPr>
          <p:cNvSpPr>
            <a:spLocks noGrp="1"/>
          </p:cNvSpPr>
          <p:nvPr>
            <p:ph idx="1"/>
          </p:nvPr>
        </p:nvSpPr>
        <p:spPr>
          <a:xfrm>
            <a:off x="157267" y="700659"/>
            <a:ext cx="8672513" cy="1483074"/>
          </a:xfrm>
        </p:spPr>
        <p:txBody>
          <a:bodyPr/>
          <a:lstStyle/>
          <a:p>
            <a:pPr marL="0" indent="0">
              <a:buNone/>
            </a:pPr>
            <a:r>
              <a:rPr lang="en-US" sz="1200" b="1" dirty="0"/>
              <a:t>My takeaway from the P5 Recommendation 1</a:t>
            </a:r>
            <a:r>
              <a:rPr lang="en-US" sz="1200" dirty="0"/>
              <a:t>:</a:t>
            </a:r>
          </a:p>
          <a:p>
            <a:r>
              <a:rPr lang="en-US" sz="1200" dirty="0"/>
              <a:t>The highest priority for maximizing science is to complete the construction of projects and support the operations of ongoing experiments and research.</a:t>
            </a:r>
          </a:p>
          <a:p>
            <a:r>
              <a:rPr lang="en-US" sz="1200" dirty="0"/>
              <a:t>This includes the first phase of DUNE, PIP-II, &amp; Mu2e.</a:t>
            </a:r>
          </a:p>
        </p:txBody>
      </p:sp>
    </p:spTree>
    <p:extLst>
      <p:ext uri="{BB962C8B-B14F-4D97-AF65-F5344CB8AC3E}">
        <p14:creationId xmlns:p14="http://schemas.microsoft.com/office/powerpoint/2010/main" val="2795242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83253" y="69814"/>
            <a:ext cx="9006839" cy="868954"/>
          </a:xfrm>
        </p:spPr>
        <p:txBody>
          <a:bodyPr/>
          <a:lstStyle/>
          <a:p>
            <a:r>
              <a:rPr lang="en-US" dirty="0"/>
              <a:t>The Deep Underground Neutrino Experiment                                           (DUNE) will provide a neutrino physics                                                  program.</a:t>
            </a:r>
          </a:p>
        </p:txBody>
      </p:sp>
      <p:sp>
        <p:nvSpPr>
          <p:cNvPr id="10" name="TextBox 9">
            <a:extLst>
              <a:ext uri="{FF2B5EF4-FFF2-40B4-BE49-F238E27FC236}">
                <a16:creationId xmlns:a16="http://schemas.microsoft.com/office/drawing/2014/main" id="{3F515B07-7096-A05B-8B1D-2E07B45D8A0F}"/>
              </a:ext>
            </a:extLst>
          </p:cNvPr>
          <p:cNvSpPr txBox="1"/>
          <p:nvPr/>
        </p:nvSpPr>
        <p:spPr>
          <a:xfrm>
            <a:off x="0" y="4235312"/>
            <a:ext cx="9021511" cy="553998"/>
          </a:xfrm>
          <a:prstGeom prst="rect">
            <a:avLst/>
          </a:prstGeom>
          <a:noFill/>
        </p:spPr>
        <p:txBody>
          <a:bodyPr wrap="square" rtlCol="0">
            <a:spAutoFit/>
          </a:bodyPr>
          <a:lstStyle/>
          <a:p>
            <a:r>
              <a:rPr lang="en-US" sz="1000" dirty="0">
                <a:solidFill>
                  <a:srgbClr val="505050"/>
                </a:solidFill>
                <a:latin typeface="Helvetica" pitchFamily="2" charset="0"/>
              </a:rPr>
              <a:t>[1] </a:t>
            </a:r>
            <a:r>
              <a:rPr lang="en-US" sz="1000" dirty="0">
                <a:solidFill>
                  <a:srgbClr val="505050"/>
                </a:solidFill>
                <a:latin typeface="Helvetica" pitchFamily="2" charset="0"/>
                <a:hlinkClick r:id="rId2"/>
              </a:rPr>
              <a:t>https://lbnf-dune.fnal.gov/</a:t>
            </a:r>
            <a:r>
              <a:rPr lang="en-US" sz="1000" dirty="0">
                <a:solidFill>
                  <a:srgbClr val="505050"/>
                </a:solidFill>
                <a:latin typeface="Helvetica" pitchFamily="2" charset="0"/>
              </a:rPr>
              <a:t>  </a:t>
            </a:r>
          </a:p>
          <a:p>
            <a:r>
              <a:rPr lang="en-US" sz="1000" dirty="0">
                <a:solidFill>
                  <a:srgbClr val="505050"/>
                </a:solidFill>
                <a:latin typeface="Helvetica" pitchFamily="2" charset="0"/>
              </a:rPr>
              <a:t>[2] A. </a:t>
            </a:r>
            <a:r>
              <a:rPr lang="en-US" sz="1000" dirty="0" err="1">
                <a:solidFill>
                  <a:srgbClr val="505050"/>
                </a:solidFill>
                <a:latin typeface="Helvetica" pitchFamily="2" charset="0"/>
              </a:rPr>
              <a:t>Valishev</a:t>
            </a:r>
            <a:r>
              <a:rPr lang="en-US" sz="1000" dirty="0">
                <a:solidFill>
                  <a:srgbClr val="505050"/>
                </a:solidFill>
                <a:latin typeface="Helvetica" pitchFamily="2" charset="0"/>
              </a:rPr>
              <a:t>, Fermilab Accelerator Complex Evolution (ACE), Princeton Muon Collider Organizational Workshop (2024) </a:t>
            </a:r>
            <a:r>
              <a:rPr lang="en-US" sz="1000" dirty="0">
                <a:solidFill>
                  <a:srgbClr val="505050"/>
                </a:solidFill>
                <a:latin typeface="Helvetica" pitchFamily="2" charset="0"/>
                <a:hlinkClick r:id="rId3"/>
              </a:rPr>
              <a:t>https://lss.fnal.gov/archive/2024/slides/fermilab-slides-24-0021-ad.pdf</a:t>
            </a:r>
            <a:r>
              <a:rPr lang="en-US" sz="1000" dirty="0">
                <a:solidFill>
                  <a:srgbClr val="505050"/>
                </a:solidFill>
                <a:latin typeface="Helvetica" pitchFamily="2" charset="0"/>
              </a:rPr>
              <a:t> </a:t>
            </a:r>
          </a:p>
        </p:txBody>
      </p:sp>
      <p:sp>
        <p:nvSpPr>
          <p:cNvPr id="2" name="Content Placeholder 1">
            <a:extLst>
              <a:ext uri="{FF2B5EF4-FFF2-40B4-BE49-F238E27FC236}">
                <a16:creationId xmlns:a16="http://schemas.microsoft.com/office/drawing/2014/main" id="{4EF5D841-BA32-B979-FA8A-2C1A3F34239F}"/>
              </a:ext>
            </a:extLst>
          </p:cNvPr>
          <p:cNvSpPr>
            <a:spLocks noGrp="1"/>
          </p:cNvSpPr>
          <p:nvPr>
            <p:ph idx="1"/>
          </p:nvPr>
        </p:nvSpPr>
        <p:spPr>
          <a:xfrm>
            <a:off x="83253" y="991279"/>
            <a:ext cx="3289867" cy="3216468"/>
          </a:xfrm>
        </p:spPr>
        <p:txBody>
          <a:bodyPr/>
          <a:lstStyle/>
          <a:p>
            <a:pPr marL="0" indent="0">
              <a:buNone/>
            </a:pPr>
            <a:r>
              <a:rPr lang="en-US" sz="1400" b="1" dirty="0"/>
              <a:t>AD focus for DUNE is on the Long-Baseline Neutrino Facility (LBNF).</a:t>
            </a:r>
          </a:p>
          <a:p>
            <a:r>
              <a:rPr lang="en-US" sz="1400" dirty="0"/>
              <a:t>Build new LBNF beamline and target station.</a:t>
            </a:r>
          </a:p>
          <a:p>
            <a:pPr lvl="1"/>
            <a:r>
              <a:rPr lang="en-US" sz="1200" dirty="0"/>
              <a:t>Integrate these systems into the Accelerator Complex.</a:t>
            </a:r>
          </a:p>
          <a:p>
            <a:r>
              <a:rPr lang="en-US" sz="1400" dirty="0"/>
              <a:t>PIP-II Project will upgrade Accelerator Complex for reliable delivery of greater than 1 MW beam power operations.</a:t>
            </a:r>
          </a:p>
          <a:p>
            <a:r>
              <a:rPr lang="en-US" sz="1400" dirty="0"/>
              <a:t>ACE-MIRT Project will upgrade the Accelerator Complex for reliable delivery of greater than 2 MW beam power operations.</a:t>
            </a:r>
          </a:p>
        </p:txBody>
      </p:sp>
      <p:pic>
        <p:nvPicPr>
          <p:cNvPr id="9" name="Picture 8" descr="Diagram of a bridge with a red line&#10;&#10;Description automatically generated with medium confidence">
            <a:extLst>
              <a:ext uri="{FF2B5EF4-FFF2-40B4-BE49-F238E27FC236}">
                <a16:creationId xmlns:a16="http://schemas.microsoft.com/office/drawing/2014/main" id="{E95ED152-1973-E123-816C-7B5493851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4372" y="2466274"/>
            <a:ext cx="5357139" cy="1959421"/>
          </a:xfrm>
          <a:prstGeom prst="rect">
            <a:avLst/>
          </a:prstGeom>
        </p:spPr>
      </p:pic>
      <p:sp>
        <p:nvSpPr>
          <p:cNvPr id="8" name="TextBox 7">
            <a:extLst>
              <a:ext uri="{FF2B5EF4-FFF2-40B4-BE49-F238E27FC236}">
                <a16:creationId xmlns:a16="http://schemas.microsoft.com/office/drawing/2014/main" id="{A76E1191-D627-7579-878C-B26EBD475FEF}"/>
              </a:ext>
            </a:extLst>
          </p:cNvPr>
          <p:cNvSpPr txBox="1"/>
          <p:nvPr/>
        </p:nvSpPr>
        <p:spPr>
          <a:xfrm>
            <a:off x="3286852" y="1122790"/>
            <a:ext cx="2128137" cy="1169551"/>
          </a:xfrm>
          <a:prstGeom prst="rect">
            <a:avLst/>
          </a:prstGeom>
          <a:noFill/>
        </p:spPr>
        <p:txBody>
          <a:bodyPr wrap="square" rtlCol="0">
            <a:spAutoFit/>
          </a:bodyPr>
          <a:lstStyle/>
          <a:p>
            <a:pPr algn="ctr"/>
            <a:r>
              <a:rPr lang="en-US" sz="1400" b="1" dirty="0">
                <a:solidFill>
                  <a:srgbClr val="7030A0"/>
                </a:solidFill>
                <a:latin typeface="Helvetica" pitchFamily="2" charset="0"/>
              </a:rPr>
              <a:t>See Sungbin Oh’s talk on Wednesday at 10:30 for the Deep Underground Neutrino Experiment Overview.</a:t>
            </a:r>
          </a:p>
        </p:txBody>
      </p:sp>
      <p:sp>
        <p:nvSpPr>
          <p:cNvPr id="17" name="TextBox 16">
            <a:extLst>
              <a:ext uri="{FF2B5EF4-FFF2-40B4-BE49-F238E27FC236}">
                <a16:creationId xmlns:a16="http://schemas.microsoft.com/office/drawing/2014/main" id="{F3C3FBF7-D334-00B6-B551-F680A2CA1E8E}"/>
              </a:ext>
            </a:extLst>
          </p:cNvPr>
          <p:cNvSpPr txBox="1"/>
          <p:nvPr/>
        </p:nvSpPr>
        <p:spPr>
          <a:xfrm>
            <a:off x="8682050" y="2533879"/>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[1]</a:t>
            </a:r>
          </a:p>
        </p:txBody>
      </p:sp>
      <p:pic>
        <p:nvPicPr>
          <p:cNvPr id="12" name="Picture 11" descr="A map of a road&#10;&#10;Description automatically generated">
            <a:extLst>
              <a:ext uri="{FF2B5EF4-FFF2-40B4-BE49-F238E27FC236}">
                <a16:creationId xmlns:a16="http://schemas.microsoft.com/office/drawing/2014/main" id="{3112EEE2-6607-921A-A480-C0A5B627EFBA}"/>
              </a:ext>
            </a:extLst>
          </p:cNvPr>
          <p:cNvPicPr>
            <a:picLocks noChangeAspect="1"/>
          </p:cNvPicPr>
          <p:nvPr/>
        </p:nvPicPr>
        <p:blipFill>
          <a:blip r:embed="rId5"/>
          <a:stretch>
            <a:fillRect/>
          </a:stretch>
        </p:blipFill>
        <p:spPr>
          <a:xfrm>
            <a:off x="5345472" y="69814"/>
            <a:ext cx="3744620" cy="2405368"/>
          </a:xfrm>
          <a:prstGeom prst="rect">
            <a:avLst/>
          </a:prstGeom>
        </p:spPr>
      </p:pic>
      <p:sp>
        <p:nvSpPr>
          <p:cNvPr id="13" name="TextBox 12">
            <a:extLst>
              <a:ext uri="{FF2B5EF4-FFF2-40B4-BE49-F238E27FC236}">
                <a16:creationId xmlns:a16="http://schemas.microsoft.com/office/drawing/2014/main" id="{4A0677BD-5D66-5594-9A15-240B5E483919}"/>
              </a:ext>
            </a:extLst>
          </p:cNvPr>
          <p:cNvSpPr txBox="1"/>
          <p:nvPr/>
        </p:nvSpPr>
        <p:spPr>
          <a:xfrm>
            <a:off x="5102343" y="370187"/>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[2]</a:t>
            </a:r>
          </a:p>
        </p:txBody>
      </p:sp>
    </p:spTree>
    <p:extLst>
      <p:ext uri="{BB962C8B-B14F-4D97-AF65-F5344CB8AC3E}">
        <p14:creationId xmlns:p14="http://schemas.microsoft.com/office/powerpoint/2010/main" val="3568721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0600C3-BC96-B0A9-9F35-605BE21A1ED5}"/>
              </a:ext>
            </a:extLst>
          </p:cNvPr>
          <p:cNvSpPr>
            <a:spLocks noGrp="1"/>
          </p:cNvSpPr>
          <p:nvPr>
            <p:ph type="dt" sz="half" idx="2"/>
          </p:nvPr>
        </p:nvSpPr>
        <p:spPr/>
        <p:txBody>
          <a:bodyPr/>
          <a:lstStyle/>
          <a:p>
            <a:pPr>
              <a:defRPr/>
            </a:pPr>
            <a:r>
              <a:rPr lang="en-US"/>
              <a:t>7/10/2024</a:t>
            </a:r>
            <a:endParaRPr lang="en-US" dirty="0"/>
          </a:p>
        </p:txBody>
      </p:sp>
      <p:sp>
        <p:nvSpPr>
          <p:cNvPr id="5" name="Footer Placeholder 4">
            <a:extLst>
              <a:ext uri="{FF2B5EF4-FFF2-40B4-BE49-F238E27FC236}">
                <a16:creationId xmlns:a16="http://schemas.microsoft.com/office/drawing/2014/main" id="{F03DD5E7-60E3-3D9F-749A-426E14679632}"/>
              </a:ext>
            </a:extLst>
          </p:cNvPr>
          <p:cNvSpPr>
            <a:spLocks noGrp="1"/>
          </p:cNvSpPr>
          <p:nvPr>
            <p:ph type="ftr" sz="quarter" idx="3"/>
          </p:nvPr>
        </p:nvSpPr>
        <p:spPr/>
        <p:txBody>
          <a:bodyPr/>
          <a:lstStyle/>
          <a:p>
            <a:pPr>
              <a:defRPr/>
            </a:pPr>
            <a:r>
              <a:rPr lang="en-US"/>
              <a:t>J. D. Crnkovic | Accelerator Complex Status &amp; Evolution</a:t>
            </a:r>
            <a:endParaRPr lang="en-US" b="1" dirty="0"/>
          </a:p>
        </p:txBody>
      </p:sp>
      <p:sp>
        <p:nvSpPr>
          <p:cNvPr id="6" name="Slide Number Placeholder 5">
            <a:extLst>
              <a:ext uri="{FF2B5EF4-FFF2-40B4-BE49-F238E27FC236}">
                <a16:creationId xmlns:a16="http://schemas.microsoft.com/office/drawing/2014/main" id="{960E9922-CBCA-0C7C-0E87-C45C8CC04892}"/>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3" name="Title 2">
            <a:extLst>
              <a:ext uri="{FF2B5EF4-FFF2-40B4-BE49-F238E27FC236}">
                <a16:creationId xmlns:a16="http://schemas.microsoft.com/office/drawing/2014/main" id="{FD404D3D-8604-053B-7130-2952AE562202}"/>
              </a:ext>
            </a:extLst>
          </p:cNvPr>
          <p:cNvSpPr>
            <a:spLocks noGrp="1"/>
          </p:cNvSpPr>
          <p:nvPr>
            <p:ph type="title"/>
          </p:nvPr>
        </p:nvSpPr>
        <p:spPr>
          <a:xfrm>
            <a:off x="68580" y="69814"/>
            <a:ext cx="9001396" cy="600746"/>
          </a:xfrm>
        </p:spPr>
        <p:txBody>
          <a:bodyPr/>
          <a:lstStyle/>
          <a:p>
            <a:r>
              <a:rPr lang="en-US" dirty="0"/>
              <a:t>The Proton Improvement Plan-II (PIP-II) will power the world’s most intense neutrino beam.</a:t>
            </a:r>
          </a:p>
        </p:txBody>
      </p:sp>
      <p:sp>
        <p:nvSpPr>
          <p:cNvPr id="10" name="TextBox 9">
            <a:extLst>
              <a:ext uri="{FF2B5EF4-FFF2-40B4-BE49-F238E27FC236}">
                <a16:creationId xmlns:a16="http://schemas.microsoft.com/office/drawing/2014/main" id="{3F515B07-7096-A05B-8B1D-2E07B45D8A0F}"/>
              </a:ext>
            </a:extLst>
          </p:cNvPr>
          <p:cNvSpPr txBox="1"/>
          <p:nvPr/>
        </p:nvSpPr>
        <p:spPr>
          <a:xfrm>
            <a:off x="68580" y="4271406"/>
            <a:ext cx="2950518" cy="400110"/>
          </a:xfrm>
          <a:prstGeom prst="rect">
            <a:avLst/>
          </a:prstGeom>
          <a:noFill/>
        </p:spPr>
        <p:txBody>
          <a:bodyPr wrap="square" rtlCol="0">
            <a:spAutoFit/>
          </a:bodyPr>
          <a:lstStyle/>
          <a:p>
            <a:r>
              <a:rPr lang="en-US" sz="1000" dirty="0">
                <a:solidFill>
                  <a:srgbClr val="505050"/>
                </a:solidFill>
                <a:latin typeface="Helvetica" pitchFamily="2" charset="0"/>
              </a:rPr>
              <a:t>[1] </a:t>
            </a:r>
            <a:r>
              <a:rPr lang="en-US" sz="1000" dirty="0">
                <a:solidFill>
                  <a:srgbClr val="505050"/>
                </a:solidFill>
                <a:latin typeface="Helvetica" pitchFamily="2" charset="0"/>
                <a:hlinkClick r:id="rId2"/>
              </a:rPr>
              <a:t>https://pip2.fnal.gov/</a:t>
            </a:r>
            <a:r>
              <a:rPr lang="en-US" sz="1000" dirty="0">
                <a:solidFill>
                  <a:srgbClr val="505050"/>
                </a:solidFill>
                <a:latin typeface="Helvetica" pitchFamily="2" charset="0"/>
              </a:rPr>
              <a:t> </a:t>
            </a:r>
          </a:p>
          <a:p>
            <a:r>
              <a:rPr lang="en-US" sz="1000" dirty="0">
                <a:solidFill>
                  <a:srgbClr val="505050"/>
                </a:solidFill>
                <a:latin typeface="Helvetica" pitchFamily="2" charset="0"/>
              </a:rPr>
              <a:t>[2] </a:t>
            </a:r>
            <a:r>
              <a:rPr lang="en-US" sz="1000" dirty="0">
                <a:solidFill>
                  <a:srgbClr val="505050"/>
                </a:solidFill>
                <a:latin typeface="Helvetica" pitchFamily="2" charset="0"/>
                <a:hlinkClick r:id="rId3"/>
              </a:rPr>
              <a:t>https://pip2.fnal.gov/about/photos-and-videos/</a:t>
            </a:r>
            <a:r>
              <a:rPr lang="en-US" sz="1000" dirty="0">
                <a:solidFill>
                  <a:srgbClr val="505050"/>
                </a:solidFill>
                <a:latin typeface="Helvetica" pitchFamily="2" charset="0"/>
              </a:rPr>
              <a:t>  </a:t>
            </a:r>
          </a:p>
        </p:txBody>
      </p:sp>
      <p:sp>
        <p:nvSpPr>
          <p:cNvPr id="8" name="TextBox 7">
            <a:extLst>
              <a:ext uri="{FF2B5EF4-FFF2-40B4-BE49-F238E27FC236}">
                <a16:creationId xmlns:a16="http://schemas.microsoft.com/office/drawing/2014/main" id="{A76E1191-D627-7579-878C-B26EBD475FEF}"/>
              </a:ext>
            </a:extLst>
          </p:cNvPr>
          <p:cNvSpPr txBox="1"/>
          <p:nvPr/>
        </p:nvSpPr>
        <p:spPr>
          <a:xfrm>
            <a:off x="4158802" y="4194462"/>
            <a:ext cx="3750758" cy="523220"/>
          </a:xfrm>
          <a:prstGeom prst="rect">
            <a:avLst/>
          </a:prstGeom>
          <a:noFill/>
        </p:spPr>
        <p:txBody>
          <a:bodyPr wrap="square" rtlCol="0">
            <a:spAutoFit/>
          </a:bodyPr>
          <a:lstStyle/>
          <a:p>
            <a:pPr algn="ctr"/>
            <a:r>
              <a:rPr lang="en-US" sz="1400" b="1" dirty="0">
                <a:solidFill>
                  <a:srgbClr val="7030A0"/>
                </a:solidFill>
                <a:latin typeface="Helvetica" pitchFamily="2" charset="0"/>
              </a:rPr>
              <a:t>See Pantaleo Raimondi’s talk on Thursday at 13:30 for the PIP-II Overview &amp; Update. </a:t>
            </a:r>
          </a:p>
        </p:txBody>
      </p:sp>
      <p:sp>
        <p:nvSpPr>
          <p:cNvPr id="7" name="Content Placeholder 1">
            <a:extLst>
              <a:ext uri="{FF2B5EF4-FFF2-40B4-BE49-F238E27FC236}">
                <a16:creationId xmlns:a16="http://schemas.microsoft.com/office/drawing/2014/main" id="{C90108CB-56F4-7BEB-8309-CB32D2DD3B9F}"/>
              </a:ext>
            </a:extLst>
          </p:cNvPr>
          <p:cNvSpPr txBox="1">
            <a:spLocks/>
          </p:cNvSpPr>
          <p:nvPr/>
        </p:nvSpPr>
        <p:spPr>
          <a:xfrm>
            <a:off x="135099" y="744843"/>
            <a:ext cx="3957530" cy="3035894"/>
          </a:xfrm>
          <a:prstGeom prst="rect">
            <a:avLst/>
          </a:prstGeom>
        </p:spPr>
        <p:txBody>
          <a:bodyPr lIns="0" tIns="0" rIns="0" bIns="0"/>
          <a:lstStyle>
            <a:lvl1pPr marL="227013" indent="-227013" algn="l" defTabSz="457200" rtl="0" eaLnBrk="1" fontAlgn="base" hangingPunct="1">
              <a:spcBef>
                <a:spcPts val="984"/>
              </a:spcBef>
              <a:spcAft>
                <a:spcPct val="0"/>
              </a:spcAft>
              <a:buFont typeface="Arial" panose="020B0604020202020204" pitchFamily="34" charset="0"/>
              <a:buChar char="•"/>
              <a:defRPr sz="1600" kern="1200">
                <a:solidFill>
                  <a:srgbClr val="505050"/>
                </a:solidFill>
                <a:latin typeface="Helvetica"/>
                <a:ea typeface="Geneva" charset="0"/>
                <a:cs typeface="ＭＳ Ｐゴシック" charset="0"/>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kern="1200">
                <a:solidFill>
                  <a:srgbClr val="505050"/>
                </a:solidFill>
                <a:latin typeface="Helvetica"/>
                <a:ea typeface="ＭＳ Ｐゴシック" charset="0"/>
                <a:cs typeface="ＭＳ Ｐゴシック" charset="0"/>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kern="1200">
                <a:solidFill>
                  <a:srgbClr val="505050"/>
                </a:solidFill>
                <a:latin typeface="Helvetica"/>
                <a:ea typeface="ＭＳ Ｐゴシック" charset="0"/>
                <a:cs typeface="ＭＳ Ｐゴシック" charset="0"/>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a:t>PIP-II Project</a:t>
            </a:r>
          </a:p>
          <a:p>
            <a:r>
              <a:rPr lang="en-US" sz="1200" dirty="0"/>
              <a:t>Replaces the current 400 MeV </a:t>
            </a:r>
            <a:r>
              <a:rPr lang="en-US" sz="1200" dirty="0" err="1"/>
              <a:t>Linac</a:t>
            </a:r>
            <a:r>
              <a:rPr lang="en-US" sz="1200" dirty="0"/>
              <a:t> with an 800 MeV </a:t>
            </a:r>
            <a:r>
              <a:rPr lang="en-US" sz="1200" dirty="0" err="1"/>
              <a:t>linac</a:t>
            </a:r>
            <a:r>
              <a:rPr lang="en-US" sz="1200" dirty="0"/>
              <a:t> that uses superconducting radio-frequency (</a:t>
            </a:r>
            <a:r>
              <a:rPr lang="en-US" sz="1200" dirty="0" err="1"/>
              <a:t>sRF</a:t>
            </a:r>
            <a:r>
              <a:rPr lang="en-US" sz="1200" dirty="0"/>
              <a:t>) technology </a:t>
            </a:r>
            <a:r>
              <a:rPr lang="en-US" sz="1000" dirty="0"/>
              <a:t>[1]</a:t>
            </a:r>
            <a:r>
              <a:rPr lang="en-US" sz="1200" dirty="0"/>
              <a:t>.</a:t>
            </a:r>
          </a:p>
          <a:p>
            <a:pPr lvl="1"/>
            <a:r>
              <a:rPr lang="en-US" sz="1000" dirty="0"/>
              <a:t>New </a:t>
            </a:r>
            <a:r>
              <a:rPr lang="en-US" sz="1000" dirty="0" err="1"/>
              <a:t>linac</a:t>
            </a:r>
            <a:r>
              <a:rPr lang="en-US" sz="1000" dirty="0"/>
              <a:t> has a 215-meter length.</a:t>
            </a:r>
          </a:p>
          <a:p>
            <a:pPr lvl="1"/>
            <a:r>
              <a:rPr lang="en-US" sz="1000" dirty="0"/>
              <a:t>New </a:t>
            </a:r>
            <a:r>
              <a:rPr lang="en-US" sz="1000" dirty="0" err="1"/>
              <a:t>linac</a:t>
            </a:r>
            <a:r>
              <a:rPr lang="en-US" sz="1000" dirty="0"/>
              <a:t> will inject beam into the Booster.</a:t>
            </a:r>
          </a:p>
          <a:p>
            <a:r>
              <a:rPr lang="en-US" sz="1200" dirty="0"/>
              <a:t>Upgrades the Booster cycle rate to 20 Hz from 15 Hz.</a:t>
            </a:r>
          </a:p>
          <a:p>
            <a:r>
              <a:rPr lang="en-US" sz="1200" dirty="0"/>
              <a:t>Increases 8 GeV p beam intensity to support reliable delivery of greater than 1 MW beam power from the Main Injector.</a:t>
            </a:r>
          </a:p>
          <a:p>
            <a:pPr lvl="1"/>
            <a:r>
              <a:rPr lang="en-US" sz="1000" dirty="0"/>
              <a:t>New </a:t>
            </a:r>
            <a:r>
              <a:rPr lang="en-US" sz="1000" dirty="0" err="1"/>
              <a:t>linac</a:t>
            </a:r>
            <a:r>
              <a:rPr lang="en-US" sz="1000" dirty="0"/>
              <a:t> will also support reliable delivery of greater than 2 MW beam power upgrade for the Main Injector (ACE-MIRT).</a:t>
            </a:r>
          </a:p>
          <a:p>
            <a:r>
              <a:rPr lang="en-US" sz="1200" dirty="0"/>
              <a:t>Has Critical Decision 3 (CD-3) approval.</a:t>
            </a:r>
          </a:p>
        </p:txBody>
      </p:sp>
      <p:pic>
        <p:nvPicPr>
          <p:cNvPr id="12" name="Picture 11" descr="A machine with round metal objects&#10;&#10;Description automatically generated with medium confidence">
            <a:extLst>
              <a:ext uri="{FF2B5EF4-FFF2-40B4-BE49-F238E27FC236}">
                <a16:creationId xmlns:a16="http://schemas.microsoft.com/office/drawing/2014/main" id="{8E8F2B5B-D19F-81D0-53A2-199FC6090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3881" y="425818"/>
            <a:ext cx="5026095" cy="3354919"/>
          </a:xfrm>
          <a:prstGeom prst="rect">
            <a:avLst/>
          </a:prstGeom>
        </p:spPr>
      </p:pic>
      <p:sp>
        <p:nvSpPr>
          <p:cNvPr id="17" name="TextBox 16">
            <a:extLst>
              <a:ext uri="{FF2B5EF4-FFF2-40B4-BE49-F238E27FC236}">
                <a16:creationId xmlns:a16="http://schemas.microsoft.com/office/drawing/2014/main" id="{F3C3FBF7-D334-00B6-B551-F680A2CA1E8E}"/>
              </a:ext>
            </a:extLst>
          </p:cNvPr>
          <p:cNvSpPr txBox="1"/>
          <p:nvPr/>
        </p:nvSpPr>
        <p:spPr>
          <a:xfrm>
            <a:off x="3805516" y="443731"/>
            <a:ext cx="326193" cy="246221"/>
          </a:xfrm>
          <a:prstGeom prst="rect">
            <a:avLst/>
          </a:prstGeom>
          <a:noFill/>
        </p:spPr>
        <p:txBody>
          <a:bodyPr wrap="square" rtlCol="0">
            <a:spAutoFit/>
          </a:bodyPr>
          <a:lstStyle/>
          <a:p>
            <a:pPr algn="ctr"/>
            <a:r>
              <a:rPr lang="en-US" sz="1000" dirty="0">
                <a:solidFill>
                  <a:srgbClr val="505050"/>
                </a:solidFill>
                <a:latin typeface="Helvetica" pitchFamily="2" charset="0"/>
              </a:rPr>
              <a:t>[2]</a:t>
            </a:r>
          </a:p>
        </p:txBody>
      </p:sp>
      <p:sp>
        <p:nvSpPr>
          <p:cNvPr id="14" name="TextBox 13">
            <a:extLst>
              <a:ext uri="{FF2B5EF4-FFF2-40B4-BE49-F238E27FC236}">
                <a16:creationId xmlns:a16="http://schemas.microsoft.com/office/drawing/2014/main" id="{616A5B77-0BCB-17F1-4308-2ABEC7D894CB}"/>
              </a:ext>
            </a:extLst>
          </p:cNvPr>
          <p:cNvSpPr txBox="1"/>
          <p:nvPr/>
        </p:nvSpPr>
        <p:spPr>
          <a:xfrm>
            <a:off x="5184451" y="3756767"/>
            <a:ext cx="2744954" cy="461665"/>
          </a:xfrm>
          <a:prstGeom prst="rect">
            <a:avLst/>
          </a:prstGeom>
          <a:noFill/>
        </p:spPr>
        <p:txBody>
          <a:bodyPr wrap="square" rtlCol="0">
            <a:spAutoFit/>
          </a:bodyPr>
          <a:lstStyle/>
          <a:p>
            <a:pPr algn="ctr"/>
            <a:r>
              <a:rPr lang="en-US" sz="1000" b="1" dirty="0">
                <a:solidFill>
                  <a:srgbClr val="505050"/>
                </a:solidFill>
                <a:latin typeface="Helvetica" pitchFamily="2" charset="0"/>
              </a:rPr>
              <a:t>5-cell 650-MHz </a:t>
            </a:r>
            <a:r>
              <a:rPr lang="en-US" sz="1000" b="1" dirty="0" err="1">
                <a:solidFill>
                  <a:srgbClr val="505050"/>
                </a:solidFill>
                <a:latin typeface="Helvetica" pitchFamily="2" charset="0"/>
              </a:rPr>
              <a:t>sRF</a:t>
            </a:r>
            <a:r>
              <a:rPr lang="en-US" sz="1000" b="1" dirty="0">
                <a:solidFill>
                  <a:srgbClr val="505050"/>
                </a:solidFill>
                <a:latin typeface="Helvetica" pitchFamily="2" charset="0"/>
              </a:rPr>
              <a:t> cavity for PIP-II that is cooled with liquid helium to below -270 ◦C.</a:t>
            </a:r>
            <a:r>
              <a:rPr lang="en-US" sz="1400" b="1" dirty="0">
                <a:solidFill>
                  <a:srgbClr val="7030A0"/>
                </a:solidFill>
                <a:latin typeface="Helvetica" pitchFamily="2" charset="0"/>
              </a:rPr>
              <a:t> </a:t>
            </a:r>
          </a:p>
        </p:txBody>
      </p:sp>
    </p:spTree>
    <p:extLst>
      <p:ext uri="{BB962C8B-B14F-4D97-AF65-F5344CB8AC3E}">
        <p14:creationId xmlns:p14="http://schemas.microsoft.com/office/powerpoint/2010/main" val="1208798617"/>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900" dirty="0">
            <a:latin typeface="Helvetica" pitchFamily="2" charset="0"/>
          </a:defRPr>
        </a:defPPr>
      </a:lstStyle>
    </a:txDef>
  </a:objectDefaults>
  <a:extraClrSchemeLst/>
  <a:extLst>
    <a:ext uri="{05A4C25C-085E-4340-85A3-A5531E510DB2}">
      <thm15:themeFamily xmlns:thm15="http://schemas.microsoft.com/office/thememl/2012/main" name="FNAL_Powerpoint_16x9_103023" id="{E1BB9EEB-EE7F-6A45-902D-2FAAA9CEF802}" vid="{7D1E3761-D559-8944-983C-6FB4DBA43E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FNAL_PowerPoint_16x9_103023</Template>
  <TotalTime>1671</TotalTime>
  <Words>7060</Words>
  <Application>Microsoft Office PowerPoint</Application>
  <PresentationFormat>On-screen Show (16:9)</PresentationFormat>
  <Paragraphs>575</Paragraphs>
  <Slides>68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Calibri</vt:lpstr>
      <vt:lpstr>Helvetica</vt:lpstr>
      <vt:lpstr>Fermilab_PPT_090915</vt:lpstr>
      <vt:lpstr>PowerPoint Presentation</vt:lpstr>
      <vt:lpstr>This talk gives the 10,000-foot view of AD.</vt:lpstr>
      <vt:lpstr>Current Fermilab Accelerator Complex:</vt:lpstr>
      <vt:lpstr>Outline of FY 2024 Run:</vt:lpstr>
      <vt:lpstr>Accelerator complex delivers beam to experiments.</vt:lpstr>
      <vt:lpstr>Accelerator complex delivers beam to experiments.</vt:lpstr>
      <vt:lpstr>The P5 Report recommends the completion of existing projects and experiments. </vt:lpstr>
      <vt:lpstr>The Deep Underground Neutrino Experiment                                           (DUNE) will provide a neutrino physics                                                  program.</vt:lpstr>
      <vt:lpstr>The Proton Improvement Plan-II (PIP-II) will power the world’s most intense neutrino beam.</vt:lpstr>
      <vt:lpstr>The Muon-to-Electron-Conversion (Mu2e) Experiment will look for charged lepton flavor violation.</vt:lpstr>
      <vt:lpstr>Accelerator Controls Operations Research Network (ACORN) Project will modernize AD control systems:</vt:lpstr>
      <vt:lpstr>Fermilab Long Range Plan has been recently updated.</vt:lpstr>
      <vt:lpstr>P5 Report recommends the study of fundamental constitutes and interaction of the universe.</vt:lpstr>
      <vt:lpstr>The first phase of the Accelerator Complex Evolution (ACE) plan will provide the Main Injector Ramp &amp; Targetry (ACE-MIRT) upgrade.</vt:lpstr>
      <vt:lpstr>The ACE-MIRT technically limited schedule extends into the early 2030s.</vt:lpstr>
      <vt:lpstr>P5 Report recommends long term planning for the Fermilab accelerator complex.</vt:lpstr>
      <vt:lpstr>The second phase of the Accelerator Complex Evolution (ACE) plan will provide the Booster Replacement (ACE-BR) upgrade.</vt:lpstr>
      <vt:lpstr>P5 Report recomends investigating the feasibility of a muon collider.</vt:lpstr>
      <vt:lpstr>Fermilab Accelerator Science and Technology (FAST) facility and Integrable Optics Test Accelerator (IOTA) ring provide important R&amp;D for future accelerator machines.</vt:lpstr>
      <vt:lpstr>A muon collider can provide the 10 TeV pCM collider!</vt:lpstr>
      <vt:lpstr>Conclusion</vt:lpstr>
      <vt:lpstr>Backup Slides:</vt:lpstr>
      <vt:lpstr>P5 Report was released at the end of last year.</vt:lpstr>
      <vt:lpstr>P5 Report was released at the end of last year.</vt:lpstr>
      <vt:lpstr>P5 Report was released at the end of last year.</vt:lpstr>
      <vt:lpstr>P5 Report was released at the end of last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Current Fermilab Accelerator Complex:</vt:lpstr>
      <vt:lpstr>The Deep Underground Neutrino Experiment (DUNE) will study neutrino properties.</vt:lpstr>
      <vt:lpstr>The Deep Underground Neutrino Experiment (DUNE) will study neutrino properties.</vt:lpstr>
      <vt:lpstr>The Muon-to-Electron-Conversion (Mu2e) Experiment will look for charged lepton flavor violation.</vt:lpstr>
      <vt:lpstr>The Muon-to-Electron-Conversion (Mu2e) Experiment will look for charged lepton flavor violation.</vt:lpstr>
      <vt:lpstr>The Production Solenoid surrounds the Production Target.</vt:lpstr>
      <vt:lpstr>GUARD funding has been used to support FAST/IOTA.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Jason Crnkovic</dc:creator>
  <cp:lastModifiedBy>Jason Crnkovic</cp:lastModifiedBy>
  <cp:revision>95</cp:revision>
  <cp:lastPrinted>2014-01-20T19:40:21Z</cp:lastPrinted>
  <dcterms:created xsi:type="dcterms:W3CDTF">2024-07-05T20:34:25Z</dcterms:created>
  <dcterms:modified xsi:type="dcterms:W3CDTF">2024-07-10T03:41:05Z</dcterms:modified>
</cp:coreProperties>
</file>