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32" r:id="rId2"/>
    <p:sldMasterId id="2147484166" r:id="rId3"/>
  </p:sldMasterIdLst>
  <p:notesMasterIdLst>
    <p:notesMasterId r:id="rId106"/>
  </p:notesMasterIdLst>
  <p:handoutMasterIdLst>
    <p:handoutMasterId r:id="rId107"/>
  </p:handoutMasterIdLst>
  <p:sldIdLst>
    <p:sldId id="294" r:id="rId4"/>
    <p:sldId id="1825" r:id="rId5"/>
    <p:sldId id="5152" r:id="rId6"/>
    <p:sldId id="5126" r:id="rId7"/>
    <p:sldId id="3456" r:id="rId8"/>
    <p:sldId id="5157" r:id="rId9"/>
    <p:sldId id="5125" r:id="rId10"/>
    <p:sldId id="2540" r:id="rId11"/>
    <p:sldId id="3452" r:id="rId12"/>
    <p:sldId id="650" r:id="rId13"/>
    <p:sldId id="321" r:id="rId14"/>
    <p:sldId id="5154" r:id="rId15"/>
    <p:sldId id="5279" r:id="rId16"/>
    <p:sldId id="5280" r:id="rId17"/>
    <p:sldId id="5283" r:id="rId18"/>
    <p:sldId id="5284" r:id="rId19"/>
    <p:sldId id="5292" r:id="rId20"/>
    <p:sldId id="3539" r:id="rId21"/>
    <p:sldId id="3458" r:id="rId22"/>
    <p:sldId id="3604" r:id="rId23"/>
    <p:sldId id="1541" r:id="rId24"/>
    <p:sldId id="3571" r:id="rId25"/>
    <p:sldId id="3460" r:id="rId26"/>
    <p:sldId id="3596" r:id="rId27"/>
    <p:sldId id="3573" r:id="rId28"/>
    <p:sldId id="3469" r:id="rId29"/>
    <p:sldId id="3579" r:id="rId30"/>
    <p:sldId id="3578" r:id="rId31"/>
    <p:sldId id="3603" r:id="rId32"/>
    <p:sldId id="315" r:id="rId33"/>
    <p:sldId id="5293" r:id="rId34"/>
    <p:sldId id="1503" r:id="rId35"/>
    <p:sldId id="1505" r:id="rId36"/>
    <p:sldId id="1506" r:id="rId37"/>
    <p:sldId id="3560" r:id="rId38"/>
    <p:sldId id="360" r:id="rId39"/>
    <p:sldId id="3601" r:id="rId40"/>
    <p:sldId id="3465" r:id="rId41"/>
    <p:sldId id="3630" r:id="rId42"/>
    <p:sldId id="3304" r:id="rId43"/>
    <p:sldId id="3623" r:id="rId44"/>
    <p:sldId id="5281" r:id="rId45"/>
    <p:sldId id="3629" r:id="rId46"/>
    <p:sldId id="5282" r:id="rId47"/>
    <p:sldId id="388" r:id="rId48"/>
    <p:sldId id="398" r:id="rId49"/>
    <p:sldId id="5294" r:id="rId50"/>
    <p:sldId id="5295" r:id="rId51"/>
    <p:sldId id="5296" r:id="rId52"/>
    <p:sldId id="5297" r:id="rId53"/>
    <p:sldId id="3526" r:id="rId54"/>
    <p:sldId id="3582" r:id="rId55"/>
    <p:sldId id="5298" r:id="rId56"/>
    <p:sldId id="5285" r:id="rId57"/>
    <p:sldId id="5286" r:id="rId58"/>
    <p:sldId id="404" r:id="rId59"/>
    <p:sldId id="1510" r:id="rId60"/>
    <p:sldId id="338" r:id="rId61"/>
    <p:sldId id="5288" r:id="rId62"/>
    <p:sldId id="303" r:id="rId63"/>
    <p:sldId id="340" r:id="rId64"/>
    <p:sldId id="339" r:id="rId65"/>
    <p:sldId id="341" r:id="rId66"/>
    <p:sldId id="5289" r:id="rId67"/>
    <p:sldId id="1498" r:id="rId68"/>
    <p:sldId id="1501" r:id="rId69"/>
    <p:sldId id="1500" r:id="rId70"/>
    <p:sldId id="5299" r:id="rId71"/>
    <p:sldId id="3257" r:id="rId72"/>
    <p:sldId id="325" r:id="rId73"/>
    <p:sldId id="3529" r:id="rId74"/>
    <p:sldId id="5300" r:id="rId75"/>
    <p:sldId id="5306" r:id="rId76"/>
    <p:sldId id="5301" r:id="rId77"/>
    <p:sldId id="295" r:id="rId78"/>
    <p:sldId id="5272" r:id="rId79"/>
    <p:sldId id="5276" r:id="rId80"/>
    <p:sldId id="5302" r:id="rId81"/>
    <p:sldId id="5274" r:id="rId82"/>
    <p:sldId id="5303" r:id="rId83"/>
    <p:sldId id="5304" r:id="rId84"/>
    <p:sldId id="5305" r:id="rId85"/>
    <p:sldId id="5246" r:id="rId86"/>
    <p:sldId id="5249" r:id="rId87"/>
    <p:sldId id="5250" r:id="rId88"/>
    <p:sldId id="5251" r:id="rId89"/>
    <p:sldId id="898" r:id="rId90"/>
    <p:sldId id="899" r:id="rId91"/>
    <p:sldId id="897" r:id="rId92"/>
    <p:sldId id="5235" r:id="rId93"/>
    <p:sldId id="5236" r:id="rId94"/>
    <p:sldId id="5238" r:id="rId95"/>
    <p:sldId id="5271" r:id="rId96"/>
    <p:sldId id="2468" r:id="rId97"/>
    <p:sldId id="2179" r:id="rId98"/>
    <p:sldId id="3453" r:id="rId99"/>
    <p:sldId id="5149" r:id="rId100"/>
    <p:sldId id="5209" r:id="rId101"/>
    <p:sldId id="5140" r:id="rId102"/>
    <p:sldId id="5211" r:id="rId103"/>
    <p:sldId id="5212" r:id="rId104"/>
    <p:sldId id="5278" r:id="rId10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D176C2-3838-6ADE-DC05-0AECB74C7B25}" name="Richard P Stanek" initials="RPS" userId="S::rstanek@services.fnal.gov::b39fe952-ccac-4ff7-99e5-ef8dc3db4b6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05050"/>
    <a:srgbClr val="4E4E4E"/>
    <a:srgbClr val="97D7EB"/>
    <a:srgbClr val="98D7EA"/>
    <a:srgbClr val="98D7EB"/>
    <a:srgbClr val="50504E"/>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24934-118C-CE49-9E5E-D692D91DC9CD}" v="1" dt="2024-07-10T14:32:39.2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4"/>
  </p:normalViewPr>
  <p:slideViewPr>
    <p:cSldViewPr snapToGrid="0">
      <p:cViewPr varScale="1">
        <p:scale>
          <a:sx n="120" d="100"/>
          <a:sy n="120" d="100"/>
        </p:scale>
        <p:origin x="200" y="49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microsoft.com/office/2015/10/relationships/revisionInfo" Target="revisionInfo.xml"/><Relationship Id="rId16" Type="http://schemas.openxmlformats.org/officeDocument/2006/relationships/slide" Target="slides/slide13.xml"/><Relationship Id="rId107" Type="http://schemas.openxmlformats.org/officeDocument/2006/relationships/handoutMaster" Target="handoutMasters/handout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87E7D-5AAC-43D8-8CEB-3191EDDC0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258844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2177220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oboto"/>
              <a:cs typeface="Roboto"/>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426874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322799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dirty="0"/>
              <a:t>The focus of this talk is on the loss due to surface oxide of Nb based superconducting qubits and resonators.</a:t>
            </a:r>
          </a:p>
          <a:p>
            <a:pPr marL="0" indent="0">
              <a:buFont typeface="Wingdings" pitchFamily="2" charset="2"/>
              <a:buNone/>
            </a:pPr>
            <a:endParaRPr lang="en-US" dirty="0"/>
          </a:p>
          <a:p>
            <a:pPr marL="0" indent="0">
              <a:buFont typeface="Wingdings" pitchFamily="2" charset="2"/>
              <a:buNone/>
            </a:pPr>
            <a:r>
              <a:rPr lang="en-US" dirty="0"/>
              <a:t>At Fermilab, we are well known for our work on Nb based SRF cavities. During the course of our research, we found out that when we removed the Nb2O5 on the cavity walls , the cavity lifetime reached world record of 2 sec!!!</a:t>
            </a:r>
          </a:p>
          <a:p>
            <a:pPr marL="0" indent="0">
              <a:buFont typeface="Wingdings" pitchFamily="2" charset="2"/>
              <a:buNone/>
            </a:pPr>
            <a:endParaRPr lang="en-US" dirty="0"/>
          </a:p>
          <a:p>
            <a:pPr marL="0" indent="0">
              <a:buFont typeface="Wingdings" pitchFamily="2" charset="2"/>
              <a:buNone/>
            </a:pPr>
            <a:r>
              <a:rPr lang="en-US" dirty="0"/>
              <a:t>Similarly, recent work in 2D resonators on Si substrates </a:t>
            </a:r>
            <a:r>
              <a:rPr lang="en-US" dirty="0" err="1"/>
              <a:t>correleated</a:t>
            </a:r>
            <a:r>
              <a:rPr lang="en-US" dirty="0"/>
              <a:t> the surface oxide thickness with loss due to TLS’s.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377021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45</a:t>
            </a:fld>
            <a:endParaRPr lang="en-US"/>
          </a:p>
        </p:txBody>
      </p:sp>
    </p:spTree>
    <p:extLst>
      <p:ext uri="{BB962C8B-B14F-4D97-AF65-F5344CB8AC3E}">
        <p14:creationId xmlns:p14="http://schemas.microsoft.com/office/powerpoint/2010/main" val="300849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chose two experimental locations with distinct ambient radiation.</a:t>
            </a:r>
          </a:p>
          <a:p>
            <a:r>
              <a:rPr lang="en-US"/>
              <a:t>The uniqueness of our approach is that we perform systematic comparative study between the two locations using the same qubit chip, same acquisition hardware and the same protocol to avoid unwanted variations and bring stronger conclusions.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CD311-8A16-436F-A550-A1DF6A0A03A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633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375078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2358FE2-3A47-45FB-8938-D80611C8DA11}"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3647770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501958-CEE9-4C75-B840-F1423BD26B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322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FC50E8-CEC1-9E47-8B94-924ABD31894E}"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77324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dc652b796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dc652b7961_3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11" name="Google Shape;811;g1dc652b7961_3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4572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Helvetica" charset="0"/>
                <a:ea typeface="Geneva" charset="0"/>
                <a:cs typeface="+mn-cs"/>
              </a:rPr>
              <a:pPr marL="0" marR="0" lvl="0" indent="0" algn="r" defTabSz="457200" rtl="0" eaLnBrk="1" fontAlgn="base"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1200" cap="none" spc="0" normalizeH="0" baseline="0" noProof="0" dirty="0">
              <a:ln>
                <a:noFill/>
              </a:ln>
              <a:solidFill>
                <a:prstClr val="black"/>
              </a:solidFill>
              <a:effectLst/>
              <a:uLnTx/>
              <a:uFillTx/>
              <a:latin typeface="Helvetica" charset="0"/>
              <a:ea typeface="Geneva" charset="0"/>
              <a:cs typeface="+mn-cs"/>
            </a:endParaRPr>
          </a:p>
        </p:txBody>
      </p:sp>
    </p:spTree>
    <p:extLst>
      <p:ext uri="{BB962C8B-B14F-4D97-AF65-F5344CB8AC3E}">
        <p14:creationId xmlns:p14="http://schemas.microsoft.com/office/powerpoint/2010/main" val="349056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94204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ad9546e401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ad9546e401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ad9546e401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ad9546e40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ad9546e5a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ad9546e5a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6A863-D4DC-4EEE-8BAF-9705F699309B}" type="slidenum">
              <a:rPr lang="en-US" smtClean="0"/>
              <a:pPr>
                <a:defRPr/>
              </a:pPr>
              <a:t>95</a:t>
            </a:fld>
            <a:endParaRPr lang="en-US"/>
          </a:p>
        </p:txBody>
      </p:sp>
    </p:spTree>
    <p:extLst>
      <p:ext uri="{BB962C8B-B14F-4D97-AF65-F5344CB8AC3E}">
        <p14:creationId xmlns:p14="http://schemas.microsoft.com/office/powerpoint/2010/main" val="3471059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extLst>
      <p:ext uri="{BB962C8B-B14F-4D97-AF65-F5344CB8AC3E}">
        <p14:creationId xmlns:p14="http://schemas.microsoft.com/office/powerpoint/2010/main" val="334750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dirty="0"/>
          </a:p>
        </p:txBody>
      </p:sp>
    </p:spTree>
    <p:extLst>
      <p:ext uri="{BB962C8B-B14F-4D97-AF65-F5344CB8AC3E}">
        <p14:creationId xmlns:p14="http://schemas.microsoft.com/office/powerpoint/2010/main" val="149249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a41a2c863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a41a2c8631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ga41a2c8631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4572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1200" cap="none" spc="0" normalizeH="0" baseline="0" noProof="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385283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oboto"/>
              <a:cs typeface="Roboto"/>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FC50E8-CEC1-9E47-8B94-924ABD31894E}"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232842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Roboto"/>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FC50E8-CEC1-9E47-8B94-924ABD31894E}"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256219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168561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Geneva" charset="0"/>
            </a:endParaRPr>
          </a:p>
        </p:txBody>
      </p:sp>
    </p:spTree>
    <p:extLst>
      <p:ext uri="{BB962C8B-B14F-4D97-AF65-F5344CB8AC3E}">
        <p14:creationId xmlns:p14="http://schemas.microsoft.com/office/powerpoint/2010/main" val="185094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3900658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emf"/><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dirty="0"/>
              <a:t>8/10/23</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dirty="0"/>
              <a:t>Grassellino | Fermilab Budget Briefing</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8/10/23</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Grassellino | Fermilab Budget Briefing</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dirty="0"/>
              <a:t>8/10/23</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dirty="0"/>
              <a:t>Grassellino | Fermilab Budget Briefing</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a:t>8/10/23</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Grassellino | Fermilab Budget Briefing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44500" y="1085277"/>
            <a:ext cx="8456616" cy="3574919"/>
          </a:xfrm>
          <a:prstGeom prst="rect">
            <a:avLst/>
          </a:prstGeom>
        </p:spPr>
        <p:txBody>
          <a:bodyPr lIns="0" tIns="0" rIns="0" bIns="0"/>
          <a:lstStyle>
            <a:lvl1pPr marL="230183" indent="-230183">
              <a:buFont typeface="Wingdings" panose="05000000000000000000" pitchFamily="2" charset="2"/>
              <a:buChar char="§"/>
              <a:defRPr sz="1800">
                <a:solidFill>
                  <a:srgbClr val="000000"/>
                </a:solidFill>
                <a:latin typeface="Roboto" panose="02000000000000000000" pitchFamily="2" charset="0"/>
              </a:defRPr>
            </a:lvl1pPr>
            <a:lvl2pPr marL="512750" indent="-230183">
              <a:buFont typeface="Wingdings" panose="05000000000000000000" pitchFamily="2" charset="2"/>
              <a:buChar char="§"/>
              <a:defRPr sz="1600">
                <a:solidFill>
                  <a:srgbClr val="000000"/>
                </a:solidFill>
                <a:latin typeface="Roboto" panose="02000000000000000000" pitchFamily="2" charset="0"/>
              </a:defRPr>
            </a:lvl2pPr>
            <a:lvl3pPr marL="803255" indent="-230183">
              <a:buFont typeface="Wingdings" panose="05000000000000000000" pitchFamily="2" charset="2"/>
              <a:buChar char="§"/>
              <a:defRPr sz="1500">
                <a:solidFill>
                  <a:srgbClr val="000000"/>
                </a:solidFill>
                <a:latin typeface="Roboto" panose="02000000000000000000" pitchFamily="2" charset="0"/>
              </a:defRPr>
            </a:lvl3pPr>
            <a:lvl4pPr marL="1085823" indent="-228594">
              <a:buFont typeface="Wingdings" panose="05000000000000000000" pitchFamily="2" charset="2"/>
              <a:buChar char="§"/>
              <a:defRPr sz="1400">
                <a:solidFill>
                  <a:srgbClr val="000000"/>
                </a:solidFill>
                <a:latin typeface="Roboto" panose="02000000000000000000" pitchFamily="2" charset="0"/>
              </a:defRPr>
            </a:lvl4pPr>
            <a:lvl5pPr marL="1369979" indent="-230183">
              <a:buFont typeface="Wingdings" panose="05000000000000000000" pitchFamily="2" charset="2"/>
              <a:buChar char="§"/>
              <a:defRPr sz="1400">
                <a:solidFill>
                  <a:srgbClr val="000000"/>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87121" y="321569"/>
            <a:ext cx="5649612" cy="517776"/>
          </a:xfrm>
          <a:prstGeom prst="rect">
            <a:avLst/>
          </a:prstGeom>
        </p:spPr>
        <p:txBody>
          <a:bodyPr lIns="0" tIns="0" rIns="0" bIns="0" anchor="b" anchorCtr="0"/>
          <a:lstStyle>
            <a:lvl1pPr>
              <a:defRPr sz="3200">
                <a:solidFill>
                  <a:srgbClr val="004C97"/>
                </a:solidFill>
                <a:latin typeface="Roboto Black" panose="02000000000000000000" pitchFamily="2" charset="0"/>
                <a:ea typeface="Roboto Black" panose="02000000000000000000" pitchFamily="2"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5"/>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smtClean="0">
                <a:latin typeface="Roboto" panose="02000000000000000000" pitchFamily="2" charset="0"/>
              </a:rPr>
              <a:pPr>
                <a:defRPr/>
              </a:pPr>
              <a:t>‹#›</a:t>
            </a:fld>
            <a:endParaRPr lang="en-US" sz="900" dirty="0">
              <a:latin typeface="Roboto" panose="02000000000000000000" pitchFamily="2" charset="0"/>
            </a:endParaRPr>
          </a:p>
        </p:txBody>
      </p:sp>
    </p:spTree>
    <p:extLst>
      <p:ext uri="{BB962C8B-B14F-4D97-AF65-F5344CB8AC3E}">
        <p14:creationId xmlns:p14="http://schemas.microsoft.com/office/powerpoint/2010/main" val="1272408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3B924F-2A3A-4B10-9995-2A56A21CB9F9}"/>
              </a:ext>
            </a:extLst>
          </p:cNvPr>
          <p:cNvSpPr/>
          <p:nvPr userDrawn="1"/>
        </p:nvSpPr>
        <p:spPr>
          <a:xfrm>
            <a:off x="400051" y="273845"/>
            <a:ext cx="8343899" cy="4504984"/>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400051" y="273844"/>
            <a:ext cx="8343899" cy="994172"/>
          </a:xfrm>
          <a:noFill/>
          <a:effectLst/>
        </p:spPr>
        <p:txBody>
          <a:bodyPr>
            <a:normAutofit/>
          </a:bodyPr>
          <a:lstStyle>
            <a:lvl1pPr>
              <a:defRPr sz="24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400050" y="1268017"/>
            <a:ext cx="8343900" cy="3510812"/>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E160AB9F-3BAA-8A42-B65B-06419CA7C045}" type="datetime1">
              <a:rPr lang="en-US" smtClean="0"/>
              <a:t>7/10/2024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r>
              <a:rPr lang="en-US"/>
              <a:t>Grassellino - QIS</a:t>
            </a:r>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93770" y="4501463"/>
            <a:ext cx="1450181" cy="266991"/>
          </a:xfrm>
          <a:prstGeom prst="rect">
            <a:avLst/>
          </a:prstGeom>
        </p:spPr>
      </p:pic>
    </p:spTree>
    <p:extLst>
      <p:ext uri="{BB962C8B-B14F-4D97-AF65-F5344CB8AC3E}">
        <p14:creationId xmlns:p14="http://schemas.microsoft.com/office/powerpoint/2010/main" val="3368788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Roboto" panose="02000000000000000000" pitchFamily="2" charset="0"/>
              </a:defRPr>
            </a:lvl1pPr>
          </a:lstStyle>
          <a:p>
            <a:fld id="{07847CBD-DF19-40AA-99F9-3EA1EBED7A23}" type="datetimeFigureOut">
              <a:rPr lang="en-US" smtClean="0"/>
              <a:pPr/>
              <a:t>7/10/2024</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endParaRPr lang="en-US"/>
          </a:p>
        </p:txBody>
      </p:sp>
      <p:sp>
        <p:nvSpPr>
          <p:cNvPr id="4" name="Slide Number Placeholder 3"/>
          <p:cNvSpPr>
            <a:spLocks noGrp="1"/>
          </p:cNvSpPr>
          <p:nvPr>
            <p:ph type="sldNum" sz="quarter" idx="12"/>
          </p:nvPr>
        </p:nvSpPr>
        <p:spPr/>
        <p:txBody>
          <a:bodyPr/>
          <a:lstStyle/>
          <a:p>
            <a:fld id="{85CE4301-515F-4EB6-8354-C6B56026F8AA}" type="slidenum">
              <a:rPr lang="en-US" smtClean="0"/>
              <a:t>‹#›</a:t>
            </a:fld>
            <a:endParaRPr lang="en-US"/>
          </a:p>
        </p:txBody>
      </p:sp>
    </p:spTree>
    <p:extLst>
      <p:ext uri="{BB962C8B-B14F-4D97-AF65-F5344CB8AC3E}">
        <p14:creationId xmlns:p14="http://schemas.microsoft.com/office/powerpoint/2010/main" val="364727851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87000" y="321480"/>
            <a:ext cx="5649120" cy="5173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body" idx="1"/>
          </p:nvPr>
        </p:nvSpPr>
        <p:spPr>
          <a:xfrm>
            <a:off x="444600" y="1085400"/>
            <a:ext cx="8456400" cy="3574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611049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mtClean="0"/>
              <a:pPr>
                <a:defRPr/>
              </a:pPr>
              <a:t>7/10/2024</a:t>
            </a:fld>
            <a:endParaRPr lang="en-US"/>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D. Bafia</a:t>
            </a:r>
            <a:endParaRPr lang="en-US" b="1" dirty="0"/>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a:t>
            </a:fld>
            <a:endParaRPr lang="en-US"/>
          </a:p>
        </p:txBody>
      </p:sp>
      <p:sp>
        <p:nvSpPr>
          <p:cNvPr id="8" name="Content Placeholder 2">
            <a:extLst>
              <a:ext uri="{FF2B5EF4-FFF2-40B4-BE49-F238E27FC236}">
                <a16:creationId xmlns:a16="http://schemas.microsoft.com/office/drawing/2014/main" id="{141E2A4C-F7FF-074E-B4D8-94B2B9E43F01}"/>
              </a:ext>
            </a:extLst>
          </p:cNvPr>
          <p:cNvSpPr>
            <a:spLocks noGrp="1"/>
          </p:cNvSpPr>
          <p:nvPr>
            <p:ph idx="10" hasCustomPrompt="1"/>
          </p:nvPr>
        </p:nvSpPr>
        <p:spPr>
          <a:xfrm>
            <a:off x="4572000" y="4690794"/>
            <a:ext cx="1611139" cy="408453"/>
          </a:xfrm>
          <a:prstGeom prst="rect">
            <a:avLst/>
          </a:prstGeom>
        </p:spPr>
        <p:txBody>
          <a:bodyPr lIns="0" tIns="0" rIns="0" bIns="0"/>
          <a:lstStyle>
            <a:lvl1pPr marL="230188" indent="-230188">
              <a:defRPr sz="105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Insert partner logo here</a:t>
            </a:r>
          </a:p>
        </p:txBody>
      </p:sp>
    </p:spTree>
    <p:extLst>
      <p:ext uri="{BB962C8B-B14F-4D97-AF65-F5344CB8AC3E}">
        <p14:creationId xmlns:p14="http://schemas.microsoft.com/office/powerpoint/2010/main" val="1983081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D8CB-3CE6-4DEB-8EE1-8A21515AF7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E40287-67EF-4D90-80F8-D6D76E6378DF}"/>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65894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Close-up of a factory&#10;&#10;Description automatically generated with low confidence">
            <a:extLst>
              <a:ext uri="{FF2B5EF4-FFF2-40B4-BE49-F238E27FC236}">
                <a16:creationId xmlns:a16="http://schemas.microsoft.com/office/drawing/2014/main" id="{6981BFD7-6588-0D4B-8CC1-3092F9D89E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486547"/>
            <a:ext cx="9161762" cy="3530196"/>
          </a:xfrm>
          <a:prstGeom prst="rect">
            <a:avLst/>
          </a:prstGeom>
        </p:spPr>
      </p:pic>
      <p:sp>
        <p:nvSpPr>
          <p:cNvPr id="6" name="Rectangle 5">
            <a:extLst>
              <a:ext uri="{FF2B5EF4-FFF2-40B4-BE49-F238E27FC236}">
                <a16:creationId xmlns:a16="http://schemas.microsoft.com/office/drawing/2014/main" id="{F0291EDF-F712-3D43-8EEC-DDEAB4C756BA}"/>
              </a:ext>
            </a:extLst>
          </p:cNvPr>
          <p:cNvSpPr/>
          <p:nvPr userDrawn="1"/>
        </p:nvSpPr>
        <p:spPr>
          <a:xfrm>
            <a:off x="-17762" y="-486547"/>
            <a:ext cx="9161762" cy="3530196"/>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3"/>
          <p:cNvSpPr>
            <a:spLocks noGrp="1"/>
          </p:cNvSpPr>
          <p:nvPr>
            <p:ph type="body" sz="quarter" idx="10" hasCustomPrompt="1"/>
          </p:nvPr>
        </p:nvSpPr>
        <p:spPr>
          <a:xfrm>
            <a:off x="322386" y="4624912"/>
            <a:ext cx="2432848" cy="229832"/>
          </a:xfrm>
          <a:prstGeom prst="rect">
            <a:avLst/>
          </a:prstGeom>
        </p:spPr>
        <p:txBody>
          <a:bodyPr lIns="0" tIns="45720" rIns="0" bIns="45720">
            <a:noAutofit/>
          </a:bodyPr>
          <a:lstStyle>
            <a:lvl1pPr marL="0" indent="0">
              <a:buFontTx/>
              <a:buNone/>
              <a:defRPr sz="1100">
                <a:solidFill>
                  <a:srgbClr val="63666A"/>
                </a:solidFill>
                <a:latin typeface="Roboto" panose="02000000000000000000" pitchFamily="2" charset="0"/>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Month/Day/Year – Helvetica 11pt</a:t>
            </a:r>
          </a:p>
        </p:txBody>
      </p:sp>
      <p:sp>
        <p:nvSpPr>
          <p:cNvPr id="8" name="Rectangle 7"/>
          <p:cNvSpPr/>
          <p:nvPr userDrawn="1"/>
        </p:nvSpPr>
        <p:spPr>
          <a:xfrm>
            <a:off x="-17762" y="-486547"/>
            <a:ext cx="9161762" cy="1084887"/>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hasCustomPrompt="1"/>
          </p:nvPr>
        </p:nvSpPr>
        <p:spPr>
          <a:xfrm>
            <a:off x="341925" y="3237622"/>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latin typeface="Roboto" panose="02000000000000000000" pitchFamily="2" charset="0"/>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Presentation Title – Helvetica 24pt</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0" y="187384"/>
            <a:ext cx="9010786" cy="233162"/>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116823" y="658524"/>
            <a:ext cx="1184754" cy="1745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71851" y="987225"/>
            <a:ext cx="889941" cy="1125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221379" y="1479305"/>
            <a:ext cx="458312" cy="778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6245" y="1153593"/>
            <a:ext cx="1267601" cy="1789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descr="Text&#10;&#10;Description automatically generated with medium confidence">
            <a:extLst>
              <a:ext uri="{FF2B5EF4-FFF2-40B4-BE49-F238E27FC236}">
                <a16:creationId xmlns:a16="http://schemas.microsoft.com/office/drawing/2014/main" id="{FF97E303-7D0D-0140-8C19-6B3554D43B9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074972" y="181351"/>
            <a:ext cx="1229025" cy="290085"/>
          </a:xfrm>
          <a:prstGeom prst="rect">
            <a:avLst/>
          </a:prstGeom>
        </p:spPr>
      </p:pic>
      <p:sp>
        <p:nvSpPr>
          <p:cNvPr id="18" name="Content Placeholder 2">
            <a:extLst>
              <a:ext uri="{FF2B5EF4-FFF2-40B4-BE49-F238E27FC236}">
                <a16:creationId xmlns:a16="http://schemas.microsoft.com/office/drawing/2014/main" id="{93AC8FA2-90E7-D148-8B12-B15FB0A33957}"/>
              </a:ext>
            </a:extLst>
          </p:cNvPr>
          <p:cNvSpPr>
            <a:spLocks noGrp="1"/>
          </p:cNvSpPr>
          <p:nvPr>
            <p:ph idx="1" hasCustomPrompt="1"/>
          </p:nvPr>
        </p:nvSpPr>
        <p:spPr>
          <a:xfrm>
            <a:off x="7230018" y="4505384"/>
            <a:ext cx="1611139" cy="408453"/>
          </a:xfrm>
          <a:prstGeom prst="rect">
            <a:avLst/>
          </a:prstGeom>
        </p:spPr>
        <p:txBody>
          <a:bodyPr lIns="0" tIns="0" rIns="0" bIns="0"/>
          <a:lstStyle>
            <a:lvl1pPr marL="230183" indent="-230183">
              <a:defRPr sz="1050">
                <a:solidFill>
                  <a:srgbClr val="505050"/>
                </a:solidFill>
                <a:latin typeface="Roboto" panose="02000000000000000000" pitchFamily="2" charset="0"/>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a:t>Insert partner logo here</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329291" y="4110208"/>
            <a:ext cx="2041405" cy="408453"/>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Presenter 1 name</a:t>
            </a:r>
          </a:p>
        </p:txBody>
      </p:sp>
      <p:sp>
        <p:nvSpPr>
          <p:cNvPr id="20" name="Text Placeholder 23">
            <a:extLst>
              <a:ext uri="{FF2B5EF4-FFF2-40B4-BE49-F238E27FC236}">
                <a16:creationId xmlns:a16="http://schemas.microsoft.com/office/drawing/2014/main" id="{6F8C807F-204C-8B4F-9A59-26AA04D8C39E}"/>
              </a:ext>
            </a:extLst>
          </p:cNvPr>
          <p:cNvSpPr>
            <a:spLocks noGrp="1"/>
          </p:cNvSpPr>
          <p:nvPr>
            <p:ph type="body" sz="quarter" idx="13" hasCustomPrompt="1"/>
          </p:nvPr>
        </p:nvSpPr>
        <p:spPr>
          <a:xfrm>
            <a:off x="2499036" y="4110208"/>
            <a:ext cx="2041405" cy="408453"/>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Presenter 2 name</a:t>
            </a:r>
          </a:p>
        </p:txBody>
      </p:sp>
      <p:sp>
        <p:nvSpPr>
          <p:cNvPr id="21" name="Text Placeholder 23">
            <a:extLst>
              <a:ext uri="{FF2B5EF4-FFF2-40B4-BE49-F238E27FC236}">
                <a16:creationId xmlns:a16="http://schemas.microsoft.com/office/drawing/2014/main" id="{8AAB08ED-6551-B547-9C66-87D57174223B}"/>
              </a:ext>
            </a:extLst>
          </p:cNvPr>
          <p:cNvSpPr>
            <a:spLocks noGrp="1"/>
          </p:cNvSpPr>
          <p:nvPr>
            <p:ph type="body" sz="quarter" idx="14" hasCustomPrompt="1"/>
          </p:nvPr>
        </p:nvSpPr>
        <p:spPr>
          <a:xfrm>
            <a:off x="4668781" y="4104605"/>
            <a:ext cx="2041405" cy="408453"/>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Presenter 3 name</a:t>
            </a:r>
          </a:p>
        </p:txBody>
      </p:sp>
    </p:spTree>
    <p:extLst>
      <p:ext uri="{BB962C8B-B14F-4D97-AF65-F5344CB8AC3E}">
        <p14:creationId xmlns:p14="http://schemas.microsoft.com/office/powerpoint/2010/main" val="2730954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728664"/>
            <a:ext cx="8672513" cy="3794522"/>
          </a:xfrm>
          <a:prstGeom prst="rect">
            <a:avLst/>
          </a:prstGeom>
        </p:spPr>
        <p:txBody>
          <a:bodyPr lIns="0" tIns="0" rIns="0" bIns="0"/>
          <a:lstStyle>
            <a:lvl1pPr marL="230183" indent="-230183">
              <a:defRPr sz="1800">
                <a:solidFill>
                  <a:srgbClr val="505050"/>
                </a:solidFill>
                <a:latin typeface="Roboto" panose="02000000000000000000" pitchFamily="2" charset="0"/>
              </a:defRPr>
            </a:lvl1pPr>
            <a:lvl2pPr marL="512750" indent="-230183">
              <a:defRPr sz="1600">
                <a:solidFill>
                  <a:srgbClr val="505050"/>
                </a:solidFill>
                <a:latin typeface="Roboto" panose="02000000000000000000" pitchFamily="2" charset="0"/>
              </a:defRPr>
            </a:lvl2pPr>
            <a:lvl3pPr marL="803255" indent="-230183">
              <a:defRPr sz="1500">
                <a:solidFill>
                  <a:srgbClr val="505050"/>
                </a:solidFill>
                <a:latin typeface="Roboto" panose="02000000000000000000" pitchFamily="2" charset="0"/>
              </a:defRPr>
            </a:lvl3pPr>
            <a:lvl4pPr marL="1085823" indent="-228594">
              <a:defRPr sz="1400">
                <a:solidFill>
                  <a:srgbClr val="505050"/>
                </a:solidFill>
                <a:latin typeface="Roboto" panose="02000000000000000000" pitchFamily="2" charset="0"/>
              </a:defRPr>
            </a:lvl4pPr>
            <a:lvl5pPr marL="1369979" indent="-230183">
              <a:buFont typeface="Arial"/>
              <a:buChar char="•"/>
              <a:defRPr sz="1400">
                <a:solidFill>
                  <a:srgbClr val="505050"/>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z="900" smtClean="0">
                <a:latin typeface="Roboto" panose="02000000000000000000" pitchFamily="2" charset="0"/>
              </a:rPr>
              <a:pPr>
                <a:defRPr/>
              </a:pPr>
              <a:t>7/10/2024</a:t>
            </a:fld>
            <a:endParaRPr lang="en-US" sz="900">
              <a:latin typeface="Roboto" panose="02000000000000000000" pitchFamily="2" charset="0"/>
            </a:endParaRPr>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1374552" y="484690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lang="en-US" sz="900">
                <a:latin typeface="Roboto" panose="02000000000000000000" pitchFamily="2" charset="0"/>
              </a:rPr>
              <a:t>QIS and Workforce development efforts</a:t>
            </a:r>
          </a:p>
          <a:p>
            <a:pPr>
              <a:defRPr/>
            </a:pPr>
            <a:endParaRPr lang="en-US" sz="900" b="1">
              <a:latin typeface="Roboto" panose="02000000000000000000" pitchFamily="2" charset="0"/>
            </a:endParaRP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5"/>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smtClean="0">
                <a:latin typeface="Roboto" panose="02000000000000000000" pitchFamily="2" charset="0"/>
              </a:rPr>
              <a:pPr>
                <a:defRPr/>
              </a:pPr>
              <a:t>‹#›</a:t>
            </a:fld>
            <a:endParaRPr lang="en-US" sz="900">
              <a:latin typeface="Roboto" panose="02000000000000000000" pitchFamily="2" charset="0"/>
            </a:endParaRPr>
          </a:p>
        </p:txBody>
      </p:sp>
    </p:spTree>
    <p:extLst>
      <p:ext uri="{BB962C8B-B14F-4D97-AF65-F5344CB8AC3E}">
        <p14:creationId xmlns:p14="http://schemas.microsoft.com/office/powerpoint/2010/main" val="1357188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3" indent="-230183">
              <a:defRPr sz="1800">
                <a:solidFill>
                  <a:srgbClr val="505050"/>
                </a:solidFill>
                <a:latin typeface="Roboto" panose="02000000000000000000" pitchFamily="2" charset="0"/>
              </a:defRPr>
            </a:lvl1pPr>
            <a:lvl2pPr marL="512750" indent="-230183">
              <a:defRPr sz="1600">
                <a:solidFill>
                  <a:srgbClr val="505050"/>
                </a:solidFill>
                <a:latin typeface="Roboto" panose="02000000000000000000" pitchFamily="2" charset="0"/>
              </a:defRPr>
            </a:lvl2pPr>
            <a:lvl3pPr marL="803255" indent="-230183">
              <a:defRPr sz="1500">
                <a:solidFill>
                  <a:srgbClr val="505050"/>
                </a:solidFill>
                <a:latin typeface="Roboto" panose="02000000000000000000" pitchFamily="2" charset="0"/>
              </a:defRPr>
            </a:lvl3pPr>
            <a:lvl4pPr marL="1085823" indent="-228594">
              <a:defRPr sz="1400">
                <a:solidFill>
                  <a:srgbClr val="505050"/>
                </a:solidFill>
                <a:latin typeface="Roboto" panose="02000000000000000000" pitchFamily="2" charset="0"/>
              </a:defRPr>
            </a:lvl4pPr>
            <a:lvl5pPr marL="1369979" indent="-230183">
              <a:buFont typeface="Arial"/>
              <a:buChar char="•"/>
              <a:defRPr sz="1400">
                <a:solidFill>
                  <a:srgbClr val="505050"/>
                </a:solidFill>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6" y="728663"/>
            <a:ext cx="4215383" cy="2725341"/>
          </a:xfrm>
          <a:prstGeom prst="rect">
            <a:avLst/>
          </a:prstGeom>
        </p:spPr>
        <p:txBody>
          <a:bodyPr lIns="0" tIns="0" rIns="0" bIns="0"/>
          <a:lstStyle>
            <a:lvl1pPr marL="230183" indent="-230183">
              <a:defRPr sz="1800">
                <a:solidFill>
                  <a:srgbClr val="505050"/>
                </a:solidFill>
                <a:latin typeface="Roboto" panose="02000000000000000000" pitchFamily="2" charset="0"/>
              </a:defRPr>
            </a:lvl1pPr>
            <a:lvl2pPr marL="512750" indent="-230183">
              <a:defRPr sz="1600">
                <a:solidFill>
                  <a:srgbClr val="505050"/>
                </a:solidFill>
                <a:latin typeface="Roboto" panose="02000000000000000000" pitchFamily="2" charset="0"/>
              </a:defRPr>
            </a:lvl2pPr>
            <a:lvl3pPr marL="806430" indent="-228594">
              <a:defRPr sz="1500">
                <a:solidFill>
                  <a:srgbClr val="505050"/>
                </a:solidFill>
                <a:latin typeface="Roboto" panose="02000000000000000000" pitchFamily="2" charset="0"/>
              </a:defRPr>
            </a:lvl3pPr>
            <a:lvl4pPr marL="1087411" indent="-228594">
              <a:defRPr sz="1400">
                <a:solidFill>
                  <a:srgbClr val="505050"/>
                </a:solidFill>
                <a:latin typeface="Roboto" panose="02000000000000000000" pitchFamily="2" charset="0"/>
              </a:defRPr>
            </a:lvl4pPr>
            <a:lvl5pPr marL="1369979" indent="-228594">
              <a:buFont typeface="Arial"/>
              <a:buChar char="•"/>
              <a:defRPr sz="1400">
                <a:solidFill>
                  <a:srgbClr val="505050"/>
                </a:solidFill>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3" y="3573827"/>
            <a:ext cx="4206239" cy="949359"/>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a:t>Click to edit Master title style</a:t>
            </a:r>
          </a:p>
        </p:txBody>
      </p:sp>
      <p:sp>
        <p:nvSpPr>
          <p:cNvPr id="15" name="Date Placeholder 3">
            <a:extLst>
              <a:ext uri="{FF2B5EF4-FFF2-40B4-BE49-F238E27FC236}">
                <a16:creationId xmlns:a16="http://schemas.microsoft.com/office/drawing/2014/main" id="{4B680134-5D92-7242-BBA1-886BF9DEE3B1}"/>
              </a:ext>
            </a:extLst>
          </p:cNvPr>
          <p:cNvSpPr>
            <a:spLocks noGrp="1"/>
          </p:cNvSpPr>
          <p:nvPr>
            <p:ph type="dt" sz="half" idx="2"/>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91A921EF-FF55-7A40-8F65-DB9FEDCB75DA}" type="datetime1">
              <a:rPr lang="en-US" smtClean="0"/>
              <a:t>7/10/2024</a:t>
            </a:fld>
            <a:endParaRPr lang="en-US"/>
          </a:p>
        </p:txBody>
      </p:sp>
      <p:sp>
        <p:nvSpPr>
          <p:cNvPr id="16" name="Footer Placeholder 4">
            <a:extLst>
              <a:ext uri="{FF2B5EF4-FFF2-40B4-BE49-F238E27FC236}">
                <a16:creationId xmlns:a16="http://schemas.microsoft.com/office/drawing/2014/main" id="{BEA271B4-4C3E-BD4E-913B-EA929FC68341}"/>
              </a:ext>
            </a:extLst>
          </p:cNvPr>
          <p:cNvSpPr>
            <a:spLocks noGrp="1"/>
          </p:cNvSpPr>
          <p:nvPr>
            <p:ph type="ftr" sz="quarter" idx="3"/>
          </p:nvPr>
        </p:nvSpPr>
        <p:spPr>
          <a:xfrm>
            <a:off x="1374552" y="4846904"/>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Grassellino &amp; Koch - SQMS</a:t>
            </a:r>
            <a:endParaRPr lang="en-US" b="1"/>
          </a:p>
        </p:txBody>
      </p:sp>
      <p:sp>
        <p:nvSpPr>
          <p:cNvPr id="17" name="Slide Number Placeholder 5">
            <a:extLst>
              <a:ext uri="{FF2B5EF4-FFF2-40B4-BE49-F238E27FC236}">
                <a16:creationId xmlns:a16="http://schemas.microsoft.com/office/drawing/2014/main" id="{AF2E4B72-D638-994A-B26D-1991D3D7B106}"/>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399967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Content Placeholder 2"/>
          <p:cNvSpPr>
            <a:spLocks noGrp="1"/>
          </p:cNvSpPr>
          <p:nvPr>
            <p:ph sz="half" idx="15"/>
          </p:nvPr>
        </p:nvSpPr>
        <p:spPr>
          <a:xfrm>
            <a:off x="3542716" y="719139"/>
            <a:ext cx="5347605" cy="3767006"/>
          </a:xfrm>
          <a:prstGeom prst="rect">
            <a:avLst/>
          </a:prstGeom>
        </p:spPr>
        <p:txBody>
          <a:bodyPr lIns="0" tIns="0" rIns="0" bIns="0"/>
          <a:lstStyle>
            <a:lvl1pPr marL="230183" indent="-230183">
              <a:defRPr sz="1800">
                <a:solidFill>
                  <a:srgbClr val="505050"/>
                </a:solidFill>
                <a:latin typeface="Roboto" panose="02000000000000000000" pitchFamily="2" charset="0"/>
              </a:defRPr>
            </a:lvl1pPr>
            <a:lvl2pPr marL="514337" indent="-230183">
              <a:defRPr sz="1600">
                <a:solidFill>
                  <a:srgbClr val="505050"/>
                </a:solidFill>
                <a:latin typeface="Roboto" panose="02000000000000000000" pitchFamily="2" charset="0"/>
              </a:defRPr>
            </a:lvl2pPr>
            <a:lvl3pPr marL="806430" indent="-228594">
              <a:defRPr sz="1500">
                <a:solidFill>
                  <a:srgbClr val="505050"/>
                </a:solidFill>
                <a:latin typeface="Roboto" panose="02000000000000000000" pitchFamily="2" charset="0"/>
              </a:defRPr>
            </a:lvl3pPr>
            <a:lvl4pPr marL="1087411" indent="-228594">
              <a:defRPr sz="1400">
                <a:solidFill>
                  <a:srgbClr val="505050"/>
                </a:solidFill>
                <a:latin typeface="Roboto" panose="02000000000000000000" pitchFamily="2" charset="0"/>
              </a:defRPr>
            </a:lvl4pPr>
            <a:lvl5pPr marL="1369979" indent="-228594">
              <a:buFont typeface="Arial"/>
              <a:buChar char="•"/>
              <a:defRPr sz="1400">
                <a:solidFill>
                  <a:srgbClr val="505050"/>
                </a:solidFill>
                <a:latin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1438C42B-DE1F-6B4E-BBD0-5472B8159224}" type="datetime1">
              <a:rPr lang="en-US" smtClean="0"/>
              <a:t>7/10/2024</a:t>
            </a:fld>
            <a:endParaRPr lang="en-US"/>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374552" y="4846904"/>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Grassellino &amp; Koch - SQMS</a:t>
            </a:r>
            <a:endParaRPr lang="en-US" b="1"/>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371930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0D765825-750E-DF4C-AC1C-C911F203614C}" type="datetime1">
              <a:rPr lang="en-US" smtClean="0"/>
              <a:t>7/10/2024</a:t>
            </a:fld>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2" y="4846904"/>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Grassellino &amp; Koch - SQMS</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01001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ogo Bottom: 3 Pictures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2004"/>
            <a:ext cx="2764716"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500ACFCD-616B-5845-90B8-94623CFBCB26}" type="datetime1">
              <a:rPr lang="en-US" smtClean="0"/>
              <a:t>7/10/2024</a:t>
            </a:fld>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2" y="4846904"/>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Grassellino &amp; Koch - SQMS</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
        <p:nvSpPr>
          <p:cNvPr id="9" name="Picture Placeholder 2">
            <a:extLst>
              <a:ext uri="{FF2B5EF4-FFF2-40B4-BE49-F238E27FC236}">
                <a16:creationId xmlns:a16="http://schemas.microsoft.com/office/drawing/2014/main" id="{3201775C-AD98-2244-BFD9-9D2B630B7494}"/>
              </a:ext>
            </a:extLst>
          </p:cNvPr>
          <p:cNvSpPr>
            <a:spLocks noGrp="1"/>
          </p:cNvSpPr>
          <p:nvPr>
            <p:ph type="pic" idx="15"/>
          </p:nvPr>
        </p:nvSpPr>
        <p:spPr>
          <a:xfrm>
            <a:off x="3185115" y="720590"/>
            <a:ext cx="2764716"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1" name="Picture Placeholder 2">
            <a:extLst>
              <a:ext uri="{FF2B5EF4-FFF2-40B4-BE49-F238E27FC236}">
                <a16:creationId xmlns:a16="http://schemas.microsoft.com/office/drawing/2014/main" id="{EFDDEADE-6168-E74A-B5A8-27F6C2E38AF0}"/>
              </a:ext>
            </a:extLst>
          </p:cNvPr>
          <p:cNvSpPr>
            <a:spLocks noGrp="1"/>
          </p:cNvSpPr>
          <p:nvPr>
            <p:ph type="pic" idx="16"/>
          </p:nvPr>
        </p:nvSpPr>
        <p:spPr>
          <a:xfrm>
            <a:off x="6146157" y="722004"/>
            <a:ext cx="2764716"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Tree>
    <p:extLst>
      <p:ext uri="{BB962C8B-B14F-4D97-AF65-F5344CB8AC3E}">
        <p14:creationId xmlns:p14="http://schemas.microsoft.com/office/powerpoint/2010/main" val="3727332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505050"/>
                </a:solidFill>
                <a:latin typeface="Roboto" panose="02000000000000000000" pitchFamily="2" charset="0"/>
              </a:defRPr>
            </a:lvl1pPr>
          </a:lstStyle>
          <a:p>
            <a:r>
              <a:rPr lang="en-US"/>
              <a:t>Click icon to add picture</a:t>
            </a:r>
          </a:p>
        </p:txBody>
      </p:sp>
      <p:sp>
        <p:nvSpPr>
          <p:cNvPr id="6" name="Date Placeholder 3">
            <a:extLst>
              <a:ext uri="{FF2B5EF4-FFF2-40B4-BE49-F238E27FC236}">
                <a16:creationId xmlns:a16="http://schemas.microsoft.com/office/drawing/2014/main" id="{C04DE35B-43B2-5E46-BB2A-7F0C47F493EE}"/>
              </a:ext>
            </a:extLst>
          </p:cNvPr>
          <p:cNvSpPr>
            <a:spLocks noGrp="1"/>
          </p:cNvSpPr>
          <p:nvPr>
            <p:ph type="dt" sz="half" idx="2"/>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A5214B4A-DE1A-0548-9DF7-AF041F8AF318}" type="datetime1">
              <a:rPr lang="en-US" smtClean="0"/>
              <a:t>7/10/2024</a:t>
            </a:fld>
            <a:endParaRPr lang="en-US"/>
          </a:p>
        </p:txBody>
      </p:sp>
      <p:sp>
        <p:nvSpPr>
          <p:cNvPr id="8" name="Footer Placeholder 4">
            <a:extLst>
              <a:ext uri="{FF2B5EF4-FFF2-40B4-BE49-F238E27FC236}">
                <a16:creationId xmlns:a16="http://schemas.microsoft.com/office/drawing/2014/main" id="{8CB08929-45CB-4844-8FAB-490E069AA883}"/>
              </a:ext>
            </a:extLst>
          </p:cNvPr>
          <p:cNvSpPr>
            <a:spLocks noGrp="1"/>
          </p:cNvSpPr>
          <p:nvPr>
            <p:ph type="ftr" sz="quarter" idx="3"/>
          </p:nvPr>
        </p:nvSpPr>
        <p:spPr>
          <a:xfrm>
            <a:off x="1374552" y="4846904"/>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Grassellino &amp; Koch - SQMS</a:t>
            </a:r>
            <a:endParaRPr lang="en-US" b="1"/>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58423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Bottom: Collage - multiple images">
    <p:spTree>
      <p:nvGrpSpPr>
        <p:cNvPr id="1" name=""/>
        <p:cNvGrpSpPr/>
        <p:nvPr/>
      </p:nvGrpSpPr>
      <p:grpSpPr>
        <a:xfrm>
          <a:off x="0" y="0"/>
          <a:ext cx="0" cy="0"/>
          <a:chOff x="0" y="0"/>
          <a:chExt cx="0" cy="0"/>
        </a:xfrm>
      </p:grpSpPr>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a:t>Click icon to add picture</a:t>
            </a:r>
          </a:p>
        </p:txBody>
      </p:sp>
      <p:sp>
        <p:nvSpPr>
          <p:cNvPr id="21" name="Date Placeholder 3">
            <a:extLst>
              <a:ext uri="{FF2B5EF4-FFF2-40B4-BE49-F238E27FC236}">
                <a16:creationId xmlns:a16="http://schemas.microsoft.com/office/drawing/2014/main" id="{F003E816-DE23-7A4B-A7F1-1C444743BC6A}"/>
              </a:ext>
            </a:extLst>
          </p:cNvPr>
          <p:cNvSpPr>
            <a:spLocks noGrp="1"/>
          </p:cNvSpPr>
          <p:nvPr>
            <p:ph type="dt" sz="half" idx="2"/>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7948D45E-B2FE-9D44-A3F2-F5112E62A984}" type="datetime1">
              <a:rPr lang="en-US" smtClean="0"/>
              <a:t>7/10/2024</a:t>
            </a:fld>
            <a:endParaRPr lang="en-US"/>
          </a:p>
        </p:txBody>
      </p:sp>
      <p:sp>
        <p:nvSpPr>
          <p:cNvPr id="22" name="Footer Placeholder 4">
            <a:extLst>
              <a:ext uri="{FF2B5EF4-FFF2-40B4-BE49-F238E27FC236}">
                <a16:creationId xmlns:a16="http://schemas.microsoft.com/office/drawing/2014/main" id="{2DF94F28-0184-8042-9D48-11789A42E883}"/>
              </a:ext>
            </a:extLst>
          </p:cNvPr>
          <p:cNvSpPr>
            <a:spLocks noGrp="1"/>
          </p:cNvSpPr>
          <p:nvPr>
            <p:ph type="ftr" sz="quarter" idx="3"/>
          </p:nvPr>
        </p:nvSpPr>
        <p:spPr>
          <a:xfrm>
            <a:off x="1374552" y="4846904"/>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Grassellino &amp; Koch - SQMS</a:t>
            </a:r>
            <a:endParaRPr lang="en-US" b="1"/>
          </a:p>
        </p:txBody>
      </p:sp>
      <p:sp>
        <p:nvSpPr>
          <p:cNvPr id="23" name="Slide Number Placeholder 5">
            <a:extLst>
              <a:ext uri="{FF2B5EF4-FFF2-40B4-BE49-F238E27FC236}">
                <a16:creationId xmlns:a16="http://schemas.microsoft.com/office/drawing/2014/main" id="{A9F1936B-7E4C-D74A-AB55-2D8B530D44F4}"/>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802841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341923" y="3172839"/>
            <a:ext cx="8499234" cy="456074"/>
          </a:xfrm>
          <a:prstGeom prst="rect">
            <a:avLst/>
          </a:prstGeom>
        </p:spPr>
        <p:txBody>
          <a:bodyPr lIns="0" tIns="0" rIns="0" bIns="0" anchor="ctr">
            <a:normAutofit/>
          </a:bodyPr>
          <a:lstStyle>
            <a:lvl1pPr marL="0" indent="0">
              <a:spcBef>
                <a:spcPts val="700"/>
              </a:spcBef>
              <a:buSzTx/>
              <a:buFontTx/>
              <a:buNone/>
              <a:defRPr sz="3200" b="1">
                <a:solidFill>
                  <a:srgbClr val="004C97"/>
                </a:solidFill>
                <a:latin typeface="Roboto Black"/>
                <a:ea typeface="Roboto Black"/>
                <a:cs typeface="Roboto Black"/>
                <a:sym typeface="Roboto Black"/>
              </a:defRPr>
            </a:lvl1pPr>
            <a:lvl2pPr marL="0" indent="0">
              <a:spcBef>
                <a:spcPts val="700"/>
              </a:spcBef>
              <a:buSzTx/>
              <a:buFontTx/>
              <a:buNone/>
              <a:defRPr sz="3200" b="1">
                <a:solidFill>
                  <a:srgbClr val="004C97"/>
                </a:solidFill>
                <a:latin typeface="Roboto Black"/>
                <a:ea typeface="Roboto Black"/>
                <a:cs typeface="Roboto Black"/>
                <a:sym typeface="Roboto Black"/>
              </a:defRPr>
            </a:lvl2pPr>
            <a:lvl3pPr marL="0" indent="0">
              <a:spcBef>
                <a:spcPts val="700"/>
              </a:spcBef>
              <a:buSzTx/>
              <a:buFontTx/>
              <a:buNone/>
              <a:defRPr sz="3200" b="1">
                <a:solidFill>
                  <a:srgbClr val="004C97"/>
                </a:solidFill>
                <a:latin typeface="Roboto Black"/>
                <a:ea typeface="Roboto Black"/>
                <a:cs typeface="Roboto Black"/>
                <a:sym typeface="Roboto Black"/>
              </a:defRPr>
            </a:lvl3pPr>
            <a:lvl4pPr marL="0" indent="0">
              <a:spcBef>
                <a:spcPts val="700"/>
              </a:spcBef>
              <a:buSzTx/>
              <a:buFontTx/>
              <a:buNone/>
              <a:defRPr sz="3200" b="1">
                <a:solidFill>
                  <a:srgbClr val="004C97"/>
                </a:solidFill>
                <a:latin typeface="Roboto Black"/>
                <a:ea typeface="Roboto Black"/>
                <a:cs typeface="Roboto Black"/>
                <a:sym typeface="Roboto Black"/>
              </a:defRPr>
            </a:lvl4pPr>
            <a:lvl5pPr marL="0" indent="0">
              <a:spcBef>
                <a:spcPts val="700"/>
              </a:spcBef>
              <a:buSzTx/>
              <a:buFontTx/>
              <a:buNone/>
              <a:defRPr sz="3200" b="1">
                <a:solidFill>
                  <a:srgbClr val="004C97"/>
                </a:solidFill>
                <a:latin typeface="Roboto Black"/>
                <a:ea typeface="Roboto Black"/>
                <a:cs typeface="Roboto Black"/>
                <a:sym typeface="Roboto Black"/>
              </a:defRPr>
            </a:lvl5pPr>
          </a:lstStyle>
          <a:p>
            <a:r>
              <a:t>Presentation Title – Roboto Black 32pt</a:t>
            </a:r>
          </a:p>
          <a:p>
            <a:pPr lvl="1"/>
            <a:endParaRPr/>
          </a:p>
          <a:p>
            <a:pPr lvl="2"/>
            <a:endParaRPr/>
          </a:p>
          <a:p>
            <a:pPr lvl="3"/>
            <a:endParaRPr/>
          </a:p>
          <a:p>
            <a:pPr lvl="4"/>
            <a:endParaRPr/>
          </a:p>
        </p:txBody>
      </p:sp>
      <p:sp>
        <p:nvSpPr>
          <p:cNvPr id="13" name="Text Placeholder 23"/>
          <p:cNvSpPr>
            <a:spLocks noGrp="1"/>
          </p:cNvSpPr>
          <p:nvPr>
            <p:ph type="body" sz="quarter" idx="21" hasCustomPrompt="1"/>
          </p:nvPr>
        </p:nvSpPr>
        <p:spPr>
          <a:xfrm>
            <a:off x="329289" y="4413475"/>
            <a:ext cx="2041407" cy="549895"/>
          </a:xfrm>
          <a:prstGeom prst="rect">
            <a:avLst/>
          </a:prstGeom>
        </p:spPr>
        <p:txBody>
          <a:bodyPr lIns="0" tIns="0" rIns="0" bIns="0">
            <a:normAutofit/>
          </a:bodyPr>
          <a:lstStyle>
            <a:lvl1pPr marL="0" indent="0">
              <a:spcBef>
                <a:spcPts val="300"/>
              </a:spcBef>
              <a:buSzTx/>
              <a:buFontTx/>
              <a:buNone/>
              <a:defRPr sz="1400">
                <a:solidFill>
                  <a:srgbClr val="63666A"/>
                </a:solidFill>
                <a:latin typeface="+mn-lt"/>
                <a:ea typeface="+mn-ea"/>
                <a:cs typeface="+mn-cs"/>
                <a:sym typeface="Roboto"/>
              </a:defRPr>
            </a:lvl1pPr>
          </a:lstStyle>
          <a:p>
            <a:r>
              <a:t>Presenter name 1
Role in SQMS</a:t>
            </a:r>
          </a:p>
        </p:txBody>
      </p:sp>
      <p:sp>
        <p:nvSpPr>
          <p:cNvPr id="14" name="Text Placeholder 24"/>
          <p:cNvSpPr>
            <a:spLocks noGrp="1"/>
          </p:cNvSpPr>
          <p:nvPr>
            <p:ph type="body" sz="quarter" idx="22" hasCustomPrompt="1"/>
          </p:nvPr>
        </p:nvSpPr>
        <p:spPr>
          <a:xfrm>
            <a:off x="341923" y="3575225"/>
            <a:ext cx="8499234" cy="408454"/>
          </a:xfrm>
          <a:prstGeom prst="rect">
            <a:avLst/>
          </a:prstGeom>
        </p:spPr>
        <p:txBody>
          <a:bodyPr lIns="0" tIns="0" rIns="0" bIns="0" anchor="ctr">
            <a:normAutofit/>
          </a:bodyPr>
          <a:lstStyle>
            <a:lvl1pPr marL="0" indent="0">
              <a:spcBef>
                <a:spcPts val="700"/>
              </a:spcBef>
              <a:buSzTx/>
              <a:buFontTx/>
              <a:buNone/>
              <a:defRPr sz="2400">
                <a:solidFill>
                  <a:srgbClr val="004C97"/>
                </a:solidFill>
                <a:latin typeface="Roboto Light"/>
                <a:ea typeface="Roboto Light"/>
                <a:cs typeface="Roboto Light"/>
                <a:sym typeface="Roboto Light"/>
              </a:defRPr>
            </a:lvl1pPr>
          </a:lstStyle>
          <a:p>
            <a:r>
              <a:t>Subtitle – Roboto Light 24pt</a:t>
            </a:r>
          </a:p>
        </p:txBody>
      </p:sp>
      <p:sp>
        <p:nvSpPr>
          <p:cNvPr id="15" name="Text Placeholder 23"/>
          <p:cNvSpPr>
            <a:spLocks noGrp="1"/>
          </p:cNvSpPr>
          <p:nvPr>
            <p:ph type="body" sz="quarter" idx="23" hasCustomPrompt="1"/>
          </p:nvPr>
        </p:nvSpPr>
        <p:spPr>
          <a:xfrm>
            <a:off x="2473238" y="4413474"/>
            <a:ext cx="2403562" cy="549896"/>
          </a:xfrm>
          <a:prstGeom prst="rect">
            <a:avLst/>
          </a:prstGeom>
        </p:spPr>
        <p:txBody>
          <a:bodyPr lIns="0" tIns="0" rIns="0" bIns="0">
            <a:normAutofit/>
          </a:bodyPr>
          <a:lstStyle>
            <a:lvl1pPr marL="0" indent="0">
              <a:spcBef>
                <a:spcPts val="300"/>
              </a:spcBef>
              <a:buSzTx/>
              <a:buFontTx/>
              <a:buNone/>
              <a:defRPr sz="1400">
                <a:solidFill>
                  <a:srgbClr val="63666A"/>
                </a:solidFill>
                <a:latin typeface="+mn-lt"/>
                <a:ea typeface="+mn-ea"/>
                <a:cs typeface="+mn-cs"/>
                <a:sym typeface="Roboto"/>
              </a:defRPr>
            </a:lvl1pPr>
          </a:lstStyle>
          <a:p>
            <a:r>
              <a:t>Presenter name 2 (optional)
Role in SQMS</a:t>
            </a:r>
          </a:p>
        </p:txBody>
      </p:sp>
      <p:pic>
        <p:nvPicPr>
          <p:cNvPr id="16" name="Picture 32" descr="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63" y="-2"/>
            <a:ext cx="9161763" cy="2761248"/>
          </a:xfrm>
          <a:prstGeom prst="rect">
            <a:avLst/>
          </a:prstGeom>
          <a:ln w="12700">
            <a:miter lim="400000"/>
          </a:ln>
        </p:spPr>
      </p:pic>
      <p:sp>
        <p:nvSpPr>
          <p:cNvPr id="17" name="Rectangle 33"/>
          <p:cNvSpPr/>
          <p:nvPr/>
        </p:nvSpPr>
        <p:spPr>
          <a:xfrm>
            <a:off x="-17761" y="-1"/>
            <a:ext cx="9161762" cy="2768030"/>
          </a:xfrm>
          <a:prstGeom prst="rect">
            <a:avLst/>
          </a:prstGeom>
          <a:gradFill>
            <a:gsLst>
              <a:gs pos="0">
                <a:srgbClr val="8DDCF6">
                  <a:alpha val="75000"/>
                </a:srgbClr>
              </a:gs>
              <a:gs pos="52000">
                <a:schemeClr val="accent1">
                  <a:hueOff val="105753"/>
                  <a:satOff val="34146"/>
                  <a:lumOff val="13578"/>
                  <a:alpha val="51000"/>
                </a:schemeClr>
              </a:gs>
              <a:gs pos="100000">
                <a:schemeClr val="accent1">
                  <a:hueOff val="105753"/>
                  <a:satOff val="34146"/>
                  <a:lumOff val="13578"/>
                  <a:alpha val="0"/>
                </a:schemeClr>
              </a:gs>
            </a:gsLst>
          </a:gradFill>
          <a:ln w="12700">
            <a:miter lim="400000"/>
          </a:ln>
        </p:spPr>
        <p:txBody>
          <a:bodyPr lIns="45719" rIns="45719" anchor="ctr"/>
          <a:lstStyle/>
          <a:p>
            <a:pPr algn="ctr">
              <a:defRPr sz="2400">
                <a:solidFill>
                  <a:srgbClr val="FFFFFF"/>
                </a:solidFill>
                <a:latin typeface="Arial"/>
                <a:ea typeface="Arial"/>
                <a:cs typeface="Arial"/>
                <a:sym typeface="Arial"/>
              </a:defRPr>
            </a:pPr>
            <a:endParaRPr/>
          </a:p>
        </p:txBody>
      </p:sp>
      <p:sp>
        <p:nvSpPr>
          <p:cNvPr id="18" name="Rectangle 34"/>
          <p:cNvSpPr/>
          <p:nvPr/>
        </p:nvSpPr>
        <p:spPr>
          <a:xfrm>
            <a:off x="-17762" y="0"/>
            <a:ext cx="9161762" cy="598340"/>
          </a:xfrm>
          <a:prstGeom prst="rect">
            <a:avLst/>
          </a:prstGeom>
          <a:solidFill>
            <a:srgbClr val="002955"/>
          </a:solidFill>
          <a:ln w="12700">
            <a:miter lim="400000"/>
          </a:ln>
        </p:spPr>
        <p:txBody>
          <a:bodyPr lIns="45719" rIns="45719" anchor="ctr"/>
          <a:lstStyle/>
          <a:p>
            <a:pPr algn="ctr">
              <a:defRPr sz="2400">
                <a:solidFill>
                  <a:srgbClr val="FFFFFF"/>
                </a:solidFill>
                <a:latin typeface="Arial"/>
                <a:ea typeface="Arial"/>
                <a:cs typeface="Arial"/>
                <a:sym typeface="Arial"/>
              </a:defRPr>
            </a:pPr>
            <a:endParaRPr/>
          </a:p>
        </p:txBody>
      </p:sp>
      <p:pic>
        <p:nvPicPr>
          <p:cNvPr id="19" name="Picture 35" descr="Picture 3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761" y="187383"/>
            <a:ext cx="9010786" cy="233163"/>
          </a:xfrm>
          <a:prstGeom prst="rect">
            <a:avLst/>
          </a:prstGeom>
          <a:ln w="12700">
            <a:miter lim="400000"/>
          </a:ln>
        </p:spPr>
      </p:pic>
      <p:pic>
        <p:nvPicPr>
          <p:cNvPr id="20" name="Picture 4" descr="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8318" y="617604"/>
            <a:ext cx="1184755" cy="1745613"/>
          </a:xfrm>
          <a:prstGeom prst="rect">
            <a:avLst/>
          </a:prstGeom>
          <a:ln w="12700">
            <a:miter lim="400000"/>
          </a:ln>
        </p:spPr>
      </p:pic>
      <p:pic>
        <p:nvPicPr>
          <p:cNvPr id="21" name="Picture 6" descr="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5706" y="920918"/>
            <a:ext cx="889943" cy="1125014"/>
          </a:xfrm>
          <a:prstGeom prst="rect">
            <a:avLst/>
          </a:prstGeom>
          <a:ln w="12700">
            <a:miter lim="400000"/>
          </a:ln>
        </p:spPr>
      </p:pic>
      <p:pic>
        <p:nvPicPr>
          <p:cNvPr id="22" name="Picture 8" descr="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1377" y="1479304"/>
            <a:ext cx="458313" cy="778882"/>
          </a:xfrm>
          <a:prstGeom prst="rect">
            <a:avLst/>
          </a:prstGeom>
          <a:ln w="12700">
            <a:miter lim="400000"/>
          </a:ln>
        </p:spPr>
      </p:pic>
      <p:pic>
        <p:nvPicPr>
          <p:cNvPr id="23" name="Picture 10" descr="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10" y="813062"/>
            <a:ext cx="1267603" cy="1789556"/>
          </a:xfrm>
          <a:prstGeom prst="rect">
            <a:avLst/>
          </a:prstGeom>
          <a:ln w="12700">
            <a:miter lim="400000"/>
          </a:ln>
        </p:spPr>
      </p:pic>
      <p:sp>
        <p:nvSpPr>
          <p:cNvPr id="24" name="Rectangle 40"/>
          <p:cNvSpPr/>
          <p:nvPr/>
        </p:nvSpPr>
        <p:spPr>
          <a:xfrm>
            <a:off x="4977441" y="109364"/>
            <a:ext cx="1424085" cy="465828"/>
          </a:xfrm>
          <a:prstGeom prst="rect">
            <a:avLst/>
          </a:prstGeom>
          <a:solidFill>
            <a:srgbClr val="002955"/>
          </a:solidFill>
          <a:ln w="12700">
            <a:miter lim="400000"/>
          </a:ln>
        </p:spPr>
        <p:txBody>
          <a:bodyPr lIns="45719" rIns="45719" anchor="ctr"/>
          <a:lstStyle/>
          <a:p>
            <a:pPr algn="ctr">
              <a:defRPr sz="2400">
                <a:solidFill>
                  <a:srgbClr val="FFFFFF"/>
                </a:solidFill>
                <a:latin typeface="Arial"/>
                <a:ea typeface="Arial"/>
                <a:cs typeface="Arial"/>
                <a:sym typeface="Arial"/>
              </a:defRPr>
            </a:pPr>
            <a:endParaRPr/>
          </a:p>
        </p:txBody>
      </p:sp>
      <p:pic>
        <p:nvPicPr>
          <p:cNvPr id="25" name="Picture 41" descr="Picture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4970" y="181350"/>
            <a:ext cx="1229026" cy="290087"/>
          </a:xfrm>
          <a:prstGeom prst="rect">
            <a:avLst/>
          </a:prstGeom>
          <a:ln w="12700">
            <a:miter lim="400000"/>
          </a:ln>
        </p:spPr>
      </p:pic>
      <p:sp>
        <p:nvSpPr>
          <p:cNvPr id="26" name="Slide Number"/>
          <p:cNvSpPr txBox="1">
            <a:spLocks noGrp="1"/>
          </p:cNvSpPr>
          <p:nvPr>
            <p:ph type="sldNum" sz="quarter" idx="2"/>
          </p:nvPr>
        </p:nvSpPr>
        <p:spPr>
          <a:xfrm>
            <a:off x="5486400" y="47672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535319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Logo Bottom: Title &amp; Content">
    <p:spTree>
      <p:nvGrpSpPr>
        <p:cNvPr id="1" name=""/>
        <p:cNvGrpSpPr/>
        <p:nvPr/>
      </p:nvGrpSpPr>
      <p:grpSpPr>
        <a:xfrm>
          <a:off x="0" y="0"/>
          <a:ext cx="0" cy="0"/>
          <a:chOff x="0" y="0"/>
          <a:chExt cx="0" cy="0"/>
        </a:xfrm>
      </p:grpSpPr>
      <p:sp>
        <p:nvSpPr>
          <p:cNvPr id="33" name="Body Level One…"/>
          <p:cNvSpPr txBox="1">
            <a:spLocks noGrp="1"/>
          </p:cNvSpPr>
          <p:nvPr>
            <p:ph type="body" idx="1"/>
          </p:nvPr>
        </p:nvSpPr>
        <p:spPr>
          <a:xfrm>
            <a:off x="444500" y="1085276"/>
            <a:ext cx="8456617" cy="3574920"/>
          </a:xfrm>
          <a:prstGeom prst="rect">
            <a:avLst/>
          </a:prstGeom>
        </p:spPr>
        <p:txBody>
          <a:bodyPr lIns="0" tIns="0" rIns="0" bIns="0">
            <a:normAutofit/>
          </a:bodyPr>
          <a:lstStyle>
            <a:lvl1pPr marL="230188" indent="-230188">
              <a:buFontTx/>
              <a:buChar char="▪"/>
              <a:defRPr>
                <a:solidFill>
                  <a:srgbClr val="000000"/>
                </a:solidFill>
                <a:latin typeface="+mn-lt"/>
                <a:ea typeface="+mn-ea"/>
                <a:cs typeface="+mn-cs"/>
                <a:sym typeface="Roboto"/>
              </a:defRPr>
            </a:lvl1pPr>
            <a:lvl2pPr marL="541536" indent="-258961">
              <a:buFontTx/>
              <a:buChar char="▪"/>
              <a:defRPr>
                <a:solidFill>
                  <a:srgbClr val="000000"/>
                </a:solidFill>
                <a:latin typeface="+mn-lt"/>
                <a:ea typeface="+mn-ea"/>
                <a:cs typeface="+mn-cs"/>
                <a:sym typeface="Roboto"/>
              </a:defRPr>
            </a:lvl2pPr>
            <a:lvl3pPr marL="849312" indent="-276225">
              <a:buFontTx/>
              <a:buChar char="▪"/>
              <a:defRPr>
                <a:solidFill>
                  <a:srgbClr val="000000"/>
                </a:solidFill>
                <a:latin typeface="+mn-lt"/>
                <a:ea typeface="+mn-ea"/>
                <a:cs typeface="+mn-cs"/>
                <a:sym typeface="Roboto"/>
              </a:defRPr>
            </a:lvl3pPr>
            <a:lvl4pPr marL="1151164" indent="-293914">
              <a:buFontTx/>
              <a:buChar char="▪"/>
              <a:defRPr>
                <a:solidFill>
                  <a:srgbClr val="000000"/>
                </a:solidFill>
                <a:latin typeface="+mn-lt"/>
                <a:ea typeface="+mn-ea"/>
                <a:cs typeface="+mn-cs"/>
                <a:sym typeface="Roboto"/>
              </a:defRPr>
            </a:lvl4pPr>
            <a:lvl5pPr marL="1435780" indent="-295955">
              <a:buFontTx/>
              <a:buChar char="▪"/>
              <a:defRPr>
                <a:solidFill>
                  <a:srgbClr val="000000"/>
                </a:solidFill>
                <a:latin typeface="+mn-lt"/>
                <a:ea typeface="+mn-ea"/>
                <a:cs typeface="+mn-cs"/>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387120" y="321569"/>
            <a:ext cx="5649614" cy="517777"/>
          </a:xfrm>
          <a:prstGeom prst="rect">
            <a:avLst/>
          </a:prstGeom>
        </p:spPr>
        <p:txBody>
          <a:bodyPr lIns="0" tIns="0" rIns="0" bIns="0" anchor="b">
            <a:normAutofit/>
          </a:bodyPr>
          <a:lstStyle>
            <a:lvl1pPr>
              <a:defRPr sz="3200">
                <a:solidFill>
                  <a:srgbClr val="004C97"/>
                </a:solidFill>
                <a:latin typeface="Roboto Black"/>
                <a:ea typeface="Roboto Black"/>
                <a:cs typeface="Roboto Black"/>
                <a:sym typeface="Roboto Black"/>
              </a:defRPr>
            </a:lvl1p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90620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Layout">
    <p:spTree>
      <p:nvGrpSpPr>
        <p:cNvPr id="1" name=""/>
        <p:cNvGrpSpPr/>
        <p:nvPr/>
      </p:nvGrpSpPr>
      <p:grpSpPr>
        <a:xfrm>
          <a:off x="0" y="0"/>
          <a:ext cx="0" cy="0"/>
          <a:chOff x="0" y="0"/>
          <a:chExt cx="0" cy="0"/>
        </a:xfrm>
      </p:grpSpPr>
      <p:sp>
        <p:nvSpPr>
          <p:cNvPr id="42" name="Picture Placeholder 6"/>
          <p:cNvSpPr>
            <a:spLocks noGrp="1"/>
          </p:cNvSpPr>
          <p:nvPr>
            <p:ph type="pic" idx="21"/>
          </p:nvPr>
        </p:nvSpPr>
        <p:spPr>
          <a:xfrm>
            <a:off x="222250" y="190501"/>
            <a:ext cx="8675689" cy="4352193"/>
          </a:xfrm>
          <a:prstGeom prst="rect">
            <a:avLst/>
          </a:prstGeom>
        </p:spPr>
        <p:txBody>
          <a:bodyPr lIns="91439" rIns="91439"/>
          <a:lstStyle/>
          <a:p>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61545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xfrm>
            <a:off x="5486400" y="47672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56889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_Logo Bottom: Title &amp; Content">
    <p:bg>
      <p:bgPr>
        <a:solidFill>
          <a:srgbClr val="FFFFFF">
            <a:alpha val="0"/>
          </a:srgbClr>
        </a:solidFill>
        <a:effectLst/>
      </p:bgPr>
    </p:bg>
    <p:spTree>
      <p:nvGrpSpPr>
        <p:cNvPr id="1" name=""/>
        <p:cNvGrpSpPr/>
        <p:nvPr/>
      </p:nvGrpSpPr>
      <p:grpSpPr>
        <a:xfrm>
          <a:off x="0" y="0"/>
          <a:ext cx="0" cy="0"/>
          <a:chOff x="0" y="0"/>
          <a:chExt cx="0" cy="0"/>
        </a:xfrm>
      </p:grpSpPr>
      <p:grpSp>
        <p:nvGrpSpPr>
          <p:cNvPr id="59" name="Group 24"/>
          <p:cNvGrpSpPr/>
          <p:nvPr/>
        </p:nvGrpSpPr>
        <p:grpSpPr>
          <a:xfrm>
            <a:off x="215899" y="4670857"/>
            <a:ext cx="8699502" cy="202388"/>
            <a:chOff x="0" y="0"/>
            <a:chExt cx="8699500" cy="202387"/>
          </a:xfrm>
        </p:grpSpPr>
        <p:sp>
          <p:nvSpPr>
            <p:cNvPr id="57" name="Straight Connector 25"/>
            <p:cNvSpPr/>
            <p:nvPr/>
          </p:nvSpPr>
          <p:spPr>
            <a:xfrm>
              <a:off x="-1" y="100855"/>
              <a:ext cx="7538967" cy="1"/>
            </a:xfrm>
            <a:prstGeom prst="line">
              <a:avLst/>
            </a:prstGeom>
            <a:noFill/>
            <a:ln w="76200" cap="flat">
              <a:solidFill>
                <a:schemeClr val="accent1"/>
              </a:solidFill>
              <a:prstDash val="solid"/>
              <a:round/>
            </a:ln>
            <a:effectLst/>
          </p:spPr>
          <p:txBody>
            <a:bodyPr wrap="square" lIns="45719" tIns="45719" rIns="45719" bIns="45719" numCol="1" anchor="t">
              <a:noAutofit/>
            </a:bodyPr>
            <a:lstStyle/>
            <a:p>
              <a:pPr>
                <a:defRPr sz="2400">
                  <a:latin typeface="Arial"/>
                  <a:ea typeface="Arial"/>
                  <a:cs typeface="Arial"/>
                  <a:sym typeface="Arial"/>
                </a:defRPr>
              </a:pPr>
              <a:endParaRPr/>
            </a:p>
          </p:txBody>
        </p:sp>
        <p:pic>
          <p:nvPicPr>
            <p:cNvPr id="58" name="Picture 6" descr="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4784" y="-1"/>
              <a:ext cx="1094717" cy="202389"/>
            </a:xfrm>
            <a:prstGeom prst="rect">
              <a:avLst/>
            </a:prstGeom>
            <a:ln w="12700" cap="flat">
              <a:noFill/>
              <a:miter lim="400000"/>
            </a:ln>
            <a:effectLst/>
          </p:spPr>
        </p:pic>
      </p:grpSp>
      <p:sp>
        <p:nvSpPr>
          <p:cNvPr id="60" name="Body Level One…"/>
          <p:cNvSpPr txBox="1">
            <a:spLocks noGrp="1"/>
          </p:cNvSpPr>
          <p:nvPr>
            <p:ph type="body" idx="1"/>
          </p:nvPr>
        </p:nvSpPr>
        <p:spPr>
          <a:xfrm>
            <a:off x="228602" y="728663"/>
            <a:ext cx="8672515" cy="3794523"/>
          </a:xfrm>
          <a:prstGeom prst="rect">
            <a:avLst/>
          </a:prstGeom>
        </p:spPr>
        <p:txBody>
          <a:bodyPr lIns="0" tIns="0" rIns="0" bIns="0">
            <a:normAutofit/>
          </a:bodyPr>
          <a:lstStyle>
            <a:lvl1pPr marL="230188" indent="-230188">
              <a:defRPr>
                <a:solidFill>
                  <a:schemeClr val="accent6"/>
                </a:solidFill>
              </a:defRPr>
            </a:lvl1pPr>
            <a:lvl2pPr marL="541536" indent="-258961">
              <a:defRPr>
                <a:solidFill>
                  <a:schemeClr val="accent6"/>
                </a:solidFill>
              </a:defRPr>
            </a:lvl2pPr>
            <a:lvl3pPr marL="849312" indent="-276225">
              <a:defRPr>
                <a:solidFill>
                  <a:schemeClr val="accent6"/>
                </a:solidFill>
              </a:defRPr>
            </a:lvl3pPr>
            <a:lvl4pPr marL="1151164" indent="-293914">
              <a:defRPr>
                <a:solidFill>
                  <a:schemeClr val="accent6"/>
                </a:solidFill>
              </a:defRPr>
            </a:lvl4pPr>
            <a:lvl5pPr marL="1435780" indent="-295955">
              <a:buChar char="•"/>
              <a:defRPr>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61" name="Title Text"/>
          <p:cNvSpPr txBox="1">
            <a:spLocks noGrp="1"/>
          </p:cNvSpPr>
          <p:nvPr>
            <p:ph type="title"/>
          </p:nvPr>
        </p:nvSpPr>
        <p:spPr>
          <a:xfrm>
            <a:off x="228599" y="188813"/>
            <a:ext cx="8686801" cy="320909"/>
          </a:xfrm>
          <a:prstGeom prst="rect">
            <a:avLst/>
          </a:prstGeom>
        </p:spPr>
        <p:txBody>
          <a:bodyPr lIns="0" tIns="0" rIns="0" bIns="0" anchor="b">
            <a:normAutofit/>
          </a:bodyPr>
          <a:lstStyle>
            <a:lvl1pPr>
              <a:defRPr sz="2000">
                <a:solidFill>
                  <a:srgbClr val="004C97"/>
                </a:solidFill>
              </a:defRPr>
            </a:lvl1pPr>
          </a:lstStyle>
          <a:p>
            <a:r>
              <a:t>Title Text</a:t>
            </a:r>
          </a:p>
        </p:txBody>
      </p:sp>
      <p:sp>
        <p:nvSpPr>
          <p:cNvPr id="62" name="Slide Number"/>
          <p:cNvSpPr txBox="1">
            <a:spLocks noGrp="1"/>
          </p:cNvSpPr>
          <p:nvPr>
            <p:ph type="sldNum" sz="quarter" idx="2"/>
          </p:nvPr>
        </p:nvSpPr>
        <p:spPr>
          <a:xfrm>
            <a:off x="222249" y="4878160"/>
            <a:ext cx="139838" cy="139701"/>
          </a:xfrm>
          <a:prstGeom prst="rect">
            <a:avLst/>
          </a:prstGeom>
        </p:spPr>
        <p:txBody>
          <a:bodyPr/>
          <a:lstStyle>
            <a:lvl1pPr algn="l">
              <a:defRPr>
                <a:latin typeface="+mj-lt"/>
                <a:ea typeface="+mj-ea"/>
                <a:cs typeface="+mj-cs"/>
                <a:sym typeface="Helvetica"/>
              </a:defRPr>
            </a:lvl1pPr>
          </a:lstStyle>
          <a:p>
            <a:fld id="{86CB4B4D-7CA3-9044-876B-883B54F8677D}" type="slidenum">
              <a:t>‹#›</a:t>
            </a:fld>
            <a:endParaRPr/>
          </a:p>
        </p:txBody>
      </p:sp>
    </p:spTree>
    <p:extLst>
      <p:ext uri="{BB962C8B-B14F-4D97-AF65-F5344CB8AC3E}">
        <p14:creationId xmlns:p14="http://schemas.microsoft.com/office/powerpoint/2010/main" val="377910125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628650" y="273843"/>
            <a:ext cx="7886700" cy="994174"/>
          </a:xfrm>
          <a:prstGeom prst="rect">
            <a:avLst/>
          </a:prstGeom>
        </p:spPr>
        <p:txBody>
          <a:bodyPr lIns="34289" tIns="34289" rIns="34289" bIns="34289">
            <a:normAutofit/>
          </a:bodyPr>
          <a:lstStyle>
            <a:lvl1pPr defTabSz="685800">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135" name="Body Level One…"/>
          <p:cNvSpPr txBox="1">
            <a:spLocks noGrp="1"/>
          </p:cNvSpPr>
          <p:nvPr>
            <p:ph type="body" idx="1"/>
          </p:nvPr>
        </p:nvSpPr>
        <p:spPr>
          <a:xfrm>
            <a:off x="628650" y="1369218"/>
            <a:ext cx="7886700" cy="3263505"/>
          </a:xfrm>
          <a:prstGeom prst="rect">
            <a:avLst/>
          </a:prstGeom>
        </p:spPr>
        <p:txBody>
          <a:bodyPr lIns="34289" tIns="34289" rIns="34289" bIns="34289">
            <a:normAutofit/>
          </a:bodyPr>
          <a:lstStyle>
            <a:lvl1pPr marL="163285" indent="-163285" defTabSz="685800">
              <a:lnSpc>
                <a:spcPct val="90000"/>
              </a:lnSpc>
              <a:spcBef>
                <a:spcPts val="700"/>
              </a:spcBef>
              <a:defRPr sz="2000">
                <a:solidFill>
                  <a:srgbClr val="000000"/>
                </a:solidFill>
                <a:latin typeface="Calibri"/>
                <a:ea typeface="Calibri"/>
                <a:cs typeface="Calibri"/>
                <a:sym typeface="Calibri"/>
              </a:defRPr>
            </a:lvl1pPr>
            <a:lvl2pPr marL="647700" indent="-190500" defTabSz="685800">
              <a:lnSpc>
                <a:spcPct val="90000"/>
              </a:lnSpc>
              <a:spcBef>
                <a:spcPts val="700"/>
              </a:spcBef>
              <a:buChar char="•"/>
              <a:defRPr sz="2000">
                <a:solidFill>
                  <a:srgbClr val="000000"/>
                </a:solidFill>
                <a:latin typeface="Calibri"/>
                <a:ea typeface="Calibri"/>
                <a:cs typeface="Calibri"/>
                <a:sym typeface="Calibri"/>
              </a:defRPr>
            </a:lvl2pPr>
            <a:lvl3pPr marL="1143000" indent="-228600" defTabSz="685800">
              <a:lnSpc>
                <a:spcPct val="90000"/>
              </a:lnSpc>
              <a:spcBef>
                <a:spcPts val="700"/>
              </a:spcBef>
              <a:defRPr sz="2000">
                <a:solidFill>
                  <a:srgbClr val="000000"/>
                </a:solidFill>
                <a:latin typeface="Calibri"/>
                <a:ea typeface="Calibri"/>
                <a:cs typeface="Calibri"/>
                <a:sym typeface="Calibri"/>
              </a:defRPr>
            </a:lvl3pPr>
            <a:lvl4pPr marL="1625600" indent="-254000" defTabSz="685800">
              <a:lnSpc>
                <a:spcPct val="90000"/>
              </a:lnSpc>
              <a:spcBef>
                <a:spcPts val="700"/>
              </a:spcBef>
              <a:buChar char="•"/>
              <a:defRPr sz="2000">
                <a:solidFill>
                  <a:srgbClr val="000000"/>
                </a:solidFill>
                <a:latin typeface="Calibri"/>
                <a:ea typeface="Calibri"/>
                <a:cs typeface="Calibri"/>
                <a:sym typeface="Calibri"/>
              </a:defRPr>
            </a:lvl4pPr>
            <a:lvl5pPr marL="2082800" indent="-254000" defTabSz="685800">
              <a:lnSpc>
                <a:spcPct val="90000"/>
              </a:lnSpc>
              <a:spcBef>
                <a:spcPts val="700"/>
              </a:spcBef>
              <a:buChar char="•"/>
              <a:defRPr sz="20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318207" y="4812657"/>
            <a:ext cx="197144" cy="183055"/>
          </a:xfrm>
          <a:prstGeom prst="rect">
            <a:avLst/>
          </a:prstGeom>
        </p:spPr>
        <p:txBody>
          <a:bodyPr lIns="34289" tIns="34289" rIns="34289" bIns="34289" anchor="ctr"/>
          <a:lstStyle>
            <a:lvl1pPr algn="r" defTabSz="6858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821845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143000" y="841772"/>
            <a:ext cx="6858000" cy="1790701"/>
          </a:xfrm>
          <a:prstGeom prst="rect">
            <a:avLst/>
          </a:prstGeom>
        </p:spPr>
        <p:txBody>
          <a:bodyPr lIns="34289" tIns="34289" rIns="34289" bIns="34289" anchor="b">
            <a:normAutofit/>
          </a:bodyPr>
          <a:lstStyle>
            <a:lvl1pPr algn="ctr" defTabSz="685800">
              <a:lnSpc>
                <a:spcPct val="90000"/>
              </a:lnSpc>
              <a:defRPr sz="4400" b="0">
                <a:solidFill>
                  <a:srgbClr val="000000"/>
                </a:solidFill>
                <a:latin typeface="Calibri Light"/>
                <a:ea typeface="Calibri Light"/>
                <a:cs typeface="Calibri Light"/>
                <a:sym typeface="Calibri Light"/>
              </a:defRPr>
            </a:lvl1pPr>
          </a:lstStyle>
          <a:p>
            <a:r>
              <a:t>Title Text</a:t>
            </a:r>
          </a:p>
        </p:txBody>
      </p:sp>
      <p:sp>
        <p:nvSpPr>
          <p:cNvPr id="144" name="Body Level One…"/>
          <p:cNvSpPr txBox="1">
            <a:spLocks noGrp="1"/>
          </p:cNvSpPr>
          <p:nvPr>
            <p:ph type="body" sz="quarter" idx="1"/>
          </p:nvPr>
        </p:nvSpPr>
        <p:spPr>
          <a:xfrm>
            <a:off x="1143000" y="2701528"/>
            <a:ext cx="6858000" cy="1241822"/>
          </a:xfrm>
          <a:prstGeom prst="rect">
            <a:avLst/>
          </a:prstGeom>
        </p:spPr>
        <p:txBody>
          <a:bodyPr lIns="34289" tIns="34289" rIns="34289" bIns="34289">
            <a:normAutofit/>
          </a:bodyPr>
          <a:lstStyle>
            <a:lvl1pPr marL="0" indent="0" algn="ctr" defTabSz="685800">
              <a:lnSpc>
                <a:spcPct val="90000"/>
              </a:lnSpc>
              <a:spcBef>
                <a:spcPts val="700"/>
              </a:spcBef>
              <a:buSzTx/>
              <a:buFontTx/>
              <a:buNone/>
              <a:defRPr>
                <a:solidFill>
                  <a:srgbClr val="000000"/>
                </a:solidFill>
                <a:latin typeface="Calibri"/>
                <a:ea typeface="Calibri"/>
                <a:cs typeface="Calibri"/>
                <a:sym typeface="Calibri"/>
              </a:defRPr>
            </a:lvl1pPr>
            <a:lvl2pPr marL="0" indent="457200" algn="ctr" defTabSz="685800">
              <a:lnSpc>
                <a:spcPct val="90000"/>
              </a:lnSpc>
              <a:spcBef>
                <a:spcPts val="700"/>
              </a:spcBef>
              <a:buSzTx/>
              <a:buFontTx/>
              <a:buNone/>
              <a:defRPr>
                <a:solidFill>
                  <a:srgbClr val="000000"/>
                </a:solidFill>
                <a:latin typeface="Calibri"/>
                <a:ea typeface="Calibri"/>
                <a:cs typeface="Calibri"/>
                <a:sym typeface="Calibri"/>
              </a:defRPr>
            </a:lvl2pPr>
            <a:lvl3pPr marL="0" indent="914400" algn="ctr" defTabSz="685800">
              <a:lnSpc>
                <a:spcPct val="90000"/>
              </a:lnSpc>
              <a:spcBef>
                <a:spcPts val="700"/>
              </a:spcBef>
              <a:buSzTx/>
              <a:buFontTx/>
              <a:buNone/>
              <a:defRPr>
                <a:solidFill>
                  <a:srgbClr val="000000"/>
                </a:solidFill>
                <a:latin typeface="Calibri"/>
                <a:ea typeface="Calibri"/>
                <a:cs typeface="Calibri"/>
                <a:sym typeface="Calibri"/>
              </a:defRPr>
            </a:lvl3pPr>
            <a:lvl4pPr marL="0" indent="1371600" algn="ctr" defTabSz="685800">
              <a:lnSpc>
                <a:spcPct val="90000"/>
              </a:lnSpc>
              <a:spcBef>
                <a:spcPts val="700"/>
              </a:spcBef>
              <a:buSzTx/>
              <a:buFontTx/>
              <a:buNone/>
              <a:defRPr>
                <a:solidFill>
                  <a:srgbClr val="000000"/>
                </a:solidFill>
                <a:latin typeface="Calibri"/>
                <a:ea typeface="Calibri"/>
                <a:cs typeface="Calibri"/>
                <a:sym typeface="Calibri"/>
              </a:defRPr>
            </a:lvl4pPr>
            <a:lvl5pPr marL="0" indent="1828800" algn="ctr" defTabSz="685800">
              <a:lnSpc>
                <a:spcPct val="90000"/>
              </a:lnSpc>
              <a:spcBef>
                <a:spcPts val="700"/>
              </a:spcBef>
              <a:buSzTx/>
              <a:buFontTx/>
              <a:buNone/>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8318207" y="4812657"/>
            <a:ext cx="197144" cy="183055"/>
          </a:xfrm>
          <a:prstGeom prst="rect">
            <a:avLst/>
          </a:prstGeom>
        </p:spPr>
        <p:txBody>
          <a:bodyPr lIns="34289" tIns="34289" rIns="34289" bIns="34289" anchor="ctr"/>
          <a:lstStyle>
            <a:lvl1pPr algn="r" defTabSz="6858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3203517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87000" y="321480"/>
            <a:ext cx="5649120" cy="5173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body" idx="1"/>
          </p:nvPr>
        </p:nvSpPr>
        <p:spPr>
          <a:xfrm>
            <a:off x="444600" y="1085400"/>
            <a:ext cx="8456400" cy="3574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39937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8/10/23</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Grassellino | Fermilab Budget Briefing</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8/10/23</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Grassellino | Fermilab Budget Briefing</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3.png"/><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20.pn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8/10/23</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Grassellino | Fermilab Budget Briefing</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30" r:id="rId14"/>
    <p:sldLayoutId id="2147484131" r:id="rId15"/>
    <p:sldLayoutId id="2147484141" r:id="rId16"/>
    <p:sldLayoutId id="2147484163" r:id="rId17"/>
    <p:sldLayoutId id="2147484164" r:id="rId18"/>
    <p:sldLayoutId id="2147484165" r:id="rId1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4C547D4A-E74D-A245-888D-DAE173F106CC}" type="datetime1">
              <a:rPr lang="en-US" smtClean="0"/>
              <a:t>7/10/2024</a:t>
            </a:fld>
            <a:endParaRPr lang="en-US"/>
          </a:p>
        </p:txBody>
      </p:sp>
      <p:sp>
        <p:nvSpPr>
          <p:cNvPr id="15" name="Footer Placeholder 4"/>
          <p:cNvSpPr>
            <a:spLocks noGrp="1"/>
          </p:cNvSpPr>
          <p:nvPr>
            <p:ph type="ftr" sz="quarter" idx="3"/>
          </p:nvPr>
        </p:nvSpPr>
        <p:spPr>
          <a:xfrm>
            <a:off x="1374552" y="4846904"/>
            <a:ext cx="4109227" cy="182155"/>
          </a:xfrm>
          <a:prstGeom prst="rect">
            <a:avLst/>
          </a:prstGeom>
        </p:spPr>
        <p:txBody>
          <a:bodyPr lIns="0" tIns="0" rIns="0" bIns="0" anchor="t" anchorCtr="0"/>
          <a:lstStyle>
            <a:lvl1pPr marL="0" marR="0" indent="0" algn="l" defTabSz="457189" rtl="0" eaLnBrk="1" fontAlgn="base" latinLnBrk="0" hangingPunct="1">
              <a:lnSpc>
                <a:spcPct val="100000"/>
              </a:lnSpc>
              <a:spcBef>
                <a:spcPct val="0"/>
              </a:spcBef>
              <a:spcAft>
                <a:spcPct val="0"/>
              </a:spcAft>
              <a:buClrTx/>
              <a:buSzTx/>
              <a:buFontTx/>
              <a:buNone/>
              <a:tabLst/>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a:t>QIS and Workforce development efforts</a:t>
            </a:r>
          </a:p>
        </p:txBody>
      </p:sp>
      <p:sp>
        <p:nvSpPr>
          <p:cNvPr id="16" name="Slide Number Placeholder 5"/>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latin typeface="Roboto" panose="02000000000000000000" pitchFamily="2" charset="0"/>
            </a:endParaRPr>
          </a:p>
        </p:txBody>
      </p:sp>
      <p:pic>
        <p:nvPicPr>
          <p:cNvPr id="6" name="Picture 5">
            <a:extLst>
              <a:ext uri="{FF2B5EF4-FFF2-40B4-BE49-F238E27FC236}">
                <a16:creationId xmlns:a16="http://schemas.microsoft.com/office/drawing/2014/main" id="{A97DF15F-E4F1-4748-9406-D17A68FA5E5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179350" y="4756601"/>
            <a:ext cx="2693984" cy="272457"/>
          </a:xfrm>
          <a:prstGeom prst="rect">
            <a:avLst/>
          </a:prstGeom>
        </p:spPr>
      </p:pic>
    </p:spTree>
    <p:extLst>
      <p:ext uri="{BB962C8B-B14F-4D97-AF65-F5344CB8AC3E}">
        <p14:creationId xmlns:p14="http://schemas.microsoft.com/office/powerpoint/2010/main" val="302627554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Lst>
  <p:hf sldNum="0" hd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71010" y="4824141"/>
            <a:ext cx="2288623" cy="227677"/>
          </a:xfrm>
          <a:prstGeom prst="rect">
            <a:avLst/>
          </a:prstGeom>
          <a:ln w="12700">
            <a:miter lim="400000"/>
          </a:ln>
        </p:spPr>
      </p:pic>
      <p:sp>
        <p:nvSpPr>
          <p:cNvPr id="3" name="Slide Number"/>
          <p:cNvSpPr txBox="1">
            <a:spLocks noGrp="1"/>
          </p:cNvSpPr>
          <p:nvPr>
            <p:ph type="sldNum" sz="quarter" idx="2"/>
          </p:nvPr>
        </p:nvSpPr>
        <p:spPr>
          <a:xfrm>
            <a:off x="221003" y="4851093"/>
            <a:ext cx="141066" cy="127001"/>
          </a:xfrm>
          <a:prstGeom prst="rect">
            <a:avLst/>
          </a:prstGeom>
          <a:ln w="12700">
            <a:miter lim="400000"/>
          </a:ln>
        </p:spPr>
        <p:txBody>
          <a:bodyPr wrap="none" lIns="0" tIns="0" rIns="0" bIns="0">
            <a:spAutoFit/>
          </a:bodyPr>
          <a:lstStyle>
            <a:lvl1pPr algn="ctr">
              <a:defRPr sz="900">
                <a:solidFill>
                  <a:srgbClr val="004C97"/>
                </a:solidFill>
              </a:defRPr>
            </a:lvl1pPr>
          </a:lstStyle>
          <a:p>
            <a:fld id="{86CB4B4D-7CA3-9044-876B-883B54F8677D}" type="slidenum">
              <a:t>‹#›</a:t>
            </a:fld>
            <a:endParaRPr/>
          </a:p>
        </p:txBody>
      </p:sp>
      <p:sp>
        <p:nvSpPr>
          <p:cNvPr id="4" name="Title 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5"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34946635"/>
      </p:ext>
    </p:extLst>
  </p:cSld>
  <p:clrMap bg1="dk1" tx1="lt1" bg2="dk2"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Lst>
  <p:transition spd="med"/>
  <p:txStyles>
    <p:titleStyle>
      <a:lvl1pPr marL="0" marR="0" indent="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1pPr>
      <a:lvl2pPr marL="0" marR="0" indent="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2pPr>
      <a:lvl3pPr marL="0" marR="0" indent="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3pPr>
      <a:lvl4pPr marL="0" marR="0" indent="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4pPr>
      <a:lvl5pPr marL="0" marR="0" indent="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5pPr>
      <a:lvl6pPr marL="0" marR="0" indent="45720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6pPr>
      <a:lvl7pPr marL="0" marR="0" indent="91440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7pPr>
      <a:lvl8pPr marL="0" marR="0" indent="137160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8pPr>
      <a:lvl9pPr marL="0" marR="0" indent="1828800" algn="l" defTabSz="457200" rtl="0" latinLnBrk="0">
        <a:lnSpc>
          <a:spcPct val="100000"/>
        </a:lnSpc>
        <a:spcBef>
          <a:spcPts val="0"/>
        </a:spcBef>
        <a:spcAft>
          <a:spcPts val="0"/>
        </a:spcAft>
        <a:buClrTx/>
        <a:buSzTx/>
        <a:buFontTx/>
        <a:buNone/>
        <a:tabLst/>
        <a:defRPr sz="1700" b="1" i="0" u="none" strike="noStrike" cap="none" spc="0" baseline="0">
          <a:solidFill>
            <a:srgbClr val="2E5286"/>
          </a:solidFill>
          <a:uFillTx/>
          <a:latin typeface="+mj-lt"/>
          <a:ea typeface="+mj-ea"/>
          <a:cs typeface="+mj-cs"/>
          <a:sym typeface="Helvetica"/>
        </a:defRPr>
      </a:lvl9pPr>
    </p:titleStyle>
    <p:bodyStyle>
      <a:lvl1pPr marL="342900" marR="0" indent="-34290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1pPr>
      <a:lvl2pPr marL="778668" marR="0" indent="-321468"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2pPr>
      <a:lvl3pPr marL="1208314" marR="0" indent="-293914"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3pPr>
      <a:lvl4pPr marL="1714500" marR="0" indent="-34290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4pPr>
      <a:lvl5pPr marL="2171700" marR="0" indent="-34290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5pPr>
      <a:lvl6pPr marL="2491739" marR="0" indent="-205739"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6pPr>
      <a:lvl7pPr marL="2948939" marR="0" indent="-205739"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7pPr>
      <a:lvl8pPr marL="3406140" marR="0" indent="-20574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8pPr>
      <a:lvl9pPr marL="3863340" marR="0" indent="-20574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9pPr>
    </p:bodyStyle>
    <p:otherStyle>
      <a:lvl1pPr marL="0" marR="0" indent="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1pPr>
      <a:lvl2pPr marL="0" marR="0" indent="4572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2pPr>
      <a:lvl3pPr marL="0" marR="0" indent="9144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3pPr>
      <a:lvl4pPr marL="0" marR="0" indent="13716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4pPr>
      <a:lvl5pPr marL="0" marR="0" indent="18288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5pPr>
      <a:lvl6pPr marL="0" marR="0" indent="22860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6pPr>
      <a:lvl7pPr marL="0" marR="0" indent="27432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7pPr>
      <a:lvl8pPr marL="0" marR="0" indent="32004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8pPr>
      <a:lvl9pPr marL="0" marR="0" indent="3657600" algn="ct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00.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9.jpeg"/><Relationship Id="rId1" Type="http://schemas.openxmlformats.org/officeDocument/2006/relationships/slideLayout" Target="../slideLayouts/slideLayout21.xml"/><Relationship Id="rId4" Type="http://schemas.openxmlformats.org/officeDocument/2006/relationships/image" Target="../media/image4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png"/><Relationship Id="rId1" Type="http://schemas.openxmlformats.org/officeDocument/2006/relationships/slideLayout" Target="../slideLayouts/slideLayout21.xml"/><Relationship Id="rId6" Type="http://schemas.openxmlformats.org/officeDocument/2006/relationships/image" Target="../media/image406.jpeg"/><Relationship Id="rId5" Type="http://schemas.openxmlformats.org/officeDocument/2006/relationships/image" Target="../media/image405.jpeg"/><Relationship Id="rId4" Type="http://schemas.openxmlformats.org/officeDocument/2006/relationships/image" Target="../media/image404.png"/></Relationships>
</file>

<file path=ppt/slides/_rels/slide102.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3" Type="http://schemas.openxmlformats.org/officeDocument/2006/relationships/image" Target="../media/image65.tiff"/><Relationship Id="rId18" Type="http://schemas.openxmlformats.org/officeDocument/2006/relationships/image" Target="../media/image70.tiff"/><Relationship Id="rId26" Type="http://schemas.openxmlformats.org/officeDocument/2006/relationships/image" Target="../media/image78.png"/><Relationship Id="rId21" Type="http://schemas.openxmlformats.org/officeDocument/2006/relationships/image" Target="../media/image73.jpeg"/><Relationship Id="rId34" Type="http://schemas.openxmlformats.org/officeDocument/2006/relationships/image" Target="../media/image86.png"/><Relationship Id="rId7" Type="http://schemas.openxmlformats.org/officeDocument/2006/relationships/image" Target="../media/image59.jpeg"/><Relationship Id="rId12" Type="http://schemas.openxmlformats.org/officeDocument/2006/relationships/image" Target="../media/image64.tiff"/><Relationship Id="rId17" Type="http://schemas.openxmlformats.org/officeDocument/2006/relationships/image" Target="../media/image69.jpeg"/><Relationship Id="rId25" Type="http://schemas.openxmlformats.org/officeDocument/2006/relationships/image" Target="../media/image77.png"/><Relationship Id="rId33" Type="http://schemas.openxmlformats.org/officeDocument/2006/relationships/image" Target="../media/image85.png"/><Relationship Id="rId2" Type="http://schemas.openxmlformats.org/officeDocument/2006/relationships/image" Target="../media/image54.jpeg"/><Relationship Id="rId16" Type="http://schemas.openxmlformats.org/officeDocument/2006/relationships/image" Target="../media/image68.jpeg"/><Relationship Id="rId20" Type="http://schemas.openxmlformats.org/officeDocument/2006/relationships/image" Target="../media/image72.jpeg"/><Relationship Id="rId29"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58.jpeg"/><Relationship Id="rId11" Type="http://schemas.openxmlformats.org/officeDocument/2006/relationships/image" Target="../media/image63.tiff"/><Relationship Id="rId24" Type="http://schemas.openxmlformats.org/officeDocument/2006/relationships/image" Target="../media/image76.jpeg"/><Relationship Id="rId32" Type="http://schemas.openxmlformats.org/officeDocument/2006/relationships/image" Target="../media/image84.jpeg"/><Relationship Id="rId37" Type="http://schemas.openxmlformats.org/officeDocument/2006/relationships/image" Target="../media/image89.jpeg"/><Relationship Id="rId5" Type="http://schemas.openxmlformats.org/officeDocument/2006/relationships/image" Target="../media/image57.jpeg"/><Relationship Id="rId15" Type="http://schemas.openxmlformats.org/officeDocument/2006/relationships/image" Target="../media/image67.tiff"/><Relationship Id="rId23" Type="http://schemas.openxmlformats.org/officeDocument/2006/relationships/image" Target="../media/image75.jpeg"/><Relationship Id="rId28" Type="http://schemas.openxmlformats.org/officeDocument/2006/relationships/image" Target="../media/image80.jpeg"/><Relationship Id="rId36" Type="http://schemas.openxmlformats.org/officeDocument/2006/relationships/image" Target="../media/image88.png"/><Relationship Id="rId10" Type="http://schemas.openxmlformats.org/officeDocument/2006/relationships/image" Target="../media/image62.jpeg"/><Relationship Id="rId19" Type="http://schemas.openxmlformats.org/officeDocument/2006/relationships/image" Target="../media/image71.jpeg"/><Relationship Id="rId31" Type="http://schemas.openxmlformats.org/officeDocument/2006/relationships/image" Target="../media/image83.jpeg"/><Relationship Id="rId4" Type="http://schemas.openxmlformats.org/officeDocument/2006/relationships/image" Target="../media/image56.tiff"/><Relationship Id="rId9" Type="http://schemas.openxmlformats.org/officeDocument/2006/relationships/image" Target="../media/image61.jpeg"/><Relationship Id="rId14" Type="http://schemas.openxmlformats.org/officeDocument/2006/relationships/image" Target="../media/image66.tiff"/><Relationship Id="rId22" Type="http://schemas.openxmlformats.org/officeDocument/2006/relationships/image" Target="../media/image74.jpeg"/><Relationship Id="rId27" Type="http://schemas.openxmlformats.org/officeDocument/2006/relationships/image" Target="../media/image79.png"/><Relationship Id="rId30" Type="http://schemas.openxmlformats.org/officeDocument/2006/relationships/image" Target="../media/image82.jpeg"/><Relationship Id="rId35" Type="http://schemas.openxmlformats.org/officeDocument/2006/relationships/image" Target="../media/image87.png"/><Relationship Id="rId8" Type="http://schemas.openxmlformats.org/officeDocument/2006/relationships/image" Target="../media/image60.jpeg"/><Relationship Id="rId3"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hyperlink" Target="https://sqmscenter.fnal.gov/facilities/enabling-labs-and-tools/" TargetMode="External"/><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8.xml"/><Relationship Id="rId6" Type="http://schemas.openxmlformats.org/officeDocument/2006/relationships/image" Target="../media/image105.jpeg"/><Relationship Id="rId5" Type="http://schemas.openxmlformats.org/officeDocument/2006/relationships/image" Target="../media/image104.jpeg"/><Relationship Id="rId10" Type="http://schemas.openxmlformats.org/officeDocument/2006/relationships/hyperlink" Target="https://sqmscenter.fnal.gov/facilities/enabling-labs-and-tools/" TargetMode="External"/><Relationship Id="rId4" Type="http://schemas.openxmlformats.org/officeDocument/2006/relationships/image" Target="../media/image103.jpeg"/><Relationship Id="rId9" Type="http://schemas.openxmlformats.org/officeDocument/2006/relationships/image" Target="../media/image10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emf"/></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5.jpe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emf"/><Relationship Id="rId18" Type="http://schemas.openxmlformats.org/officeDocument/2006/relationships/image" Target="../media/image133.jpeg"/><Relationship Id="rId3" Type="http://schemas.openxmlformats.org/officeDocument/2006/relationships/image" Target="../media/image119.jpeg"/><Relationship Id="rId7" Type="http://schemas.openxmlformats.org/officeDocument/2006/relationships/image" Target="../media/image123.png"/><Relationship Id="rId12" Type="http://schemas.openxmlformats.org/officeDocument/2006/relationships/image" Target="../media/image128.jpeg"/><Relationship Id="rId17" Type="http://schemas.openxmlformats.org/officeDocument/2006/relationships/image" Target="../media/image116.png"/><Relationship Id="rId2" Type="http://schemas.openxmlformats.org/officeDocument/2006/relationships/notesSlide" Target="../notesSlides/notesSlide5.xml"/><Relationship Id="rId16" Type="http://schemas.openxmlformats.org/officeDocument/2006/relationships/image" Target="../media/image132.jpeg"/><Relationship Id="rId1" Type="http://schemas.openxmlformats.org/officeDocument/2006/relationships/slideLayout" Target="../slideLayouts/slideLayout8.xml"/><Relationship Id="rId6" Type="http://schemas.openxmlformats.org/officeDocument/2006/relationships/image" Target="../media/image122.png"/><Relationship Id="rId11" Type="http://schemas.openxmlformats.org/officeDocument/2006/relationships/image" Target="../media/image127.jpe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gif"/><Relationship Id="rId19" Type="http://schemas.openxmlformats.org/officeDocument/2006/relationships/image" Target="../media/image134.pn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30.tiff"/></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0.tiff"/><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8.png"/><Relationship Id="rId11" Type="http://schemas.openxmlformats.org/officeDocument/2006/relationships/image" Target="../media/image142.jpeg"/><Relationship Id="rId5" Type="http://schemas.openxmlformats.org/officeDocument/2006/relationships/image" Target="../media/image137.jpeg"/><Relationship Id="rId15" Type="http://schemas.openxmlformats.org/officeDocument/2006/relationships/image" Target="../media/image122.png"/><Relationship Id="rId10" Type="http://schemas.openxmlformats.org/officeDocument/2006/relationships/image" Target="../media/image141.jpeg"/><Relationship Id="rId4" Type="http://schemas.openxmlformats.org/officeDocument/2006/relationships/image" Target="../media/image136.png"/><Relationship Id="rId9" Type="http://schemas.openxmlformats.org/officeDocument/2006/relationships/image" Target="../media/image140.png"/><Relationship Id="rId14" Type="http://schemas.openxmlformats.org/officeDocument/2006/relationships/image" Target="../media/image121.png"/></Relationships>
</file>

<file path=ppt/slides/_rels/slide2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6.emf"/><Relationship Id="rId7" Type="http://schemas.microsoft.com/office/2007/relationships/hdphoto" Target="../media/hdphoto2.wdp"/><Relationship Id="rId2" Type="http://schemas.openxmlformats.org/officeDocument/2006/relationships/image" Target="../media/image145.jpeg"/><Relationship Id="rId1" Type="http://schemas.openxmlformats.org/officeDocument/2006/relationships/slideLayout" Target="../slideLayouts/slideLayout8.xml"/><Relationship Id="rId6" Type="http://schemas.openxmlformats.org/officeDocument/2006/relationships/image" Target="../media/image148.png"/><Relationship Id="rId11" Type="http://schemas.openxmlformats.org/officeDocument/2006/relationships/image" Target="../media/image122.png"/><Relationship Id="rId5" Type="http://schemas.openxmlformats.org/officeDocument/2006/relationships/image" Target="../media/image147.jpeg"/><Relationship Id="rId10" Type="http://schemas.openxmlformats.org/officeDocument/2006/relationships/image" Target="../media/image121.png"/><Relationship Id="rId4" Type="http://schemas.openxmlformats.org/officeDocument/2006/relationships/image" Target="../media/image111.emf"/><Relationship Id="rId9" Type="http://schemas.openxmlformats.org/officeDocument/2006/relationships/image" Target="../media/image130.tiff"/></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1002/adfm.202401365" TargetMode="External"/><Relationship Id="rId3" Type="http://schemas.openxmlformats.org/officeDocument/2006/relationships/image" Target="../media/image150.png"/><Relationship Id="rId7" Type="http://schemas.openxmlformats.org/officeDocument/2006/relationships/hyperlink" Target="https://arxiv.org/abs/2108.10385" TargetMode="External"/><Relationship Id="rId2" Type="http://schemas.openxmlformats.org/officeDocument/2006/relationships/image" Target="../media/image122.png"/><Relationship Id="rId1" Type="http://schemas.openxmlformats.org/officeDocument/2006/relationships/slideLayout" Target="../slideLayouts/slideLayout8.xml"/><Relationship Id="rId6" Type="http://schemas.openxmlformats.org/officeDocument/2006/relationships/image" Target="../media/image121.png"/><Relationship Id="rId5" Type="http://schemas.openxmlformats.org/officeDocument/2006/relationships/image" Target="../media/image152.png"/><Relationship Id="rId4" Type="http://schemas.openxmlformats.org/officeDocument/2006/relationships/image" Target="../media/image151.png"/></Relationships>
</file>

<file path=ppt/slides/_rels/slide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2.png"/><Relationship Id="rId4" Type="http://schemas.openxmlformats.org/officeDocument/2006/relationships/image" Target="../media/image1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hyperlink" Target="https://www.quantum.gov/wp-content/uploads/2023/06/NQIAC-Report-Renewing-the-National-Quantum-Initiative.pdf" TargetMode="External"/><Relationship Id="rId2" Type="http://schemas.openxmlformats.org/officeDocument/2006/relationships/image" Target="../media/image28.jpeg"/><Relationship Id="rId1" Type="http://schemas.openxmlformats.org/officeDocument/2006/relationships/slideLayout" Target="../slideLayouts/slideLayout8.xml"/><Relationship Id="rId6" Type="http://schemas.openxmlformats.org/officeDocument/2006/relationships/hyperlink" Target="https://www.congress.gov/bill/118th-congress/house-bill/6213/text?s=1&amp;r=1&amp;q=%7B%22search%22%3A%22H.R.+6213%22%7D"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em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tif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emf"/><Relationship Id="rId1" Type="http://schemas.openxmlformats.org/officeDocument/2006/relationships/slideLayout" Target="../slideLayouts/slideLayout8.xml"/><Relationship Id="rId4" Type="http://schemas.openxmlformats.org/officeDocument/2006/relationships/image" Target="../media/image164.png"/></Relationships>
</file>

<file path=ppt/slides/_rels/slide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8.xml"/><Relationship Id="rId4"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8.png"/><Relationship Id="rId7" Type="http://schemas.openxmlformats.org/officeDocument/2006/relationships/hyperlink" Target="https://arxiv.org/abs/2108.13352" TargetMode="Externa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png"/></Relationships>
</file>

<file path=ppt/slides/_rels/slide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7.png"/><Relationship Id="rId4" Type="http://schemas.openxmlformats.org/officeDocument/2006/relationships/image" Target="../media/image17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png"/><Relationship Id="rId18" Type="http://schemas.openxmlformats.org/officeDocument/2006/relationships/image" Target="../media/image192.jpeg"/><Relationship Id="rId3" Type="http://schemas.openxmlformats.org/officeDocument/2006/relationships/image" Target="../media/image178.jpeg"/><Relationship Id="rId21" Type="http://schemas.openxmlformats.org/officeDocument/2006/relationships/image" Target="../media/image195.png"/><Relationship Id="rId7" Type="http://schemas.openxmlformats.org/officeDocument/2006/relationships/image" Target="../media/image181.jpeg"/><Relationship Id="rId12" Type="http://schemas.openxmlformats.org/officeDocument/2006/relationships/image" Target="../media/image186.png"/><Relationship Id="rId17" Type="http://schemas.openxmlformats.org/officeDocument/2006/relationships/image" Target="../media/image191.jpeg"/><Relationship Id="rId2" Type="http://schemas.openxmlformats.org/officeDocument/2006/relationships/notesSlide" Target="../notesSlides/notesSlide11.xml"/><Relationship Id="rId16" Type="http://schemas.openxmlformats.org/officeDocument/2006/relationships/image" Target="../media/image190.jpeg"/><Relationship Id="rId20" Type="http://schemas.openxmlformats.org/officeDocument/2006/relationships/image" Target="../media/image194.jpeg"/><Relationship Id="rId1" Type="http://schemas.openxmlformats.org/officeDocument/2006/relationships/slideLayout" Target="../slideLayouts/slideLayout8.xml"/><Relationship Id="rId6" Type="http://schemas.openxmlformats.org/officeDocument/2006/relationships/image" Target="../media/image180.jpeg"/><Relationship Id="rId11" Type="http://schemas.openxmlformats.org/officeDocument/2006/relationships/image" Target="../media/image185.png"/><Relationship Id="rId5" Type="http://schemas.microsoft.com/office/2007/relationships/hdphoto" Target="../media/hdphoto4.wdp"/><Relationship Id="rId15" Type="http://schemas.openxmlformats.org/officeDocument/2006/relationships/image" Target="../media/image189.jpeg"/><Relationship Id="rId10" Type="http://schemas.openxmlformats.org/officeDocument/2006/relationships/image" Target="../media/image184.jpeg"/><Relationship Id="rId19" Type="http://schemas.openxmlformats.org/officeDocument/2006/relationships/image" Target="../media/image193.jpeg"/><Relationship Id="rId4" Type="http://schemas.openxmlformats.org/officeDocument/2006/relationships/image" Target="../media/image179.png"/><Relationship Id="rId9" Type="http://schemas.openxmlformats.org/officeDocument/2006/relationships/image" Target="../media/image183.jpeg"/><Relationship Id="rId14" Type="http://schemas.openxmlformats.org/officeDocument/2006/relationships/image" Target="../media/image188.jpeg"/></Relationships>
</file>

<file path=ppt/slides/_rels/slide39.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image" Target="../media/image196.png"/><Relationship Id="rId1" Type="http://schemas.openxmlformats.org/officeDocument/2006/relationships/slideLayout" Target="../slideLayouts/slideLayout8.xml"/><Relationship Id="rId6" Type="http://schemas.openxmlformats.org/officeDocument/2006/relationships/image" Target="../media/image200.jpeg"/><Relationship Id="rId5" Type="http://schemas.openxmlformats.org/officeDocument/2006/relationships/image" Target="../media/image199.png"/><Relationship Id="rId4" Type="http://schemas.openxmlformats.org/officeDocument/2006/relationships/image" Target="../media/image1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png"/></Relationships>
</file>

<file path=ppt/slides/_rels/slide41.xml.rels><?xml version="1.0" encoding="UTF-8" standalone="yes"?>
<Relationships xmlns="http://schemas.openxmlformats.org/package/2006/relationships"><Relationship Id="rId8" Type="http://schemas.openxmlformats.org/officeDocument/2006/relationships/hyperlink" Target="file:///\\Users\annag\Documents\npj%20Quantum%20Information" TargetMode="External"/><Relationship Id="rId3" Type="http://schemas.openxmlformats.org/officeDocument/2006/relationships/notesSlide" Target="../notesSlides/notesSlide13.xml"/><Relationship Id="rId7" Type="http://schemas.openxmlformats.org/officeDocument/2006/relationships/image" Target="../media/image209.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hyperlink" Target="https://doi.org/10.1038/s41534-024-00840-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8.xml"/><Relationship Id="rId4" Type="http://schemas.openxmlformats.org/officeDocument/2006/relationships/image" Target="../media/image212.png"/></Relationships>
</file>

<file path=ppt/slides/_rels/slide4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43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0.png"/><Relationship Id="rId5" Type="http://schemas.openxmlformats.org/officeDocument/2006/relationships/image" Target="../media/image219.jpeg"/><Relationship Id="rId4" Type="http://schemas.openxmlformats.org/officeDocument/2006/relationships/image" Target="../media/image218.jpeg"/></Relationships>
</file>

<file path=ppt/slides/_rels/slide4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660.png"/><Relationship Id="rId1" Type="http://schemas.openxmlformats.org/officeDocument/2006/relationships/slideLayout" Target="../slideLayouts/slideLayout8.xml"/><Relationship Id="rId5" Type="http://schemas.openxmlformats.org/officeDocument/2006/relationships/image" Target="../media/image223.jpeg"/><Relationship Id="rId4" Type="http://schemas.openxmlformats.org/officeDocument/2006/relationships/image" Target="../media/image222.png"/></Relationships>
</file>

<file path=ppt/slides/_rels/slide4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hyperlink" Target="https://arxiv.org/abs/2405.18355" TargetMode="External"/><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4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8.xml"/><Relationship Id="rId6" Type="http://schemas.openxmlformats.org/officeDocument/2006/relationships/image" Target="../media/image233.png"/><Relationship Id="rId5" Type="http://schemas.openxmlformats.org/officeDocument/2006/relationships/hyperlink" Target="https://arxiv.org/abs/2405.18355" TargetMode="External"/><Relationship Id="rId4" Type="http://schemas.openxmlformats.org/officeDocument/2006/relationships/image" Target="../media/image232.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8.xml"/><Relationship Id="rId5" Type="http://schemas.openxmlformats.org/officeDocument/2006/relationships/hyperlink" Target="https://arxiv.org/abs/2405.18355" TargetMode="External"/><Relationship Id="rId4" Type="http://schemas.openxmlformats.org/officeDocument/2006/relationships/image" Target="../media/image2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8.xml"/><Relationship Id="rId4" Type="http://schemas.openxmlformats.org/officeDocument/2006/relationships/image" Target="../media/image239.jpeg"/></Relationships>
</file>

<file path=ppt/slides/_rels/slide54.xml.rels><?xml version="1.0" encoding="UTF-8" standalone="yes"?>
<Relationships xmlns="http://schemas.openxmlformats.org/package/2006/relationships"><Relationship Id="rId2" Type="http://schemas.openxmlformats.org/officeDocument/2006/relationships/image" Target="../media/image240.e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41.emf"/><Relationship Id="rId7" Type="http://schemas.openxmlformats.org/officeDocument/2006/relationships/image" Target="../media/image24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44.png"/><Relationship Id="rId5" Type="http://schemas.openxmlformats.org/officeDocument/2006/relationships/image" Target="../media/image243.jpeg"/><Relationship Id="rId4" Type="http://schemas.openxmlformats.org/officeDocument/2006/relationships/image" Target="../media/image242.jpeg"/></Relationships>
</file>

<file path=ppt/slides/_rels/slide5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8.xml"/><Relationship Id="rId4" Type="http://schemas.openxmlformats.org/officeDocument/2006/relationships/image" Target="../media/image2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tiff"/><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262.jpeg"/><Relationship Id="rId7" Type="http://schemas.openxmlformats.org/officeDocument/2006/relationships/image" Target="../media/image266.jpeg"/><Relationship Id="rId2" Type="http://schemas.openxmlformats.org/officeDocument/2006/relationships/image" Target="../media/image2500.png"/><Relationship Id="rId1" Type="http://schemas.openxmlformats.org/officeDocument/2006/relationships/slideLayout" Target="../slideLayouts/slideLayout8.xml"/><Relationship Id="rId6" Type="http://schemas.openxmlformats.org/officeDocument/2006/relationships/image" Target="../media/image265.png"/><Relationship Id="rId5" Type="http://schemas.openxmlformats.org/officeDocument/2006/relationships/image" Target="../media/image264.jpeg"/><Relationship Id="rId4" Type="http://schemas.openxmlformats.org/officeDocument/2006/relationships/image" Target="../media/image263.jpeg"/></Relationships>
</file>

<file path=ppt/slides/_rels/slide68.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44.png"/><Relationship Id="rId7" Type="http://schemas.openxmlformats.org/officeDocument/2006/relationships/image" Target="../media/image26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68.png"/><Relationship Id="rId5" Type="http://schemas.openxmlformats.org/officeDocument/2006/relationships/image" Target="../media/image245.png"/><Relationship Id="rId4" Type="http://schemas.openxmlformats.org/officeDocument/2006/relationships/image" Target="../media/image267.jpeg"/><Relationship Id="rId9" Type="http://schemas.openxmlformats.org/officeDocument/2006/relationships/image" Target="../media/image271.png"/></Relationships>
</file>

<file path=ppt/slides/_rels/slide6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273.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 Id="rId6" Type="http://schemas.openxmlformats.org/officeDocument/2006/relationships/image" Target="../media/image38.tiff"/><Relationship Id="rId5" Type="http://schemas.openxmlformats.org/officeDocument/2006/relationships/image" Target="../media/image37.jpeg"/><Relationship Id="rId4" Type="http://schemas.openxmlformats.org/officeDocument/2006/relationships/image" Target="../media/image36.jpeg"/></Relationships>
</file>

<file path=ppt/slides/_rels/slide70.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tiff"/><Relationship Id="rId7" Type="http://schemas.openxmlformats.org/officeDocument/2006/relationships/image" Target="../media/image281.png"/><Relationship Id="rId2" Type="http://schemas.openxmlformats.org/officeDocument/2006/relationships/image" Target="../media/image276.tiff"/><Relationship Id="rId1" Type="http://schemas.openxmlformats.org/officeDocument/2006/relationships/slideLayout" Target="../slideLayouts/slideLayout8.xml"/><Relationship Id="rId6" Type="http://schemas.openxmlformats.org/officeDocument/2006/relationships/image" Target="../media/image280.png"/><Relationship Id="rId5" Type="http://schemas.openxmlformats.org/officeDocument/2006/relationships/image" Target="../media/image279.jpeg"/><Relationship Id="rId4" Type="http://schemas.openxmlformats.org/officeDocument/2006/relationships/image" Target="../media/image278.jpeg"/></Relationships>
</file>

<file path=ppt/slides/_rels/slide7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8" Type="http://schemas.openxmlformats.org/officeDocument/2006/relationships/image" Target="../media/image291.jpeg"/><Relationship Id="rId13" Type="http://schemas.openxmlformats.org/officeDocument/2006/relationships/image" Target="../media/image296.jpeg"/><Relationship Id="rId18" Type="http://schemas.openxmlformats.org/officeDocument/2006/relationships/image" Target="../media/image301.jpeg"/><Relationship Id="rId3" Type="http://schemas.openxmlformats.org/officeDocument/2006/relationships/image" Target="../media/image286.jpeg"/><Relationship Id="rId21" Type="http://schemas.openxmlformats.org/officeDocument/2006/relationships/image" Target="../media/image304.png"/><Relationship Id="rId7" Type="http://schemas.openxmlformats.org/officeDocument/2006/relationships/image" Target="../media/image290.jpeg"/><Relationship Id="rId12" Type="http://schemas.openxmlformats.org/officeDocument/2006/relationships/image" Target="../media/image295.tiff"/><Relationship Id="rId17" Type="http://schemas.openxmlformats.org/officeDocument/2006/relationships/image" Target="../media/image300.jpeg"/><Relationship Id="rId2" Type="http://schemas.openxmlformats.org/officeDocument/2006/relationships/image" Target="../media/image285.tiff"/><Relationship Id="rId16" Type="http://schemas.openxmlformats.org/officeDocument/2006/relationships/image" Target="../media/image299.jpeg"/><Relationship Id="rId20" Type="http://schemas.openxmlformats.org/officeDocument/2006/relationships/image" Target="../media/image303.tiff"/><Relationship Id="rId1" Type="http://schemas.openxmlformats.org/officeDocument/2006/relationships/slideLayout" Target="../slideLayouts/slideLayout8.xml"/><Relationship Id="rId6" Type="http://schemas.openxmlformats.org/officeDocument/2006/relationships/image" Target="../media/image289.jpeg"/><Relationship Id="rId11" Type="http://schemas.openxmlformats.org/officeDocument/2006/relationships/image" Target="../media/image294.tiff"/><Relationship Id="rId24" Type="http://schemas.openxmlformats.org/officeDocument/2006/relationships/image" Target="../media/image307.tiff"/><Relationship Id="rId5" Type="http://schemas.openxmlformats.org/officeDocument/2006/relationships/image" Target="../media/image288.jpeg"/><Relationship Id="rId15" Type="http://schemas.openxmlformats.org/officeDocument/2006/relationships/image" Target="../media/image298.jpeg"/><Relationship Id="rId23" Type="http://schemas.openxmlformats.org/officeDocument/2006/relationships/image" Target="../media/image306.tiff"/><Relationship Id="rId10" Type="http://schemas.openxmlformats.org/officeDocument/2006/relationships/image" Target="../media/image293.jpeg"/><Relationship Id="rId19" Type="http://schemas.openxmlformats.org/officeDocument/2006/relationships/image" Target="../media/image302.tiff"/><Relationship Id="rId4" Type="http://schemas.openxmlformats.org/officeDocument/2006/relationships/image" Target="../media/image287.jpeg"/><Relationship Id="rId9" Type="http://schemas.openxmlformats.org/officeDocument/2006/relationships/image" Target="../media/image292.jpeg"/><Relationship Id="rId14" Type="http://schemas.openxmlformats.org/officeDocument/2006/relationships/image" Target="../media/image297.jpeg"/><Relationship Id="rId22" Type="http://schemas.openxmlformats.org/officeDocument/2006/relationships/image" Target="../media/image305.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9.xml"/><Relationship Id="rId5" Type="http://schemas.openxmlformats.org/officeDocument/2006/relationships/image" Target="../media/image289.jpeg"/><Relationship Id="rId4" Type="http://schemas.openxmlformats.org/officeDocument/2006/relationships/image" Target="../media/image311.png"/></Relationships>
</file>

<file path=ppt/slides/_rels/slide7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7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18.png"/><Relationship Id="rId4" Type="http://schemas.openxmlformats.org/officeDocument/2006/relationships/image" Target="../media/image317.png"/></Relationships>
</file>

<file path=ppt/slides/_rels/slide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324.png"/><Relationship Id="rId13" Type="http://schemas.openxmlformats.org/officeDocument/2006/relationships/image" Target="../media/image329.jpeg"/><Relationship Id="rId18" Type="http://schemas.openxmlformats.org/officeDocument/2006/relationships/image" Target="../media/image334.tiff"/><Relationship Id="rId26" Type="http://schemas.openxmlformats.org/officeDocument/2006/relationships/image" Target="../media/image342.png"/><Relationship Id="rId3" Type="http://schemas.openxmlformats.org/officeDocument/2006/relationships/image" Target="../media/image320.tiff"/><Relationship Id="rId21" Type="http://schemas.openxmlformats.org/officeDocument/2006/relationships/image" Target="../media/image337.jpeg"/><Relationship Id="rId7" Type="http://schemas.openxmlformats.org/officeDocument/2006/relationships/image" Target="../media/image323.tiff"/><Relationship Id="rId12" Type="http://schemas.openxmlformats.org/officeDocument/2006/relationships/image" Target="../media/image328.jpeg"/><Relationship Id="rId17" Type="http://schemas.openxmlformats.org/officeDocument/2006/relationships/image" Target="../media/image333.jpeg"/><Relationship Id="rId25" Type="http://schemas.openxmlformats.org/officeDocument/2006/relationships/image" Target="../media/image341.jpeg"/><Relationship Id="rId2" Type="http://schemas.openxmlformats.org/officeDocument/2006/relationships/image" Target="../media/image319.png"/><Relationship Id="rId16" Type="http://schemas.openxmlformats.org/officeDocument/2006/relationships/image" Target="../media/image332.jpeg"/><Relationship Id="rId20" Type="http://schemas.openxmlformats.org/officeDocument/2006/relationships/image" Target="../media/image336.jpeg"/><Relationship Id="rId1" Type="http://schemas.openxmlformats.org/officeDocument/2006/relationships/slideLayout" Target="../slideLayouts/slideLayout8.xml"/><Relationship Id="rId6" Type="http://schemas.openxmlformats.org/officeDocument/2006/relationships/image" Target="../media/image322.tiff"/><Relationship Id="rId11" Type="http://schemas.openxmlformats.org/officeDocument/2006/relationships/image" Target="../media/image327.tiff"/><Relationship Id="rId24" Type="http://schemas.openxmlformats.org/officeDocument/2006/relationships/image" Target="../media/image340.jpeg"/><Relationship Id="rId5" Type="http://schemas.openxmlformats.org/officeDocument/2006/relationships/image" Target="../media/image321.tiff"/><Relationship Id="rId15" Type="http://schemas.openxmlformats.org/officeDocument/2006/relationships/image" Target="../media/image331.jpeg"/><Relationship Id="rId23" Type="http://schemas.openxmlformats.org/officeDocument/2006/relationships/image" Target="../media/image339.jpeg"/><Relationship Id="rId28" Type="http://schemas.openxmlformats.org/officeDocument/2006/relationships/image" Target="../media/image344.png"/><Relationship Id="rId10" Type="http://schemas.openxmlformats.org/officeDocument/2006/relationships/image" Target="../media/image326.png"/><Relationship Id="rId19" Type="http://schemas.openxmlformats.org/officeDocument/2006/relationships/image" Target="../media/image335.jpeg"/><Relationship Id="rId4" Type="http://schemas.openxmlformats.org/officeDocument/2006/relationships/image" Target="../media/image306.tiff"/><Relationship Id="rId9" Type="http://schemas.openxmlformats.org/officeDocument/2006/relationships/image" Target="../media/image325.png"/><Relationship Id="rId14" Type="http://schemas.openxmlformats.org/officeDocument/2006/relationships/image" Target="../media/image330.jpeg"/><Relationship Id="rId22" Type="http://schemas.openxmlformats.org/officeDocument/2006/relationships/image" Target="../media/image338.jpeg"/><Relationship Id="rId27" Type="http://schemas.openxmlformats.org/officeDocument/2006/relationships/image" Target="../media/image343.png"/></Relationships>
</file>

<file path=ppt/slides/_rels/slide81.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8.xml"/><Relationship Id="rId4" Type="http://schemas.openxmlformats.org/officeDocument/2006/relationships/image" Target="../media/image349.emf"/></Relationships>
</file>

<file path=ppt/slides/_rels/slide83.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351.png"/><Relationship Id="rId1" Type="http://schemas.openxmlformats.org/officeDocument/2006/relationships/slideLayout" Target="../slideLayouts/slideLayout29.xml"/><Relationship Id="rId4" Type="http://schemas.openxmlformats.org/officeDocument/2006/relationships/image" Target="../media/image352.png"/></Relationships>
</file>

<file path=ppt/slides/_rels/slide85.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356.png"/><Relationship Id="rId4" Type="http://schemas.openxmlformats.org/officeDocument/2006/relationships/image" Target="../media/image355.png"/></Relationships>
</file>

<file path=ppt/slides/_rels/slide86.xml.rels><?xml version="1.0" encoding="UTF-8" standalone="yes"?>
<Relationships xmlns="http://schemas.openxmlformats.org/package/2006/relationships"><Relationship Id="rId3" Type="http://schemas.openxmlformats.org/officeDocument/2006/relationships/image" Target="../media/image358.gif"/><Relationship Id="rId2" Type="http://schemas.openxmlformats.org/officeDocument/2006/relationships/image" Target="../media/image357.jpeg"/><Relationship Id="rId1" Type="http://schemas.openxmlformats.org/officeDocument/2006/relationships/slideLayout" Target="../slideLayouts/slideLayout29.xml"/><Relationship Id="rId4" Type="http://schemas.openxmlformats.org/officeDocument/2006/relationships/image" Target="../media/image359.png"/></Relationships>
</file>

<file path=ppt/slides/_rels/slide8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jpeg"/><Relationship Id="rId1" Type="http://schemas.openxmlformats.org/officeDocument/2006/relationships/slideLayout" Target="../slideLayouts/slideLayout29.xml"/><Relationship Id="rId6" Type="http://schemas.openxmlformats.org/officeDocument/2006/relationships/hyperlink" Target="https://indico.cern.ch/event/606690/contributions/2655459/attachments/1498473/2332791/Axion_Overview_TAUP_2017_Final.pdf" TargetMode="External"/><Relationship Id="rId5" Type="http://schemas.openxmlformats.org/officeDocument/2006/relationships/hyperlink" Target="https://arxiv.org/pdf/1405.3685.pdf" TargetMode="External"/><Relationship Id="rId4" Type="http://schemas.openxmlformats.org/officeDocument/2006/relationships/image" Target="../media/image362.png"/></Relationships>
</file>

<file path=ppt/slides/_rels/slide88.xml.rels><?xml version="1.0" encoding="UTF-8" standalone="yes"?>
<Relationships xmlns="http://schemas.openxmlformats.org/package/2006/relationships"><Relationship Id="rId3" Type="http://schemas.openxmlformats.org/officeDocument/2006/relationships/image" Target="../media/image364.jpeg"/><Relationship Id="rId7" Type="http://schemas.openxmlformats.org/officeDocument/2006/relationships/image" Target="../media/image368.tiff"/><Relationship Id="rId2" Type="http://schemas.openxmlformats.org/officeDocument/2006/relationships/image" Target="../media/image363.png"/><Relationship Id="rId1" Type="http://schemas.openxmlformats.org/officeDocument/2006/relationships/slideLayout" Target="../slideLayouts/slideLayout29.xml"/><Relationship Id="rId6" Type="http://schemas.openxmlformats.org/officeDocument/2006/relationships/image" Target="../media/image367.png"/><Relationship Id="rId5" Type="http://schemas.openxmlformats.org/officeDocument/2006/relationships/image" Target="../media/image366.emf"/><Relationship Id="rId4" Type="http://schemas.openxmlformats.org/officeDocument/2006/relationships/image" Target="../media/image365.png"/></Relationships>
</file>

<file path=ppt/slides/_rels/slide89.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67.png"/><Relationship Id="rId7" Type="http://schemas.openxmlformats.org/officeDocument/2006/relationships/image" Target="../media/image372.jpeg"/><Relationship Id="rId2" Type="http://schemas.openxmlformats.org/officeDocument/2006/relationships/image" Target="../media/image363.png"/><Relationship Id="rId1" Type="http://schemas.openxmlformats.org/officeDocument/2006/relationships/slideLayout" Target="../slideLayouts/slideLayout29.xml"/><Relationship Id="rId6" Type="http://schemas.openxmlformats.org/officeDocument/2006/relationships/image" Target="../media/image371.png"/><Relationship Id="rId5" Type="http://schemas.openxmlformats.org/officeDocument/2006/relationships/image" Target="../media/image370.png"/><Relationship Id="rId4" Type="http://schemas.openxmlformats.org/officeDocument/2006/relationships/image" Target="../media/image369.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74.emf"/><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75.emf"/><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76.emf"/><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image" Target="../media/image377.emf"/><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image" Target="../media/image380.jpeg"/><Relationship Id="rId1" Type="http://schemas.openxmlformats.org/officeDocument/2006/relationships/slideLayout" Target="../slideLayouts/slideLayout14.xml"/><Relationship Id="rId5" Type="http://schemas.openxmlformats.org/officeDocument/2006/relationships/image" Target="../media/image383.png"/><Relationship Id="rId4" Type="http://schemas.openxmlformats.org/officeDocument/2006/relationships/image" Target="../media/image382.png"/></Relationships>
</file>

<file path=ppt/slides/_rels/slide97.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jpeg"/><Relationship Id="rId1" Type="http://schemas.openxmlformats.org/officeDocument/2006/relationships/slideLayout" Target="../slideLayouts/slideLayout14.xml"/><Relationship Id="rId5" Type="http://schemas.openxmlformats.org/officeDocument/2006/relationships/image" Target="../media/image387.png"/><Relationship Id="rId4" Type="http://schemas.openxmlformats.org/officeDocument/2006/relationships/image" Target="../media/image386.jpeg"/></Relationships>
</file>

<file path=ppt/slides/_rels/slide98.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image" Target="../media/image388.jpeg"/><Relationship Id="rId1" Type="http://schemas.openxmlformats.org/officeDocument/2006/relationships/slideLayout" Target="../slideLayouts/slideLayout21.xml"/><Relationship Id="rId5" Type="http://schemas.openxmlformats.org/officeDocument/2006/relationships/image" Target="../media/image391.jpeg"/><Relationship Id="rId4" Type="http://schemas.openxmlformats.org/officeDocument/2006/relationships/image" Target="../media/image390.jpeg"/></Relationships>
</file>

<file path=ppt/slides/_rels/slide99.xml.rels><?xml version="1.0" encoding="UTF-8" standalone="yes"?>
<Relationships xmlns="http://schemas.openxmlformats.org/package/2006/relationships"><Relationship Id="rId8" Type="http://schemas.openxmlformats.org/officeDocument/2006/relationships/image" Target="../media/image398.jpeg"/><Relationship Id="rId3" Type="http://schemas.openxmlformats.org/officeDocument/2006/relationships/image" Target="../media/image393.jpeg"/><Relationship Id="rId7" Type="http://schemas.openxmlformats.org/officeDocument/2006/relationships/image" Target="../media/image397.jpeg"/><Relationship Id="rId2" Type="http://schemas.openxmlformats.org/officeDocument/2006/relationships/image" Target="../media/image392.png"/><Relationship Id="rId1" Type="http://schemas.openxmlformats.org/officeDocument/2006/relationships/slideLayout" Target="../slideLayouts/slideLayout14.xml"/><Relationship Id="rId6" Type="http://schemas.openxmlformats.org/officeDocument/2006/relationships/image" Target="../media/image396.jpeg"/><Relationship Id="rId5" Type="http://schemas.openxmlformats.org/officeDocument/2006/relationships/image" Target="../media/image395.jpeg"/><Relationship Id="rId4" Type="http://schemas.openxmlformats.org/officeDocument/2006/relationships/image" Target="../media/image3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Superconducting Quantum Materials and Systems Center</a:t>
            </a:r>
          </a:p>
          <a:p>
            <a:r>
              <a:rPr lang="en-US" sz="1400" dirty="0"/>
              <a:t>A DOE National Quantum Information Science Research Center</a:t>
            </a:r>
          </a:p>
        </p:txBody>
      </p:sp>
      <p:sp>
        <p:nvSpPr>
          <p:cNvPr id="4" name="Text Placeholder 3"/>
          <p:cNvSpPr>
            <a:spLocks noGrp="1"/>
          </p:cNvSpPr>
          <p:nvPr>
            <p:ph type="body" sz="quarter" idx="10"/>
          </p:nvPr>
        </p:nvSpPr>
        <p:spPr>
          <a:xfrm>
            <a:off x="341925" y="4093885"/>
            <a:ext cx="8499231" cy="935794"/>
          </a:xfrm>
        </p:spPr>
        <p:txBody>
          <a:bodyPr/>
          <a:lstStyle/>
          <a:p>
            <a:r>
              <a:rPr lang="en-US" sz="1400" dirty="0"/>
              <a:t>Anna Grassellino, SQMS Center Director</a:t>
            </a:r>
          </a:p>
          <a:p>
            <a:r>
              <a:rPr lang="en-US" sz="1400" dirty="0"/>
              <a:t>User Meeting</a:t>
            </a:r>
          </a:p>
          <a:p>
            <a:r>
              <a:rPr lang="en-US" sz="1400"/>
              <a:t>July </a:t>
            </a:r>
            <a:r>
              <a:rPr lang="en-US" sz="1400" dirty="0"/>
              <a:t>2024</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17DD8-630C-47B6-AE32-EC3938B50C99}"/>
              </a:ext>
            </a:extLst>
          </p:cNvPr>
          <p:cNvSpPr>
            <a:spLocks noGrp="1"/>
          </p:cNvSpPr>
          <p:nvPr>
            <p:ph type="title"/>
          </p:nvPr>
        </p:nvSpPr>
        <p:spPr>
          <a:xfrm>
            <a:off x="198172" y="82004"/>
            <a:ext cx="8686800" cy="320908"/>
          </a:xfrm>
        </p:spPr>
        <p:txBody>
          <a:bodyPr/>
          <a:lstStyle/>
          <a:p>
            <a:r>
              <a:rPr lang="en-US" dirty="0">
                <a:latin typeface="Roboto" panose="02000000000000000000" pitchFamily="2" charset="0"/>
                <a:cs typeface="Calibri" panose="020F0502020204030204" pitchFamily="34" charset="0"/>
              </a:rPr>
              <a:t>SQMS Center Leadership: Core Management Group</a:t>
            </a:r>
          </a:p>
        </p:txBody>
      </p:sp>
      <p:sp>
        <p:nvSpPr>
          <p:cNvPr id="43" name="TextBox 42">
            <a:extLst>
              <a:ext uri="{FF2B5EF4-FFF2-40B4-BE49-F238E27FC236}">
                <a16:creationId xmlns:a16="http://schemas.microsoft.com/office/drawing/2014/main" id="{E22A020B-1241-F136-3EF8-9C3DB0C72775}"/>
              </a:ext>
            </a:extLst>
          </p:cNvPr>
          <p:cNvSpPr txBox="1"/>
          <p:nvPr/>
        </p:nvSpPr>
        <p:spPr>
          <a:xfrm>
            <a:off x="198172" y="4290448"/>
            <a:ext cx="8547903" cy="461665"/>
          </a:xfrm>
          <a:prstGeom prst="rect">
            <a:avLst/>
          </a:prstGeom>
          <a:noFill/>
          <a:ln>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00000"/>
                </a:solidFill>
                <a:latin typeface="Roboto"/>
                <a:ea typeface="Roboto"/>
              </a:rPr>
              <a:t>Programmatic and Institutional Leadership of the SQMS Center (Core Partners), has been effective in setting the top scientific directions and priorities for the center, ensuring timely execution towards the center goals, resolving conflicts </a:t>
            </a:r>
            <a:endParaRPr lang="en-US" sz="1200" dirty="0">
              <a:solidFill>
                <a:srgbClr val="000000"/>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B566903F-951B-F72C-B094-B3C482CBE5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5498"/>
            <a:ext cx="2215896" cy="1101991"/>
          </a:xfrm>
          <a:prstGeom prst="rect">
            <a:avLst/>
          </a:prstGeom>
        </p:spPr>
      </p:pic>
      <p:pic>
        <p:nvPicPr>
          <p:cNvPr id="4" name="Picture 3">
            <a:extLst>
              <a:ext uri="{FF2B5EF4-FFF2-40B4-BE49-F238E27FC236}">
                <a16:creationId xmlns:a16="http://schemas.microsoft.com/office/drawing/2014/main" id="{D1CC76DF-3469-F383-3FA6-4617E5BCBF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5896" y="445498"/>
            <a:ext cx="2680519" cy="1101991"/>
          </a:xfrm>
          <a:prstGeom prst="rect">
            <a:avLst/>
          </a:prstGeom>
        </p:spPr>
      </p:pic>
      <p:pic>
        <p:nvPicPr>
          <p:cNvPr id="5" name="Picture 4">
            <a:extLst>
              <a:ext uri="{FF2B5EF4-FFF2-40B4-BE49-F238E27FC236}">
                <a16:creationId xmlns:a16="http://schemas.microsoft.com/office/drawing/2014/main" id="{365EAF13-D23A-85DC-ECE4-F6280C274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36" y="1628015"/>
            <a:ext cx="2680519" cy="1101991"/>
          </a:xfrm>
          <a:prstGeom prst="rect">
            <a:avLst/>
          </a:prstGeom>
        </p:spPr>
      </p:pic>
      <p:pic>
        <p:nvPicPr>
          <p:cNvPr id="6" name="Picture 5">
            <a:extLst>
              <a:ext uri="{FF2B5EF4-FFF2-40B4-BE49-F238E27FC236}">
                <a16:creationId xmlns:a16="http://schemas.microsoft.com/office/drawing/2014/main" id="{BEA3C041-33CF-9F00-6321-3DDA85ADF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15051" y="473564"/>
            <a:ext cx="2711904" cy="1107511"/>
          </a:xfrm>
          <a:prstGeom prst="rect">
            <a:avLst/>
          </a:prstGeom>
        </p:spPr>
      </p:pic>
      <p:pic>
        <p:nvPicPr>
          <p:cNvPr id="7" name="Picture 6">
            <a:extLst>
              <a:ext uri="{FF2B5EF4-FFF2-40B4-BE49-F238E27FC236}">
                <a16:creationId xmlns:a16="http://schemas.microsoft.com/office/drawing/2014/main" id="{E5042AA7-4B08-ED37-8564-C3C08A20B9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2101" y="1667166"/>
            <a:ext cx="2680519" cy="1041438"/>
          </a:xfrm>
          <a:prstGeom prst="rect">
            <a:avLst/>
          </a:prstGeom>
        </p:spPr>
      </p:pic>
      <p:pic>
        <p:nvPicPr>
          <p:cNvPr id="8" name="Picture 7">
            <a:extLst>
              <a:ext uri="{FF2B5EF4-FFF2-40B4-BE49-F238E27FC236}">
                <a16:creationId xmlns:a16="http://schemas.microsoft.com/office/drawing/2014/main" id="{CA6FDA58-9A07-B3B7-1824-6442610C48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65566" y="1789740"/>
            <a:ext cx="2711904" cy="1224050"/>
          </a:xfrm>
          <a:prstGeom prst="rect">
            <a:avLst/>
          </a:prstGeom>
        </p:spPr>
      </p:pic>
      <p:pic>
        <p:nvPicPr>
          <p:cNvPr id="9" name="Picture 8">
            <a:extLst>
              <a:ext uri="{FF2B5EF4-FFF2-40B4-BE49-F238E27FC236}">
                <a16:creationId xmlns:a16="http://schemas.microsoft.com/office/drawing/2014/main" id="{7290B788-F32C-7004-A8EE-094CD48A54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22" y="2870168"/>
            <a:ext cx="2386236" cy="962564"/>
          </a:xfrm>
          <a:prstGeom prst="rect">
            <a:avLst/>
          </a:prstGeom>
        </p:spPr>
      </p:pic>
      <p:pic>
        <p:nvPicPr>
          <p:cNvPr id="10" name="Picture 9">
            <a:extLst>
              <a:ext uri="{FF2B5EF4-FFF2-40B4-BE49-F238E27FC236}">
                <a16:creationId xmlns:a16="http://schemas.microsoft.com/office/drawing/2014/main" id="{E5B73928-2764-007B-2AE9-A74B63FDD8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10384" y="2842888"/>
            <a:ext cx="2491542" cy="1059311"/>
          </a:xfrm>
          <a:prstGeom prst="rect">
            <a:avLst/>
          </a:prstGeom>
        </p:spPr>
      </p:pic>
      <p:pic>
        <p:nvPicPr>
          <p:cNvPr id="11" name="Picture 10">
            <a:extLst>
              <a:ext uri="{FF2B5EF4-FFF2-40B4-BE49-F238E27FC236}">
                <a16:creationId xmlns:a16="http://schemas.microsoft.com/office/drawing/2014/main" id="{321E769C-7FB1-BF8C-7C4D-7F86FFA0FC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00041" y="2996946"/>
            <a:ext cx="2272133" cy="1246962"/>
          </a:xfrm>
          <a:prstGeom prst="rect">
            <a:avLst/>
          </a:prstGeom>
        </p:spPr>
      </p:pic>
      <p:pic>
        <p:nvPicPr>
          <p:cNvPr id="12" name="Picture 11">
            <a:extLst>
              <a:ext uri="{FF2B5EF4-FFF2-40B4-BE49-F238E27FC236}">
                <a16:creationId xmlns:a16="http://schemas.microsoft.com/office/drawing/2014/main" id="{9A066CE0-2561-EE03-41C2-5BFC382559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0257" y="3152476"/>
            <a:ext cx="2434426" cy="935902"/>
          </a:xfrm>
          <a:prstGeom prst="rect">
            <a:avLst/>
          </a:prstGeom>
        </p:spPr>
      </p:pic>
    </p:spTree>
    <p:extLst>
      <p:ext uri="{BB962C8B-B14F-4D97-AF65-F5344CB8AC3E}">
        <p14:creationId xmlns:p14="http://schemas.microsoft.com/office/powerpoint/2010/main" val="19206846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00D24F-81D0-6D00-3823-6EAA2ECCFD5E}"/>
              </a:ext>
            </a:extLst>
          </p:cNvPr>
          <p:cNvSpPr>
            <a:spLocks noGrp="1"/>
          </p:cNvSpPr>
          <p:nvPr>
            <p:ph type="title"/>
          </p:nvPr>
        </p:nvSpPr>
        <p:spPr>
          <a:xfrm>
            <a:off x="260510" y="422783"/>
            <a:ext cx="5649612" cy="517776"/>
          </a:xfrm>
        </p:spPr>
        <p:txBody>
          <a:bodyPr>
            <a:normAutofit fontScale="90000"/>
          </a:bodyPr>
          <a:lstStyle/>
          <a:p>
            <a:r>
              <a:rPr lang="en-US" sz="3188" dirty="0">
                <a:latin typeface="Roboto Black"/>
                <a:ea typeface="Roboto Black"/>
                <a:cs typeface="Roboto Black"/>
              </a:rPr>
              <a:t>SQMS Workforce Development</a:t>
            </a:r>
            <a:br>
              <a:rPr lang="en-US" sz="3188" dirty="0">
                <a:latin typeface="Roboto Black"/>
                <a:ea typeface="Roboto Black"/>
                <a:cs typeface="Roboto Black"/>
              </a:rPr>
            </a:br>
            <a:r>
              <a:rPr lang="en-US" sz="2700" dirty="0">
                <a:latin typeface="Roboto Light"/>
                <a:ea typeface="Roboto Black"/>
                <a:cs typeface="Roboto Black"/>
              </a:rPr>
              <a:t>SQMS Pipeline for students in STEM</a:t>
            </a:r>
          </a:p>
        </p:txBody>
      </p:sp>
      <p:sp>
        <p:nvSpPr>
          <p:cNvPr id="2" name="Content Placeholder 1">
            <a:extLst>
              <a:ext uri="{FF2B5EF4-FFF2-40B4-BE49-F238E27FC236}">
                <a16:creationId xmlns:a16="http://schemas.microsoft.com/office/drawing/2014/main" id="{42360B0F-FBD1-5D81-5C66-FBA82A29394C}"/>
              </a:ext>
            </a:extLst>
          </p:cNvPr>
          <p:cNvSpPr txBox="1">
            <a:spLocks/>
          </p:cNvSpPr>
          <p:nvPr/>
        </p:nvSpPr>
        <p:spPr>
          <a:xfrm>
            <a:off x="221811" y="992497"/>
            <a:ext cx="4020562" cy="1579687"/>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Wingdings" panose="05000000000000000000" pitchFamily="2" charset="2"/>
              <a:buChar char="§"/>
              <a:defRPr sz="1800" kern="1200">
                <a:solidFill>
                  <a:srgbClr val="00000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Wingdings" panose="05000000000000000000" pitchFamily="2" charset="2"/>
              <a:buChar char="§"/>
              <a:defRPr sz="1600" kern="1200">
                <a:solidFill>
                  <a:srgbClr val="00000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Wingdings" panose="05000000000000000000" pitchFamily="2" charset="2"/>
              <a:buChar char="§"/>
              <a:defRPr sz="1500" kern="1200">
                <a:solidFill>
                  <a:srgbClr val="00000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endParaRPr lang="en-US" b="1">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F25D4EE5-9030-06CC-459E-B8AF2D834731}"/>
              </a:ext>
            </a:extLst>
          </p:cNvPr>
          <p:cNvSpPr txBox="1"/>
          <p:nvPr/>
        </p:nvSpPr>
        <p:spPr>
          <a:xfrm>
            <a:off x="62042" y="1038445"/>
            <a:ext cx="5226006" cy="1592744"/>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800" b="1" dirty="0">
                <a:solidFill>
                  <a:srgbClr val="003087"/>
                </a:solidFill>
                <a:latin typeface="Roboto"/>
                <a:ea typeface="Roboto"/>
                <a:cs typeface="Roboto"/>
              </a:rPr>
              <a:t>From TARGET to Engineer at Fermilab</a:t>
            </a:r>
          </a:p>
          <a:p>
            <a:pPr marL="214313" indent="-214313" defTabSz="685800" fontAlgn="auto">
              <a:spcBef>
                <a:spcPts val="0"/>
              </a:spcBef>
              <a:spcAft>
                <a:spcPts val="0"/>
              </a:spcAft>
              <a:buFont typeface="Arial" panose="020B0604020202020204" pitchFamily="34" charset="0"/>
              <a:buChar char="•"/>
            </a:pPr>
            <a:r>
              <a:rPr lang="en-US" sz="1350" b="1" dirty="0">
                <a:solidFill>
                  <a:srgbClr val="000000"/>
                </a:solidFill>
                <a:latin typeface="Roboto"/>
                <a:ea typeface="Roboto"/>
                <a:cs typeface="Roboto"/>
              </a:rPr>
              <a:t>Julian Delgado </a:t>
            </a:r>
            <a:r>
              <a:rPr lang="en-US" sz="1350" dirty="0">
                <a:solidFill>
                  <a:srgbClr val="000000"/>
                </a:solidFill>
                <a:latin typeface="Roboto"/>
                <a:ea typeface="Roboto"/>
                <a:cs typeface="Roboto"/>
              </a:rPr>
              <a:t>was hired as an engineer at Fermilab</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Julian was a TARGET intern while attending high-school</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In the following years he was selected as a SIST intern and GEM fellow at SQMS</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In 2023, he was hired as a Mechanical Engineer at SQMS/Fermilab</a:t>
            </a:r>
          </a:p>
        </p:txBody>
      </p:sp>
      <p:sp>
        <p:nvSpPr>
          <p:cNvPr id="8" name="TextBox 7">
            <a:extLst>
              <a:ext uri="{FF2B5EF4-FFF2-40B4-BE49-F238E27FC236}">
                <a16:creationId xmlns:a16="http://schemas.microsoft.com/office/drawing/2014/main" id="{F659FDC7-0FEB-853B-3942-20F5BB3360FF}"/>
              </a:ext>
            </a:extLst>
          </p:cNvPr>
          <p:cNvSpPr txBox="1"/>
          <p:nvPr/>
        </p:nvSpPr>
        <p:spPr>
          <a:xfrm>
            <a:off x="62042" y="2690193"/>
            <a:ext cx="5545543" cy="2008242"/>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800" b="1" dirty="0">
                <a:solidFill>
                  <a:srgbClr val="003087"/>
                </a:solidFill>
                <a:latin typeface="Roboto"/>
                <a:ea typeface="Roboto"/>
                <a:cs typeface="Roboto"/>
              </a:rPr>
              <a:t>SQMS interns to pursue a career in STEM</a:t>
            </a:r>
          </a:p>
          <a:p>
            <a:pPr marL="214313" indent="-214313" defTabSz="685800" fontAlgn="auto">
              <a:spcBef>
                <a:spcPts val="0"/>
              </a:spcBef>
              <a:spcAft>
                <a:spcPts val="0"/>
              </a:spcAft>
              <a:buFont typeface="Arial" panose="020B0604020202020204" pitchFamily="34" charset="0"/>
              <a:buChar char="•"/>
            </a:pPr>
            <a:r>
              <a:rPr lang="en-US" sz="1350" b="1" dirty="0">
                <a:solidFill>
                  <a:srgbClr val="000000"/>
                </a:solidFill>
                <a:latin typeface="Roboto"/>
                <a:ea typeface="Roboto"/>
                <a:cs typeface="Roboto"/>
              </a:rPr>
              <a:t>Jasmin </a:t>
            </a:r>
            <a:r>
              <a:rPr lang="en-US" sz="1350" b="1" dirty="0" err="1">
                <a:solidFill>
                  <a:srgbClr val="000000"/>
                </a:solidFill>
                <a:latin typeface="Roboto"/>
                <a:ea typeface="Roboto"/>
                <a:cs typeface="Roboto"/>
              </a:rPr>
              <a:t>Panthee</a:t>
            </a:r>
            <a:r>
              <a:rPr lang="en-US" sz="1350" b="1" dirty="0">
                <a:solidFill>
                  <a:srgbClr val="000000"/>
                </a:solidFill>
                <a:latin typeface="Roboto"/>
                <a:ea typeface="Roboto"/>
                <a:cs typeface="Roboto"/>
              </a:rPr>
              <a:t> </a:t>
            </a:r>
            <a:r>
              <a:rPr lang="en-US" sz="1350" dirty="0">
                <a:solidFill>
                  <a:srgbClr val="000000"/>
                </a:solidFill>
                <a:latin typeface="Roboto"/>
                <a:ea typeface="Roboto"/>
                <a:cs typeface="Roboto"/>
              </a:rPr>
              <a:t>was an SQMS intern for two years. She is currently continuing her career in STEM as a graduate student at NU under the SQMS collaboration</a:t>
            </a:r>
          </a:p>
          <a:p>
            <a:pPr marL="214313" indent="-214313" defTabSz="685800" fontAlgn="auto">
              <a:spcBef>
                <a:spcPts val="0"/>
              </a:spcBef>
              <a:spcAft>
                <a:spcPts val="0"/>
              </a:spcAft>
              <a:buFont typeface="Arial" panose="020B0604020202020204" pitchFamily="34" charset="0"/>
              <a:buChar char="•"/>
            </a:pPr>
            <a:r>
              <a:rPr lang="en-US" sz="1350" b="1" dirty="0">
                <a:solidFill>
                  <a:srgbClr val="000000"/>
                </a:solidFill>
                <a:latin typeface="Roboto"/>
                <a:ea typeface="Roboto"/>
                <a:cs typeface="Roboto"/>
              </a:rPr>
              <a:t>Naomi </a:t>
            </a:r>
            <a:r>
              <a:rPr lang="en-US" sz="1350" b="1" dirty="0" err="1">
                <a:solidFill>
                  <a:srgbClr val="000000"/>
                </a:solidFill>
                <a:latin typeface="Roboto"/>
                <a:ea typeface="Roboto"/>
                <a:cs typeface="Roboto"/>
              </a:rPr>
              <a:t>Raicu</a:t>
            </a:r>
            <a:r>
              <a:rPr lang="en-US" sz="1350" b="1" dirty="0">
                <a:solidFill>
                  <a:srgbClr val="000000"/>
                </a:solidFill>
                <a:latin typeface="Roboto"/>
                <a:ea typeface="Roboto"/>
                <a:cs typeface="Roboto"/>
              </a:rPr>
              <a:t> </a:t>
            </a:r>
            <a:r>
              <a:rPr lang="en-US" sz="1350" dirty="0">
                <a:solidFill>
                  <a:srgbClr val="000000"/>
                </a:solidFill>
                <a:latin typeface="Roboto"/>
                <a:ea typeface="Roboto"/>
                <a:cs typeface="Roboto"/>
              </a:rPr>
              <a:t>also</a:t>
            </a:r>
            <a:r>
              <a:rPr lang="en-US" sz="1350" b="1" dirty="0">
                <a:solidFill>
                  <a:srgbClr val="000000"/>
                </a:solidFill>
                <a:latin typeface="Roboto"/>
                <a:ea typeface="Roboto"/>
                <a:cs typeface="Roboto"/>
              </a:rPr>
              <a:t> </a:t>
            </a:r>
            <a:r>
              <a:rPr lang="en-US" sz="1350" dirty="0">
                <a:solidFill>
                  <a:srgbClr val="000000"/>
                </a:solidFill>
                <a:latin typeface="Roboto"/>
                <a:ea typeface="Roboto"/>
                <a:cs typeface="Roboto"/>
              </a:rPr>
              <a:t>spent two years with us. She was co-supervised with </a:t>
            </a:r>
            <a:r>
              <a:rPr lang="en-US" sz="1350" dirty="0" err="1">
                <a:solidFill>
                  <a:srgbClr val="000000"/>
                </a:solidFill>
                <a:latin typeface="Roboto"/>
                <a:ea typeface="Roboto"/>
                <a:cs typeface="Roboto"/>
              </a:rPr>
              <a:t>Rigetti</a:t>
            </a:r>
            <a:r>
              <a:rPr lang="en-US" sz="1350" dirty="0">
                <a:solidFill>
                  <a:srgbClr val="000000"/>
                </a:solidFill>
                <a:latin typeface="Roboto"/>
                <a:ea typeface="Roboto"/>
                <a:cs typeface="Roboto"/>
              </a:rPr>
              <a:t>, which paved the way for her current pursuit of a PhD in STEM at the University of Michigan.</a:t>
            </a:r>
          </a:p>
          <a:p>
            <a:pPr marL="214313" indent="-214313" defTabSz="685800" fontAlgn="auto">
              <a:spcBef>
                <a:spcPts val="0"/>
              </a:spcBef>
              <a:spcAft>
                <a:spcPts val="0"/>
              </a:spcAft>
              <a:buFont typeface="Arial" panose="020B0604020202020204" pitchFamily="34" charset="0"/>
              <a:buChar char="•"/>
            </a:pPr>
            <a:r>
              <a:rPr lang="en-US" sz="1350" b="1" dirty="0">
                <a:solidFill>
                  <a:srgbClr val="000000"/>
                </a:solidFill>
                <a:latin typeface="Roboto"/>
                <a:ea typeface="Roboto"/>
                <a:cs typeface="Roboto"/>
              </a:rPr>
              <a:t>Hans Johnson </a:t>
            </a:r>
            <a:r>
              <a:rPr lang="en-US" sz="1350" dirty="0">
                <a:solidFill>
                  <a:srgbClr val="000000"/>
                </a:solidFill>
                <a:latin typeface="Roboto"/>
                <a:ea typeface="Roboto"/>
                <a:cs typeface="Roboto"/>
              </a:rPr>
              <a:t>was an Office of Science Graduate Fellow (SCGSR), he is still working with SQMS and is expected to graduate in 2024</a:t>
            </a:r>
          </a:p>
        </p:txBody>
      </p:sp>
      <p:pic>
        <p:nvPicPr>
          <p:cNvPr id="1028" name="Picture 4" descr="Julian Delgado">
            <a:extLst>
              <a:ext uri="{FF2B5EF4-FFF2-40B4-BE49-F238E27FC236}">
                <a16:creationId xmlns:a16="http://schemas.microsoft.com/office/drawing/2014/main" id="{85C0A72E-2688-E4AD-82A2-622DBD58AE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7068" y="177248"/>
            <a:ext cx="1819862" cy="1819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a:extLst>
              <a:ext uri="{FF2B5EF4-FFF2-40B4-BE49-F238E27FC236}">
                <a16:creationId xmlns:a16="http://schemas.microsoft.com/office/drawing/2014/main" id="{AC78CDFF-A0CE-0249-DE21-B8036D7838B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14062" y="2991511"/>
            <a:ext cx="3546205" cy="17069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ns J. on LinkedIn: #research #science ...">
            <a:extLst>
              <a:ext uri="{FF2B5EF4-FFF2-40B4-BE49-F238E27FC236}">
                <a16:creationId xmlns:a16="http://schemas.microsoft.com/office/drawing/2014/main" id="{82B92059-1042-E07B-9519-72C22AAA24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5100" y="1472114"/>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187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00D24F-81D0-6D00-3823-6EAA2ECCFD5E}"/>
              </a:ext>
            </a:extLst>
          </p:cNvPr>
          <p:cNvSpPr>
            <a:spLocks noGrp="1"/>
          </p:cNvSpPr>
          <p:nvPr>
            <p:ph type="title"/>
          </p:nvPr>
        </p:nvSpPr>
        <p:spPr>
          <a:xfrm>
            <a:off x="260510" y="422783"/>
            <a:ext cx="5315342" cy="517776"/>
          </a:xfrm>
        </p:spPr>
        <p:txBody>
          <a:bodyPr>
            <a:normAutofit fontScale="90000"/>
          </a:bodyPr>
          <a:lstStyle/>
          <a:p>
            <a:r>
              <a:rPr lang="en-US" sz="3300" dirty="0">
                <a:latin typeface="Roboto"/>
                <a:ea typeface="Roboto"/>
                <a:cs typeface="Roboto"/>
              </a:rPr>
              <a:t>HEP-RENEW awarded proposal  </a:t>
            </a:r>
            <a:r>
              <a:rPr lang="en-US" sz="3300" b="0" dirty="0">
                <a:latin typeface="Roboto"/>
                <a:ea typeface="Roboto"/>
                <a:cs typeface="Roboto"/>
              </a:rPr>
              <a:t>Fermilab lead institution</a:t>
            </a:r>
            <a:endParaRPr lang="en-US" sz="3300" b="0" dirty="0">
              <a:solidFill>
                <a:srgbClr val="003087"/>
              </a:solidFill>
              <a:latin typeface="Roboto"/>
              <a:ea typeface="Roboto"/>
              <a:cs typeface="Roboto"/>
            </a:endParaRPr>
          </a:p>
        </p:txBody>
      </p:sp>
      <p:sp>
        <p:nvSpPr>
          <p:cNvPr id="2" name="Content Placeholder 1">
            <a:extLst>
              <a:ext uri="{FF2B5EF4-FFF2-40B4-BE49-F238E27FC236}">
                <a16:creationId xmlns:a16="http://schemas.microsoft.com/office/drawing/2014/main" id="{42360B0F-FBD1-5D81-5C66-FBA82A29394C}"/>
              </a:ext>
            </a:extLst>
          </p:cNvPr>
          <p:cNvSpPr txBox="1">
            <a:spLocks/>
          </p:cNvSpPr>
          <p:nvPr/>
        </p:nvSpPr>
        <p:spPr>
          <a:xfrm>
            <a:off x="221811" y="992497"/>
            <a:ext cx="4020562" cy="1579687"/>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Wingdings" panose="05000000000000000000" pitchFamily="2" charset="2"/>
              <a:buChar char="§"/>
              <a:defRPr sz="1800" kern="1200">
                <a:solidFill>
                  <a:srgbClr val="00000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Wingdings" panose="05000000000000000000" pitchFamily="2" charset="2"/>
              <a:buChar char="§"/>
              <a:defRPr sz="1600" kern="1200">
                <a:solidFill>
                  <a:srgbClr val="00000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Wingdings" panose="05000000000000000000" pitchFamily="2" charset="2"/>
              <a:buChar char="§"/>
              <a:defRPr sz="1500" kern="1200">
                <a:solidFill>
                  <a:srgbClr val="00000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endParaRPr lang="en-US" b="1">
              <a:ea typeface="Roboto" panose="02000000000000000000" pitchFamily="2" charset="0"/>
              <a:cs typeface="Roboto" panose="02000000000000000000" pitchFamily="2" charset="0"/>
            </a:endParaRPr>
          </a:p>
        </p:txBody>
      </p:sp>
      <p:sp>
        <p:nvSpPr>
          <p:cNvPr id="42" name="TextBox 41">
            <a:extLst>
              <a:ext uri="{FF2B5EF4-FFF2-40B4-BE49-F238E27FC236}">
                <a16:creationId xmlns:a16="http://schemas.microsoft.com/office/drawing/2014/main" id="{2C6A6632-25C9-CD71-4F52-EE9F67B60894}"/>
              </a:ext>
            </a:extLst>
          </p:cNvPr>
          <p:cNvSpPr txBox="1"/>
          <p:nvPr/>
        </p:nvSpPr>
        <p:spPr>
          <a:xfrm>
            <a:off x="221810" y="967323"/>
            <a:ext cx="5315342" cy="553998"/>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575" i="1" dirty="0">
                <a:solidFill>
                  <a:srgbClr val="003087"/>
                </a:solidFill>
                <a:latin typeface="Roboto"/>
                <a:ea typeface="Roboto"/>
                <a:cs typeface="Roboto"/>
              </a:rPr>
              <a:t>Training through research in quantum information science and engineering at the SQMS Center</a:t>
            </a:r>
          </a:p>
        </p:txBody>
      </p:sp>
      <p:sp>
        <p:nvSpPr>
          <p:cNvPr id="44" name="TextBox 43">
            <a:extLst>
              <a:ext uri="{FF2B5EF4-FFF2-40B4-BE49-F238E27FC236}">
                <a16:creationId xmlns:a16="http://schemas.microsoft.com/office/drawing/2014/main" id="{FBEDBFF4-1944-1706-9CF5-91311F42EF07}"/>
              </a:ext>
            </a:extLst>
          </p:cNvPr>
          <p:cNvSpPr txBox="1"/>
          <p:nvPr/>
        </p:nvSpPr>
        <p:spPr>
          <a:xfrm>
            <a:off x="219698" y="1664585"/>
            <a:ext cx="8702492" cy="2954655"/>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500" dirty="0">
                <a:solidFill>
                  <a:srgbClr val="000000"/>
                </a:solidFill>
                <a:latin typeface="Roboto"/>
                <a:ea typeface="Roboto"/>
                <a:cs typeface="Roboto"/>
              </a:rPr>
              <a:t>Leveraging national laboratories and unique facilities to include more </a:t>
            </a:r>
            <a:r>
              <a:rPr lang="en-US" sz="2100" b="1" dirty="0">
                <a:solidFill>
                  <a:srgbClr val="000000"/>
                </a:solidFill>
                <a:latin typeface="Roboto"/>
                <a:ea typeface="Roboto"/>
                <a:cs typeface="Roboto"/>
              </a:rPr>
              <a:t>MSIs </a:t>
            </a:r>
            <a:r>
              <a:rPr lang="en-US" sz="1500" dirty="0">
                <a:solidFill>
                  <a:srgbClr val="000000"/>
                </a:solidFill>
                <a:latin typeface="Roboto"/>
                <a:ea typeface="Roboto"/>
                <a:cs typeface="Roboto"/>
              </a:rPr>
              <a:t>in HEP and QIS research </a:t>
            </a:r>
          </a:p>
          <a:p>
            <a:pPr defTabSz="685800" fontAlgn="auto">
              <a:spcBef>
                <a:spcPts val="0"/>
              </a:spcBef>
              <a:spcAft>
                <a:spcPts val="0"/>
              </a:spcAft>
            </a:pPr>
            <a:r>
              <a:rPr lang="en-US" sz="1500" dirty="0">
                <a:solidFill>
                  <a:srgbClr val="000000"/>
                </a:solidFill>
                <a:latin typeface="Roboto"/>
                <a:ea typeface="Roboto"/>
                <a:cs typeface="Roboto"/>
              </a:rPr>
              <a:t>These efforts add to SQMS workforce development efforts, which led to more than 500 students trained through SQMS schools and internships</a:t>
            </a:r>
            <a:r>
              <a:rPr lang="en-US" sz="1350" dirty="0">
                <a:solidFill>
                  <a:srgbClr val="000000"/>
                </a:solidFill>
                <a:latin typeface="Roboto"/>
                <a:ea typeface="Roboto"/>
                <a:cs typeface="Roboto"/>
              </a:rPr>
              <a:t>.</a:t>
            </a:r>
          </a:p>
          <a:p>
            <a:pPr defTabSz="685800" fontAlgn="auto">
              <a:spcBef>
                <a:spcPts val="0"/>
              </a:spcBef>
              <a:spcAft>
                <a:spcPts val="0"/>
              </a:spcAft>
            </a:pPr>
            <a:endParaRPr lang="en-US" sz="1350" dirty="0">
              <a:solidFill>
                <a:srgbClr val="000000"/>
              </a:solidFill>
              <a:latin typeface="Roboto"/>
              <a:ea typeface="Roboto"/>
              <a:cs typeface="Roboto"/>
            </a:endParaRPr>
          </a:p>
          <a:p>
            <a:pPr defTabSz="685800" fontAlgn="auto">
              <a:spcBef>
                <a:spcPts val="0"/>
              </a:spcBef>
              <a:spcAft>
                <a:spcPts val="0"/>
              </a:spcAft>
            </a:pPr>
            <a:r>
              <a:rPr lang="en-US" sz="1350" b="1" dirty="0">
                <a:solidFill>
                  <a:srgbClr val="000000"/>
                </a:solidFill>
                <a:latin typeface="Roboto"/>
                <a:ea typeface="Roboto"/>
                <a:cs typeface="Roboto"/>
              </a:rPr>
              <a:t>Goals</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Students and faculty from MSIs to conduct studies at SQMS </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Build capabilities at minority-serving partner institutions</a:t>
            </a:r>
          </a:p>
          <a:p>
            <a:pPr defTabSz="685800" fontAlgn="auto">
              <a:spcBef>
                <a:spcPts val="0"/>
              </a:spcBef>
              <a:spcAft>
                <a:spcPts val="0"/>
              </a:spcAft>
            </a:pPr>
            <a:endParaRPr lang="en-US" sz="1350" dirty="0">
              <a:solidFill>
                <a:srgbClr val="000000"/>
              </a:solidFill>
              <a:latin typeface="Roboto"/>
              <a:ea typeface="Roboto"/>
              <a:cs typeface="Roboto"/>
            </a:endParaRPr>
          </a:p>
          <a:p>
            <a:pPr defTabSz="685800" fontAlgn="auto">
              <a:spcBef>
                <a:spcPts val="0"/>
              </a:spcBef>
              <a:spcAft>
                <a:spcPts val="0"/>
              </a:spcAft>
            </a:pPr>
            <a:r>
              <a:rPr lang="en-US" sz="1350" b="1" dirty="0">
                <a:solidFill>
                  <a:srgbClr val="000000"/>
                </a:solidFill>
                <a:latin typeface="Roboto"/>
                <a:ea typeface="Roboto"/>
                <a:cs typeface="Roboto"/>
              </a:rPr>
              <a:t>Status update</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SQMS requested a change to DOE to include the MSIs as SQMS members</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The MSI students will be at Fermilab in the summer</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The MSI co-PIs will also be at Fermilab in the summer and  teach at the QCIPU school</a:t>
            </a:r>
          </a:p>
        </p:txBody>
      </p:sp>
      <p:pic>
        <p:nvPicPr>
          <p:cNvPr id="46" name="Picture 45">
            <a:extLst>
              <a:ext uri="{FF2B5EF4-FFF2-40B4-BE49-F238E27FC236}">
                <a16:creationId xmlns:a16="http://schemas.microsoft.com/office/drawing/2014/main" id="{2ABDA997-83D6-4B87-A1D3-E57C923F36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2279" y="2506152"/>
            <a:ext cx="756116" cy="754380"/>
          </a:xfrm>
          <a:prstGeom prst="rect">
            <a:avLst/>
          </a:prstGeom>
        </p:spPr>
      </p:pic>
      <p:pic>
        <p:nvPicPr>
          <p:cNvPr id="47" name="Picture 46">
            <a:extLst>
              <a:ext uri="{FF2B5EF4-FFF2-40B4-BE49-F238E27FC236}">
                <a16:creationId xmlns:a16="http://schemas.microsoft.com/office/drawing/2014/main" id="{AAD63BA4-BD8B-3D27-FBE4-8002AAE18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057" y="2506152"/>
            <a:ext cx="733727" cy="754380"/>
          </a:xfrm>
          <a:prstGeom prst="rect">
            <a:avLst/>
          </a:prstGeom>
        </p:spPr>
      </p:pic>
      <p:pic>
        <p:nvPicPr>
          <p:cNvPr id="48" name="Picture 47">
            <a:extLst>
              <a:ext uri="{FF2B5EF4-FFF2-40B4-BE49-F238E27FC236}">
                <a16:creationId xmlns:a16="http://schemas.microsoft.com/office/drawing/2014/main" id="{37442B9E-1FC9-7853-292A-6019F5856D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2203" y="2506152"/>
            <a:ext cx="752807" cy="752807"/>
          </a:xfrm>
          <a:prstGeom prst="rect">
            <a:avLst/>
          </a:prstGeom>
        </p:spPr>
      </p:pic>
      <p:pic>
        <p:nvPicPr>
          <p:cNvPr id="2050" name="Picture 2" descr="DOE's RENEW Initiative - E3SM - Energy Exascale Earth System Model">
            <a:extLst>
              <a:ext uri="{FF2B5EF4-FFF2-40B4-BE49-F238E27FC236}">
                <a16:creationId xmlns:a16="http://schemas.microsoft.com/office/drawing/2014/main" id="{7BA185CB-F486-193A-4199-BBBE9BB86B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63758" y="64674"/>
            <a:ext cx="3480242" cy="13762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ilvia Zorzetti – SQMS Center">
            <a:extLst>
              <a:ext uri="{FF2B5EF4-FFF2-40B4-BE49-F238E27FC236}">
                <a16:creationId xmlns:a16="http://schemas.microsoft.com/office/drawing/2014/main" id="{B406CDE4-622D-619B-9CF4-6EA0507F68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78784" y="3407598"/>
            <a:ext cx="1763711" cy="1763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3705D2-3938-FC8F-CF66-A21694D178D2}"/>
              </a:ext>
            </a:extLst>
          </p:cNvPr>
          <p:cNvSpPr txBox="1"/>
          <p:nvPr/>
        </p:nvSpPr>
        <p:spPr>
          <a:xfrm>
            <a:off x="5340256" y="3403796"/>
            <a:ext cx="1938528" cy="461665"/>
          </a:xfrm>
          <a:prstGeom prst="rect">
            <a:avLst/>
          </a:prstGeom>
          <a:noFill/>
          <a:ln>
            <a:solidFill>
              <a:srgbClr val="404040"/>
            </a:solidFill>
          </a:ln>
        </p:spPr>
        <p:txBody>
          <a:bodyPr wrap="square" rtlCol="0">
            <a:spAutoFit/>
          </a:bodyPr>
          <a:lstStyle/>
          <a:p>
            <a:r>
              <a:rPr lang="en-US" sz="1200" dirty="0"/>
              <a:t>Silvia Zorzetti, DOE Early career Award, RENEW grant</a:t>
            </a:r>
          </a:p>
        </p:txBody>
      </p:sp>
    </p:spTree>
    <p:extLst>
      <p:ext uri="{BB962C8B-B14F-4D97-AF65-F5344CB8AC3E}">
        <p14:creationId xmlns:p14="http://schemas.microsoft.com/office/powerpoint/2010/main" val="12917959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1026" name="Picture 2">
            <a:extLst>
              <a:ext uri="{FF2B5EF4-FFF2-40B4-BE49-F238E27FC236}">
                <a16:creationId xmlns:a16="http://schemas.microsoft.com/office/drawing/2014/main" id="{C52F0230-307D-EC5C-C515-E678630476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6944" y="600908"/>
            <a:ext cx="8070111" cy="45425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C286E02E-CBFC-AF6F-E786-A1C42779B3F7}"/>
              </a:ext>
            </a:extLst>
          </p:cNvPr>
          <p:cNvSpPr>
            <a:spLocks noGrp="1"/>
          </p:cNvSpPr>
          <p:nvPr>
            <p:ph type="title"/>
          </p:nvPr>
        </p:nvSpPr>
        <p:spPr>
          <a:xfrm>
            <a:off x="477024" y="83183"/>
            <a:ext cx="8189952" cy="517776"/>
          </a:xfrm>
        </p:spPr>
        <p:txBody>
          <a:bodyPr/>
          <a:lstStyle/>
          <a:p>
            <a:r>
              <a:rPr lang="en-US" sz="2800" dirty="0"/>
              <a:t>An exciting future ahead!</a:t>
            </a:r>
          </a:p>
        </p:txBody>
      </p:sp>
    </p:spTree>
    <p:extLst>
      <p:ext uri="{BB962C8B-B14F-4D97-AF65-F5344CB8AC3E}">
        <p14:creationId xmlns:p14="http://schemas.microsoft.com/office/powerpoint/2010/main" val="114626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30A307-33FC-941E-B830-576C53CC0B1B}"/>
              </a:ext>
            </a:extLst>
          </p:cNvPr>
          <p:cNvSpPr>
            <a:spLocks noGrp="1"/>
          </p:cNvSpPr>
          <p:nvPr>
            <p:ph type="dt" sz="half" idx="10"/>
          </p:nvPr>
        </p:nvSpPr>
        <p:spPr>
          <a:xfrm>
            <a:off x="736827" y="4878161"/>
            <a:ext cx="675368" cy="180975"/>
          </a:xfrm>
        </p:spPr>
        <p:txBody>
          <a:bodyPr wrap="square" anchor="t">
            <a:normAutofit/>
          </a:bodyPr>
          <a:lstStyle/>
          <a:p>
            <a:pPr>
              <a:spcAft>
                <a:spcPts val="600"/>
              </a:spcAft>
              <a:defRPr/>
            </a:pPr>
            <a:r>
              <a:rPr lang="en-US" dirty="0"/>
              <a:t>8/10/23</a:t>
            </a:r>
          </a:p>
        </p:txBody>
      </p:sp>
      <p:sp>
        <p:nvSpPr>
          <p:cNvPr id="5" name="Footer Placeholder 4">
            <a:extLst>
              <a:ext uri="{FF2B5EF4-FFF2-40B4-BE49-F238E27FC236}">
                <a16:creationId xmlns:a16="http://schemas.microsoft.com/office/drawing/2014/main" id="{CCD40CCE-E017-1EB8-6D92-08C6245ADD9D}"/>
              </a:ext>
            </a:extLst>
          </p:cNvPr>
          <p:cNvSpPr>
            <a:spLocks noGrp="1"/>
          </p:cNvSpPr>
          <p:nvPr>
            <p:ph type="ftr" sz="quarter" idx="11"/>
          </p:nvPr>
        </p:nvSpPr>
        <p:spPr>
          <a:xfrm>
            <a:off x="1530605" y="4878161"/>
            <a:ext cx="6260399" cy="182155"/>
          </a:xfrm>
        </p:spPr>
        <p:txBody>
          <a:bodyPr anchor="t">
            <a:normAutofit/>
          </a:bodyPr>
          <a:lstStyle/>
          <a:p>
            <a:pPr>
              <a:spcAft>
                <a:spcPts val="600"/>
              </a:spcAft>
              <a:defRPr/>
            </a:pPr>
            <a:r>
              <a:rPr lang="en-US" dirty="0"/>
              <a:t>Grassellino | Fermilab Budget Briefing</a:t>
            </a:r>
            <a:endParaRPr lang="en-US" b="1" dirty="0"/>
          </a:p>
        </p:txBody>
      </p:sp>
      <p:sp>
        <p:nvSpPr>
          <p:cNvPr id="6" name="Slide Number Placeholder 5">
            <a:extLst>
              <a:ext uri="{FF2B5EF4-FFF2-40B4-BE49-F238E27FC236}">
                <a16:creationId xmlns:a16="http://schemas.microsoft.com/office/drawing/2014/main" id="{806671E7-EF9B-8580-66CE-184592AAABF7}"/>
              </a:ext>
            </a:extLst>
          </p:cNvPr>
          <p:cNvSpPr>
            <a:spLocks noGrp="1"/>
          </p:cNvSpPr>
          <p:nvPr>
            <p:ph type="sldNum" sz="quarter" idx="12"/>
          </p:nvPr>
        </p:nvSpPr>
        <p:spPr>
          <a:xfrm>
            <a:off x="222250" y="4878161"/>
            <a:ext cx="414338" cy="177964"/>
          </a:xfrm>
        </p:spPr>
        <p:txBody>
          <a:bodyPr wrap="square" anchor="t">
            <a:normAutofit/>
          </a:bodyPr>
          <a:lstStyle/>
          <a:p>
            <a:pPr>
              <a:spcAft>
                <a:spcPts val="600"/>
              </a:spcAft>
              <a:defRPr/>
            </a:pPr>
            <a:fld id="{148C009B-CB69-E04A-B9B3-34B26D69E9CF}" type="slidenum">
              <a:rPr lang="en-US" smtClean="0"/>
              <a:pPr>
                <a:spcAft>
                  <a:spcPts val="600"/>
                </a:spcAft>
                <a:defRPr/>
              </a:pPr>
              <a:t>11</a:t>
            </a:fld>
            <a:endParaRPr lang="en-US" dirty="0"/>
          </a:p>
        </p:txBody>
      </p:sp>
      <p:pic>
        <p:nvPicPr>
          <p:cNvPr id="9" name="Picture 8">
            <a:extLst>
              <a:ext uri="{FF2B5EF4-FFF2-40B4-BE49-F238E27FC236}">
                <a16:creationId xmlns:a16="http://schemas.microsoft.com/office/drawing/2014/main" id="{CDD7A202-1795-3B4F-BB01-283A29E769A0}"/>
              </a:ext>
            </a:extLst>
          </p:cNvPr>
          <p:cNvPicPr>
            <a:picLocks noChangeAspect="1"/>
          </p:cNvPicPr>
          <p:nvPr/>
        </p:nvPicPr>
        <p:blipFill>
          <a:blip r:embed="rId2"/>
          <a:stretch>
            <a:fillRect/>
          </a:stretch>
        </p:blipFill>
        <p:spPr>
          <a:xfrm>
            <a:off x="254031" y="0"/>
            <a:ext cx="8153142" cy="5122597"/>
          </a:xfrm>
          <a:prstGeom prst="rect">
            <a:avLst/>
          </a:prstGeom>
        </p:spPr>
      </p:pic>
      <p:sp>
        <p:nvSpPr>
          <p:cNvPr id="13" name="TextBox 12">
            <a:extLst>
              <a:ext uri="{FF2B5EF4-FFF2-40B4-BE49-F238E27FC236}">
                <a16:creationId xmlns:a16="http://schemas.microsoft.com/office/drawing/2014/main" id="{0EF67280-10D2-D440-220C-08EF0A050512}"/>
              </a:ext>
            </a:extLst>
          </p:cNvPr>
          <p:cNvSpPr txBox="1"/>
          <p:nvPr/>
        </p:nvSpPr>
        <p:spPr>
          <a:xfrm>
            <a:off x="88804" y="20903"/>
            <a:ext cx="4572000"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004C97"/>
                </a:solidFill>
                <a:effectLst/>
                <a:uLnTx/>
                <a:uFillTx/>
                <a:latin typeface="Roboto" panose="02000000000000000000" pitchFamily="2" charset="0"/>
                <a:ea typeface="Geneva" charset="0"/>
                <a:cs typeface="Calibri" panose="020F0502020204030204" pitchFamily="34" charset="0"/>
              </a:rPr>
              <a:t>SQMS Division at Fermilab</a:t>
            </a:r>
            <a:endParaRPr lang="en-US" dirty="0"/>
          </a:p>
        </p:txBody>
      </p:sp>
      <p:sp>
        <p:nvSpPr>
          <p:cNvPr id="14" name="TextBox 13">
            <a:extLst>
              <a:ext uri="{FF2B5EF4-FFF2-40B4-BE49-F238E27FC236}">
                <a16:creationId xmlns:a16="http://schemas.microsoft.com/office/drawing/2014/main" id="{EAD10C23-17DC-E5C0-80DA-37581EE00FA9}"/>
              </a:ext>
            </a:extLst>
          </p:cNvPr>
          <p:cNvSpPr txBox="1"/>
          <p:nvPr/>
        </p:nvSpPr>
        <p:spPr>
          <a:xfrm>
            <a:off x="7370064" y="169765"/>
            <a:ext cx="1600200" cy="1815882"/>
          </a:xfrm>
          <a:prstGeom prst="rect">
            <a:avLst/>
          </a:prstGeom>
          <a:solidFill>
            <a:srgbClr val="FFFF00"/>
          </a:solidFill>
          <a:ln>
            <a:solidFill>
              <a:srgbClr val="404040"/>
            </a:solidFill>
          </a:ln>
        </p:spPr>
        <p:txBody>
          <a:bodyPr wrap="square" rtlCol="0">
            <a:spAutoFit/>
          </a:bodyPr>
          <a:lstStyle/>
          <a:p>
            <a:r>
              <a:rPr lang="en-US" sz="1600" dirty="0"/>
              <a:t>~50 employees plus 11 on-site students establishing quantum competences at FNAL</a:t>
            </a:r>
          </a:p>
        </p:txBody>
      </p:sp>
    </p:spTree>
    <p:extLst>
      <p:ext uri="{BB962C8B-B14F-4D97-AF65-F5344CB8AC3E}">
        <p14:creationId xmlns:p14="http://schemas.microsoft.com/office/powerpoint/2010/main" val="1463119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D174E-499F-766C-B569-89061900166F}"/>
              </a:ext>
            </a:extLst>
          </p:cNvPr>
          <p:cNvSpPr>
            <a:spLocks noGrp="1"/>
          </p:cNvSpPr>
          <p:nvPr>
            <p:ph type="title"/>
          </p:nvPr>
        </p:nvSpPr>
        <p:spPr/>
        <p:txBody>
          <a:bodyPr/>
          <a:lstStyle/>
          <a:p>
            <a:r>
              <a:rPr lang="en-US" sz="2800" dirty="0"/>
              <a:t>SQMS has attracted to FNAL top and diverse talent </a:t>
            </a:r>
          </a:p>
        </p:txBody>
      </p:sp>
      <p:pic>
        <p:nvPicPr>
          <p:cNvPr id="22" name="Picture 21">
            <a:extLst>
              <a:ext uri="{FF2B5EF4-FFF2-40B4-BE49-F238E27FC236}">
                <a16:creationId xmlns:a16="http://schemas.microsoft.com/office/drawing/2014/main" id="{74C740B4-5D83-F41E-B0AA-A88E69445A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6338" y="2701461"/>
            <a:ext cx="885759" cy="883780"/>
          </a:xfrm>
          <a:prstGeom prst="rect">
            <a:avLst/>
          </a:prstGeom>
        </p:spPr>
      </p:pic>
      <p:pic>
        <p:nvPicPr>
          <p:cNvPr id="23" name="Picture 22">
            <a:extLst>
              <a:ext uri="{FF2B5EF4-FFF2-40B4-BE49-F238E27FC236}">
                <a16:creationId xmlns:a16="http://schemas.microsoft.com/office/drawing/2014/main" id="{34CA268D-00D2-023A-FEE5-838F43173A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01748" y="1736067"/>
            <a:ext cx="873777" cy="921076"/>
          </a:xfrm>
          <a:prstGeom prst="rect">
            <a:avLst/>
          </a:prstGeom>
        </p:spPr>
      </p:pic>
      <p:pic>
        <p:nvPicPr>
          <p:cNvPr id="24" name="Picture 23">
            <a:extLst>
              <a:ext uri="{FF2B5EF4-FFF2-40B4-BE49-F238E27FC236}">
                <a16:creationId xmlns:a16="http://schemas.microsoft.com/office/drawing/2014/main" id="{43EBDD70-3501-FF7A-DD90-CAE00C113A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9244" y="2715042"/>
            <a:ext cx="881835" cy="876721"/>
          </a:xfrm>
          <a:prstGeom prst="rect">
            <a:avLst/>
          </a:prstGeom>
        </p:spPr>
      </p:pic>
      <p:pic>
        <p:nvPicPr>
          <p:cNvPr id="26" name="Picture 2" descr="Picture 2">
            <a:extLst>
              <a:ext uri="{FF2B5EF4-FFF2-40B4-BE49-F238E27FC236}">
                <a16:creationId xmlns:a16="http://schemas.microsoft.com/office/drawing/2014/main" id="{EF8C4476-4151-4ACA-250A-0246BC77B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4934" y="3678054"/>
            <a:ext cx="909062" cy="903649"/>
          </a:xfrm>
          <a:prstGeom prst="rect">
            <a:avLst/>
          </a:prstGeom>
          <a:ln w="12700">
            <a:miter lim="400000"/>
          </a:ln>
        </p:spPr>
      </p:pic>
      <p:pic>
        <p:nvPicPr>
          <p:cNvPr id="28" name="Picture 11" descr="19-0091-09.hr.jpg">
            <a:extLst>
              <a:ext uri="{FF2B5EF4-FFF2-40B4-BE49-F238E27FC236}">
                <a16:creationId xmlns:a16="http://schemas.microsoft.com/office/drawing/2014/main" id="{4534EA50-DB63-2F23-2A6E-22653162D9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5560" y="1714005"/>
            <a:ext cx="937195" cy="931434"/>
          </a:xfrm>
          <a:prstGeom prst="rect">
            <a:avLst/>
          </a:prstGeom>
        </p:spPr>
      </p:pic>
      <p:pic>
        <p:nvPicPr>
          <p:cNvPr id="29" name="Picture 28">
            <a:extLst>
              <a:ext uri="{FF2B5EF4-FFF2-40B4-BE49-F238E27FC236}">
                <a16:creationId xmlns:a16="http://schemas.microsoft.com/office/drawing/2014/main" id="{9BD7F6E8-444E-EB8F-C204-601A25F35F0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7"/>
          <a:stretch/>
        </p:blipFill>
        <p:spPr>
          <a:xfrm>
            <a:off x="4136345" y="3666119"/>
            <a:ext cx="891206" cy="886698"/>
          </a:xfrm>
          <a:prstGeom prst="rect">
            <a:avLst/>
          </a:prstGeom>
        </p:spPr>
      </p:pic>
      <p:pic>
        <p:nvPicPr>
          <p:cNvPr id="30" name="Picture 29">
            <a:extLst>
              <a:ext uri="{FF2B5EF4-FFF2-40B4-BE49-F238E27FC236}">
                <a16:creationId xmlns:a16="http://schemas.microsoft.com/office/drawing/2014/main" id="{48B85996-D875-E9CC-02E6-597D5721933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39634" y="1755162"/>
            <a:ext cx="867715" cy="860658"/>
          </a:xfrm>
          <a:prstGeom prst="rect">
            <a:avLst/>
          </a:prstGeom>
        </p:spPr>
      </p:pic>
      <p:pic>
        <p:nvPicPr>
          <p:cNvPr id="31" name="Picture 30">
            <a:extLst>
              <a:ext uri="{FF2B5EF4-FFF2-40B4-BE49-F238E27FC236}">
                <a16:creationId xmlns:a16="http://schemas.microsoft.com/office/drawing/2014/main" id="{41C2D6D1-53AC-235A-0BBA-86C103EAF73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534"/>
          <a:stretch/>
        </p:blipFill>
        <p:spPr>
          <a:xfrm>
            <a:off x="3124010" y="3634765"/>
            <a:ext cx="950348" cy="921272"/>
          </a:xfrm>
          <a:prstGeom prst="rect">
            <a:avLst/>
          </a:prstGeom>
          <a:ln>
            <a:noFill/>
          </a:ln>
        </p:spPr>
      </p:pic>
      <p:pic>
        <p:nvPicPr>
          <p:cNvPr id="32" name="Picture 9" descr="DSC_9678.jpg">
            <a:extLst>
              <a:ext uri="{FF2B5EF4-FFF2-40B4-BE49-F238E27FC236}">
                <a16:creationId xmlns:a16="http://schemas.microsoft.com/office/drawing/2014/main" id="{7E003D1D-B213-8B9A-5708-C7F92B4CB2F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67" r="-624"/>
          <a:stretch/>
        </p:blipFill>
        <p:spPr>
          <a:xfrm>
            <a:off x="2182957" y="2687934"/>
            <a:ext cx="924027" cy="904140"/>
          </a:xfrm>
          <a:prstGeom prst="rect">
            <a:avLst/>
          </a:prstGeom>
        </p:spPr>
      </p:pic>
      <p:pic>
        <p:nvPicPr>
          <p:cNvPr id="34" name="Picture 33">
            <a:extLst>
              <a:ext uri="{FF2B5EF4-FFF2-40B4-BE49-F238E27FC236}">
                <a16:creationId xmlns:a16="http://schemas.microsoft.com/office/drawing/2014/main" id="{54A5E2CB-3CE1-E57D-0D6B-7DAAA99244F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65"/>
          <a:stretch/>
        </p:blipFill>
        <p:spPr>
          <a:xfrm>
            <a:off x="5128572" y="3653687"/>
            <a:ext cx="900323" cy="895139"/>
          </a:xfrm>
          <a:prstGeom prst="rect">
            <a:avLst/>
          </a:prstGeom>
        </p:spPr>
      </p:pic>
      <p:pic>
        <p:nvPicPr>
          <p:cNvPr id="35" name="Picture 34">
            <a:extLst>
              <a:ext uri="{FF2B5EF4-FFF2-40B4-BE49-F238E27FC236}">
                <a16:creationId xmlns:a16="http://schemas.microsoft.com/office/drawing/2014/main" id="{4F826C0A-DF31-ED43-5AB4-0909FA2CFD4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073128" y="1770444"/>
            <a:ext cx="889411" cy="886699"/>
          </a:xfrm>
          <a:prstGeom prst="rect">
            <a:avLst/>
          </a:prstGeom>
        </p:spPr>
      </p:pic>
      <p:pic>
        <p:nvPicPr>
          <p:cNvPr id="36" name="Picture 35">
            <a:extLst>
              <a:ext uri="{FF2B5EF4-FFF2-40B4-BE49-F238E27FC236}">
                <a16:creationId xmlns:a16="http://schemas.microsoft.com/office/drawing/2014/main" id="{45608EEF-3B5D-4398-B5CF-8F7FEFCE662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556" r="-389"/>
          <a:stretch/>
        </p:blipFill>
        <p:spPr>
          <a:xfrm>
            <a:off x="6105203" y="3662129"/>
            <a:ext cx="901338" cy="886697"/>
          </a:xfrm>
          <a:prstGeom prst="rect">
            <a:avLst/>
          </a:prstGeom>
        </p:spPr>
      </p:pic>
      <p:pic>
        <p:nvPicPr>
          <p:cNvPr id="37" name="Picture 36">
            <a:extLst>
              <a:ext uri="{FF2B5EF4-FFF2-40B4-BE49-F238E27FC236}">
                <a16:creationId xmlns:a16="http://schemas.microsoft.com/office/drawing/2014/main" id="{D4348F34-1D4D-885F-0FE8-3BDF44BE4EC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140663" y="3647831"/>
            <a:ext cx="900676" cy="895140"/>
          </a:xfrm>
          <a:prstGeom prst="rect">
            <a:avLst/>
          </a:prstGeom>
        </p:spPr>
      </p:pic>
      <p:pic>
        <p:nvPicPr>
          <p:cNvPr id="38" name="Picture 37">
            <a:extLst>
              <a:ext uri="{FF2B5EF4-FFF2-40B4-BE49-F238E27FC236}">
                <a16:creationId xmlns:a16="http://schemas.microsoft.com/office/drawing/2014/main" id="{7C1FB9D3-ACE7-A6F1-449A-8CDF6625F6D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r="-872"/>
          <a:stretch/>
        </p:blipFill>
        <p:spPr>
          <a:xfrm>
            <a:off x="5092101" y="2680930"/>
            <a:ext cx="920619" cy="904141"/>
          </a:xfrm>
          <a:prstGeom prst="rect">
            <a:avLst/>
          </a:prstGeom>
        </p:spPr>
      </p:pic>
      <p:pic>
        <p:nvPicPr>
          <p:cNvPr id="39" name="Picture 38">
            <a:extLst>
              <a:ext uri="{FF2B5EF4-FFF2-40B4-BE49-F238E27FC236}">
                <a16:creationId xmlns:a16="http://schemas.microsoft.com/office/drawing/2014/main" id="{3581F520-7D29-2DC0-D645-9B0745D9FF1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063318" y="2715802"/>
            <a:ext cx="892568" cy="886697"/>
          </a:xfrm>
          <a:prstGeom prst="rect">
            <a:avLst/>
          </a:prstGeom>
        </p:spPr>
      </p:pic>
      <p:pic>
        <p:nvPicPr>
          <p:cNvPr id="40" name="Picture 39">
            <a:extLst>
              <a:ext uri="{FF2B5EF4-FFF2-40B4-BE49-F238E27FC236}">
                <a16:creationId xmlns:a16="http://schemas.microsoft.com/office/drawing/2014/main" id="{8735F95A-820F-D033-24F7-C54D524CD88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449"/>
          <a:stretch/>
        </p:blipFill>
        <p:spPr>
          <a:xfrm>
            <a:off x="7998768" y="3627554"/>
            <a:ext cx="900901" cy="898515"/>
          </a:xfrm>
          <a:prstGeom prst="rect">
            <a:avLst/>
          </a:prstGeom>
        </p:spPr>
      </p:pic>
      <p:pic>
        <p:nvPicPr>
          <p:cNvPr id="41" name="Picture 40">
            <a:extLst>
              <a:ext uri="{FF2B5EF4-FFF2-40B4-BE49-F238E27FC236}">
                <a16:creationId xmlns:a16="http://schemas.microsoft.com/office/drawing/2014/main" id="{03A58639-DFF4-0442-0271-87E403CD5CFB}"/>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80"/>
          <a:stretch/>
        </p:blipFill>
        <p:spPr>
          <a:xfrm>
            <a:off x="4172477" y="2699062"/>
            <a:ext cx="862483" cy="898515"/>
          </a:xfrm>
          <a:prstGeom prst="rect">
            <a:avLst/>
          </a:prstGeom>
        </p:spPr>
      </p:pic>
      <p:pic>
        <p:nvPicPr>
          <p:cNvPr id="43" name="Picture 42">
            <a:extLst>
              <a:ext uri="{FF2B5EF4-FFF2-40B4-BE49-F238E27FC236}">
                <a16:creationId xmlns:a16="http://schemas.microsoft.com/office/drawing/2014/main" id="{C92B3E2A-3C73-D29F-1E72-4422EC65B69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053941" y="2659446"/>
            <a:ext cx="952600" cy="942297"/>
          </a:xfrm>
          <a:prstGeom prst="rect">
            <a:avLst/>
          </a:prstGeom>
        </p:spPr>
      </p:pic>
      <p:pic>
        <p:nvPicPr>
          <p:cNvPr id="44" name="Picture 43">
            <a:extLst>
              <a:ext uri="{FF2B5EF4-FFF2-40B4-BE49-F238E27FC236}">
                <a16:creationId xmlns:a16="http://schemas.microsoft.com/office/drawing/2014/main" id="{C5211575-5856-A827-0495-323266AEA44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404"/>
          <a:stretch/>
        </p:blipFill>
        <p:spPr>
          <a:xfrm>
            <a:off x="3199965" y="2715045"/>
            <a:ext cx="897268" cy="886697"/>
          </a:xfrm>
          <a:prstGeom prst="rect">
            <a:avLst/>
          </a:prstGeom>
        </p:spPr>
      </p:pic>
      <p:pic>
        <p:nvPicPr>
          <p:cNvPr id="45" name="Picture 44">
            <a:extLst>
              <a:ext uri="{FF2B5EF4-FFF2-40B4-BE49-F238E27FC236}">
                <a16:creationId xmlns:a16="http://schemas.microsoft.com/office/drawing/2014/main" id="{46E1FB20-2F2F-DCC5-6BCC-C4124C61206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61706" y="3647831"/>
            <a:ext cx="905491" cy="898515"/>
          </a:xfrm>
          <a:prstGeom prst="rect">
            <a:avLst/>
          </a:prstGeom>
        </p:spPr>
      </p:pic>
      <p:pic>
        <p:nvPicPr>
          <p:cNvPr id="1030" name="Picture 6" descr="Doga KURKCUOGLU | Fermi National Accelerator Laboratory (Fermilab), Batavia  | Fermilab | Theory/Simulation Group | Research profile">
            <a:extLst>
              <a:ext uri="{FF2B5EF4-FFF2-40B4-BE49-F238E27FC236}">
                <a16:creationId xmlns:a16="http://schemas.microsoft.com/office/drawing/2014/main" id="{A3D49BBE-AE1C-7C74-B8BE-C75A7B5D705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19913" y="2701461"/>
            <a:ext cx="965485" cy="965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ristopher James - Engineer - Fermilab | LinkedIn">
            <a:extLst>
              <a:ext uri="{FF2B5EF4-FFF2-40B4-BE49-F238E27FC236}">
                <a16:creationId xmlns:a16="http://schemas.microsoft.com/office/drawing/2014/main" id="{EB3C1ECC-18AA-E8FD-A273-CDBC37168B8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130619" y="1685692"/>
            <a:ext cx="965486" cy="9654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le photo of Grzegorz (Greg) Tatkowski, P.E.">
            <a:extLst>
              <a:ext uri="{FF2B5EF4-FFF2-40B4-BE49-F238E27FC236}">
                <a16:creationId xmlns:a16="http://schemas.microsoft.com/office/drawing/2014/main" id="{AE3CAD13-5CB8-BA59-569A-E2AA4BD69532}"/>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109542" y="1689311"/>
            <a:ext cx="980821" cy="980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A496B9-44D1-4FFA-479F-3FCA4C220FD3}"/>
              </a:ext>
            </a:extLst>
          </p:cNvPr>
          <p:cNvPicPr>
            <a:picLocks noChangeAspect="1"/>
          </p:cNvPicPr>
          <p:nvPr/>
        </p:nvPicPr>
        <p:blipFill>
          <a:blip r:embed="rId25"/>
          <a:stretch>
            <a:fillRect/>
          </a:stretch>
        </p:blipFill>
        <p:spPr>
          <a:xfrm>
            <a:off x="6027147" y="1779375"/>
            <a:ext cx="1054970" cy="854326"/>
          </a:xfrm>
          <a:prstGeom prst="rect">
            <a:avLst/>
          </a:prstGeom>
        </p:spPr>
      </p:pic>
      <p:sp>
        <p:nvSpPr>
          <p:cNvPr id="7" name="AutoShape 6" descr="Image preview">
            <a:extLst>
              <a:ext uri="{FF2B5EF4-FFF2-40B4-BE49-F238E27FC236}">
                <a16:creationId xmlns:a16="http://schemas.microsoft.com/office/drawing/2014/main" id="{9C2656F1-630A-7E62-6FB8-4B39098F6F84}"/>
              </a:ext>
            </a:extLst>
          </p:cNvPr>
          <p:cNvSpPr>
            <a:spLocks noChangeAspect="1" noChangeArrowheads="1"/>
          </p:cNvSpPr>
          <p:nvPr/>
        </p:nvSpPr>
        <p:spPr bwMode="auto">
          <a:xfrm>
            <a:off x="4422623" y="22913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B51F99D5-1483-6D48-A7C3-A76D78400CB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27020" y="733681"/>
            <a:ext cx="841852" cy="898515"/>
          </a:xfrm>
          <a:prstGeom prst="rect">
            <a:avLst/>
          </a:prstGeom>
        </p:spPr>
      </p:pic>
      <p:pic>
        <p:nvPicPr>
          <p:cNvPr id="13" name="Picture 12">
            <a:extLst>
              <a:ext uri="{FF2B5EF4-FFF2-40B4-BE49-F238E27FC236}">
                <a16:creationId xmlns:a16="http://schemas.microsoft.com/office/drawing/2014/main" id="{6D944701-9F5A-D58E-A899-27A6AD461C1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204677" y="762748"/>
            <a:ext cx="925942" cy="878034"/>
          </a:xfrm>
          <a:prstGeom prst="rect">
            <a:avLst/>
          </a:prstGeom>
        </p:spPr>
      </p:pic>
      <p:pic>
        <p:nvPicPr>
          <p:cNvPr id="2056" name="Picture 8" descr="Lezlee Ongena | LinkedIn">
            <a:extLst>
              <a:ext uri="{FF2B5EF4-FFF2-40B4-BE49-F238E27FC236}">
                <a16:creationId xmlns:a16="http://schemas.microsoft.com/office/drawing/2014/main" id="{7E1AC0AD-D451-66C2-DF3F-B784228B839D}"/>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205953" y="770902"/>
            <a:ext cx="878034" cy="8780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Yao Lu | Department of Applied Physics">
            <a:extLst>
              <a:ext uri="{FF2B5EF4-FFF2-40B4-BE49-F238E27FC236}">
                <a16:creationId xmlns:a16="http://schemas.microsoft.com/office/drawing/2014/main" id="{83EC910E-8512-C6B2-B7B1-CA3A672C7DB8}"/>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207170" y="778074"/>
            <a:ext cx="799975" cy="9166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anay Roy – SQMS Center">
            <a:extLst>
              <a:ext uri="{FF2B5EF4-FFF2-40B4-BE49-F238E27FC236}">
                <a16:creationId xmlns:a16="http://schemas.microsoft.com/office/drawing/2014/main" id="{1303F1AC-B555-6D62-E86C-6DAE4E5F1E46}"/>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8006338" y="1770444"/>
            <a:ext cx="909062" cy="9090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a:extLst>
              <a:ext uri="{FF2B5EF4-FFF2-40B4-BE49-F238E27FC236}">
                <a16:creationId xmlns:a16="http://schemas.microsoft.com/office/drawing/2014/main" id="{83DC0528-2534-5E60-4C20-6D3EF33694D7}"/>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166463" y="766982"/>
            <a:ext cx="909062" cy="9090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xwell Bernstein – SQMS Center">
            <a:extLst>
              <a:ext uri="{FF2B5EF4-FFF2-40B4-BE49-F238E27FC236}">
                <a16:creationId xmlns:a16="http://schemas.microsoft.com/office/drawing/2014/main" id="{8B2A57CE-0B9F-6708-2891-9CBF2A9FAB7E}"/>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05607" y="1717317"/>
            <a:ext cx="939826" cy="939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4D1C3B6-4E0F-F322-384D-1B5DB5C73E0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049560" y="703697"/>
            <a:ext cx="990160" cy="978452"/>
          </a:xfrm>
          <a:prstGeom prst="rect">
            <a:avLst/>
          </a:prstGeom>
        </p:spPr>
      </p:pic>
      <p:sp>
        <p:nvSpPr>
          <p:cNvPr id="18" name="AutoShape 16">
            <a:extLst>
              <a:ext uri="{FF2B5EF4-FFF2-40B4-BE49-F238E27FC236}">
                <a16:creationId xmlns:a16="http://schemas.microsoft.com/office/drawing/2014/main" id="{1ED21EC9-BE54-2A60-7A55-825497A7551E}"/>
              </a:ext>
            </a:extLst>
          </p:cNvPr>
          <p:cNvSpPr>
            <a:spLocks noChangeAspect="1" noChangeArrowheads="1"/>
          </p:cNvSpPr>
          <p:nvPr/>
        </p:nvSpPr>
        <p:spPr bwMode="auto">
          <a:xfrm>
            <a:off x="3362173" y="1376934"/>
            <a:ext cx="24257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8" descr="Image preview">
            <a:extLst>
              <a:ext uri="{FF2B5EF4-FFF2-40B4-BE49-F238E27FC236}">
                <a16:creationId xmlns:a16="http://schemas.microsoft.com/office/drawing/2014/main" id="{4E3110A9-DA44-8B23-9FF7-EA96D4DC6442}"/>
              </a:ext>
            </a:extLst>
          </p:cNvPr>
          <p:cNvSpPr>
            <a:spLocks noChangeAspect="1" noChangeArrowheads="1"/>
          </p:cNvSpPr>
          <p:nvPr/>
        </p:nvSpPr>
        <p:spPr bwMode="auto">
          <a:xfrm>
            <a:off x="6046674" y="598547"/>
            <a:ext cx="640324" cy="6403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020E63B2-531E-7439-C768-F7ED7024F40A}"/>
              </a:ext>
            </a:extLst>
          </p:cNvPr>
          <p:cNvPicPr>
            <a:picLocks noChangeAspect="1"/>
          </p:cNvPicPr>
          <p:nvPr/>
        </p:nvPicPr>
        <p:blipFill>
          <a:blip r:embed="rId34"/>
          <a:stretch>
            <a:fillRect/>
          </a:stretch>
        </p:blipFill>
        <p:spPr>
          <a:xfrm>
            <a:off x="5143177" y="722826"/>
            <a:ext cx="914400" cy="990600"/>
          </a:xfrm>
          <a:prstGeom prst="rect">
            <a:avLst/>
          </a:prstGeom>
        </p:spPr>
      </p:pic>
      <p:pic>
        <p:nvPicPr>
          <p:cNvPr id="21" name="Picture 20">
            <a:extLst>
              <a:ext uri="{FF2B5EF4-FFF2-40B4-BE49-F238E27FC236}">
                <a16:creationId xmlns:a16="http://schemas.microsoft.com/office/drawing/2014/main" id="{A81B23E3-9DED-83AE-6547-DFFCB712A2FF}"/>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108411" y="685328"/>
            <a:ext cx="924027" cy="1028098"/>
          </a:xfrm>
          <a:prstGeom prst="rect">
            <a:avLst/>
          </a:prstGeom>
        </p:spPr>
      </p:pic>
      <p:pic>
        <p:nvPicPr>
          <p:cNvPr id="2" name="Picture 1">
            <a:extLst>
              <a:ext uri="{FF2B5EF4-FFF2-40B4-BE49-F238E27FC236}">
                <a16:creationId xmlns:a16="http://schemas.microsoft.com/office/drawing/2014/main" id="{BDF7D7A6-463A-4313-B299-4A604DFDD1D6}"/>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074841" y="730112"/>
            <a:ext cx="840559" cy="978452"/>
          </a:xfrm>
          <a:prstGeom prst="rect">
            <a:avLst/>
          </a:prstGeom>
        </p:spPr>
      </p:pic>
      <p:sp>
        <p:nvSpPr>
          <p:cNvPr id="4" name="TextBox 3">
            <a:extLst>
              <a:ext uri="{FF2B5EF4-FFF2-40B4-BE49-F238E27FC236}">
                <a16:creationId xmlns:a16="http://schemas.microsoft.com/office/drawing/2014/main" id="{472F07FC-6CA2-1886-2C05-2EE96882C870}"/>
              </a:ext>
            </a:extLst>
          </p:cNvPr>
          <p:cNvSpPr txBox="1"/>
          <p:nvPr/>
        </p:nvSpPr>
        <p:spPr>
          <a:xfrm>
            <a:off x="320891" y="4765825"/>
            <a:ext cx="7397794" cy="369332"/>
          </a:xfrm>
          <a:prstGeom prst="rect">
            <a:avLst/>
          </a:prstGeom>
          <a:noFill/>
        </p:spPr>
        <p:txBody>
          <a:bodyPr wrap="none" rtlCol="0">
            <a:spAutoFit/>
          </a:bodyPr>
          <a:lstStyle/>
          <a:p>
            <a:r>
              <a:rPr lang="en-US" sz="1800" dirty="0"/>
              <a:t>Over 40 excellent new hires since the center inception, early career scientists</a:t>
            </a:r>
          </a:p>
        </p:txBody>
      </p:sp>
      <p:pic>
        <p:nvPicPr>
          <p:cNvPr id="6" name="Picture 2" descr="Francesco Crisa – SQMS Center">
            <a:extLst>
              <a:ext uri="{FF2B5EF4-FFF2-40B4-BE49-F238E27FC236}">
                <a16:creationId xmlns:a16="http://schemas.microsoft.com/office/drawing/2014/main" id="{039EB294-F6CC-2DAB-7F43-2FBD4FF7A878}"/>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flipH="1">
            <a:off x="182087" y="3673044"/>
            <a:ext cx="886698" cy="88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45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4BE5255-4A77-A961-EACB-FA0BD3304238}"/>
              </a:ext>
            </a:extLst>
          </p:cNvPr>
          <p:cNvSpPr txBox="1"/>
          <p:nvPr/>
        </p:nvSpPr>
        <p:spPr>
          <a:xfrm>
            <a:off x="3218007" y="2231957"/>
            <a:ext cx="3015569" cy="415498"/>
          </a:xfrm>
          <a:prstGeom prst="rect">
            <a:avLst/>
          </a:prstGeom>
          <a:noFill/>
        </p:spPr>
        <p:txBody>
          <a:bodyPr wrap="none" rtlCol="0">
            <a:spAutoFit/>
          </a:bodyPr>
          <a:lstStyle/>
          <a:p>
            <a:pPr defTabSz="457189"/>
            <a:r>
              <a:rPr lang="en-US" sz="1050" dirty="0">
                <a:solidFill>
                  <a:srgbClr val="002060"/>
                </a:solidFill>
              </a:rPr>
              <a:t>Quantum Computing Lab 2 (ICBA) – </a:t>
            </a:r>
          </a:p>
          <a:p>
            <a:pPr defTabSz="457189"/>
            <a:r>
              <a:rPr lang="en-US" sz="1050" dirty="0">
                <a:solidFill>
                  <a:srgbClr val="002060"/>
                </a:solidFill>
              </a:rPr>
              <a:t>Superconducting quantum devices nano-fabrication</a:t>
            </a:r>
          </a:p>
        </p:txBody>
      </p:sp>
      <p:pic>
        <p:nvPicPr>
          <p:cNvPr id="22" name="Picture 16" descr="FNAL Quantum Computing Lab Two (QCL-2)">
            <a:extLst>
              <a:ext uri="{FF2B5EF4-FFF2-40B4-BE49-F238E27FC236}">
                <a16:creationId xmlns:a16="http://schemas.microsoft.com/office/drawing/2014/main" id="{04F6F6F6-4B23-8AFE-FC42-81F449A6BF3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57600" y="403157"/>
            <a:ext cx="1828800" cy="1828800"/>
          </a:xfrm>
          <a:prstGeom prst="ellipse">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3CF8977-B4F9-4543-8D67-7F591BFFE2D2}"/>
              </a:ext>
            </a:extLst>
          </p:cNvPr>
          <p:cNvSpPr>
            <a:spLocks noGrp="1"/>
          </p:cNvSpPr>
          <p:nvPr>
            <p:ph type="title"/>
          </p:nvPr>
        </p:nvSpPr>
        <p:spPr>
          <a:xfrm>
            <a:off x="228600" y="104703"/>
            <a:ext cx="8686800" cy="320908"/>
          </a:xfrm>
        </p:spPr>
        <p:txBody>
          <a:bodyPr/>
          <a:lstStyle/>
          <a:p>
            <a:r>
              <a:rPr lang="en-US" sz="1950" dirty="0">
                <a:latin typeface="Roboto" panose="02000000000000000000" pitchFamily="2" charset="0"/>
                <a:ea typeface="Roboto" panose="02000000000000000000" pitchFamily="2" charset="0"/>
                <a:cs typeface="Roboto" panose="02000000000000000000" pitchFamily="2" charset="0"/>
              </a:rPr>
              <a:t>SQMS Core Facilities and Capabilities</a:t>
            </a:r>
          </a:p>
        </p:txBody>
      </p:sp>
      <p:pic>
        <p:nvPicPr>
          <p:cNvPr id="7" name="Picture 4">
            <a:extLst>
              <a:ext uri="{FF2B5EF4-FFF2-40B4-BE49-F238E27FC236}">
                <a16:creationId xmlns:a16="http://schemas.microsoft.com/office/drawing/2014/main" id="{11D2D196-7ECC-92D5-6967-7A960071967A}"/>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914400" y="425610"/>
            <a:ext cx="1831705" cy="1786152"/>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7ABD762-F626-2517-7CF3-037EAC591FB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00800" y="282467"/>
            <a:ext cx="2039111" cy="2039111"/>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descr="A person and person working on a machine&#10;&#10;Description automatically generated">
            <a:extLst>
              <a:ext uri="{FF2B5EF4-FFF2-40B4-BE49-F238E27FC236}">
                <a16:creationId xmlns:a16="http://schemas.microsoft.com/office/drawing/2014/main" id="{F999FBCE-A6A6-5064-544C-3869C74FD0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98416" y="2670470"/>
            <a:ext cx="1729241" cy="1729241"/>
          </a:xfrm>
          <a:prstGeom prst="ellipse">
            <a:avLst/>
          </a:prstGeom>
        </p:spPr>
      </p:pic>
      <p:pic>
        <p:nvPicPr>
          <p:cNvPr id="1034" name="Picture 10">
            <a:extLst>
              <a:ext uri="{FF2B5EF4-FFF2-40B4-BE49-F238E27FC236}">
                <a16:creationId xmlns:a16="http://schemas.microsoft.com/office/drawing/2014/main" id="{A991619A-3E19-F79C-9A96-8B143F76170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03072" y="2678622"/>
            <a:ext cx="1693538" cy="1693538"/>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A5C8A50-6B69-BF5B-B528-45A6008A7C6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96032" y="2674564"/>
            <a:ext cx="1729241" cy="1729241"/>
          </a:xfrm>
          <a:prstGeom prst="ellipse">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FBF086-FDA3-B495-38E6-99E2C19E2861}"/>
              </a:ext>
            </a:extLst>
          </p:cNvPr>
          <p:cNvSpPr txBox="1"/>
          <p:nvPr/>
        </p:nvSpPr>
        <p:spPr>
          <a:xfrm>
            <a:off x="228600" y="2216105"/>
            <a:ext cx="2659702" cy="415498"/>
          </a:xfrm>
          <a:prstGeom prst="rect">
            <a:avLst/>
          </a:prstGeom>
          <a:noFill/>
        </p:spPr>
        <p:txBody>
          <a:bodyPr wrap="none" rtlCol="0">
            <a:spAutoFit/>
          </a:bodyPr>
          <a:lstStyle/>
          <a:p>
            <a:pPr defTabSz="457189"/>
            <a:r>
              <a:rPr lang="en-US" sz="1050" dirty="0">
                <a:solidFill>
                  <a:srgbClr val="002060"/>
                </a:solidFill>
              </a:rPr>
              <a:t>Quantum Computing Lab 1 (ICB)– </a:t>
            </a:r>
          </a:p>
          <a:p>
            <a:pPr defTabSz="457189"/>
            <a:r>
              <a:rPr lang="en-US" sz="1050" dirty="0">
                <a:solidFill>
                  <a:srgbClr val="002060"/>
                </a:solidFill>
              </a:rPr>
              <a:t>qubit testing and development, transduction </a:t>
            </a:r>
          </a:p>
        </p:txBody>
      </p:sp>
      <p:sp>
        <p:nvSpPr>
          <p:cNvPr id="20" name="TextBox 19">
            <a:extLst>
              <a:ext uri="{FF2B5EF4-FFF2-40B4-BE49-F238E27FC236}">
                <a16:creationId xmlns:a16="http://schemas.microsoft.com/office/drawing/2014/main" id="{416EB6A2-24EC-B902-C712-6682E787019F}"/>
              </a:ext>
            </a:extLst>
          </p:cNvPr>
          <p:cNvSpPr txBox="1"/>
          <p:nvPr/>
        </p:nvSpPr>
        <p:spPr>
          <a:xfrm>
            <a:off x="6299336" y="2256515"/>
            <a:ext cx="2820003" cy="415498"/>
          </a:xfrm>
          <a:prstGeom prst="rect">
            <a:avLst/>
          </a:prstGeom>
          <a:noFill/>
        </p:spPr>
        <p:txBody>
          <a:bodyPr wrap="none" rtlCol="0">
            <a:spAutoFit/>
          </a:bodyPr>
          <a:lstStyle/>
          <a:p>
            <a:pPr defTabSz="457189"/>
            <a:r>
              <a:rPr lang="en-US" sz="1050" dirty="0">
                <a:solidFill>
                  <a:srgbClr val="002060"/>
                </a:solidFill>
              </a:rPr>
              <a:t>Quantum Garage (OTE) –qubit characterization, </a:t>
            </a:r>
          </a:p>
          <a:p>
            <a:pPr defTabSz="457189"/>
            <a:r>
              <a:rPr lang="en-US" sz="1050" dirty="0">
                <a:solidFill>
                  <a:srgbClr val="002060"/>
                </a:solidFill>
              </a:rPr>
              <a:t>quantum computing and sensing testbeds  </a:t>
            </a:r>
          </a:p>
        </p:txBody>
      </p:sp>
      <p:sp>
        <p:nvSpPr>
          <p:cNvPr id="23" name="TextBox 22">
            <a:extLst>
              <a:ext uri="{FF2B5EF4-FFF2-40B4-BE49-F238E27FC236}">
                <a16:creationId xmlns:a16="http://schemas.microsoft.com/office/drawing/2014/main" id="{0B584B72-8486-FBA8-BC8F-FEF8BA17AFF8}"/>
              </a:ext>
            </a:extLst>
          </p:cNvPr>
          <p:cNvSpPr txBox="1"/>
          <p:nvPr/>
        </p:nvSpPr>
        <p:spPr>
          <a:xfrm>
            <a:off x="3423352" y="4398984"/>
            <a:ext cx="2531462" cy="415498"/>
          </a:xfrm>
          <a:prstGeom prst="rect">
            <a:avLst/>
          </a:prstGeom>
          <a:noFill/>
        </p:spPr>
        <p:txBody>
          <a:bodyPr wrap="none" rtlCol="0">
            <a:spAutoFit/>
          </a:bodyPr>
          <a:lstStyle/>
          <a:p>
            <a:pPr defTabSz="457189"/>
            <a:r>
              <a:rPr lang="en-US" sz="1050" dirty="0">
                <a:solidFill>
                  <a:srgbClr val="002060"/>
                </a:solidFill>
              </a:rPr>
              <a:t>Materials Science Laboratory (ICB) –</a:t>
            </a:r>
          </a:p>
          <a:p>
            <a:pPr defTabSz="457189"/>
            <a:r>
              <a:rPr lang="en-US" sz="1050" dirty="0">
                <a:solidFill>
                  <a:srgbClr val="002060"/>
                </a:solidFill>
              </a:rPr>
              <a:t>Qubit materials advanced characterization </a:t>
            </a:r>
          </a:p>
        </p:txBody>
      </p:sp>
      <p:sp>
        <p:nvSpPr>
          <p:cNvPr id="24" name="TextBox 23">
            <a:extLst>
              <a:ext uri="{FF2B5EF4-FFF2-40B4-BE49-F238E27FC236}">
                <a16:creationId xmlns:a16="http://schemas.microsoft.com/office/drawing/2014/main" id="{45A298A9-A70B-4F5C-EEA6-0BDD9A23B064}"/>
              </a:ext>
            </a:extLst>
          </p:cNvPr>
          <p:cNvSpPr txBox="1"/>
          <p:nvPr/>
        </p:nvSpPr>
        <p:spPr>
          <a:xfrm>
            <a:off x="382127" y="4377295"/>
            <a:ext cx="2832827" cy="415498"/>
          </a:xfrm>
          <a:prstGeom prst="rect">
            <a:avLst/>
          </a:prstGeom>
          <a:noFill/>
        </p:spPr>
        <p:txBody>
          <a:bodyPr wrap="none" rtlCol="0">
            <a:spAutoFit/>
          </a:bodyPr>
          <a:lstStyle/>
          <a:p>
            <a:pPr defTabSz="457189"/>
            <a:r>
              <a:rPr lang="en-US" sz="1050" dirty="0">
                <a:solidFill>
                  <a:srgbClr val="002060"/>
                </a:solidFill>
              </a:rPr>
              <a:t>Quantum Computing Lab 4 (HAB) –</a:t>
            </a:r>
          </a:p>
          <a:p>
            <a:pPr defTabSz="457189"/>
            <a:r>
              <a:rPr lang="en-US" sz="1050" dirty="0">
                <a:solidFill>
                  <a:srgbClr val="002060"/>
                </a:solidFill>
              </a:rPr>
              <a:t>High magnetic fields DR qubit testing for sensing</a:t>
            </a:r>
          </a:p>
        </p:txBody>
      </p:sp>
      <p:sp>
        <p:nvSpPr>
          <p:cNvPr id="25" name="TextBox 24">
            <a:extLst>
              <a:ext uri="{FF2B5EF4-FFF2-40B4-BE49-F238E27FC236}">
                <a16:creationId xmlns:a16="http://schemas.microsoft.com/office/drawing/2014/main" id="{4AFA9A37-1FD4-E40E-B09F-01A855989CEB}"/>
              </a:ext>
            </a:extLst>
          </p:cNvPr>
          <p:cNvSpPr txBox="1"/>
          <p:nvPr/>
        </p:nvSpPr>
        <p:spPr>
          <a:xfrm>
            <a:off x="6136133" y="4322266"/>
            <a:ext cx="2265364" cy="415498"/>
          </a:xfrm>
          <a:prstGeom prst="rect">
            <a:avLst/>
          </a:prstGeom>
          <a:noFill/>
        </p:spPr>
        <p:txBody>
          <a:bodyPr wrap="none" rtlCol="0">
            <a:spAutoFit/>
          </a:bodyPr>
          <a:lstStyle/>
          <a:p>
            <a:pPr defTabSz="457189"/>
            <a:r>
              <a:rPr lang="en-US" sz="1050" dirty="0">
                <a:solidFill>
                  <a:srgbClr val="002060"/>
                </a:solidFill>
              </a:rPr>
              <a:t>QSET Lab (Northwestern) –</a:t>
            </a:r>
          </a:p>
          <a:p>
            <a:pPr defTabSz="457189"/>
            <a:r>
              <a:rPr lang="en-US" sz="1050" dirty="0">
                <a:solidFill>
                  <a:srgbClr val="002060"/>
                </a:solidFill>
              </a:rPr>
              <a:t>Resonators and qubit characterization</a:t>
            </a:r>
          </a:p>
        </p:txBody>
      </p:sp>
      <p:sp>
        <p:nvSpPr>
          <p:cNvPr id="4" name="TextBox 3">
            <a:extLst>
              <a:ext uri="{FF2B5EF4-FFF2-40B4-BE49-F238E27FC236}">
                <a16:creationId xmlns:a16="http://schemas.microsoft.com/office/drawing/2014/main" id="{FB5E8F4F-8AC2-431C-2E56-910159D05278}"/>
              </a:ext>
            </a:extLst>
          </p:cNvPr>
          <p:cNvSpPr txBox="1"/>
          <p:nvPr/>
        </p:nvSpPr>
        <p:spPr>
          <a:xfrm>
            <a:off x="4837176" y="20785"/>
            <a:ext cx="4572000" cy="461665"/>
          </a:xfrm>
          <a:prstGeom prst="rect">
            <a:avLst/>
          </a:prstGeom>
          <a:noFill/>
        </p:spPr>
        <p:txBody>
          <a:bodyPr wrap="square">
            <a:spAutoFit/>
          </a:bodyPr>
          <a:lstStyle/>
          <a:p>
            <a:r>
              <a:rPr lang="en-US" sz="1200" dirty="0">
                <a:hlinkClick r:id="rId8"/>
              </a:rPr>
              <a:t>https://sqmscenter.fnal.gov/facilities/enabling-labs-and-tools/</a:t>
            </a:r>
            <a:endParaRPr lang="en-US" sz="1200" dirty="0"/>
          </a:p>
          <a:p>
            <a:endParaRPr lang="en-US" sz="1200" dirty="0"/>
          </a:p>
        </p:txBody>
      </p:sp>
    </p:spTree>
    <p:extLst>
      <p:ext uri="{BB962C8B-B14F-4D97-AF65-F5344CB8AC3E}">
        <p14:creationId xmlns:p14="http://schemas.microsoft.com/office/powerpoint/2010/main" val="76353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F8977-B4F9-4543-8D67-7F591BFFE2D2}"/>
              </a:ext>
            </a:extLst>
          </p:cNvPr>
          <p:cNvSpPr>
            <a:spLocks noGrp="1"/>
          </p:cNvSpPr>
          <p:nvPr>
            <p:ph type="title"/>
          </p:nvPr>
        </p:nvSpPr>
        <p:spPr>
          <a:xfrm>
            <a:off x="263247" y="-34214"/>
            <a:ext cx="8931904" cy="517776"/>
          </a:xfrm>
        </p:spPr>
        <p:txBody>
          <a:bodyPr/>
          <a:lstStyle/>
          <a:p>
            <a:r>
              <a:rPr lang="en-US" sz="1950" dirty="0">
                <a:latin typeface="Roboto" panose="02000000000000000000" pitchFamily="2" charset="0"/>
                <a:ea typeface="Roboto" panose="02000000000000000000" pitchFamily="2" charset="0"/>
                <a:cs typeface="Roboto" panose="02000000000000000000" pitchFamily="2" charset="0"/>
              </a:rPr>
              <a:t>SQMS facilities: deployed fleet of new quantum testbeds and fab capabilities</a:t>
            </a:r>
          </a:p>
        </p:txBody>
      </p:sp>
      <p:pic>
        <p:nvPicPr>
          <p:cNvPr id="6" name="Picture 4">
            <a:extLst>
              <a:ext uri="{FF2B5EF4-FFF2-40B4-BE49-F238E27FC236}">
                <a16:creationId xmlns:a16="http://schemas.microsoft.com/office/drawing/2014/main" id="{115362C8-C3E3-742B-31C1-EFB36A64F3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70937"/>
            <a:ext cx="3654317" cy="2337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F328BDC-3CAD-2EFA-110E-35CBD1101A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3350" y="570939"/>
            <a:ext cx="2971698" cy="4001624"/>
          </a:xfrm>
          <a:prstGeom prst="rect">
            <a:avLst/>
          </a:prstGeom>
        </p:spPr>
      </p:pic>
      <p:pic>
        <p:nvPicPr>
          <p:cNvPr id="12" name="Picture 11">
            <a:extLst>
              <a:ext uri="{FF2B5EF4-FFF2-40B4-BE49-F238E27FC236}">
                <a16:creationId xmlns:a16="http://schemas.microsoft.com/office/drawing/2014/main" id="{8542884F-7CA1-E991-C3E9-5378DE5DC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4663" y="570939"/>
            <a:ext cx="2846352" cy="4001624"/>
          </a:xfrm>
          <a:prstGeom prst="rect">
            <a:avLst/>
          </a:prstGeom>
        </p:spPr>
      </p:pic>
      <p:pic>
        <p:nvPicPr>
          <p:cNvPr id="10" name="Picture 9">
            <a:extLst>
              <a:ext uri="{FF2B5EF4-FFF2-40B4-BE49-F238E27FC236}">
                <a16:creationId xmlns:a16="http://schemas.microsoft.com/office/drawing/2014/main" id="{A02A1B91-5062-F9DC-50B0-20C62F13E5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7" y="2506098"/>
            <a:ext cx="3284843" cy="2066465"/>
          </a:xfrm>
          <a:prstGeom prst="rect">
            <a:avLst/>
          </a:prstGeom>
        </p:spPr>
      </p:pic>
      <p:sp>
        <p:nvSpPr>
          <p:cNvPr id="4" name="Slide Number Placeholder 3">
            <a:extLst>
              <a:ext uri="{FF2B5EF4-FFF2-40B4-BE49-F238E27FC236}">
                <a16:creationId xmlns:a16="http://schemas.microsoft.com/office/drawing/2014/main" id="{33A5012F-5C85-9DC1-BB82-D6D27CC82765}"/>
              </a:ext>
            </a:extLst>
          </p:cNvPr>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457189">
              <a:defRPr/>
            </a:pPr>
            <a:fld id="{148C009B-CB69-E04A-B9B3-34B26D69E9CF}" type="slidenum">
              <a:rPr lang="en-US" smtClean="0"/>
              <a:pPr defTabSz="457189">
                <a:defRPr/>
              </a:pPr>
              <a:t>14</a:t>
            </a:fld>
            <a:endParaRPr lang="en-US" dirty="0">
              <a:ea typeface="Geneva" charset="0"/>
            </a:endParaRPr>
          </a:p>
        </p:txBody>
      </p:sp>
      <p:sp>
        <p:nvSpPr>
          <p:cNvPr id="5" name="TextBox 4">
            <a:extLst>
              <a:ext uri="{FF2B5EF4-FFF2-40B4-BE49-F238E27FC236}">
                <a16:creationId xmlns:a16="http://schemas.microsoft.com/office/drawing/2014/main" id="{6FFEF942-3FE9-BAF0-960B-6D6E9CC69F64}"/>
              </a:ext>
            </a:extLst>
          </p:cNvPr>
          <p:cNvSpPr txBox="1"/>
          <p:nvPr/>
        </p:nvSpPr>
        <p:spPr>
          <a:xfrm>
            <a:off x="1080654" y="4432975"/>
            <a:ext cx="6123710" cy="584775"/>
          </a:xfrm>
          <a:prstGeom prst="rect">
            <a:avLst/>
          </a:prstGeom>
          <a:solidFill>
            <a:schemeClr val="accent2"/>
          </a:solidFill>
          <a:ln>
            <a:solidFill>
              <a:schemeClr val="bg1"/>
            </a:solidFill>
          </a:ln>
        </p:spPr>
        <p:txBody>
          <a:bodyPr wrap="square" lIns="91440" tIns="45720" rIns="91440" bIns="45720" rtlCol="0" anchor="t">
            <a:spAutoFit/>
          </a:bodyPr>
          <a:lstStyle/>
          <a:p>
            <a:pPr algn="ctr" defTabSz="457189"/>
            <a:r>
              <a:rPr lang="en-US" sz="1600" b="1" dirty="0">
                <a:solidFill>
                  <a:srgbClr val="000000"/>
                </a:solidFill>
                <a:latin typeface="Roboto"/>
                <a:ea typeface="Roboto"/>
              </a:rPr>
              <a:t>8 extra large dilution refrigerators, hundreds of qubits and cavities, </a:t>
            </a:r>
            <a:r>
              <a:rPr lang="en-US" sz="1600" b="1" dirty="0" err="1">
                <a:solidFill>
                  <a:srgbClr val="000000"/>
                </a:solidFill>
                <a:latin typeface="Roboto"/>
                <a:ea typeface="Roboto"/>
              </a:rPr>
              <a:t>nanofab</a:t>
            </a:r>
            <a:r>
              <a:rPr lang="en-US" sz="1600" b="1" dirty="0">
                <a:solidFill>
                  <a:srgbClr val="000000"/>
                </a:solidFill>
                <a:latin typeface="Roboto"/>
                <a:ea typeface="Roboto"/>
              </a:rPr>
              <a:t> tools and materials science capabilities</a:t>
            </a:r>
            <a:endParaRPr lang="en-US" dirty="0">
              <a:solidFill>
                <a:srgbClr val="003087"/>
              </a:solidFill>
            </a:endParaRPr>
          </a:p>
        </p:txBody>
      </p:sp>
    </p:spTree>
    <p:extLst>
      <p:ext uri="{BB962C8B-B14F-4D97-AF65-F5344CB8AC3E}">
        <p14:creationId xmlns:p14="http://schemas.microsoft.com/office/powerpoint/2010/main" val="576937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B0F6D5F1-B793-A5A4-0F14-937865459D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9848" y="9144"/>
            <a:ext cx="7158609" cy="4771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35A7E4-9C9A-B3F7-4E3F-F88C5C62940E}"/>
              </a:ext>
            </a:extLst>
          </p:cNvPr>
          <p:cNvSpPr txBox="1"/>
          <p:nvPr/>
        </p:nvSpPr>
        <p:spPr>
          <a:xfrm>
            <a:off x="1069848" y="4186650"/>
            <a:ext cx="7158609" cy="584775"/>
          </a:xfrm>
          <a:prstGeom prst="rect">
            <a:avLst/>
          </a:prstGeom>
          <a:solidFill>
            <a:schemeClr val="accent2"/>
          </a:solidFill>
          <a:ln>
            <a:solidFill>
              <a:schemeClr val="bg1"/>
            </a:solidFill>
          </a:ln>
        </p:spPr>
        <p:txBody>
          <a:bodyPr wrap="square" lIns="91440" tIns="45720" rIns="91440" bIns="45720" rtlCol="0" anchor="t">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1600" dirty="0">
                <a:solidFill>
                  <a:srgbClr val="000000"/>
                </a:solidFill>
                <a:latin typeface="Roboto"/>
                <a:ea typeface="Roboto"/>
                <a:cs typeface="+mn-cs"/>
              </a:rPr>
              <a:t>The Quantum Garage at the SQMS Center, Fermilab</a:t>
            </a:r>
          </a:p>
          <a:p>
            <a:pPr marL="0" marR="0" lvl="0" indent="0" algn="ctr" defTabSz="457189" rtl="0" eaLnBrk="1" fontAlgn="base" latinLnBrk="0" hangingPunct="1">
              <a:lnSpc>
                <a:spcPct val="100000"/>
              </a:lnSpc>
              <a:spcBef>
                <a:spcPct val="0"/>
              </a:spcBef>
              <a:spcAft>
                <a:spcPct val="0"/>
              </a:spcAft>
              <a:buClrTx/>
              <a:buSzTx/>
              <a:buFontTx/>
              <a:buNone/>
              <a:tabLst/>
              <a:defRPr/>
            </a:pPr>
            <a:r>
              <a:rPr lang="en-US" sz="1600" dirty="0">
                <a:solidFill>
                  <a:srgbClr val="000000"/>
                </a:solidFill>
                <a:latin typeface="Roboto"/>
                <a:ea typeface="Roboto"/>
                <a:cs typeface="+mn-cs"/>
              </a:rPr>
              <a:t>Ribbon Cutting Ceremony, November 2023</a:t>
            </a:r>
          </a:p>
        </p:txBody>
      </p:sp>
    </p:spTree>
    <p:extLst>
      <p:ext uri="{BB962C8B-B14F-4D97-AF65-F5344CB8AC3E}">
        <p14:creationId xmlns:p14="http://schemas.microsoft.com/office/powerpoint/2010/main" val="2334869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C0F54BB-DFEB-47BB-65D5-D0A90D0F0C4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50"/>
          <a:stretch/>
        </p:blipFill>
        <p:spPr bwMode="auto">
          <a:xfrm>
            <a:off x="7013448" y="569214"/>
            <a:ext cx="1508760" cy="1508760"/>
          </a:xfrm>
          <a:prstGeom prst="ellipse">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3CF8977-B4F9-4543-8D67-7F591BFFE2D2}"/>
              </a:ext>
            </a:extLst>
          </p:cNvPr>
          <p:cNvSpPr>
            <a:spLocks noGrp="1"/>
          </p:cNvSpPr>
          <p:nvPr>
            <p:ph type="title"/>
          </p:nvPr>
        </p:nvSpPr>
        <p:spPr/>
        <p:txBody>
          <a:bodyPr/>
          <a:lstStyle/>
          <a:p>
            <a:r>
              <a:rPr lang="en-US" sz="1950" dirty="0">
                <a:latin typeface="Roboto" panose="02000000000000000000" pitchFamily="2" charset="0"/>
                <a:ea typeface="Roboto" panose="02000000000000000000" pitchFamily="2" charset="0"/>
                <a:cs typeface="Roboto" panose="02000000000000000000" pitchFamily="2" charset="0"/>
              </a:rPr>
              <a:t>SQMS Affiliated Facilities (small subset)</a:t>
            </a:r>
          </a:p>
        </p:txBody>
      </p:sp>
      <p:pic>
        <p:nvPicPr>
          <p:cNvPr id="2050" name="Picture 2" descr="INFN Padova and Laboratori Nazionale del Gran Sasso (LNGS)">
            <a:extLst>
              <a:ext uri="{FF2B5EF4-FFF2-40B4-BE49-F238E27FC236}">
                <a16:creationId xmlns:a16="http://schemas.microsoft.com/office/drawing/2014/main" id="{495D96ED-D945-1062-020D-26F6510E929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2896" y="2624328"/>
            <a:ext cx="1508760" cy="1508760"/>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Boulder Cryogenic Quantum Testbed">
            <a:extLst>
              <a:ext uri="{FF2B5EF4-FFF2-40B4-BE49-F238E27FC236}">
                <a16:creationId xmlns:a16="http://schemas.microsoft.com/office/drawing/2014/main" id="{2FB8F61B-7C09-B86A-D83A-09F74672C6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1792" y="2624328"/>
            <a:ext cx="1508760" cy="1508760"/>
          </a:xfrm>
          <a:prstGeom prst="ellipse">
            <a:avLst/>
          </a:prstGeom>
          <a:noFill/>
          <a:extLst>
            <a:ext uri="{909E8E84-426E-40DD-AFC4-6F175D3DCCD1}">
              <a14:hiddenFill xmlns:a14="http://schemas.microsoft.com/office/drawing/2010/main">
                <a:solidFill>
                  <a:srgbClr val="FFFFFF"/>
                </a:solidFill>
              </a14:hiddenFill>
            </a:ext>
          </a:extLst>
        </p:spPr>
      </p:pic>
      <p:pic>
        <p:nvPicPr>
          <p:cNvPr id="2058" name="Picture 10" descr="NIST Boulder Microfabrication Facility">
            <a:extLst>
              <a:ext uri="{FF2B5EF4-FFF2-40B4-BE49-F238E27FC236}">
                <a16:creationId xmlns:a16="http://schemas.microsoft.com/office/drawing/2014/main" id="{EF5591F2-2286-9631-BB04-85DBA6D5AA3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68"/>
          <a:stretch/>
        </p:blipFill>
        <p:spPr bwMode="auto">
          <a:xfrm>
            <a:off x="2752344" y="569466"/>
            <a:ext cx="1508760" cy="1508760"/>
          </a:xfrm>
          <a:prstGeom prst="ellipse">
            <a:avLst/>
          </a:prstGeom>
          <a:noFill/>
          <a:extLst>
            <a:ext uri="{909E8E84-426E-40DD-AFC4-6F175D3DCCD1}">
              <a14:hiddenFill xmlns:a14="http://schemas.microsoft.com/office/drawing/2010/main">
                <a:solidFill>
                  <a:srgbClr val="FFFFFF"/>
                </a:solidFill>
              </a14:hiddenFill>
            </a:ext>
          </a:extLst>
        </p:spPr>
      </p:pic>
      <p:pic>
        <p:nvPicPr>
          <p:cNvPr id="2060" name="Picture 12" descr="Rigetti Fab-1">
            <a:extLst>
              <a:ext uri="{FF2B5EF4-FFF2-40B4-BE49-F238E27FC236}">
                <a16:creationId xmlns:a16="http://schemas.microsoft.com/office/drawing/2014/main" id="{21DB3C34-7E83-37B1-D59D-1FE473A5B46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1792" y="569466"/>
            <a:ext cx="1508760" cy="1508760"/>
          </a:xfrm>
          <a:prstGeom prst="ellipse">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B2BE2EC-23D4-51C4-764D-1917F4FD576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882896" y="569214"/>
            <a:ext cx="1508760" cy="1508760"/>
          </a:xfrm>
          <a:prstGeom prst="ellipse">
            <a:avLst/>
          </a:prstGeom>
          <a:noFill/>
          <a:extLst>
            <a:ext uri="{909E8E84-426E-40DD-AFC4-6F175D3DCCD1}">
              <a14:hiddenFill xmlns:a14="http://schemas.microsoft.com/office/drawing/2010/main">
                <a:solidFill>
                  <a:srgbClr val="FFFFFF"/>
                </a:solidFill>
              </a14:hiddenFill>
            </a:ext>
          </a:extLst>
        </p:spPr>
      </p:pic>
      <p:pic>
        <p:nvPicPr>
          <p:cNvPr id="2064" name="Picture 16" descr="Rigetti Computing">
            <a:extLst>
              <a:ext uri="{FF2B5EF4-FFF2-40B4-BE49-F238E27FC236}">
                <a16:creationId xmlns:a16="http://schemas.microsoft.com/office/drawing/2014/main" id="{C558885C-9D30-7B9F-D47A-CF81463A8DD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52344" y="2624328"/>
            <a:ext cx="1508760" cy="1508760"/>
          </a:xfrm>
          <a:prstGeom prst="ellipse">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FBF086-FDA3-B495-38E6-99E2C19E2861}"/>
              </a:ext>
            </a:extLst>
          </p:cNvPr>
          <p:cNvSpPr txBox="1"/>
          <p:nvPr/>
        </p:nvSpPr>
        <p:spPr>
          <a:xfrm>
            <a:off x="405765" y="2091690"/>
            <a:ext cx="1946174" cy="307777"/>
          </a:xfrm>
          <a:prstGeom prst="rect">
            <a:avLst/>
          </a:prstGeom>
          <a:noFill/>
        </p:spPr>
        <p:txBody>
          <a:bodyPr wrap="none" rtlCol="0">
            <a:spAutoFit/>
          </a:bodyPr>
          <a:lstStyle/>
          <a:p>
            <a:pPr algn="ctr" defTabSz="457189"/>
            <a:r>
              <a:rPr lang="en-US" sz="1400" dirty="0" err="1">
                <a:solidFill>
                  <a:srgbClr val="002060"/>
                </a:solidFill>
              </a:rPr>
              <a:t>Rigetti</a:t>
            </a:r>
            <a:r>
              <a:rPr lang="en-US" sz="1400" dirty="0">
                <a:solidFill>
                  <a:srgbClr val="002060"/>
                </a:solidFill>
              </a:rPr>
              <a:t> Computing Fab-1</a:t>
            </a:r>
          </a:p>
        </p:txBody>
      </p:sp>
      <p:sp>
        <p:nvSpPr>
          <p:cNvPr id="21" name="TextBox 20">
            <a:extLst>
              <a:ext uri="{FF2B5EF4-FFF2-40B4-BE49-F238E27FC236}">
                <a16:creationId xmlns:a16="http://schemas.microsoft.com/office/drawing/2014/main" id="{D4BE5255-4A77-A961-EACB-FA0BD3304238}"/>
              </a:ext>
            </a:extLst>
          </p:cNvPr>
          <p:cNvSpPr txBox="1"/>
          <p:nvPr/>
        </p:nvSpPr>
        <p:spPr>
          <a:xfrm>
            <a:off x="2535111" y="2091690"/>
            <a:ext cx="1943224" cy="523220"/>
          </a:xfrm>
          <a:prstGeom prst="rect">
            <a:avLst/>
          </a:prstGeom>
          <a:noFill/>
        </p:spPr>
        <p:txBody>
          <a:bodyPr wrap="none" rtlCol="0">
            <a:spAutoFit/>
          </a:bodyPr>
          <a:lstStyle/>
          <a:p>
            <a:pPr algn="ctr" defTabSz="457189"/>
            <a:r>
              <a:rPr lang="en-US" sz="1400" dirty="0">
                <a:solidFill>
                  <a:srgbClr val="002060"/>
                </a:solidFill>
              </a:rPr>
              <a:t>NIST Boulder </a:t>
            </a:r>
          </a:p>
          <a:p>
            <a:pPr algn="ctr" defTabSz="457189"/>
            <a:r>
              <a:rPr lang="en-US" sz="1400" dirty="0">
                <a:solidFill>
                  <a:srgbClr val="002060"/>
                </a:solidFill>
              </a:rPr>
              <a:t>Microfabrication Facility</a:t>
            </a:r>
          </a:p>
        </p:txBody>
      </p:sp>
      <p:sp>
        <p:nvSpPr>
          <p:cNvPr id="20" name="TextBox 19">
            <a:extLst>
              <a:ext uri="{FF2B5EF4-FFF2-40B4-BE49-F238E27FC236}">
                <a16:creationId xmlns:a16="http://schemas.microsoft.com/office/drawing/2014/main" id="{416EB6A2-24EC-B902-C712-6682E787019F}"/>
              </a:ext>
            </a:extLst>
          </p:cNvPr>
          <p:cNvSpPr txBox="1"/>
          <p:nvPr/>
        </p:nvSpPr>
        <p:spPr>
          <a:xfrm>
            <a:off x="4679482" y="2091690"/>
            <a:ext cx="1915589" cy="523220"/>
          </a:xfrm>
          <a:prstGeom prst="rect">
            <a:avLst/>
          </a:prstGeom>
          <a:noFill/>
        </p:spPr>
        <p:txBody>
          <a:bodyPr wrap="none" rtlCol="0">
            <a:spAutoFit/>
          </a:bodyPr>
          <a:lstStyle/>
          <a:p>
            <a:pPr algn="ctr" defTabSz="457189"/>
            <a:r>
              <a:rPr lang="en-US" sz="1400" dirty="0">
                <a:solidFill>
                  <a:srgbClr val="002060"/>
                </a:solidFill>
              </a:rPr>
              <a:t>Northwestern NU</a:t>
            </a:r>
            <a:r>
              <a:rPr lang="en-US" sz="1400" i="1" dirty="0">
                <a:solidFill>
                  <a:srgbClr val="002060"/>
                </a:solidFill>
              </a:rPr>
              <a:t>ANCE</a:t>
            </a:r>
            <a:r>
              <a:rPr lang="en-US" sz="1400" dirty="0">
                <a:solidFill>
                  <a:srgbClr val="002060"/>
                </a:solidFill>
              </a:rPr>
              <a:t> </a:t>
            </a:r>
          </a:p>
          <a:p>
            <a:pPr algn="ctr" defTabSz="457189"/>
            <a:r>
              <a:rPr lang="en-US" sz="1400" dirty="0">
                <a:solidFill>
                  <a:srgbClr val="002060"/>
                </a:solidFill>
              </a:rPr>
              <a:t>Facility</a:t>
            </a:r>
          </a:p>
        </p:txBody>
      </p:sp>
      <p:sp>
        <p:nvSpPr>
          <p:cNvPr id="25" name="TextBox 24">
            <a:extLst>
              <a:ext uri="{FF2B5EF4-FFF2-40B4-BE49-F238E27FC236}">
                <a16:creationId xmlns:a16="http://schemas.microsoft.com/office/drawing/2014/main" id="{4AFA9A37-1FD4-E40E-B09F-01A855989CEB}"/>
              </a:ext>
            </a:extLst>
          </p:cNvPr>
          <p:cNvSpPr txBox="1"/>
          <p:nvPr/>
        </p:nvSpPr>
        <p:spPr>
          <a:xfrm>
            <a:off x="4901377" y="4149090"/>
            <a:ext cx="1515158" cy="307777"/>
          </a:xfrm>
          <a:prstGeom prst="rect">
            <a:avLst/>
          </a:prstGeom>
          <a:noFill/>
        </p:spPr>
        <p:txBody>
          <a:bodyPr wrap="none" rtlCol="0">
            <a:spAutoFit/>
          </a:bodyPr>
          <a:lstStyle/>
          <a:p>
            <a:pPr defTabSz="457189"/>
            <a:r>
              <a:rPr lang="en-US" sz="1400" dirty="0">
                <a:solidFill>
                  <a:srgbClr val="002060"/>
                </a:solidFill>
              </a:rPr>
              <a:t>INFN LNGS Facility</a:t>
            </a:r>
          </a:p>
        </p:txBody>
      </p:sp>
      <p:pic>
        <p:nvPicPr>
          <p:cNvPr id="1026" name="Picture 2">
            <a:extLst>
              <a:ext uri="{FF2B5EF4-FFF2-40B4-BE49-F238E27FC236}">
                <a16:creationId xmlns:a16="http://schemas.microsoft.com/office/drawing/2014/main" id="{2ABABA70-4254-DA5C-3EDF-7FC61601081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2891"/>
          <a:stretch/>
        </p:blipFill>
        <p:spPr bwMode="auto">
          <a:xfrm>
            <a:off x="7013448" y="2626614"/>
            <a:ext cx="1508760" cy="1508760"/>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98F4B-C406-68FB-7A0A-35BC0CACD1EB}"/>
              </a:ext>
            </a:extLst>
          </p:cNvPr>
          <p:cNvSpPr txBox="1"/>
          <p:nvPr/>
        </p:nvSpPr>
        <p:spPr>
          <a:xfrm>
            <a:off x="6789516" y="4149090"/>
            <a:ext cx="1956626" cy="523220"/>
          </a:xfrm>
          <a:prstGeom prst="rect">
            <a:avLst/>
          </a:prstGeom>
          <a:noFill/>
        </p:spPr>
        <p:txBody>
          <a:bodyPr wrap="none" rtlCol="0">
            <a:spAutoFit/>
          </a:bodyPr>
          <a:lstStyle/>
          <a:p>
            <a:pPr algn="ctr" defTabSz="457189"/>
            <a:r>
              <a:rPr lang="en-US" sz="1400" dirty="0">
                <a:solidFill>
                  <a:srgbClr val="002060"/>
                </a:solidFill>
              </a:rPr>
              <a:t>RHUL London Low</a:t>
            </a:r>
          </a:p>
          <a:p>
            <a:pPr algn="ctr" defTabSz="457189"/>
            <a:r>
              <a:rPr lang="en-US" sz="1400" dirty="0">
                <a:solidFill>
                  <a:srgbClr val="002060"/>
                </a:solidFill>
              </a:rPr>
              <a:t>Temperature Laboratory</a:t>
            </a:r>
          </a:p>
        </p:txBody>
      </p:sp>
      <p:sp>
        <p:nvSpPr>
          <p:cNvPr id="6" name="TextBox 5">
            <a:extLst>
              <a:ext uri="{FF2B5EF4-FFF2-40B4-BE49-F238E27FC236}">
                <a16:creationId xmlns:a16="http://schemas.microsoft.com/office/drawing/2014/main" id="{1245D8D3-1E9A-C1B4-5BED-69F27EAFFE9D}"/>
              </a:ext>
            </a:extLst>
          </p:cNvPr>
          <p:cNvSpPr txBox="1"/>
          <p:nvPr/>
        </p:nvSpPr>
        <p:spPr>
          <a:xfrm>
            <a:off x="6996880" y="2091690"/>
            <a:ext cx="1543564" cy="523220"/>
          </a:xfrm>
          <a:prstGeom prst="rect">
            <a:avLst/>
          </a:prstGeom>
          <a:noFill/>
        </p:spPr>
        <p:txBody>
          <a:bodyPr wrap="none" rtlCol="0">
            <a:spAutoFit/>
          </a:bodyPr>
          <a:lstStyle/>
          <a:p>
            <a:pPr algn="ctr" defTabSz="457189"/>
            <a:r>
              <a:rPr lang="en-US" sz="1400" dirty="0">
                <a:solidFill>
                  <a:srgbClr val="002060"/>
                </a:solidFill>
              </a:rPr>
              <a:t>Ames Sensitive </a:t>
            </a:r>
          </a:p>
          <a:p>
            <a:pPr algn="ctr" defTabSz="457189"/>
            <a:r>
              <a:rPr lang="en-US" sz="1400" dirty="0">
                <a:solidFill>
                  <a:srgbClr val="002060"/>
                </a:solidFill>
              </a:rPr>
              <a:t>Instrument Facility</a:t>
            </a:r>
          </a:p>
        </p:txBody>
      </p:sp>
      <p:sp>
        <p:nvSpPr>
          <p:cNvPr id="24" name="TextBox 23">
            <a:extLst>
              <a:ext uri="{FF2B5EF4-FFF2-40B4-BE49-F238E27FC236}">
                <a16:creationId xmlns:a16="http://schemas.microsoft.com/office/drawing/2014/main" id="{45A298A9-A70B-4F5C-EEA6-0BDD9A23B064}"/>
              </a:ext>
            </a:extLst>
          </p:cNvPr>
          <p:cNvSpPr txBox="1"/>
          <p:nvPr/>
        </p:nvSpPr>
        <p:spPr>
          <a:xfrm>
            <a:off x="585991" y="4149090"/>
            <a:ext cx="1558953" cy="523220"/>
          </a:xfrm>
          <a:prstGeom prst="rect">
            <a:avLst/>
          </a:prstGeom>
          <a:noFill/>
        </p:spPr>
        <p:txBody>
          <a:bodyPr wrap="none" rtlCol="0">
            <a:spAutoFit/>
          </a:bodyPr>
          <a:lstStyle/>
          <a:p>
            <a:pPr algn="ctr" defTabSz="457189"/>
            <a:r>
              <a:rPr lang="en-US" sz="1400" dirty="0">
                <a:solidFill>
                  <a:srgbClr val="002060"/>
                </a:solidFill>
              </a:rPr>
              <a:t>Boulder Cryogenic </a:t>
            </a:r>
          </a:p>
          <a:p>
            <a:pPr algn="ctr" defTabSz="457189"/>
            <a:r>
              <a:rPr lang="en-US" sz="1400" dirty="0">
                <a:solidFill>
                  <a:srgbClr val="002060"/>
                </a:solidFill>
              </a:rPr>
              <a:t>Testbed</a:t>
            </a:r>
          </a:p>
        </p:txBody>
      </p:sp>
      <p:sp>
        <p:nvSpPr>
          <p:cNvPr id="23" name="TextBox 22">
            <a:extLst>
              <a:ext uri="{FF2B5EF4-FFF2-40B4-BE49-F238E27FC236}">
                <a16:creationId xmlns:a16="http://schemas.microsoft.com/office/drawing/2014/main" id="{0B584B72-8486-FBA8-BC8F-FEF8BA17AFF8}"/>
              </a:ext>
            </a:extLst>
          </p:cNvPr>
          <p:cNvSpPr txBox="1"/>
          <p:nvPr/>
        </p:nvSpPr>
        <p:spPr>
          <a:xfrm>
            <a:off x="2625327" y="4149090"/>
            <a:ext cx="1762791" cy="523220"/>
          </a:xfrm>
          <a:prstGeom prst="rect">
            <a:avLst/>
          </a:prstGeom>
          <a:noFill/>
        </p:spPr>
        <p:txBody>
          <a:bodyPr wrap="none" rtlCol="0">
            <a:spAutoFit/>
          </a:bodyPr>
          <a:lstStyle/>
          <a:p>
            <a:pPr algn="ctr" defTabSz="457189"/>
            <a:r>
              <a:rPr lang="en-US" sz="1400" dirty="0" err="1">
                <a:solidFill>
                  <a:srgbClr val="002060"/>
                </a:solidFill>
              </a:rPr>
              <a:t>Rigetti</a:t>
            </a:r>
            <a:r>
              <a:rPr lang="en-US" sz="1400" dirty="0">
                <a:solidFill>
                  <a:srgbClr val="002060"/>
                </a:solidFill>
              </a:rPr>
              <a:t> Computing </a:t>
            </a:r>
          </a:p>
          <a:p>
            <a:pPr algn="ctr" defTabSz="457189"/>
            <a:r>
              <a:rPr lang="en-US" sz="1400" dirty="0">
                <a:solidFill>
                  <a:srgbClr val="002060"/>
                </a:solidFill>
              </a:rPr>
              <a:t>Measurement Facility</a:t>
            </a:r>
          </a:p>
        </p:txBody>
      </p:sp>
      <p:sp>
        <p:nvSpPr>
          <p:cNvPr id="10" name="TextBox 9">
            <a:extLst>
              <a:ext uri="{FF2B5EF4-FFF2-40B4-BE49-F238E27FC236}">
                <a16:creationId xmlns:a16="http://schemas.microsoft.com/office/drawing/2014/main" id="{C9F89F58-F53A-D654-51CA-4CD2FD4297CF}"/>
              </a:ext>
            </a:extLst>
          </p:cNvPr>
          <p:cNvSpPr txBox="1"/>
          <p:nvPr/>
        </p:nvSpPr>
        <p:spPr>
          <a:xfrm>
            <a:off x="4993062" y="95353"/>
            <a:ext cx="4059060" cy="461665"/>
          </a:xfrm>
          <a:prstGeom prst="rect">
            <a:avLst/>
          </a:prstGeom>
          <a:noFill/>
          <a:ln>
            <a:noFill/>
          </a:ln>
        </p:spPr>
        <p:txBody>
          <a:bodyPr wrap="none" rtlCol="0">
            <a:spAutoFit/>
          </a:bodyPr>
          <a:lstStyle/>
          <a:p>
            <a:pPr algn="ctr" defTabSz="457189"/>
            <a:r>
              <a:rPr lang="en-US" sz="1200" dirty="0">
                <a:solidFill>
                  <a:srgbClr val="002060"/>
                </a:solidFill>
                <a:hlinkClick r:id="rId10"/>
              </a:rPr>
              <a:t>https://sqmscenter.fnal.gov/facilities/enabling-labs-and-tools/</a:t>
            </a:r>
            <a:endParaRPr lang="en-US" sz="1200" dirty="0">
              <a:solidFill>
                <a:srgbClr val="002060"/>
              </a:solidFill>
            </a:endParaRPr>
          </a:p>
          <a:p>
            <a:pPr algn="ctr" defTabSz="457189"/>
            <a:endParaRPr lang="en-US" sz="1200" dirty="0">
              <a:solidFill>
                <a:srgbClr val="002060"/>
              </a:solidFill>
            </a:endParaRPr>
          </a:p>
        </p:txBody>
      </p:sp>
    </p:spTree>
    <p:extLst>
      <p:ext uri="{BB962C8B-B14F-4D97-AF65-F5344CB8AC3E}">
        <p14:creationId xmlns:p14="http://schemas.microsoft.com/office/powerpoint/2010/main" val="90101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B6095-8B2C-E234-7AFF-BADBA5023AB4}"/>
              </a:ext>
            </a:extLst>
          </p:cNvPr>
          <p:cNvSpPr>
            <a:spLocks noGrp="1"/>
          </p:cNvSpPr>
          <p:nvPr>
            <p:ph type="title"/>
          </p:nvPr>
        </p:nvSpPr>
        <p:spPr>
          <a:xfrm>
            <a:off x="3264408" y="2141114"/>
            <a:ext cx="8686800" cy="320908"/>
          </a:xfrm>
        </p:spPr>
        <p:txBody>
          <a:bodyPr/>
          <a:lstStyle/>
          <a:p>
            <a:r>
              <a:rPr lang="en-US" dirty="0"/>
              <a:t>Technical Areas</a:t>
            </a:r>
          </a:p>
        </p:txBody>
      </p:sp>
      <p:sp>
        <p:nvSpPr>
          <p:cNvPr id="4" name="Date Placeholder 3">
            <a:extLst>
              <a:ext uri="{FF2B5EF4-FFF2-40B4-BE49-F238E27FC236}">
                <a16:creationId xmlns:a16="http://schemas.microsoft.com/office/drawing/2014/main" id="{89DEE60D-2DFF-E3C9-833D-47DE2D43D691}"/>
              </a:ext>
            </a:extLst>
          </p:cNvPr>
          <p:cNvSpPr>
            <a:spLocks noGrp="1"/>
          </p:cNvSpPr>
          <p:nvPr>
            <p:ph type="dt" sz="half" idx="2"/>
          </p:nvPr>
        </p:nvSpPr>
        <p:spPr/>
        <p:txBody>
          <a:bodyPr/>
          <a:lstStyle/>
          <a:p>
            <a:pPr>
              <a:defRPr/>
            </a:pPr>
            <a:r>
              <a:rPr lang="en-US"/>
              <a:t>8/10/23</a:t>
            </a:r>
            <a:endParaRPr lang="en-US" dirty="0"/>
          </a:p>
        </p:txBody>
      </p:sp>
      <p:sp>
        <p:nvSpPr>
          <p:cNvPr id="5" name="Footer Placeholder 4">
            <a:extLst>
              <a:ext uri="{FF2B5EF4-FFF2-40B4-BE49-F238E27FC236}">
                <a16:creationId xmlns:a16="http://schemas.microsoft.com/office/drawing/2014/main" id="{803259F1-D537-3F3B-A935-4441F98E4378}"/>
              </a:ext>
            </a:extLst>
          </p:cNvPr>
          <p:cNvSpPr>
            <a:spLocks noGrp="1"/>
          </p:cNvSpPr>
          <p:nvPr>
            <p:ph type="ftr" sz="quarter" idx="3"/>
          </p:nvPr>
        </p:nvSpPr>
        <p:spPr/>
        <p:txBody>
          <a:bodyPr/>
          <a:lstStyle/>
          <a:p>
            <a:pPr>
              <a:defRPr/>
            </a:pPr>
            <a:r>
              <a:rPr lang="en-US"/>
              <a:t>Grassellino | Fermilab Budget Briefing</a:t>
            </a:r>
            <a:endParaRPr lang="en-US" b="1" dirty="0"/>
          </a:p>
        </p:txBody>
      </p:sp>
      <p:sp>
        <p:nvSpPr>
          <p:cNvPr id="6" name="Slide Number Placeholder 5">
            <a:extLst>
              <a:ext uri="{FF2B5EF4-FFF2-40B4-BE49-F238E27FC236}">
                <a16:creationId xmlns:a16="http://schemas.microsoft.com/office/drawing/2014/main" id="{3F97B7B1-6693-7338-B8B2-6416F278E79B}"/>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203541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BCFC91-5A7C-985E-BA4C-05D5C8C2B038}"/>
              </a:ext>
            </a:extLst>
          </p:cNvPr>
          <p:cNvSpPr>
            <a:spLocks noGrp="1"/>
          </p:cNvSpPr>
          <p:nvPr>
            <p:ph idx="1"/>
          </p:nvPr>
        </p:nvSpPr>
        <p:spPr>
          <a:xfrm>
            <a:off x="103910" y="1408337"/>
            <a:ext cx="8880339" cy="3574919"/>
          </a:xfrm>
        </p:spPr>
        <p:txBody>
          <a:bodyPr/>
          <a:lstStyle/>
          <a:p>
            <a:r>
              <a:rPr lang="en-US" dirty="0"/>
              <a:t>Build upon </a:t>
            </a:r>
            <a:r>
              <a:rPr lang="en-US" b="1" dirty="0"/>
              <a:t>core strengths </a:t>
            </a:r>
            <a:r>
              <a:rPr lang="en-US" dirty="0"/>
              <a:t>of partners</a:t>
            </a:r>
          </a:p>
          <a:p>
            <a:pPr lvl="1"/>
            <a:r>
              <a:rPr lang="en-US" dirty="0"/>
              <a:t>Fermilab world’s best superconducting RF cavities (3D) – </a:t>
            </a:r>
            <a:r>
              <a:rPr lang="en-US" b="1" dirty="0"/>
              <a:t>seconds</a:t>
            </a:r>
            <a:r>
              <a:rPr lang="en-US" dirty="0"/>
              <a:t> of coherence (quality factors Q &gt; 10</a:t>
            </a:r>
            <a:r>
              <a:rPr lang="en-US" baseline="30000" dirty="0"/>
              <a:t>10</a:t>
            </a:r>
            <a:r>
              <a:rPr lang="en-US" dirty="0"/>
              <a:t>)</a:t>
            </a:r>
            <a:endParaRPr lang="en-US" baseline="30000" dirty="0"/>
          </a:p>
          <a:p>
            <a:pPr lvl="2"/>
            <a:r>
              <a:rPr lang="en-US" dirty="0"/>
              <a:t>Associated deep structural and superconductivity knowledge of niobium (key part of 2D qubits)</a:t>
            </a:r>
          </a:p>
          <a:p>
            <a:pPr lvl="2"/>
            <a:r>
              <a:rPr lang="en-US" dirty="0"/>
              <a:t>Microwave, cryogenic, mechanical engineering and large scale integration experience </a:t>
            </a:r>
          </a:p>
          <a:p>
            <a:pPr lvl="1"/>
            <a:r>
              <a:rPr lang="en-US" dirty="0"/>
              <a:t>Deep 2D superconducting qubit and quantum processor expertise </a:t>
            </a:r>
          </a:p>
          <a:p>
            <a:pPr lvl="1"/>
            <a:r>
              <a:rPr lang="en-US" dirty="0"/>
              <a:t>Deep basic materials and superconductivity expertise</a:t>
            </a:r>
          </a:p>
          <a:p>
            <a:pPr marL="282575" lvl="1" indent="0">
              <a:buNone/>
            </a:pPr>
            <a:endParaRPr lang="en-US" dirty="0"/>
          </a:p>
          <a:p>
            <a:endParaRPr lang="en-US" dirty="0"/>
          </a:p>
        </p:txBody>
      </p:sp>
      <p:sp>
        <p:nvSpPr>
          <p:cNvPr id="3" name="Title 2">
            <a:extLst>
              <a:ext uri="{FF2B5EF4-FFF2-40B4-BE49-F238E27FC236}">
                <a16:creationId xmlns:a16="http://schemas.microsoft.com/office/drawing/2014/main" id="{ABEB9FD7-F5A4-999F-8BD6-5D7F5B4BD8BD}"/>
              </a:ext>
            </a:extLst>
          </p:cNvPr>
          <p:cNvSpPr>
            <a:spLocks noGrp="1"/>
          </p:cNvSpPr>
          <p:nvPr>
            <p:ph type="title"/>
          </p:nvPr>
        </p:nvSpPr>
        <p:spPr>
          <a:xfrm>
            <a:off x="387120" y="321569"/>
            <a:ext cx="6928079" cy="517776"/>
          </a:xfrm>
        </p:spPr>
        <p:txBody>
          <a:bodyPr/>
          <a:lstStyle/>
          <a:p>
            <a:r>
              <a:rPr lang="en-US" sz="2800" dirty="0"/>
              <a:t>Technology Thrust - Strategy</a:t>
            </a:r>
          </a:p>
        </p:txBody>
      </p:sp>
      <p:pic>
        <p:nvPicPr>
          <p:cNvPr id="4" name="Picture 3">
            <a:extLst>
              <a:ext uri="{FF2B5EF4-FFF2-40B4-BE49-F238E27FC236}">
                <a16:creationId xmlns:a16="http://schemas.microsoft.com/office/drawing/2014/main" id="{B9F51006-53D0-9C03-1731-1564E179E9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1572" y="3465659"/>
            <a:ext cx="1619952" cy="1280160"/>
          </a:xfrm>
          <a:prstGeom prst="rect">
            <a:avLst/>
          </a:prstGeom>
        </p:spPr>
      </p:pic>
      <p:pic>
        <p:nvPicPr>
          <p:cNvPr id="5" name="Picture 2">
            <a:extLst>
              <a:ext uri="{FF2B5EF4-FFF2-40B4-BE49-F238E27FC236}">
                <a16:creationId xmlns:a16="http://schemas.microsoft.com/office/drawing/2014/main" id="{BA690531-F1FB-3305-675C-86E7ADA2F9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8238" y="3465659"/>
            <a:ext cx="1704974" cy="12801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85C5595-CBDA-D078-1F3C-2D61B6E54F69}"/>
              </a:ext>
            </a:extLst>
          </p:cNvPr>
          <p:cNvGrpSpPr>
            <a:grpSpLocks noChangeAspect="1"/>
          </p:cNvGrpSpPr>
          <p:nvPr/>
        </p:nvGrpSpPr>
        <p:grpSpPr>
          <a:xfrm>
            <a:off x="319904" y="3469450"/>
            <a:ext cx="1846218" cy="1280160"/>
            <a:chOff x="7010592" y="3424825"/>
            <a:chExt cx="2014875" cy="1397106"/>
          </a:xfrm>
        </p:grpSpPr>
        <p:pic>
          <p:nvPicPr>
            <p:cNvPr id="6" name="Picture 5">
              <a:extLst>
                <a:ext uri="{FF2B5EF4-FFF2-40B4-BE49-F238E27FC236}">
                  <a16:creationId xmlns:a16="http://schemas.microsoft.com/office/drawing/2014/main" id="{35FAC2D8-8F1F-B76B-3272-BA9E5F559E15}"/>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l="2" t="19136" r="29918" b="29277"/>
            <a:stretch/>
          </p:blipFill>
          <p:spPr>
            <a:xfrm>
              <a:off x="7010592" y="3424825"/>
              <a:ext cx="2014875" cy="1397106"/>
            </a:xfrm>
            <a:prstGeom prst="rect">
              <a:avLst/>
            </a:prstGeom>
          </p:spPr>
        </p:pic>
        <p:sp>
          <p:nvSpPr>
            <p:cNvPr id="7" name="TextBox 6">
              <a:extLst>
                <a:ext uri="{FF2B5EF4-FFF2-40B4-BE49-F238E27FC236}">
                  <a16:creationId xmlns:a16="http://schemas.microsoft.com/office/drawing/2014/main" id="{B9638831-713B-1BB4-5A3D-B17AFDFAE863}"/>
                </a:ext>
              </a:extLst>
            </p:cNvPr>
            <p:cNvSpPr txBox="1"/>
            <p:nvPr/>
          </p:nvSpPr>
          <p:spPr>
            <a:xfrm>
              <a:off x="8329349" y="3992573"/>
              <a:ext cx="536352" cy="26161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Calibri" charset="0"/>
                  <a:ea typeface="Geneva" charset="0"/>
                </a:rPr>
                <a:t>NbO</a:t>
              </a:r>
              <a:r>
                <a:rPr kumimoji="0" lang="en-US" sz="1100" b="0" i="0" u="none" strike="noStrike" kern="1200" cap="none" spc="0" normalizeH="0" baseline="-25000" noProof="0" dirty="0" err="1">
                  <a:ln>
                    <a:noFill/>
                  </a:ln>
                  <a:solidFill>
                    <a:prstClr val="white"/>
                  </a:solidFill>
                  <a:effectLst/>
                  <a:uLnTx/>
                  <a:uFillTx/>
                  <a:latin typeface="Calibri" charset="0"/>
                  <a:ea typeface="Geneva" charset="0"/>
                </a:rPr>
                <a:t>x</a:t>
              </a:r>
              <a:endParaRPr kumimoji="0" lang="en-US" sz="1100" b="0" i="0" u="none" strike="noStrike" kern="1200" cap="none" spc="0" normalizeH="0" baseline="-25000" noProof="0" dirty="0">
                <a:ln>
                  <a:noFill/>
                </a:ln>
                <a:solidFill>
                  <a:prstClr val="white"/>
                </a:solidFill>
                <a:effectLst/>
                <a:uLnTx/>
                <a:uFillTx/>
                <a:latin typeface="Calibri" charset="0"/>
                <a:ea typeface="Geneva" charset="0"/>
              </a:endParaRPr>
            </a:p>
          </p:txBody>
        </p:sp>
        <p:sp>
          <p:nvSpPr>
            <p:cNvPr id="8" name="TextBox 7">
              <a:extLst>
                <a:ext uri="{FF2B5EF4-FFF2-40B4-BE49-F238E27FC236}">
                  <a16:creationId xmlns:a16="http://schemas.microsoft.com/office/drawing/2014/main" id="{60D0998D-9F39-5AA4-2842-004CF780CC6A}"/>
                </a:ext>
              </a:extLst>
            </p:cNvPr>
            <p:cNvSpPr txBox="1"/>
            <p:nvPr/>
          </p:nvSpPr>
          <p:spPr>
            <a:xfrm>
              <a:off x="8464861" y="4382498"/>
              <a:ext cx="482691" cy="26161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charset="0"/>
                  <a:ea typeface="Geneva" charset="0"/>
                </a:rPr>
                <a:t>Nb</a:t>
              </a:r>
            </a:p>
          </p:txBody>
        </p:sp>
        <p:sp>
          <p:nvSpPr>
            <p:cNvPr id="9" name="TextBox 8">
              <a:extLst>
                <a:ext uri="{FF2B5EF4-FFF2-40B4-BE49-F238E27FC236}">
                  <a16:creationId xmlns:a16="http://schemas.microsoft.com/office/drawing/2014/main" id="{FEE76B2A-9694-B467-F637-15D607529D37}"/>
                </a:ext>
              </a:extLst>
            </p:cNvPr>
            <p:cNvSpPr txBox="1"/>
            <p:nvPr/>
          </p:nvSpPr>
          <p:spPr>
            <a:xfrm>
              <a:off x="7066364" y="4459297"/>
              <a:ext cx="629270" cy="285509"/>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charset="0"/>
                  <a:ea typeface="Geneva" charset="0"/>
                </a:rPr>
                <a:t>10nm</a:t>
              </a:r>
            </a:p>
          </p:txBody>
        </p:sp>
        <p:cxnSp>
          <p:nvCxnSpPr>
            <p:cNvPr id="10" name="Straight Connector 9">
              <a:extLst>
                <a:ext uri="{FF2B5EF4-FFF2-40B4-BE49-F238E27FC236}">
                  <a16:creationId xmlns:a16="http://schemas.microsoft.com/office/drawing/2014/main" id="{806BE757-AEA2-ED20-27C7-9BC9D3E80881}"/>
                </a:ext>
              </a:extLst>
            </p:cNvPr>
            <p:cNvCxnSpPr/>
            <p:nvPr/>
          </p:nvCxnSpPr>
          <p:spPr>
            <a:xfrm>
              <a:off x="7167542" y="4704730"/>
              <a:ext cx="373475" cy="75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7D81F7A-8C6C-370B-13B8-E272C2B49084}"/>
              </a:ext>
            </a:extLst>
          </p:cNvPr>
          <p:cNvSpPr txBox="1"/>
          <p:nvPr/>
        </p:nvSpPr>
        <p:spPr>
          <a:xfrm>
            <a:off x="229711" y="930180"/>
            <a:ext cx="8045792" cy="338554"/>
          </a:xfrm>
          <a:prstGeom prst="rect">
            <a:avLst/>
          </a:prstGeom>
          <a:noFill/>
          <a:ln>
            <a:solidFill>
              <a:srgbClr val="000000"/>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Basic Understanding -&gt; Coherence Improvement -&gt; 2D and 3D High Coherence QPUs </a:t>
            </a:r>
          </a:p>
        </p:txBody>
      </p:sp>
      <p:pic>
        <p:nvPicPr>
          <p:cNvPr id="12" name="Picture 2">
            <a:extLst>
              <a:ext uri="{FF2B5EF4-FFF2-40B4-BE49-F238E27FC236}">
                <a16:creationId xmlns:a16="http://schemas.microsoft.com/office/drawing/2014/main" id="{621E34E2-4F02-BA3D-AF0D-A90BF273B12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 b="-2"/>
          <a:stretch/>
        </p:blipFill>
        <p:spPr bwMode="auto">
          <a:xfrm>
            <a:off x="6133640" y="3465659"/>
            <a:ext cx="2925849" cy="1280160"/>
          </a:xfrm>
          <a:prstGeom prst="rect">
            <a:avLst/>
          </a:prstGeom>
          <a:solidFill>
            <a:srgbClr val="FFFFFF"/>
          </a:solidFill>
        </p:spPr>
      </p:pic>
      <p:sp>
        <p:nvSpPr>
          <p:cNvPr id="14" name="Right Arrow 13">
            <a:extLst>
              <a:ext uri="{FF2B5EF4-FFF2-40B4-BE49-F238E27FC236}">
                <a16:creationId xmlns:a16="http://schemas.microsoft.com/office/drawing/2014/main" id="{A3EAA928-149D-4AEE-E88E-A7CB1A415FCB}"/>
              </a:ext>
            </a:extLst>
          </p:cNvPr>
          <p:cNvSpPr/>
          <p:nvPr/>
        </p:nvSpPr>
        <p:spPr>
          <a:xfrm>
            <a:off x="3933213" y="3988579"/>
            <a:ext cx="638788" cy="358381"/>
          </a:xfrm>
          <a:prstGeom prst="rightArrow">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5" name="Date Placeholder 3">
            <a:extLst>
              <a:ext uri="{FF2B5EF4-FFF2-40B4-BE49-F238E27FC236}">
                <a16:creationId xmlns:a16="http://schemas.microsoft.com/office/drawing/2014/main" id="{712A05BA-62CF-2542-AC4F-10D8ED116949}"/>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6" name="Footer Placeholder 4">
            <a:extLst>
              <a:ext uri="{FF2B5EF4-FFF2-40B4-BE49-F238E27FC236}">
                <a16:creationId xmlns:a16="http://schemas.microsoft.com/office/drawing/2014/main" id="{1F226EEC-621A-1D4F-B284-C7FD57D4912A}"/>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pic>
        <p:nvPicPr>
          <p:cNvPr id="17" name="Picture 16">
            <a:extLst>
              <a:ext uri="{FF2B5EF4-FFF2-40B4-BE49-F238E27FC236}">
                <a16:creationId xmlns:a16="http://schemas.microsoft.com/office/drawing/2014/main" id="{19333401-1F57-A2C2-D0B9-D80CB1CB0A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7416" y="-23218"/>
            <a:ext cx="2386584" cy="974654"/>
          </a:xfrm>
          <a:prstGeom prst="rect">
            <a:avLst/>
          </a:prstGeom>
        </p:spPr>
      </p:pic>
    </p:spTree>
    <p:extLst>
      <p:ext uri="{BB962C8B-B14F-4D97-AF65-F5344CB8AC3E}">
        <p14:creationId xmlns:p14="http://schemas.microsoft.com/office/powerpoint/2010/main" val="3719152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2"/>
          <p:cNvSpPr txBox="1"/>
          <p:nvPr/>
        </p:nvSpPr>
        <p:spPr>
          <a:xfrm>
            <a:off x="81494" y="4078924"/>
            <a:ext cx="3300900" cy="4713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1. Koch, J. </a:t>
            </a:r>
            <a:r>
              <a:rPr kumimoji="0" lang="en-US" sz="800" b="0" i="1"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et al.</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Physical Review A </a:t>
            </a:r>
            <a:r>
              <a:rPr kumimoji="0" lang="en-US" sz="800" b="1"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76</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042319 (2007)</a:t>
            </a: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2. </a:t>
            </a:r>
            <a:r>
              <a:rPr kumimoji="0" lang="en-US" sz="800" b="0" i="0" u="none" strike="noStrike" kern="1200" cap="none" spc="0" normalizeH="0" baseline="0" noProof="0" dirty="0" err="1">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Wenner</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J. </a:t>
            </a:r>
            <a:r>
              <a:rPr kumimoji="0" lang="en-US" sz="800" b="0" i="1"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et al.</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Applied Physics Letters </a:t>
            </a:r>
            <a:r>
              <a:rPr kumimoji="0" lang="en-US" sz="800" b="1"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99</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113513 (2011)</a:t>
            </a: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3. Wang et al. Appl. Phys. Lett. 107, 162601 (2015)</a:t>
            </a: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4. </a:t>
            </a:r>
            <a:r>
              <a:rPr kumimoji="0" lang="en-US" sz="800" b="0" i="0" u="none" strike="noStrike" kern="1200" cap="none" spc="0" normalizeH="0" baseline="0" noProof="0" dirty="0" err="1">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Calusine</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G. </a:t>
            </a:r>
            <a:r>
              <a:rPr kumimoji="0" lang="en-US" sz="800" b="0" i="1"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et al.</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Applied Physics Letters </a:t>
            </a:r>
            <a:r>
              <a:rPr kumimoji="0" lang="en-US" sz="800" b="1"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112</a:t>
            </a:r>
            <a:r>
              <a:rPr kumimoji="0" lang="en-US"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rPr>
              <a:t>, 062601 (2018)</a:t>
            </a: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800" b="0" i="0" u="none" strike="noStrike" kern="1200" cap="none" spc="0" normalizeH="0" baseline="0" noProof="0" dirty="0">
              <a:ln>
                <a:noFill/>
              </a:ln>
              <a:solidFill>
                <a:srgbClr val="666666"/>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600" b="0" i="0" u="none" strike="noStrike" kern="120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pic>
        <p:nvPicPr>
          <p:cNvPr id="115" name="Google Shape;115;p12" descr="\begin{equation}&#10;\gamma= \sum_i \gamma_i + \Gamma= \omega\sum_i{p_i \tan\delta_i} + \Gamma   &#10;\end{equation}" title="MathEquation,#0000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28401" y="3510836"/>
            <a:ext cx="4334868" cy="346800"/>
          </a:xfrm>
          <a:prstGeom prst="rect">
            <a:avLst/>
          </a:prstGeom>
          <a:noFill/>
          <a:ln>
            <a:noFill/>
          </a:ln>
        </p:spPr>
      </p:pic>
      <p:cxnSp>
        <p:nvCxnSpPr>
          <p:cNvPr id="118" name="Google Shape;118;p12"/>
          <p:cNvCxnSpPr/>
          <p:nvPr/>
        </p:nvCxnSpPr>
        <p:spPr>
          <a:xfrm>
            <a:off x="4394413" y="3084424"/>
            <a:ext cx="116700" cy="381600"/>
          </a:xfrm>
          <a:prstGeom prst="straightConnector1">
            <a:avLst/>
          </a:prstGeom>
          <a:noFill/>
          <a:ln w="19050" cap="flat" cmpd="sng">
            <a:solidFill>
              <a:srgbClr val="66ACB4"/>
            </a:solidFill>
            <a:prstDash val="solid"/>
            <a:round/>
            <a:headEnd type="none" w="med" len="med"/>
            <a:tailEnd type="triangle" w="med" len="med"/>
          </a:ln>
        </p:spPr>
      </p:cxnSp>
      <p:sp>
        <p:nvSpPr>
          <p:cNvPr id="119" name="Google Shape;119;p12"/>
          <p:cNvSpPr txBox="1"/>
          <p:nvPr/>
        </p:nvSpPr>
        <p:spPr>
          <a:xfrm>
            <a:off x="3511198" y="2748993"/>
            <a:ext cx="2727412" cy="346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rPr>
              <a:t>Other channels (e.g. radiative decay)</a:t>
            </a:r>
            <a:endParaRPr kumimoji="0"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endParaRPr>
          </a:p>
        </p:txBody>
      </p:sp>
      <p:sp>
        <p:nvSpPr>
          <p:cNvPr id="120" name="Google Shape;120;p12"/>
          <p:cNvSpPr txBox="1"/>
          <p:nvPr/>
        </p:nvSpPr>
        <p:spPr>
          <a:xfrm>
            <a:off x="4827013" y="4224424"/>
            <a:ext cx="1437900" cy="346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3087"/>
                </a:solidFill>
                <a:effectLst/>
                <a:uLnTx/>
                <a:uFillTx/>
                <a:latin typeface="Helvetica" pitchFamily="2" charset="0"/>
                <a:ea typeface="Roboto"/>
                <a:cs typeface="Roboto"/>
                <a:sym typeface="Roboto"/>
              </a:rPr>
              <a:t>Qubit frequency</a:t>
            </a:r>
            <a:endParaRPr kumimoji="0" sz="1200" b="0" i="0" u="none" strike="noStrike" kern="1200" cap="none" spc="0" normalizeH="0" baseline="0" noProof="0">
              <a:ln>
                <a:noFill/>
              </a:ln>
              <a:solidFill>
                <a:srgbClr val="003087"/>
              </a:solidFill>
              <a:effectLst/>
              <a:uLnTx/>
              <a:uFillTx/>
              <a:latin typeface="Helvetica" pitchFamily="2" charset="0"/>
              <a:ea typeface="Roboto"/>
              <a:cs typeface="Roboto"/>
              <a:sym typeface="Roboto"/>
            </a:endParaRPr>
          </a:p>
        </p:txBody>
      </p:sp>
      <p:cxnSp>
        <p:nvCxnSpPr>
          <p:cNvPr id="121" name="Google Shape;121;p12"/>
          <p:cNvCxnSpPr/>
          <p:nvPr/>
        </p:nvCxnSpPr>
        <p:spPr>
          <a:xfrm rot="10800000">
            <a:off x="5291263" y="3928574"/>
            <a:ext cx="116100" cy="371400"/>
          </a:xfrm>
          <a:prstGeom prst="straightConnector1">
            <a:avLst/>
          </a:prstGeom>
          <a:noFill/>
          <a:ln w="19050" cap="flat" cmpd="sng">
            <a:solidFill>
              <a:srgbClr val="66ACB4"/>
            </a:solidFill>
            <a:prstDash val="solid"/>
            <a:round/>
            <a:headEnd type="none" w="med" len="med"/>
            <a:tailEnd type="triangle" w="med" len="med"/>
          </a:ln>
        </p:spPr>
      </p:cxnSp>
      <p:cxnSp>
        <p:nvCxnSpPr>
          <p:cNvPr id="122" name="Google Shape;122;p12"/>
          <p:cNvCxnSpPr/>
          <p:nvPr/>
        </p:nvCxnSpPr>
        <p:spPr>
          <a:xfrm flipH="1">
            <a:off x="5809413" y="3118199"/>
            <a:ext cx="408300" cy="420000"/>
          </a:xfrm>
          <a:prstGeom prst="straightConnector1">
            <a:avLst/>
          </a:prstGeom>
          <a:noFill/>
          <a:ln w="19050" cap="flat" cmpd="sng">
            <a:solidFill>
              <a:srgbClr val="66ACB4"/>
            </a:solidFill>
            <a:prstDash val="solid"/>
            <a:round/>
            <a:headEnd type="none" w="med" len="med"/>
            <a:tailEnd type="triangle" w="med" len="med"/>
          </a:ln>
        </p:spPr>
      </p:cxnSp>
      <p:sp>
        <p:nvSpPr>
          <p:cNvPr id="123" name="Google Shape;123;p12"/>
          <p:cNvSpPr txBox="1"/>
          <p:nvPr/>
        </p:nvSpPr>
        <p:spPr>
          <a:xfrm>
            <a:off x="6122413" y="4224424"/>
            <a:ext cx="1102200" cy="346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3087"/>
                </a:solidFill>
                <a:effectLst/>
                <a:uLnTx/>
                <a:uFillTx/>
                <a:latin typeface="Helvetica" pitchFamily="2" charset="0"/>
                <a:ea typeface="Roboto"/>
                <a:cs typeface="Roboto"/>
                <a:sym typeface="Roboto"/>
              </a:rPr>
              <a:t>Loss tangent</a:t>
            </a:r>
            <a:endParaRPr kumimoji="0" sz="1200" b="0" i="0" u="none" strike="noStrike" kern="1200" cap="none" spc="0" normalizeH="0" baseline="0" noProof="0">
              <a:ln>
                <a:noFill/>
              </a:ln>
              <a:solidFill>
                <a:srgbClr val="003087"/>
              </a:solidFill>
              <a:effectLst/>
              <a:uLnTx/>
              <a:uFillTx/>
              <a:latin typeface="Helvetica" pitchFamily="2" charset="0"/>
              <a:ea typeface="Roboto"/>
              <a:cs typeface="Roboto"/>
              <a:sym typeface="Roboto"/>
            </a:endParaRPr>
          </a:p>
        </p:txBody>
      </p:sp>
      <p:cxnSp>
        <p:nvCxnSpPr>
          <p:cNvPr id="124" name="Google Shape;124;p12"/>
          <p:cNvCxnSpPr/>
          <p:nvPr/>
        </p:nvCxnSpPr>
        <p:spPr>
          <a:xfrm rot="10800000">
            <a:off x="6418863" y="3928549"/>
            <a:ext cx="136500" cy="326400"/>
          </a:xfrm>
          <a:prstGeom prst="straightConnector1">
            <a:avLst/>
          </a:prstGeom>
          <a:noFill/>
          <a:ln w="19050" cap="flat" cmpd="sng">
            <a:solidFill>
              <a:srgbClr val="66ACB4"/>
            </a:solidFill>
            <a:prstDash val="solid"/>
            <a:round/>
            <a:headEnd type="none" w="med" len="med"/>
            <a:tailEnd type="triangle" w="med" len="med"/>
          </a:ln>
        </p:spPr>
      </p:cxnSp>
      <p:cxnSp>
        <p:nvCxnSpPr>
          <p:cNvPr id="125" name="Google Shape;125;p12"/>
          <p:cNvCxnSpPr>
            <a:cxnSpLocks/>
          </p:cNvCxnSpPr>
          <p:nvPr/>
        </p:nvCxnSpPr>
        <p:spPr>
          <a:xfrm>
            <a:off x="1989251" y="3611180"/>
            <a:ext cx="839150" cy="73056"/>
          </a:xfrm>
          <a:prstGeom prst="straightConnector1">
            <a:avLst/>
          </a:prstGeom>
          <a:noFill/>
          <a:ln w="19050" cap="flat" cmpd="sng">
            <a:solidFill>
              <a:srgbClr val="66ACB4"/>
            </a:solidFill>
            <a:prstDash val="solid"/>
            <a:round/>
            <a:headEnd type="none" w="med" len="med"/>
            <a:tailEnd type="triangle" w="med" len="med"/>
          </a:ln>
        </p:spPr>
      </p:cxnSp>
      <p:sp>
        <p:nvSpPr>
          <p:cNvPr id="126" name="Google Shape;126;p12"/>
          <p:cNvSpPr txBox="1"/>
          <p:nvPr/>
        </p:nvSpPr>
        <p:spPr>
          <a:xfrm>
            <a:off x="443951" y="3292624"/>
            <a:ext cx="1545300" cy="346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rPr>
              <a:t>Total decay rate </a:t>
            </a:r>
            <a:r>
              <a:rPr kumimoji="0" lang="en-US" sz="1200" b="0" i="0" u="none" strike="noStrike" kern="1200" cap="none" spc="0" normalizeH="0" baseline="30000" noProof="0" dirty="0">
                <a:ln>
                  <a:noFill/>
                </a:ln>
                <a:solidFill>
                  <a:srgbClr val="666666"/>
                </a:solidFill>
                <a:effectLst/>
                <a:uLnTx/>
                <a:uFillTx/>
                <a:latin typeface="Helvetica" pitchFamily="2" charset="0"/>
                <a:ea typeface="Roboto"/>
                <a:cs typeface="Roboto"/>
                <a:sym typeface="Roboto"/>
              </a:rPr>
              <a:t>1,2,3</a:t>
            </a:r>
            <a:endParaRPr kumimoji="0"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endParaRPr>
          </a:p>
        </p:txBody>
      </p:sp>
      <p:sp>
        <p:nvSpPr>
          <p:cNvPr id="132" name="Google Shape;132;p12"/>
          <p:cNvSpPr txBox="1"/>
          <p:nvPr/>
        </p:nvSpPr>
        <p:spPr>
          <a:xfrm>
            <a:off x="6213975" y="2882970"/>
            <a:ext cx="2556300" cy="346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
                <a:srgbClr val="0D0D36"/>
              </a:buClr>
              <a:buSzPts val="1100"/>
              <a:buFontTx/>
              <a:buNone/>
              <a:tabLst/>
              <a:defRPr/>
            </a:pPr>
            <a:r>
              <a:rPr kumimoji="0" lang="en-US"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rPr>
              <a:t>Participation ratio </a:t>
            </a:r>
            <a:r>
              <a:rPr kumimoji="0" lang="en-US" sz="1200" b="0" i="0" u="none" strike="noStrike" kern="1200" cap="none" spc="0" normalizeH="0" baseline="0" noProof="0" dirty="0" err="1">
                <a:ln>
                  <a:noFill/>
                </a:ln>
                <a:solidFill>
                  <a:srgbClr val="003087"/>
                </a:solidFill>
                <a:effectLst/>
                <a:uLnTx/>
                <a:uFillTx/>
                <a:latin typeface="Helvetica" pitchFamily="2" charset="0"/>
                <a:ea typeface="Roboto"/>
                <a:cs typeface="Roboto"/>
                <a:sym typeface="Roboto"/>
              </a:rPr>
              <a:t>E</a:t>
            </a:r>
            <a:r>
              <a:rPr kumimoji="0" lang="en-US" sz="1200" b="0" i="0" u="none" strike="noStrike" kern="1200" cap="none" spc="0" normalizeH="0" baseline="-25000" noProof="0" dirty="0" err="1">
                <a:ln>
                  <a:noFill/>
                </a:ln>
                <a:solidFill>
                  <a:srgbClr val="003087"/>
                </a:solidFill>
                <a:effectLst/>
                <a:uLnTx/>
                <a:uFillTx/>
                <a:latin typeface="Helvetica" pitchFamily="2" charset="0"/>
                <a:ea typeface="Roboto"/>
                <a:cs typeface="Roboto"/>
                <a:sym typeface="Roboto"/>
              </a:rPr>
              <a:t>stored</a:t>
            </a:r>
            <a:r>
              <a:rPr kumimoji="0" lang="en-US"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rPr>
              <a:t> /</a:t>
            </a:r>
            <a:r>
              <a:rPr kumimoji="0" lang="en-US" sz="1200" b="0" i="0" u="none" strike="noStrike" kern="1200" cap="none" spc="0" normalizeH="0" baseline="0" noProof="0" dirty="0" err="1">
                <a:ln>
                  <a:noFill/>
                </a:ln>
                <a:solidFill>
                  <a:srgbClr val="003087"/>
                </a:solidFill>
                <a:effectLst/>
                <a:uLnTx/>
                <a:uFillTx/>
                <a:latin typeface="Helvetica" pitchFamily="2" charset="0"/>
                <a:ea typeface="Roboto"/>
                <a:cs typeface="Roboto"/>
                <a:sym typeface="Roboto"/>
              </a:rPr>
              <a:t>E</a:t>
            </a:r>
            <a:r>
              <a:rPr kumimoji="0" lang="en-US" sz="1200" b="0" i="0" u="none" strike="noStrike" kern="1200" cap="none" spc="0" normalizeH="0" baseline="-25000" noProof="0" dirty="0" err="1">
                <a:ln>
                  <a:noFill/>
                </a:ln>
                <a:solidFill>
                  <a:srgbClr val="003087"/>
                </a:solidFill>
                <a:effectLst/>
                <a:uLnTx/>
                <a:uFillTx/>
                <a:latin typeface="Helvetica" pitchFamily="2" charset="0"/>
                <a:ea typeface="Roboto"/>
                <a:cs typeface="Roboto"/>
                <a:sym typeface="Roboto"/>
              </a:rPr>
              <a:t>total</a:t>
            </a:r>
            <a:r>
              <a:rPr kumimoji="0" lang="en-US" sz="1200" b="0" i="0" u="none" strike="noStrike" kern="1200" cap="none" spc="0" normalizeH="0" baseline="-25000" noProof="0" dirty="0">
                <a:ln>
                  <a:noFill/>
                </a:ln>
                <a:solidFill>
                  <a:srgbClr val="003087"/>
                </a:solidFill>
                <a:effectLst/>
                <a:uLnTx/>
                <a:uFillTx/>
                <a:latin typeface="Helvetica" pitchFamily="2" charset="0"/>
                <a:ea typeface="Roboto"/>
                <a:cs typeface="Roboto"/>
                <a:sym typeface="Roboto"/>
              </a:rPr>
              <a:t>   </a:t>
            </a:r>
            <a:endParaRPr kumimoji="0" sz="12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1000" b="0" i="0" u="none" strike="noStrike" kern="1200" cap="none" spc="0" normalizeH="0" baseline="0" noProof="0" dirty="0">
              <a:ln>
                <a:noFill/>
              </a:ln>
              <a:solidFill>
                <a:srgbClr val="003087"/>
              </a:solidFill>
              <a:effectLst/>
              <a:uLnTx/>
              <a:uFillTx/>
              <a:latin typeface="Helvetica" pitchFamily="2" charset="0"/>
              <a:ea typeface="Roboto"/>
              <a:cs typeface="Roboto"/>
              <a:sym typeface="Roboto"/>
            </a:endParaRPr>
          </a:p>
        </p:txBody>
      </p:sp>
      <p:pic>
        <p:nvPicPr>
          <p:cNvPr id="135" name="Google Shape;135;p12"/>
          <p:cNvPicPr preferRelativeResize="0"/>
          <p:nvPr/>
        </p:nvPicPr>
        <p:blipFill rotWithShape="1">
          <a:blip r:embed="rId4">
            <a:alphaModFix/>
          </a:blip>
          <a:srcRect/>
          <a:stretch/>
        </p:blipFill>
        <p:spPr>
          <a:xfrm>
            <a:off x="119699" y="1089669"/>
            <a:ext cx="6406947" cy="1333061"/>
          </a:xfrm>
          <a:prstGeom prst="rect">
            <a:avLst/>
          </a:prstGeom>
          <a:noFill/>
          <a:ln>
            <a:noFill/>
          </a:ln>
        </p:spPr>
      </p:pic>
      <p:sp>
        <p:nvSpPr>
          <p:cNvPr id="136" name="Google Shape;136;p12"/>
          <p:cNvSpPr txBox="1"/>
          <p:nvPr/>
        </p:nvSpPr>
        <p:spPr>
          <a:xfrm>
            <a:off x="4488536" y="842799"/>
            <a:ext cx="4712700" cy="2463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Helvetica" pitchFamily="2" charset="0"/>
                <a:ea typeface="Roboto Mono"/>
                <a:cs typeface="Roboto Mono"/>
                <a:sym typeface="Roboto Mono"/>
              </a:rPr>
              <a:t> MS: Metal-Substrate | SA: Substrate-Air | MA: Metal-Air | MM: Metal-Metal</a:t>
            </a:r>
            <a:endParaRPr kumimoji="0" sz="1000" b="0" i="0" u="none" strike="noStrike" kern="1200" cap="none" spc="0" normalizeH="0" baseline="0" noProof="0" dirty="0">
              <a:ln>
                <a:noFill/>
              </a:ln>
              <a:solidFill>
                <a:srgbClr val="999999"/>
              </a:solidFill>
              <a:effectLst/>
              <a:uLnTx/>
              <a:uFillTx/>
              <a:latin typeface="Helvetica" pitchFamily="2" charset="0"/>
              <a:ea typeface="Roboto Mono"/>
              <a:cs typeface="Roboto Mono"/>
              <a:sym typeface="Roboto Mono"/>
            </a:endParaRPr>
          </a:p>
        </p:txBody>
      </p:sp>
      <p:sp>
        <p:nvSpPr>
          <p:cNvPr id="137" name="Google Shape;137;p12"/>
          <p:cNvSpPr txBox="1"/>
          <p:nvPr/>
        </p:nvSpPr>
        <p:spPr>
          <a:xfrm>
            <a:off x="6306465" y="4061473"/>
            <a:ext cx="378300" cy="6354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3F3F3"/>
                </a:solidFill>
                <a:effectLst/>
                <a:uLnTx/>
                <a:uFillTx/>
                <a:latin typeface="Open Sans"/>
                <a:ea typeface="Open Sans"/>
                <a:cs typeface="Open Sans"/>
                <a:sym typeface="Open Sans"/>
              </a:rPr>
              <a:t>Al</a:t>
            </a:r>
            <a:endParaRPr kumimoji="0" sz="1100" b="0" i="0" u="none" strike="noStrike" kern="1200" cap="none" spc="0" normalizeH="0" baseline="0" noProof="0">
              <a:ln>
                <a:noFill/>
              </a:ln>
              <a:solidFill>
                <a:srgbClr val="F3F3F3"/>
              </a:solidFill>
              <a:effectLst/>
              <a:uLnTx/>
              <a:uFillTx/>
              <a:latin typeface="Open Sans"/>
              <a:ea typeface="Open Sans"/>
              <a:cs typeface="Open Sans"/>
              <a:sym typeface="Open Sans"/>
            </a:endParaRPr>
          </a:p>
        </p:txBody>
      </p:sp>
      <p:sp>
        <p:nvSpPr>
          <p:cNvPr id="10" name="TextBox 9">
            <a:extLst>
              <a:ext uri="{FF2B5EF4-FFF2-40B4-BE49-F238E27FC236}">
                <a16:creationId xmlns:a16="http://schemas.microsoft.com/office/drawing/2014/main" id="{F17FFE01-1E32-2D6A-7F0B-3AB70F46E7B8}"/>
              </a:ext>
            </a:extLst>
          </p:cNvPr>
          <p:cNvSpPr txBox="1"/>
          <p:nvPr/>
        </p:nvSpPr>
        <p:spPr>
          <a:xfrm>
            <a:off x="6555363" y="1756199"/>
            <a:ext cx="242566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Coherence time ~ 1/</a:t>
            </a:r>
            <a:r>
              <a:rPr kumimoji="0" lang="en-US" sz="1800" b="0" i="0" u="none" strike="noStrike" kern="1200" cap="none" spc="0" normalizeH="0" baseline="0" noProof="0" dirty="0">
                <a:ln>
                  <a:noFill/>
                </a:ln>
                <a:solidFill>
                  <a:srgbClr val="000000"/>
                </a:solidFill>
                <a:effectLst/>
                <a:uLnTx/>
                <a:uFillTx/>
                <a:latin typeface="Symbol" pitchFamily="2" charset="2"/>
                <a:ea typeface="Roboto" panose="02000000000000000000" pitchFamily="2" charset="0"/>
              </a:rPr>
              <a:t>g</a:t>
            </a:r>
          </a:p>
        </p:txBody>
      </p:sp>
      <p:sp>
        <p:nvSpPr>
          <p:cNvPr id="2" name="Title 2">
            <a:extLst>
              <a:ext uri="{FF2B5EF4-FFF2-40B4-BE49-F238E27FC236}">
                <a16:creationId xmlns:a16="http://schemas.microsoft.com/office/drawing/2014/main" id="{B198BBDE-A720-7E23-BB11-29A7AACEB0B4}"/>
              </a:ext>
            </a:extLst>
          </p:cNvPr>
          <p:cNvSpPr txBox="1">
            <a:spLocks/>
          </p:cNvSpPr>
          <p:nvPr/>
        </p:nvSpPr>
        <p:spPr>
          <a:xfrm>
            <a:off x="329884" y="223105"/>
            <a:ext cx="8814116"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Goal: identifying all 2D qubit decoherence channels</a:t>
            </a:r>
          </a:p>
        </p:txBody>
      </p:sp>
      <p:sp>
        <p:nvSpPr>
          <p:cNvPr id="19" name="Date Placeholder 3">
            <a:extLst>
              <a:ext uri="{FF2B5EF4-FFF2-40B4-BE49-F238E27FC236}">
                <a16:creationId xmlns:a16="http://schemas.microsoft.com/office/drawing/2014/main" id="{F6D0D4A0-5332-DC41-9077-2B9782730A29}"/>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20" name="Footer Placeholder 4">
            <a:extLst>
              <a:ext uri="{FF2B5EF4-FFF2-40B4-BE49-F238E27FC236}">
                <a16:creationId xmlns:a16="http://schemas.microsoft.com/office/drawing/2014/main" id="{622A356A-1800-414F-A155-E4AC99758FC7}"/>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411725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7591-19FD-4F4D-B812-3B1F55122D38}"/>
              </a:ext>
            </a:extLst>
          </p:cNvPr>
          <p:cNvSpPr>
            <a:spLocks noGrp="1"/>
          </p:cNvSpPr>
          <p:nvPr>
            <p:ph type="title"/>
          </p:nvPr>
        </p:nvSpPr>
        <p:spPr>
          <a:xfrm>
            <a:off x="-978821" y="359914"/>
            <a:ext cx="8343899" cy="994172"/>
          </a:xfrm>
        </p:spPr>
        <p:txBody>
          <a:bodyPr/>
          <a:lstStyle/>
          <a:p>
            <a:pPr algn="ctr"/>
            <a:r>
              <a:rPr lang="en-US" dirty="0"/>
              <a:t>National QIS Research Centers </a:t>
            </a:r>
          </a:p>
        </p:txBody>
      </p:sp>
      <p:sp>
        <p:nvSpPr>
          <p:cNvPr id="3" name="Content Placeholder 2">
            <a:extLst>
              <a:ext uri="{FF2B5EF4-FFF2-40B4-BE49-F238E27FC236}">
                <a16:creationId xmlns:a16="http://schemas.microsoft.com/office/drawing/2014/main" id="{E39EB562-9E72-4EFD-B3C1-280C0CB0D392}"/>
              </a:ext>
            </a:extLst>
          </p:cNvPr>
          <p:cNvSpPr>
            <a:spLocks noGrp="1"/>
          </p:cNvSpPr>
          <p:nvPr>
            <p:ph sz="quarter" idx="13"/>
          </p:nvPr>
        </p:nvSpPr>
        <p:spPr>
          <a:xfrm>
            <a:off x="476869" y="816344"/>
            <a:ext cx="8192002" cy="3510812"/>
          </a:xfrm>
        </p:spPr>
        <p:txBody>
          <a:bodyPr>
            <a:normAutofit lnSpcReduction="10000"/>
          </a:bodyPr>
          <a:lstStyle/>
          <a:p>
            <a:pPr marL="0" indent="0">
              <a:buNone/>
            </a:pPr>
            <a:endParaRPr lang="en-US" dirty="0"/>
          </a:p>
          <a:p>
            <a:r>
              <a:rPr lang="en-US" dirty="0">
                <a:solidFill>
                  <a:schemeClr val="tx1">
                    <a:lumMod val="50000"/>
                  </a:schemeClr>
                </a:solidFill>
              </a:rPr>
              <a:t>Build on SC’s long history of stewarding national </a:t>
            </a:r>
          </a:p>
          <a:p>
            <a:pPr marL="0" indent="0">
              <a:buNone/>
            </a:pPr>
            <a:r>
              <a:rPr lang="en-US" dirty="0">
                <a:solidFill>
                  <a:schemeClr val="tx1">
                    <a:lumMod val="50000"/>
                  </a:schemeClr>
                </a:solidFill>
              </a:rPr>
              <a:t>     initiatives: </a:t>
            </a:r>
          </a:p>
          <a:p>
            <a:pPr marL="0" indent="0">
              <a:buNone/>
            </a:pPr>
            <a:r>
              <a:rPr lang="en-US" sz="1600" dirty="0">
                <a:solidFill>
                  <a:schemeClr val="tx1">
                    <a:lumMod val="50000"/>
                  </a:schemeClr>
                </a:solidFill>
              </a:rPr>
              <a:t>National Nanotechnology Initiative, Energy (Bioenergy Research Centers, Energy Innovation Hubs, Energy Frontier Research Centers), Computing (</a:t>
            </a:r>
            <a:r>
              <a:rPr lang="en-US" sz="1600" dirty="0" err="1">
                <a:solidFill>
                  <a:schemeClr val="tx1">
                    <a:lumMod val="50000"/>
                  </a:schemeClr>
                </a:solidFill>
              </a:rPr>
              <a:t>Exascale</a:t>
            </a:r>
            <a:r>
              <a:rPr lang="en-US" sz="1600" dirty="0">
                <a:solidFill>
                  <a:schemeClr val="tx1">
                    <a:lumMod val="50000"/>
                  </a:schemeClr>
                </a:solidFill>
              </a:rPr>
              <a:t> Computing Project)…</a:t>
            </a:r>
          </a:p>
          <a:p>
            <a:endParaRPr lang="en-US" dirty="0">
              <a:solidFill>
                <a:schemeClr val="tx1">
                  <a:lumMod val="50000"/>
                </a:schemeClr>
              </a:solidFill>
            </a:endParaRPr>
          </a:p>
          <a:p>
            <a:r>
              <a:rPr lang="en-US" dirty="0">
                <a:solidFill>
                  <a:schemeClr val="tx1">
                    <a:lumMod val="50000"/>
                  </a:schemeClr>
                </a:solidFill>
              </a:rPr>
              <a:t>Be an integral (and leading) part of SC QIS portfolio</a:t>
            </a:r>
          </a:p>
          <a:p>
            <a:endParaRPr lang="en-US" dirty="0">
              <a:solidFill>
                <a:schemeClr val="tx1">
                  <a:lumMod val="50000"/>
                </a:schemeClr>
              </a:solidFill>
            </a:endParaRPr>
          </a:p>
          <a:p>
            <a:r>
              <a:rPr lang="en-US" dirty="0">
                <a:solidFill>
                  <a:schemeClr val="tx1">
                    <a:lumMod val="50000"/>
                  </a:schemeClr>
                </a:solidFill>
              </a:rPr>
              <a:t>Represent the “all of SC” strategy</a:t>
            </a:r>
          </a:p>
          <a:p>
            <a:endParaRPr lang="en-US" dirty="0">
              <a:solidFill>
                <a:schemeClr val="tx1">
                  <a:lumMod val="50000"/>
                </a:schemeClr>
              </a:solidFill>
            </a:endParaRPr>
          </a:p>
          <a:p>
            <a:r>
              <a:rPr lang="en-US" dirty="0">
                <a:solidFill>
                  <a:schemeClr val="tx1">
                    <a:lumMod val="50000"/>
                  </a:schemeClr>
                </a:solidFill>
              </a:rPr>
              <a:t>Embody a national imperative – urgency, scale, and impact</a:t>
            </a:r>
          </a:p>
        </p:txBody>
      </p:sp>
      <p:sp>
        <p:nvSpPr>
          <p:cNvPr id="4" name="Slide Number Placeholder 3">
            <a:extLst>
              <a:ext uri="{FF2B5EF4-FFF2-40B4-BE49-F238E27FC236}">
                <a16:creationId xmlns:a16="http://schemas.microsoft.com/office/drawing/2014/main" id="{D8B6B042-1462-4464-8BEC-60FEB3B71B23}"/>
              </a:ext>
            </a:extLst>
          </p:cNvPr>
          <p:cNvSpPr>
            <a:spLocks noGrp="1"/>
          </p:cNvSpPr>
          <p:nvPr>
            <p:ph type="sldNum" sz="quarter" idx="12"/>
          </p:nvPr>
        </p:nvSpPr>
        <p:spPr/>
        <p:txBody>
          <a:bodyPr/>
          <a:lstStyle/>
          <a:p>
            <a:pPr defTabSz="685783"/>
            <a:fld id="{2F3902C9-C47C-4EF4-BA50-DAB7C4D8D7B4}" type="slidenum">
              <a:rPr lang="en-US">
                <a:solidFill>
                  <a:prstClr val="black">
                    <a:tint val="75000"/>
                  </a:prstClr>
                </a:solidFill>
                <a:latin typeface="Arial"/>
                <a:ea typeface="Geneva" charset="0"/>
                <a:cs typeface="+mn-cs"/>
              </a:rPr>
              <a:pPr defTabSz="685783"/>
              <a:t>2</a:t>
            </a:fld>
            <a:endParaRPr lang="en-US">
              <a:solidFill>
                <a:prstClr val="black">
                  <a:tint val="75000"/>
                </a:prstClr>
              </a:solidFill>
              <a:latin typeface="Arial"/>
              <a:ea typeface="Geneva" charset="0"/>
              <a:cs typeface="+mn-cs"/>
            </a:endParaRPr>
          </a:p>
        </p:txBody>
      </p:sp>
      <p:sp>
        <p:nvSpPr>
          <p:cNvPr id="5" name="TextBox 4">
            <a:extLst>
              <a:ext uri="{FF2B5EF4-FFF2-40B4-BE49-F238E27FC236}">
                <a16:creationId xmlns:a16="http://schemas.microsoft.com/office/drawing/2014/main" id="{C3615081-85BC-432A-C6BE-85DA4E6B83B5}"/>
              </a:ext>
            </a:extLst>
          </p:cNvPr>
          <p:cNvSpPr txBox="1"/>
          <p:nvPr/>
        </p:nvSpPr>
        <p:spPr>
          <a:xfrm>
            <a:off x="4087368" y="4448770"/>
            <a:ext cx="3154679" cy="307777"/>
          </a:xfrm>
          <a:prstGeom prst="rect">
            <a:avLst/>
          </a:prstGeom>
          <a:solidFill>
            <a:srgbClr val="FFFF00"/>
          </a:solidFill>
        </p:spPr>
        <p:txBody>
          <a:bodyPr wrap="square" rtlCol="0">
            <a:spAutoFit/>
          </a:bodyPr>
          <a:lstStyle/>
          <a:p>
            <a:pPr defTabSz="457189"/>
            <a:r>
              <a:rPr lang="en-US" sz="1400" dirty="0">
                <a:solidFill>
                  <a:srgbClr val="003087"/>
                </a:solidFill>
              </a:rPr>
              <a:t>Slide from Harriet Kung, DOE SC Director</a:t>
            </a:r>
          </a:p>
        </p:txBody>
      </p:sp>
      <p:sp>
        <p:nvSpPr>
          <p:cNvPr id="6" name="Footer Placeholder 5">
            <a:extLst>
              <a:ext uri="{FF2B5EF4-FFF2-40B4-BE49-F238E27FC236}">
                <a16:creationId xmlns:a16="http://schemas.microsoft.com/office/drawing/2014/main" id="{2D87B727-C221-7B18-FB89-023815300427}"/>
              </a:ext>
            </a:extLst>
          </p:cNvPr>
          <p:cNvSpPr>
            <a:spLocks noGrp="1"/>
          </p:cNvSpPr>
          <p:nvPr>
            <p:ph type="ftr" sz="quarter" idx="11"/>
          </p:nvPr>
        </p:nvSpPr>
        <p:spPr/>
        <p:txBody>
          <a:bodyPr/>
          <a:lstStyle/>
          <a:p>
            <a:pPr defTabSz="457189"/>
            <a:r>
              <a:rPr lang="en-US"/>
              <a:t>Grassellino - QIS</a:t>
            </a:r>
          </a:p>
        </p:txBody>
      </p:sp>
      <p:pic>
        <p:nvPicPr>
          <p:cNvPr id="7" name="Picture 2" descr="About the National Quantum Initiative - National Quantum Initiative">
            <a:extLst>
              <a:ext uri="{FF2B5EF4-FFF2-40B4-BE49-F238E27FC236}">
                <a16:creationId xmlns:a16="http://schemas.microsoft.com/office/drawing/2014/main" id="{F2FC69FD-1F52-8918-7BAB-7E8BAC4EF0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551" y="265339"/>
            <a:ext cx="2181479" cy="1237147"/>
          </a:xfrm>
          <a:prstGeom prst="rect">
            <a:avLst/>
          </a:prstGeom>
          <a:noFill/>
          <a:ln>
            <a:solidFill>
              <a:srgbClr val="505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98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EA8AD0-A57A-1BBD-ACFE-CB9DFF88B502}"/>
              </a:ext>
            </a:extLst>
          </p:cNvPr>
          <p:cNvSpPr>
            <a:spLocks noGrp="1"/>
          </p:cNvSpPr>
          <p:nvPr>
            <p:ph idx="1"/>
          </p:nvPr>
        </p:nvSpPr>
        <p:spPr>
          <a:xfrm>
            <a:off x="235743" y="1052381"/>
            <a:ext cx="8672513" cy="3794522"/>
          </a:xfrm>
        </p:spPr>
        <p:txBody>
          <a:bodyPr/>
          <a:lstStyle/>
          <a:p>
            <a:r>
              <a:rPr lang="en-US" sz="2400" dirty="0"/>
              <a:t>What are all the details of the constituent materials of 2D qubits?</a:t>
            </a:r>
          </a:p>
          <a:p>
            <a:pPr lvl="1"/>
            <a:r>
              <a:rPr lang="en-US" sz="2000" dirty="0"/>
              <a:t>Substrate, films</a:t>
            </a:r>
          </a:p>
          <a:p>
            <a:pPr lvl="2"/>
            <a:r>
              <a:rPr lang="en-US" sz="1800" dirty="0"/>
              <a:t>Composition, structure, composition, thicknesses</a:t>
            </a:r>
          </a:p>
          <a:p>
            <a:pPr lvl="2"/>
            <a:endParaRPr lang="en-US" sz="1800" dirty="0"/>
          </a:p>
          <a:p>
            <a:r>
              <a:rPr lang="en-US" sz="2400" dirty="0"/>
              <a:t>What is the “hierarchy” of the individual loss contributions?</a:t>
            </a:r>
          </a:p>
          <a:p>
            <a:pPr lvl="1"/>
            <a:r>
              <a:rPr lang="en-US" sz="2000" dirty="0"/>
              <a:t>Dissipation in oxide(s), substrate, other layers, inclusions, quasiparticles..</a:t>
            </a:r>
          </a:p>
          <a:p>
            <a:endParaRPr lang="en-US" sz="2400" dirty="0"/>
          </a:p>
          <a:p>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8EBE610-B28E-F7A3-9628-1B542457E51A}"/>
              </a:ext>
            </a:extLst>
          </p:cNvPr>
          <p:cNvSpPr>
            <a:spLocks noGrp="1"/>
          </p:cNvSpPr>
          <p:nvPr>
            <p:ph type="title"/>
          </p:nvPr>
        </p:nvSpPr>
        <p:spPr>
          <a:xfrm>
            <a:off x="387120" y="321569"/>
            <a:ext cx="8603055" cy="517776"/>
          </a:xfrm>
        </p:spPr>
        <p:txBody>
          <a:bodyPr/>
          <a:lstStyle/>
          <a:p>
            <a:r>
              <a:rPr lang="en-US" sz="2800" dirty="0"/>
              <a:t>Necessary Parts to Advance Coherence</a:t>
            </a:r>
          </a:p>
        </p:txBody>
      </p:sp>
      <p:sp>
        <p:nvSpPr>
          <p:cNvPr id="4" name="Date Placeholder 3">
            <a:extLst>
              <a:ext uri="{FF2B5EF4-FFF2-40B4-BE49-F238E27FC236}">
                <a16:creationId xmlns:a16="http://schemas.microsoft.com/office/drawing/2014/main" id="{071F2FC7-F3B4-934B-A8C3-5F23065D9AEB}"/>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5" name="Footer Placeholder 4">
            <a:extLst>
              <a:ext uri="{FF2B5EF4-FFF2-40B4-BE49-F238E27FC236}">
                <a16:creationId xmlns:a16="http://schemas.microsoft.com/office/drawing/2014/main" id="{B9557C1C-90CD-6149-9833-EEBCBD328AC0}"/>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2818838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0F935F-FC14-FE41-ABDE-041FBED19E01}"/>
              </a:ext>
            </a:extLst>
          </p:cNvPr>
          <p:cNvSpPr>
            <a:spLocks noGrp="1"/>
          </p:cNvSpPr>
          <p:nvPr>
            <p:ph idx="1"/>
          </p:nvPr>
        </p:nvSpPr>
        <p:spPr>
          <a:xfrm>
            <a:off x="309621" y="1066953"/>
            <a:ext cx="4555666" cy="3794522"/>
          </a:xfrm>
        </p:spPr>
        <p:txBody>
          <a:bodyPr/>
          <a:lstStyle/>
          <a:p>
            <a:r>
              <a:rPr lang="en-US" dirty="0"/>
              <a:t>SQMS 2D qubit chips made at different fabs are dissected and distributed center-wide between partners</a:t>
            </a:r>
          </a:p>
          <a:p>
            <a:pPr lvl="1"/>
            <a:r>
              <a:rPr lang="en-US" dirty="0"/>
              <a:t>Ames, Fermilab, Northwestern, Temple, IIT</a:t>
            </a:r>
            <a:endParaRPr lang="en-US" sz="1800" b="1" dirty="0"/>
          </a:p>
          <a:p>
            <a:endParaRPr lang="en-US" sz="1800" b="1" dirty="0"/>
          </a:p>
          <a:p>
            <a:r>
              <a:rPr lang="en-US" sz="1800" b="1" dirty="0"/>
              <a:t>Large scale broad </a:t>
            </a:r>
            <a:r>
              <a:rPr lang="en-US" b="1" dirty="0"/>
              <a:t>material/properties </a:t>
            </a:r>
            <a:r>
              <a:rPr lang="en-US" sz="1800" b="1" dirty="0"/>
              <a:t>study </a:t>
            </a:r>
            <a:r>
              <a:rPr lang="en-US" sz="1800" dirty="0"/>
              <a:t>with many techniques applied to 2D qubits </a:t>
            </a:r>
            <a:r>
              <a:rPr lang="en-US" sz="1800" b="1" dirty="0"/>
              <a:t>for the first time</a:t>
            </a:r>
            <a:endParaRPr lang="en-US" sz="1700" dirty="0"/>
          </a:p>
          <a:p>
            <a:endParaRPr lang="en-US" dirty="0"/>
          </a:p>
          <a:p>
            <a:r>
              <a:rPr lang="en-US" dirty="0"/>
              <a:t>Ensure cross-checking of major findings/embedded redundancy</a:t>
            </a:r>
          </a:p>
          <a:p>
            <a:pPr lvl="3"/>
            <a:endParaRPr lang="en-US" sz="1400" dirty="0"/>
          </a:p>
          <a:p>
            <a:pPr marL="282575" lvl="1" indent="0">
              <a:buNone/>
            </a:pPr>
            <a:endParaRPr lang="en-US" sz="1400" dirty="0"/>
          </a:p>
          <a:p>
            <a:endParaRPr lang="en-US" sz="1600" dirty="0"/>
          </a:p>
          <a:p>
            <a:endParaRPr lang="en-US" sz="1600" dirty="0"/>
          </a:p>
          <a:p>
            <a:endParaRPr lang="en-US" sz="1600" dirty="0"/>
          </a:p>
        </p:txBody>
      </p:sp>
      <p:sp>
        <p:nvSpPr>
          <p:cNvPr id="3" name="Title 2">
            <a:extLst>
              <a:ext uri="{FF2B5EF4-FFF2-40B4-BE49-F238E27FC236}">
                <a16:creationId xmlns:a16="http://schemas.microsoft.com/office/drawing/2014/main" id="{642F3193-0D89-E348-9371-83EF38042B35}"/>
              </a:ext>
            </a:extLst>
          </p:cNvPr>
          <p:cNvSpPr>
            <a:spLocks noGrp="1"/>
          </p:cNvSpPr>
          <p:nvPr>
            <p:ph type="title"/>
          </p:nvPr>
        </p:nvSpPr>
        <p:spPr>
          <a:xfrm>
            <a:off x="209659" y="623829"/>
            <a:ext cx="8934341" cy="320908"/>
          </a:xfrm>
        </p:spPr>
        <p:txBody>
          <a:bodyPr/>
          <a:lstStyle/>
          <a:p>
            <a:r>
              <a:rPr lang="en-US" dirty="0"/>
              <a:t>Material Structure/Properties Understanding approach - coordinated studies of qubit fragments</a:t>
            </a:r>
          </a:p>
        </p:txBody>
      </p:sp>
      <p:grpSp>
        <p:nvGrpSpPr>
          <p:cNvPr id="20" name="Google Shape;74;p11">
            <a:extLst>
              <a:ext uri="{FF2B5EF4-FFF2-40B4-BE49-F238E27FC236}">
                <a16:creationId xmlns:a16="http://schemas.microsoft.com/office/drawing/2014/main" id="{5D05CD23-208C-1A48-9A02-574C62E4F7AF}"/>
              </a:ext>
            </a:extLst>
          </p:cNvPr>
          <p:cNvGrpSpPr/>
          <p:nvPr/>
        </p:nvGrpSpPr>
        <p:grpSpPr>
          <a:xfrm>
            <a:off x="4865287" y="1186895"/>
            <a:ext cx="3108281" cy="1053385"/>
            <a:chOff x="1" y="2989175"/>
            <a:chExt cx="4794024" cy="1512050"/>
          </a:xfrm>
        </p:grpSpPr>
        <p:pic>
          <p:nvPicPr>
            <p:cNvPr id="21" name="Google Shape;75;p11">
              <a:extLst>
                <a:ext uri="{FF2B5EF4-FFF2-40B4-BE49-F238E27FC236}">
                  <a16:creationId xmlns:a16="http://schemas.microsoft.com/office/drawing/2014/main" id="{8AFBCD8B-4727-B741-89D5-A03647E4EF1C}"/>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rot="5400000">
              <a:off x="1683488" y="1305688"/>
              <a:ext cx="1427050" cy="4794024"/>
            </a:xfrm>
            <a:prstGeom prst="rect">
              <a:avLst/>
            </a:prstGeom>
            <a:noFill/>
            <a:ln>
              <a:noFill/>
            </a:ln>
          </p:spPr>
        </p:pic>
        <p:sp>
          <p:nvSpPr>
            <p:cNvPr id="22" name="Google Shape;76;p11">
              <a:extLst>
                <a:ext uri="{FF2B5EF4-FFF2-40B4-BE49-F238E27FC236}">
                  <a16:creationId xmlns:a16="http://schemas.microsoft.com/office/drawing/2014/main" id="{25591A9E-87E5-804A-A187-D934151716A8}"/>
                </a:ext>
              </a:extLst>
            </p:cNvPr>
            <p:cNvSpPr/>
            <p:nvPr/>
          </p:nvSpPr>
          <p:spPr>
            <a:xfrm>
              <a:off x="79552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087"/>
                </a:solidFill>
                <a:effectLst/>
                <a:uLnTx/>
                <a:uFillTx/>
                <a:latin typeface="Calibri" charset="0"/>
                <a:ea typeface="Geneva" charset="0"/>
              </a:endParaRPr>
            </a:p>
          </p:txBody>
        </p:sp>
        <p:sp>
          <p:nvSpPr>
            <p:cNvPr id="23" name="Google Shape;77;p11">
              <a:extLst>
                <a:ext uri="{FF2B5EF4-FFF2-40B4-BE49-F238E27FC236}">
                  <a16:creationId xmlns:a16="http://schemas.microsoft.com/office/drawing/2014/main" id="{4C4B316E-5EE0-474D-91F3-E5F3738ACB20}"/>
                </a:ext>
              </a:extLst>
            </p:cNvPr>
            <p:cNvSpPr/>
            <p:nvPr/>
          </p:nvSpPr>
          <p:spPr>
            <a:xfrm>
              <a:off x="153087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087"/>
                </a:solidFill>
                <a:effectLst/>
                <a:uLnTx/>
                <a:uFillTx/>
                <a:latin typeface="Calibri" charset="0"/>
                <a:ea typeface="Geneva" charset="0"/>
              </a:endParaRPr>
            </a:p>
          </p:txBody>
        </p:sp>
        <p:sp>
          <p:nvSpPr>
            <p:cNvPr id="24" name="Google Shape;78;p11">
              <a:extLst>
                <a:ext uri="{FF2B5EF4-FFF2-40B4-BE49-F238E27FC236}">
                  <a16:creationId xmlns:a16="http://schemas.microsoft.com/office/drawing/2014/main" id="{24DE96DA-1E50-6543-BB62-A3EE626B2C13}"/>
                </a:ext>
              </a:extLst>
            </p:cNvPr>
            <p:cNvSpPr/>
            <p:nvPr/>
          </p:nvSpPr>
          <p:spPr>
            <a:xfrm>
              <a:off x="241202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087"/>
                </a:solidFill>
                <a:effectLst/>
                <a:uLnTx/>
                <a:uFillTx/>
                <a:latin typeface="Calibri" charset="0"/>
                <a:ea typeface="Geneva" charset="0"/>
              </a:endParaRPr>
            </a:p>
          </p:txBody>
        </p:sp>
        <p:sp>
          <p:nvSpPr>
            <p:cNvPr id="25" name="Google Shape;79;p11">
              <a:extLst>
                <a:ext uri="{FF2B5EF4-FFF2-40B4-BE49-F238E27FC236}">
                  <a16:creationId xmlns:a16="http://schemas.microsoft.com/office/drawing/2014/main" id="{6244DE7D-7556-544E-98D9-D562A4C09922}"/>
                </a:ext>
              </a:extLst>
            </p:cNvPr>
            <p:cNvSpPr/>
            <p:nvPr/>
          </p:nvSpPr>
          <p:spPr>
            <a:xfrm>
              <a:off x="314737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087"/>
                </a:solidFill>
                <a:effectLst/>
                <a:uLnTx/>
                <a:uFillTx/>
                <a:latin typeface="Calibri" charset="0"/>
                <a:ea typeface="Geneva" charset="0"/>
              </a:endParaRPr>
            </a:p>
          </p:txBody>
        </p:sp>
        <p:sp>
          <p:nvSpPr>
            <p:cNvPr id="26" name="Google Shape;80;p11">
              <a:extLst>
                <a:ext uri="{FF2B5EF4-FFF2-40B4-BE49-F238E27FC236}">
                  <a16:creationId xmlns:a16="http://schemas.microsoft.com/office/drawing/2014/main" id="{ED54E6E8-6C59-AC4D-98F1-8B4FE5A02355}"/>
                </a:ext>
              </a:extLst>
            </p:cNvPr>
            <p:cNvSpPr/>
            <p:nvPr/>
          </p:nvSpPr>
          <p:spPr>
            <a:xfrm>
              <a:off x="3882725" y="3479600"/>
              <a:ext cx="121500" cy="139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3087"/>
                </a:solidFill>
                <a:effectLst/>
                <a:uLnTx/>
                <a:uFillTx/>
                <a:latin typeface="Calibri" charset="0"/>
                <a:ea typeface="Geneva" charset="0"/>
              </a:endParaRPr>
            </a:p>
          </p:txBody>
        </p:sp>
        <p:sp>
          <p:nvSpPr>
            <p:cNvPr id="27" name="Google Shape;81;p11">
              <a:extLst>
                <a:ext uri="{FF2B5EF4-FFF2-40B4-BE49-F238E27FC236}">
                  <a16:creationId xmlns:a16="http://schemas.microsoft.com/office/drawing/2014/main" id="{1527B4DE-08E4-C84E-A4FC-54940D55FE02}"/>
                </a:ext>
              </a:extLst>
            </p:cNvPr>
            <p:cNvSpPr txBox="1"/>
            <p:nvPr/>
          </p:nvSpPr>
          <p:spPr>
            <a:xfrm>
              <a:off x="402450" y="4361425"/>
              <a:ext cx="3352200" cy="139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3087"/>
                </a:solidFill>
                <a:effectLst/>
                <a:uLnTx/>
                <a:uFillTx/>
                <a:latin typeface="Open Sans"/>
                <a:ea typeface="Open Sans"/>
                <a:cs typeface="Open Sans"/>
                <a:sym typeface="Open Sans"/>
              </a:endParaRPr>
            </a:p>
          </p:txBody>
        </p:sp>
      </p:grpSp>
      <p:sp>
        <p:nvSpPr>
          <p:cNvPr id="4" name="TextBox 3">
            <a:extLst>
              <a:ext uri="{FF2B5EF4-FFF2-40B4-BE49-F238E27FC236}">
                <a16:creationId xmlns:a16="http://schemas.microsoft.com/office/drawing/2014/main" id="{D2B20569-1A9E-D95E-375B-8DE42C4166BF}"/>
              </a:ext>
            </a:extLst>
          </p:cNvPr>
          <p:cNvSpPr txBox="1"/>
          <p:nvPr/>
        </p:nvSpPr>
        <p:spPr>
          <a:xfrm>
            <a:off x="4865287" y="2167495"/>
            <a:ext cx="2282384" cy="230832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Year 1-2: 6 measured </a:t>
            </a:r>
            <a:r>
              <a:rPr kumimoji="0" lang="en-US"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rPr>
              <a:t>Rigetti</a:t>
            </a: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chips have been sent to Fermilab, Ames, Northwestern (2 each)</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Year 2-3: SQMS unified design chips with coherence improvement techniques applied are measured and then dissected/studied center-wide to guide the effort</a:t>
            </a:r>
          </a:p>
        </p:txBody>
      </p:sp>
      <p:pic>
        <p:nvPicPr>
          <p:cNvPr id="5" name="Picture 4" descr="Diagram&#10;&#10;Description automatically generated">
            <a:extLst>
              <a:ext uri="{FF2B5EF4-FFF2-40B4-BE49-F238E27FC236}">
                <a16:creationId xmlns:a16="http://schemas.microsoft.com/office/drawing/2014/main" id="{1B1AD15D-EED4-42C0-A5EE-847CAAA8A5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4287" y="2701343"/>
            <a:ext cx="1677692" cy="1699316"/>
          </a:xfrm>
          <a:prstGeom prst="rect">
            <a:avLst/>
          </a:prstGeom>
        </p:spPr>
      </p:pic>
      <p:sp>
        <p:nvSpPr>
          <p:cNvPr id="14" name="Date Placeholder 3">
            <a:extLst>
              <a:ext uri="{FF2B5EF4-FFF2-40B4-BE49-F238E27FC236}">
                <a16:creationId xmlns:a16="http://schemas.microsoft.com/office/drawing/2014/main" id="{77DF5997-E5FB-DA45-A833-5A888B4DE406}"/>
              </a:ext>
            </a:extLst>
          </p:cNvPr>
          <p:cNvSpPr txBox="1">
            <a:spLocks/>
          </p:cNvSpPr>
          <p:nvPr/>
        </p:nvSpPr>
        <p:spPr>
          <a:xfrm>
            <a:off x="699051" y="453105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5" name="Footer Placeholder 4">
            <a:extLst>
              <a:ext uri="{FF2B5EF4-FFF2-40B4-BE49-F238E27FC236}">
                <a16:creationId xmlns:a16="http://schemas.microsoft.com/office/drawing/2014/main" id="{40929955-00EA-854F-8E49-4D6D92D7029A}"/>
              </a:ext>
            </a:extLst>
          </p:cNvPr>
          <p:cNvSpPr txBox="1">
            <a:spLocks/>
          </p:cNvSpPr>
          <p:nvPr/>
        </p:nvSpPr>
        <p:spPr>
          <a:xfrm>
            <a:off x="1474658" y="452686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pic>
        <p:nvPicPr>
          <p:cNvPr id="6" name="Picture 9">
            <a:extLst>
              <a:ext uri="{FF2B5EF4-FFF2-40B4-BE49-F238E27FC236}">
                <a16:creationId xmlns:a16="http://schemas.microsoft.com/office/drawing/2014/main" id="{FBD72EEC-9E9E-CB9A-6FC2-87CFC95BAE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91629" y="14016"/>
            <a:ext cx="1245997" cy="12387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F6771A-6485-8180-7002-21D8A80B99B6}"/>
              </a:ext>
            </a:extLst>
          </p:cNvPr>
          <p:cNvSpPr txBox="1"/>
          <p:nvPr/>
        </p:nvSpPr>
        <p:spPr>
          <a:xfrm>
            <a:off x="8092440" y="1273418"/>
            <a:ext cx="1045187" cy="104644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Helvetica" pitchFamily="2" charset="0"/>
                <a:ea typeface="Geneva" charset="0"/>
              </a:rPr>
              <a:t>Akshay Murthy</a:t>
            </a:r>
            <a:endParaRPr kumimoji="0" lang="en-US" sz="1000" b="0" i="0" u="none" strike="noStrike" kern="1200" cap="none" spc="0" normalizeH="0" baseline="0" noProof="0" dirty="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Helvetica" pitchFamily="2" charset="0"/>
                <a:ea typeface="Geneva" charset="0"/>
              </a:rPr>
              <a:t>Materials Focus area leader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Helvetica" pitchFamily="2" charset="0"/>
                <a:ea typeface="Geneva" charset="0"/>
              </a:rPr>
              <a:t>Fermilab</a:t>
            </a:r>
            <a:endParaRPr kumimoji="0" lang="en-US" sz="1000" b="0" i="0" u="none" strike="noStrike" kern="1200" cap="none" spc="0" normalizeH="0" baseline="0" noProof="0" dirty="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4C97"/>
              </a:solidFill>
              <a:effectLst/>
              <a:uLnTx/>
              <a:uFillTx/>
              <a:latin typeface="Helvetica" pitchFamily="2" charset="0"/>
              <a:ea typeface="Geneva" charset="0"/>
              <a:cs typeface="+mj-cs"/>
            </a:endParaRPr>
          </a:p>
        </p:txBody>
      </p:sp>
    </p:spTree>
    <p:extLst>
      <p:ext uri="{BB962C8B-B14F-4D97-AF65-F5344CB8AC3E}">
        <p14:creationId xmlns:p14="http://schemas.microsoft.com/office/powerpoint/2010/main" val="3193580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βNMR at TRIUMF/ISAC:">
            <a:extLst>
              <a:ext uri="{FF2B5EF4-FFF2-40B4-BE49-F238E27FC236}">
                <a16:creationId xmlns:a16="http://schemas.microsoft.com/office/drawing/2014/main" id="{4243BC59-5D40-D2A0-9932-CE33637D9C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6332" y="2722854"/>
            <a:ext cx="18311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icroscopes, scanning probe, ppms spm, aufbau">
            <a:extLst>
              <a:ext uri="{FF2B5EF4-FFF2-40B4-BE49-F238E27FC236}">
                <a16:creationId xmlns:a16="http://schemas.microsoft.com/office/drawing/2014/main" id="{7206C0B9-888A-1C02-4296-A2671B5952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8381" y="602405"/>
            <a:ext cx="2094653"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2E1F5E-09A4-C046-AF4C-39615526674C}"/>
              </a:ext>
            </a:extLst>
          </p:cNvPr>
          <p:cNvSpPr txBox="1"/>
          <p:nvPr/>
        </p:nvSpPr>
        <p:spPr>
          <a:xfrm>
            <a:off x="7474661" y="4139887"/>
            <a:ext cx="1372724" cy="408623"/>
          </a:xfrm>
          <a:prstGeom prst="roundRect">
            <a:avLst/>
          </a:prstGeom>
          <a:solidFill>
            <a:schemeClr val="accent3">
              <a:lumMod val="40000"/>
              <a:lumOff val="60000"/>
            </a:schemeClr>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19A24">
                    <a:lumMod val="50000"/>
                  </a:srgbClr>
                </a:solidFill>
                <a:effectLst/>
                <a:uLnTx/>
                <a:uFillTx/>
                <a:latin typeface="Calibri" charset="0"/>
                <a:ea typeface="Geneva" charset="0"/>
              </a:rPr>
              <a:t>β-NMR/</a:t>
            </a:r>
            <a:r>
              <a:rPr kumimoji="0" lang="en-US" sz="1800" b="1" i="0" u="none" strike="noStrike" kern="1200" cap="none" spc="0" normalizeH="0" baseline="0" noProof="0" dirty="0" err="1">
                <a:ln>
                  <a:noFill/>
                </a:ln>
                <a:solidFill>
                  <a:srgbClr val="519A24">
                    <a:lumMod val="50000"/>
                  </a:srgbClr>
                </a:solidFill>
                <a:effectLst/>
                <a:uLnTx/>
                <a:uFillTx/>
                <a:latin typeface="Calibri" charset="0"/>
                <a:ea typeface="Geneva" charset="0"/>
              </a:rPr>
              <a:t>μSR</a:t>
            </a:r>
            <a:endParaRPr kumimoji="0" lang="en-US" sz="1800" b="1" i="0" u="none" strike="noStrike" kern="1200" cap="none" spc="0" normalizeH="0" baseline="0" noProof="0" dirty="0">
              <a:ln>
                <a:noFill/>
              </a:ln>
              <a:solidFill>
                <a:srgbClr val="519A24">
                  <a:lumMod val="50000"/>
                </a:srgbClr>
              </a:solidFill>
              <a:effectLst/>
              <a:uLnTx/>
              <a:uFillTx/>
              <a:latin typeface="Calibri" charset="0"/>
              <a:ea typeface="Geneva" charset="0"/>
            </a:endParaRPr>
          </a:p>
        </p:txBody>
      </p:sp>
      <p:sp>
        <p:nvSpPr>
          <p:cNvPr id="16" name="TextBox 15">
            <a:extLst>
              <a:ext uri="{FF2B5EF4-FFF2-40B4-BE49-F238E27FC236}">
                <a16:creationId xmlns:a16="http://schemas.microsoft.com/office/drawing/2014/main" id="{D8ED33BA-84ED-DD43-9996-EEA560A40D13}"/>
              </a:ext>
            </a:extLst>
          </p:cNvPr>
          <p:cNvSpPr txBox="1"/>
          <p:nvPr/>
        </p:nvSpPr>
        <p:spPr>
          <a:xfrm>
            <a:off x="2554643" y="4139886"/>
            <a:ext cx="1892117" cy="408623"/>
          </a:xfrm>
          <a:prstGeom prst="roundRect">
            <a:avLst/>
          </a:prstGeom>
          <a:solidFill>
            <a:schemeClr val="accent3">
              <a:lumMod val="40000"/>
              <a:lumOff val="60000"/>
            </a:schemeClr>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519A24">
                    <a:lumMod val="50000"/>
                  </a:srgbClr>
                </a:solidFill>
                <a:effectLst/>
                <a:uLnTx/>
                <a:uFillTx/>
                <a:latin typeface="Calibri" charset="0"/>
                <a:ea typeface="Geneva" charset="0"/>
              </a:rPr>
              <a:t>THz Spectroscopy</a:t>
            </a:r>
          </a:p>
        </p:txBody>
      </p:sp>
      <p:sp>
        <p:nvSpPr>
          <p:cNvPr id="18" name="TextBox 17">
            <a:extLst>
              <a:ext uri="{FF2B5EF4-FFF2-40B4-BE49-F238E27FC236}">
                <a16:creationId xmlns:a16="http://schemas.microsoft.com/office/drawing/2014/main" id="{E627248F-D0E4-814E-8A3E-74ED10FD77E6}"/>
              </a:ext>
            </a:extLst>
          </p:cNvPr>
          <p:cNvSpPr txBox="1"/>
          <p:nvPr/>
        </p:nvSpPr>
        <p:spPr>
          <a:xfrm>
            <a:off x="5304581" y="2064486"/>
            <a:ext cx="642454" cy="408623"/>
          </a:xfrm>
          <a:prstGeom prst="roundRect">
            <a:avLst/>
          </a:prstGeom>
          <a:solidFill>
            <a:schemeClr val="accent3">
              <a:lumMod val="40000"/>
              <a:lumOff val="60000"/>
            </a:schemeClr>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519A24">
                    <a:lumMod val="50000"/>
                  </a:srgbClr>
                </a:solidFill>
                <a:effectLst/>
                <a:uLnTx/>
                <a:uFillTx/>
                <a:latin typeface="Calibri" charset="0"/>
                <a:ea typeface="Geneva" charset="0"/>
              </a:rPr>
              <a:t>STM</a:t>
            </a:r>
          </a:p>
        </p:txBody>
      </p:sp>
      <p:sp>
        <p:nvSpPr>
          <p:cNvPr id="19" name="TextBox 18">
            <a:extLst>
              <a:ext uri="{FF2B5EF4-FFF2-40B4-BE49-F238E27FC236}">
                <a16:creationId xmlns:a16="http://schemas.microsoft.com/office/drawing/2014/main" id="{C762B1D9-3D68-904C-B2D9-950C30E30217}"/>
              </a:ext>
            </a:extLst>
          </p:cNvPr>
          <p:cNvSpPr txBox="1"/>
          <p:nvPr/>
        </p:nvSpPr>
        <p:spPr>
          <a:xfrm>
            <a:off x="4650109" y="4147465"/>
            <a:ext cx="2252133" cy="408623"/>
          </a:xfrm>
          <a:prstGeom prst="roundRect">
            <a:avLst/>
          </a:prstGeom>
          <a:solidFill>
            <a:schemeClr val="accent3">
              <a:lumMod val="40000"/>
              <a:lumOff val="60000"/>
            </a:schemeClr>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19A24">
                    <a:lumMod val="50000"/>
                  </a:srgbClr>
                </a:solidFill>
                <a:effectLst/>
                <a:uLnTx/>
                <a:uFillTx/>
                <a:latin typeface="Calibri" charset="0"/>
                <a:ea typeface="Geneva" charset="0"/>
              </a:rPr>
              <a:t>Magneto-optical</a:t>
            </a:r>
          </a:p>
        </p:txBody>
      </p:sp>
      <p:sp>
        <p:nvSpPr>
          <p:cNvPr id="33" name="TextBox 32">
            <a:extLst>
              <a:ext uri="{FF2B5EF4-FFF2-40B4-BE49-F238E27FC236}">
                <a16:creationId xmlns:a16="http://schemas.microsoft.com/office/drawing/2014/main" id="{4C4C1380-545A-6A6B-BC4A-57CDA5EAB7FC}"/>
              </a:ext>
            </a:extLst>
          </p:cNvPr>
          <p:cNvSpPr txBox="1"/>
          <p:nvPr/>
        </p:nvSpPr>
        <p:spPr>
          <a:xfrm>
            <a:off x="6575676" y="2064486"/>
            <a:ext cx="2493989" cy="408623"/>
          </a:xfrm>
          <a:prstGeom prst="roundRect">
            <a:avLst/>
          </a:prstGeom>
          <a:solidFill>
            <a:schemeClr val="accent3">
              <a:lumMod val="40000"/>
              <a:lumOff val="60000"/>
            </a:schemeClr>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519A24">
                    <a:lumMod val="50000"/>
                  </a:srgbClr>
                </a:solidFill>
                <a:effectLst/>
                <a:uLnTx/>
                <a:uFillTx/>
                <a:latin typeface="Calibri" charset="0"/>
                <a:ea typeface="Geneva" charset="0"/>
              </a:rPr>
              <a:t>Point-Contact Tunneling</a:t>
            </a:r>
          </a:p>
        </p:txBody>
      </p:sp>
      <p:sp>
        <p:nvSpPr>
          <p:cNvPr id="35" name="TextBox 34">
            <a:extLst>
              <a:ext uri="{FF2B5EF4-FFF2-40B4-BE49-F238E27FC236}">
                <a16:creationId xmlns:a16="http://schemas.microsoft.com/office/drawing/2014/main" id="{FA8A2D4C-CC0D-1CAA-8FA3-799EA4680E96}"/>
              </a:ext>
            </a:extLst>
          </p:cNvPr>
          <p:cNvSpPr txBox="1"/>
          <p:nvPr/>
        </p:nvSpPr>
        <p:spPr>
          <a:xfrm>
            <a:off x="2521408" y="2064486"/>
            <a:ext cx="1958589" cy="408623"/>
          </a:xfrm>
          <a:prstGeom prst="roundRect">
            <a:avLst/>
          </a:prstGeom>
          <a:solidFill>
            <a:schemeClr val="accent3">
              <a:lumMod val="40000"/>
              <a:lumOff val="60000"/>
            </a:schemeClr>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519A24">
                    <a:lumMod val="50000"/>
                  </a:srgbClr>
                </a:solidFill>
                <a:effectLst/>
                <a:uLnTx/>
                <a:uFillTx/>
                <a:latin typeface="Calibri" charset="0"/>
                <a:ea typeface="Geneva" charset="0"/>
              </a:rPr>
              <a:t>PPMS- AFM/MFM</a:t>
            </a:r>
          </a:p>
        </p:txBody>
      </p:sp>
      <p:pic>
        <p:nvPicPr>
          <p:cNvPr id="50" name="Picture 49" descr="Icon&#10;&#10;Description automatically generated">
            <a:extLst>
              <a:ext uri="{FF2B5EF4-FFF2-40B4-BE49-F238E27FC236}">
                <a16:creationId xmlns:a16="http://schemas.microsoft.com/office/drawing/2014/main" id="{2B798685-5F98-F8D7-BF20-3958D1AF4C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8548" y="601446"/>
            <a:ext cx="367066" cy="365760"/>
          </a:xfrm>
          <a:prstGeom prst="rect">
            <a:avLst/>
          </a:prstGeom>
        </p:spPr>
      </p:pic>
      <p:pic>
        <p:nvPicPr>
          <p:cNvPr id="51" name="Picture 4" descr="Fermilab (@Fermilab) / Twitter">
            <a:extLst>
              <a:ext uri="{FF2B5EF4-FFF2-40B4-BE49-F238E27FC236}">
                <a16:creationId xmlns:a16="http://schemas.microsoft.com/office/drawing/2014/main" id="{DB8B4962-637C-2C48-29F1-7BE2878CF8D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54048" y="601446"/>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vel methods in XFEL-based structural biology at Paul Scherrer Institut |  X-Probe">
            <a:extLst>
              <a:ext uri="{FF2B5EF4-FFF2-40B4-BE49-F238E27FC236}">
                <a16:creationId xmlns:a16="http://schemas.microsoft.com/office/drawing/2014/main" id="{C95D3B6F-BEC5-008B-3EA6-1D7436926AB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68555" y="2903868"/>
            <a:ext cx="731521" cy="2757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go - Download | TRIUMF : Canada's particle accelerator centre">
            <a:extLst>
              <a:ext uri="{FF2B5EF4-FFF2-40B4-BE49-F238E27FC236}">
                <a16:creationId xmlns:a16="http://schemas.microsoft.com/office/drawing/2014/main" id="{547E4D84-DCD8-1C21-2C65-1401B876101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37580" y="2714327"/>
            <a:ext cx="1062496" cy="1920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A6389A3-36F9-3B5D-F58A-5AF5B9FF75F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41989" y="601446"/>
            <a:ext cx="24134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igure">
            <a:extLst>
              <a:ext uri="{FF2B5EF4-FFF2-40B4-BE49-F238E27FC236}">
                <a16:creationId xmlns:a16="http://schemas.microsoft.com/office/drawing/2014/main" id="{99CA0A23-1B91-8D2F-F00F-DE8FE44B739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17318" r="62035"/>
          <a:stretch/>
        </p:blipFill>
        <p:spPr bwMode="auto">
          <a:xfrm>
            <a:off x="7252650" y="601446"/>
            <a:ext cx="1294674"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B6EB26E-F207-23D5-802C-A87AACE88CCB}"/>
              </a:ext>
            </a:extLst>
          </p:cNvPr>
          <p:cNvGrpSpPr>
            <a:grpSpLocks noChangeAspect="1"/>
          </p:cNvGrpSpPr>
          <p:nvPr/>
        </p:nvGrpSpPr>
        <p:grpSpPr>
          <a:xfrm>
            <a:off x="2817088" y="2722854"/>
            <a:ext cx="1361731" cy="1371600"/>
            <a:chOff x="228599" y="1053191"/>
            <a:chExt cx="3034496" cy="3056490"/>
          </a:xfrm>
        </p:grpSpPr>
        <p:pic>
          <p:nvPicPr>
            <p:cNvPr id="8" name="Picture 7" descr="A picture containing indoor&#10;&#10;Description automatically generated">
              <a:extLst>
                <a:ext uri="{FF2B5EF4-FFF2-40B4-BE49-F238E27FC236}">
                  <a16:creationId xmlns:a16="http://schemas.microsoft.com/office/drawing/2014/main" id="{5595052F-F8FC-8456-1391-BCAE3FE3616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28599" y="1053191"/>
              <a:ext cx="1756475" cy="3056490"/>
            </a:xfrm>
            <a:prstGeom prst="rect">
              <a:avLst/>
            </a:prstGeom>
          </p:spPr>
        </p:pic>
        <p:pic>
          <p:nvPicPr>
            <p:cNvPr id="9" name="Picture 8" descr="A picture containing text, indoor, cluttered&#10;&#10;Description automatically generated">
              <a:extLst>
                <a:ext uri="{FF2B5EF4-FFF2-40B4-BE49-F238E27FC236}">
                  <a16:creationId xmlns:a16="http://schemas.microsoft.com/office/drawing/2014/main" id="{AFCCE9CC-169A-B528-35BA-0A0EE5AAEAD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20111" y="1053191"/>
              <a:ext cx="1242984" cy="3056490"/>
            </a:xfrm>
            <a:prstGeom prst="rect">
              <a:avLst/>
            </a:prstGeom>
          </p:spPr>
        </p:pic>
      </p:grpSp>
      <p:pic>
        <p:nvPicPr>
          <p:cNvPr id="13" name="Picture 12">
            <a:extLst>
              <a:ext uri="{FF2B5EF4-FFF2-40B4-BE49-F238E27FC236}">
                <a16:creationId xmlns:a16="http://schemas.microsoft.com/office/drawing/2014/main" id="{8E368563-B5EF-F36F-6440-0E5CE1733DC8}"/>
              </a:ext>
            </a:extLst>
          </p:cNvPr>
          <p:cNvPicPr>
            <a:picLocks noChangeAspect="1"/>
          </p:cNvPicPr>
          <p:nvPr/>
        </p:nvPicPr>
        <p:blipFill>
          <a:blip r:embed="rId13"/>
          <a:stretch>
            <a:fillRect/>
          </a:stretch>
        </p:blipFill>
        <p:spPr>
          <a:xfrm>
            <a:off x="4572000" y="2726643"/>
            <a:ext cx="2252133" cy="1371600"/>
          </a:xfrm>
          <a:prstGeom prst="rect">
            <a:avLst/>
          </a:prstGeom>
        </p:spPr>
      </p:pic>
      <p:pic>
        <p:nvPicPr>
          <p:cNvPr id="14" name="Picture 13" descr="Logo_AL_Tag_DOE Horiz.tif">
            <a:extLst>
              <a:ext uri="{FF2B5EF4-FFF2-40B4-BE49-F238E27FC236}">
                <a16:creationId xmlns:a16="http://schemas.microsoft.com/office/drawing/2014/main" id="{D5C99AB7-F051-693F-7C08-BB15A272A34E}"/>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742073" y="2750286"/>
            <a:ext cx="429097" cy="320040"/>
          </a:xfrm>
          <a:prstGeom prst="rect">
            <a:avLst/>
          </a:prstGeom>
        </p:spPr>
      </p:pic>
      <p:pic>
        <p:nvPicPr>
          <p:cNvPr id="15" name="Picture 14" descr="Logo_AL_Tag_DOE Horiz.tif">
            <a:extLst>
              <a:ext uri="{FF2B5EF4-FFF2-40B4-BE49-F238E27FC236}">
                <a16:creationId xmlns:a16="http://schemas.microsoft.com/office/drawing/2014/main" id="{660FF597-7749-18AD-221C-E3C1DD995B83}"/>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395036" y="2750286"/>
            <a:ext cx="429097" cy="320040"/>
          </a:xfrm>
          <a:prstGeom prst="rect">
            <a:avLst/>
          </a:prstGeom>
        </p:spPr>
      </p:pic>
      <p:pic>
        <p:nvPicPr>
          <p:cNvPr id="17" name="Picture 6">
            <a:extLst>
              <a:ext uri="{FF2B5EF4-FFF2-40B4-BE49-F238E27FC236}">
                <a16:creationId xmlns:a16="http://schemas.microsoft.com/office/drawing/2014/main" id="{0D7D8323-4065-418A-3ABE-9EB29A75F02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560700" y="610590"/>
            <a:ext cx="365760" cy="41392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IT Chicago in India - Home | Facebook">
            <a:extLst>
              <a:ext uri="{FF2B5EF4-FFF2-40B4-BE49-F238E27FC236}">
                <a16:creationId xmlns:a16="http://schemas.microsoft.com/office/drawing/2014/main" id="{6A034615-0560-5E0E-5A66-9F7F56C76A2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548305" y="600189"/>
            <a:ext cx="598160" cy="59816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75;p11">
            <a:extLst>
              <a:ext uri="{FF2B5EF4-FFF2-40B4-BE49-F238E27FC236}">
                <a16:creationId xmlns:a16="http://schemas.microsoft.com/office/drawing/2014/main" id="{925CFF5B-1C0F-DE2B-2252-43EA57F0374E}"/>
              </a:ext>
            </a:extLst>
          </p:cNvPr>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279682" y="967206"/>
            <a:ext cx="845485" cy="2803471"/>
          </a:xfrm>
          <a:prstGeom prst="rect">
            <a:avLst/>
          </a:prstGeom>
          <a:noFill/>
          <a:ln>
            <a:noFill/>
          </a:ln>
        </p:spPr>
      </p:pic>
      <p:pic>
        <p:nvPicPr>
          <p:cNvPr id="10" name="Picture 9">
            <a:extLst>
              <a:ext uri="{FF2B5EF4-FFF2-40B4-BE49-F238E27FC236}">
                <a16:creationId xmlns:a16="http://schemas.microsoft.com/office/drawing/2014/main" id="{9AFF37CE-FE3F-2497-5AF0-5D695FA71BE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57947" y="1123864"/>
            <a:ext cx="853172" cy="869084"/>
          </a:xfrm>
          <a:prstGeom prst="rect">
            <a:avLst/>
          </a:prstGeom>
        </p:spPr>
      </p:pic>
      <p:pic>
        <p:nvPicPr>
          <p:cNvPr id="11" name="Picture 10">
            <a:extLst>
              <a:ext uri="{FF2B5EF4-FFF2-40B4-BE49-F238E27FC236}">
                <a16:creationId xmlns:a16="http://schemas.microsoft.com/office/drawing/2014/main" id="{1AD0F219-E1C0-DA14-1FE6-13070C4E9A52}"/>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072450" y="2357166"/>
            <a:ext cx="853485" cy="869085"/>
          </a:xfrm>
          <a:prstGeom prst="rect">
            <a:avLst/>
          </a:prstGeom>
        </p:spPr>
      </p:pic>
      <p:sp>
        <p:nvSpPr>
          <p:cNvPr id="21" name="Right Arrow 20">
            <a:extLst>
              <a:ext uri="{FF2B5EF4-FFF2-40B4-BE49-F238E27FC236}">
                <a16:creationId xmlns:a16="http://schemas.microsoft.com/office/drawing/2014/main" id="{E706E05D-4CF1-61F6-BCC3-E322C6F87600}"/>
              </a:ext>
            </a:extLst>
          </p:cNvPr>
          <p:cNvSpPr/>
          <p:nvPr/>
        </p:nvSpPr>
        <p:spPr>
          <a:xfrm>
            <a:off x="1654294" y="1956477"/>
            <a:ext cx="629602" cy="4336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53B4FD-4EE4-FD8A-09C3-B87B835EB90B}"/>
              </a:ext>
            </a:extLst>
          </p:cNvPr>
          <p:cNvSpPr txBox="1"/>
          <p:nvPr/>
        </p:nvSpPr>
        <p:spPr>
          <a:xfrm>
            <a:off x="357504" y="3776718"/>
            <a:ext cx="1926392"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Study the ‘good vs bad’ performing qubit fragments</a:t>
            </a:r>
          </a:p>
        </p:txBody>
      </p:sp>
      <p:sp>
        <p:nvSpPr>
          <p:cNvPr id="2" name="Title 2">
            <a:extLst>
              <a:ext uri="{FF2B5EF4-FFF2-40B4-BE49-F238E27FC236}">
                <a16:creationId xmlns:a16="http://schemas.microsoft.com/office/drawing/2014/main" id="{8CE174CE-DD75-00E2-3D95-AACC6A2074CF}"/>
              </a:ext>
            </a:extLst>
          </p:cNvPr>
          <p:cNvSpPr txBox="1">
            <a:spLocks/>
          </p:cNvSpPr>
          <p:nvPr/>
        </p:nvSpPr>
        <p:spPr>
          <a:xfrm>
            <a:off x="1821387" y="-72774"/>
            <a:ext cx="9147298"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Physical/superconducting characterization</a:t>
            </a:r>
          </a:p>
        </p:txBody>
      </p:sp>
      <p:sp>
        <p:nvSpPr>
          <p:cNvPr id="30" name="Date Placeholder 3">
            <a:extLst>
              <a:ext uri="{FF2B5EF4-FFF2-40B4-BE49-F238E27FC236}">
                <a16:creationId xmlns:a16="http://schemas.microsoft.com/office/drawing/2014/main" id="{1007E06C-C6DE-6E4A-810A-7E6C82ADCF3F}"/>
              </a:ext>
            </a:extLst>
          </p:cNvPr>
          <p:cNvSpPr txBox="1">
            <a:spLocks/>
          </p:cNvSpPr>
          <p:nvPr/>
        </p:nvSpPr>
        <p:spPr>
          <a:xfrm>
            <a:off x="598944" y="4597405"/>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31" name="Footer Placeholder 4">
            <a:extLst>
              <a:ext uri="{FF2B5EF4-FFF2-40B4-BE49-F238E27FC236}">
                <a16:creationId xmlns:a16="http://schemas.microsoft.com/office/drawing/2014/main" id="{B9D73595-FC08-8E42-ACBD-96B3FFDE7E3E}"/>
              </a:ext>
            </a:extLst>
          </p:cNvPr>
          <p:cNvSpPr txBox="1">
            <a:spLocks/>
          </p:cNvSpPr>
          <p:nvPr/>
        </p:nvSpPr>
        <p:spPr>
          <a:xfrm>
            <a:off x="1374551" y="459321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2146581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E1F5E-09A4-C046-AF4C-39615526674C}"/>
              </a:ext>
            </a:extLst>
          </p:cNvPr>
          <p:cNvSpPr txBox="1"/>
          <p:nvPr/>
        </p:nvSpPr>
        <p:spPr>
          <a:xfrm>
            <a:off x="1660785" y="731012"/>
            <a:ext cx="2141607" cy="408623"/>
          </a:xfrm>
          <a:prstGeom prst="roundRect">
            <a:avLst/>
          </a:prstGeom>
          <a:solidFill>
            <a:schemeClr val="accent1"/>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Calibri" charset="0"/>
                <a:ea typeface="Geneva" charset="0"/>
              </a:rPr>
              <a:t>Electron Microscopy</a:t>
            </a:r>
          </a:p>
        </p:txBody>
      </p:sp>
      <p:sp>
        <p:nvSpPr>
          <p:cNvPr id="16" name="TextBox 15">
            <a:extLst>
              <a:ext uri="{FF2B5EF4-FFF2-40B4-BE49-F238E27FC236}">
                <a16:creationId xmlns:a16="http://schemas.microsoft.com/office/drawing/2014/main" id="{D8ED33BA-84ED-DD43-9996-EEA560A40D13}"/>
              </a:ext>
            </a:extLst>
          </p:cNvPr>
          <p:cNvSpPr txBox="1"/>
          <p:nvPr/>
        </p:nvSpPr>
        <p:spPr>
          <a:xfrm>
            <a:off x="829861" y="2807208"/>
            <a:ext cx="1137042" cy="408623"/>
          </a:xfrm>
          <a:prstGeom prst="roundRect">
            <a:avLst/>
          </a:prstGeom>
          <a:solidFill>
            <a:schemeClr val="accent1"/>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Calibri" charset="0"/>
                <a:ea typeface="Geneva" charset="0"/>
              </a:rPr>
              <a:t>TOF-SIMS</a:t>
            </a:r>
          </a:p>
        </p:txBody>
      </p:sp>
      <p:sp>
        <p:nvSpPr>
          <p:cNvPr id="18" name="TextBox 17">
            <a:extLst>
              <a:ext uri="{FF2B5EF4-FFF2-40B4-BE49-F238E27FC236}">
                <a16:creationId xmlns:a16="http://schemas.microsoft.com/office/drawing/2014/main" id="{E627248F-D0E4-814E-8A3E-74ED10FD77E6}"/>
              </a:ext>
            </a:extLst>
          </p:cNvPr>
          <p:cNvSpPr txBox="1"/>
          <p:nvPr/>
        </p:nvSpPr>
        <p:spPr>
          <a:xfrm>
            <a:off x="4629593" y="717938"/>
            <a:ext cx="1103853" cy="408623"/>
          </a:xfrm>
          <a:prstGeom prst="roundRect">
            <a:avLst/>
          </a:prstGeom>
          <a:solidFill>
            <a:schemeClr val="accent1"/>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Calibri" charset="0"/>
                <a:ea typeface="Geneva" charset="0"/>
              </a:rPr>
              <a:t>XRR/XRD</a:t>
            </a:r>
          </a:p>
        </p:txBody>
      </p:sp>
      <p:sp>
        <p:nvSpPr>
          <p:cNvPr id="19" name="TextBox 18">
            <a:extLst>
              <a:ext uri="{FF2B5EF4-FFF2-40B4-BE49-F238E27FC236}">
                <a16:creationId xmlns:a16="http://schemas.microsoft.com/office/drawing/2014/main" id="{C762B1D9-3D68-904C-B2D9-950C30E30217}"/>
              </a:ext>
            </a:extLst>
          </p:cNvPr>
          <p:cNvSpPr txBox="1"/>
          <p:nvPr/>
        </p:nvSpPr>
        <p:spPr>
          <a:xfrm>
            <a:off x="3202527" y="2805708"/>
            <a:ext cx="760815" cy="408623"/>
          </a:xfrm>
          <a:prstGeom prst="roundRect">
            <a:avLst/>
          </a:prstGeom>
          <a:solidFill>
            <a:schemeClr val="accent1"/>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Calibri" charset="0"/>
                <a:ea typeface="Geneva" charset="0"/>
              </a:rPr>
              <a:t>XPS</a:t>
            </a:r>
          </a:p>
        </p:txBody>
      </p:sp>
      <p:sp>
        <p:nvSpPr>
          <p:cNvPr id="21" name="TextBox 20">
            <a:extLst>
              <a:ext uri="{FF2B5EF4-FFF2-40B4-BE49-F238E27FC236}">
                <a16:creationId xmlns:a16="http://schemas.microsoft.com/office/drawing/2014/main" id="{CE8466F5-AB29-E24C-84EB-7BDC302EEB2D}"/>
              </a:ext>
            </a:extLst>
          </p:cNvPr>
          <p:cNvSpPr txBox="1"/>
          <p:nvPr/>
        </p:nvSpPr>
        <p:spPr>
          <a:xfrm>
            <a:off x="4834067" y="2805708"/>
            <a:ext cx="1277052" cy="408623"/>
          </a:xfrm>
          <a:prstGeom prst="roundRect">
            <a:avLst/>
          </a:prstGeom>
          <a:solidFill>
            <a:schemeClr val="accent1"/>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Calibri" charset="0"/>
                <a:ea typeface="Geneva" charset="0"/>
              </a:rPr>
              <a:t>AFM/MFM</a:t>
            </a:r>
          </a:p>
        </p:txBody>
      </p:sp>
      <p:pic>
        <p:nvPicPr>
          <p:cNvPr id="25" name="Picture 2" descr="ARM200-web">
            <a:extLst>
              <a:ext uri="{FF2B5EF4-FFF2-40B4-BE49-F238E27FC236}">
                <a16:creationId xmlns:a16="http://schemas.microsoft.com/office/drawing/2014/main" id="{42A39DAD-2E26-2B69-9693-C59D560B2A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163" y="906555"/>
            <a:ext cx="1299963" cy="15355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80242EF-8FF1-31F7-D6DA-B84CE67857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0759" y="1060460"/>
            <a:ext cx="799361" cy="468352"/>
          </a:xfrm>
          <a:prstGeom prst="rect">
            <a:avLst/>
          </a:prstGeom>
        </p:spPr>
      </p:pic>
      <p:pic>
        <p:nvPicPr>
          <p:cNvPr id="28" name="Picture 2" descr="Equipment">
            <a:extLst>
              <a:ext uri="{FF2B5EF4-FFF2-40B4-BE49-F238E27FC236}">
                <a16:creationId xmlns:a16="http://schemas.microsoft.com/office/drawing/2014/main" id="{9EDCB6F8-5020-7667-C996-47B9D02B9C5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15988" y="1275243"/>
            <a:ext cx="1716626" cy="11437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8202058-CEE7-4069-3ABA-134015C26B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
          <a:stretch/>
        </p:blipFill>
        <p:spPr>
          <a:xfrm>
            <a:off x="5083404" y="3213967"/>
            <a:ext cx="572428" cy="1355243"/>
          </a:xfrm>
          <a:prstGeom prst="rect">
            <a:avLst/>
          </a:prstGeom>
        </p:spPr>
      </p:pic>
      <p:pic>
        <p:nvPicPr>
          <p:cNvPr id="30" name="Picture 29" descr="A machine on the white cover&#10;&#10;Description automatically generated with low confidence">
            <a:extLst>
              <a:ext uri="{FF2B5EF4-FFF2-40B4-BE49-F238E27FC236}">
                <a16:creationId xmlns:a16="http://schemas.microsoft.com/office/drawing/2014/main" id="{848333CE-B6B6-51C2-021A-67DC78C819E6}"/>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053547" y="2936413"/>
            <a:ext cx="2777833" cy="1910353"/>
          </a:xfrm>
          <a:prstGeom prst="rect">
            <a:avLst/>
          </a:prstGeom>
        </p:spPr>
      </p:pic>
      <p:pic>
        <p:nvPicPr>
          <p:cNvPr id="31" name="Picture 30">
            <a:extLst>
              <a:ext uri="{FF2B5EF4-FFF2-40B4-BE49-F238E27FC236}">
                <a16:creationId xmlns:a16="http://schemas.microsoft.com/office/drawing/2014/main" id="{E9B80ABE-7BD8-4F86-4B3E-2014B86FC9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5105" y="3263357"/>
            <a:ext cx="1814494" cy="1266925"/>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C100F28C-3714-B794-86F5-33F07103D3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5001" y="1173273"/>
            <a:ext cx="1689234" cy="1266925"/>
          </a:xfrm>
          <a:prstGeom prst="rect">
            <a:avLst/>
          </a:prstGeom>
        </p:spPr>
      </p:pic>
      <p:pic>
        <p:nvPicPr>
          <p:cNvPr id="1026" name="Picture 2">
            <a:extLst>
              <a:ext uri="{FF2B5EF4-FFF2-40B4-BE49-F238E27FC236}">
                <a16:creationId xmlns:a16="http://schemas.microsoft.com/office/drawing/2014/main" id="{CDBFB7CF-AEEB-BCE6-505D-F35EF032F41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06228" y="1177564"/>
            <a:ext cx="1862667" cy="124615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C4C1380-545A-6A6B-BC4A-57CDA5EAB7FC}"/>
              </a:ext>
            </a:extLst>
          </p:cNvPr>
          <p:cNvSpPr txBox="1"/>
          <p:nvPr/>
        </p:nvSpPr>
        <p:spPr>
          <a:xfrm>
            <a:off x="7432182" y="696507"/>
            <a:ext cx="598622" cy="408623"/>
          </a:xfrm>
          <a:prstGeom prst="roundRect">
            <a:avLst/>
          </a:prstGeom>
          <a:solidFill>
            <a:schemeClr val="accent1"/>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087"/>
                </a:solidFill>
                <a:effectLst/>
                <a:uLnTx/>
                <a:uFillTx/>
                <a:latin typeface="Calibri" charset="0"/>
                <a:ea typeface="Geneva" charset="0"/>
              </a:rPr>
              <a:t>APT</a:t>
            </a:r>
          </a:p>
        </p:txBody>
      </p:sp>
      <p:pic>
        <p:nvPicPr>
          <p:cNvPr id="34" name="Image 9" descr="Une image contenant microscope, objet, moniteur, grand&#10;&#10;Description générée automatiquement">
            <a:extLst>
              <a:ext uri="{FF2B5EF4-FFF2-40B4-BE49-F238E27FC236}">
                <a16:creationId xmlns:a16="http://schemas.microsoft.com/office/drawing/2014/main" id="{DA282FA8-163E-4D56-CF2D-A5270F5A6F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31805" y="3263357"/>
            <a:ext cx="2237090" cy="1491393"/>
          </a:xfrm>
          <a:prstGeom prst="rect">
            <a:avLst/>
          </a:prstGeom>
        </p:spPr>
      </p:pic>
      <p:sp>
        <p:nvSpPr>
          <p:cNvPr id="35" name="TextBox 34">
            <a:extLst>
              <a:ext uri="{FF2B5EF4-FFF2-40B4-BE49-F238E27FC236}">
                <a16:creationId xmlns:a16="http://schemas.microsoft.com/office/drawing/2014/main" id="{FA8A2D4C-CC0D-1CAA-8FA3-799EA4680E96}"/>
              </a:ext>
            </a:extLst>
          </p:cNvPr>
          <p:cNvSpPr txBox="1"/>
          <p:nvPr/>
        </p:nvSpPr>
        <p:spPr>
          <a:xfrm>
            <a:off x="7186345" y="2805708"/>
            <a:ext cx="886121" cy="408623"/>
          </a:xfrm>
          <a:prstGeom prst="roundRect">
            <a:avLst/>
          </a:prstGeom>
          <a:solidFill>
            <a:schemeClr val="accent1"/>
          </a:solidFill>
          <a:ln>
            <a:noFill/>
          </a:ln>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Calibri" charset="0"/>
                <a:ea typeface="Geneva" charset="0"/>
              </a:rPr>
              <a:t>Raman</a:t>
            </a:r>
          </a:p>
        </p:txBody>
      </p:sp>
      <p:pic>
        <p:nvPicPr>
          <p:cNvPr id="36" name="Picture 35" descr="Logo_AL_Tag_DOE Horiz.tif">
            <a:extLst>
              <a:ext uri="{FF2B5EF4-FFF2-40B4-BE49-F238E27FC236}">
                <a16:creationId xmlns:a16="http://schemas.microsoft.com/office/drawing/2014/main" id="{CE7FE603-7C26-408B-D3E6-B472909749E1}"/>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75105" y="2404230"/>
            <a:ext cx="429097" cy="320040"/>
          </a:xfrm>
          <a:prstGeom prst="rect">
            <a:avLst/>
          </a:prstGeom>
        </p:spPr>
      </p:pic>
      <p:pic>
        <p:nvPicPr>
          <p:cNvPr id="41" name="Picture 40" descr="Icon&#10;&#10;Description automatically generated">
            <a:extLst>
              <a:ext uri="{FF2B5EF4-FFF2-40B4-BE49-F238E27FC236}">
                <a16:creationId xmlns:a16="http://schemas.microsoft.com/office/drawing/2014/main" id="{0EDD68ED-0FEE-D808-DC4B-F0200AA5ABA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5040" y="2393647"/>
            <a:ext cx="367066" cy="365760"/>
          </a:xfrm>
          <a:prstGeom prst="rect">
            <a:avLst/>
          </a:prstGeom>
        </p:spPr>
      </p:pic>
      <p:pic>
        <p:nvPicPr>
          <p:cNvPr id="1028" name="Picture 4" descr="Fermilab (@Fermilab) / Twitter">
            <a:extLst>
              <a:ext uri="{FF2B5EF4-FFF2-40B4-BE49-F238E27FC236}">
                <a16:creationId xmlns:a16="http://schemas.microsoft.com/office/drawing/2014/main" id="{80E9164A-99FE-D5D7-56F1-45DC29093C5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391076" y="2413161"/>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a:extLst>
              <a:ext uri="{FF2B5EF4-FFF2-40B4-BE49-F238E27FC236}">
                <a16:creationId xmlns:a16="http://schemas.microsoft.com/office/drawing/2014/main" id="{1DEF3670-134F-2B75-2B30-6B38A78B296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04595" y="739370"/>
            <a:ext cx="367066" cy="365760"/>
          </a:xfrm>
          <a:prstGeom prst="rect">
            <a:avLst/>
          </a:prstGeom>
        </p:spPr>
      </p:pic>
      <p:pic>
        <p:nvPicPr>
          <p:cNvPr id="43" name="Picture 42" descr="Icon&#10;&#10;Description automatically generated">
            <a:extLst>
              <a:ext uri="{FF2B5EF4-FFF2-40B4-BE49-F238E27FC236}">
                <a16:creationId xmlns:a16="http://schemas.microsoft.com/office/drawing/2014/main" id="{90FBFD17-62C3-875E-A47F-E2D3C9B4803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36543" y="754933"/>
            <a:ext cx="367066" cy="365760"/>
          </a:xfrm>
          <a:prstGeom prst="rect">
            <a:avLst/>
          </a:prstGeom>
        </p:spPr>
      </p:pic>
      <p:pic>
        <p:nvPicPr>
          <p:cNvPr id="44" name="Picture 4" descr="Fermilab (@Fermilab) / Twitter">
            <a:extLst>
              <a:ext uri="{FF2B5EF4-FFF2-40B4-BE49-F238E27FC236}">
                <a16:creationId xmlns:a16="http://schemas.microsoft.com/office/drawing/2014/main" id="{B2DF2CFF-7E99-78CE-7120-9F4606AD1C3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555430" y="418829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Icon&#10;&#10;Description automatically generated">
            <a:extLst>
              <a:ext uri="{FF2B5EF4-FFF2-40B4-BE49-F238E27FC236}">
                <a16:creationId xmlns:a16="http://schemas.microsoft.com/office/drawing/2014/main" id="{DA133878-9F9B-39E5-7FEE-C674CF407CB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923877" y="4164522"/>
            <a:ext cx="367066" cy="365760"/>
          </a:xfrm>
          <a:prstGeom prst="rect">
            <a:avLst/>
          </a:prstGeom>
        </p:spPr>
      </p:pic>
      <p:pic>
        <p:nvPicPr>
          <p:cNvPr id="46" name="Picture 4" descr="Fermilab (@Fermilab) / Twitter">
            <a:extLst>
              <a:ext uri="{FF2B5EF4-FFF2-40B4-BE49-F238E27FC236}">
                <a16:creationId xmlns:a16="http://schemas.microsoft.com/office/drawing/2014/main" id="{4DEFB9D9-1944-279A-45F0-0F1C9C28A34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259583" y="4652456"/>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Icon&#10;&#10;Description automatically generated">
            <a:extLst>
              <a:ext uri="{FF2B5EF4-FFF2-40B4-BE49-F238E27FC236}">
                <a16:creationId xmlns:a16="http://schemas.microsoft.com/office/drawing/2014/main" id="{8599CA55-18C8-96EE-5A51-B0D0D68FA68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35403" y="4633250"/>
            <a:ext cx="367066" cy="365760"/>
          </a:xfrm>
          <a:prstGeom prst="rect">
            <a:avLst/>
          </a:prstGeom>
        </p:spPr>
      </p:pic>
      <p:pic>
        <p:nvPicPr>
          <p:cNvPr id="50" name="Picture 49" descr="Icon&#10;&#10;Description automatically generated">
            <a:extLst>
              <a:ext uri="{FF2B5EF4-FFF2-40B4-BE49-F238E27FC236}">
                <a16:creationId xmlns:a16="http://schemas.microsoft.com/office/drawing/2014/main" id="{2B798685-5F98-F8D7-BF20-3958D1AF4CF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75200" y="3263357"/>
            <a:ext cx="367066" cy="365760"/>
          </a:xfrm>
          <a:prstGeom prst="rect">
            <a:avLst/>
          </a:prstGeom>
        </p:spPr>
      </p:pic>
      <p:pic>
        <p:nvPicPr>
          <p:cNvPr id="51" name="Picture 4" descr="Fermilab (@Fermilab) / Twitter">
            <a:extLst>
              <a:ext uri="{FF2B5EF4-FFF2-40B4-BE49-F238E27FC236}">
                <a16:creationId xmlns:a16="http://schemas.microsoft.com/office/drawing/2014/main" id="{DB8B4962-637C-2C48-29F1-7BE2878CF8D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961050" y="462018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con&#10;&#10;Description automatically generated">
            <a:extLst>
              <a:ext uri="{FF2B5EF4-FFF2-40B4-BE49-F238E27FC236}">
                <a16:creationId xmlns:a16="http://schemas.microsoft.com/office/drawing/2014/main" id="{157A5A4B-9D81-818A-4FEA-61C01A52C89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10487" y="4620187"/>
            <a:ext cx="367066" cy="365760"/>
          </a:xfrm>
          <a:prstGeom prst="rect">
            <a:avLst/>
          </a:prstGeom>
        </p:spPr>
      </p:pic>
      <p:sp>
        <p:nvSpPr>
          <p:cNvPr id="2" name="Title 2">
            <a:extLst>
              <a:ext uri="{FF2B5EF4-FFF2-40B4-BE49-F238E27FC236}">
                <a16:creationId xmlns:a16="http://schemas.microsoft.com/office/drawing/2014/main" id="{19563AEF-0927-4FDE-56B1-A102685898D6}"/>
              </a:ext>
            </a:extLst>
          </p:cNvPr>
          <p:cNvSpPr txBox="1">
            <a:spLocks/>
          </p:cNvSpPr>
          <p:nvPr/>
        </p:nvSpPr>
        <p:spPr>
          <a:xfrm>
            <a:off x="257731" y="80599"/>
            <a:ext cx="9147298"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Structural/chemical characterization</a:t>
            </a:r>
          </a:p>
        </p:txBody>
      </p:sp>
    </p:spTree>
    <p:extLst>
      <p:ext uri="{BB962C8B-B14F-4D97-AF65-F5344CB8AC3E}">
        <p14:creationId xmlns:p14="http://schemas.microsoft.com/office/powerpoint/2010/main" val="4266069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Chart&#10;&#10;Description automatically generated with medium confidence">
            <a:extLst>
              <a:ext uri="{FF2B5EF4-FFF2-40B4-BE49-F238E27FC236}">
                <a16:creationId xmlns:a16="http://schemas.microsoft.com/office/drawing/2014/main" id="{F5044F96-684D-9925-25A7-5F8AD84E609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a:stretch/>
        </p:blipFill>
        <p:spPr>
          <a:xfrm>
            <a:off x="914400" y="987134"/>
            <a:ext cx="7315200" cy="3169232"/>
          </a:xfrm>
          <a:noFill/>
          <a:ln>
            <a:solidFill>
              <a:schemeClr val="tx1"/>
            </a:solidFill>
          </a:ln>
        </p:spPr>
      </p:pic>
      <p:sp>
        <p:nvSpPr>
          <p:cNvPr id="5" name="Rectangle 4">
            <a:extLst>
              <a:ext uri="{FF2B5EF4-FFF2-40B4-BE49-F238E27FC236}">
                <a16:creationId xmlns:a16="http://schemas.microsoft.com/office/drawing/2014/main" id="{D45BCF63-D035-50C9-6AB7-9FC9FF06E89E}"/>
              </a:ext>
            </a:extLst>
          </p:cNvPr>
          <p:cNvSpPr/>
          <p:nvPr/>
        </p:nvSpPr>
        <p:spPr>
          <a:xfrm>
            <a:off x="2825393" y="2085654"/>
            <a:ext cx="3760342" cy="38349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Date Placeholder 3">
            <a:extLst>
              <a:ext uri="{FF2B5EF4-FFF2-40B4-BE49-F238E27FC236}">
                <a16:creationId xmlns:a16="http://schemas.microsoft.com/office/drawing/2014/main" id="{430B0125-ED41-124B-88FB-8CFD188FE5A4}"/>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7" name="Footer Placeholder 4">
            <a:extLst>
              <a:ext uri="{FF2B5EF4-FFF2-40B4-BE49-F238E27FC236}">
                <a16:creationId xmlns:a16="http://schemas.microsoft.com/office/drawing/2014/main" id="{9C65C66B-7ECB-1146-A78F-548BCCCCA4A9}"/>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329897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76678D40-1801-4494-946F-FF4917C8EF4A}"/>
              </a:ext>
            </a:extLst>
          </p:cNvPr>
          <p:cNvSpPr txBox="1"/>
          <p:nvPr/>
        </p:nvSpPr>
        <p:spPr>
          <a:xfrm>
            <a:off x="182333" y="968227"/>
            <a:ext cx="3401190" cy="2893100"/>
          </a:xfrm>
          <a:prstGeom prst="rect">
            <a:avLst/>
          </a:prstGeom>
          <a:noFill/>
          <a:ln w="38100">
            <a:solidFill>
              <a:schemeClr val="tx1"/>
            </a:solidFill>
          </a:ln>
        </p:spPr>
        <p:txBody>
          <a:bodyPr wrap="square" lIns="91440" tIns="45720" rIns="91440" bIns="45720" anchor="t">
            <a:spAutoFit/>
          </a:bodyPr>
          <a:lstStyle/>
          <a:p>
            <a:pPr marL="285750" marR="0" lvl="0"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Multiple institutions studying similar 2D qubit fragments confirm and cross-check the niobium oxide</a:t>
            </a:r>
          </a:p>
          <a:p>
            <a:pPr marL="742950" marR="0" lvl="1"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Thickness</a:t>
            </a:r>
          </a:p>
          <a:p>
            <a:pPr marL="742950" marR="0" lvl="1"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Composition</a:t>
            </a:r>
          </a:p>
          <a:p>
            <a:pPr marL="742950" marR="0" lvl="1"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Mostly amorphous structure - Nb</a:t>
            </a:r>
            <a:r>
              <a:rPr kumimoji="0" lang="en-US" sz="1400" b="0" i="0" u="none" strike="noStrike" kern="1200" cap="none" spc="0" normalizeH="0" baseline="-25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2</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a:t>
            </a:r>
            <a:r>
              <a:rPr kumimoji="0" lang="en-US" sz="1400" b="0" i="0" u="none" strike="noStrike" kern="1200" cap="none" spc="0" normalizeH="0" baseline="-25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5</a:t>
            </a:r>
          </a:p>
          <a:p>
            <a:pPr marL="742950" marR="0" lvl="1"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Is almost identical to SRF cavities</a:t>
            </a:r>
          </a:p>
          <a:p>
            <a:pPr marL="285750" marR="0" lvl="0"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Step forward from prior thinking of Nb oxide having complicated/unclear structure in 2D qubits</a:t>
            </a:r>
            <a:endParaRPr kumimoji="0" lang="en-US" sz="1400" b="0" i="0" u="none" strike="noStrike" kern="120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30" name="Group 29">
            <a:extLst>
              <a:ext uri="{FF2B5EF4-FFF2-40B4-BE49-F238E27FC236}">
                <a16:creationId xmlns:a16="http://schemas.microsoft.com/office/drawing/2014/main" id="{0BC59C3E-4CA1-42CB-B1AF-DD2655A1425F}"/>
              </a:ext>
            </a:extLst>
          </p:cNvPr>
          <p:cNvGrpSpPr/>
          <p:nvPr/>
        </p:nvGrpSpPr>
        <p:grpSpPr>
          <a:xfrm>
            <a:off x="3864809" y="773081"/>
            <a:ext cx="4701484" cy="3398261"/>
            <a:chOff x="709326" y="1786651"/>
            <a:chExt cx="3761391" cy="2709452"/>
          </a:xfrm>
        </p:grpSpPr>
        <p:pic>
          <p:nvPicPr>
            <p:cNvPr id="65" name="Picture 64">
              <a:extLst>
                <a:ext uri="{FF2B5EF4-FFF2-40B4-BE49-F238E27FC236}">
                  <a16:creationId xmlns:a16="http://schemas.microsoft.com/office/drawing/2014/main" id="{E30CE153-7412-45AA-B51A-0BBEBF209A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83622" y="3155919"/>
              <a:ext cx="939686" cy="1338930"/>
            </a:xfrm>
            <a:prstGeom prst="rect">
              <a:avLst/>
            </a:prstGeom>
          </p:spPr>
        </p:pic>
        <p:pic>
          <p:nvPicPr>
            <p:cNvPr id="66" name="Picture 65">
              <a:extLst>
                <a:ext uri="{FF2B5EF4-FFF2-40B4-BE49-F238E27FC236}">
                  <a16:creationId xmlns:a16="http://schemas.microsoft.com/office/drawing/2014/main" id="{A0AAC525-6DC0-4DC6-AD28-1B1DDB9285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002" t="10837" r="20680" b="48413"/>
            <a:stretch/>
          </p:blipFill>
          <p:spPr>
            <a:xfrm>
              <a:off x="709326" y="3154666"/>
              <a:ext cx="1853903" cy="1341437"/>
            </a:xfrm>
            <a:prstGeom prst="rect">
              <a:avLst/>
            </a:prstGeom>
          </p:spPr>
        </p:pic>
        <p:grpSp>
          <p:nvGrpSpPr>
            <p:cNvPr id="67" name="Group 66">
              <a:extLst>
                <a:ext uri="{FF2B5EF4-FFF2-40B4-BE49-F238E27FC236}">
                  <a16:creationId xmlns:a16="http://schemas.microsoft.com/office/drawing/2014/main" id="{44C5F26D-85CB-412A-88FE-F9A560CC62A5}"/>
                </a:ext>
              </a:extLst>
            </p:cNvPr>
            <p:cNvGrpSpPr>
              <a:grpSpLocks noChangeAspect="1"/>
            </p:cNvGrpSpPr>
            <p:nvPr/>
          </p:nvGrpSpPr>
          <p:grpSpPr>
            <a:xfrm>
              <a:off x="711460" y="1786651"/>
              <a:ext cx="3757354" cy="1342583"/>
              <a:chOff x="735350" y="1581439"/>
              <a:chExt cx="5559716" cy="1986605"/>
            </a:xfrm>
          </p:grpSpPr>
          <p:pic>
            <p:nvPicPr>
              <p:cNvPr id="77" name="Picture 76">
                <a:extLst>
                  <a:ext uri="{FF2B5EF4-FFF2-40B4-BE49-F238E27FC236}">
                    <a16:creationId xmlns:a16="http://schemas.microsoft.com/office/drawing/2014/main" id="{385447B4-6C2C-43B3-8C6A-718B123E884E}"/>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l="2" t="19136" r="29918" b="29277"/>
              <a:stretch/>
            </p:blipFill>
            <p:spPr>
              <a:xfrm>
                <a:off x="741350" y="1586844"/>
                <a:ext cx="2743200" cy="1981200"/>
              </a:xfrm>
              <a:prstGeom prst="rect">
                <a:avLst/>
              </a:prstGeom>
            </p:spPr>
          </p:pic>
          <p:cxnSp>
            <p:nvCxnSpPr>
              <p:cNvPr id="78" name="Straight Connector 77">
                <a:extLst>
                  <a:ext uri="{FF2B5EF4-FFF2-40B4-BE49-F238E27FC236}">
                    <a16:creationId xmlns:a16="http://schemas.microsoft.com/office/drawing/2014/main" id="{10B7813E-8822-4638-8D10-66750A45DA97}"/>
                  </a:ext>
                </a:extLst>
              </p:cNvPr>
              <p:cNvCxnSpPr/>
              <p:nvPr/>
            </p:nvCxnSpPr>
            <p:spPr>
              <a:xfrm>
                <a:off x="849053" y="3365623"/>
                <a:ext cx="552627" cy="111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C3A56F3-3FBC-4BC6-B3C1-16DFFCAF5A8C}"/>
                  </a:ext>
                </a:extLst>
              </p:cNvPr>
              <p:cNvSpPr txBox="1"/>
              <p:nvPr/>
            </p:nvSpPr>
            <p:spPr>
              <a:xfrm>
                <a:off x="743895" y="3031565"/>
                <a:ext cx="1180734" cy="486316"/>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charset="0"/>
                    <a:ea typeface="Geneva" charset="0"/>
                  </a:rPr>
                  <a:t>10nm</a:t>
                </a:r>
              </a:p>
            </p:txBody>
          </p:sp>
          <p:sp>
            <p:nvSpPr>
              <p:cNvPr id="80" name="TextBox 79">
                <a:extLst>
                  <a:ext uri="{FF2B5EF4-FFF2-40B4-BE49-F238E27FC236}">
                    <a16:creationId xmlns:a16="http://schemas.microsoft.com/office/drawing/2014/main" id="{B5F7604D-F7B1-439F-94E1-F0AFD30FFE57}"/>
                  </a:ext>
                </a:extLst>
              </p:cNvPr>
              <p:cNvSpPr txBox="1"/>
              <p:nvPr/>
            </p:nvSpPr>
            <p:spPr>
              <a:xfrm>
                <a:off x="2237012" y="2827574"/>
                <a:ext cx="714233" cy="38710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charset="0"/>
                    <a:ea typeface="Geneva" charset="0"/>
                  </a:rPr>
                  <a:t>Nb</a:t>
                </a:r>
              </a:p>
            </p:txBody>
          </p:sp>
          <p:sp>
            <p:nvSpPr>
              <p:cNvPr id="81" name="TextBox 80">
                <a:extLst>
                  <a:ext uri="{FF2B5EF4-FFF2-40B4-BE49-F238E27FC236}">
                    <a16:creationId xmlns:a16="http://schemas.microsoft.com/office/drawing/2014/main" id="{6DC8192D-3338-4063-89C9-90004CFED33F}"/>
                  </a:ext>
                </a:extLst>
              </p:cNvPr>
              <p:cNvSpPr txBox="1"/>
              <p:nvPr/>
            </p:nvSpPr>
            <p:spPr>
              <a:xfrm>
                <a:off x="2211782" y="2402841"/>
                <a:ext cx="1003344" cy="486316"/>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Calibri" charset="0"/>
                    <a:ea typeface="Geneva" charset="0"/>
                  </a:rPr>
                  <a:t>NbO</a:t>
                </a:r>
                <a:r>
                  <a:rPr kumimoji="0" lang="en-US" sz="1100" b="0" i="0" u="none" strike="noStrike" kern="1200" cap="none" spc="0" normalizeH="0" baseline="-25000" noProof="0" err="1">
                    <a:ln>
                      <a:noFill/>
                    </a:ln>
                    <a:solidFill>
                      <a:prstClr val="white"/>
                    </a:solidFill>
                    <a:effectLst/>
                    <a:uLnTx/>
                    <a:uFillTx/>
                    <a:latin typeface="Calibri" charset="0"/>
                    <a:ea typeface="Geneva" charset="0"/>
                  </a:rPr>
                  <a:t>x</a:t>
                </a:r>
                <a:endParaRPr kumimoji="0" lang="en-US" sz="1100" b="0" i="0" u="none" strike="noStrike" kern="1200" cap="none" spc="0" normalizeH="0" baseline="-25000" noProof="0">
                  <a:ln>
                    <a:noFill/>
                  </a:ln>
                  <a:solidFill>
                    <a:prstClr val="white"/>
                  </a:solidFill>
                  <a:effectLst/>
                  <a:uLnTx/>
                  <a:uFillTx/>
                  <a:latin typeface="Calibri" charset="0"/>
                  <a:ea typeface="Geneva" charset="0"/>
                </a:endParaRPr>
              </a:p>
            </p:txBody>
          </p:sp>
          <p:pic>
            <p:nvPicPr>
              <p:cNvPr id="82" name="Picture 81">
                <a:extLst>
                  <a:ext uri="{FF2B5EF4-FFF2-40B4-BE49-F238E27FC236}">
                    <a16:creationId xmlns:a16="http://schemas.microsoft.com/office/drawing/2014/main" id="{4326948C-8059-43C9-90E3-FEDB2C01C9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5911" y="1581439"/>
                <a:ext cx="1380100" cy="1981200"/>
              </a:xfrm>
              <a:prstGeom prst="rect">
                <a:avLst/>
              </a:prstGeom>
            </p:spPr>
          </p:pic>
          <p:pic>
            <p:nvPicPr>
              <p:cNvPr id="83" name="Picture 82">
                <a:extLst>
                  <a:ext uri="{FF2B5EF4-FFF2-40B4-BE49-F238E27FC236}">
                    <a16:creationId xmlns:a16="http://schemas.microsoft.com/office/drawing/2014/main" id="{3B23DD22-5CCA-43A6-948F-C1122319C2E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5000" contrast="20000"/>
                        </a14:imgEffect>
                      </a14:imgLayer>
                    </a14:imgProps>
                  </a:ext>
                  <a:ext uri="{28A0092B-C50C-407E-A947-70E740481C1C}">
                    <a14:useLocalDpi xmlns:a14="http://schemas.microsoft.com/office/drawing/2010/main"/>
                  </a:ext>
                </a:extLst>
              </a:blip>
              <a:srcRect/>
              <a:stretch/>
            </p:blipFill>
            <p:spPr>
              <a:xfrm>
                <a:off x="4931490" y="1584885"/>
                <a:ext cx="1363576" cy="1981200"/>
              </a:xfrm>
              <a:prstGeom prst="rect">
                <a:avLst/>
              </a:prstGeom>
            </p:spPr>
          </p:pic>
          <p:sp>
            <p:nvSpPr>
              <p:cNvPr id="84" name="TextBox 83">
                <a:extLst>
                  <a:ext uri="{FF2B5EF4-FFF2-40B4-BE49-F238E27FC236}">
                    <a16:creationId xmlns:a16="http://schemas.microsoft.com/office/drawing/2014/main" id="{B540D7E2-9B89-4D54-B11D-873ECBA30937}"/>
                  </a:ext>
                </a:extLst>
              </p:cNvPr>
              <p:cNvSpPr txBox="1"/>
              <p:nvPr/>
            </p:nvSpPr>
            <p:spPr>
              <a:xfrm>
                <a:off x="4921374" y="1587870"/>
                <a:ext cx="415565" cy="387101"/>
              </a:xfrm>
              <a:prstGeom prst="rect">
                <a:avLst/>
              </a:prstGeom>
              <a:noFill/>
              <a:ln>
                <a:noFill/>
              </a:ln>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B0F0"/>
                    </a:solidFill>
                    <a:effectLst/>
                    <a:uLnTx/>
                    <a:uFillTx/>
                    <a:latin typeface="Calibri" charset="0"/>
                    <a:ea typeface="Geneva" charset="0"/>
                  </a:rPr>
                  <a:t>O</a:t>
                </a:r>
              </a:p>
            </p:txBody>
          </p:sp>
          <p:sp>
            <p:nvSpPr>
              <p:cNvPr id="85" name="TextBox 84">
                <a:extLst>
                  <a:ext uri="{FF2B5EF4-FFF2-40B4-BE49-F238E27FC236}">
                    <a16:creationId xmlns:a16="http://schemas.microsoft.com/office/drawing/2014/main" id="{F5EC85E9-AE8D-4A82-9D14-0AAC3447C340}"/>
                  </a:ext>
                </a:extLst>
              </p:cNvPr>
              <p:cNvSpPr txBox="1"/>
              <p:nvPr/>
            </p:nvSpPr>
            <p:spPr>
              <a:xfrm>
                <a:off x="3519700" y="1585135"/>
                <a:ext cx="522304" cy="387101"/>
              </a:xfrm>
              <a:prstGeom prst="rect">
                <a:avLst/>
              </a:prstGeom>
              <a:noFill/>
              <a:ln>
                <a:noFill/>
              </a:ln>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Calibri" charset="0"/>
                    <a:ea typeface="Geneva" charset="0"/>
                  </a:rPr>
                  <a:t>Nb</a:t>
                </a:r>
              </a:p>
            </p:txBody>
          </p:sp>
          <p:cxnSp>
            <p:nvCxnSpPr>
              <p:cNvPr id="86" name="Straight Connector 85">
                <a:extLst>
                  <a:ext uri="{FF2B5EF4-FFF2-40B4-BE49-F238E27FC236}">
                    <a16:creationId xmlns:a16="http://schemas.microsoft.com/office/drawing/2014/main" id="{CD2897F7-FFAD-4D47-96FE-B6E386919610}"/>
                  </a:ext>
                </a:extLst>
              </p:cNvPr>
              <p:cNvCxnSpPr/>
              <p:nvPr/>
            </p:nvCxnSpPr>
            <p:spPr>
              <a:xfrm>
                <a:off x="3414127" y="24307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820F2C-AD4F-4CC9-828F-0C369DCEED72}"/>
                  </a:ext>
                </a:extLst>
              </p:cNvPr>
              <p:cNvCxnSpPr/>
              <p:nvPr/>
            </p:nvCxnSpPr>
            <p:spPr>
              <a:xfrm>
                <a:off x="3403932" y="269713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8211D203-40C7-4363-83EF-0D5C33DDD8C3}"/>
                  </a:ext>
                </a:extLst>
              </p:cNvPr>
              <p:cNvSpPr txBox="1"/>
              <p:nvPr/>
            </p:nvSpPr>
            <p:spPr>
              <a:xfrm>
                <a:off x="735350" y="1587094"/>
                <a:ext cx="734413" cy="394032"/>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charset="0"/>
                    <a:ea typeface="Geneva" charset="0"/>
                  </a:rPr>
                  <a:t>(a)</a:t>
                </a:r>
              </a:p>
            </p:txBody>
          </p:sp>
        </p:grpSp>
        <p:cxnSp>
          <p:nvCxnSpPr>
            <p:cNvPr id="68" name="Straight Connector 67">
              <a:extLst>
                <a:ext uri="{FF2B5EF4-FFF2-40B4-BE49-F238E27FC236}">
                  <a16:creationId xmlns:a16="http://schemas.microsoft.com/office/drawing/2014/main" id="{840015B8-1E64-4EFB-AB91-5294E9CA49DD}"/>
                </a:ext>
              </a:extLst>
            </p:cNvPr>
            <p:cNvCxnSpPr/>
            <p:nvPr/>
          </p:nvCxnSpPr>
          <p:spPr>
            <a:xfrm>
              <a:off x="817453" y="4357395"/>
              <a:ext cx="373475" cy="75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54361F1-A0D7-428F-AF9A-59F93F8A0EE2}"/>
                </a:ext>
              </a:extLst>
            </p:cNvPr>
            <p:cNvSpPr txBox="1"/>
            <p:nvPr/>
          </p:nvSpPr>
          <p:spPr>
            <a:xfrm>
              <a:off x="745294" y="4124577"/>
              <a:ext cx="763950" cy="32866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charset="0"/>
                  <a:ea typeface="Geneva" charset="0"/>
                </a:rPr>
                <a:t>10nm</a:t>
              </a:r>
            </a:p>
          </p:txBody>
        </p:sp>
        <p:sp>
          <p:nvSpPr>
            <p:cNvPr id="70" name="TextBox 69">
              <a:extLst>
                <a:ext uri="{FF2B5EF4-FFF2-40B4-BE49-F238E27FC236}">
                  <a16:creationId xmlns:a16="http://schemas.microsoft.com/office/drawing/2014/main" id="{E9C9DBEF-185A-4CFC-B6B7-88962BA82951}"/>
                </a:ext>
              </a:extLst>
            </p:cNvPr>
            <p:cNvSpPr txBox="1"/>
            <p:nvPr/>
          </p:nvSpPr>
          <p:spPr>
            <a:xfrm>
              <a:off x="1989958" y="3762619"/>
              <a:ext cx="482691" cy="26161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charset="0"/>
                  <a:ea typeface="Geneva" charset="0"/>
                </a:rPr>
                <a:t>Nb</a:t>
              </a:r>
            </a:p>
          </p:txBody>
        </p:sp>
        <p:sp>
          <p:nvSpPr>
            <p:cNvPr id="71" name="TextBox 70">
              <a:extLst>
                <a:ext uri="{FF2B5EF4-FFF2-40B4-BE49-F238E27FC236}">
                  <a16:creationId xmlns:a16="http://schemas.microsoft.com/office/drawing/2014/main" id="{04F43144-AB9B-48DA-B369-C55CC5CDC99B}"/>
                </a:ext>
              </a:extLst>
            </p:cNvPr>
            <p:cNvSpPr txBox="1"/>
            <p:nvPr/>
          </p:nvSpPr>
          <p:spPr>
            <a:xfrm>
              <a:off x="2071638" y="3273415"/>
              <a:ext cx="760752" cy="32866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Calibri" charset="0"/>
                  <a:ea typeface="Geneva" charset="0"/>
                </a:rPr>
                <a:t>NbO</a:t>
              </a:r>
              <a:r>
                <a:rPr kumimoji="0" lang="en-US" sz="1100" b="0" i="0" u="none" strike="noStrike" kern="1200" cap="none" spc="0" normalizeH="0" baseline="-25000" noProof="0" err="1">
                  <a:ln>
                    <a:noFill/>
                  </a:ln>
                  <a:solidFill>
                    <a:prstClr val="white"/>
                  </a:solidFill>
                  <a:effectLst/>
                  <a:uLnTx/>
                  <a:uFillTx/>
                  <a:latin typeface="Calibri" charset="0"/>
                  <a:ea typeface="Geneva" charset="0"/>
                </a:rPr>
                <a:t>x</a:t>
              </a:r>
              <a:endParaRPr kumimoji="0" lang="en-US" sz="1100" b="0" i="0" u="none" strike="noStrike" kern="1200" cap="none" spc="0" normalizeH="0" baseline="-25000" noProof="0">
                <a:ln>
                  <a:noFill/>
                </a:ln>
                <a:solidFill>
                  <a:prstClr val="white"/>
                </a:solidFill>
                <a:effectLst/>
                <a:uLnTx/>
                <a:uFillTx/>
                <a:latin typeface="Calibri" charset="0"/>
                <a:ea typeface="Geneva" charset="0"/>
              </a:endParaRPr>
            </a:p>
          </p:txBody>
        </p:sp>
        <p:cxnSp>
          <p:nvCxnSpPr>
            <p:cNvPr id="72" name="Straight Connector 71">
              <a:extLst>
                <a:ext uri="{FF2B5EF4-FFF2-40B4-BE49-F238E27FC236}">
                  <a16:creationId xmlns:a16="http://schemas.microsoft.com/office/drawing/2014/main" id="{AD5EC69E-DE1E-4FA6-BAB9-B6203EA842B4}"/>
                </a:ext>
              </a:extLst>
            </p:cNvPr>
            <p:cNvCxnSpPr/>
            <p:nvPr/>
          </p:nvCxnSpPr>
          <p:spPr>
            <a:xfrm>
              <a:off x="2517314" y="3716069"/>
              <a:ext cx="1235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DA6375A-22A9-43A3-AACF-B0CAEC9351FF}"/>
                </a:ext>
              </a:extLst>
            </p:cNvPr>
            <p:cNvCxnSpPr/>
            <p:nvPr/>
          </p:nvCxnSpPr>
          <p:spPr>
            <a:xfrm>
              <a:off x="2516034" y="3907313"/>
              <a:ext cx="1235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8EF0FF7-0375-48A4-BFF1-59328DCEABF3}"/>
                </a:ext>
              </a:extLst>
            </p:cNvPr>
            <p:cNvSpPr txBox="1"/>
            <p:nvPr/>
          </p:nvSpPr>
          <p:spPr>
            <a:xfrm>
              <a:off x="745294" y="3144866"/>
              <a:ext cx="541725" cy="328661"/>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charset="0"/>
                  <a:ea typeface="Geneva" charset="0"/>
                </a:rPr>
                <a:t>(b)</a:t>
              </a:r>
            </a:p>
          </p:txBody>
        </p:sp>
        <p:pic>
          <p:nvPicPr>
            <p:cNvPr id="76" name="Picture 75">
              <a:extLst>
                <a:ext uri="{FF2B5EF4-FFF2-40B4-BE49-F238E27FC236}">
                  <a16:creationId xmlns:a16="http://schemas.microsoft.com/office/drawing/2014/main" id="{86A251C7-B8DA-484F-B614-05FD8430206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45381" y="3153920"/>
              <a:ext cx="925336" cy="1338930"/>
            </a:xfrm>
            <a:prstGeom prst="rect">
              <a:avLst/>
            </a:prstGeom>
          </p:spPr>
        </p:pic>
      </p:grpSp>
      <p:sp>
        <p:nvSpPr>
          <p:cNvPr id="89" name="TextBox 88">
            <a:extLst>
              <a:ext uri="{FF2B5EF4-FFF2-40B4-BE49-F238E27FC236}">
                <a16:creationId xmlns:a16="http://schemas.microsoft.com/office/drawing/2014/main" id="{E6AF8673-DCC3-44A6-A2BA-B3D0F60F76FA}"/>
              </a:ext>
            </a:extLst>
          </p:cNvPr>
          <p:cNvSpPr txBox="1"/>
          <p:nvPr/>
        </p:nvSpPr>
        <p:spPr>
          <a:xfrm>
            <a:off x="3864808" y="3222670"/>
            <a:ext cx="1522983" cy="369332"/>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B050"/>
                </a:solidFill>
                <a:effectLst/>
                <a:uLnTx/>
                <a:uFillTx/>
                <a:latin typeface="Calibri" charset="0"/>
                <a:ea typeface="Geneva" charset="0"/>
              </a:rPr>
              <a:t>Transmon</a:t>
            </a:r>
            <a:endParaRPr kumimoji="0" lang="en-US" sz="1800" b="0" i="0" u="none" strike="noStrike" kern="1200" cap="none" spc="0" normalizeH="0" baseline="0" noProof="0" dirty="0">
              <a:ln>
                <a:noFill/>
              </a:ln>
              <a:solidFill>
                <a:srgbClr val="00B050"/>
              </a:solidFill>
              <a:effectLst/>
              <a:uLnTx/>
              <a:uFillTx/>
              <a:latin typeface="Calibri" charset="0"/>
              <a:ea typeface="Geneva" charset="0"/>
            </a:endParaRPr>
          </a:p>
        </p:txBody>
      </p:sp>
      <p:sp>
        <p:nvSpPr>
          <p:cNvPr id="3" name="Date Placeholder 2">
            <a:extLst>
              <a:ext uri="{FF2B5EF4-FFF2-40B4-BE49-F238E27FC236}">
                <a16:creationId xmlns:a16="http://schemas.microsoft.com/office/drawing/2014/main" id="{D70E1042-A907-229E-6A1A-96EBF6BC7F51}"/>
              </a:ext>
            </a:extLst>
          </p:cNvPr>
          <p:cNvSpPr>
            <a:spLocks noGrp="1"/>
          </p:cNvSpPr>
          <p:nvPr>
            <p:ph type="dt" sz="half" idx="2"/>
          </p:nvPr>
        </p:nvSpPr>
        <p:spPr>
          <a:xfrm>
            <a:off x="982437"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fld id="{2450CBEA-910D-0D47-9E15-CF21979AD2D2}" type="datetime1">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189" rtl="0" eaLnBrk="1" fontAlgn="base" latinLnBrk="0" hangingPunct="1">
                <a:lnSpc>
                  <a:spcPct val="100000"/>
                </a:lnSpc>
                <a:spcBef>
                  <a:spcPct val="0"/>
                </a:spcBef>
                <a:spcAft>
                  <a:spcPct val="0"/>
                </a:spcAft>
                <a:buClrTx/>
                <a:buSzTx/>
                <a:buFontTx/>
                <a:buNone/>
                <a:tabLst/>
                <a:defRPr/>
              </a:pPr>
              <a:t>7/10/2024</a:t>
            </a:fld>
            <a:endParaRPr kumimoji="0" lang="en-US" sz="1200" b="0" i="0" u="none" strike="noStrike" kern="1200" cap="none" spc="0" normalizeH="0" baseline="0" noProof="0">
              <a:ln>
                <a:noFill/>
              </a:ln>
              <a:solidFill>
                <a:srgbClr val="004C97"/>
              </a:solidFill>
              <a:effectLst/>
              <a:uLnTx/>
              <a:uFillTx/>
              <a:latin typeface="Helvetica" charset="0"/>
              <a:ea typeface="Geneva" charset="0"/>
            </a:endParaRPr>
          </a:p>
        </p:txBody>
      </p:sp>
      <p:sp>
        <p:nvSpPr>
          <p:cNvPr id="4" name="Footer Placeholder 3">
            <a:extLst>
              <a:ext uri="{FF2B5EF4-FFF2-40B4-BE49-F238E27FC236}">
                <a16:creationId xmlns:a16="http://schemas.microsoft.com/office/drawing/2014/main" id="{A1E136D8-ACF0-2BCC-C8C6-C99C349D53B6}"/>
              </a:ext>
            </a:extLst>
          </p:cNvPr>
          <p:cNvSpPr>
            <a:spLocks noGrp="1"/>
          </p:cNvSpPr>
          <p:nvPr>
            <p:ph type="ftr" sz="quarter" idx="3"/>
          </p:nvPr>
        </p:nvSpPr>
        <p:spPr>
          <a:xfrm>
            <a:off x="2040805" y="6504218"/>
            <a:ext cx="8349491"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Grassellino - SQMS</a:t>
            </a:r>
            <a:endParaRPr kumimoji="0" lang="en-US" sz="12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19" name="Oval 18">
            <a:extLst>
              <a:ext uri="{FF2B5EF4-FFF2-40B4-BE49-F238E27FC236}">
                <a16:creationId xmlns:a16="http://schemas.microsoft.com/office/drawing/2014/main" id="{C67F86F1-6CD7-C4F0-4B1E-6D8F6A798A0A}"/>
              </a:ext>
            </a:extLst>
          </p:cNvPr>
          <p:cNvSpPr/>
          <p:nvPr/>
        </p:nvSpPr>
        <p:spPr>
          <a:xfrm>
            <a:off x="6814110" y="2338294"/>
            <a:ext cx="44450" cy="44450"/>
          </a:xfrm>
          <a:prstGeom prst="ellipse">
            <a:avLst/>
          </a:prstGeom>
          <a:solidFill>
            <a:srgbClr val="FF0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17886A9D-35DA-6D85-0EBA-C13ADB049744}"/>
              </a:ext>
            </a:extLst>
          </p:cNvPr>
          <p:cNvSpPr/>
          <p:nvPr/>
        </p:nvSpPr>
        <p:spPr>
          <a:xfrm>
            <a:off x="6814110" y="2404968"/>
            <a:ext cx="44450" cy="4445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5D44C6EC-99BD-4233-9CC3-5260FF926367}"/>
              </a:ext>
            </a:extLst>
          </p:cNvPr>
          <p:cNvSpPr/>
          <p:nvPr/>
        </p:nvSpPr>
        <p:spPr>
          <a:xfrm>
            <a:off x="6814110" y="2471643"/>
            <a:ext cx="44450" cy="444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F9EE89FB-D680-8787-69FA-97A2846E31CC}"/>
              </a:ext>
            </a:extLst>
          </p:cNvPr>
          <p:cNvSpPr/>
          <p:nvPr/>
        </p:nvSpPr>
        <p:spPr>
          <a:xfrm>
            <a:off x="6814110" y="2528793"/>
            <a:ext cx="44450" cy="4445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BAD313A8-4F11-3ACE-3FC6-12BE0CD0550A}"/>
              </a:ext>
            </a:extLst>
          </p:cNvPr>
          <p:cNvSpPr/>
          <p:nvPr/>
        </p:nvSpPr>
        <p:spPr>
          <a:xfrm>
            <a:off x="6814110" y="2592293"/>
            <a:ext cx="44450" cy="4445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7048FFF9-3065-4C65-BF53-D5E3E4218F5D}"/>
              </a:ext>
            </a:extLst>
          </p:cNvPr>
          <p:cNvSpPr/>
          <p:nvPr/>
        </p:nvSpPr>
        <p:spPr>
          <a:xfrm>
            <a:off x="6814110" y="2668493"/>
            <a:ext cx="44450" cy="4445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2D243879-A876-4DE1-5B64-7E82AE2FFB86}"/>
              </a:ext>
            </a:extLst>
          </p:cNvPr>
          <p:cNvSpPr/>
          <p:nvPr/>
        </p:nvSpPr>
        <p:spPr>
          <a:xfrm>
            <a:off x="6814110" y="2738343"/>
            <a:ext cx="44450" cy="4445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24D19D3D-963F-41DE-F927-0F2F826D0235}"/>
              </a:ext>
            </a:extLst>
          </p:cNvPr>
          <p:cNvSpPr/>
          <p:nvPr/>
        </p:nvSpPr>
        <p:spPr>
          <a:xfrm>
            <a:off x="6814110" y="2805018"/>
            <a:ext cx="44450" cy="4445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133">
            <a:extLst>
              <a:ext uri="{FF2B5EF4-FFF2-40B4-BE49-F238E27FC236}">
                <a16:creationId xmlns:a16="http://schemas.microsoft.com/office/drawing/2014/main" id="{0B6F4A1B-5F8F-B7B7-F9B4-26C2062E5924}"/>
              </a:ext>
            </a:extLst>
          </p:cNvPr>
          <p:cNvSpPr txBox="1"/>
          <p:nvPr/>
        </p:nvSpPr>
        <p:spPr>
          <a:xfrm>
            <a:off x="480378" y="4199488"/>
            <a:ext cx="5959712" cy="430887"/>
          </a:xfrm>
          <a:prstGeom prst="rect">
            <a:avLst/>
          </a:prstGeom>
          <a:noFill/>
          <a:ln>
            <a:solidFill>
              <a:srgbClr val="000000"/>
            </a:solidFill>
          </a:ln>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X. Fang et al., </a:t>
            </a:r>
            <a:r>
              <a:rPr kumimoji="0" lang="en-US" sz="11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Materials Research Letters</a:t>
            </a: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11</a:t>
            </a: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2, 108-116, (2023)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 A. Murthy et al., </a:t>
            </a:r>
            <a:r>
              <a:rPr kumimoji="0" lang="en-US" sz="11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ACS Nano </a:t>
            </a:r>
            <a:r>
              <a:rPr kumimoji="0" lang="en-US" sz="11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16</a:t>
            </a: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10, 17257–17262 (2022).</a:t>
            </a:r>
          </a:p>
        </p:txBody>
      </p:sp>
      <p:sp>
        <p:nvSpPr>
          <p:cNvPr id="15" name="TextBox 14">
            <a:extLst>
              <a:ext uri="{FF2B5EF4-FFF2-40B4-BE49-F238E27FC236}">
                <a16:creationId xmlns:a16="http://schemas.microsoft.com/office/drawing/2014/main" id="{204407B1-C82E-2E00-7EA4-7C36B4BFF289}"/>
              </a:ext>
            </a:extLst>
          </p:cNvPr>
          <p:cNvSpPr txBox="1"/>
          <p:nvPr/>
        </p:nvSpPr>
        <p:spPr>
          <a:xfrm>
            <a:off x="4088430" y="1718079"/>
            <a:ext cx="1522983" cy="369332"/>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charset="0"/>
                <a:ea typeface="Geneva" charset="0"/>
              </a:rPr>
              <a:t>Cavity</a:t>
            </a:r>
          </a:p>
        </p:txBody>
      </p:sp>
      <p:pic>
        <p:nvPicPr>
          <p:cNvPr id="2" name="Picture 1" descr="Logo_AL_Tag_DOE Horiz.tif">
            <a:extLst>
              <a:ext uri="{FF2B5EF4-FFF2-40B4-BE49-F238E27FC236}">
                <a16:creationId xmlns:a16="http://schemas.microsoft.com/office/drawing/2014/main" id="{03EDAE4C-9EB8-2972-C697-9D67771056F1}"/>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626110" y="4239071"/>
            <a:ext cx="429097" cy="320040"/>
          </a:xfrm>
          <a:prstGeom prst="rect">
            <a:avLst/>
          </a:prstGeom>
        </p:spPr>
      </p:pic>
      <p:pic>
        <p:nvPicPr>
          <p:cNvPr id="7" name="Picture 6" descr="Icon&#10;&#10;Description automatically generated">
            <a:extLst>
              <a:ext uri="{FF2B5EF4-FFF2-40B4-BE49-F238E27FC236}">
                <a16:creationId xmlns:a16="http://schemas.microsoft.com/office/drawing/2014/main" id="{87B44DF9-CE60-0FD5-5E99-9642FB4562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0692" y="4204259"/>
            <a:ext cx="367066" cy="365760"/>
          </a:xfrm>
          <a:prstGeom prst="rect">
            <a:avLst/>
          </a:prstGeom>
        </p:spPr>
      </p:pic>
      <p:pic>
        <p:nvPicPr>
          <p:cNvPr id="8" name="Picture 4" descr="Fermilab (@Fermilab) / Twitter">
            <a:extLst>
              <a:ext uri="{FF2B5EF4-FFF2-40B4-BE49-F238E27FC236}">
                <a16:creationId xmlns:a16="http://schemas.microsoft.com/office/drawing/2014/main" id="{B6F938B3-C8CE-5BFC-ED36-8AD5C08362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43194" y="420166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8F7C176F-CFDD-11D5-2A9A-27F763FCD421}"/>
              </a:ext>
            </a:extLst>
          </p:cNvPr>
          <p:cNvSpPr txBox="1">
            <a:spLocks/>
          </p:cNvSpPr>
          <p:nvPr/>
        </p:nvSpPr>
        <p:spPr>
          <a:xfrm>
            <a:off x="276272" y="188181"/>
            <a:ext cx="9147298"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Highlight: Structure and Chemistry of the Oxide</a:t>
            </a:r>
          </a:p>
        </p:txBody>
      </p:sp>
      <p:sp>
        <p:nvSpPr>
          <p:cNvPr id="44" name="Date Placeholder 3">
            <a:extLst>
              <a:ext uri="{FF2B5EF4-FFF2-40B4-BE49-F238E27FC236}">
                <a16:creationId xmlns:a16="http://schemas.microsoft.com/office/drawing/2014/main" id="{1F383B82-B2E6-E74E-8A0D-7A19D511BC12}"/>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45" name="Footer Placeholder 4">
            <a:extLst>
              <a:ext uri="{FF2B5EF4-FFF2-40B4-BE49-F238E27FC236}">
                <a16:creationId xmlns:a16="http://schemas.microsoft.com/office/drawing/2014/main" id="{A22DF159-84D3-BE45-A7F0-953C62B4530A}"/>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943281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70E1042-A907-229E-6A1A-96EBF6BC7F51}"/>
              </a:ext>
            </a:extLst>
          </p:cNvPr>
          <p:cNvSpPr>
            <a:spLocks noGrp="1"/>
          </p:cNvSpPr>
          <p:nvPr>
            <p:ph type="dt" sz="half" idx="2"/>
          </p:nvPr>
        </p:nvSpPr>
        <p:spPr>
          <a:xfrm>
            <a:off x="982437"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fld id="{2450CBEA-910D-0D47-9E15-CF21979AD2D2}" type="datetime1">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189" rtl="0" eaLnBrk="1" fontAlgn="base" latinLnBrk="0" hangingPunct="1">
                <a:lnSpc>
                  <a:spcPct val="100000"/>
                </a:lnSpc>
                <a:spcBef>
                  <a:spcPct val="0"/>
                </a:spcBef>
                <a:spcAft>
                  <a:spcPct val="0"/>
                </a:spcAft>
                <a:buClrTx/>
                <a:buSzTx/>
                <a:buFontTx/>
                <a:buNone/>
                <a:tabLst/>
                <a:defRPr/>
              </a:pPr>
              <a:t>7/10/2024</a:t>
            </a:fld>
            <a:endParaRPr kumimoji="0" lang="en-US" sz="1200" b="0" i="0" u="none" strike="noStrike" kern="1200" cap="none" spc="0" normalizeH="0" baseline="0" noProof="0">
              <a:ln>
                <a:noFill/>
              </a:ln>
              <a:solidFill>
                <a:srgbClr val="004C97"/>
              </a:solidFill>
              <a:effectLst/>
              <a:uLnTx/>
              <a:uFillTx/>
              <a:latin typeface="Helvetica" charset="0"/>
              <a:ea typeface="Geneva" charset="0"/>
            </a:endParaRPr>
          </a:p>
        </p:txBody>
      </p:sp>
      <p:sp>
        <p:nvSpPr>
          <p:cNvPr id="4" name="Footer Placeholder 3">
            <a:extLst>
              <a:ext uri="{FF2B5EF4-FFF2-40B4-BE49-F238E27FC236}">
                <a16:creationId xmlns:a16="http://schemas.microsoft.com/office/drawing/2014/main" id="{A1E136D8-ACF0-2BCC-C8C6-C99C349D53B6}"/>
              </a:ext>
            </a:extLst>
          </p:cNvPr>
          <p:cNvSpPr>
            <a:spLocks noGrp="1"/>
          </p:cNvSpPr>
          <p:nvPr>
            <p:ph type="ftr" sz="quarter" idx="3"/>
          </p:nvPr>
        </p:nvSpPr>
        <p:spPr>
          <a:xfrm>
            <a:off x="2040805" y="6504218"/>
            <a:ext cx="8349491"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Grassellino - SQMS</a:t>
            </a:r>
            <a:endParaRPr kumimoji="0" lang="en-US" sz="1200" b="1" i="0" u="none" strike="noStrike" kern="1200" cap="none" spc="0" normalizeH="0" baseline="0" noProof="0">
              <a:ln>
                <a:noFill/>
              </a:ln>
              <a:solidFill>
                <a:srgbClr val="004C97"/>
              </a:solidFill>
              <a:effectLst/>
              <a:uLnTx/>
              <a:uFillTx/>
              <a:latin typeface="Helvetica"/>
              <a:ea typeface="ＭＳ Ｐゴシック" charset="0"/>
            </a:endParaRPr>
          </a:p>
        </p:txBody>
      </p:sp>
      <p:pic>
        <p:nvPicPr>
          <p:cNvPr id="12" name="Picture 4" descr="Fermilab (@Fermilab) / Twitter">
            <a:extLst>
              <a:ext uri="{FF2B5EF4-FFF2-40B4-BE49-F238E27FC236}">
                <a16:creationId xmlns:a16="http://schemas.microsoft.com/office/drawing/2014/main" id="{E3419B7A-0C18-91D1-CA39-E2E1D96504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33851" y="439795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a:extLst>
              <a:ext uri="{FF2B5EF4-FFF2-40B4-BE49-F238E27FC236}">
                <a16:creationId xmlns:a16="http://schemas.microsoft.com/office/drawing/2014/main" id="{4621CFFA-AB97-0015-4308-147EF95B0101}"/>
              </a:ext>
            </a:extLst>
          </p:cNvPr>
          <p:cNvPicPr>
            <a:picLocks noChangeAspect="1"/>
          </p:cNvPicPr>
          <p:nvPr/>
        </p:nvPicPr>
        <p:blipFill>
          <a:blip r:embed="rId3"/>
          <a:stretch>
            <a:fillRect/>
          </a:stretch>
        </p:blipFill>
        <p:spPr>
          <a:xfrm>
            <a:off x="502893" y="1049216"/>
            <a:ext cx="3229816" cy="2265652"/>
          </a:xfrm>
          <a:prstGeom prst="rect">
            <a:avLst/>
          </a:prstGeom>
        </p:spPr>
      </p:pic>
      <p:pic>
        <p:nvPicPr>
          <p:cNvPr id="25" name="Picture 27">
            <a:extLst>
              <a:ext uri="{FF2B5EF4-FFF2-40B4-BE49-F238E27FC236}">
                <a16:creationId xmlns:a16="http://schemas.microsoft.com/office/drawing/2014/main" id="{63D94043-A3BA-6ECB-5EF9-D705A9FE44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73"/>
          <a:stretch/>
        </p:blipFill>
        <p:spPr>
          <a:xfrm>
            <a:off x="435797" y="3160965"/>
            <a:ext cx="1597293" cy="1597829"/>
          </a:xfrm>
          <a:prstGeom prst="rect">
            <a:avLst/>
          </a:prstGeom>
        </p:spPr>
      </p:pic>
      <p:pic>
        <p:nvPicPr>
          <p:cNvPr id="28" name="Picture 28">
            <a:extLst>
              <a:ext uri="{FF2B5EF4-FFF2-40B4-BE49-F238E27FC236}">
                <a16:creationId xmlns:a16="http://schemas.microsoft.com/office/drawing/2014/main" id="{E879B3E3-E0B4-404D-8966-03415B842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1053" y="3154957"/>
            <a:ext cx="1841399" cy="1609847"/>
          </a:xfrm>
          <a:prstGeom prst="rect">
            <a:avLst/>
          </a:prstGeom>
        </p:spPr>
      </p:pic>
      <p:pic>
        <p:nvPicPr>
          <p:cNvPr id="36" name="Picture 35" descr="Icon&#10;&#10;Description automatically generated">
            <a:extLst>
              <a:ext uri="{FF2B5EF4-FFF2-40B4-BE49-F238E27FC236}">
                <a16:creationId xmlns:a16="http://schemas.microsoft.com/office/drawing/2014/main" id="{74BF43AB-B77F-7CAC-6AB0-C7FFDED3D5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7574" y="4397803"/>
            <a:ext cx="367066" cy="365760"/>
          </a:xfrm>
          <a:prstGeom prst="rect">
            <a:avLst/>
          </a:prstGeom>
        </p:spPr>
      </p:pic>
      <p:sp>
        <p:nvSpPr>
          <p:cNvPr id="7" name="TextBox 6">
            <a:extLst>
              <a:ext uri="{FF2B5EF4-FFF2-40B4-BE49-F238E27FC236}">
                <a16:creationId xmlns:a16="http://schemas.microsoft.com/office/drawing/2014/main" id="{EE0DD534-3858-BBA8-2437-82C813CA9531}"/>
              </a:ext>
            </a:extLst>
          </p:cNvPr>
          <p:cNvSpPr txBox="1"/>
          <p:nvPr/>
        </p:nvSpPr>
        <p:spPr>
          <a:xfrm>
            <a:off x="4749609" y="1145815"/>
            <a:ext cx="3894010" cy="2554545"/>
          </a:xfrm>
          <a:prstGeom prst="rect">
            <a:avLst/>
          </a:prstGeom>
          <a:noFill/>
          <a:ln w="38100">
            <a:solidFill>
              <a:schemeClr val="tx1"/>
            </a:solidFill>
          </a:ln>
        </p:spPr>
        <p:txBody>
          <a:bodyPr wrap="square" lIns="91440" tIns="45720" rIns="91440" bIns="45720" anchor="t">
            <a:spAutoFit/>
          </a:bodyPr>
          <a:lstStyle/>
          <a:p>
            <a:pPr marL="285750" marR="0" lvl="0" indent="-285750" algn="l" defTabSz="45718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First ever </a:t>
            </a:r>
            <a:r>
              <a:rPr kumimoji="0" lang="en-US"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cryogenic microscopy</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(AFM, TEM) studies revealed the presence of hydride precipitates in 2D qubits</a:t>
            </a:r>
          </a:p>
          <a:p>
            <a:pPr marL="742950" marR="0" lvl="1" indent="-285750" algn="l" defTabSz="45718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Normal conducting precipitants varying in size and location</a:t>
            </a:r>
          </a:p>
          <a:p>
            <a:pPr marL="742950" marR="0" lvl="1" indent="-285750" algn="l" defTabSz="45718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Could be related to cooldown-to-cooldown performance variation</a:t>
            </a:r>
          </a:p>
          <a:p>
            <a:pPr marL="742950" marR="0" lvl="1" indent="-285750" algn="l" defTabSz="45718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Detailed impact on decoherence studied</a:t>
            </a:r>
          </a:p>
        </p:txBody>
      </p:sp>
      <p:sp>
        <p:nvSpPr>
          <p:cNvPr id="2" name="Title 2">
            <a:extLst>
              <a:ext uri="{FF2B5EF4-FFF2-40B4-BE49-F238E27FC236}">
                <a16:creationId xmlns:a16="http://schemas.microsoft.com/office/drawing/2014/main" id="{6748C10A-334C-3EBB-FAB5-A3C6B37FC9AA}"/>
              </a:ext>
            </a:extLst>
          </p:cNvPr>
          <p:cNvSpPr txBox="1">
            <a:spLocks/>
          </p:cNvSpPr>
          <p:nvPr/>
        </p:nvSpPr>
        <p:spPr>
          <a:xfrm>
            <a:off x="295193" y="278863"/>
            <a:ext cx="8345914"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Highlight: Niobium Hydrides Presence Discovery</a:t>
            </a:r>
          </a:p>
        </p:txBody>
      </p:sp>
      <p:sp>
        <p:nvSpPr>
          <p:cNvPr id="6" name="TextBox 133">
            <a:extLst>
              <a:ext uri="{FF2B5EF4-FFF2-40B4-BE49-F238E27FC236}">
                <a16:creationId xmlns:a16="http://schemas.microsoft.com/office/drawing/2014/main" id="{0B6F4A1B-5F8F-B7B7-F9B4-26C2062E5924}"/>
              </a:ext>
            </a:extLst>
          </p:cNvPr>
          <p:cNvSpPr txBox="1"/>
          <p:nvPr/>
        </p:nvSpPr>
        <p:spPr>
          <a:xfrm>
            <a:off x="4628936" y="3952937"/>
            <a:ext cx="4135357" cy="553998"/>
          </a:xfrm>
          <a:prstGeom prst="rect">
            <a:avLst/>
          </a:prstGeom>
          <a:noFill/>
          <a:ln>
            <a:solidFill>
              <a:srgbClr val="000000"/>
            </a:solidFill>
          </a:ln>
        </p:spPr>
        <p:txBody>
          <a:bodyPr wrap="square" lIns="91440" tIns="45720" rIns="91440" bIns="45720" rtlCol="0" anchor="t">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J. Lee, Z. Sung, A. Murthy, M. </a:t>
            </a:r>
            <a:r>
              <a:rPr kumimoji="0" lang="en-US" sz="10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Reagor</a:t>
            </a:r>
            <a:r>
              <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 </a:t>
            </a:r>
            <a:r>
              <a:rPr kumimoji="0" lang="en-US" sz="10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Grassellino</a:t>
            </a:r>
            <a:r>
              <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and A. </a:t>
            </a:r>
            <a:r>
              <a:rPr kumimoji="0" lang="en-US" sz="10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Romanenko</a:t>
            </a:r>
            <a:r>
              <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hlinkClick r:id="rId7"/>
              </a:rPr>
              <a:t>https://arxiv.org/abs/2108.10385</a:t>
            </a:r>
            <a:endPar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685800" rtl="0" eaLnBrk="1" fontAlgn="base" latinLnBrk="0" hangingPunct="1">
              <a:lnSpc>
                <a:spcPct val="100000"/>
              </a:lnSpc>
              <a:spcBef>
                <a:spcPts val="0"/>
              </a:spcBef>
              <a:spcAft>
                <a:spcPts val="0"/>
              </a:spcAft>
              <a:buClrTx/>
              <a:buSzTx/>
              <a:buFontTx/>
              <a:buNone/>
              <a:tabLst/>
              <a:defRPr/>
            </a:pPr>
            <a:r>
              <a:rPr lang="en-US" sz="1000" dirty="0">
                <a:solidFill>
                  <a:srgbClr val="000000"/>
                </a:solidFill>
                <a:latin typeface="Roboto" panose="02000000000000000000" pitchFamily="2" charset="0"/>
                <a:ea typeface="Roboto" panose="02000000000000000000" pitchFamily="2" charset="0"/>
                <a:cs typeface="Roboto" panose="02000000000000000000" pitchFamily="2" charset="0"/>
              </a:rPr>
              <a:t>Torres, Hersam et al </a:t>
            </a:r>
            <a:r>
              <a:rPr lang="en-US" sz="800" b="1" i="0" u="none" strike="noStrike" dirty="0">
                <a:effectLst/>
                <a:latin typeface="Open Sans" panose="020B0606030504020204" pitchFamily="34" charset="0"/>
                <a:hlinkClick r:id="rId8"/>
              </a:rPr>
              <a:t>https://doi.org/10.1002/adfm.202401365</a:t>
            </a:r>
            <a:endPar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Date Placeholder 3">
            <a:extLst>
              <a:ext uri="{FF2B5EF4-FFF2-40B4-BE49-F238E27FC236}">
                <a16:creationId xmlns:a16="http://schemas.microsoft.com/office/drawing/2014/main" id="{DF3EC4AB-07DD-3C4B-B720-53ACA3CD44C3}"/>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4" name="Footer Placeholder 4">
            <a:extLst>
              <a:ext uri="{FF2B5EF4-FFF2-40B4-BE49-F238E27FC236}">
                <a16:creationId xmlns:a16="http://schemas.microsoft.com/office/drawing/2014/main" id="{B8048A6A-372C-394D-8EC8-6A88625FC1D9}"/>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425272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D436C712-B353-43A2-2A39-EE900B9119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889" y="1147726"/>
            <a:ext cx="3527116" cy="1253438"/>
          </a:xfrm>
          <a:prstGeom prst="rect">
            <a:avLst/>
          </a:prstGeom>
        </p:spPr>
      </p:pic>
      <p:pic>
        <p:nvPicPr>
          <p:cNvPr id="5" name="Picture 4" descr="Chart&#10;&#10;Description automatically generated with medium confidence">
            <a:extLst>
              <a:ext uri="{FF2B5EF4-FFF2-40B4-BE49-F238E27FC236}">
                <a16:creationId xmlns:a16="http://schemas.microsoft.com/office/drawing/2014/main" id="{2B1CFBB3-4367-7DDF-AE4C-25D3CF8BC9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8219" y="2590751"/>
            <a:ext cx="3237470" cy="2010572"/>
          </a:xfrm>
          <a:prstGeom prst="rect">
            <a:avLst/>
          </a:prstGeom>
        </p:spPr>
      </p:pic>
      <p:sp>
        <p:nvSpPr>
          <p:cNvPr id="6" name="Rectangle 5">
            <a:extLst>
              <a:ext uri="{FF2B5EF4-FFF2-40B4-BE49-F238E27FC236}">
                <a16:creationId xmlns:a16="http://schemas.microsoft.com/office/drawing/2014/main" id="{D936D4D2-79DE-3DE1-6907-EDFE4F72AF4B}"/>
              </a:ext>
            </a:extLst>
          </p:cNvPr>
          <p:cNvSpPr/>
          <p:nvPr/>
        </p:nvSpPr>
        <p:spPr>
          <a:xfrm>
            <a:off x="853205" y="4462823"/>
            <a:ext cx="3352800" cy="276999"/>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rPr>
              <a:t>3D representation of impurity concentrations </a:t>
            </a:r>
          </a:p>
        </p:txBody>
      </p:sp>
      <p:sp>
        <p:nvSpPr>
          <p:cNvPr id="7" name="Rectangle 6">
            <a:extLst>
              <a:ext uri="{FF2B5EF4-FFF2-40B4-BE49-F238E27FC236}">
                <a16:creationId xmlns:a16="http://schemas.microsoft.com/office/drawing/2014/main" id="{2F7F92D5-6F86-9FB0-DF14-E21136125F79}"/>
              </a:ext>
            </a:extLst>
          </p:cNvPr>
          <p:cNvSpPr/>
          <p:nvPr/>
        </p:nvSpPr>
        <p:spPr>
          <a:xfrm>
            <a:off x="802889" y="2327776"/>
            <a:ext cx="3352800" cy="276999"/>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rPr>
              <a:t>Depth Profiles of impurities in Nb film</a:t>
            </a:r>
          </a:p>
        </p:txBody>
      </p:sp>
      <p:sp>
        <p:nvSpPr>
          <p:cNvPr id="8" name="TextBox 7">
            <a:extLst>
              <a:ext uri="{FF2B5EF4-FFF2-40B4-BE49-F238E27FC236}">
                <a16:creationId xmlns:a16="http://schemas.microsoft.com/office/drawing/2014/main" id="{257DA582-1F91-26EF-9A14-D34B76723D15}"/>
              </a:ext>
            </a:extLst>
          </p:cNvPr>
          <p:cNvSpPr txBox="1"/>
          <p:nvPr/>
        </p:nvSpPr>
        <p:spPr>
          <a:xfrm>
            <a:off x="4411463" y="4117600"/>
            <a:ext cx="4211500" cy="461665"/>
          </a:xfrm>
          <a:prstGeom prst="rect">
            <a:avLst/>
          </a:prstGeom>
          <a:noFill/>
          <a:ln>
            <a:solidFill>
              <a:srgbClr val="0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E0E0F"/>
                </a:solidFill>
                <a:effectLst/>
                <a:uLnTx/>
                <a:uFillTx/>
                <a:latin typeface="Roboto" panose="02000000000000000000" pitchFamily="2" charset="0"/>
                <a:ea typeface="Roboto" panose="02000000000000000000" pitchFamily="2" charset="0"/>
                <a:cs typeface="Roboto" panose="02000000000000000000" pitchFamily="2" charset="0"/>
              </a:rPr>
              <a:t>A. A. Murthy, et al. Appl. Phys. Lett. </a:t>
            </a:r>
            <a:r>
              <a:rPr kumimoji="0" lang="en-US" sz="1200" b="1" i="0" u="none" strike="noStrike" kern="1200" cap="none" spc="0" normalizeH="0" baseline="0" noProof="0" dirty="0">
                <a:ln>
                  <a:noFill/>
                </a:ln>
                <a:solidFill>
                  <a:srgbClr val="0E0E0F"/>
                </a:solidFill>
                <a:effectLst/>
                <a:uLnTx/>
                <a:uFillTx/>
                <a:latin typeface="Roboto" panose="02000000000000000000" pitchFamily="2" charset="0"/>
                <a:ea typeface="Roboto" panose="02000000000000000000" pitchFamily="2" charset="0"/>
                <a:cs typeface="Roboto" panose="02000000000000000000" pitchFamily="2" charset="0"/>
              </a:rPr>
              <a:t>120 </a:t>
            </a:r>
            <a:r>
              <a:rPr kumimoji="0" lang="en-US" sz="1200" b="0" i="0" u="none" strike="noStrike" kern="1200" cap="none" spc="0" normalizeH="0" baseline="0" noProof="0" dirty="0">
                <a:ln>
                  <a:noFill/>
                </a:ln>
                <a:solidFill>
                  <a:srgbClr val="0E0E0F"/>
                </a:solidFill>
                <a:effectLst/>
                <a:uLnTx/>
                <a:uFillTx/>
                <a:latin typeface="Roboto" panose="02000000000000000000" pitchFamily="2" charset="0"/>
                <a:ea typeface="Roboto" panose="02000000000000000000" pitchFamily="2" charset="0"/>
                <a:cs typeface="Roboto" panose="02000000000000000000" pitchFamily="2" charset="0"/>
              </a:rPr>
              <a:t>(4), 044002 (2022)</a:t>
            </a:r>
            <a:r>
              <a:rPr kumimoji="0" lang="en-US" sz="1200" b="0" i="0" u="none" strike="noStrike" kern="1200" cap="none" spc="0" normalizeH="0" baseline="0" noProof="0">
                <a:ln>
                  <a:noFill/>
                </a:ln>
                <a:solidFill>
                  <a:srgbClr val="0E0E0F"/>
                </a:solidFill>
                <a:effectLst/>
                <a:uLnTx/>
                <a:uFillTx/>
                <a:latin typeface="Roboto" panose="02000000000000000000" pitchFamily="2" charset="0"/>
                <a:ea typeface="Roboto" panose="02000000000000000000" pitchFamily="2" charset="0"/>
                <a:cs typeface="Roboto" panose="02000000000000000000" pitchFamily="2" charset="0"/>
              </a:rPr>
              <a:t> – Editor’s Pick</a:t>
            </a:r>
            <a:endParaRPr kumimoji="0" lang="en-US" sz="1200" b="0" i="0" u="none" strike="noStrike" kern="1200" cap="none" spc="0" normalizeH="0" baseline="0" noProof="0" dirty="0">
              <a:ln>
                <a:noFill/>
              </a:ln>
              <a:solidFill>
                <a:srgbClr val="0E0E0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3BF959D8-797A-94C4-BC21-48288616C4F3}"/>
              </a:ext>
            </a:extLst>
          </p:cNvPr>
          <p:cNvSpPr txBox="1"/>
          <p:nvPr/>
        </p:nvSpPr>
        <p:spPr>
          <a:xfrm>
            <a:off x="4572000" y="1483472"/>
            <a:ext cx="4289978" cy="2308324"/>
          </a:xfrm>
          <a:prstGeom prst="rect">
            <a:avLst/>
          </a:prstGeom>
          <a:noFill/>
          <a:ln w="38100">
            <a:solidFill>
              <a:schemeClr val="tx1"/>
            </a:solidFill>
          </a:ln>
        </p:spPr>
        <p:txBody>
          <a:bodyPr wrap="square" lIns="91440" tIns="45720" rIns="91440" bIns="45720" anchor="t">
            <a:spAutoFit/>
          </a:bodyPr>
          <a:lstStyle/>
          <a:p>
            <a:pPr marL="285750" marR="0" lvl="0"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TOF-SIMS applied for the first time ever to 2D qubits reveal levels of contamination in the Nb pads</a:t>
            </a:r>
          </a:p>
          <a:p>
            <a:pPr marL="285750" marR="0" lvl="0"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Lithography steps during qubit fabrication lead to incorporation  of  impurity species including O</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H</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C</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Cl</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F</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Na</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Mg</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and Ca</a:t>
            </a:r>
            <a:r>
              <a:rPr kumimoji="0" lang="en-US" sz="16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457189"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Evaluating possible effects of the film purity on the microwave dissipation</a:t>
            </a:r>
          </a:p>
        </p:txBody>
      </p:sp>
      <p:pic>
        <p:nvPicPr>
          <p:cNvPr id="12" name="Picture 4" descr="Fermilab (@Fermilab) / Twitter">
            <a:extLst>
              <a:ext uri="{FF2B5EF4-FFF2-40B4-BE49-F238E27FC236}">
                <a16:creationId xmlns:a16="http://schemas.microsoft.com/office/drawing/2014/main" id="{CA74EFB1-3B1F-C2A2-2161-24161D4C1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95857" y="4139018"/>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BFA05C9F-3409-4539-A995-C5E272FD6F3F}"/>
              </a:ext>
            </a:extLst>
          </p:cNvPr>
          <p:cNvSpPr txBox="1">
            <a:spLocks/>
          </p:cNvSpPr>
          <p:nvPr/>
        </p:nvSpPr>
        <p:spPr>
          <a:xfrm>
            <a:off x="362541" y="431741"/>
            <a:ext cx="8345914"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Highlight: Quantifying Impurities in Nb Qubit Films</a:t>
            </a:r>
          </a:p>
        </p:txBody>
      </p:sp>
      <p:sp>
        <p:nvSpPr>
          <p:cNvPr id="10" name="Date Placeholder 3">
            <a:extLst>
              <a:ext uri="{FF2B5EF4-FFF2-40B4-BE49-F238E27FC236}">
                <a16:creationId xmlns:a16="http://schemas.microsoft.com/office/drawing/2014/main" id="{8408947C-84D0-BE41-B2F1-69528F95D9E3}"/>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1" name="Footer Placeholder 4">
            <a:extLst>
              <a:ext uri="{FF2B5EF4-FFF2-40B4-BE49-F238E27FC236}">
                <a16:creationId xmlns:a16="http://schemas.microsoft.com/office/drawing/2014/main" id="{D9D3F798-9489-B741-B742-C495DD941382}"/>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52968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BF8683-E407-874C-0695-FE86D9E41BE0}"/>
              </a:ext>
            </a:extLst>
          </p:cNvPr>
          <p:cNvSpPr>
            <a:spLocks noGrp="1"/>
          </p:cNvSpPr>
          <p:nvPr>
            <p:ph idx="1"/>
          </p:nvPr>
        </p:nvSpPr>
        <p:spPr>
          <a:xfrm>
            <a:off x="437210" y="784290"/>
            <a:ext cx="8456616" cy="3574919"/>
          </a:xfrm>
        </p:spPr>
        <p:txBody>
          <a:bodyPr/>
          <a:lstStyle/>
          <a:p>
            <a:endParaRPr lang="en-US" dirty="0"/>
          </a:p>
          <a:p>
            <a:pPr marL="0" indent="0">
              <a:buNone/>
            </a:pPr>
            <a:endParaRPr lang="en-US" sz="2800" dirty="0"/>
          </a:p>
          <a:p>
            <a:pPr marL="0" indent="0">
              <a:buNone/>
            </a:pPr>
            <a:r>
              <a:rPr lang="en-US" sz="2800" u="sng" dirty="0"/>
              <a:t>Directly</a:t>
            </a:r>
            <a:r>
              <a:rPr lang="en-US" sz="2800" dirty="0"/>
              <a:t> measuring individual contributions to losses using the high Q 3D SRF cavity as a tool</a:t>
            </a:r>
            <a:endParaRPr lang="en-US" sz="2600" dirty="0"/>
          </a:p>
          <a:p>
            <a:pPr lvl="1"/>
            <a:r>
              <a:rPr lang="en-US" sz="2600" dirty="0"/>
              <a:t>Empty cavity (e.g. Niobium oxide or metal loss)</a:t>
            </a:r>
          </a:p>
          <a:p>
            <a:pPr lvl="1"/>
            <a:r>
              <a:rPr lang="en-US" sz="2600" dirty="0"/>
              <a:t>Bulk substrates (Si, sapphire)</a:t>
            </a:r>
          </a:p>
          <a:p>
            <a:pPr lvl="1"/>
            <a:r>
              <a:rPr lang="en-US" sz="2600" dirty="0"/>
              <a:t>Studying TLS losses</a:t>
            </a:r>
          </a:p>
        </p:txBody>
      </p:sp>
      <p:sp>
        <p:nvSpPr>
          <p:cNvPr id="3" name="Date Placeholder 3">
            <a:extLst>
              <a:ext uri="{FF2B5EF4-FFF2-40B4-BE49-F238E27FC236}">
                <a16:creationId xmlns:a16="http://schemas.microsoft.com/office/drawing/2014/main" id="{559B5C5A-9E8E-7F49-A514-F53E7B4785BB}"/>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4" name="Footer Placeholder 4">
            <a:extLst>
              <a:ext uri="{FF2B5EF4-FFF2-40B4-BE49-F238E27FC236}">
                <a16:creationId xmlns:a16="http://schemas.microsoft.com/office/drawing/2014/main" id="{643F1B07-73C4-C941-BA3F-A59F741BC683}"/>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054335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8E64B-5D00-C0B3-4F78-366E07146FF5}"/>
              </a:ext>
            </a:extLst>
          </p:cNvPr>
          <p:cNvSpPr>
            <a:spLocks noGrp="1"/>
          </p:cNvSpPr>
          <p:nvPr>
            <p:ph type="title"/>
          </p:nvPr>
        </p:nvSpPr>
        <p:spPr>
          <a:xfrm>
            <a:off x="278063" y="634372"/>
            <a:ext cx="8209949" cy="517776"/>
          </a:xfrm>
        </p:spPr>
        <p:txBody>
          <a:bodyPr/>
          <a:lstStyle/>
          <a:p>
            <a:r>
              <a:rPr lang="en-US" sz="2800" dirty="0"/>
              <a:t>Using high Q SRF Cavities as a Unique Tool for Microwave Dissipation Measurements</a:t>
            </a:r>
          </a:p>
        </p:txBody>
      </p:sp>
      <p:pic>
        <p:nvPicPr>
          <p:cNvPr id="4" name="Content Placeholder 5">
            <a:extLst>
              <a:ext uri="{FF2B5EF4-FFF2-40B4-BE49-F238E27FC236}">
                <a16:creationId xmlns:a16="http://schemas.microsoft.com/office/drawing/2014/main" id="{A7A85739-E8B3-D337-72DC-B36CE0DAC0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1846" y="2416838"/>
            <a:ext cx="1432371" cy="1378703"/>
          </a:xfrm>
          <a:prstGeom prst="rect">
            <a:avLst/>
          </a:prstGeom>
        </p:spPr>
      </p:pic>
      <p:pic>
        <p:nvPicPr>
          <p:cNvPr id="5" name="Picture 4">
            <a:extLst>
              <a:ext uri="{FF2B5EF4-FFF2-40B4-BE49-F238E27FC236}">
                <a16:creationId xmlns:a16="http://schemas.microsoft.com/office/drawing/2014/main" id="{4238EADA-BCDF-7B20-CDE7-16A0C4BCFE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574440" y="2290822"/>
            <a:ext cx="2866795" cy="1581990"/>
          </a:xfrm>
          <a:prstGeom prst="rect">
            <a:avLst/>
          </a:prstGeom>
        </p:spPr>
      </p:pic>
      <p:sp>
        <p:nvSpPr>
          <p:cNvPr id="6" name="TextBox 5">
            <a:extLst>
              <a:ext uri="{FF2B5EF4-FFF2-40B4-BE49-F238E27FC236}">
                <a16:creationId xmlns:a16="http://schemas.microsoft.com/office/drawing/2014/main" id="{05369B5F-AD81-7DEC-9209-B21C186026F4}"/>
              </a:ext>
            </a:extLst>
          </p:cNvPr>
          <p:cNvSpPr txBox="1"/>
          <p:nvPr/>
        </p:nvSpPr>
        <p:spPr>
          <a:xfrm>
            <a:off x="122200" y="1559939"/>
            <a:ext cx="1696533"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Example: Silicon sample mounted on the cavity flange</a:t>
            </a:r>
          </a:p>
        </p:txBody>
      </p:sp>
      <p:sp>
        <p:nvSpPr>
          <p:cNvPr id="7" name="TextBox 6">
            <a:extLst>
              <a:ext uri="{FF2B5EF4-FFF2-40B4-BE49-F238E27FC236}">
                <a16:creationId xmlns:a16="http://schemas.microsoft.com/office/drawing/2014/main" id="{48DB390A-044C-3BEA-4290-036E5353952D}"/>
              </a:ext>
            </a:extLst>
          </p:cNvPr>
          <p:cNvSpPr txBox="1"/>
          <p:nvPr/>
        </p:nvSpPr>
        <p:spPr>
          <a:xfrm>
            <a:off x="4297520" y="1182621"/>
            <a:ext cx="1581991"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SRF Cavity with sample inside</a:t>
            </a:r>
          </a:p>
        </p:txBody>
      </p:sp>
      <p:pic>
        <p:nvPicPr>
          <p:cNvPr id="8" name="Picture 7" descr="non superconducting flange">
            <a:extLst>
              <a:ext uri="{FF2B5EF4-FFF2-40B4-BE49-F238E27FC236}">
                <a16:creationId xmlns:a16="http://schemas.microsoft.com/office/drawing/2014/main" id="{D9A96FBA-0379-7FF7-64E6-794AE7B5770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2114146" y="2952024"/>
            <a:ext cx="1575643" cy="1545292"/>
          </a:xfrm>
          <a:prstGeom prst="rect">
            <a:avLst/>
          </a:prstGeom>
        </p:spPr>
      </p:pic>
      <p:sp>
        <p:nvSpPr>
          <p:cNvPr id="9" name="Right Arrow 8">
            <a:extLst>
              <a:ext uri="{FF2B5EF4-FFF2-40B4-BE49-F238E27FC236}">
                <a16:creationId xmlns:a16="http://schemas.microsoft.com/office/drawing/2014/main" id="{6D8826FE-C5A1-F495-BB68-77B2013155B2}"/>
              </a:ext>
            </a:extLst>
          </p:cNvPr>
          <p:cNvSpPr/>
          <p:nvPr/>
        </p:nvSpPr>
        <p:spPr>
          <a:xfrm>
            <a:off x="1667773" y="2399449"/>
            <a:ext cx="2468391" cy="3593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Content Placeholder 1">
            <a:extLst>
              <a:ext uri="{FF2B5EF4-FFF2-40B4-BE49-F238E27FC236}">
                <a16:creationId xmlns:a16="http://schemas.microsoft.com/office/drawing/2014/main" id="{3BD0332B-A120-33D5-2A63-6189F386F8D0}"/>
              </a:ext>
            </a:extLst>
          </p:cNvPr>
          <p:cNvSpPr>
            <a:spLocks noGrp="1"/>
          </p:cNvSpPr>
          <p:nvPr>
            <p:ph idx="1"/>
          </p:nvPr>
        </p:nvSpPr>
        <p:spPr>
          <a:xfrm>
            <a:off x="5740538" y="1679924"/>
            <a:ext cx="3172726" cy="3574919"/>
          </a:xfrm>
        </p:spPr>
        <p:txBody>
          <a:bodyPr/>
          <a:lstStyle/>
          <a:p>
            <a:pPr lvl="1"/>
            <a:r>
              <a:rPr lang="en-US" dirty="0"/>
              <a:t>Microwave dissipation inside the very high Q (Q&gt;10</a:t>
            </a:r>
            <a:r>
              <a:rPr lang="en-US" baseline="30000" dirty="0"/>
              <a:t>9</a:t>
            </a:r>
            <a:r>
              <a:rPr lang="en-US" dirty="0"/>
              <a:t>) cavity in the quantum regime becomes dominated by the inserted substrate sample</a:t>
            </a:r>
          </a:p>
          <a:p>
            <a:pPr lvl="2"/>
            <a:r>
              <a:rPr lang="en-US" dirty="0"/>
              <a:t>Parts per billion sensitivity</a:t>
            </a:r>
          </a:p>
          <a:p>
            <a:pPr lvl="1"/>
            <a:endParaRPr lang="en-US" dirty="0"/>
          </a:p>
          <a:p>
            <a:pPr lvl="1"/>
            <a:r>
              <a:rPr lang="en-US" dirty="0"/>
              <a:t>Direct measurement, no ambiguity of multiple competing loss mechanisms</a:t>
            </a:r>
          </a:p>
          <a:p>
            <a:pPr lvl="1"/>
            <a:endParaRPr lang="en-US" dirty="0"/>
          </a:p>
          <a:p>
            <a:endParaRPr lang="en-US" dirty="0"/>
          </a:p>
        </p:txBody>
      </p:sp>
      <p:sp>
        <p:nvSpPr>
          <p:cNvPr id="10" name="Date Placeholder 3">
            <a:extLst>
              <a:ext uri="{FF2B5EF4-FFF2-40B4-BE49-F238E27FC236}">
                <a16:creationId xmlns:a16="http://schemas.microsoft.com/office/drawing/2014/main" id="{436F68C7-F8AA-5948-9C30-E6CF39AAB4FD}"/>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2" name="Footer Placeholder 4">
            <a:extLst>
              <a:ext uri="{FF2B5EF4-FFF2-40B4-BE49-F238E27FC236}">
                <a16:creationId xmlns:a16="http://schemas.microsoft.com/office/drawing/2014/main" id="{47F10ADE-CB19-454E-93F9-B5758DFD260C}"/>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63033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FFF0F-248E-DBA3-9D1D-10DE54DB928B}"/>
              </a:ext>
            </a:extLst>
          </p:cNvPr>
          <p:cNvSpPr>
            <a:spLocks noGrp="1"/>
          </p:cNvSpPr>
          <p:nvPr>
            <p:ph type="title"/>
          </p:nvPr>
        </p:nvSpPr>
        <p:spPr>
          <a:xfrm>
            <a:off x="70455" y="194769"/>
            <a:ext cx="8686800" cy="320908"/>
          </a:xfrm>
        </p:spPr>
        <p:txBody>
          <a:bodyPr/>
          <a:lstStyle/>
          <a:p>
            <a:r>
              <a:rPr lang="en-US" dirty="0"/>
              <a:t>National Quantum Initiative</a:t>
            </a:r>
          </a:p>
        </p:txBody>
      </p:sp>
      <p:sp>
        <p:nvSpPr>
          <p:cNvPr id="4" name="Date Placeholder 3">
            <a:extLst>
              <a:ext uri="{FF2B5EF4-FFF2-40B4-BE49-F238E27FC236}">
                <a16:creationId xmlns:a16="http://schemas.microsoft.com/office/drawing/2014/main" id="{0C34CEE3-4D9F-7CF2-6721-A1C39FE42005}"/>
              </a:ext>
            </a:extLst>
          </p:cNvPr>
          <p:cNvSpPr>
            <a:spLocks noGrp="1"/>
          </p:cNvSpPr>
          <p:nvPr>
            <p:ph type="dt" sz="half" idx="2"/>
          </p:nvPr>
        </p:nvSpPr>
        <p:spPr/>
        <p:txBody>
          <a:bodyPr/>
          <a:lstStyle/>
          <a:p>
            <a:pPr>
              <a:defRPr/>
            </a:pPr>
            <a:r>
              <a:rPr lang="en-US"/>
              <a:t>8/10/23</a:t>
            </a:r>
          </a:p>
        </p:txBody>
      </p:sp>
      <p:sp>
        <p:nvSpPr>
          <p:cNvPr id="5" name="Footer Placeholder 4">
            <a:extLst>
              <a:ext uri="{FF2B5EF4-FFF2-40B4-BE49-F238E27FC236}">
                <a16:creationId xmlns:a16="http://schemas.microsoft.com/office/drawing/2014/main" id="{D000ECC7-045B-307F-90B7-227A9423AA39}"/>
              </a:ext>
            </a:extLst>
          </p:cNvPr>
          <p:cNvSpPr>
            <a:spLocks noGrp="1"/>
          </p:cNvSpPr>
          <p:nvPr>
            <p:ph type="ftr" sz="quarter" idx="3"/>
          </p:nvPr>
        </p:nvSpPr>
        <p:spPr/>
        <p:txBody>
          <a:bodyPr/>
          <a:lstStyle/>
          <a:p>
            <a:pPr>
              <a:defRPr/>
            </a:pPr>
            <a:r>
              <a:rPr lang="en-US" dirty="0" err="1"/>
              <a:t>Grassellino</a:t>
            </a:r>
            <a:r>
              <a:rPr lang="en-US" dirty="0"/>
              <a:t> | Fermilab Budget Briefing</a:t>
            </a:r>
            <a:endParaRPr lang="en-US" b="1" dirty="0"/>
          </a:p>
        </p:txBody>
      </p:sp>
      <p:sp>
        <p:nvSpPr>
          <p:cNvPr id="6" name="Slide Number Placeholder 5">
            <a:extLst>
              <a:ext uri="{FF2B5EF4-FFF2-40B4-BE49-F238E27FC236}">
                <a16:creationId xmlns:a16="http://schemas.microsoft.com/office/drawing/2014/main" id="{BFF0054D-F7C4-1A7A-1EF2-4AB1F6F1E2C1}"/>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pic>
        <p:nvPicPr>
          <p:cNvPr id="7" name="Picture 2" descr="About the National Quantum Initiative - National Quantum Initiative">
            <a:extLst>
              <a:ext uri="{FF2B5EF4-FFF2-40B4-BE49-F238E27FC236}">
                <a16:creationId xmlns:a16="http://schemas.microsoft.com/office/drawing/2014/main" id="{9427C12E-9706-74C7-C192-586088020A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55" y="643082"/>
            <a:ext cx="3306287" cy="1875042"/>
          </a:xfrm>
          <a:prstGeom prst="rect">
            <a:avLst/>
          </a:prstGeom>
          <a:noFill/>
          <a:ln>
            <a:solidFill>
              <a:srgbClr val="50505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A11C43-9B79-E0EA-95DB-8B9ACEB1F381}"/>
              </a:ext>
            </a:extLst>
          </p:cNvPr>
          <p:cNvSpPr txBox="1"/>
          <p:nvPr/>
        </p:nvSpPr>
        <p:spPr>
          <a:xfrm>
            <a:off x="2675114" y="3742424"/>
            <a:ext cx="1862994" cy="892552"/>
          </a:xfrm>
          <a:prstGeom prst="rect">
            <a:avLst/>
          </a:prstGeom>
          <a:noFill/>
        </p:spPr>
        <p:txBody>
          <a:bodyPr wrap="square">
            <a:spAutoFit/>
          </a:bodyPr>
          <a:lstStyle/>
          <a:p>
            <a:r>
              <a:rPr lang="en-US" sz="1000" dirty="0">
                <a:hlinkClick r:id="rId3"/>
              </a:rPr>
              <a:t>https://www.quantum.gov/wp-content/uploads/2023/06/NQIAC-Report-Renewing-the-National-Quantum-Initiative.pdf</a:t>
            </a:r>
            <a:endParaRPr lang="en-US" sz="1000" dirty="0"/>
          </a:p>
          <a:p>
            <a:endParaRPr lang="en-US" sz="1200" dirty="0"/>
          </a:p>
        </p:txBody>
      </p:sp>
      <p:pic>
        <p:nvPicPr>
          <p:cNvPr id="10" name="Picture 9">
            <a:extLst>
              <a:ext uri="{FF2B5EF4-FFF2-40B4-BE49-F238E27FC236}">
                <a16:creationId xmlns:a16="http://schemas.microsoft.com/office/drawing/2014/main" id="{D8D76798-53F0-6DA6-0BF6-7404DE9898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199" y="2959056"/>
            <a:ext cx="2356807" cy="1811383"/>
          </a:xfrm>
          <a:prstGeom prst="rect">
            <a:avLst/>
          </a:prstGeom>
          <a:ln>
            <a:solidFill>
              <a:schemeClr val="tx1">
                <a:lumMod val="50000"/>
              </a:schemeClr>
            </a:solidFill>
          </a:ln>
        </p:spPr>
      </p:pic>
      <p:pic>
        <p:nvPicPr>
          <p:cNvPr id="11" name="Picture 10">
            <a:extLst>
              <a:ext uri="{FF2B5EF4-FFF2-40B4-BE49-F238E27FC236}">
                <a16:creationId xmlns:a16="http://schemas.microsoft.com/office/drawing/2014/main" id="{7D93A412-26DA-BF93-41C3-D45C8AC1B1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3067" y="96925"/>
            <a:ext cx="5185190" cy="3216130"/>
          </a:xfrm>
          <a:prstGeom prst="rect">
            <a:avLst/>
          </a:prstGeom>
          <a:ln>
            <a:solidFill>
              <a:schemeClr val="tx1">
                <a:lumMod val="50000"/>
              </a:schemeClr>
            </a:solidFill>
          </a:ln>
        </p:spPr>
      </p:pic>
      <p:sp>
        <p:nvSpPr>
          <p:cNvPr id="13" name="TextBox 12">
            <a:extLst>
              <a:ext uri="{FF2B5EF4-FFF2-40B4-BE49-F238E27FC236}">
                <a16:creationId xmlns:a16="http://schemas.microsoft.com/office/drawing/2014/main" id="{826405CB-C8F7-843F-AF40-EC0BF20037A8}"/>
              </a:ext>
            </a:extLst>
          </p:cNvPr>
          <p:cNvSpPr txBox="1"/>
          <p:nvPr/>
        </p:nvSpPr>
        <p:spPr>
          <a:xfrm>
            <a:off x="4735338" y="3313055"/>
            <a:ext cx="4796133" cy="584775"/>
          </a:xfrm>
          <a:prstGeom prst="rect">
            <a:avLst/>
          </a:prstGeom>
          <a:noFill/>
        </p:spPr>
        <p:txBody>
          <a:bodyPr wrap="square">
            <a:spAutoFit/>
          </a:bodyPr>
          <a:lstStyle/>
          <a:p>
            <a:r>
              <a:rPr lang="en-US" sz="1000" dirty="0">
                <a:hlinkClick r:id="rId6"/>
              </a:rPr>
              <a:t>https://www.congress.gov/bill/118th-congress/house-bill/6213/text?s=1&amp;r=1&amp;q=%7B%22search%22%3A%22H.R.+6213%22%7D</a:t>
            </a:r>
            <a:endParaRPr lang="en-US" sz="1000" dirty="0"/>
          </a:p>
          <a:p>
            <a:endParaRPr lang="en-US" sz="1200" dirty="0"/>
          </a:p>
        </p:txBody>
      </p:sp>
      <p:sp>
        <p:nvSpPr>
          <p:cNvPr id="14" name="TextBox 13">
            <a:extLst>
              <a:ext uri="{FF2B5EF4-FFF2-40B4-BE49-F238E27FC236}">
                <a16:creationId xmlns:a16="http://schemas.microsoft.com/office/drawing/2014/main" id="{C217C85E-EA50-39CE-D151-71CA1EFC30A6}"/>
              </a:ext>
            </a:extLst>
          </p:cNvPr>
          <p:cNvSpPr txBox="1"/>
          <p:nvPr/>
        </p:nvSpPr>
        <p:spPr>
          <a:xfrm>
            <a:off x="5376321" y="3655721"/>
            <a:ext cx="3514165" cy="954107"/>
          </a:xfrm>
          <a:prstGeom prst="rect">
            <a:avLst/>
          </a:prstGeom>
          <a:noFill/>
        </p:spPr>
        <p:txBody>
          <a:bodyPr wrap="square" rtlCol="0">
            <a:spAutoFit/>
          </a:bodyPr>
          <a:lstStyle/>
          <a:p>
            <a:r>
              <a:rPr lang="en-US" sz="1400" dirty="0"/>
              <a:t>NQI reauthorization passed unanimously by House Science committee and to be voted by Congress in next weeks. Contains language on Centers renewal focus and funding levels.</a:t>
            </a:r>
          </a:p>
        </p:txBody>
      </p:sp>
      <p:sp>
        <p:nvSpPr>
          <p:cNvPr id="15" name="TextBox 14">
            <a:extLst>
              <a:ext uri="{FF2B5EF4-FFF2-40B4-BE49-F238E27FC236}">
                <a16:creationId xmlns:a16="http://schemas.microsoft.com/office/drawing/2014/main" id="{468CD2BB-235D-458D-A58D-BFD8608664B6}"/>
              </a:ext>
            </a:extLst>
          </p:cNvPr>
          <p:cNvSpPr txBox="1"/>
          <p:nvPr/>
        </p:nvSpPr>
        <p:spPr>
          <a:xfrm>
            <a:off x="188766" y="2498206"/>
            <a:ext cx="3694301" cy="307777"/>
          </a:xfrm>
          <a:prstGeom prst="rect">
            <a:avLst/>
          </a:prstGeom>
          <a:noFill/>
        </p:spPr>
        <p:txBody>
          <a:bodyPr wrap="square" rtlCol="0">
            <a:spAutoFit/>
          </a:bodyPr>
          <a:lstStyle/>
          <a:p>
            <a:r>
              <a:rPr lang="en-US" sz="1400" dirty="0"/>
              <a:t>Authorizes DOE NQI Centers for 10 years</a:t>
            </a:r>
          </a:p>
        </p:txBody>
      </p:sp>
    </p:spTree>
    <p:extLst>
      <p:ext uri="{BB962C8B-B14F-4D97-AF65-F5344CB8AC3E}">
        <p14:creationId xmlns:p14="http://schemas.microsoft.com/office/powerpoint/2010/main" val="1757383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1054414"/>
            <a:ext cx="3926660" cy="3107183"/>
          </a:xfrm>
          <a:prstGeom prst="rect">
            <a:avLst/>
          </a:prstGeom>
        </p:spPr>
      </p:pic>
      <p:sp>
        <p:nvSpPr>
          <p:cNvPr id="2" name="Title 1"/>
          <p:cNvSpPr>
            <a:spLocks noGrp="1"/>
          </p:cNvSpPr>
          <p:nvPr>
            <p:ph type="title"/>
          </p:nvPr>
        </p:nvSpPr>
        <p:spPr/>
        <p:txBody>
          <a:bodyPr/>
          <a:lstStyle/>
          <a:p>
            <a:r>
              <a:rPr lang="en-US" dirty="0"/>
              <a:t>Saturation of Q decrease in SRF cavities at low fields – TLS signature</a:t>
            </a:r>
          </a:p>
        </p:txBody>
      </p:sp>
      <p:sp>
        <p:nvSpPr>
          <p:cNvPr id="4" name="Date Placeholder 3"/>
          <p:cNvSpPr>
            <a:spLocks noGrp="1"/>
          </p:cNvSpPr>
          <p:nvPr>
            <p:ph type="dt" sz="half" idx="10"/>
          </p:nvPr>
        </p:nvSpPr>
        <p:spPr>
          <a:xfrm>
            <a:off x="6450014" y="4886325"/>
            <a:ext cx="1076325"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a:t>3/21/24</a:t>
            </a:r>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5" name="Footer Placeholder 4"/>
          <p:cNvSpPr>
            <a:spLocks noGrp="1"/>
          </p:cNvSpPr>
          <p:nvPr>
            <p:ph type="ftr" sz="quarter" idx="11"/>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A. Romanenko | SQMS Quantum for Science Workshop - London, 2024</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p:cNvSpPr>
            <a:spLocks noGrp="1"/>
          </p:cNvSpPr>
          <p:nvPr>
            <p:ph type="sldNum" sz="quarter" idx="12"/>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52E9C158-AEF1-41A2-A6CE-6F0BAB305EFD}" type="slidenum">
              <a:rPr lang="en-US" altLang="en-US" smtClean="0"/>
              <a:pPr marL="0" marR="0" lvl="0" indent="0" algn="ctr" defTabSz="457200" rtl="0" eaLnBrk="1" fontAlgn="base" latinLnBrk="0" hangingPunct="1">
                <a:lnSpc>
                  <a:spcPct val="100000"/>
                </a:lnSpc>
                <a:spcBef>
                  <a:spcPct val="0"/>
                </a:spcBef>
                <a:spcAft>
                  <a:spcPct val="0"/>
                </a:spcAft>
                <a:buClrTx/>
                <a:buSzTx/>
                <a:buFontTx/>
                <a:buNone/>
                <a:tabLst/>
                <a:defRPr/>
              </a:pPr>
              <a:t>30</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8" name="TextBox 7"/>
          <p:cNvSpPr txBox="1"/>
          <p:nvPr/>
        </p:nvSpPr>
        <p:spPr>
          <a:xfrm>
            <a:off x="2370157" y="755594"/>
            <a:ext cx="824265"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rPr>
              <a:t>T=1.5K</a:t>
            </a:r>
          </a:p>
        </p:txBody>
      </p:sp>
      <p:sp>
        <p:nvSpPr>
          <p:cNvPr id="9" name="TextBox 8"/>
          <p:cNvSpPr txBox="1"/>
          <p:nvPr/>
        </p:nvSpPr>
        <p:spPr>
          <a:xfrm>
            <a:off x="1850831" y="4161596"/>
            <a:ext cx="3376089"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3087"/>
                </a:solidFill>
                <a:effectLst/>
                <a:uLnTx/>
                <a:uFillTx/>
                <a:latin typeface="Calibri" charset="0"/>
                <a:ea typeface="Geneva" charset="0"/>
              </a:rPr>
              <a:t>Measured down to  &lt;N&gt; ~ 1000  photons</a:t>
            </a:r>
            <a:endParaRPr kumimoji="0" lang="en-US" sz="1500" b="0" i="0" u="none" strike="noStrike" kern="1200" cap="none" spc="0" normalizeH="0" baseline="30000" noProof="0" dirty="0">
              <a:ln>
                <a:noFill/>
              </a:ln>
              <a:solidFill>
                <a:srgbClr val="003087"/>
              </a:solidFill>
              <a:effectLst/>
              <a:uLnTx/>
              <a:uFillTx/>
              <a:latin typeface="Calibri" charset="0"/>
              <a:ea typeface="Geneva" charset="0"/>
            </a:endParaRPr>
          </a:p>
        </p:txBody>
      </p:sp>
      <p:sp>
        <p:nvSpPr>
          <p:cNvPr id="3" name="TextBox 2"/>
          <p:cNvSpPr txBox="1"/>
          <p:nvPr/>
        </p:nvSpPr>
        <p:spPr>
          <a:xfrm>
            <a:off x="5226920" y="1892424"/>
            <a:ext cx="2890013" cy="73866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3087"/>
                </a:solidFill>
                <a:effectLst/>
                <a:uLnTx/>
                <a:uFillTx/>
                <a:latin typeface="Calibri" charset="0"/>
                <a:ea typeface="Geneva" charset="0"/>
              </a:rPr>
              <a:t>Low field Q saturates at Q&gt;</a:t>
            </a:r>
            <a:r>
              <a:rPr kumimoji="0" lang="en-US" sz="2100" b="1" i="0" u="none" strike="noStrike" kern="1200" cap="none" spc="0" normalizeH="0" baseline="0" noProof="0" dirty="0">
                <a:ln>
                  <a:noFill/>
                </a:ln>
                <a:solidFill>
                  <a:srgbClr val="FF0000"/>
                </a:solidFill>
                <a:effectLst/>
                <a:uLnTx/>
                <a:uFillTx/>
                <a:latin typeface="Calibri" charset="0"/>
                <a:ea typeface="Geneva" charset="0"/>
              </a:rPr>
              <a:t>3 x 10</a:t>
            </a:r>
            <a:r>
              <a:rPr kumimoji="0" lang="en-US" sz="2100" b="1" i="0" u="none" strike="noStrike" kern="1200" cap="none" spc="0" normalizeH="0" baseline="30000" noProof="0" dirty="0">
                <a:ln>
                  <a:noFill/>
                </a:ln>
                <a:solidFill>
                  <a:srgbClr val="FF0000"/>
                </a:solidFill>
                <a:effectLst/>
                <a:uLnTx/>
                <a:uFillTx/>
                <a:latin typeface="Calibri" charset="0"/>
                <a:ea typeface="Geneva" charset="0"/>
              </a:rPr>
              <a:t>10</a:t>
            </a:r>
          </a:p>
        </p:txBody>
      </p:sp>
      <p:sp>
        <p:nvSpPr>
          <p:cNvPr id="11" name="TextBox 10"/>
          <p:cNvSpPr txBox="1"/>
          <p:nvPr/>
        </p:nvSpPr>
        <p:spPr>
          <a:xfrm>
            <a:off x="1507902" y="761702"/>
            <a:ext cx="91082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rPr>
              <a:t>1.3 GHz</a:t>
            </a:r>
          </a:p>
        </p:txBody>
      </p:sp>
      <p:sp>
        <p:nvSpPr>
          <p:cNvPr id="10" name="TextBox 9"/>
          <p:cNvSpPr txBox="1"/>
          <p:nvPr/>
        </p:nvSpPr>
        <p:spPr>
          <a:xfrm>
            <a:off x="5784962" y="4046179"/>
            <a:ext cx="2998353" cy="553998"/>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70C0"/>
                </a:solidFill>
                <a:effectLst/>
                <a:uLnTx/>
                <a:uFillTx/>
                <a:latin typeface="Calibri" charset="0"/>
                <a:ea typeface="Geneva" charset="0"/>
              </a:rPr>
              <a:t>A. </a:t>
            </a:r>
            <a:r>
              <a:rPr kumimoji="0" lang="en-US" sz="1500" b="0" i="0" u="none" strike="noStrike" kern="1200" cap="none" spc="0" normalizeH="0" baseline="0" noProof="0" dirty="0" err="1">
                <a:ln>
                  <a:noFill/>
                </a:ln>
                <a:solidFill>
                  <a:srgbClr val="0070C0"/>
                </a:solidFill>
                <a:effectLst/>
                <a:uLnTx/>
                <a:uFillTx/>
                <a:latin typeface="Calibri" charset="0"/>
                <a:ea typeface="Geneva" charset="0"/>
              </a:rPr>
              <a:t>Romanenko</a:t>
            </a:r>
            <a:r>
              <a:rPr kumimoji="0" lang="en-US" sz="1500" b="0" i="0" u="none" strike="noStrike" kern="1200" cap="none" spc="0" normalizeH="0" baseline="0" noProof="0" dirty="0">
                <a:ln>
                  <a:noFill/>
                </a:ln>
                <a:solidFill>
                  <a:srgbClr val="0070C0"/>
                </a:solidFill>
                <a:effectLst/>
                <a:uLnTx/>
                <a:uFillTx/>
                <a:latin typeface="Calibri" charset="0"/>
                <a:ea typeface="Geneva" charset="0"/>
              </a:rPr>
              <a:t> and D. I. Schuster, Phys . Rev. Lett. </a:t>
            </a:r>
            <a:r>
              <a:rPr kumimoji="0" lang="en-US" sz="1500" b="1" i="0" u="none" strike="noStrike" kern="1200" cap="none" spc="0" normalizeH="0" baseline="0" noProof="0" dirty="0">
                <a:ln>
                  <a:noFill/>
                </a:ln>
                <a:solidFill>
                  <a:srgbClr val="0070C0"/>
                </a:solidFill>
                <a:effectLst/>
                <a:uLnTx/>
                <a:uFillTx/>
                <a:latin typeface="Calibri" charset="0"/>
                <a:ea typeface="Geneva" charset="0"/>
              </a:rPr>
              <a:t>119</a:t>
            </a:r>
            <a:r>
              <a:rPr kumimoji="0" lang="en-US" sz="1500" b="0" i="0" u="none" strike="noStrike" kern="1200" cap="none" spc="0" normalizeH="0" baseline="0" noProof="0" dirty="0">
                <a:ln>
                  <a:noFill/>
                </a:ln>
                <a:solidFill>
                  <a:srgbClr val="0070C0"/>
                </a:solidFill>
                <a:effectLst/>
                <a:uLnTx/>
                <a:uFillTx/>
                <a:latin typeface="Calibri" charset="0"/>
                <a:ea typeface="Geneva" charset="0"/>
              </a:rPr>
              <a:t>, 264801 (2017)</a:t>
            </a:r>
          </a:p>
        </p:txBody>
      </p:sp>
      <p:pic>
        <p:nvPicPr>
          <p:cNvPr id="7" name="Picture 6">
            <a:extLst>
              <a:ext uri="{FF2B5EF4-FFF2-40B4-BE49-F238E27FC236}">
                <a16:creationId xmlns:a16="http://schemas.microsoft.com/office/drawing/2014/main" id="{9CA9F487-3EE7-0F01-1DB7-239A8C869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0304" y="2800951"/>
            <a:ext cx="2299419" cy="708186"/>
          </a:xfrm>
          <a:prstGeom prst="rect">
            <a:avLst/>
          </a:prstGeom>
          <a:ln>
            <a:solidFill>
              <a:schemeClr val="accent1"/>
            </a:solidFill>
          </a:ln>
        </p:spPr>
      </p:pic>
      <p:cxnSp>
        <p:nvCxnSpPr>
          <p:cNvPr id="13" name="Straight Connector 12">
            <a:extLst>
              <a:ext uri="{FF2B5EF4-FFF2-40B4-BE49-F238E27FC236}">
                <a16:creationId xmlns:a16="http://schemas.microsoft.com/office/drawing/2014/main" id="{B6BD5E1F-180D-0E6D-E1BB-4526C4C6E5E7}"/>
              </a:ext>
            </a:extLst>
          </p:cNvPr>
          <p:cNvCxnSpPr/>
          <p:nvPr/>
        </p:nvCxnSpPr>
        <p:spPr>
          <a:xfrm>
            <a:off x="6297433" y="3509137"/>
            <a:ext cx="500933"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7495C7B-300E-A61A-9C1B-977F45CF3BB1}"/>
              </a:ext>
            </a:extLst>
          </p:cNvPr>
          <p:cNvSpPr txBox="1"/>
          <p:nvPr/>
        </p:nvSpPr>
        <p:spPr>
          <a:xfrm>
            <a:off x="5784962" y="3529199"/>
            <a:ext cx="240642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087"/>
                </a:solidFill>
                <a:effectLst/>
                <a:uLnTx/>
                <a:uFillTx/>
                <a:latin typeface="Calibri" charset="0"/>
                <a:ea typeface="Geneva" charset="0"/>
              </a:rPr>
              <a:t>Field dependence</a:t>
            </a:r>
          </a:p>
        </p:txBody>
      </p:sp>
    </p:spTree>
    <p:extLst>
      <p:ext uri="{BB962C8B-B14F-4D97-AF65-F5344CB8AC3E}">
        <p14:creationId xmlns:p14="http://schemas.microsoft.com/office/powerpoint/2010/main" val="2793414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2CEED-6C6E-3145-A17C-210597F7BE32}"/>
              </a:ext>
            </a:extLst>
          </p:cNvPr>
          <p:cNvPicPr>
            <a:picLocks noChangeAspect="1"/>
          </p:cNvPicPr>
          <p:nvPr/>
        </p:nvPicPr>
        <p:blipFill>
          <a:blip r:embed="rId2"/>
          <a:stretch>
            <a:fillRect/>
          </a:stretch>
        </p:blipFill>
        <p:spPr>
          <a:xfrm>
            <a:off x="3568303" y="1045027"/>
            <a:ext cx="4432697" cy="3514682"/>
          </a:xfrm>
          <a:prstGeom prst="rect">
            <a:avLst/>
          </a:prstGeom>
        </p:spPr>
      </p:pic>
      <p:sp>
        <p:nvSpPr>
          <p:cNvPr id="2" name="Title 1"/>
          <p:cNvSpPr>
            <a:spLocks noGrp="1"/>
          </p:cNvSpPr>
          <p:nvPr>
            <p:ph type="title"/>
          </p:nvPr>
        </p:nvSpPr>
        <p:spPr/>
        <p:txBody>
          <a:bodyPr/>
          <a:lstStyle/>
          <a:p>
            <a:r>
              <a:rPr lang="en-US" dirty="0"/>
              <a:t>Two level systems in the natural niobium oxide </a:t>
            </a:r>
          </a:p>
        </p:txBody>
      </p:sp>
      <p:sp>
        <p:nvSpPr>
          <p:cNvPr id="4" name="Date Placeholder 3"/>
          <p:cNvSpPr>
            <a:spLocks noGrp="1"/>
          </p:cNvSpPr>
          <p:nvPr>
            <p:ph type="dt" sz="half" idx="10"/>
          </p:nvPr>
        </p:nvSpPr>
        <p:spPr>
          <a:xfrm>
            <a:off x="6450014" y="4886325"/>
            <a:ext cx="1076325"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a:t>3/21/24</a:t>
            </a:r>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5" name="Footer Placeholder 4"/>
          <p:cNvSpPr>
            <a:spLocks noGrp="1"/>
          </p:cNvSpPr>
          <p:nvPr>
            <p:ph type="ftr" sz="quarter" idx="11"/>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A. Romanenko | SQMS Quantum for Science Workshop - London, 2024</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p:cNvSpPr>
            <a:spLocks noGrp="1"/>
          </p:cNvSpPr>
          <p:nvPr>
            <p:ph type="sldNum" sz="quarter" idx="12"/>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52E9C158-AEF1-41A2-A6CE-6F0BAB305EFD}" type="slidenum">
              <a:rPr lang="en-US" altLang="en-US" smtClean="0"/>
              <a:pPr marL="0" marR="0" lvl="0" indent="0" algn="ctr" defTabSz="457200" rtl="0" eaLnBrk="1" fontAlgn="base" latinLnBrk="0" hangingPunct="1">
                <a:lnSpc>
                  <a:spcPct val="100000"/>
                </a:lnSpc>
                <a:spcBef>
                  <a:spcPct val="0"/>
                </a:spcBef>
                <a:spcAft>
                  <a:spcPct val="0"/>
                </a:spcAft>
                <a:buClrTx/>
                <a:buSzTx/>
                <a:buFontTx/>
                <a:buNone/>
                <a:tabLst/>
                <a:defRPr/>
              </a:pPr>
              <a:t>31</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8" name="TextBox 7"/>
          <p:cNvSpPr txBox="1"/>
          <p:nvPr/>
        </p:nvSpPr>
        <p:spPr>
          <a:xfrm>
            <a:off x="1277795" y="620222"/>
            <a:ext cx="6013121" cy="30008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154D81"/>
                </a:solidFill>
                <a:effectLst/>
                <a:uLnTx/>
                <a:uFillTx/>
                <a:latin typeface="Calibri" charset="0"/>
                <a:ea typeface="Geneva" charset="0"/>
              </a:rPr>
              <a:t>According to Martinis et al, Phys. Rev. Lett. 95, 210503 (2005) -&gt; electric field effect</a:t>
            </a:r>
          </a:p>
        </p:txBody>
      </p:sp>
      <p:cxnSp>
        <p:nvCxnSpPr>
          <p:cNvPr id="11" name="Straight Arrow Connector 10"/>
          <p:cNvCxnSpPr/>
          <p:nvPr/>
        </p:nvCxnSpPr>
        <p:spPr>
          <a:xfrm flipH="1" flipV="1">
            <a:off x="3374136" y="1773361"/>
            <a:ext cx="813816" cy="1500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600561" y="3054096"/>
            <a:ext cx="962295" cy="2585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068985" y="3229144"/>
            <a:ext cx="1207008" cy="1133856"/>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err="1">
                <a:ln>
                  <a:noFill/>
                </a:ln>
                <a:solidFill>
                  <a:srgbClr val="154D81"/>
                </a:solidFill>
                <a:effectLst/>
                <a:uLnTx/>
                <a:uFillTx/>
                <a:latin typeface="Arial"/>
                <a:ea typeface="+mn-ea"/>
                <a:cs typeface="+mn-cs"/>
              </a:rPr>
              <a:t>Nb</a:t>
            </a:r>
            <a:endParaRPr kumimoji="0" lang="en-US" sz="1350" b="0" i="0" u="none" strike="noStrike" kern="1200" cap="none" spc="0" normalizeH="0" baseline="0" noProof="0" dirty="0">
              <a:ln>
                <a:noFill/>
              </a:ln>
              <a:solidFill>
                <a:srgbClr val="154D81"/>
              </a:solidFill>
              <a:effectLst/>
              <a:uLnTx/>
              <a:uFillTx/>
              <a:latin typeface="Arial"/>
              <a:ea typeface="+mn-ea"/>
              <a:cs typeface="+mn-cs"/>
            </a:endParaRPr>
          </a:p>
        </p:txBody>
      </p:sp>
      <p:sp>
        <p:nvSpPr>
          <p:cNvPr id="16" name="Rectangle 15"/>
          <p:cNvSpPr/>
          <p:nvPr/>
        </p:nvSpPr>
        <p:spPr>
          <a:xfrm>
            <a:off x="2068985" y="3229144"/>
            <a:ext cx="1207008" cy="22486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154D81"/>
                </a:solidFill>
                <a:effectLst/>
                <a:uLnTx/>
                <a:uFillTx/>
                <a:latin typeface="Arial"/>
                <a:ea typeface="+mn-ea"/>
                <a:cs typeface="+mn-cs"/>
              </a:rPr>
              <a:t>Nb</a:t>
            </a:r>
            <a:r>
              <a:rPr kumimoji="0" lang="en-US" sz="1350" b="0" i="0" u="none" strike="noStrike" kern="1200" cap="none" spc="0" normalizeH="0" baseline="-25000" noProof="0" dirty="0">
                <a:ln>
                  <a:noFill/>
                </a:ln>
                <a:solidFill>
                  <a:srgbClr val="154D81"/>
                </a:solidFill>
                <a:effectLst/>
                <a:uLnTx/>
                <a:uFillTx/>
                <a:latin typeface="Arial"/>
                <a:ea typeface="+mn-ea"/>
                <a:cs typeface="+mn-cs"/>
              </a:rPr>
              <a:t>2</a:t>
            </a:r>
            <a:r>
              <a:rPr kumimoji="0" lang="en-US" sz="1350" b="0" i="0" u="none" strike="noStrike" kern="1200" cap="none" spc="0" normalizeH="0" baseline="0" noProof="0" dirty="0">
                <a:ln>
                  <a:noFill/>
                </a:ln>
                <a:solidFill>
                  <a:srgbClr val="154D81"/>
                </a:solidFill>
                <a:effectLst/>
                <a:uLnTx/>
                <a:uFillTx/>
                <a:latin typeface="Arial"/>
                <a:ea typeface="+mn-ea"/>
                <a:cs typeface="+mn-cs"/>
              </a:rPr>
              <a:t>O</a:t>
            </a:r>
            <a:r>
              <a:rPr kumimoji="0" lang="en-US" sz="1350" b="0" i="0" u="none" strike="noStrike" kern="1200" cap="none" spc="0" normalizeH="0" baseline="-25000" noProof="0" dirty="0">
                <a:ln>
                  <a:noFill/>
                </a:ln>
                <a:solidFill>
                  <a:srgbClr val="154D81"/>
                </a:solidFill>
                <a:effectLst/>
                <a:uLnTx/>
                <a:uFillTx/>
                <a:latin typeface="Arial"/>
                <a:ea typeface="+mn-ea"/>
                <a:cs typeface="+mn-cs"/>
              </a:rPr>
              <a:t>5</a:t>
            </a:r>
          </a:p>
        </p:txBody>
      </p:sp>
      <p:sp>
        <p:nvSpPr>
          <p:cNvPr id="17" name="TextBox 16"/>
          <p:cNvSpPr txBox="1"/>
          <p:nvPr/>
        </p:nvSpPr>
        <p:spPr>
          <a:xfrm>
            <a:off x="1496632" y="3166333"/>
            <a:ext cx="540533" cy="30008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3087"/>
                </a:solidFill>
                <a:effectLst/>
                <a:uLnTx/>
                <a:uFillTx/>
                <a:latin typeface="Calibri" charset="0"/>
                <a:ea typeface="Geneva" charset="0"/>
              </a:rPr>
              <a:t>5 nm</a:t>
            </a:r>
          </a:p>
        </p:txBody>
      </p:sp>
      <p:sp>
        <p:nvSpPr>
          <p:cNvPr id="19" name="Rectangle 18"/>
          <p:cNvSpPr/>
          <p:nvPr/>
        </p:nvSpPr>
        <p:spPr>
          <a:xfrm>
            <a:off x="2068985" y="1117245"/>
            <a:ext cx="1207008" cy="171256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154D81"/>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154D81"/>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154D81"/>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err="1">
                <a:ln>
                  <a:noFill/>
                </a:ln>
                <a:solidFill>
                  <a:srgbClr val="154D81"/>
                </a:solidFill>
                <a:effectLst/>
                <a:uLnTx/>
                <a:uFillTx/>
                <a:latin typeface="Arial"/>
                <a:ea typeface="+mn-ea"/>
                <a:cs typeface="+mn-cs"/>
              </a:rPr>
              <a:t>Nb</a:t>
            </a:r>
            <a:endParaRPr kumimoji="0" lang="en-US" sz="1350" b="0" i="0" u="none" strike="noStrike" kern="1200" cap="none" spc="0" normalizeH="0" baseline="0" noProof="0" dirty="0">
              <a:ln>
                <a:noFill/>
              </a:ln>
              <a:solidFill>
                <a:srgbClr val="154D81"/>
              </a:solidFill>
              <a:effectLst/>
              <a:uLnTx/>
              <a:uFillTx/>
              <a:latin typeface="Arial"/>
              <a:ea typeface="+mn-ea"/>
              <a:cs typeface="+mn-cs"/>
            </a:endParaRPr>
          </a:p>
        </p:txBody>
      </p:sp>
      <p:sp>
        <p:nvSpPr>
          <p:cNvPr id="20" name="Rectangle 19"/>
          <p:cNvSpPr/>
          <p:nvPr/>
        </p:nvSpPr>
        <p:spPr>
          <a:xfrm>
            <a:off x="2068985" y="1117245"/>
            <a:ext cx="1207008" cy="78760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154D81"/>
                </a:solidFill>
                <a:effectLst/>
                <a:uLnTx/>
                <a:uFillTx/>
                <a:latin typeface="Arial"/>
                <a:ea typeface="+mn-ea"/>
                <a:cs typeface="+mn-cs"/>
              </a:rPr>
              <a:t>Nb</a:t>
            </a:r>
            <a:r>
              <a:rPr kumimoji="0" lang="en-US" sz="1350" b="0" i="0" u="none" strike="noStrike" kern="1200" cap="none" spc="0" normalizeH="0" baseline="-25000" noProof="0" dirty="0">
                <a:ln>
                  <a:noFill/>
                </a:ln>
                <a:solidFill>
                  <a:srgbClr val="154D81"/>
                </a:solidFill>
                <a:effectLst/>
                <a:uLnTx/>
                <a:uFillTx/>
                <a:latin typeface="Arial"/>
                <a:ea typeface="+mn-ea"/>
                <a:cs typeface="+mn-cs"/>
              </a:rPr>
              <a:t>2</a:t>
            </a:r>
            <a:r>
              <a:rPr kumimoji="0" lang="en-US" sz="1350" b="0" i="0" u="none" strike="noStrike" kern="1200" cap="none" spc="0" normalizeH="0" baseline="0" noProof="0" dirty="0">
                <a:ln>
                  <a:noFill/>
                </a:ln>
                <a:solidFill>
                  <a:srgbClr val="154D81"/>
                </a:solidFill>
                <a:effectLst/>
                <a:uLnTx/>
                <a:uFillTx/>
                <a:latin typeface="Arial"/>
                <a:ea typeface="+mn-ea"/>
                <a:cs typeface="+mn-cs"/>
              </a:rPr>
              <a:t>O</a:t>
            </a:r>
            <a:r>
              <a:rPr kumimoji="0" lang="en-US" sz="1350" b="0" i="0" u="none" strike="noStrike" kern="1200" cap="none" spc="0" normalizeH="0" baseline="-25000" noProof="0" dirty="0">
                <a:ln>
                  <a:noFill/>
                </a:ln>
                <a:solidFill>
                  <a:srgbClr val="154D81"/>
                </a:solidFill>
                <a:effectLst/>
                <a:uLnTx/>
                <a:uFillTx/>
                <a:latin typeface="Arial"/>
                <a:ea typeface="+mn-ea"/>
                <a:cs typeface="+mn-cs"/>
              </a:rPr>
              <a:t>5</a:t>
            </a:r>
          </a:p>
        </p:txBody>
      </p:sp>
      <p:sp>
        <p:nvSpPr>
          <p:cNvPr id="21" name="TextBox 20"/>
          <p:cNvSpPr txBox="1"/>
          <p:nvPr/>
        </p:nvSpPr>
        <p:spPr>
          <a:xfrm>
            <a:off x="1299744" y="1372548"/>
            <a:ext cx="716863" cy="30008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3087"/>
                </a:solidFill>
                <a:effectLst/>
                <a:uLnTx/>
                <a:uFillTx/>
                <a:latin typeface="Calibri" charset="0"/>
                <a:ea typeface="Geneva" charset="0"/>
              </a:rPr>
              <a:t>100 nm</a:t>
            </a:r>
          </a:p>
        </p:txBody>
      </p:sp>
      <p:pic>
        <p:nvPicPr>
          <p:cNvPr id="18" name="Picture 17">
            <a:extLst>
              <a:ext uri="{FF2B5EF4-FFF2-40B4-BE49-F238E27FC236}">
                <a16:creationId xmlns:a16="http://schemas.microsoft.com/office/drawing/2014/main" id="{8AA016A3-6319-47BE-95AD-D1B5E2345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49" y="1045027"/>
            <a:ext cx="1022312" cy="1022312"/>
          </a:xfrm>
          <a:prstGeom prst="rect">
            <a:avLst/>
          </a:prstGeom>
        </p:spPr>
      </p:pic>
      <p:sp>
        <p:nvSpPr>
          <p:cNvPr id="23" name="TextBox 22">
            <a:extLst>
              <a:ext uri="{FF2B5EF4-FFF2-40B4-BE49-F238E27FC236}">
                <a16:creationId xmlns:a16="http://schemas.microsoft.com/office/drawing/2014/main" id="{49B77F86-9716-7A49-8BC0-D5AD7CEC4FC8}"/>
              </a:ext>
            </a:extLst>
          </p:cNvPr>
          <p:cNvSpPr txBox="1"/>
          <p:nvPr/>
        </p:nvSpPr>
        <p:spPr>
          <a:xfrm>
            <a:off x="1496632" y="4449201"/>
            <a:ext cx="6760400"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70C0"/>
                </a:solidFill>
                <a:effectLst/>
                <a:uLnTx/>
                <a:uFillTx/>
                <a:latin typeface="Calibri" charset="0"/>
                <a:ea typeface="Geneva" charset="0"/>
              </a:rPr>
              <a:t>A. </a:t>
            </a:r>
            <a:r>
              <a:rPr kumimoji="0" lang="en-US" sz="1500" b="0" i="0" u="none" strike="noStrike" kern="1200" cap="none" spc="0" normalizeH="0" baseline="0" noProof="0" dirty="0" err="1">
                <a:ln>
                  <a:noFill/>
                </a:ln>
                <a:solidFill>
                  <a:srgbClr val="0070C0"/>
                </a:solidFill>
                <a:effectLst/>
                <a:uLnTx/>
                <a:uFillTx/>
                <a:latin typeface="Calibri" charset="0"/>
                <a:ea typeface="Geneva" charset="0"/>
              </a:rPr>
              <a:t>Romanenko</a:t>
            </a:r>
            <a:r>
              <a:rPr kumimoji="0" lang="en-US" sz="1500" b="0" i="0" u="none" strike="noStrike" kern="1200" cap="none" spc="0" normalizeH="0" baseline="0" noProof="0" dirty="0">
                <a:ln>
                  <a:noFill/>
                </a:ln>
                <a:solidFill>
                  <a:srgbClr val="0070C0"/>
                </a:solidFill>
                <a:effectLst/>
                <a:uLnTx/>
                <a:uFillTx/>
                <a:latin typeface="Calibri" charset="0"/>
                <a:ea typeface="Geneva" charset="0"/>
              </a:rPr>
              <a:t> and D. I. Schuster, Phys . Rev. Lett. </a:t>
            </a:r>
            <a:r>
              <a:rPr kumimoji="0" lang="en-US" sz="1500" b="1" i="0" u="none" strike="noStrike" kern="1200" cap="none" spc="0" normalizeH="0" baseline="0" noProof="0" dirty="0">
                <a:ln>
                  <a:noFill/>
                </a:ln>
                <a:solidFill>
                  <a:srgbClr val="0070C0"/>
                </a:solidFill>
                <a:effectLst/>
                <a:uLnTx/>
                <a:uFillTx/>
                <a:latin typeface="Calibri" charset="0"/>
                <a:ea typeface="Geneva" charset="0"/>
              </a:rPr>
              <a:t>119</a:t>
            </a:r>
            <a:r>
              <a:rPr kumimoji="0" lang="en-US" sz="1500" b="0" i="0" u="none" strike="noStrike" kern="1200" cap="none" spc="0" normalizeH="0" baseline="0" noProof="0" dirty="0">
                <a:ln>
                  <a:noFill/>
                </a:ln>
                <a:solidFill>
                  <a:srgbClr val="0070C0"/>
                </a:solidFill>
                <a:effectLst/>
                <a:uLnTx/>
                <a:uFillTx/>
                <a:latin typeface="Calibri" charset="0"/>
                <a:ea typeface="Geneva" charset="0"/>
              </a:rPr>
              <a:t>, 264801 (2017)</a:t>
            </a:r>
          </a:p>
        </p:txBody>
      </p:sp>
    </p:spTree>
    <p:extLst>
      <p:ext uri="{BB962C8B-B14F-4D97-AF65-F5344CB8AC3E}">
        <p14:creationId xmlns:p14="http://schemas.microsoft.com/office/powerpoint/2010/main" val="323398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D1F8-25EA-8347-8B49-2362E6034051}"/>
              </a:ext>
            </a:extLst>
          </p:cNvPr>
          <p:cNvSpPr>
            <a:spLocks noGrp="1"/>
          </p:cNvSpPr>
          <p:nvPr>
            <p:ph type="title"/>
          </p:nvPr>
        </p:nvSpPr>
        <p:spPr>
          <a:xfrm>
            <a:off x="2622478" y="188814"/>
            <a:ext cx="6301280" cy="320908"/>
          </a:xfrm>
        </p:spPr>
        <p:txBody>
          <a:bodyPr/>
          <a:lstStyle/>
          <a:p>
            <a:r>
              <a:rPr lang="en-US" dirty="0"/>
              <a:t>Cooling down to quantum regime</a:t>
            </a:r>
          </a:p>
        </p:txBody>
      </p:sp>
      <p:pic>
        <p:nvPicPr>
          <p:cNvPr id="7" name="Picture 6">
            <a:extLst>
              <a:ext uri="{FF2B5EF4-FFF2-40B4-BE49-F238E27FC236}">
                <a16:creationId xmlns:a16="http://schemas.microsoft.com/office/drawing/2014/main" id="{F246975C-C2AF-45E3-9887-3782E266CC60}"/>
              </a:ext>
            </a:extLst>
          </p:cNvPr>
          <p:cNvPicPr>
            <a:picLocks noChangeAspect="1"/>
          </p:cNvPicPr>
          <p:nvPr/>
        </p:nvPicPr>
        <p:blipFill>
          <a:blip r:embed="rId2"/>
          <a:stretch>
            <a:fillRect/>
          </a:stretch>
        </p:blipFill>
        <p:spPr>
          <a:xfrm>
            <a:off x="1048430" y="692051"/>
            <a:ext cx="4901100" cy="3759399"/>
          </a:xfrm>
          <a:prstGeom prst="rect">
            <a:avLst/>
          </a:prstGeom>
        </p:spPr>
      </p:pic>
      <p:sp>
        <p:nvSpPr>
          <p:cNvPr id="8" name="TextBox 7">
            <a:extLst>
              <a:ext uri="{FF2B5EF4-FFF2-40B4-BE49-F238E27FC236}">
                <a16:creationId xmlns:a16="http://schemas.microsoft.com/office/drawing/2014/main" id="{141DB3A1-1759-440A-83BC-27AA9273F9CE}"/>
              </a:ext>
            </a:extLst>
          </p:cNvPr>
          <p:cNvSpPr txBox="1"/>
          <p:nvPr/>
        </p:nvSpPr>
        <p:spPr>
          <a:xfrm>
            <a:off x="1417209" y="4369352"/>
            <a:ext cx="7723589" cy="2539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3087"/>
                </a:solidFill>
                <a:effectLst/>
                <a:uLnTx/>
                <a:uFillTx/>
                <a:latin typeface="Calibri" charset="0"/>
                <a:ea typeface="Geneva" charset="0"/>
              </a:rPr>
              <a:t>A. Romanenko, R. </a:t>
            </a:r>
            <a:r>
              <a:rPr kumimoji="0" lang="en-US" sz="1050" b="0" i="0" u="none" strike="noStrike" kern="1200" cap="none" spc="0" normalizeH="0" baseline="0" noProof="0" err="1">
                <a:ln>
                  <a:noFill/>
                </a:ln>
                <a:solidFill>
                  <a:srgbClr val="003087"/>
                </a:solidFill>
                <a:effectLst/>
                <a:uLnTx/>
                <a:uFillTx/>
                <a:latin typeface="Calibri" charset="0"/>
                <a:ea typeface="Geneva" charset="0"/>
              </a:rPr>
              <a:t>Pilipenko</a:t>
            </a:r>
            <a:r>
              <a:rPr kumimoji="0" lang="en-US" sz="1050" b="0" i="0" u="none" strike="noStrike" kern="1200" cap="none" spc="0" normalizeH="0" baseline="0" noProof="0">
                <a:ln>
                  <a:noFill/>
                </a:ln>
                <a:solidFill>
                  <a:srgbClr val="003087"/>
                </a:solidFill>
                <a:effectLst/>
                <a:uLnTx/>
                <a:uFillTx/>
                <a:latin typeface="Calibri" charset="0"/>
                <a:ea typeface="Geneva" charset="0"/>
              </a:rPr>
              <a:t>, S. </a:t>
            </a:r>
            <a:r>
              <a:rPr kumimoji="0" lang="en-US" sz="1050" b="0" i="0" u="none" strike="noStrike" kern="1200" cap="none" spc="0" normalizeH="0" baseline="0" noProof="0" err="1">
                <a:ln>
                  <a:noFill/>
                </a:ln>
                <a:solidFill>
                  <a:srgbClr val="003087"/>
                </a:solidFill>
                <a:effectLst/>
                <a:uLnTx/>
                <a:uFillTx/>
                <a:latin typeface="Calibri" charset="0"/>
                <a:ea typeface="Geneva" charset="0"/>
              </a:rPr>
              <a:t>Zorzetti</a:t>
            </a:r>
            <a:r>
              <a:rPr kumimoji="0" lang="en-US" sz="1050" b="0" i="0" u="none" strike="noStrike" kern="1200" cap="none" spc="0" normalizeH="0" baseline="0" noProof="0">
                <a:ln>
                  <a:noFill/>
                </a:ln>
                <a:solidFill>
                  <a:srgbClr val="003087"/>
                </a:solidFill>
                <a:effectLst/>
                <a:uLnTx/>
                <a:uFillTx/>
                <a:latin typeface="Calibri" charset="0"/>
                <a:ea typeface="Geneva" charset="0"/>
              </a:rPr>
              <a:t>, D. </a:t>
            </a:r>
            <a:r>
              <a:rPr kumimoji="0" lang="en-US" sz="1050" b="0" i="0" u="none" strike="noStrike" kern="1200" cap="none" spc="0" normalizeH="0" baseline="0" noProof="0" err="1">
                <a:ln>
                  <a:noFill/>
                </a:ln>
                <a:solidFill>
                  <a:srgbClr val="003087"/>
                </a:solidFill>
                <a:effectLst/>
                <a:uLnTx/>
                <a:uFillTx/>
                <a:latin typeface="Calibri" charset="0"/>
                <a:ea typeface="Geneva" charset="0"/>
              </a:rPr>
              <a:t>Frolov</a:t>
            </a:r>
            <a:r>
              <a:rPr kumimoji="0" lang="en-US" sz="1050" b="0" i="0" u="none" strike="noStrike" kern="1200" cap="none" spc="0" normalizeH="0" baseline="0" noProof="0">
                <a:ln>
                  <a:noFill/>
                </a:ln>
                <a:solidFill>
                  <a:srgbClr val="003087"/>
                </a:solidFill>
                <a:effectLst/>
                <a:uLnTx/>
                <a:uFillTx/>
                <a:latin typeface="Calibri" charset="0"/>
                <a:ea typeface="Geneva" charset="0"/>
              </a:rPr>
              <a:t>, M. </a:t>
            </a:r>
            <a:r>
              <a:rPr kumimoji="0" lang="en-US" sz="1050" b="0" i="0" u="none" strike="noStrike" kern="1200" cap="none" spc="0" normalizeH="0" baseline="0" noProof="0" err="1">
                <a:ln>
                  <a:noFill/>
                </a:ln>
                <a:solidFill>
                  <a:srgbClr val="003087"/>
                </a:solidFill>
                <a:effectLst/>
                <a:uLnTx/>
                <a:uFillTx/>
                <a:latin typeface="Calibri" charset="0"/>
                <a:ea typeface="Geneva" charset="0"/>
              </a:rPr>
              <a:t>Awida</a:t>
            </a:r>
            <a:r>
              <a:rPr kumimoji="0" lang="en-US" sz="1050" b="0" i="0" u="none" strike="noStrike" kern="1200" cap="none" spc="0" normalizeH="0" baseline="0" noProof="0">
                <a:ln>
                  <a:noFill/>
                </a:ln>
                <a:solidFill>
                  <a:srgbClr val="003087"/>
                </a:solidFill>
                <a:effectLst/>
                <a:uLnTx/>
                <a:uFillTx/>
                <a:latin typeface="Calibri" charset="0"/>
                <a:ea typeface="Geneva" charset="0"/>
              </a:rPr>
              <a:t>, S. </a:t>
            </a:r>
            <a:r>
              <a:rPr kumimoji="0" lang="en-US" sz="1050" b="0" i="0" u="none" strike="noStrike" kern="1200" cap="none" spc="0" normalizeH="0" baseline="0" noProof="0" err="1">
                <a:ln>
                  <a:noFill/>
                </a:ln>
                <a:solidFill>
                  <a:srgbClr val="003087"/>
                </a:solidFill>
                <a:effectLst/>
                <a:uLnTx/>
                <a:uFillTx/>
                <a:latin typeface="Calibri" charset="0"/>
                <a:ea typeface="Geneva" charset="0"/>
              </a:rPr>
              <a:t>Belomestnykh</a:t>
            </a:r>
            <a:r>
              <a:rPr kumimoji="0" lang="en-US" sz="1050" b="0" i="0" u="none" strike="noStrike" kern="1200" cap="none" spc="0" normalizeH="0" baseline="0" noProof="0">
                <a:ln>
                  <a:noFill/>
                </a:ln>
                <a:solidFill>
                  <a:srgbClr val="003087"/>
                </a:solidFill>
                <a:effectLst/>
                <a:uLnTx/>
                <a:uFillTx/>
                <a:latin typeface="Calibri" charset="0"/>
                <a:ea typeface="Geneva" charset="0"/>
              </a:rPr>
              <a:t>, S. Posen, A. </a:t>
            </a:r>
            <a:r>
              <a:rPr kumimoji="0" lang="en-US" sz="1050" b="0" i="0" u="none" strike="noStrike" kern="1200" cap="none" spc="0" normalizeH="0" baseline="0" noProof="0" err="1">
                <a:ln>
                  <a:noFill/>
                </a:ln>
                <a:solidFill>
                  <a:srgbClr val="003087"/>
                </a:solidFill>
                <a:effectLst/>
                <a:uLnTx/>
                <a:uFillTx/>
                <a:latin typeface="Calibri" charset="0"/>
                <a:ea typeface="Geneva" charset="0"/>
              </a:rPr>
              <a:t>Grassellino</a:t>
            </a:r>
            <a:r>
              <a:rPr kumimoji="0" lang="en-US" sz="1050" b="0" i="0" u="none" strike="noStrike" kern="1200" cap="none" spc="0" normalizeH="0" baseline="0" noProof="0">
                <a:ln>
                  <a:noFill/>
                </a:ln>
                <a:solidFill>
                  <a:srgbClr val="003087"/>
                </a:solidFill>
                <a:effectLst/>
                <a:uLnTx/>
                <a:uFillTx/>
                <a:latin typeface="Calibri" charset="0"/>
                <a:ea typeface="Geneva" charset="0"/>
              </a:rPr>
              <a:t>, Phys. Rev. Appl. 13, 034032 (2020) </a:t>
            </a:r>
          </a:p>
        </p:txBody>
      </p:sp>
      <p:sp>
        <p:nvSpPr>
          <p:cNvPr id="9" name="TextBox 8">
            <a:extLst>
              <a:ext uri="{FF2B5EF4-FFF2-40B4-BE49-F238E27FC236}">
                <a16:creationId xmlns:a16="http://schemas.microsoft.com/office/drawing/2014/main" id="{F615D600-343C-4612-AE81-32AE52C38ACF}"/>
              </a:ext>
            </a:extLst>
          </p:cNvPr>
          <p:cNvSpPr txBox="1"/>
          <p:nvPr/>
        </p:nvSpPr>
        <p:spPr>
          <a:xfrm>
            <a:off x="5649674" y="1280502"/>
            <a:ext cx="3472997" cy="5539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3087"/>
                </a:solidFill>
                <a:effectLst/>
                <a:uLnTx/>
                <a:uFillTx/>
                <a:latin typeface="Calibri" charset="0"/>
                <a:ea typeface="Geneva" charset="0"/>
              </a:rPr>
              <a:t>340-450C vacuum treatments remove amorphous Nb</a:t>
            </a:r>
            <a:r>
              <a:rPr kumimoji="0" lang="en-US" sz="1500" b="1" i="0" u="none" strike="noStrike" kern="1200" cap="none" spc="0" normalizeH="0" baseline="-25000" noProof="0" dirty="0">
                <a:ln>
                  <a:noFill/>
                </a:ln>
                <a:solidFill>
                  <a:srgbClr val="003087"/>
                </a:solidFill>
                <a:effectLst/>
                <a:uLnTx/>
                <a:uFillTx/>
                <a:latin typeface="Calibri" charset="0"/>
                <a:ea typeface="Geneva" charset="0"/>
              </a:rPr>
              <a:t>2</a:t>
            </a:r>
            <a:r>
              <a:rPr kumimoji="0" lang="en-US" sz="1500" b="1" i="0" u="none" strike="noStrike" kern="1200" cap="none" spc="0" normalizeH="0" baseline="0" noProof="0" dirty="0">
                <a:ln>
                  <a:noFill/>
                </a:ln>
                <a:solidFill>
                  <a:srgbClr val="003087"/>
                </a:solidFill>
                <a:effectLst/>
                <a:uLnTx/>
                <a:uFillTx/>
                <a:latin typeface="Calibri" charset="0"/>
                <a:ea typeface="Geneva" charset="0"/>
              </a:rPr>
              <a:t>O</a:t>
            </a:r>
            <a:r>
              <a:rPr kumimoji="0" lang="en-US" sz="1500" b="1" i="0" u="none" strike="noStrike" kern="1200" cap="none" spc="0" normalizeH="0" baseline="-25000" noProof="0" dirty="0">
                <a:ln>
                  <a:noFill/>
                </a:ln>
                <a:solidFill>
                  <a:srgbClr val="003087"/>
                </a:solidFill>
                <a:effectLst/>
                <a:uLnTx/>
                <a:uFillTx/>
                <a:latin typeface="Calibri" charset="0"/>
                <a:ea typeface="Geneva" charset="0"/>
              </a:rPr>
              <a:t>5</a:t>
            </a:r>
            <a:r>
              <a:rPr kumimoji="0" lang="en-US" sz="1500" b="1" i="0" u="none" strike="noStrike" kern="1200" cap="none" spc="0" normalizeH="0" baseline="0" noProof="0" dirty="0">
                <a:ln>
                  <a:noFill/>
                </a:ln>
                <a:solidFill>
                  <a:srgbClr val="003087"/>
                </a:solidFill>
                <a:effectLst/>
                <a:uLnTx/>
                <a:uFillTx/>
                <a:latin typeface="Calibri" charset="0"/>
                <a:ea typeface="Geneva" charset="0"/>
              </a:rPr>
              <a:t> hosting TLS </a:t>
            </a:r>
            <a:endParaRPr kumimoji="0" lang="en-US" sz="1500" b="1" i="0" u="none" strike="noStrike" kern="1200" cap="none" spc="0" normalizeH="0" baseline="-25000" noProof="0" dirty="0">
              <a:ln>
                <a:noFill/>
              </a:ln>
              <a:solidFill>
                <a:srgbClr val="003087"/>
              </a:solidFill>
              <a:effectLst/>
              <a:uLnTx/>
              <a:uFillTx/>
              <a:latin typeface="Calibri" charset="0"/>
              <a:ea typeface="Geneva" charset="0"/>
            </a:endParaRPr>
          </a:p>
        </p:txBody>
      </p:sp>
      <p:grpSp>
        <p:nvGrpSpPr>
          <p:cNvPr id="10" name="Group 9">
            <a:extLst>
              <a:ext uri="{FF2B5EF4-FFF2-40B4-BE49-F238E27FC236}">
                <a16:creationId xmlns:a16="http://schemas.microsoft.com/office/drawing/2014/main" id="{6B7DAA8C-4A7F-4E3D-B36D-60F107E8EF2A}"/>
              </a:ext>
            </a:extLst>
          </p:cNvPr>
          <p:cNvGrpSpPr/>
          <p:nvPr/>
        </p:nvGrpSpPr>
        <p:grpSpPr>
          <a:xfrm>
            <a:off x="5649674" y="1834500"/>
            <a:ext cx="2502400" cy="1824889"/>
            <a:chOff x="5578867" y="2254833"/>
            <a:chExt cx="3336533" cy="2433184"/>
          </a:xfrm>
        </p:grpSpPr>
        <p:pic>
          <p:nvPicPr>
            <p:cNvPr id="11" name="Picture 10">
              <a:extLst>
                <a:ext uri="{FF2B5EF4-FFF2-40B4-BE49-F238E27FC236}">
                  <a16:creationId xmlns:a16="http://schemas.microsoft.com/office/drawing/2014/main" id="{FC7A6168-9EDE-4EBE-AC39-29B8201D9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8867" y="2254833"/>
              <a:ext cx="3336533" cy="2130019"/>
            </a:xfrm>
            <a:prstGeom prst="rect">
              <a:avLst/>
            </a:prstGeom>
          </p:spPr>
        </p:pic>
        <p:sp>
          <p:nvSpPr>
            <p:cNvPr id="12" name="TextBox 11">
              <a:extLst>
                <a:ext uri="{FF2B5EF4-FFF2-40B4-BE49-F238E27FC236}">
                  <a16:creationId xmlns:a16="http://schemas.microsoft.com/office/drawing/2014/main" id="{1CC49B33-FE28-4320-9DB8-E0B9C9C5D979}"/>
                </a:ext>
              </a:extLst>
            </p:cNvPr>
            <p:cNvSpPr txBox="1"/>
            <p:nvPr/>
          </p:nvSpPr>
          <p:spPr>
            <a:xfrm>
              <a:off x="7224478" y="4287908"/>
              <a:ext cx="822276" cy="40010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505050">
                      <a:lumMod val="50000"/>
                    </a:srgbClr>
                  </a:solidFill>
                  <a:effectLst/>
                  <a:uLnTx/>
                  <a:uFillTx/>
                  <a:latin typeface="Calibri" charset="0"/>
                  <a:ea typeface="Geneva" charset="0"/>
                </a:rPr>
                <a:t>Depth</a:t>
              </a:r>
            </a:p>
          </p:txBody>
        </p:sp>
      </p:grpSp>
      <p:cxnSp>
        <p:nvCxnSpPr>
          <p:cNvPr id="14" name="Straight Arrow Connector 13">
            <a:extLst>
              <a:ext uri="{FF2B5EF4-FFF2-40B4-BE49-F238E27FC236}">
                <a16:creationId xmlns:a16="http://schemas.microsoft.com/office/drawing/2014/main" id="{65A10AA6-545A-4F21-8886-A9D81A361110}"/>
              </a:ext>
            </a:extLst>
          </p:cNvPr>
          <p:cNvCxnSpPr/>
          <p:nvPr/>
        </p:nvCxnSpPr>
        <p:spPr>
          <a:xfrm flipV="1">
            <a:off x="2455817" y="2455817"/>
            <a:ext cx="0" cy="300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ED4D4F7-C9BC-4945-9D74-AF293EC92B6F}"/>
              </a:ext>
            </a:extLst>
          </p:cNvPr>
          <p:cNvCxnSpPr/>
          <p:nvPr/>
        </p:nvCxnSpPr>
        <p:spPr>
          <a:xfrm flipV="1">
            <a:off x="2455817" y="1952898"/>
            <a:ext cx="0" cy="267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F1AFF35-12C2-45A0-BFC7-32E3092DA1BD}"/>
              </a:ext>
            </a:extLst>
          </p:cNvPr>
          <p:cNvCxnSpPr/>
          <p:nvPr/>
        </p:nvCxnSpPr>
        <p:spPr>
          <a:xfrm flipH="1">
            <a:off x="2527663" y="1410788"/>
            <a:ext cx="3068294" cy="64008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DA64D35-411D-4AA2-B514-8792ECB9F3F4}"/>
              </a:ext>
            </a:extLst>
          </p:cNvPr>
          <p:cNvCxnSpPr>
            <a:cxnSpLocks/>
            <a:stCxn id="9" idx="1"/>
          </p:cNvCxnSpPr>
          <p:nvPr/>
        </p:nvCxnSpPr>
        <p:spPr>
          <a:xfrm flipH="1">
            <a:off x="2509536" y="1557501"/>
            <a:ext cx="3140138" cy="115376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695B73A-25A1-4CE5-83C4-193A11EF75E1}"/>
              </a:ext>
            </a:extLst>
          </p:cNvPr>
          <p:cNvSpPr txBox="1"/>
          <p:nvPr/>
        </p:nvSpPr>
        <p:spPr>
          <a:xfrm>
            <a:off x="6255876" y="3604479"/>
            <a:ext cx="1946366"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087"/>
                </a:solidFill>
                <a:effectLst/>
                <a:uLnTx/>
                <a:uFillTx/>
                <a:latin typeface="Calibri" charset="0"/>
                <a:ea typeface="Geneva" charset="0"/>
              </a:rPr>
              <a:t>TOF-SIMS data on cavity cutouts</a:t>
            </a:r>
          </a:p>
        </p:txBody>
      </p:sp>
      <p:pic>
        <p:nvPicPr>
          <p:cNvPr id="15" name="Picture 14">
            <a:extLst>
              <a:ext uri="{FF2B5EF4-FFF2-40B4-BE49-F238E27FC236}">
                <a16:creationId xmlns:a16="http://schemas.microsoft.com/office/drawing/2014/main" id="{DECE9D47-FA52-5445-82E9-E37DA0158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133" y="0"/>
            <a:ext cx="1268192" cy="1013246"/>
          </a:xfrm>
          <a:prstGeom prst="rect">
            <a:avLst/>
          </a:prstGeom>
        </p:spPr>
      </p:pic>
    </p:spTree>
    <p:extLst>
      <p:ext uri="{BB962C8B-B14F-4D97-AF65-F5344CB8AC3E}">
        <p14:creationId xmlns:p14="http://schemas.microsoft.com/office/powerpoint/2010/main" val="12387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4457CC-6D31-4E4F-AB91-3A8F637BA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1999" y="358462"/>
            <a:ext cx="4670298" cy="3829942"/>
          </a:xfrm>
          <a:prstGeom prst="rect">
            <a:avLst/>
          </a:prstGeom>
        </p:spPr>
      </p:pic>
      <p:sp>
        <p:nvSpPr>
          <p:cNvPr id="2" name="Content Placeholder 1">
            <a:extLst>
              <a:ext uri="{FF2B5EF4-FFF2-40B4-BE49-F238E27FC236}">
                <a16:creationId xmlns:a16="http://schemas.microsoft.com/office/drawing/2014/main" id="{0286B5C3-EF7A-B640-8837-D41B1772F075}"/>
              </a:ext>
            </a:extLst>
          </p:cNvPr>
          <p:cNvSpPr>
            <a:spLocks noGrp="1"/>
          </p:cNvSpPr>
          <p:nvPr>
            <p:ph idx="1"/>
          </p:nvPr>
        </p:nvSpPr>
        <p:spPr>
          <a:xfrm>
            <a:off x="371726" y="1075054"/>
            <a:ext cx="4200273" cy="3599206"/>
          </a:xfrm>
        </p:spPr>
        <p:txBody>
          <a:bodyPr/>
          <a:lstStyle/>
          <a:p>
            <a:r>
              <a:rPr lang="en-US" dirty="0"/>
              <a:t>High Q 3D SRF cavities are limited by the two-level-systems in </a:t>
            </a:r>
            <a:r>
              <a:rPr lang="en-US" u="sng" dirty="0"/>
              <a:t>niobium oxide</a:t>
            </a:r>
          </a:p>
        </p:txBody>
      </p:sp>
      <p:sp>
        <p:nvSpPr>
          <p:cNvPr id="3" name="Title 2">
            <a:extLst>
              <a:ext uri="{FF2B5EF4-FFF2-40B4-BE49-F238E27FC236}">
                <a16:creationId xmlns:a16="http://schemas.microsoft.com/office/drawing/2014/main" id="{63970FD1-FEE3-D648-866F-4C97E4C91888}"/>
              </a:ext>
            </a:extLst>
          </p:cNvPr>
          <p:cNvSpPr>
            <a:spLocks noGrp="1"/>
          </p:cNvSpPr>
          <p:nvPr>
            <p:ph type="title"/>
          </p:nvPr>
        </p:nvSpPr>
        <p:spPr/>
        <p:txBody>
          <a:bodyPr/>
          <a:lstStyle/>
          <a:p>
            <a:r>
              <a:rPr lang="en-US"/>
              <a:t>Niobium oxide – TLS loss tangent is directly measured</a:t>
            </a:r>
          </a:p>
        </p:txBody>
      </p:sp>
      <p:pic>
        <p:nvPicPr>
          <p:cNvPr id="4" name="Picture 3">
            <a:extLst>
              <a:ext uri="{FF2B5EF4-FFF2-40B4-BE49-F238E27FC236}">
                <a16:creationId xmlns:a16="http://schemas.microsoft.com/office/drawing/2014/main" id="{196D7F0F-C420-9D45-87F3-279CD5DB2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233" y="1766432"/>
            <a:ext cx="4394439" cy="1926594"/>
          </a:xfrm>
          <a:prstGeom prst="rect">
            <a:avLst/>
          </a:prstGeom>
        </p:spPr>
      </p:pic>
      <p:sp>
        <p:nvSpPr>
          <p:cNvPr id="6" name="Oval 5">
            <a:extLst>
              <a:ext uri="{FF2B5EF4-FFF2-40B4-BE49-F238E27FC236}">
                <a16:creationId xmlns:a16="http://schemas.microsoft.com/office/drawing/2014/main" id="{C49EA51D-725B-2F4E-89F4-BE23794A57C4}"/>
              </a:ext>
            </a:extLst>
          </p:cNvPr>
          <p:cNvSpPr/>
          <p:nvPr/>
        </p:nvSpPr>
        <p:spPr>
          <a:xfrm>
            <a:off x="3816779" y="2508139"/>
            <a:ext cx="548640" cy="89054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69F9DAF0-C145-314F-A7E9-5A4CB4DEC520}"/>
              </a:ext>
            </a:extLst>
          </p:cNvPr>
          <p:cNvSpPr txBox="1"/>
          <p:nvPr/>
        </p:nvSpPr>
        <p:spPr>
          <a:xfrm>
            <a:off x="228600" y="4258358"/>
            <a:ext cx="4670299" cy="4154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3087"/>
                </a:solidFill>
                <a:effectLst/>
                <a:uLnTx/>
                <a:uFillTx/>
                <a:latin typeface="Calibri" charset="0"/>
                <a:ea typeface="Geneva" charset="0"/>
              </a:rPr>
              <a:t>A.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Romanenko</a:t>
            </a:r>
            <a:r>
              <a:rPr kumimoji="0" lang="en-US" sz="1050" b="0" i="0" u="none" strike="noStrike" kern="1200" cap="none" spc="0" normalizeH="0" baseline="0" noProof="0" dirty="0">
                <a:ln>
                  <a:noFill/>
                </a:ln>
                <a:solidFill>
                  <a:srgbClr val="003087"/>
                </a:solidFill>
                <a:effectLst/>
                <a:uLnTx/>
                <a:uFillTx/>
                <a:latin typeface="Calibri" charset="0"/>
                <a:ea typeface="Geneva" charset="0"/>
              </a:rPr>
              <a:t>, R.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Pilipenko</a:t>
            </a:r>
            <a:r>
              <a:rPr kumimoji="0" lang="en-US" sz="1050" b="0" i="0" u="none" strike="noStrike" kern="1200" cap="none" spc="0" normalizeH="0" baseline="0" noProof="0" dirty="0">
                <a:ln>
                  <a:noFill/>
                </a:ln>
                <a:solidFill>
                  <a:srgbClr val="003087"/>
                </a:solidFill>
                <a:effectLst/>
                <a:uLnTx/>
                <a:uFillTx/>
                <a:latin typeface="Calibri" charset="0"/>
                <a:ea typeface="Geneva" charset="0"/>
              </a:rPr>
              <a:t>, S.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Zorzetti</a:t>
            </a:r>
            <a:r>
              <a:rPr kumimoji="0" lang="en-US" sz="1050" b="0" i="0" u="none" strike="noStrike" kern="1200" cap="none" spc="0" normalizeH="0" baseline="0" noProof="0" dirty="0">
                <a:ln>
                  <a:noFill/>
                </a:ln>
                <a:solidFill>
                  <a:srgbClr val="003087"/>
                </a:solidFill>
                <a:effectLst/>
                <a:uLnTx/>
                <a:uFillTx/>
                <a:latin typeface="Calibri" charset="0"/>
                <a:ea typeface="Geneva" charset="0"/>
              </a:rPr>
              <a:t>, D.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Frolov</a:t>
            </a:r>
            <a:r>
              <a:rPr kumimoji="0" lang="en-US" sz="1050" b="0" i="0" u="none" strike="noStrike" kern="1200" cap="none" spc="0" normalizeH="0" baseline="0" noProof="0" dirty="0">
                <a:ln>
                  <a:noFill/>
                </a:ln>
                <a:solidFill>
                  <a:srgbClr val="003087"/>
                </a:solidFill>
                <a:effectLst/>
                <a:uLnTx/>
                <a:uFillTx/>
                <a:latin typeface="Calibri" charset="0"/>
                <a:ea typeface="Geneva" charset="0"/>
              </a:rPr>
              <a:t>, M.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Awida</a:t>
            </a:r>
            <a:r>
              <a:rPr kumimoji="0" lang="en-US" sz="1050" b="0" i="0" u="none" strike="noStrike" kern="1200" cap="none" spc="0" normalizeH="0" baseline="0" noProof="0" dirty="0">
                <a:ln>
                  <a:noFill/>
                </a:ln>
                <a:solidFill>
                  <a:srgbClr val="003087"/>
                </a:solidFill>
                <a:effectLst/>
                <a:uLnTx/>
                <a:uFillTx/>
                <a:latin typeface="Calibri" charset="0"/>
                <a:ea typeface="Geneva" charset="0"/>
              </a:rPr>
              <a:t>, S.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Belomestnykh</a:t>
            </a:r>
            <a:r>
              <a:rPr kumimoji="0" lang="en-US" sz="1050" b="0" i="0" u="none" strike="noStrike" kern="1200" cap="none" spc="0" normalizeH="0" baseline="0" noProof="0" dirty="0">
                <a:ln>
                  <a:noFill/>
                </a:ln>
                <a:solidFill>
                  <a:srgbClr val="003087"/>
                </a:solidFill>
                <a:effectLst/>
                <a:uLnTx/>
                <a:uFillTx/>
                <a:latin typeface="Calibri" charset="0"/>
                <a:ea typeface="Geneva" charset="0"/>
              </a:rPr>
              <a:t>, S. Posen, A. </a:t>
            </a:r>
            <a:r>
              <a:rPr kumimoji="0" lang="en-US" sz="1050" b="0" i="0" u="none" strike="noStrike" kern="1200" cap="none" spc="0" normalizeH="0" baseline="0" noProof="0" dirty="0" err="1">
                <a:ln>
                  <a:noFill/>
                </a:ln>
                <a:solidFill>
                  <a:srgbClr val="003087"/>
                </a:solidFill>
                <a:effectLst/>
                <a:uLnTx/>
                <a:uFillTx/>
                <a:latin typeface="Calibri" charset="0"/>
                <a:ea typeface="Geneva" charset="0"/>
              </a:rPr>
              <a:t>Grassellino</a:t>
            </a:r>
            <a:r>
              <a:rPr kumimoji="0" lang="en-US" sz="1050" b="0" i="0" u="none" strike="noStrike" kern="1200" cap="none" spc="0" normalizeH="0" baseline="0" noProof="0" dirty="0">
                <a:ln>
                  <a:noFill/>
                </a:ln>
                <a:solidFill>
                  <a:srgbClr val="003087"/>
                </a:solidFill>
                <a:effectLst/>
                <a:uLnTx/>
                <a:uFillTx/>
                <a:latin typeface="Calibri" charset="0"/>
                <a:ea typeface="Geneva" charset="0"/>
              </a:rPr>
              <a:t>, Phys. Rev. Appl. 13, 034032 (2020) </a:t>
            </a:r>
          </a:p>
        </p:txBody>
      </p:sp>
      <p:sp>
        <p:nvSpPr>
          <p:cNvPr id="9" name="TextBox 8">
            <a:extLst>
              <a:ext uri="{FF2B5EF4-FFF2-40B4-BE49-F238E27FC236}">
                <a16:creationId xmlns:a16="http://schemas.microsoft.com/office/drawing/2014/main" id="{BC0FA1EE-D6C6-82B8-5726-E5CD0C670D7C}"/>
              </a:ext>
            </a:extLst>
          </p:cNvPr>
          <p:cNvSpPr txBox="1"/>
          <p:nvPr/>
        </p:nvSpPr>
        <p:spPr>
          <a:xfrm>
            <a:off x="1137036" y="3717285"/>
            <a:ext cx="414991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087"/>
                </a:solidFill>
                <a:effectLst/>
                <a:uLnTx/>
                <a:uFillTx/>
                <a:latin typeface="Calibri" charset="0"/>
                <a:ea typeface="Geneva" charset="0"/>
              </a:rPr>
              <a:t>Possible frequency dependence</a:t>
            </a:r>
          </a:p>
        </p:txBody>
      </p:sp>
      <p:cxnSp>
        <p:nvCxnSpPr>
          <p:cNvPr id="11" name="Straight Arrow Connector 10">
            <a:extLst>
              <a:ext uri="{FF2B5EF4-FFF2-40B4-BE49-F238E27FC236}">
                <a16:creationId xmlns:a16="http://schemas.microsoft.com/office/drawing/2014/main" id="{0FC0B819-C747-9197-45E8-CB20C3389DD5}"/>
              </a:ext>
            </a:extLst>
          </p:cNvPr>
          <p:cNvCxnSpPr>
            <a:stCxn id="6" idx="4"/>
          </p:cNvCxnSpPr>
          <p:nvPr/>
        </p:nvCxnSpPr>
        <p:spPr>
          <a:xfrm flipH="1">
            <a:off x="3458817" y="3398685"/>
            <a:ext cx="632282" cy="346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6156CE5-8DD5-2C31-E2CB-519441D396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7855" y="4177460"/>
            <a:ext cx="2680516" cy="620348"/>
          </a:xfrm>
          <a:prstGeom prst="rect">
            <a:avLst/>
          </a:prstGeom>
          <a:ln>
            <a:solidFill>
              <a:schemeClr val="accent1"/>
            </a:solidFill>
          </a:ln>
        </p:spPr>
      </p:pic>
    </p:spTree>
    <p:extLst>
      <p:ext uri="{BB962C8B-B14F-4D97-AF65-F5344CB8AC3E}">
        <p14:creationId xmlns:p14="http://schemas.microsoft.com/office/powerpoint/2010/main" val="595825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DFAFB-6B5F-73E0-89B2-BDD9DAE2E225}"/>
              </a:ext>
            </a:extLst>
          </p:cNvPr>
          <p:cNvSpPr>
            <a:spLocks noGrp="1"/>
          </p:cNvSpPr>
          <p:nvPr>
            <p:ph type="title"/>
          </p:nvPr>
        </p:nvSpPr>
        <p:spPr>
          <a:xfrm>
            <a:off x="279845" y="241012"/>
            <a:ext cx="8686800" cy="320908"/>
          </a:xfrm>
        </p:spPr>
        <p:txBody>
          <a:bodyPr/>
          <a:lstStyle/>
          <a:p>
            <a:r>
              <a:rPr lang="en-US" dirty="0"/>
              <a:t>Oxygen Vacancies as a Possible Source of TLS Loss</a:t>
            </a:r>
          </a:p>
        </p:txBody>
      </p:sp>
      <p:pic>
        <p:nvPicPr>
          <p:cNvPr id="5" name="Picture 4">
            <a:extLst>
              <a:ext uri="{FF2B5EF4-FFF2-40B4-BE49-F238E27FC236}">
                <a16:creationId xmlns:a16="http://schemas.microsoft.com/office/drawing/2014/main" id="{5A725367-7FBD-6DF7-8146-7D8814485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104" y="1730521"/>
            <a:ext cx="3861781" cy="3073880"/>
          </a:xfrm>
          <a:prstGeom prst="rect">
            <a:avLst/>
          </a:prstGeom>
        </p:spPr>
      </p:pic>
      <p:sp>
        <p:nvSpPr>
          <p:cNvPr id="11" name="Content Placeholder 1">
            <a:extLst>
              <a:ext uri="{FF2B5EF4-FFF2-40B4-BE49-F238E27FC236}">
                <a16:creationId xmlns:a16="http://schemas.microsoft.com/office/drawing/2014/main" id="{A97A0DA0-59E3-DC59-8097-EEE9E1AF5789}"/>
              </a:ext>
            </a:extLst>
          </p:cNvPr>
          <p:cNvSpPr>
            <a:spLocks noGrp="1"/>
          </p:cNvSpPr>
          <p:nvPr>
            <p:ph idx="1"/>
          </p:nvPr>
        </p:nvSpPr>
        <p:spPr>
          <a:xfrm>
            <a:off x="209030" y="673447"/>
            <a:ext cx="7768780" cy="646331"/>
          </a:xfrm>
        </p:spPr>
        <p:txBody>
          <a:bodyPr/>
          <a:lstStyle/>
          <a:p>
            <a:r>
              <a:rPr lang="en-US" sz="1600" dirty="0"/>
              <a:t>A single 1.3 GHz Nb SRF cavity subjected to sequential rounds of </a:t>
            </a:r>
            <a:r>
              <a:rPr lang="en-US" sz="1600" i="1" dirty="0"/>
              <a:t>in situ</a:t>
            </a:r>
            <a:r>
              <a:rPr lang="en-US" sz="1600" dirty="0"/>
              <a:t> baking </a:t>
            </a:r>
            <a:r>
              <a:rPr lang="en-US" sz="1600" i="1" dirty="0"/>
              <a:t>without ever breaking interior vacuum: </a:t>
            </a:r>
            <a:r>
              <a:rPr lang="en-US" sz="1600" b="1" dirty="0">
                <a:solidFill>
                  <a:srgbClr val="FF0000"/>
                </a:solidFill>
              </a:rPr>
              <a:t>Maintained vacuum level &lt;1e-6 Torr</a:t>
            </a:r>
          </a:p>
          <a:p>
            <a:r>
              <a:rPr lang="en-US" sz="1600" i="1" dirty="0"/>
              <a:t>In situ d</a:t>
            </a:r>
            <a:r>
              <a:rPr lang="en-US" sz="1600" dirty="0"/>
              <a:t>issolution of Nb</a:t>
            </a:r>
            <a:r>
              <a:rPr lang="en-US" sz="1600" baseline="-25000" dirty="0"/>
              <a:t>2</a:t>
            </a:r>
            <a:r>
              <a:rPr lang="en-US" sz="1600" dirty="0"/>
              <a:t>O</a:t>
            </a:r>
            <a:r>
              <a:rPr lang="en-US" sz="1600" baseline="-25000" dirty="0"/>
              <a:t>5</a:t>
            </a:r>
            <a:r>
              <a:rPr lang="en-US" sz="1600" dirty="0"/>
              <a:t> in 3-D cavities drives </a:t>
            </a:r>
            <a:r>
              <a:rPr lang="en-US" sz="1600" b="1" dirty="0"/>
              <a:t>non-monotonic</a:t>
            </a:r>
            <a:r>
              <a:rPr lang="en-US" sz="1600" dirty="0"/>
              <a:t> aggravation of TLS-driven losses</a:t>
            </a:r>
            <a:endParaRPr lang="en-US" sz="1600" b="1" dirty="0">
              <a:solidFill>
                <a:srgbClr val="FF0000"/>
              </a:solidFill>
            </a:endParaRPr>
          </a:p>
        </p:txBody>
      </p:sp>
      <p:pic>
        <p:nvPicPr>
          <p:cNvPr id="15" name="Picture 14">
            <a:extLst>
              <a:ext uri="{FF2B5EF4-FFF2-40B4-BE49-F238E27FC236}">
                <a16:creationId xmlns:a16="http://schemas.microsoft.com/office/drawing/2014/main" id="{3A326154-A267-1B11-FA87-B4E3029A2F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2925673"/>
            <a:ext cx="4507918" cy="1785358"/>
          </a:xfrm>
          <a:prstGeom prst="rect">
            <a:avLst/>
          </a:prstGeom>
        </p:spPr>
      </p:pic>
      <p:sp>
        <p:nvSpPr>
          <p:cNvPr id="16" name="TextBox 15">
            <a:extLst>
              <a:ext uri="{FF2B5EF4-FFF2-40B4-BE49-F238E27FC236}">
                <a16:creationId xmlns:a16="http://schemas.microsoft.com/office/drawing/2014/main" id="{5EC5ED59-698E-D9C7-A340-EC921B33565B}"/>
              </a:ext>
            </a:extLst>
          </p:cNvPr>
          <p:cNvSpPr txBox="1"/>
          <p:nvPr/>
        </p:nvSpPr>
        <p:spPr>
          <a:xfrm>
            <a:off x="5385044" y="2366246"/>
            <a:ext cx="345517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05050">
                    <a:lumMod val="50000"/>
                  </a:srgbClr>
                </a:solidFill>
                <a:effectLst/>
                <a:uLnTx/>
                <a:uFillTx/>
                <a:latin typeface="Calibri" charset="0"/>
                <a:ea typeface="Geneva" charset="0"/>
              </a:rPr>
              <a:t>TLS Contribution to RF Loss Post </a:t>
            </a:r>
            <a:r>
              <a:rPr kumimoji="0" lang="en-US" sz="1400" b="1" i="1" u="none" strike="noStrike" kern="1200" cap="none" spc="0" normalizeH="0" baseline="0" noProof="0" dirty="0">
                <a:ln>
                  <a:noFill/>
                </a:ln>
                <a:solidFill>
                  <a:srgbClr val="505050">
                    <a:lumMod val="50000"/>
                  </a:srgbClr>
                </a:solidFill>
                <a:effectLst/>
                <a:uLnTx/>
                <a:uFillTx/>
                <a:latin typeface="Calibri" charset="0"/>
                <a:ea typeface="Geneva" charset="0"/>
              </a:rPr>
              <a:t>in situ </a:t>
            </a:r>
            <a:r>
              <a:rPr kumimoji="0" lang="en-US" sz="1400" b="1" i="0" u="none" strike="noStrike" kern="1200" cap="none" spc="0" normalizeH="0" baseline="0" noProof="0" dirty="0">
                <a:ln>
                  <a:noFill/>
                </a:ln>
                <a:solidFill>
                  <a:srgbClr val="505050">
                    <a:lumMod val="50000"/>
                  </a:srgbClr>
                </a:solidFill>
                <a:effectLst/>
                <a:uLnTx/>
                <a:uFillTx/>
                <a:latin typeface="Calibri" charset="0"/>
                <a:ea typeface="Geneva" charset="0"/>
              </a:rPr>
              <a:t>Vacuum Baking Treatments of TE1AES019 </a:t>
            </a:r>
          </a:p>
        </p:txBody>
      </p:sp>
      <p:pic>
        <p:nvPicPr>
          <p:cNvPr id="17" name="Picture 16" descr="\documentclass{article}&#10;\usepackage{amsmath}&#10;\pagestyle{empty}&#10;\begin{document}&#10;&#10;$$&#10;\frac{1}{Q_0} \propto \frac{F \delta _0}{\Big(1+\Big(\frac{E_{acc}}{E_c}\Big)^2\Big)^{\beta}} &#10;$$&#10;&#10;&#10;\end{document}" title="IguanaTex Bitmap Display">
            <a:extLst>
              <a:ext uri="{FF2B5EF4-FFF2-40B4-BE49-F238E27FC236}">
                <a16:creationId xmlns:a16="http://schemas.microsoft.com/office/drawing/2014/main" id="{7791C9C7-2A27-48E9-753E-396D48C01D90}"/>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6207745" y="3625148"/>
            <a:ext cx="1774555" cy="598043"/>
          </a:xfrm>
          <a:prstGeom prst="rect">
            <a:avLst/>
          </a:prstGeom>
        </p:spPr>
      </p:pic>
      <p:sp>
        <p:nvSpPr>
          <p:cNvPr id="18" name="Rectangle 17">
            <a:extLst>
              <a:ext uri="{FF2B5EF4-FFF2-40B4-BE49-F238E27FC236}">
                <a16:creationId xmlns:a16="http://schemas.microsoft.com/office/drawing/2014/main" id="{BE39F813-31C7-9F6D-E7A9-D9CE41CB69B1}"/>
              </a:ext>
            </a:extLst>
          </p:cNvPr>
          <p:cNvSpPr/>
          <p:nvPr/>
        </p:nvSpPr>
        <p:spPr>
          <a:xfrm>
            <a:off x="6961214" y="3563609"/>
            <a:ext cx="562707" cy="272350"/>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07286D21-9BDF-D279-F053-FDF0779152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38890" y="-40837"/>
            <a:ext cx="741028" cy="1041577"/>
          </a:xfrm>
          <a:prstGeom prst="rect">
            <a:avLst/>
          </a:prstGeom>
        </p:spPr>
      </p:pic>
      <p:sp>
        <p:nvSpPr>
          <p:cNvPr id="22" name="TextBox 21">
            <a:extLst>
              <a:ext uri="{FF2B5EF4-FFF2-40B4-BE49-F238E27FC236}">
                <a16:creationId xmlns:a16="http://schemas.microsoft.com/office/drawing/2014/main" id="{21DC83F7-FAE1-ADE4-57A7-8C6B53BE80A4}"/>
              </a:ext>
            </a:extLst>
          </p:cNvPr>
          <p:cNvSpPr txBox="1"/>
          <p:nvPr/>
        </p:nvSpPr>
        <p:spPr>
          <a:xfrm>
            <a:off x="5678811" y="1703859"/>
            <a:ext cx="2564805" cy="86177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087"/>
                </a:solidFill>
                <a:effectLst/>
                <a:uLnTx/>
                <a:uFillTx/>
                <a:latin typeface="Calibri" charset="0"/>
                <a:ea typeface="Geneva" charset="0"/>
              </a:rPr>
              <a:t>D. </a:t>
            </a:r>
            <a:r>
              <a:rPr kumimoji="0" lang="en-US" sz="1800" b="0" i="0" u="none" strike="noStrike" kern="1200" cap="none" spc="0" normalizeH="0" baseline="0" noProof="0" dirty="0" err="1">
                <a:ln>
                  <a:noFill/>
                </a:ln>
                <a:solidFill>
                  <a:srgbClr val="003087"/>
                </a:solidFill>
                <a:effectLst/>
                <a:uLnTx/>
                <a:uFillTx/>
                <a:latin typeface="Calibri" charset="0"/>
                <a:ea typeface="Geneva" charset="0"/>
              </a:rPr>
              <a:t>Bafia</a:t>
            </a:r>
            <a:r>
              <a:rPr kumimoji="0" lang="en-US" sz="1800" b="0" i="0" u="none" strike="noStrike" kern="1200" cap="none" spc="0" normalizeH="0" baseline="0" noProof="0" dirty="0">
                <a:ln>
                  <a:noFill/>
                </a:ln>
                <a:solidFill>
                  <a:srgbClr val="003087"/>
                </a:solidFill>
                <a:effectLst/>
                <a:uLnTx/>
                <a:uFillTx/>
                <a:latin typeface="Calibri" charset="0"/>
                <a:ea typeface="Geneva" charset="0"/>
              </a:rPr>
              <a:t>, A. Murthy </a:t>
            </a:r>
            <a:r>
              <a:rPr kumimoji="0" lang="en-US" sz="1800" b="0" i="1" u="none" strike="noStrike" kern="1200" cap="none" spc="0" normalizeH="0" baseline="0" noProof="0" dirty="0">
                <a:ln>
                  <a:noFill/>
                </a:ln>
                <a:solidFill>
                  <a:srgbClr val="003087"/>
                </a:solidFill>
                <a:effectLst/>
                <a:uLnTx/>
                <a:uFillTx/>
                <a:latin typeface="Calibri" charset="0"/>
                <a:ea typeface="Geneva" charset="0"/>
              </a:rPr>
              <a:t>et al </a:t>
            </a:r>
            <a:r>
              <a:rPr kumimoji="0" lang="en-US" sz="1800" b="0" i="0" u="none" strike="noStrike" kern="1200" cap="none" spc="0" normalizeH="0" baseline="0" noProof="0" dirty="0">
                <a:ln>
                  <a:noFill/>
                </a:ln>
                <a:solidFill>
                  <a:srgbClr val="003087"/>
                </a:solidFill>
                <a:effectLst/>
                <a:uLnTx/>
                <a:uFillTx/>
                <a:latin typeface="Calibri" charset="0"/>
                <a:ea typeface="Geneva" charset="0"/>
                <a:hlinkClick r:id="rId7"/>
              </a:rPr>
              <a:t> arXiv:2108.13352</a:t>
            </a:r>
            <a:endParaRPr kumimoji="0" lang="en-US" sz="1800" b="0" i="0" u="none" strike="noStrike" kern="1200" cap="none" spc="0" normalizeH="0" baseline="0" noProof="0" dirty="0">
              <a:ln>
                <a:noFill/>
              </a:ln>
              <a:solidFill>
                <a:srgbClr val="003087"/>
              </a:solidFill>
              <a:effectLst/>
              <a:uLnTx/>
              <a:uFillTx/>
              <a:latin typeface="Calibri"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3087"/>
              </a:solidFill>
              <a:effectLst/>
              <a:uLnTx/>
              <a:uFillTx/>
              <a:latin typeface="Calibri" charset="0"/>
              <a:ea typeface="Geneva" charset="0"/>
            </a:endParaRPr>
          </a:p>
        </p:txBody>
      </p:sp>
      <p:sp>
        <p:nvSpPr>
          <p:cNvPr id="23" name="TextBox 22">
            <a:extLst>
              <a:ext uri="{FF2B5EF4-FFF2-40B4-BE49-F238E27FC236}">
                <a16:creationId xmlns:a16="http://schemas.microsoft.com/office/drawing/2014/main" id="{1E9F2CF1-60E5-D29E-D17A-B5F2AB8CFDAB}"/>
              </a:ext>
            </a:extLst>
          </p:cNvPr>
          <p:cNvSpPr txBox="1"/>
          <p:nvPr/>
        </p:nvSpPr>
        <p:spPr>
          <a:xfrm>
            <a:off x="2306960" y="2147818"/>
            <a:ext cx="2038350"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087"/>
                </a:solidFill>
                <a:effectLst/>
                <a:uLnTx/>
                <a:uFillTx/>
                <a:latin typeface="Calibri" charset="0"/>
                <a:ea typeface="Geneva" charset="0"/>
              </a:rPr>
              <a:t>f</a:t>
            </a:r>
            <a:r>
              <a:rPr kumimoji="0" lang="en-US" sz="1400" b="0" i="0" u="none" strike="noStrike" kern="1200" cap="none" spc="0" normalizeH="0" baseline="-25000" noProof="0" dirty="0">
                <a:ln>
                  <a:noFill/>
                </a:ln>
                <a:solidFill>
                  <a:srgbClr val="003087"/>
                </a:solidFill>
                <a:effectLst/>
                <a:uLnTx/>
                <a:uFillTx/>
                <a:latin typeface="Calibri" charset="0"/>
                <a:ea typeface="Geneva" charset="0"/>
              </a:rPr>
              <a:t>0</a:t>
            </a:r>
            <a:r>
              <a:rPr kumimoji="0" lang="en-US" sz="1400" b="0" i="0" u="none" strike="noStrike" kern="1200" cap="none" spc="0" normalizeH="0" baseline="0" noProof="0" dirty="0">
                <a:ln>
                  <a:noFill/>
                </a:ln>
                <a:solidFill>
                  <a:srgbClr val="003087"/>
                </a:solidFill>
                <a:effectLst/>
                <a:uLnTx/>
                <a:uFillTx/>
                <a:latin typeface="Calibri" charset="0"/>
                <a:ea typeface="Geneva" charset="0"/>
              </a:rPr>
              <a:t> =1.3 GHz</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087"/>
                </a:solidFill>
                <a:effectLst/>
                <a:uLnTx/>
                <a:uFillTx/>
                <a:latin typeface="Calibri" charset="0"/>
                <a:ea typeface="Geneva" charset="0"/>
              </a:rPr>
              <a:t>T &lt; 1.5 K</a:t>
            </a:r>
          </a:p>
        </p:txBody>
      </p:sp>
      <p:sp>
        <p:nvSpPr>
          <p:cNvPr id="24" name="TextBox 23">
            <a:extLst>
              <a:ext uri="{FF2B5EF4-FFF2-40B4-BE49-F238E27FC236}">
                <a16:creationId xmlns:a16="http://schemas.microsoft.com/office/drawing/2014/main" id="{A62FE813-E4D1-F0F0-0AE6-364D23C96C20}"/>
              </a:ext>
            </a:extLst>
          </p:cNvPr>
          <p:cNvSpPr txBox="1"/>
          <p:nvPr/>
        </p:nvSpPr>
        <p:spPr>
          <a:xfrm>
            <a:off x="6963125" y="2952178"/>
            <a:ext cx="2038350"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087"/>
                </a:solidFill>
                <a:effectLst/>
                <a:uLnTx/>
                <a:uFillTx/>
                <a:latin typeface="Calibri" charset="0"/>
                <a:ea typeface="Geneva" charset="0"/>
              </a:rPr>
              <a:t>f</a:t>
            </a:r>
            <a:r>
              <a:rPr kumimoji="0" lang="en-US" sz="1400" b="0" i="0" u="none" strike="noStrike" kern="1200" cap="none" spc="0" normalizeH="0" baseline="-25000" noProof="0" dirty="0">
                <a:ln>
                  <a:noFill/>
                </a:ln>
                <a:solidFill>
                  <a:srgbClr val="003087"/>
                </a:solidFill>
                <a:effectLst/>
                <a:uLnTx/>
                <a:uFillTx/>
                <a:latin typeface="Calibri" charset="0"/>
                <a:ea typeface="Geneva" charset="0"/>
              </a:rPr>
              <a:t>0</a:t>
            </a:r>
            <a:r>
              <a:rPr kumimoji="0" lang="en-US" sz="1400" b="0" i="0" u="none" strike="noStrike" kern="1200" cap="none" spc="0" normalizeH="0" baseline="0" noProof="0" dirty="0">
                <a:ln>
                  <a:noFill/>
                </a:ln>
                <a:solidFill>
                  <a:srgbClr val="003087"/>
                </a:solidFill>
                <a:effectLst/>
                <a:uLnTx/>
                <a:uFillTx/>
                <a:latin typeface="Calibri" charset="0"/>
                <a:ea typeface="Geneva" charset="0"/>
              </a:rPr>
              <a:t> =1.3 GHz</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087"/>
                </a:solidFill>
                <a:effectLst/>
                <a:uLnTx/>
                <a:uFillTx/>
                <a:latin typeface="Calibri" charset="0"/>
                <a:ea typeface="Geneva" charset="0"/>
              </a:rPr>
              <a:t>T &lt; 1.5 K</a:t>
            </a:r>
          </a:p>
        </p:txBody>
      </p:sp>
      <p:pic>
        <p:nvPicPr>
          <p:cNvPr id="4098" name="Picture 2" descr="Akshay Murthy – SQMS Center">
            <a:extLst>
              <a:ext uri="{FF2B5EF4-FFF2-40B4-BE49-F238E27FC236}">
                <a16:creationId xmlns:a16="http://schemas.microsoft.com/office/drawing/2014/main" id="{2874AFF6-C81E-B3D7-79F2-7C5E3F2135F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43616" y="1036947"/>
            <a:ext cx="880403" cy="88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DF96CA2-E5E2-484C-89A2-34A3CE1061B4}"/>
              </a:ext>
            </a:extLst>
          </p:cNvPr>
          <p:cNvSpPr txBox="1"/>
          <p:nvPr/>
        </p:nvSpPr>
        <p:spPr>
          <a:xfrm>
            <a:off x="387120" y="4464719"/>
            <a:ext cx="5476608" cy="27699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55555"/>
                </a:solidFill>
                <a:effectLst/>
                <a:uLnTx/>
                <a:uFillTx/>
                <a:latin typeface="Roboto" panose="02000000000000000000" pitchFamily="2" charset="0"/>
                <a:ea typeface="Roboto" panose="02000000000000000000" pitchFamily="2" charset="0"/>
                <a:cs typeface="Roboto" panose="02000000000000000000" pitchFamily="2" charset="0"/>
              </a:rPr>
              <a:t>M. </a:t>
            </a:r>
            <a:r>
              <a:rPr kumimoji="0" lang="en-US" sz="1200" b="0" i="0" u="none" strike="noStrike" kern="1200" cap="none" spc="0" normalizeH="0" baseline="0" noProof="0" dirty="0" err="1">
                <a:ln>
                  <a:noFill/>
                </a:ln>
                <a:solidFill>
                  <a:srgbClr val="555555"/>
                </a:solidFill>
                <a:effectLst/>
                <a:uLnTx/>
                <a:uFillTx/>
                <a:latin typeface="Roboto" panose="02000000000000000000" pitchFamily="2" charset="0"/>
                <a:ea typeface="Roboto" panose="02000000000000000000" pitchFamily="2" charset="0"/>
                <a:cs typeface="Roboto" panose="02000000000000000000" pitchFamily="2" charset="0"/>
              </a:rPr>
              <a:t>Checchin</a:t>
            </a:r>
            <a:r>
              <a:rPr kumimoji="0" lang="en-US" sz="1200" b="0" i="0" u="none" strike="noStrike" kern="1200" cap="none" spc="0" normalizeH="0" baseline="0" noProof="0" dirty="0">
                <a:ln>
                  <a:noFill/>
                </a:ln>
                <a:solidFill>
                  <a:srgbClr val="555555"/>
                </a:solidFill>
                <a:effectLst/>
                <a:uLnTx/>
                <a:uFillTx/>
                <a:latin typeface="Roboto" panose="02000000000000000000" pitchFamily="2" charset="0"/>
                <a:ea typeface="Roboto" panose="02000000000000000000" pitchFamily="2" charset="0"/>
                <a:cs typeface="Roboto" panose="02000000000000000000" pitchFamily="2" charset="0"/>
              </a:rPr>
              <a:t> et al, Phys. Rev. Applied </a:t>
            </a:r>
            <a:r>
              <a:rPr kumimoji="0" lang="en-US" sz="1200" b="1" i="0" u="none" strike="noStrike" kern="1200" cap="none" spc="0" normalizeH="0" baseline="0" noProof="0" dirty="0">
                <a:ln>
                  <a:noFill/>
                </a:ln>
                <a:solidFill>
                  <a:srgbClr val="555555"/>
                </a:solidFill>
                <a:effectLst/>
                <a:uLnTx/>
                <a:uFillTx/>
                <a:latin typeface="Roboto" panose="02000000000000000000" pitchFamily="2" charset="0"/>
                <a:ea typeface="Roboto" panose="02000000000000000000" pitchFamily="2" charset="0"/>
                <a:cs typeface="Roboto" panose="02000000000000000000" pitchFamily="2" charset="0"/>
              </a:rPr>
              <a:t>18</a:t>
            </a:r>
            <a:r>
              <a:rPr kumimoji="0" lang="en-US" sz="1200" b="0" i="0" u="none" strike="noStrike" kern="1200" cap="none" spc="0" normalizeH="0" baseline="0" noProof="0" dirty="0">
                <a:ln>
                  <a:noFill/>
                </a:ln>
                <a:solidFill>
                  <a:srgbClr val="555555"/>
                </a:solidFill>
                <a:effectLst/>
                <a:uLnTx/>
                <a:uFillTx/>
                <a:latin typeface="Roboto" panose="02000000000000000000" pitchFamily="2" charset="0"/>
                <a:ea typeface="Roboto" panose="02000000000000000000" pitchFamily="2" charset="0"/>
                <a:cs typeface="Roboto" panose="02000000000000000000" pitchFamily="2" charset="0"/>
              </a:rPr>
              <a:t>, 034013 (2022) - Editor’s suggestion</a:t>
            </a:r>
          </a:p>
        </p:txBody>
      </p:sp>
      <p:sp>
        <p:nvSpPr>
          <p:cNvPr id="2" name="Content Placeholder 1">
            <a:extLst>
              <a:ext uri="{FF2B5EF4-FFF2-40B4-BE49-F238E27FC236}">
                <a16:creationId xmlns:a16="http://schemas.microsoft.com/office/drawing/2014/main" id="{E71B365F-74EC-E849-84E9-E30459562AEC}"/>
              </a:ext>
            </a:extLst>
          </p:cNvPr>
          <p:cNvSpPr>
            <a:spLocks noGrp="1"/>
          </p:cNvSpPr>
          <p:nvPr>
            <p:ph idx="1"/>
          </p:nvPr>
        </p:nvSpPr>
        <p:spPr>
          <a:xfrm>
            <a:off x="4177718" y="3655492"/>
            <a:ext cx="4998625" cy="461665"/>
          </a:xfrm>
        </p:spPr>
        <p:txBody>
          <a:bodyPr lIns="0" tIns="0" rIns="0" bIns="0" anchor="t"/>
          <a:lstStyle/>
          <a:p>
            <a:pPr marL="229870" indent="-229870"/>
            <a:r>
              <a:rPr lang="en-US" sz="1500" dirty="0">
                <a:ea typeface="Roboto" panose="02000000000000000000" pitchFamily="2" charset="0"/>
                <a:cs typeface="Roboto" panose="02000000000000000000" pitchFamily="2" charset="0"/>
              </a:rPr>
              <a:t>Direct measurements reveal silicon plays a substantial role in the overall 2D qubit loss budget</a:t>
            </a:r>
            <a:endParaRPr lang="en-US" sz="1300" u="sng" dirty="0">
              <a:ea typeface="Roboto" panose="02000000000000000000" pitchFamily="2" charset="0"/>
              <a:cs typeface="Roboto" panose="02000000000000000000" pitchFamily="2" charset="0"/>
            </a:endParaRPr>
          </a:p>
        </p:txBody>
      </p:sp>
      <p:pic>
        <p:nvPicPr>
          <p:cNvPr id="1028" name="Picture 4" descr="Figure 3">
            <a:extLst>
              <a:ext uri="{FF2B5EF4-FFF2-40B4-BE49-F238E27FC236}">
                <a16:creationId xmlns:a16="http://schemas.microsoft.com/office/drawing/2014/main" id="{EB39DCD4-BC4B-1904-0173-89F4859085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409" y="1043951"/>
            <a:ext cx="3332313" cy="32856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1">
            <a:extLst>
              <a:ext uri="{FF2B5EF4-FFF2-40B4-BE49-F238E27FC236}">
                <a16:creationId xmlns:a16="http://schemas.microsoft.com/office/drawing/2014/main" id="{07B20522-BC7A-74F4-AA7B-D22013ABF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7718" y="1302916"/>
            <a:ext cx="4445000" cy="1920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98D3AD-CA08-55C8-7695-2667D50B1600}"/>
              </a:ext>
            </a:extLst>
          </p:cNvPr>
          <p:cNvSpPr/>
          <p:nvPr/>
        </p:nvSpPr>
        <p:spPr>
          <a:xfrm>
            <a:off x="4638172" y="2745362"/>
            <a:ext cx="614550" cy="1159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89F4F401-BF65-39DF-0674-ABD6087C7A84}"/>
              </a:ext>
            </a:extLst>
          </p:cNvPr>
          <p:cNvSpPr/>
          <p:nvPr/>
        </p:nvSpPr>
        <p:spPr>
          <a:xfrm>
            <a:off x="7503622" y="2754596"/>
            <a:ext cx="215130" cy="16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96B75366-2AF9-BE59-D4F4-138BAA4F5546}"/>
              </a:ext>
            </a:extLst>
          </p:cNvPr>
          <p:cNvSpPr txBox="1"/>
          <p:nvPr/>
        </p:nvSpPr>
        <p:spPr>
          <a:xfrm>
            <a:off x="7760380" y="651655"/>
            <a:ext cx="37863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Si</a:t>
            </a:r>
          </a:p>
        </p:txBody>
      </p:sp>
      <p:sp>
        <p:nvSpPr>
          <p:cNvPr id="4" name="Title 2">
            <a:extLst>
              <a:ext uri="{FF2B5EF4-FFF2-40B4-BE49-F238E27FC236}">
                <a16:creationId xmlns:a16="http://schemas.microsoft.com/office/drawing/2014/main" id="{587B4735-B3C4-7670-4FB7-401C78E292F7}"/>
              </a:ext>
            </a:extLst>
          </p:cNvPr>
          <p:cNvSpPr txBox="1">
            <a:spLocks/>
          </p:cNvSpPr>
          <p:nvPr/>
        </p:nvSpPr>
        <p:spPr>
          <a:xfrm>
            <a:off x="387120" y="321569"/>
            <a:ext cx="9147298"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Highlight: Silicon Substrate Dissipation</a:t>
            </a:r>
          </a:p>
        </p:txBody>
      </p:sp>
      <p:sp>
        <p:nvSpPr>
          <p:cNvPr id="10" name="Date Placeholder 3">
            <a:extLst>
              <a:ext uri="{FF2B5EF4-FFF2-40B4-BE49-F238E27FC236}">
                <a16:creationId xmlns:a16="http://schemas.microsoft.com/office/drawing/2014/main" id="{FD1210A9-7361-2344-9153-141C852F63F6}"/>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1" name="Footer Placeholder 4">
            <a:extLst>
              <a:ext uri="{FF2B5EF4-FFF2-40B4-BE49-F238E27FC236}">
                <a16:creationId xmlns:a16="http://schemas.microsoft.com/office/drawing/2014/main" id="{22C14F09-82B1-6142-A016-67E2D1BBF4B9}"/>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262885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F24E87-A1B3-F2F8-66C2-62E1E103E533}"/>
              </a:ext>
            </a:extLst>
          </p:cNvPr>
          <p:cNvSpPr>
            <a:spLocks noGrp="1"/>
          </p:cNvSpPr>
          <p:nvPr>
            <p:ph type="title"/>
          </p:nvPr>
        </p:nvSpPr>
        <p:spPr/>
        <p:txBody>
          <a:bodyPr/>
          <a:lstStyle/>
          <a:p>
            <a:r>
              <a:rPr lang="en-US" dirty="0"/>
              <a:t>Measuring Loss Tangents of Sapphire Substrates </a:t>
            </a:r>
          </a:p>
        </p:txBody>
      </p:sp>
      <p:pic>
        <p:nvPicPr>
          <p:cNvPr id="8" name="Picture 7">
            <a:extLst>
              <a:ext uri="{FF2B5EF4-FFF2-40B4-BE49-F238E27FC236}">
                <a16:creationId xmlns:a16="http://schemas.microsoft.com/office/drawing/2014/main" id="{6CC769F6-7770-5180-EAA8-1ECD36FFF7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80" y="1808135"/>
            <a:ext cx="3547416" cy="2240988"/>
          </a:xfrm>
          <a:prstGeom prst="rect">
            <a:avLst/>
          </a:prstGeom>
        </p:spPr>
      </p:pic>
      <p:sp>
        <p:nvSpPr>
          <p:cNvPr id="13" name="TextBox 12">
            <a:extLst>
              <a:ext uri="{FF2B5EF4-FFF2-40B4-BE49-F238E27FC236}">
                <a16:creationId xmlns:a16="http://schemas.microsoft.com/office/drawing/2014/main" id="{54235EC9-B22B-F1F5-1336-764D12D1B0F3}"/>
              </a:ext>
            </a:extLst>
          </p:cNvPr>
          <p:cNvSpPr txBox="1"/>
          <p:nvPr/>
        </p:nvSpPr>
        <p:spPr>
          <a:xfrm>
            <a:off x="690005" y="4264671"/>
            <a:ext cx="3103676" cy="2616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3087">
                    <a:lumMod val="60000"/>
                    <a:lumOff val="40000"/>
                  </a:srgbClr>
                </a:solidFill>
                <a:effectLst/>
                <a:uLnTx/>
                <a:uFillTx/>
                <a:latin typeface="Calibri" charset="0"/>
                <a:ea typeface="Geneva" charset="0"/>
              </a:rPr>
              <a:t>M. Checchin </a:t>
            </a:r>
            <a:r>
              <a:rPr kumimoji="0" lang="en-US" sz="1050" b="0" i="1" u="none" strike="noStrike" kern="1200" cap="none" spc="0" normalizeH="0" baseline="0" noProof="0" dirty="0">
                <a:ln>
                  <a:noFill/>
                </a:ln>
                <a:solidFill>
                  <a:srgbClr val="003087">
                    <a:lumMod val="60000"/>
                    <a:lumOff val="40000"/>
                  </a:srgbClr>
                </a:solidFill>
                <a:effectLst/>
                <a:uLnTx/>
                <a:uFillTx/>
                <a:latin typeface="Calibri" charset="0"/>
                <a:ea typeface="Geneva" charset="0"/>
              </a:rPr>
              <a:t>et al. </a:t>
            </a:r>
            <a:r>
              <a:rPr kumimoji="0" lang="en-US" sz="1050" b="0" i="0" u="none" strike="noStrike" kern="1200" cap="none" spc="0" normalizeH="0" baseline="0" noProof="0" dirty="0" err="1">
                <a:ln>
                  <a:noFill/>
                </a:ln>
                <a:solidFill>
                  <a:srgbClr val="003087">
                    <a:lumMod val="60000"/>
                    <a:lumOff val="40000"/>
                  </a:srgbClr>
                </a:solidFill>
                <a:effectLst/>
                <a:uLnTx/>
                <a:uFillTx/>
                <a:latin typeface="Calibri" charset="0"/>
                <a:ea typeface="Geneva" charset="0"/>
              </a:rPr>
              <a:t>PRAppl</a:t>
            </a:r>
            <a:r>
              <a:rPr kumimoji="0" lang="en-US" sz="1050" b="0" i="0" u="none" strike="noStrike" kern="1200" cap="none" spc="0" normalizeH="0" baseline="0" noProof="0" dirty="0">
                <a:ln>
                  <a:noFill/>
                </a:ln>
                <a:solidFill>
                  <a:srgbClr val="003087">
                    <a:lumMod val="60000"/>
                    <a:lumOff val="40000"/>
                  </a:srgbClr>
                </a:solidFill>
                <a:effectLst/>
                <a:uLnTx/>
                <a:uFillTx/>
                <a:latin typeface="Calibri" charset="0"/>
                <a:ea typeface="Geneva" charset="0"/>
              </a:rPr>
              <a:t> </a:t>
            </a:r>
            <a:r>
              <a:rPr kumimoji="0" lang="en-US" sz="1050" b="1" i="0" u="none" strike="noStrike" kern="1200" cap="none" spc="0" normalizeH="0" baseline="0" noProof="0" dirty="0">
                <a:ln>
                  <a:noFill/>
                </a:ln>
                <a:solidFill>
                  <a:srgbClr val="003087">
                    <a:lumMod val="60000"/>
                    <a:lumOff val="40000"/>
                  </a:srgbClr>
                </a:solidFill>
                <a:effectLst/>
                <a:uLnTx/>
                <a:uFillTx/>
                <a:latin typeface="Calibri" charset="0"/>
                <a:ea typeface="Geneva" charset="0"/>
              </a:rPr>
              <a:t>18</a:t>
            </a:r>
            <a:r>
              <a:rPr kumimoji="0" lang="en-US" sz="1050" b="0" i="0" u="none" strike="noStrike" kern="1200" cap="none" spc="0" normalizeH="0" baseline="0" noProof="0" dirty="0">
                <a:ln>
                  <a:noFill/>
                </a:ln>
                <a:solidFill>
                  <a:srgbClr val="003087">
                    <a:lumMod val="60000"/>
                    <a:lumOff val="40000"/>
                  </a:srgbClr>
                </a:solidFill>
                <a:effectLst/>
                <a:uLnTx/>
                <a:uFillTx/>
                <a:latin typeface="Calibri" charset="0"/>
                <a:ea typeface="Geneva" charset="0"/>
              </a:rPr>
              <a:t>, 034013 (2022)</a:t>
            </a:r>
          </a:p>
        </p:txBody>
      </p:sp>
      <p:sp>
        <p:nvSpPr>
          <p:cNvPr id="15" name="Content Placeholder 1">
            <a:extLst>
              <a:ext uri="{FF2B5EF4-FFF2-40B4-BE49-F238E27FC236}">
                <a16:creationId xmlns:a16="http://schemas.microsoft.com/office/drawing/2014/main" id="{FD828072-1A63-8A74-965C-7F6878EEDF65}"/>
              </a:ext>
            </a:extLst>
          </p:cNvPr>
          <p:cNvSpPr>
            <a:spLocks noGrp="1"/>
          </p:cNvSpPr>
          <p:nvPr>
            <p:ph idx="1"/>
          </p:nvPr>
        </p:nvSpPr>
        <p:spPr>
          <a:xfrm>
            <a:off x="259080" y="690807"/>
            <a:ext cx="4603543" cy="1031608"/>
          </a:xfrm>
        </p:spPr>
        <p:txBody>
          <a:bodyPr/>
          <a:lstStyle/>
          <a:p>
            <a:pPr marL="0" indent="0">
              <a:buNone/>
            </a:pPr>
            <a:r>
              <a:rPr lang="en-US" sz="1600" dirty="0"/>
              <a:t>Used two niobium SRF cavities to extract out the loss tangent of two different sapphire samples</a:t>
            </a:r>
          </a:p>
          <a:p>
            <a:r>
              <a:rPr lang="en-US" sz="1600" dirty="0"/>
              <a:t>Ultra high-Q EM resonator</a:t>
            </a:r>
          </a:p>
        </p:txBody>
      </p:sp>
      <p:pic>
        <p:nvPicPr>
          <p:cNvPr id="2" name="Picture 1">
            <a:extLst>
              <a:ext uri="{FF2B5EF4-FFF2-40B4-BE49-F238E27FC236}">
                <a16:creationId xmlns:a16="http://schemas.microsoft.com/office/drawing/2014/main" id="{47CB2061-B730-5E5B-62F7-133EBC40BC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80" y="1788879"/>
            <a:ext cx="3547416" cy="2240988"/>
          </a:xfrm>
          <a:prstGeom prst="rect">
            <a:avLst/>
          </a:prstGeom>
        </p:spPr>
      </p:pic>
      <p:pic>
        <p:nvPicPr>
          <p:cNvPr id="6" name="Picture 5">
            <a:extLst>
              <a:ext uri="{FF2B5EF4-FFF2-40B4-BE49-F238E27FC236}">
                <a16:creationId xmlns:a16="http://schemas.microsoft.com/office/drawing/2014/main" id="{54310BCD-3B1A-E7E9-2959-DCC938B9E5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649" y="1604452"/>
            <a:ext cx="1803841" cy="2784390"/>
          </a:xfrm>
          <a:prstGeom prst="rect">
            <a:avLst/>
          </a:prstGeom>
        </p:spPr>
      </p:pic>
      <p:cxnSp>
        <p:nvCxnSpPr>
          <p:cNvPr id="5" name="Straight Arrow Connector 4">
            <a:extLst>
              <a:ext uri="{FF2B5EF4-FFF2-40B4-BE49-F238E27FC236}">
                <a16:creationId xmlns:a16="http://schemas.microsoft.com/office/drawing/2014/main" id="{D189E26D-2BA9-8AC5-05E4-E63F42DF2CCE}"/>
              </a:ext>
            </a:extLst>
          </p:cNvPr>
          <p:cNvCxnSpPr>
            <a:cxnSpLocks/>
          </p:cNvCxnSpPr>
          <p:nvPr/>
        </p:nvCxnSpPr>
        <p:spPr>
          <a:xfrm>
            <a:off x="3097437" y="2655039"/>
            <a:ext cx="1418985" cy="54225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21" name="Picture 20">
            <a:extLst>
              <a:ext uri="{FF2B5EF4-FFF2-40B4-BE49-F238E27FC236}">
                <a16:creationId xmlns:a16="http://schemas.microsoft.com/office/drawing/2014/main" id="{0EC794F1-369B-9490-D85B-CC21D6B1B4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4075" y="708554"/>
            <a:ext cx="1273196" cy="1096841"/>
          </a:xfrm>
          <a:prstGeom prst="rect">
            <a:avLst/>
          </a:prstGeom>
        </p:spPr>
      </p:pic>
      <p:sp>
        <p:nvSpPr>
          <p:cNvPr id="25" name="TextBox 24">
            <a:extLst>
              <a:ext uri="{FF2B5EF4-FFF2-40B4-BE49-F238E27FC236}">
                <a16:creationId xmlns:a16="http://schemas.microsoft.com/office/drawing/2014/main" id="{5E173872-72B1-4181-C22B-8C7DFFAD7817}"/>
              </a:ext>
            </a:extLst>
          </p:cNvPr>
          <p:cNvSpPr txBox="1"/>
          <p:nvPr/>
        </p:nvSpPr>
        <p:spPr>
          <a:xfrm>
            <a:off x="7447796" y="704312"/>
            <a:ext cx="1887022" cy="86177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05050">
                    <a:lumMod val="50000"/>
                  </a:srgbClr>
                </a:solidFill>
                <a:effectLst/>
                <a:uLnTx/>
                <a:uFillTx/>
                <a:latin typeface="Calibri" charset="0"/>
                <a:ea typeface="Geneva" charset="0"/>
              </a:rPr>
              <a:t>HEMEX c-plane Sapphire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505050">
                  <a:lumMod val="50000"/>
                </a:srgbClr>
              </a:solidFill>
              <a:effectLst/>
              <a:uLnTx/>
              <a:uFillTx/>
              <a:latin typeface="Calibri" charset="0"/>
              <a:ea typeface="Geneva"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3087"/>
              </a:solidFill>
              <a:effectLst/>
              <a:uLnTx/>
              <a:uFillTx/>
              <a:latin typeface="Calibri" charset="0"/>
              <a:ea typeface="Geneva" charset="0"/>
            </a:endParaRPr>
          </a:p>
        </p:txBody>
      </p:sp>
      <p:sp>
        <p:nvSpPr>
          <p:cNvPr id="26" name="Rectangle 25">
            <a:extLst>
              <a:ext uri="{FF2B5EF4-FFF2-40B4-BE49-F238E27FC236}">
                <a16:creationId xmlns:a16="http://schemas.microsoft.com/office/drawing/2014/main" id="{EFD516F4-293E-F962-D230-48D41AEE7BD5}"/>
              </a:ext>
            </a:extLst>
          </p:cNvPr>
          <p:cNvSpPr/>
          <p:nvPr/>
        </p:nvSpPr>
        <p:spPr>
          <a:xfrm>
            <a:off x="8102230" y="1788879"/>
            <a:ext cx="45719" cy="861683"/>
          </a:xfrm>
          <a:prstGeom prst="rect">
            <a:avLst/>
          </a:prstGeom>
          <a:solidFill>
            <a:schemeClr val="tx2">
              <a:lumMod val="20000"/>
              <a:lumOff val="80000"/>
            </a:schemeClr>
          </a:solidFill>
          <a:ln>
            <a:solidFill>
              <a:schemeClr val="accent6">
                <a:lumMod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8897A92A-E8BD-B303-6CFD-7FDCAB361A55}"/>
              </a:ext>
            </a:extLst>
          </p:cNvPr>
          <p:cNvSpPr/>
          <p:nvPr/>
        </p:nvSpPr>
        <p:spPr>
          <a:xfrm>
            <a:off x="6728780" y="1848067"/>
            <a:ext cx="45719" cy="861683"/>
          </a:xfrm>
          <a:prstGeom prst="rect">
            <a:avLst/>
          </a:prstGeom>
          <a:solidFill>
            <a:schemeClr val="tx2">
              <a:lumMod val="20000"/>
              <a:lumOff val="80000"/>
            </a:schemeClr>
          </a:solidFill>
          <a:ln>
            <a:solidFill>
              <a:schemeClr val="accent6">
                <a:lumMod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5ECEA3AE-5019-E6AA-59B4-9C59FC009775}"/>
              </a:ext>
            </a:extLst>
          </p:cNvPr>
          <p:cNvCxnSpPr>
            <a:cxnSpLocks/>
          </p:cNvCxnSpPr>
          <p:nvPr/>
        </p:nvCxnSpPr>
        <p:spPr>
          <a:xfrm>
            <a:off x="7775624" y="1604452"/>
            <a:ext cx="272924" cy="20094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2" name="Straight Arrow Connector 31">
            <a:extLst>
              <a:ext uri="{FF2B5EF4-FFF2-40B4-BE49-F238E27FC236}">
                <a16:creationId xmlns:a16="http://schemas.microsoft.com/office/drawing/2014/main" id="{03DA77C2-EADA-9660-65CE-134E3E751D1E}"/>
              </a:ext>
            </a:extLst>
          </p:cNvPr>
          <p:cNvCxnSpPr>
            <a:cxnSpLocks/>
          </p:cNvCxnSpPr>
          <p:nvPr/>
        </p:nvCxnSpPr>
        <p:spPr>
          <a:xfrm flipH="1">
            <a:off x="6835721" y="1606004"/>
            <a:ext cx="191615" cy="19939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44" name="TextBox 43">
            <a:extLst>
              <a:ext uri="{FF2B5EF4-FFF2-40B4-BE49-F238E27FC236}">
                <a16:creationId xmlns:a16="http://schemas.microsoft.com/office/drawing/2014/main" id="{50B6E197-286A-AC84-2770-919F1C2E676C}"/>
              </a:ext>
            </a:extLst>
          </p:cNvPr>
          <p:cNvSpPr txBox="1"/>
          <p:nvPr/>
        </p:nvSpPr>
        <p:spPr>
          <a:xfrm>
            <a:off x="7433792" y="2962021"/>
            <a:ext cx="141985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05050">
                    <a:lumMod val="50000"/>
                  </a:srgbClr>
                </a:solidFill>
                <a:effectLst/>
                <a:uLnTx/>
                <a:uFillTx/>
                <a:latin typeface="Calibri" charset="0"/>
                <a:ea typeface="Geneva" charset="0"/>
              </a:rPr>
              <a:t>Annealed @1100 C x 3hr</a:t>
            </a:r>
          </a:p>
        </p:txBody>
      </p:sp>
      <p:cxnSp>
        <p:nvCxnSpPr>
          <p:cNvPr id="45" name="Straight Arrow Connector 44">
            <a:extLst>
              <a:ext uri="{FF2B5EF4-FFF2-40B4-BE49-F238E27FC236}">
                <a16:creationId xmlns:a16="http://schemas.microsoft.com/office/drawing/2014/main" id="{8B30A0DE-3F27-3AC5-D0BD-05B6B43BB953}"/>
              </a:ext>
            </a:extLst>
          </p:cNvPr>
          <p:cNvCxnSpPr>
            <a:cxnSpLocks/>
          </p:cNvCxnSpPr>
          <p:nvPr/>
        </p:nvCxnSpPr>
        <p:spPr>
          <a:xfrm>
            <a:off x="8134844" y="2692720"/>
            <a:ext cx="0" cy="30392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7" name="Straight Arrow Connector 46">
            <a:extLst>
              <a:ext uri="{FF2B5EF4-FFF2-40B4-BE49-F238E27FC236}">
                <a16:creationId xmlns:a16="http://schemas.microsoft.com/office/drawing/2014/main" id="{7D0189F0-CD1B-ADB2-66BC-2373AC43EF86}"/>
              </a:ext>
            </a:extLst>
          </p:cNvPr>
          <p:cNvCxnSpPr>
            <a:cxnSpLocks/>
          </p:cNvCxnSpPr>
          <p:nvPr/>
        </p:nvCxnSpPr>
        <p:spPr>
          <a:xfrm>
            <a:off x="8174994" y="3460908"/>
            <a:ext cx="0" cy="1346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48" name="TextBox 47">
            <a:extLst>
              <a:ext uri="{FF2B5EF4-FFF2-40B4-BE49-F238E27FC236}">
                <a16:creationId xmlns:a16="http://schemas.microsoft.com/office/drawing/2014/main" id="{FD309E28-5567-C2F4-0204-3ED84D8D3C2D}"/>
              </a:ext>
            </a:extLst>
          </p:cNvPr>
          <p:cNvSpPr txBox="1"/>
          <p:nvPr/>
        </p:nvSpPr>
        <p:spPr>
          <a:xfrm>
            <a:off x="7465068" y="3524068"/>
            <a:ext cx="141985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Solvent cleaned + UV Ozone</a:t>
            </a:r>
          </a:p>
        </p:txBody>
      </p:sp>
      <p:cxnSp>
        <p:nvCxnSpPr>
          <p:cNvPr id="49" name="Straight Arrow Connector 48">
            <a:extLst>
              <a:ext uri="{FF2B5EF4-FFF2-40B4-BE49-F238E27FC236}">
                <a16:creationId xmlns:a16="http://schemas.microsoft.com/office/drawing/2014/main" id="{D27A3E50-E04F-D91C-6196-08F57296CD37}"/>
              </a:ext>
            </a:extLst>
          </p:cNvPr>
          <p:cNvCxnSpPr>
            <a:cxnSpLocks/>
          </p:cNvCxnSpPr>
          <p:nvPr/>
        </p:nvCxnSpPr>
        <p:spPr>
          <a:xfrm>
            <a:off x="8174994" y="3982992"/>
            <a:ext cx="0" cy="20320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50" name="TextBox 49">
            <a:extLst>
              <a:ext uri="{FF2B5EF4-FFF2-40B4-BE49-F238E27FC236}">
                <a16:creationId xmlns:a16="http://schemas.microsoft.com/office/drawing/2014/main" id="{D51F20D7-D118-1A0B-0061-38956C3BE118}"/>
              </a:ext>
            </a:extLst>
          </p:cNvPr>
          <p:cNvSpPr txBox="1"/>
          <p:nvPr/>
        </p:nvSpPr>
        <p:spPr>
          <a:xfrm>
            <a:off x="7472599" y="4159053"/>
            <a:ext cx="141985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Installed into cavity #2</a:t>
            </a:r>
          </a:p>
        </p:txBody>
      </p:sp>
      <p:sp>
        <p:nvSpPr>
          <p:cNvPr id="52" name="TextBox 51">
            <a:extLst>
              <a:ext uri="{FF2B5EF4-FFF2-40B4-BE49-F238E27FC236}">
                <a16:creationId xmlns:a16="http://schemas.microsoft.com/office/drawing/2014/main" id="{07C29041-BC52-57CB-34BD-C9D480512FDD}"/>
              </a:ext>
            </a:extLst>
          </p:cNvPr>
          <p:cNvSpPr txBox="1"/>
          <p:nvPr/>
        </p:nvSpPr>
        <p:spPr>
          <a:xfrm>
            <a:off x="5901682" y="1465631"/>
            <a:ext cx="9805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Solvent cleaned</a:t>
            </a:r>
          </a:p>
        </p:txBody>
      </p:sp>
      <p:cxnSp>
        <p:nvCxnSpPr>
          <p:cNvPr id="53" name="Straight Arrow Connector 52">
            <a:extLst>
              <a:ext uri="{FF2B5EF4-FFF2-40B4-BE49-F238E27FC236}">
                <a16:creationId xmlns:a16="http://schemas.microsoft.com/office/drawing/2014/main" id="{3CD56F1C-C803-CD4E-0770-E234E410CE9C}"/>
              </a:ext>
            </a:extLst>
          </p:cNvPr>
          <p:cNvCxnSpPr>
            <a:cxnSpLocks/>
          </p:cNvCxnSpPr>
          <p:nvPr/>
        </p:nvCxnSpPr>
        <p:spPr>
          <a:xfrm flipH="1">
            <a:off x="6752493" y="2847968"/>
            <a:ext cx="4438" cy="40962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54" name="TextBox 53">
            <a:extLst>
              <a:ext uri="{FF2B5EF4-FFF2-40B4-BE49-F238E27FC236}">
                <a16:creationId xmlns:a16="http://schemas.microsoft.com/office/drawing/2014/main" id="{5D1BBEE0-DF13-E5B6-B4FA-0B14FDF0F303}"/>
              </a:ext>
            </a:extLst>
          </p:cNvPr>
          <p:cNvSpPr txBox="1"/>
          <p:nvPr/>
        </p:nvSpPr>
        <p:spPr>
          <a:xfrm>
            <a:off x="6035423" y="3286170"/>
            <a:ext cx="141985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Installed into cavity #1</a:t>
            </a:r>
          </a:p>
        </p:txBody>
      </p:sp>
      <p:sp>
        <p:nvSpPr>
          <p:cNvPr id="4" name="TextBox 3">
            <a:extLst>
              <a:ext uri="{FF2B5EF4-FFF2-40B4-BE49-F238E27FC236}">
                <a16:creationId xmlns:a16="http://schemas.microsoft.com/office/drawing/2014/main" id="{923067CA-35D6-3CAF-394E-5EEA417D90FE}"/>
              </a:ext>
            </a:extLst>
          </p:cNvPr>
          <p:cNvSpPr txBox="1"/>
          <p:nvPr/>
        </p:nvSpPr>
        <p:spPr>
          <a:xfrm>
            <a:off x="8032413" y="1411767"/>
            <a:ext cx="86003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Solvent cleaned</a:t>
            </a:r>
          </a:p>
        </p:txBody>
      </p:sp>
      <p:pic>
        <p:nvPicPr>
          <p:cNvPr id="9" name="Picture 8">
            <a:extLst>
              <a:ext uri="{FF2B5EF4-FFF2-40B4-BE49-F238E27FC236}">
                <a16:creationId xmlns:a16="http://schemas.microsoft.com/office/drawing/2014/main" id="{4AD4D4CA-DF37-86C2-A62C-B89716E105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8003" y="1612453"/>
            <a:ext cx="1803841" cy="2784390"/>
          </a:xfrm>
          <a:prstGeom prst="rect">
            <a:avLst/>
          </a:prstGeom>
        </p:spPr>
      </p:pic>
    </p:spTree>
    <p:extLst>
      <p:ext uri="{BB962C8B-B14F-4D97-AF65-F5344CB8AC3E}">
        <p14:creationId xmlns:p14="http://schemas.microsoft.com/office/powerpoint/2010/main" val="1541298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5698FC-00E8-2BC0-95D5-6C6224953AAD}"/>
              </a:ext>
            </a:extLst>
          </p:cNvPr>
          <p:cNvSpPr>
            <a:spLocks noGrp="1"/>
          </p:cNvSpPr>
          <p:nvPr>
            <p:ph idx="1"/>
          </p:nvPr>
        </p:nvSpPr>
        <p:spPr>
          <a:xfrm>
            <a:off x="343692" y="1194954"/>
            <a:ext cx="8456616" cy="2753591"/>
          </a:xfrm>
        </p:spPr>
        <p:txBody>
          <a:bodyPr/>
          <a:lstStyle/>
          <a:p>
            <a:pPr algn="ctr"/>
            <a:endParaRPr lang="en-US" dirty="0"/>
          </a:p>
          <a:p>
            <a:pPr algn="ctr"/>
            <a:endParaRPr lang="en-US" dirty="0"/>
          </a:p>
          <a:p>
            <a:pPr marL="0" indent="0" algn="ctr">
              <a:buNone/>
            </a:pPr>
            <a:endParaRPr lang="en-US" sz="2800" dirty="0"/>
          </a:p>
          <a:p>
            <a:pPr marL="0" indent="0" algn="ctr">
              <a:buNone/>
            </a:pPr>
            <a:r>
              <a:rPr lang="en-US" sz="2800" dirty="0"/>
              <a:t>Implementing findings to advance coherence </a:t>
            </a:r>
          </a:p>
        </p:txBody>
      </p:sp>
      <p:sp>
        <p:nvSpPr>
          <p:cNvPr id="4" name="Date Placeholder 3">
            <a:extLst>
              <a:ext uri="{FF2B5EF4-FFF2-40B4-BE49-F238E27FC236}">
                <a16:creationId xmlns:a16="http://schemas.microsoft.com/office/drawing/2014/main" id="{448B71BF-DE61-CF44-ADB3-44C41D6C7FF2}"/>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5" name="Footer Placeholder 4">
            <a:extLst>
              <a:ext uri="{FF2B5EF4-FFF2-40B4-BE49-F238E27FC236}">
                <a16:creationId xmlns:a16="http://schemas.microsoft.com/office/drawing/2014/main" id="{454F08D1-F7DB-374E-AAA6-AFAB3813D213}"/>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855271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AE41733-0604-9A52-AC3E-42A1C5086F9E}"/>
              </a:ext>
            </a:extLst>
          </p:cNvPr>
          <p:cNvSpPr>
            <a:spLocks noGrp="1"/>
          </p:cNvSpPr>
          <p:nvPr>
            <p:ph idx="1"/>
          </p:nvPr>
        </p:nvSpPr>
        <p:spPr>
          <a:xfrm>
            <a:off x="126365" y="816153"/>
            <a:ext cx="3790705" cy="3794522"/>
          </a:xfrm>
        </p:spPr>
        <p:txBody>
          <a:bodyPr/>
          <a:lstStyle/>
          <a:p>
            <a:pPr>
              <a:spcBef>
                <a:spcPts val="384"/>
              </a:spcBef>
            </a:pPr>
            <a:r>
              <a:rPr lang="en-US" sz="1600" dirty="0"/>
              <a:t>Coordinated study/process flow across FNAL/UChicago, NIST, </a:t>
            </a:r>
            <a:r>
              <a:rPr lang="en-US" sz="1600" dirty="0" err="1"/>
              <a:t>Rigetti</a:t>
            </a:r>
            <a:r>
              <a:rPr lang="en-US" sz="1600" dirty="0"/>
              <a:t>, Northwestern foundries to address material losses</a:t>
            </a:r>
          </a:p>
          <a:p>
            <a:pPr>
              <a:spcBef>
                <a:spcPts val="384"/>
              </a:spcBef>
            </a:pPr>
            <a:r>
              <a:rPr lang="en-US" sz="1600" b="1" u="sng" dirty="0">
                <a:solidFill>
                  <a:schemeClr val="tx1"/>
                </a:solidFill>
              </a:rPr>
              <a:t>Priorities</a:t>
            </a:r>
            <a:r>
              <a:rPr lang="en-US" sz="1600" b="1" dirty="0">
                <a:solidFill>
                  <a:schemeClr val="tx1"/>
                </a:solidFill>
              </a:rPr>
              <a:t>: Encapsulation strategies &amp; mitigating bulk substrate loss</a:t>
            </a:r>
          </a:p>
        </p:txBody>
      </p:sp>
      <p:pic>
        <p:nvPicPr>
          <p:cNvPr id="12" name="Content Placeholder 4" descr="A picture containing floor, indoor, person, ceiling&#10;&#10;Description automatically generated">
            <a:extLst>
              <a:ext uri="{FF2B5EF4-FFF2-40B4-BE49-F238E27FC236}">
                <a16:creationId xmlns:a16="http://schemas.microsoft.com/office/drawing/2014/main" id="{3F657436-E150-3CA6-6403-6E1450F55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288" y="760012"/>
            <a:ext cx="2439185" cy="1371600"/>
          </a:xfrm>
          <a:prstGeom prst="rect">
            <a:avLst/>
          </a:prstGeom>
        </p:spPr>
      </p:pic>
      <p:pic>
        <p:nvPicPr>
          <p:cNvPr id="15" name="Picture 2" descr="cleanroom deposition tools">
            <a:extLst>
              <a:ext uri="{FF2B5EF4-FFF2-40B4-BE49-F238E27FC236}">
                <a16:creationId xmlns:a16="http://schemas.microsoft.com/office/drawing/2014/main" id="{6652D202-A01F-56A0-453A-47B9FFBAF80B}"/>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a:off x="6351288" y="2065109"/>
            <a:ext cx="243653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189;g8905bb5195_8_14">
            <a:extLst>
              <a:ext uri="{FF2B5EF4-FFF2-40B4-BE49-F238E27FC236}">
                <a16:creationId xmlns:a16="http://schemas.microsoft.com/office/drawing/2014/main" id="{6D8E9A22-1CE8-95A2-6D1A-8D0E88E582B4}"/>
              </a:ext>
            </a:extLst>
          </p:cNvPr>
          <p:cNvPicPr preferRelativeResize="0">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6358885" y="3411770"/>
            <a:ext cx="2437293" cy="1371600"/>
          </a:xfrm>
          <a:prstGeom prst="rect">
            <a:avLst/>
          </a:prstGeom>
          <a:noFill/>
          <a:ln>
            <a:noFill/>
          </a:ln>
        </p:spPr>
      </p:pic>
      <p:sp>
        <p:nvSpPr>
          <p:cNvPr id="36" name="AutoShape 27">
            <a:extLst>
              <a:ext uri="{FF2B5EF4-FFF2-40B4-BE49-F238E27FC236}">
                <a16:creationId xmlns:a16="http://schemas.microsoft.com/office/drawing/2014/main" id="{B6693E03-904C-494D-B076-0F8F14A82F36}"/>
              </a:ext>
            </a:extLst>
          </p:cNvPr>
          <p:cNvSpPr>
            <a:spLocks noChangeAspect="1" noChangeArrowheads="1"/>
          </p:cNvSpPr>
          <p:nvPr/>
        </p:nvSpPr>
        <p:spPr bwMode="auto">
          <a:xfrm>
            <a:off x="4692526" y="3634787"/>
            <a:ext cx="1762837" cy="17628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3087"/>
              </a:solidFill>
              <a:effectLst/>
              <a:uLnTx/>
              <a:uFillTx/>
              <a:latin typeface="Calibri" charset="0"/>
              <a:ea typeface="Geneva" charset="0"/>
            </a:endParaRPr>
          </a:p>
        </p:txBody>
      </p:sp>
      <p:pic>
        <p:nvPicPr>
          <p:cNvPr id="3074" name="Picture 2" descr="NUFAB">
            <a:extLst>
              <a:ext uri="{FF2B5EF4-FFF2-40B4-BE49-F238E27FC236}">
                <a16:creationId xmlns:a16="http://schemas.microsoft.com/office/drawing/2014/main" id="{78CAE319-FA55-25EB-7298-F355AF8BC84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03365" y="759037"/>
            <a:ext cx="202776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ED4AF224-F3B8-29B1-4C8B-99E84B0076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42884" y="754191"/>
            <a:ext cx="688249" cy="685800"/>
          </a:xfrm>
          <a:prstGeom prst="rect">
            <a:avLst/>
          </a:prstGeom>
        </p:spPr>
      </p:pic>
      <p:pic>
        <p:nvPicPr>
          <p:cNvPr id="2050" name="Picture 2" descr="University of Chicago logo | GIS&amp;T Body of Knowledge">
            <a:extLst>
              <a:ext uri="{FF2B5EF4-FFF2-40B4-BE49-F238E27FC236}">
                <a16:creationId xmlns:a16="http://schemas.microsoft.com/office/drawing/2014/main" id="{4E67AA4C-180F-DCA4-DF4C-606B438A4E6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02021" y="754191"/>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national Workshop on Dynamical Decoupling (IWODD)">
            <a:extLst>
              <a:ext uri="{FF2B5EF4-FFF2-40B4-BE49-F238E27FC236}">
                <a16:creationId xmlns:a16="http://schemas.microsoft.com/office/drawing/2014/main" id="{E6DF890C-CB6E-E78D-F482-2CC1F93B59D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44213" y="2971373"/>
            <a:ext cx="1343608"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antum Computing | Rigetti Computing">
            <a:extLst>
              <a:ext uri="{FF2B5EF4-FFF2-40B4-BE49-F238E27FC236}">
                <a16:creationId xmlns:a16="http://schemas.microsoft.com/office/drawing/2014/main" id="{E8971610-B309-9D88-EF66-459FB108E3E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25321" y="4332974"/>
            <a:ext cx="870857"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6AD4336-852C-5746-F33B-948C3DE7CFF1}"/>
              </a:ext>
            </a:extLst>
          </p:cNvPr>
          <p:cNvSpPr txBox="1">
            <a:spLocks/>
          </p:cNvSpPr>
          <p:nvPr/>
        </p:nvSpPr>
        <p:spPr>
          <a:xfrm>
            <a:off x="2654479" y="3968021"/>
            <a:ext cx="506526" cy="135731"/>
          </a:xfrm>
          <a:prstGeom prst="rect">
            <a:avLst/>
          </a:prstGeom>
        </p:spPr>
        <p:txBody>
          <a:bodyPr vert="horz" wrap="square" lIns="0" tIns="0" rIns="0" bIns="0" numCol="1" rtlCol="0" anchor="t" anchorCtr="0" compatLnSpc="1">
            <a:prstTxWarp prst="textNoShape">
              <a:avLst/>
            </a:prstTxWarp>
          </a:bodyPr>
          <a:lstStyle>
            <a:defPPr>
              <a:defRPr lang="en-US"/>
            </a:defPPr>
            <a:lvl1pPr algn="l" defTabSz="342900" rtl="0" fontAlgn="base">
              <a:spcBef>
                <a:spcPct val="0"/>
              </a:spcBef>
              <a:spcAft>
                <a:spcPct val="0"/>
              </a:spcAft>
              <a:defRPr sz="675" kern="1200" smtClean="0">
                <a:solidFill>
                  <a:srgbClr val="004C97"/>
                </a:solidFill>
                <a:latin typeface="Helvetica" charset="0"/>
                <a:ea typeface="Geneva" charset="0"/>
                <a:cs typeface="ＭＳ Ｐゴシック" charset="0"/>
              </a:defRPr>
            </a:lvl1pPr>
            <a:lvl2pPr marL="342900" algn="l" defTabSz="342900" rtl="0" fontAlgn="base">
              <a:spcBef>
                <a:spcPct val="0"/>
              </a:spcBef>
              <a:spcAft>
                <a:spcPct val="0"/>
              </a:spcAft>
              <a:defRPr sz="1800" kern="1200">
                <a:solidFill>
                  <a:schemeClr val="tx1"/>
                </a:solidFill>
                <a:latin typeface="Calibri" charset="0"/>
                <a:ea typeface="Geneva" charset="0"/>
                <a:cs typeface="Geneva" charset="0"/>
              </a:defRPr>
            </a:lvl2pPr>
            <a:lvl3pPr marL="685800" algn="l" defTabSz="342900" rtl="0" fontAlgn="base">
              <a:spcBef>
                <a:spcPct val="0"/>
              </a:spcBef>
              <a:spcAft>
                <a:spcPct val="0"/>
              </a:spcAft>
              <a:defRPr sz="1800" kern="1200">
                <a:solidFill>
                  <a:schemeClr val="tx1"/>
                </a:solidFill>
                <a:latin typeface="Calibri" charset="0"/>
                <a:ea typeface="Geneva" charset="0"/>
                <a:cs typeface="Geneva" charset="0"/>
              </a:defRPr>
            </a:lvl3pPr>
            <a:lvl4pPr marL="1028700" algn="l" defTabSz="342900" rtl="0" fontAlgn="base">
              <a:spcBef>
                <a:spcPct val="0"/>
              </a:spcBef>
              <a:spcAft>
                <a:spcPct val="0"/>
              </a:spcAft>
              <a:defRPr sz="1800" kern="1200">
                <a:solidFill>
                  <a:schemeClr val="tx1"/>
                </a:solidFill>
                <a:latin typeface="Calibri" charset="0"/>
                <a:ea typeface="Geneva" charset="0"/>
                <a:cs typeface="Geneva" charset="0"/>
              </a:defRPr>
            </a:lvl4pPr>
            <a:lvl5pPr marL="1371600" algn="l" defTabSz="342900" rtl="0" fontAlgn="base">
              <a:spcBef>
                <a:spcPct val="0"/>
              </a:spcBef>
              <a:spcAft>
                <a:spcPct val="0"/>
              </a:spcAft>
              <a:defRPr sz="1800" kern="1200">
                <a:solidFill>
                  <a:schemeClr val="tx1"/>
                </a:solidFill>
                <a:latin typeface="Calibri" charset="0"/>
                <a:ea typeface="Geneva" charset="0"/>
                <a:cs typeface="Geneva" charset="0"/>
              </a:defRPr>
            </a:lvl5pPr>
            <a:lvl6pPr marL="1714500" algn="l" defTabSz="342900" rtl="0" eaLnBrk="1" latinLnBrk="0" hangingPunct="1">
              <a:defRPr sz="1800" kern="1200">
                <a:solidFill>
                  <a:schemeClr val="tx1"/>
                </a:solidFill>
                <a:latin typeface="Calibri" charset="0"/>
                <a:ea typeface="Geneva" charset="0"/>
                <a:cs typeface="Geneva" charset="0"/>
              </a:defRPr>
            </a:lvl6pPr>
            <a:lvl7pPr marL="2057400" algn="l" defTabSz="342900" rtl="0" eaLnBrk="1" latinLnBrk="0" hangingPunct="1">
              <a:defRPr sz="1800" kern="1200">
                <a:solidFill>
                  <a:schemeClr val="tx1"/>
                </a:solidFill>
                <a:latin typeface="Calibri" charset="0"/>
                <a:ea typeface="Geneva" charset="0"/>
                <a:cs typeface="Geneva" charset="0"/>
              </a:defRPr>
            </a:lvl7pPr>
            <a:lvl8pPr marL="2400300" algn="l" defTabSz="342900" rtl="0" eaLnBrk="1" latinLnBrk="0" hangingPunct="1">
              <a:defRPr sz="1800" kern="1200">
                <a:solidFill>
                  <a:schemeClr val="tx1"/>
                </a:solidFill>
                <a:latin typeface="Calibri" charset="0"/>
                <a:ea typeface="Geneva" charset="0"/>
                <a:cs typeface="Geneva" charset="0"/>
              </a:defRPr>
            </a:lvl8pPr>
            <a:lvl9pPr marL="2743200" algn="l" defTabSz="342900" rtl="0" eaLnBrk="1" latinLnBrk="0" hangingPunct="1">
              <a:defRPr sz="1800" kern="1200">
                <a:solidFill>
                  <a:schemeClr val="tx1"/>
                </a:solidFill>
                <a:latin typeface="Calibri" charset="0"/>
                <a:ea typeface="Geneva" charset="0"/>
                <a:cs typeface="Geneva"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fld id="{0D785936-DB1B-854E-8F8A-8612C77D953F}" type="datetime1">
              <a:rPr kumimoji="0" lang="en-US" sz="675"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342900" rtl="0" eaLnBrk="1" fontAlgn="base" latinLnBrk="0" hangingPunct="1">
                <a:lnSpc>
                  <a:spcPct val="100000"/>
                </a:lnSpc>
                <a:spcBef>
                  <a:spcPct val="0"/>
                </a:spcBef>
                <a:spcAft>
                  <a:spcPct val="0"/>
                </a:spcAft>
                <a:buClrTx/>
                <a:buSzTx/>
                <a:buFontTx/>
                <a:buNone/>
                <a:tabLst/>
                <a:defRPr/>
              </a:pPr>
              <a:t>7/10/2024</a:t>
            </a:fld>
            <a:endParaRPr kumimoji="0" lang="en-US" sz="675" b="0" i="0" u="none" strike="noStrike" kern="1200" cap="none" spc="0" normalizeH="0" baseline="0" noProof="0">
              <a:ln>
                <a:noFill/>
              </a:ln>
              <a:solidFill>
                <a:srgbClr val="004C97"/>
              </a:solidFill>
              <a:effectLst/>
              <a:uLnTx/>
              <a:uFillTx/>
              <a:latin typeface="Helvetica" charset="0"/>
              <a:ea typeface="Geneva" charset="0"/>
            </a:endParaRPr>
          </a:p>
        </p:txBody>
      </p:sp>
      <p:sp>
        <p:nvSpPr>
          <p:cNvPr id="4" name="Footer Placeholder 3">
            <a:extLst>
              <a:ext uri="{FF2B5EF4-FFF2-40B4-BE49-F238E27FC236}">
                <a16:creationId xmlns:a16="http://schemas.microsoft.com/office/drawing/2014/main" id="{C5A02976-FD74-781F-D450-4D65661E1218}"/>
              </a:ext>
            </a:extLst>
          </p:cNvPr>
          <p:cNvSpPr txBox="1">
            <a:spLocks/>
          </p:cNvSpPr>
          <p:nvPr/>
        </p:nvSpPr>
        <p:spPr>
          <a:xfrm>
            <a:off x="3236184" y="3903416"/>
            <a:ext cx="3167165" cy="135731"/>
          </a:xfrm>
          <a:prstGeom prst="rect">
            <a:avLst/>
          </a:prstGeom>
        </p:spPr>
        <p:txBody>
          <a:bodyPr vert="horz" lIns="0" tIns="0" rIns="0" bIns="0" rtlCol="0" anchor="t" anchorCtr="0"/>
          <a:lstStyle>
            <a:defPPr>
              <a:defRPr lang="en-US"/>
            </a:defPPr>
            <a:lvl1pPr marL="0" algn="l" defTabSz="342900" rtl="0" fontAlgn="base">
              <a:spcBef>
                <a:spcPct val="0"/>
              </a:spcBef>
              <a:spcAft>
                <a:spcPct val="0"/>
              </a:spcAft>
              <a:defRPr sz="675" kern="1200">
                <a:solidFill>
                  <a:srgbClr val="004C97"/>
                </a:solidFill>
                <a:latin typeface="Helvetica"/>
                <a:ea typeface="ＭＳ Ｐゴシック" charset="0"/>
                <a:cs typeface="ＭＳ Ｐゴシック" charset="0"/>
              </a:defRPr>
            </a:lvl1pPr>
            <a:lvl2pPr marL="342900" algn="l" defTabSz="342900" rtl="0" fontAlgn="base">
              <a:spcBef>
                <a:spcPct val="0"/>
              </a:spcBef>
              <a:spcAft>
                <a:spcPct val="0"/>
              </a:spcAft>
              <a:defRPr sz="1800" kern="1200">
                <a:solidFill>
                  <a:schemeClr val="tx1"/>
                </a:solidFill>
                <a:latin typeface="Calibri" charset="0"/>
                <a:ea typeface="Geneva" charset="0"/>
                <a:cs typeface="Geneva" charset="0"/>
              </a:defRPr>
            </a:lvl2pPr>
            <a:lvl3pPr marL="685800" algn="l" defTabSz="342900" rtl="0" fontAlgn="base">
              <a:spcBef>
                <a:spcPct val="0"/>
              </a:spcBef>
              <a:spcAft>
                <a:spcPct val="0"/>
              </a:spcAft>
              <a:defRPr sz="1800" kern="1200">
                <a:solidFill>
                  <a:schemeClr val="tx1"/>
                </a:solidFill>
                <a:latin typeface="Calibri" charset="0"/>
                <a:ea typeface="Geneva" charset="0"/>
                <a:cs typeface="Geneva" charset="0"/>
              </a:defRPr>
            </a:lvl3pPr>
            <a:lvl4pPr marL="1028700" algn="l" defTabSz="342900" rtl="0" fontAlgn="base">
              <a:spcBef>
                <a:spcPct val="0"/>
              </a:spcBef>
              <a:spcAft>
                <a:spcPct val="0"/>
              </a:spcAft>
              <a:defRPr sz="1800" kern="1200">
                <a:solidFill>
                  <a:schemeClr val="tx1"/>
                </a:solidFill>
                <a:latin typeface="Calibri" charset="0"/>
                <a:ea typeface="Geneva" charset="0"/>
                <a:cs typeface="Geneva" charset="0"/>
              </a:defRPr>
            </a:lvl4pPr>
            <a:lvl5pPr marL="1371600" algn="l" defTabSz="342900" rtl="0" fontAlgn="base">
              <a:spcBef>
                <a:spcPct val="0"/>
              </a:spcBef>
              <a:spcAft>
                <a:spcPct val="0"/>
              </a:spcAft>
              <a:defRPr sz="1800" kern="1200">
                <a:solidFill>
                  <a:schemeClr val="tx1"/>
                </a:solidFill>
                <a:latin typeface="Calibri" charset="0"/>
                <a:ea typeface="Geneva" charset="0"/>
                <a:cs typeface="Geneva" charset="0"/>
              </a:defRPr>
            </a:lvl5pPr>
            <a:lvl6pPr marL="1714500" algn="l" defTabSz="342900" rtl="0" eaLnBrk="1" latinLnBrk="0" hangingPunct="1">
              <a:defRPr sz="1800" kern="1200">
                <a:solidFill>
                  <a:schemeClr val="tx1"/>
                </a:solidFill>
                <a:latin typeface="Calibri" charset="0"/>
                <a:ea typeface="Geneva" charset="0"/>
                <a:cs typeface="Geneva" charset="0"/>
              </a:defRPr>
            </a:lvl6pPr>
            <a:lvl7pPr marL="2057400" algn="l" defTabSz="342900" rtl="0" eaLnBrk="1" latinLnBrk="0" hangingPunct="1">
              <a:defRPr sz="1800" kern="1200">
                <a:solidFill>
                  <a:schemeClr val="tx1"/>
                </a:solidFill>
                <a:latin typeface="Calibri" charset="0"/>
                <a:ea typeface="Geneva" charset="0"/>
                <a:cs typeface="Geneva" charset="0"/>
              </a:defRPr>
            </a:lvl7pPr>
            <a:lvl8pPr marL="2400300" algn="l" defTabSz="342900" rtl="0" eaLnBrk="1" latinLnBrk="0" hangingPunct="1">
              <a:defRPr sz="1800" kern="1200">
                <a:solidFill>
                  <a:schemeClr val="tx1"/>
                </a:solidFill>
                <a:latin typeface="Calibri" charset="0"/>
                <a:ea typeface="Geneva" charset="0"/>
                <a:cs typeface="Geneva" charset="0"/>
              </a:defRPr>
            </a:lvl8pPr>
            <a:lvl9pPr marL="2743200" algn="l" defTabSz="342900" rtl="0" eaLnBrk="1" latinLnBrk="0" hangingPunct="1">
              <a:defRPr sz="1800" kern="1200">
                <a:solidFill>
                  <a:schemeClr val="tx1"/>
                </a:solidFill>
                <a:latin typeface="Calibri" charset="0"/>
                <a:ea typeface="Geneva" charset="0"/>
                <a:cs typeface="Geneva"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srgbClr val="004C97"/>
                </a:solidFill>
                <a:effectLst/>
                <a:uLnTx/>
                <a:uFillTx/>
                <a:latin typeface="Helvetica"/>
                <a:ea typeface="ＭＳ Ｐゴシック" charset="0"/>
              </a:rPr>
              <a:t>Grassellino - SQMS</a:t>
            </a:r>
            <a:endParaRPr kumimoji="0" lang="en-US" sz="675" b="1" i="0" u="none" strike="noStrike" kern="1200" cap="none" spc="0" normalizeH="0" baseline="0" noProof="0">
              <a:ln>
                <a:noFill/>
              </a:ln>
              <a:solidFill>
                <a:srgbClr val="004C97"/>
              </a:solidFill>
              <a:effectLst/>
              <a:uLnTx/>
              <a:uFillTx/>
              <a:latin typeface="Helvetica"/>
              <a:ea typeface="ＭＳ Ｐゴシック" charset="0"/>
            </a:endParaRPr>
          </a:p>
        </p:txBody>
      </p:sp>
      <p:pic>
        <p:nvPicPr>
          <p:cNvPr id="7" name="Picture 9">
            <a:extLst>
              <a:ext uri="{FF2B5EF4-FFF2-40B4-BE49-F238E27FC236}">
                <a16:creationId xmlns:a16="http://schemas.microsoft.com/office/drawing/2014/main" id="{1938EC32-E84D-7703-82A0-0A23986A033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39814" y="2370508"/>
            <a:ext cx="1011342" cy="1005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CC4455-EDB2-F3A2-CC63-BF1E799A803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12886" y="2377074"/>
            <a:ext cx="1005839"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17188D2-31D8-89CE-B25D-4AE50E167721}"/>
              </a:ext>
            </a:extLst>
          </p:cNvPr>
          <p:cNvSpPr txBox="1"/>
          <p:nvPr/>
        </p:nvSpPr>
        <p:spPr>
          <a:xfrm>
            <a:off x="1676596" y="3347470"/>
            <a:ext cx="1239944"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3087"/>
                </a:solidFill>
                <a:effectLst/>
                <a:uLnTx/>
                <a:uFillTx/>
                <a:latin typeface="Helvetica" pitchFamily="2" charset="0"/>
                <a:ea typeface="Geneva" charset="0"/>
              </a:rPr>
              <a:t>Akshay Murthy</a:t>
            </a:r>
            <a:endParaRPr kumimoji="0" lang="en-US" sz="800" b="0" i="0" u="none" strike="noStrike" kern="1200" cap="none" spc="0" normalizeH="0" baseline="0" noProof="0" dirty="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3087"/>
                </a:solidFill>
                <a:effectLst/>
                <a:uLnTx/>
                <a:uFillTx/>
                <a:latin typeface="Helvetica" pitchFamily="2" charset="0"/>
                <a:ea typeface="Geneva" charset="0"/>
              </a:rPr>
              <a:t>Fermilab</a:t>
            </a:r>
            <a:endParaRPr kumimoji="0" lang="en-US" sz="800" b="0" i="0" u="none" strike="noStrike" kern="1200" cap="none" spc="0" normalizeH="0" baseline="0" noProof="0" dirty="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4C97"/>
              </a:solidFill>
              <a:effectLst/>
              <a:uLnTx/>
              <a:uFillTx/>
              <a:latin typeface="Helvetica" pitchFamily="2" charset="0"/>
              <a:ea typeface="Geneva" charset="0"/>
              <a:cs typeface="+mj-cs"/>
            </a:endParaRPr>
          </a:p>
        </p:txBody>
      </p:sp>
      <p:sp>
        <p:nvSpPr>
          <p:cNvPr id="17" name="TextBox 16">
            <a:extLst>
              <a:ext uri="{FF2B5EF4-FFF2-40B4-BE49-F238E27FC236}">
                <a16:creationId xmlns:a16="http://schemas.microsoft.com/office/drawing/2014/main" id="{928DEE0F-6575-9FF1-BFCA-D9813F47C8CE}"/>
              </a:ext>
            </a:extLst>
          </p:cNvPr>
          <p:cNvSpPr txBox="1"/>
          <p:nvPr/>
        </p:nvSpPr>
        <p:spPr>
          <a:xfrm>
            <a:off x="606092" y="3345105"/>
            <a:ext cx="1580437"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Mustafa Bal​</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Fermilab</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p:txBody>
      </p:sp>
      <p:sp>
        <p:nvSpPr>
          <p:cNvPr id="19" name="AutoShape 27">
            <a:extLst>
              <a:ext uri="{FF2B5EF4-FFF2-40B4-BE49-F238E27FC236}">
                <a16:creationId xmlns:a16="http://schemas.microsoft.com/office/drawing/2014/main" id="{1BA6C8EF-8F5C-7FD2-7528-DF30DB21A77E}"/>
              </a:ext>
            </a:extLst>
          </p:cNvPr>
          <p:cNvSpPr>
            <a:spLocks noChangeAspect="1" noChangeArrowheads="1"/>
          </p:cNvSpPr>
          <p:nvPr/>
        </p:nvSpPr>
        <p:spPr bwMode="auto">
          <a:xfrm>
            <a:off x="5049768" y="3454120"/>
            <a:ext cx="1762837" cy="17628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3087"/>
              </a:solidFill>
              <a:effectLst/>
              <a:uLnTx/>
              <a:uFillTx/>
              <a:latin typeface="Calibri" charset="0"/>
              <a:ea typeface="Geneva" charset="0"/>
            </a:endParaRPr>
          </a:p>
        </p:txBody>
      </p:sp>
      <p:sp>
        <p:nvSpPr>
          <p:cNvPr id="20" name="TextBox 19">
            <a:extLst>
              <a:ext uri="{FF2B5EF4-FFF2-40B4-BE49-F238E27FC236}">
                <a16:creationId xmlns:a16="http://schemas.microsoft.com/office/drawing/2014/main" id="{D44FF518-B858-39F0-9686-A8F64BE7F546}"/>
              </a:ext>
            </a:extLst>
          </p:cNvPr>
          <p:cNvSpPr txBox="1"/>
          <p:nvPr/>
        </p:nvSpPr>
        <p:spPr>
          <a:xfrm>
            <a:off x="1814599" y="4809301"/>
            <a:ext cx="892859"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Pete Hopkins,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NIST</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sp>
        <p:nvSpPr>
          <p:cNvPr id="22" name="TextBox 21">
            <a:extLst>
              <a:ext uri="{FF2B5EF4-FFF2-40B4-BE49-F238E27FC236}">
                <a16:creationId xmlns:a16="http://schemas.microsoft.com/office/drawing/2014/main" id="{308ED0CA-1F45-7E88-186F-DE91DF4FB6DF}"/>
              </a:ext>
            </a:extLst>
          </p:cNvPr>
          <p:cNvSpPr txBox="1"/>
          <p:nvPr/>
        </p:nvSpPr>
        <p:spPr>
          <a:xfrm>
            <a:off x="2779222" y="3381885"/>
            <a:ext cx="169618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3087"/>
                </a:solidFill>
                <a:effectLst/>
                <a:uLnTx/>
                <a:uFillTx/>
                <a:latin typeface="Helvetica" pitchFamily="2" charset="0"/>
                <a:ea typeface="Geneva" charset="0"/>
              </a:rPr>
              <a:t>Ella Lachman</a:t>
            </a:r>
            <a:endParaRPr kumimoji="0" lang="en-US" sz="800" b="0" i="0" u="none" strike="noStrike" kern="1200" cap="none" spc="0" normalizeH="0" baseline="0" noProof="0" dirty="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3087"/>
                </a:solidFill>
                <a:effectLst/>
                <a:uLnTx/>
                <a:uFillTx/>
                <a:latin typeface="Helvetica" pitchFamily="2" charset="0"/>
                <a:ea typeface="Geneva" charset="0"/>
              </a:rPr>
              <a:t>Rigetti</a:t>
            </a:r>
            <a:r>
              <a:rPr kumimoji="0" lang="en-US" sz="800" b="0" i="0" u="none" strike="noStrike" kern="1200" cap="none" spc="0" normalizeH="0" baseline="0" noProof="0" dirty="0">
                <a:ln>
                  <a:noFill/>
                </a:ln>
                <a:solidFill>
                  <a:srgbClr val="003087"/>
                </a:solidFill>
                <a:effectLst/>
                <a:uLnTx/>
                <a:uFillTx/>
                <a:latin typeface="Helvetica" pitchFamily="2" charset="0"/>
                <a:ea typeface="Geneva" charset="0"/>
              </a:rPr>
              <a:t> Computing</a:t>
            </a:r>
            <a:endParaRPr kumimoji="0" lang="en-US" sz="800" b="0" i="0" u="none" strike="noStrike" kern="1200" cap="none" spc="0" normalizeH="0" baseline="0" noProof="0" dirty="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4C97"/>
              </a:solidFill>
              <a:effectLst/>
              <a:uLnTx/>
              <a:uFillTx/>
              <a:latin typeface="Helvetica" pitchFamily="2" charset="0"/>
              <a:ea typeface="Geneva" charset="0"/>
              <a:cs typeface="+mj-cs"/>
            </a:endParaRPr>
          </a:p>
        </p:txBody>
      </p:sp>
      <p:sp>
        <p:nvSpPr>
          <p:cNvPr id="23" name="TextBox 22">
            <a:extLst>
              <a:ext uri="{FF2B5EF4-FFF2-40B4-BE49-F238E27FC236}">
                <a16:creationId xmlns:a16="http://schemas.microsoft.com/office/drawing/2014/main" id="{A9277F62-ADCE-BFD5-24AB-40779909B7B5}"/>
              </a:ext>
            </a:extLst>
          </p:cNvPr>
          <p:cNvSpPr txBox="1"/>
          <p:nvPr/>
        </p:nvSpPr>
        <p:spPr>
          <a:xfrm>
            <a:off x="4871284" y="3354425"/>
            <a:ext cx="1516010"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srgbClr val="003087"/>
                </a:solidFill>
                <a:effectLst/>
                <a:uLnTx/>
                <a:uFillTx/>
                <a:latin typeface="Helvetica" pitchFamily="2" charset="0"/>
                <a:ea typeface="Geneva" charset="0"/>
              </a:rPr>
              <a:t>Shaojiang</a:t>
            </a: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 Zhu​​</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Fermilab</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pic>
        <p:nvPicPr>
          <p:cNvPr id="24" name="Picture 21">
            <a:extLst>
              <a:ext uri="{FF2B5EF4-FFF2-40B4-BE49-F238E27FC236}">
                <a16:creationId xmlns:a16="http://schemas.microsoft.com/office/drawing/2014/main" id="{7365B3C2-58DA-B9E4-2086-6B603699AF5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58676" y="2376173"/>
            <a:ext cx="1021976" cy="10058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6B52637-86D2-DC6B-870B-F11D3749A89F}"/>
              </a:ext>
            </a:extLst>
          </p:cNvPr>
          <p:cNvSpPr txBox="1"/>
          <p:nvPr/>
        </p:nvSpPr>
        <p:spPr>
          <a:xfrm>
            <a:off x="574742" y="4779879"/>
            <a:ext cx="1580437"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Lin Zhou</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Ames National Lab</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sp>
        <p:nvSpPr>
          <p:cNvPr id="26" name="TextBox 25">
            <a:extLst>
              <a:ext uri="{FF2B5EF4-FFF2-40B4-BE49-F238E27FC236}">
                <a16:creationId xmlns:a16="http://schemas.microsoft.com/office/drawing/2014/main" id="{37F5E778-2027-C568-36D3-61C4DCB68088}"/>
              </a:ext>
            </a:extLst>
          </p:cNvPr>
          <p:cNvSpPr txBox="1"/>
          <p:nvPr/>
        </p:nvSpPr>
        <p:spPr>
          <a:xfrm>
            <a:off x="2768228" y="4836087"/>
            <a:ext cx="853574"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Florent Lecoq, NIST</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pic>
        <p:nvPicPr>
          <p:cNvPr id="28" name="Picture 2" descr="Francesco Crisa' - SQEL | Superconducting Quantum Electronics Lab">
            <a:extLst>
              <a:ext uri="{FF2B5EF4-FFF2-40B4-BE49-F238E27FC236}">
                <a16:creationId xmlns:a16="http://schemas.microsoft.com/office/drawing/2014/main" id="{1BE3545A-FCEB-E58E-9115-C4301432A41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826489" y="2367521"/>
            <a:ext cx="843822" cy="10058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77F25DE-BAA1-8EED-3EEA-FDFC7FD90A97}"/>
              </a:ext>
            </a:extLst>
          </p:cNvPr>
          <p:cNvSpPr txBox="1"/>
          <p:nvPr/>
        </p:nvSpPr>
        <p:spPr>
          <a:xfrm>
            <a:off x="3811948" y="3402790"/>
            <a:ext cx="1089021"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Francesco </a:t>
            </a:r>
            <a:r>
              <a:rPr kumimoji="0" lang="en-US" sz="800" b="0" i="0" u="none" strike="noStrike" kern="1200" cap="none" spc="0" normalizeH="0" baseline="0" noProof="0" err="1">
                <a:ln>
                  <a:noFill/>
                </a:ln>
                <a:solidFill>
                  <a:srgbClr val="003087"/>
                </a:solidFill>
                <a:effectLst/>
                <a:uLnTx/>
                <a:uFillTx/>
                <a:latin typeface="Helvetica" pitchFamily="2" charset="0"/>
                <a:ea typeface="Geneva" charset="0"/>
              </a:rPr>
              <a:t>Crisa</a:t>
            </a: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 Fermilab</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pic>
        <p:nvPicPr>
          <p:cNvPr id="30" name="Picture 2" descr="Peter Hopkins joined the Superconductive Electronics Group ...">
            <a:extLst>
              <a:ext uri="{FF2B5EF4-FFF2-40B4-BE49-F238E27FC236}">
                <a16:creationId xmlns:a16="http://schemas.microsoft.com/office/drawing/2014/main" id="{0CAB3FCB-BD3F-D47A-107C-CB156FC5FC7C}"/>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20763" y="3790244"/>
            <a:ext cx="866571" cy="10058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88F6411-5C80-14CA-DD9E-BF4EE7C28988}"/>
              </a:ext>
            </a:extLst>
          </p:cNvPr>
          <p:cNvSpPr txBox="1"/>
          <p:nvPr/>
        </p:nvSpPr>
        <p:spPr>
          <a:xfrm>
            <a:off x="3831112" y="4878227"/>
            <a:ext cx="941333"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Nik Zhelev, NU</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pic>
        <p:nvPicPr>
          <p:cNvPr id="33" name="Picture 6" descr="112 Hardware Heroes Changing Quantum Tech — Part 6: Specialists 71–84">
            <a:extLst>
              <a:ext uri="{FF2B5EF4-FFF2-40B4-BE49-F238E27FC236}">
                <a16:creationId xmlns:a16="http://schemas.microsoft.com/office/drawing/2014/main" id="{9F385AD6-F6F6-454B-41CF-3F2A0C59346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819021" y="379024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4CFEE05-0C90-38F8-E95B-4AB4676D0F8F}"/>
              </a:ext>
            </a:extLst>
          </p:cNvPr>
          <p:cNvSpPr txBox="1"/>
          <p:nvPr/>
        </p:nvSpPr>
        <p:spPr>
          <a:xfrm>
            <a:off x="4801155" y="4819796"/>
            <a:ext cx="1069989"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Yuvraj Mohan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srgbClr val="003087"/>
                </a:solidFill>
                <a:effectLst/>
                <a:uLnTx/>
                <a:uFillTx/>
                <a:latin typeface="Helvetica" pitchFamily="2" charset="0"/>
                <a:ea typeface="Geneva" charset="0"/>
              </a:rPr>
              <a:t>Rigetti</a:t>
            </a:r>
            <a:r>
              <a:rPr kumimoji="0" lang="en-US" sz="800" b="0" i="0" u="none" strike="noStrike" kern="1200" cap="none" spc="0" normalizeH="0" baseline="0" noProof="0">
                <a:ln>
                  <a:noFill/>
                </a:ln>
                <a:solidFill>
                  <a:srgbClr val="003087"/>
                </a:solidFill>
                <a:effectLst/>
                <a:uLnTx/>
                <a:uFillTx/>
                <a:latin typeface="Helvetica" pitchFamily="2" charset="0"/>
                <a:ea typeface="Geneva" charset="0"/>
              </a:rPr>
              <a:t> Computing</a:t>
            </a:r>
            <a:endParaRPr kumimoji="0" lang="en-US" sz="800" b="0" i="0" u="none" strike="noStrike" kern="1200" cap="none" spc="0" normalizeH="0" baseline="0" noProof="0">
              <a:ln>
                <a:noFill/>
              </a:ln>
              <a:solidFill>
                <a:srgbClr val="003087"/>
              </a:solidFill>
              <a:effectLst/>
              <a:uLnTx/>
              <a:uFillTx/>
              <a:latin typeface="Segoe UI" panose="020B0502040204020203" pitchFamily="34" charset="0"/>
              <a:ea typeface="Geneva"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pitchFamily="2" charset="0"/>
              <a:ea typeface="Geneva" charset="0"/>
              <a:cs typeface="+mj-cs"/>
            </a:endParaRPr>
          </a:p>
        </p:txBody>
      </p:sp>
      <p:pic>
        <p:nvPicPr>
          <p:cNvPr id="35" name="Picture 8" descr="Florent Lecocq - Senior Research Associate - National Institute of  Standards and Technology (NIST) | LinkedIn">
            <a:extLst>
              <a:ext uri="{FF2B5EF4-FFF2-40B4-BE49-F238E27FC236}">
                <a16:creationId xmlns:a16="http://schemas.microsoft.com/office/drawing/2014/main" id="{1DB34A56-C2AC-FAEE-1241-16FEDEB7740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671939" y="380119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Nikolay Zhelev - Research Assistant Professor, Department of Physics and  Astronomy - Northwestern University | LinkedIn">
            <a:extLst>
              <a:ext uri="{FF2B5EF4-FFF2-40B4-BE49-F238E27FC236}">
                <a16:creationId xmlns:a16="http://schemas.microsoft.com/office/drawing/2014/main" id="{2408FF7B-E2DD-6877-D8FD-92550A311E9A}"/>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745480" y="379024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Ella Lachman – SQMS Center">
            <a:extLst>
              <a:ext uri="{FF2B5EF4-FFF2-40B4-BE49-F238E27FC236}">
                <a16:creationId xmlns:a16="http://schemas.microsoft.com/office/drawing/2014/main" id="{ADA08AFB-BED8-E0FD-DC09-A1B5D1A0278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717273" y="237617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Meet the new MSE faculty: Lin Zhou - College of Engineering News">
            <a:extLst>
              <a:ext uri="{FF2B5EF4-FFF2-40B4-BE49-F238E27FC236}">
                <a16:creationId xmlns:a16="http://schemas.microsoft.com/office/drawing/2014/main" id="{00C4E97F-4EB3-31C9-5657-E69C1ECC752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55326" y="379024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1BAB4C01-A5B7-5E0A-EA4E-EEA2E29F1F89}"/>
              </a:ext>
            </a:extLst>
          </p:cNvPr>
          <p:cNvSpPr txBox="1">
            <a:spLocks/>
          </p:cNvSpPr>
          <p:nvPr/>
        </p:nvSpPr>
        <p:spPr>
          <a:xfrm>
            <a:off x="353527" y="239384"/>
            <a:ext cx="9147298"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Nanofabrication Taskforce for Coordination</a:t>
            </a:r>
          </a:p>
        </p:txBody>
      </p:sp>
    </p:spTree>
    <p:extLst>
      <p:ext uri="{BB962C8B-B14F-4D97-AF65-F5344CB8AC3E}">
        <p14:creationId xmlns:p14="http://schemas.microsoft.com/office/powerpoint/2010/main" val="931552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741511-3F2A-C68C-029C-968AF64729A4}"/>
              </a:ext>
            </a:extLst>
          </p:cNvPr>
          <p:cNvSpPr>
            <a:spLocks noGrp="1"/>
          </p:cNvSpPr>
          <p:nvPr>
            <p:ph idx="1"/>
          </p:nvPr>
        </p:nvSpPr>
        <p:spPr>
          <a:xfrm>
            <a:off x="-413799" y="593455"/>
            <a:ext cx="9971598" cy="4450573"/>
          </a:xfrm>
        </p:spPr>
        <p:txBody>
          <a:bodyPr/>
          <a:lstStyle/>
          <a:p>
            <a:pPr marL="0" indent="0" algn="ctr">
              <a:buNone/>
            </a:pPr>
            <a:r>
              <a:rPr lang="en-US" dirty="0"/>
              <a:t>Resonators and qubits fab and measurements (&gt; 5 foundries)</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Material characterization of devices fragments (&gt; 5 institutions)</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Simulation of participation ratios of various materials</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Understanding of subsystem losses, choice of subsystem/material to modify</a:t>
            </a:r>
          </a:p>
          <a:p>
            <a:pPr marL="0" indent="0" algn="ctr">
              <a:buNone/>
            </a:pPr>
            <a:endParaRPr lang="en-US" dirty="0"/>
          </a:p>
        </p:txBody>
      </p:sp>
      <p:sp>
        <p:nvSpPr>
          <p:cNvPr id="3" name="Title 2">
            <a:extLst>
              <a:ext uri="{FF2B5EF4-FFF2-40B4-BE49-F238E27FC236}">
                <a16:creationId xmlns:a16="http://schemas.microsoft.com/office/drawing/2014/main" id="{53A85028-AC9B-56DA-DD9D-FB0047D98B91}"/>
              </a:ext>
            </a:extLst>
          </p:cNvPr>
          <p:cNvSpPr>
            <a:spLocks noGrp="1"/>
          </p:cNvSpPr>
          <p:nvPr>
            <p:ph type="title"/>
          </p:nvPr>
        </p:nvSpPr>
        <p:spPr/>
        <p:txBody>
          <a:bodyPr/>
          <a:lstStyle/>
          <a:p>
            <a:r>
              <a:rPr lang="en-US" dirty="0"/>
              <a:t>Overall approach to improve </a:t>
            </a:r>
            <a:r>
              <a:rPr lang="en-US" dirty="0" err="1"/>
              <a:t>transmon</a:t>
            </a:r>
            <a:r>
              <a:rPr lang="en-US" dirty="0"/>
              <a:t> coherence</a:t>
            </a:r>
          </a:p>
        </p:txBody>
      </p:sp>
      <p:sp>
        <p:nvSpPr>
          <p:cNvPr id="4" name="Down Arrow 3">
            <a:extLst>
              <a:ext uri="{FF2B5EF4-FFF2-40B4-BE49-F238E27FC236}">
                <a16:creationId xmlns:a16="http://schemas.microsoft.com/office/drawing/2014/main" id="{B03B6259-255F-4D20-B7D3-56B1C45B08DF}"/>
              </a:ext>
            </a:extLst>
          </p:cNvPr>
          <p:cNvSpPr/>
          <p:nvPr/>
        </p:nvSpPr>
        <p:spPr>
          <a:xfrm>
            <a:off x="3957493" y="926676"/>
            <a:ext cx="407508" cy="914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Down Arrow 5">
            <a:extLst>
              <a:ext uri="{FF2B5EF4-FFF2-40B4-BE49-F238E27FC236}">
                <a16:creationId xmlns:a16="http://schemas.microsoft.com/office/drawing/2014/main" id="{A27FBB4A-D588-5D51-64BB-7529FA2D7720}"/>
              </a:ext>
            </a:extLst>
          </p:cNvPr>
          <p:cNvSpPr/>
          <p:nvPr/>
        </p:nvSpPr>
        <p:spPr>
          <a:xfrm>
            <a:off x="3974434" y="2297512"/>
            <a:ext cx="390567" cy="914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Down Arrow 6">
            <a:extLst>
              <a:ext uri="{FF2B5EF4-FFF2-40B4-BE49-F238E27FC236}">
                <a16:creationId xmlns:a16="http://schemas.microsoft.com/office/drawing/2014/main" id="{A60D00D0-7B96-DFC8-DB9D-1126AD8DF94B}"/>
              </a:ext>
            </a:extLst>
          </p:cNvPr>
          <p:cNvSpPr/>
          <p:nvPr/>
        </p:nvSpPr>
        <p:spPr>
          <a:xfrm>
            <a:off x="3996624" y="3628940"/>
            <a:ext cx="407508" cy="8805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Bent Arrow 7">
            <a:extLst>
              <a:ext uri="{FF2B5EF4-FFF2-40B4-BE49-F238E27FC236}">
                <a16:creationId xmlns:a16="http://schemas.microsoft.com/office/drawing/2014/main" id="{F5F66191-F678-CC80-7EEA-CEFF57F43BD4}"/>
              </a:ext>
            </a:extLst>
          </p:cNvPr>
          <p:cNvSpPr/>
          <p:nvPr/>
        </p:nvSpPr>
        <p:spPr>
          <a:xfrm>
            <a:off x="410939" y="742084"/>
            <a:ext cx="970935" cy="402533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Arial"/>
              <a:ea typeface="+mn-ea"/>
              <a:cs typeface="+mn-cs"/>
            </a:endParaRPr>
          </a:p>
        </p:txBody>
      </p:sp>
      <p:pic>
        <p:nvPicPr>
          <p:cNvPr id="10" name="Picture 9" descr="Diagram&#10;&#10;Description automatically generated">
            <a:extLst>
              <a:ext uri="{FF2B5EF4-FFF2-40B4-BE49-F238E27FC236}">
                <a16:creationId xmlns:a16="http://schemas.microsoft.com/office/drawing/2014/main" id="{FB611391-BFB5-661C-2D9D-CC282FA4B1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0966" y="860842"/>
            <a:ext cx="1090330" cy="968251"/>
          </a:xfrm>
          <a:prstGeom prst="rect">
            <a:avLst/>
          </a:prstGeom>
        </p:spPr>
      </p:pic>
      <p:pic>
        <p:nvPicPr>
          <p:cNvPr id="11" name="Picture 10">
            <a:extLst>
              <a:ext uri="{FF2B5EF4-FFF2-40B4-BE49-F238E27FC236}">
                <a16:creationId xmlns:a16="http://schemas.microsoft.com/office/drawing/2014/main" id="{9B066972-763E-1E9A-1A62-72DF839CCF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5308" y="924602"/>
            <a:ext cx="1067932" cy="961392"/>
          </a:xfrm>
          <a:prstGeom prst="rect">
            <a:avLst/>
          </a:prstGeom>
        </p:spPr>
      </p:pic>
      <p:pic>
        <p:nvPicPr>
          <p:cNvPr id="17" name="Picture 16">
            <a:extLst>
              <a:ext uri="{FF2B5EF4-FFF2-40B4-BE49-F238E27FC236}">
                <a16:creationId xmlns:a16="http://schemas.microsoft.com/office/drawing/2014/main" id="{BC23FB0D-2A46-BA8B-42E5-10BB3405DF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9802" y="3628940"/>
            <a:ext cx="1992319" cy="757763"/>
          </a:xfrm>
          <a:prstGeom prst="rect">
            <a:avLst/>
          </a:prstGeom>
        </p:spPr>
      </p:pic>
      <p:pic>
        <p:nvPicPr>
          <p:cNvPr id="18" name="Picture 17">
            <a:extLst>
              <a:ext uri="{FF2B5EF4-FFF2-40B4-BE49-F238E27FC236}">
                <a16:creationId xmlns:a16="http://schemas.microsoft.com/office/drawing/2014/main" id="{33F906F0-22AD-2282-7D14-2823DBE3DC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8800" y="3518096"/>
            <a:ext cx="1477982" cy="1031949"/>
          </a:xfrm>
          <a:prstGeom prst="rect">
            <a:avLst/>
          </a:prstGeom>
        </p:spPr>
      </p:pic>
      <p:pic>
        <p:nvPicPr>
          <p:cNvPr id="20" name="Picture 19">
            <a:extLst>
              <a:ext uri="{FF2B5EF4-FFF2-40B4-BE49-F238E27FC236}">
                <a16:creationId xmlns:a16="http://schemas.microsoft.com/office/drawing/2014/main" id="{3A249E3C-F613-4748-3346-6C09637DBAC1}"/>
              </a:ext>
            </a:extLst>
          </p:cNvPr>
          <p:cNvPicPr>
            <a:picLocks noChangeAspect="1"/>
          </p:cNvPicPr>
          <p:nvPr/>
        </p:nvPicPr>
        <p:blipFill>
          <a:blip r:embed="rId6"/>
          <a:stretch>
            <a:fillRect/>
          </a:stretch>
        </p:blipFill>
        <p:spPr>
          <a:xfrm>
            <a:off x="2405400" y="2201685"/>
            <a:ext cx="1079500" cy="1066800"/>
          </a:xfrm>
          <a:prstGeom prst="rect">
            <a:avLst/>
          </a:prstGeom>
        </p:spPr>
      </p:pic>
      <p:pic>
        <p:nvPicPr>
          <p:cNvPr id="21" name="Picture 20">
            <a:extLst>
              <a:ext uri="{FF2B5EF4-FFF2-40B4-BE49-F238E27FC236}">
                <a16:creationId xmlns:a16="http://schemas.microsoft.com/office/drawing/2014/main" id="{6D9BF58C-3FF0-24E1-1ADD-A3E9E571485B}"/>
              </a:ext>
            </a:extLst>
          </p:cNvPr>
          <p:cNvPicPr>
            <a:picLocks noChangeAspect="1"/>
          </p:cNvPicPr>
          <p:nvPr/>
        </p:nvPicPr>
        <p:blipFill>
          <a:blip r:embed="rId7"/>
          <a:stretch>
            <a:fillRect/>
          </a:stretch>
        </p:blipFill>
        <p:spPr>
          <a:xfrm>
            <a:off x="5300965" y="2180213"/>
            <a:ext cx="1079500" cy="1066800"/>
          </a:xfrm>
          <a:prstGeom prst="rect">
            <a:avLst/>
          </a:prstGeom>
        </p:spPr>
      </p:pic>
      <p:sp>
        <p:nvSpPr>
          <p:cNvPr id="22" name="TextBox 21">
            <a:extLst>
              <a:ext uri="{FF2B5EF4-FFF2-40B4-BE49-F238E27FC236}">
                <a16:creationId xmlns:a16="http://schemas.microsoft.com/office/drawing/2014/main" id="{6438BA30-56EA-38C1-4DD3-F819820E6D7E}"/>
              </a:ext>
            </a:extLst>
          </p:cNvPr>
          <p:cNvSpPr txBox="1"/>
          <p:nvPr/>
        </p:nvSpPr>
        <p:spPr>
          <a:xfrm>
            <a:off x="4912384" y="3598133"/>
            <a:ext cx="928331" cy="2769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087"/>
                </a:solidFill>
                <a:effectLst/>
                <a:uLnTx/>
                <a:uFillTx/>
                <a:latin typeface="Calibri" charset="0"/>
                <a:ea typeface="Geneva" charset="0"/>
              </a:rPr>
              <a:t>ANSYS HFSS</a:t>
            </a:r>
          </a:p>
        </p:txBody>
      </p:sp>
    </p:spTree>
    <p:extLst>
      <p:ext uri="{BB962C8B-B14F-4D97-AF65-F5344CB8AC3E}">
        <p14:creationId xmlns:p14="http://schemas.microsoft.com/office/powerpoint/2010/main" val="3535875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D6750-A060-3906-0162-F01E077A2F47}"/>
              </a:ext>
            </a:extLst>
          </p:cNvPr>
          <p:cNvSpPr>
            <a:spLocks noGrp="1"/>
          </p:cNvSpPr>
          <p:nvPr>
            <p:ph type="title"/>
          </p:nvPr>
        </p:nvSpPr>
        <p:spPr>
          <a:xfrm>
            <a:off x="3236976" y="2136486"/>
            <a:ext cx="8686800" cy="320908"/>
          </a:xfrm>
        </p:spPr>
        <p:txBody>
          <a:bodyPr/>
          <a:lstStyle/>
          <a:p>
            <a:r>
              <a:rPr lang="en-US" dirty="0"/>
              <a:t>Center Overview</a:t>
            </a:r>
          </a:p>
        </p:txBody>
      </p:sp>
      <p:sp>
        <p:nvSpPr>
          <p:cNvPr id="4" name="Date Placeholder 3">
            <a:extLst>
              <a:ext uri="{FF2B5EF4-FFF2-40B4-BE49-F238E27FC236}">
                <a16:creationId xmlns:a16="http://schemas.microsoft.com/office/drawing/2014/main" id="{01BD762C-8F7D-E586-12A9-45A30838BCBC}"/>
              </a:ext>
            </a:extLst>
          </p:cNvPr>
          <p:cNvSpPr>
            <a:spLocks noGrp="1"/>
          </p:cNvSpPr>
          <p:nvPr>
            <p:ph type="dt" sz="half" idx="2"/>
          </p:nvPr>
        </p:nvSpPr>
        <p:spPr/>
        <p:txBody>
          <a:bodyPr/>
          <a:lstStyle/>
          <a:p>
            <a:pPr>
              <a:defRPr/>
            </a:pPr>
            <a:r>
              <a:rPr lang="en-US" dirty="0"/>
              <a:t>8/10/23</a:t>
            </a:r>
          </a:p>
        </p:txBody>
      </p:sp>
      <p:sp>
        <p:nvSpPr>
          <p:cNvPr id="5" name="Footer Placeholder 4">
            <a:extLst>
              <a:ext uri="{FF2B5EF4-FFF2-40B4-BE49-F238E27FC236}">
                <a16:creationId xmlns:a16="http://schemas.microsoft.com/office/drawing/2014/main" id="{FE7DBE92-32F2-783A-DA1C-6B773C2EBC68}"/>
              </a:ext>
            </a:extLst>
          </p:cNvPr>
          <p:cNvSpPr>
            <a:spLocks noGrp="1"/>
          </p:cNvSpPr>
          <p:nvPr>
            <p:ph type="ftr" sz="quarter" idx="3"/>
          </p:nvPr>
        </p:nvSpPr>
        <p:spPr/>
        <p:txBody>
          <a:bodyPr/>
          <a:lstStyle/>
          <a:p>
            <a:pPr>
              <a:defRPr/>
            </a:pPr>
            <a:r>
              <a:rPr lang="en-US" dirty="0"/>
              <a:t>Grassellino | Fermilab Budget Briefing</a:t>
            </a:r>
            <a:endParaRPr lang="en-US" b="1" dirty="0"/>
          </a:p>
        </p:txBody>
      </p:sp>
      <p:sp>
        <p:nvSpPr>
          <p:cNvPr id="6" name="Slide Number Placeholder 5">
            <a:extLst>
              <a:ext uri="{FF2B5EF4-FFF2-40B4-BE49-F238E27FC236}">
                <a16:creationId xmlns:a16="http://schemas.microsoft.com/office/drawing/2014/main" id="{536B8193-6338-847D-0424-04010C7A3FE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451924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7F79F-E5EE-9DF3-A1CC-AC34D43B2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9856" y="994871"/>
            <a:ext cx="2575854" cy="2660215"/>
          </a:xfrm>
          <a:prstGeom prst="rect">
            <a:avLst/>
          </a:prstGeom>
        </p:spPr>
      </p:pic>
      <p:pic>
        <p:nvPicPr>
          <p:cNvPr id="3" name="Picture 2" descr="Diagram&#10;&#10;Description automatically generated">
            <a:extLst>
              <a:ext uri="{FF2B5EF4-FFF2-40B4-BE49-F238E27FC236}">
                <a16:creationId xmlns:a16="http://schemas.microsoft.com/office/drawing/2014/main" id="{80E0467E-1FD9-4C1A-A3A8-294265B703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23" y="994871"/>
            <a:ext cx="2546435" cy="2579256"/>
          </a:xfrm>
          <a:prstGeom prst="rect">
            <a:avLst/>
          </a:prstGeom>
        </p:spPr>
      </p:pic>
      <p:sp>
        <p:nvSpPr>
          <p:cNvPr id="15" name="Content Placeholder 1">
            <a:extLst>
              <a:ext uri="{FF2B5EF4-FFF2-40B4-BE49-F238E27FC236}">
                <a16:creationId xmlns:a16="http://schemas.microsoft.com/office/drawing/2014/main" id="{A05B692D-9389-4528-B277-D21F8858F1BF}"/>
              </a:ext>
            </a:extLst>
          </p:cNvPr>
          <p:cNvSpPr txBox="1">
            <a:spLocks/>
          </p:cNvSpPr>
          <p:nvPr/>
        </p:nvSpPr>
        <p:spPr>
          <a:xfrm>
            <a:off x="-394284" y="3793632"/>
            <a:ext cx="5375764" cy="1036677"/>
          </a:xfrm>
          <a:ln>
            <a:solidFill>
              <a:srgbClr val="000000"/>
            </a:solidFill>
          </a:ln>
        </p:spPr>
        <p:txBody>
          <a:bodyPr/>
          <a:lstStyle>
            <a:lvl1pPr marL="0" indent="0" algn="ctr" defTabSz="457200" rtl="0" eaLnBrk="1" fontAlgn="base" hangingPunct="1">
              <a:spcBef>
                <a:spcPct val="20000"/>
              </a:spcBef>
              <a:spcAft>
                <a:spcPct val="0"/>
              </a:spcAft>
              <a:buFont typeface="Arial" charset="0"/>
              <a:buNone/>
              <a:defRPr sz="1800" kern="1200">
                <a:solidFill>
                  <a:srgbClr val="7F7F7F"/>
                </a:solidFill>
                <a:latin typeface="Helvetica"/>
                <a:ea typeface="Geneva" charset="0"/>
                <a:cs typeface="ＭＳ Ｐゴシック" charset="0"/>
              </a:defRPr>
            </a:lvl1pPr>
            <a:lvl2pPr marL="342900" indent="0" algn="ctr" defTabSz="457200" rtl="0" eaLnBrk="1" fontAlgn="base" hangingPunct="1">
              <a:spcBef>
                <a:spcPct val="20000"/>
              </a:spcBef>
              <a:spcAft>
                <a:spcPct val="0"/>
              </a:spcAft>
              <a:buFont typeface="Arial" charset="0"/>
              <a:buNone/>
              <a:defRPr sz="1500" kern="1200">
                <a:solidFill>
                  <a:srgbClr val="7F7F7F"/>
                </a:solidFill>
                <a:latin typeface="Helvetica"/>
                <a:ea typeface="ＭＳ Ｐゴシック" charset="0"/>
                <a:cs typeface="ＭＳ Ｐゴシック" charset="0"/>
              </a:defRPr>
            </a:lvl2pPr>
            <a:lvl3pPr marL="685800" indent="0" algn="ctr" defTabSz="457200" rtl="0" eaLnBrk="1" fontAlgn="base" hangingPunct="1">
              <a:spcBef>
                <a:spcPct val="20000"/>
              </a:spcBef>
              <a:spcAft>
                <a:spcPct val="0"/>
              </a:spcAft>
              <a:buFont typeface="Arial" charset="0"/>
              <a:buNone/>
              <a:defRPr sz="1350" kern="1200">
                <a:solidFill>
                  <a:srgbClr val="7F7F7F"/>
                </a:solidFill>
                <a:latin typeface="Helvetica"/>
                <a:ea typeface="ＭＳ Ｐゴシック" charset="0"/>
                <a:cs typeface="ＭＳ Ｐゴシック" charset="0"/>
              </a:defRPr>
            </a:lvl3pPr>
            <a:lvl4pPr marL="1028700" indent="0" algn="ctr"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4pPr>
            <a:lvl5pPr marL="1371600" indent="0" algn="ctr"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pPr marL="909014" marR="0" lvl="2" indent="-285743" algn="l" defTabSz="457200" rtl="0" eaLnBrk="1" fontAlgn="base"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charset="0"/>
              </a:rPr>
              <a:t>V2 contains big paddle qubits vs smaller pads for v1, and IDC and CC</a:t>
            </a:r>
          </a:p>
          <a:p>
            <a:pPr marL="909014" marR="0" lvl="2" indent="-285743" algn="l" defTabSz="457200" rtl="0" eaLnBrk="1" fontAlgn="base"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charset="0"/>
              </a:rPr>
              <a:t>8 fixed frequency uncoupled </a:t>
            </a:r>
            <a:r>
              <a:rPr kumimoji="0" lang="en-US" sz="1400" b="0" i="0" u="none" strike="noStrike" kern="1200" cap="none" spc="0" normalizeH="0" baseline="0" noProof="0" dirty="0" err="1">
                <a:ln>
                  <a:noFill/>
                </a:ln>
                <a:solidFill>
                  <a:srgbClr val="000000"/>
                </a:solidFill>
                <a:effectLst/>
                <a:uLnTx/>
                <a:uFillTx/>
                <a:latin typeface="Arial"/>
                <a:ea typeface="ＭＳ Ｐゴシック" charset="0"/>
              </a:rPr>
              <a:t>transmons</a:t>
            </a:r>
            <a:r>
              <a:rPr kumimoji="0" lang="en-US" sz="1400" b="0" i="0" u="none" strike="noStrike" kern="1200" cap="none" spc="0" normalizeH="0" baseline="0" noProof="0" dirty="0">
                <a:ln>
                  <a:noFill/>
                </a:ln>
                <a:solidFill>
                  <a:srgbClr val="000000"/>
                </a:solidFill>
                <a:effectLst/>
                <a:uLnTx/>
                <a:uFillTx/>
                <a:latin typeface="Arial"/>
                <a:ea typeface="ＭＳ Ｐゴシック" charset="0"/>
              </a:rPr>
              <a:t> ~ 4 – 5 GHz</a:t>
            </a:r>
          </a:p>
          <a:p>
            <a:pPr marL="909014" marR="0" lvl="2" indent="-285743" algn="l" defTabSz="457200" rtl="0" eaLnBrk="1" fontAlgn="base"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charset="0"/>
              </a:rPr>
              <a:t>Readout resonators ~ 6 – 8 GHz</a:t>
            </a:r>
          </a:p>
          <a:p>
            <a:pPr marL="909014" marR="0" lvl="2" indent="-285743" algn="l" defTabSz="457200" rtl="0" eaLnBrk="1" fontAlgn="base" latinLnBrk="0" hangingPunct="1">
              <a:lnSpc>
                <a:spcPct val="100000"/>
              </a:lnSpc>
              <a:spcBef>
                <a:spcPts val="40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0"/>
            </a:endParaRPr>
          </a:p>
        </p:txBody>
      </p:sp>
      <p:sp>
        <p:nvSpPr>
          <p:cNvPr id="13" name="TextBox 12">
            <a:extLst>
              <a:ext uri="{FF2B5EF4-FFF2-40B4-BE49-F238E27FC236}">
                <a16:creationId xmlns:a16="http://schemas.microsoft.com/office/drawing/2014/main" id="{DF9A47A4-7147-9478-D180-EE2976B499C8}"/>
              </a:ext>
            </a:extLst>
          </p:cNvPr>
          <p:cNvSpPr txBox="1"/>
          <p:nvPr/>
        </p:nvSpPr>
        <p:spPr>
          <a:xfrm>
            <a:off x="625764" y="625539"/>
            <a:ext cx="135646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charset="0"/>
                <a:ea typeface="Geneva" charset="0"/>
              </a:rPr>
              <a:t>R&amp;D Chip v1</a:t>
            </a:r>
          </a:p>
        </p:txBody>
      </p:sp>
      <p:sp>
        <p:nvSpPr>
          <p:cNvPr id="14" name="TextBox 13">
            <a:extLst>
              <a:ext uri="{FF2B5EF4-FFF2-40B4-BE49-F238E27FC236}">
                <a16:creationId xmlns:a16="http://schemas.microsoft.com/office/drawing/2014/main" id="{C51C6BBF-266F-730C-B4CF-BA6024468656}"/>
              </a:ext>
            </a:extLst>
          </p:cNvPr>
          <p:cNvSpPr txBox="1"/>
          <p:nvPr/>
        </p:nvSpPr>
        <p:spPr>
          <a:xfrm>
            <a:off x="2806287" y="625539"/>
            <a:ext cx="1481496"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charset="0"/>
                <a:ea typeface="Geneva" charset="0"/>
              </a:rPr>
              <a:t>R&amp;D Chip v2</a:t>
            </a:r>
          </a:p>
        </p:txBody>
      </p:sp>
      <p:sp>
        <p:nvSpPr>
          <p:cNvPr id="2" name="Title 11">
            <a:extLst>
              <a:ext uri="{FF2B5EF4-FFF2-40B4-BE49-F238E27FC236}">
                <a16:creationId xmlns:a16="http://schemas.microsoft.com/office/drawing/2014/main" id="{44AB03D1-2F0A-C7BC-F1FD-310C02606212}"/>
              </a:ext>
            </a:extLst>
          </p:cNvPr>
          <p:cNvSpPr txBox="1">
            <a:spLocks/>
          </p:cNvSpPr>
          <p:nvPr/>
        </p:nvSpPr>
        <p:spPr>
          <a:xfrm>
            <a:off x="228600" y="188814"/>
            <a:ext cx="8686800" cy="320908"/>
          </a:xfrm>
        </p:spPr>
        <p:txBody>
          <a:bodyPr anchor="b"/>
          <a:lstStyle>
            <a:lvl1pPr algn="ctr" defTabSz="457200" rtl="0" eaLnBrk="1" fontAlgn="base" hangingPunct="1">
              <a:spcBef>
                <a:spcPct val="0"/>
              </a:spcBef>
              <a:spcAft>
                <a:spcPct val="0"/>
              </a:spcAft>
              <a:defRPr sz="45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E5286"/>
                </a:solidFill>
                <a:effectLst/>
                <a:uLnTx/>
                <a:uFillTx/>
                <a:latin typeface="Helvetica"/>
                <a:ea typeface="Geneva" charset="0"/>
              </a:rPr>
              <a:t>SQMS FNAL 2D Qubits Chip Layouts version 1 and version 2</a:t>
            </a:r>
            <a:endParaRPr kumimoji="0" lang="en-US" sz="2200" b="1" i="0" u="none" strike="noStrike" kern="1200" cap="none" spc="0" normalizeH="0" baseline="-25000" noProof="0" dirty="0">
              <a:ln>
                <a:noFill/>
              </a:ln>
              <a:solidFill>
                <a:srgbClr val="2E5286"/>
              </a:solidFill>
              <a:effectLst/>
              <a:uLnTx/>
              <a:uFillTx/>
              <a:latin typeface="Helvetica"/>
              <a:ea typeface="Geneva" charset="0"/>
            </a:endParaRPr>
          </a:p>
        </p:txBody>
      </p:sp>
      <p:pic>
        <p:nvPicPr>
          <p:cNvPr id="5" name="Picture 4">
            <a:extLst>
              <a:ext uri="{FF2B5EF4-FFF2-40B4-BE49-F238E27FC236}">
                <a16:creationId xmlns:a16="http://schemas.microsoft.com/office/drawing/2014/main" id="{28CCCF4D-53A1-CA93-098E-EA6CCFAEF8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9279" y="1342659"/>
            <a:ext cx="3193486" cy="2129867"/>
          </a:xfrm>
          <a:prstGeom prst="rect">
            <a:avLst/>
          </a:prstGeom>
          <a:noFill/>
          <a:extLst>
            <a:ext uri="{909E8E84-426E-40DD-AFC4-6F175D3DCCD1}">
              <a14:hiddenFill xmlns:a14="http://schemas.microsoft.com/office/drawing/2010/main">
                <a:solidFill>
                  <a:srgbClr val="FFFFFF"/>
                </a:solidFill>
              </a14:hiddenFill>
            </a:ext>
          </a:extLst>
        </p:spPr>
      </p:pic>
      <p:pic>
        <p:nvPicPr>
          <p:cNvPr id="6" name="x_Picture 1">
            <a:extLst>
              <a:ext uri="{FF2B5EF4-FFF2-40B4-BE49-F238E27FC236}">
                <a16:creationId xmlns:a16="http://schemas.microsoft.com/office/drawing/2014/main" id="{1493D4D0-CAFE-501B-813C-327896F262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75444" y="3604564"/>
            <a:ext cx="3792110" cy="10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29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1EBAE2D-F72F-F94B-B492-4F3AB169D0BD}"/>
              </a:ext>
            </a:extLst>
          </p:cNvPr>
          <p:cNvSpPr txBox="1">
            <a:spLocks/>
          </p:cNvSpPr>
          <p:nvPr/>
        </p:nvSpPr>
        <p:spPr>
          <a:xfrm>
            <a:off x="228600" y="91185"/>
            <a:ext cx="8686800"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004C97"/>
              </a:solidFill>
              <a:effectLst/>
              <a:uLnTx/>
              <a:uFillTx/>
              <a:latin typeface="Helvetica"/>
              <a:ea typeface="Geneva" charset="0"/>
            </a:endParaRPr>
          </a:p>
        </p:txBody>
      </p:sp>
      <p:pic>
        <p:nvPicPr>
          <p:cNvPr id="2" name="Picture 1" descr="A picture containing text&#10;&#10;Description automatically generated">
            <a:extLst>
              <a:ext uri="{FF2B5EF4-FFF2-40B4-BE49-F238E27FC236}">
                <a16:creationId xmlns:a16="http://schemas.microsoft.com/office/drawing/2014/main" id="{EF02EF2F-6CC5-56FA-500C-F0FE67982E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91841" y="844338"/>
            <a:ext cx="2989527" cy="1490018"/>
          </a:xfrm>
          <a:prstGeom prst="rect">
            <a:avLst/>
          </a:prstGeom>
        </p:spPr>
      </p:pic>
      <p:sp>
        <p:nvSpPr>
          <p:cNvPr id="4" name="Rectangle 3">
            <a:extLst>
              <a:ext uri="{FF2B5EF4-FFF2-40B4-BE49-F238E27FC236}">
                <a16:creationId xmlns:a16="http://schemas.microsoft.com/office/drawing/2014/main" id="{9AB2FE8B-A3F3-1B31-DB1B-38B61062D494}"/>
              </a:ext>
            </a:extLst>
          </p:cNvPr>
          <p:cNvSpPr/>
          <p:nvPr/>
        </p:nvSpPr>
        <p:spPr>
          <a:xfrm>
            <a:off x="3433655" y="833730"/>
            <a:ext cx="1705897" cy="5117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3D4E968-818B-5CDF-88A7-4715CD742CE2}"/>
              </a:ext>
            </a:extLst>
          </p:cNvPr>
          <p:cNvSpPr txBox="1"/>
          <p:nvPr/>
        </p:nvSpPr>
        <p:spPr>
          <a:xfrm>
            <a:off x="123221" y="978181"/>
            <a:ext cx="2989527"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ea typeface="Geneva" charset="0"/>
                <a:cs typeface="Arial" panose="020B0604020202020204" pitchFamily="34" charset="0"/>
              </a:rPr>
              <a:t>Removing oxide </a:t>
            </a:r>
            <a:r>
              <a:rPr kumimoji="0" lang="en-US" sz="2200" b="1" i="0" u="none" strike="noStrike" kern="1200" cap="none" spc="0" normalizeH="0" baseline="0" noProof="0" dirty="0">
                <a:ln>
                  <a:noFill/>
                </a:ln>
                <a:solidFill>
                  <a:srgbClr val="FF0000"/>
                </a:solidFill>
                <a:effectLst/>
                <a:uLnTx/>
                <a:uFillTx/>
                <a:latin typeface="Arial" panose="020B0604020202020204" pitchFamily="34" charset="0"/>
                <a:ea typeface="Geneva" charset="0"/>
                <a:cs typeface="Arial" panose="020B0604020202020204" pitchFamily="34" charset="0"/>
                <a:sym typeface="Wingdings" pitchFamily="2" charset="2"/>
              </a:rPr>
              <a:t></a:t>
            </a:r>
            <a:r>
              <a:rPr kumimoji="0" lang="en-US" sz="2200" b="1" i="0" u="none" strike="noStrike" kern="1200" cap="none" spc="0" normalizeH="0" baseline="0" noProof="0" dirty="0">
                <a:ln>
                  <a:noFill/>
                </a:ln>
                <a:solidFill>
                  <a:srgbClr val="FF0000"/>
                </a:solidFill>
                <a:effectLst/>
                <a:uLnTx/>
                <a:uFillTx/>
                <a:latin typeface="Arial" panose="020B0604020202020204" pitchFamily="34" charset="0"/>
                <a:ea typeface="Geneva" charset="0"/>
                <a:cs typeface="Arial" panose="020B0604020202020204" pitchFamily="34" charset="0"/>
              </a:rPr>
              <a:t> Reduced loss</a:t>
            </a:r>
          </a:p>
        </p:txBody>
      </p:sp>
      <p:sp>
        <p:nvSpPr>
          <p:cNvPr id="11" name="Rectangle 10">
            <a:extLst>
              <a:ext uri="{FF2B5EF4-FFF2-40B4-BE49-F238E27FC236}">
                <a16:creationId xmlns:a16="http://schemas.microsoft.com/office/drawing/2014/main" id="{D10894C1-72EA-3114-DB2D-F25F3021B6EA}"/>
              </a:ext>
            </a:extLst>
          </p:cNvPr>
          <p:cNvSpPr/>
          <p:nvPr/>
        </p:nvSpPr>
        <p:spPr>
          <a:xfrm>
            <a:off x="7012172" y="337427"/>
            <a:ext cx="810394" cy="295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itle 15">
            <a:extLst>
              <a:ext uri="{FF2B5EF4-FFF2-40B4-BE49-F238E27FC236}">
                <a16:creationId xmlns:a16="http://schemas.microsoft.com/office/drawing/2014/main" id="{341070FC-B1CA-4B10-FDBA-B40CE6D09214}"/>
              </a:ext>
            </a:extLst>
          </p:cNvPr>
          <p:cNvSpPr>
            <a:spLocks noGrp="1"/>
          </p:cNvSpPr>
          <p:nvPr>
            <p:ph type="title"/>
          </p:nvPr>
        </p:nvSpPr>
        <p:spPr>
          <a:xfrm>
            <a:off x="242936" y="384554"/>
            <a:ext cx="8686800" cy="320908"/>
          </a:xfrm>
        </p:spPr>
        <p:txBody>
          <a:bodyPr/>
          <a:lstStyle/>
          <a:p>
            <a:r>
              <a:rPr lang="en-US" dirty="0"/>
              <a:t>Nb surface encapsulation of </a:t>
            </a:r>
            <a:r>
              <a:rPr lang="en-US" dirty="0" err="1"/>
              <a:t>transmon</a:t>
            </a:r>
            <a:r>
              <a:rPr lang="en-US" dirty="0"/>
              <a:t> qubits:</a:t>
            </a:r>
            <a:br>
              <a:rPr lang="en-US" dirty="0"/>
            </a:br>
            <a:r>
              <a:rPr lang="en-US" sz="1800" dirty="0"/>
              <a:t>Preserving the low loss of Nb metal while abating Nb oxide losses</a:t>
            </a:r>
          </a:p>
        </p:txBody>
      </p:sp>
      <p:grpSp>
        <p:nvGrpSpPr>
          <p:cNvPr id="7" name="Group 6">
            <a:extLst>
              <a:ext uri="{FF2B5EF4-FFF2-40B4-BE49-F238E27FC236}">
                <a16:creationId xmlns:a16="http://schemas.microsoft.com/office/drawing/2014/main" id="{F68CC8B1-A050-DB5A-96B4-019E2A6E4BF1}"/>
              </a:ext>
            </a:extLst>
          </p:cNvPr>
          <p:cNvGrpSpPr/>
          <p:nvPr/>
        </p:nvGrpSpPr>
        <p:grpSpPr>
          <a:xfrm>
            <a:off x="252219" y="2394439"/>
            <a:ext cx="8481914" cy="1723768"/>
            <a:chOff x="218871" y="2110596"/>
            <a:chExt cx="8481914" cy="1723768"/>
          </a:xfrm>
        </p:grpSpPr>
        <p:grpSp>
          <p:nvGrpSpPr>
            <p:cNvPr id="8" name="Group 7">
              <a:extLst>
                <a:ext uri="{FF2B5EF4-FFF2-40B4-BE49-F238E27FC236}">
                  <a16:creationId xmlns:a16="http://schemas.microsoft.com/office/drawing/2014/main" id="{53D9C81A-EFD1-8DF9-BF2D-24591AFB4E75}"/>
                </a:ext>
              </a:extLst>
            </p:cNvPr>
            <p:cNvGrpSpPr/>
            <p:nvPr/>
          </p:nvGrpSpPr>
          <p:grpSpPr>
            <a:xfrm>
              <a:off x="218871" y="2110596"/>
              <a:ext cx="8481914" cy="1723768"/>
              <a:chOff x="218871" y="2110596"/>
              <a:chExt cx="8481914" cy="1723768"/>
            </a:xfrm>
          </p:grpSpPr>
          <p:pic>
            <p:nvPicPr>
              <p:cNvPr id="23" name="Picture 22" descr="Calendar&#10;&#10;Description automatically generated">
                <a:extLst>
                  <a:ext uri="{FF2B5EF4-FFF2-40B4-BE49-F238E27FC236}">
                    <a16:creationId xmlns:a16="http://schemas.microsoft.com/office/drawing/2014/main" id="{7B0BB914-AF27-0621-652A-40ABBD7D00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96004" y="2110596"/>
                <a:ext cx="3455595" cy="1723768"/>
              </a:xfrm>
              <a:prstGeom prst="rect">
                <a:avLst/>
              </a:prstGeom>
            </p:spPr>
          </p:pic>
          <p:pic>
            <p:nvPicPr>
              <p:cNvPr id="24" name="Picture 23" descr="Calendar&#10;&#10;Description automatically generated">
                <a:extLst>
                  <a:ext uri="{FF2B5EF4-FFF2-40B4-BE49-F238E27FC236}">
                    <a16:creationId xmlns:a16="http://schemas.microsoft.com/office/drawing/2014/main" id="{660F7F29-6135-525D-1217-9A83554E5A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871" y="2133599"/>
                <a:ext cx="3405838" cy="1688357"/>
              </a:xfrm>
              <a:prstGeom prst="rect">
                <a:avLst/>
              </a:prstGeom>
            </p:spPr>
          </p:pic>
          <p:pic>
            <p:nvPicPr>
              <p:cNvPr id="26" name="Picture 25">
                <a:extLst>
                  <a:ext uri="{FF2B5EF4-FFF2-40B4-BE49-F238E27FC236}">
                    <a16:creationId xmlns:a16="http://schemas.microsoft.com/office/drawing/2014/main" id="{36139CDA-F68B-582C-675C-32091C0D874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27628" y="2157123"/>
                <a:ext cx="1673157" cy="1661395"/>
              </a:xfrm>
              <a:prstGeom prst="rect">
                <a:avLst/>
              </a:prstGeom>
            </p:spPr>
          </p:pic>
        </p:grpSp>
        <p:sp>
          <p:nvSpPr>
            <p:cNvPr id="9" name="TextBox 8">
              <a:extLst>
                <a:ext uri="{FF2B5EF4-FFF2-40B4-BE49-F238E27FC236}">
                  <a16:creationId xmlns:a16="http://schemas.microsoft.com/office/drawing/2014/main" id="{00618EE0-D932-7015-8060-DF5DD2F4CA62}"/>
                </a:ext>
              </a:extLst>
            </p:cNvPr>
            <p:cNvSpPr txBox="1"/>
            <p:nvPr/>
          </p:nvSpPr>
          <p:spPr>
            <a:xfrm>
              <a:off x="1982668" y="2173762"/>
              <a:ext cx="1199131" cy="24622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087"/>
                  </a:solidFill>
                  <a:effectLst/>
                  <a:uLnTx/>
                  <a:uFillTx/>
                  <a:latin typeface="Arial"/>
                  <a:ea typeface="+mn-ea"/>
                  <a:cs typeface="+mn-cs"/>
                </a:rPr>
                <a:t>Ta Capped Nb</a:t>
              </a:r>
            </a:p>
          </p:txBody>
        </p:sp>
        <p:sp>
          <p:nvSpPr>
            <p:cNvPr id="10" name="TextBox 9">
              <a:extLst>
                <a:ext uri="{FF2B5EF4-FFF2-40B4-BE49-F238E27FC236}">
                  <a16:creationId xmlns:a16="http://schemas.microsoft.com/office/drawing/2014/main" id="{500B9B2C-29AA-7EC3-D3B2-88EC7254E9B8}"/>
                </a:ext>
              </a:extLst>
            </p:cNvPr>
            <p:cNvSpPr txBox="1"/>
            <p:nvPr/>
          </p:nvSpPr>
          <p:spPr>
            <a:xfrm>
              <a:off x="288102" y="2173762"/>
              <a:ext cx="1011878" cy="24622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087"/>
                  </a:solidFill>
                  <a:effectLst/>
                  <a:uLnTx/>
                  <a:uFillTx/>
                  <a:latin typeface="Arial"/>
                  <a:ea typeface="+mn-ea"/>
                  <a:cs typeface="+mn-cs"/>
                </a:rPr>
                <a:t>Nb Baseline</a:t>
              </a:r>
            </a:p>
          </p:txBody>
        </p:sp>
        <p:sp>
          <p:nvSpPr>
            <p:cNvPr id="13" name="TextBox 12">
              <a:extLst>
                <a:ext uri="{FF2B5EF4-FFF2-40B4-BE49-F238E27FC236}">
                  <a16:creationId xmlns:a16="http://schemas.microsoft.com/office/drawing/2014/main" id="{34742DCE-0DD1-7DEC-3302-89AF1BBAA83F}"/>
                </a:ext>
              </a:extLst>
            </p:cNvPr>
            <p:cNvSpPr txBox="1"/>
            <p:nvPr/>
          </p:nvSpPr>
          <p:spPr>
            <a:xfrm>
              <a:off x="3672842" y="2173762"/>
              <a:ext cx="1030057" cy="24622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087"/>
                  </a:solidFill>
                  <a:effectLst/>
                  <a:uLnTx/>
                  <a:uFillTx/>
                  <a:latin typeface="Arial"/>
                  <a:ea typeface="+mn-ea"/>
                  <a:cs typeface="+mn-cs"/>
                </a:rPr>
                <a:t>Al Capped Nb</a:t>
              </a:r>
            </a:p>
          </p:txBody>
        </p:sp>
        <p:sp>
          <p:nvSpPr>
            <p:cNvPr id="15" name="TextBox 14">
              <a:extLst>
                <a:ext uri="{FF2B5EF4-FFF2-40B4-BE49-F238E27FC236}">
                  <a16:creationId xmlns:a16="http://schemas.microsoft.com/office/drawing/2014/main" id="{28E44407-EE12-0B6B-3270-A25E41E49D46}"/>
                </a:ext>
              </a:extLst>
            </p:cNvPr>
            <p:cNvSpPr txBox="1"/>
            <p:nvPr/>
          </p:nvSpPr>
          <p:spPr>
            <a:xfrm>
              <a:off x="5359101" y="2173762"/>
              <a:ext cx="672362" cy="553998"/>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003087"/>
                  </a:solidFill>
                  <a:effectLst/>
                  <a:uLnTx/>
                  <a:uFillTx/>
                  <a:latin typeface="Arial"/>
                  <a:ea typeface="+mn-ea"/>
                  <a:cs typeface="+mn-cs"/>
                </a:rPr>
                <a:t>TiN</a:t>
              </a:r>
              <a:r>
                <a:rPr kumimoji="0" lang="en-US" sz="1000" b="1" i="0" u="none" strike="noStrike" kern="1200" cap="none" spc="0" normalizeH="0" baseline="0" noProof="0" dirty="0">
                  <a:ln>
                    <a:noFill/>
                  </a:ln>
                  <a:solidFill>
                    <a:srgbClr val="003087"/>
                  </a:solidFill>
                  <a:effectLst/>
                  <a:uLnTx/>
                  <a:uFillTx/>
                  <a:latin typeface="Arial"/>
                  <a:ea typeface="+mn-ea"/>
                  <a:cs typeface="+mn-cs"/>
                </a:rPr>
                <a:t> Capped Nb</a:t>
              </a:r>
            </a:p>
          </p:txBody>
        </p:sp>
        <p:sp>
          <p:nvSpPr>
            <p:cNvPr id="17" name="TextBox 16">
              <a:extLst>
                <a:ext uri="{FF2B5EF4-FFF2-40B4-BE49-F238E27FC236}">
                  <a16:creationId xmlns:a16="http://schemas.microsoft.com/office/drawing/2014/main" id="{4C9ABD8E-E654-D026-F2AC-48DBE8C2E429}"/>
                </a:ext>
              </a:extLst>
            </p:cNvPr>
            <p:cNvSpPr txBox="1"/>
            <p:nvPr/>
          </p:nvSpPr>
          <p:spPr>
            <a:xfrm>
              <a:off x="7045690" y="2173762"/>
              <a:ext cx="1060127" cy="40011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087"/>
                  </a:solidFill>
                  <a:effectLst/>
                  <a:uLnTx/>
                  <a:uFillTx/>
                  <a:latin typeface="Arial"/>
                  <a:ea typeface="+mn-ea"/>
                  <a:cs typeface="+mn-cs"/>
                </a:rPr>
                <a:t>Au or Au/Pd Capped Nb</a:t>
              </a:r>
            </a:p>
          </p:txBody>
        </p:sp>
        <p:sp>
          <p:nvSpPr>
            <p:cNvPr id="20" name="TextBox 19">
              <a:extLst>
                <a:ext uri="{FF2B5EF4-FFF2-40B4-BE49-F238E27FC236}">
                  <a16:creationId xmlns:a16="http://schemas.microsoft.com/office/drawing/2014/main" id="{BCA35CDE-BC6A-1EDB-8A75-2D1A66D74A8E}"/>
                </a:ext>
              </a:extLst>
            </p:cNvPr>
            <p:cNvSpPr txBox="1"/>
            <p:nvPr/>
          </p:nvSpPr>
          <p:spPr>
            <a:xfrm>
              <a:off x="8137808" y="3434026"/>
              <a:ext cx="357790"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Geneva" charset="0"/>
                  <a:cs typeface="Times New Roman" panose="02020603050405020304" pitchFamily="18" charset="0"/>
                </a:rPr>
                <a:t>Nb</a:t>
              </a:r>
            </a:p>
          </p:txBody>
        </p:sp>
        <p:sp>
          <p:nvSpPr>
            <p:cNvPr id="22" name="TextBox 21">
              <a:extLst>
                <a:ext uri="{FF2B5EF4-FFF2-40B4-BE49-F238E27FC236}">
                  <a16:creationId xmlns:a16="http://schemas.microsoft.com/office/drawing/2014/main" id="{F169F55D-429A-3F16-FE79-772EC67BD15F}"/>
                </a:ext>
              </a:extLst>
            </p:cNvPr>
            <p:cNvSpPr txBox="1"/>
            <p:nvPr/>
          </p:nvSpPr>
          <p:spPr>
            <a:xfrm>
              <a:off x="8047764" y="2972480"/>
              <a:ext cx="357790"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Geneva" charset="0"/>
                  <a:cs typeface="Times New Roman" panose="02020603050405020304" pitchFamily="18" charset="0"/>
                </a:rPr>
                <a:t>Au</a:t>
              </a:r>
            </a:p>
          </p:txBody>
        </p:sp>
      </p:grpSp>
      <p:sp>
        <p:nvSpPr>
          <p:cNvPr id="29" name="TextBox 28">
            <a:extLst>
              <a:ext uri="{FF2B5EF4-FFF2-40B4-BE49-F238E27FC236}">
                <a16:creationId xmlns:a16="http://schemas.microsoft.com/office/drawing/2014/main" id="{FA7D3363-5751-7860-A1E4-07227A0F563E}"/>
              </a:ext>
            </a:extLst>
          </p:cNvPr>
          <p:cNvSpPr txBox="1"/>
          <p:nvPr/>
        </p:nvSpPr>
        <p:spPr>
          <a:xfrm>
            <a:off x="252219" y="4145962"/>
            <a:ext cx="1610503" cy="61555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charset="0"/>
                <a:ea typeface="Geneva" charset="0"/>
              </a:rPr>
              <a:t>Sputter deposited Nb film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alibri" charset="0"/>
                <a:ea typeface="Geneva" charset="0"/>
              </a:rPr>
              <a:t>Surface Oxide: 3 – 5 nm </a:t>
            </a:r>
            <a:r>
              <a:rPr kumimoji="0" lang="en-US" sz="1200" b="1" i="0" u="sng" strike="noStrike" kern="1200" cap="none" spc="0" normalizeH="0" baseline="0" noProof="0" dirty="0" err="1">
                <a:ln>
                  <a:noFill/>
                </a:ln>
                <a:solidFill>
                  <a:srgbClr val="000000"/>
                </a:solidFill>
                <a:effectLst/>
                <a:uLnTx/>
                <a:uFillTx/>
                <a:latin typeface="Calibri" charset="0"/>
                <a:ea typeface="Geneva" charset="0"/>
              </a:rPr>
              <a:t>NbOx</a:t>
            </a:r>
            <a:endParaRPr kumimoji="0" lang="en-US" sz="1200" b="1" i="0" u="sng" strike="noStrike" kern="1200" cap="none" spc="0" normalizeH="0" baseline="-25000" noProof="0" dirty="0">
              <a:ln>
                <a:noFill/>
              </a:ln>
              <a:solidFill>
                <a:srgbClr val="000000"/>
              </a:solidFill>
              <a:effectLst/>
              <a:uLnTx/>
              <a:uFillTx/>
              <a:latin typeface="Calibri" charset="0"/>
              <a:ea typeface="Geneva" charset="0"/>
            </a:endParaRPr>
          </a:p>
        </p:txBody>
      </p:sp>
      <p:sp>
        <p:nvSpPr>
          <p:cNvPr id="31" name="TextBox 30">
            <a:extLst>
              <a:ext uri="{FF2B5EF4-FFF2-40B4-BE49-F238E27FC236}">
                <a16:creationId xmlns:a16="http://schemas.microsoft.com/office/drawing/2014/main" id="{7D84CE17-8C95-391D-C75C-B1C514E410E2}"/>
              </a:ext>
            </a:extLst>
          </p:cNvPr>
          <p:cNvSpPr txBox="1"/>
          <p:nvPr/>
        </p:nvSpPr>
        <p:spPr>
          <a:xfrm>
            <a:off x="2010560" y="4115486"/>
            <a:ext cx="1561646"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087">
                    <a:lumMod val="60000"/>
                    <a:lumOff val="40000"/>
                  </a:srgbClr>
                </a:solidFill>
                <a:effectLst/>
                <a:uLnTx/>
                <a:uFillTx/>
                <a:latin typeface="Calibri" charset="0"/>
                <a:ea typeface="Geneva" charset="0"/>
              </a:rPr>
              <a:t>Sputter deposited Nb film with in-situ deposited Ta capping layer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3087">
                    <a:lumMod val="60000"/>
                    <a:lumOff val="40000"/>
                  </a:srgbClr>
                </a:solidFill>
                <a:effectLst/>
                <a:uLnTx/>
                <a:uFillTx/>
                <a:latin typeface="Calibri" charset="0"/>
                <a:ea typeface="Geneva" charset="0"/>
              </a:rPr>
              <a:t>Surface Oxide: 3 – 5 nm </a:t>
            </a:r>
            <a:r>
              <a:rPr kumimoji="0" lang="en-US" sz="1200" b="1" i="0" u="sng" strike="noStrike" kern="1200" cap="none" spc="0" normalizeH="0" baseline="0" noProof="0" dirty="0" err="1">
                <a:ln>
                  <a:noFill/>
                </a:ln>
                <a:solidFill>
                  <a:srgbClr val="003087">
                    <a:lumMod val="60000"/>
                    <a:lumOff val="40000"/>
                  </a:srgbClr>
                </a:solidFill>
                <a:effectLst/>
                <a:uLnTx/>
                <a:uFillTx/>
                <a:latin typeface="Calibri" charset="0"/>
                <a:ea typeface="Geneva" charset="0"/>
              </a:rPr>
              <a:t>TaOx</a:t>
            </a:r>
            <a:endParaRPr kumimoji="0" lang="en-US" sz="1200" b="1" i="0" u="sng" strike="noStrike" kern="1200" cap="none" spc="0" normalizeH="0" baseline="0" noProof="0" dirty="0">
              <a:ln>
                <a:noFill/>
              </a:ln>
              <a:solidFill>
                <a:srgbClr val="003087">
                  <a:lumMod val="60000"/>
                  <a:lumOff val="40000"/>
                </a:srgbClr>
              </a:solidFill>
              <a:effectLst/>
              <a:uLnTx/>
              <a:uFillTx/>
              <a:latin typeface="Calibri" charset="0"/>
              <a:ea typeface="Geneva" charset="0"/>
            </a:endParaRPr>
          </a:p>
        </p:txBody>
      </p:sp>
      <p:sp>
        <p:nvSpPr>
          <p:cNvPr id="32" name="TextBox 31">
            <a:extLst>
              <a:ext uri="{FF2B5EF4-FFF2-40B4-BE49-F238E27FC236}">
                <a16:creationId xmlns:a16="http://schemas.microsoft.com/office/drawing/2014/main" id="{D2C7BE52-56AF-175A-B577-B558EDB826C4}"/>
              </a:ext>
            </a:extLst>
          </p:cNvPr>
          <p:cNvSpPr txBox="1"/>
          <p:nvPr/>
        </p:nvSpPr>
        <p:spPr>
          <a:xfrm>
            <a:off x="3649960" y="4115486"/>
            <a:ext cx="1561646"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087">
                    <a:lumMod val="60000"/>
                    <a:lumOff val="40000"/>
                  </a:srgbClr>
                </a:solidFill>
                <a:effectLst/>
                <a:uLnTx/>
                <a:uFillTx/>
                <a:latin typeface="Calibri" charset="0"/>
                <a:ea typeface="Geneva" charset="0"/>
              </a:rPr>
              <a:t>Sputter deposited Nb film with in-situ deposited Al capping layer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3087">
                    <a:lumMod val="60000"/>
                    <a:lumOff val="40000"/>
                  </a:srgbClr>
                </a:solidFill>
                <a:effectLst/>
                <a:uLnTx/>
                <a:uFillTx/>
                <a:latin typeface="Calibri" charset="0"/>
                <a:ea typeface="Geneva" charset="0"/>
              </a:rPr>
              <a:t>Surface Oxide: 2 – 4 nm </a:t>
            </a:r>
            <a:r>
              <a:rPr kumimoji="0" lang="en-US" sz="1200" b="1" i="0" u="sng" strike="noStrike" kern="1200" cap="none" spc="0" normalizeH="0" baseline="0" noProof="0" dirty="0" err="1">
                <a:ln>
                  <a:noFill/>
                </a:ln>
                <a:solidFill>
                  <a:srgbClr val="003087">
                    <a:lumMod val="60000"/>
                    <a:lumOff val="40000"/>
                  </a:srgbClr>
                </a:solidFill>
                <a:effectLst/>
                <a:uLnTx/>
                <a:uFillTx/>
                <a:latin typeface="Calibri" charset="0"/>
                <a:ea typeface="Geneva" charset="0"/>
              </a:rPr>
              <a:t>AlOx</a:t>
            </a:r>
            <a:endParaRPr kumimoji="0" lang="en-US" sz="1200" b="1" i="0" u="sng" strike="noStrike" kern="1200" cap="none" spc="0" normalizeH="0" baseline="0" noProof="0" dirty="0">
              <a:ln>
                <a:noFill/>
              </a:ln>
              <a:solidFill>
                <a:srgbClr val="003087">
                  <a:lumMod val="60000"/>
                  <a:lumOff val="40000"/>
                </a:srgbClr>
              </a:solidFill>
              <a:effectLst/>
              <a:uLnTx/>
              <a:uFillTx/>
              <a:latin typeface="Calibri" charset="0"/>
              <a:ea typeface="Geneva" charset="0"/>
            </a:endParaRPr>
          </a:p>
        </p:txBody>
      </p:sp>
      <p:sp>
        <p:nvSpPr>
          <p:cNvPr id="33" name="TextBox 32">
            <a:extLst>
              <a:ext uri="{FF2B5EF4-FFF2-40B4-BE49-F238E27FC236}">
                <a16:creationId xmlns:a16="http://schemas.microsoft.com/office/drawing/2014/main" id="{3850BB99-B32E-885B-14CA-013E07EE8BD9}"/>
              </a:ext>
            </a:extLst>
          </p:cNvPr>
          <p:cNvSpPr txBox="1"/>
          <p:nvPr/>
        </p:nvSpPr>
        <p:spPr>
          <a:xfrm>
            <a:off x="5345935" y="4095377"/>
            <a:ext cx="1561646"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519A24">
                    <a:lumMod val="75000"/>
                  </a:srgbClr>
                </a:solidFill>
                <a:effectLst/>
                <a:uLnTx/>
                <a:uFillTx/>
                <a:latin typeface="Calibri" charset="0"/>
                <a:ea typeface="Geneva" charset="0"/>
              </a:rPr>
              <a:t>Sputter deposited Nb film with ex-situ ALD grown </a:t>
            </a:r>
            <a:r>
              <a:rPr kumimoji="0" lang="en-US" sz="1000" b="1" i="0" u="none" strike="noStrike" kern="1200" cap="none" spc="0" normalizeH="0" baseline="0" noProof="0" dirty="0" err="1">
                <a:ln>
                  <a:noFill/>
                </a:ln>
                <a:solidFill>
                  <a:srgbClr val="519A24">
                    <a:lumMod val="75000"/>
                  </a:srgbClr>
                </a:solidFill>
                <a:effectLst/>
                <a:uLnTx/>
                <a:uFillTx/>
                <a:latin typeface="Calibri" charset="0"/>
                <a:ea typeface="Geneva" charset="0"/>
              </a:rPr>
              <a:t>TiN</a:t>
            </a:r>
            <a:r>
              <a:rPr kumimoji="0" lang="en-US" sz="1000" b="1" i="0" u="none" strike="noStrike" kern="1200" cap="none" spc="0" normalizeH="0" baseline="0" noProof="0" dirty="0">
                <a:ln>
                  <a:noFill/>
                </a:ln>
                <a:solidFill>
                  <a:srgbClr val="519A24">
                    <a:lumMod val="75000"/>
                  </a:srgbClr>
                </a:solidFill>
                <a:effectLst/>
                <a:uLnTx/>
                <a:uFillTx/>
                <a:latin typeface="Calibri" charset="0"/>
                <a:ea typeface="Geneva" charset="0"/>
              </a:rPr>
              <a:t> capping layer (oxide removed chemically)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519A24">
                    <a:lumMod val="75000"/>
                  </a:srgbClr>
                </a:solidFill>
                <a:effectLst/>
                <a:uLnTx/>
                <a:uFillTx/>
                <a:latin typeface="Calibri" charset="0"/>
                <a:ea typeface="Geneva" charset="0"/>
              </a:rPr>
              <a:t>Surface Oxide: 1 – 2 nm </a:t>
            </a:r>
            <a:r>
              <a:rPr kumimoji="0" lang="en-US" sz="1200" b="1" i="0" u="sng" strike="noStrike" kern="1200" cap="none" spc="0" normalizeH="0" baseline="0" noProof="0" dirty="0" err="1">
                <a:ln>
                  <a:noFill/>
                </a:ln>
                <a:solidFill>
                  <a:srgbClr val="519A24">
                    <a:lumMod val="75000"/>
                  </a:srgbClr>
                </a:solidFill>
                <a:effectLst/>
                <a:uLnTx/>
                <a:uFillTx/>
                <a:latin typeface="Calibri" charset="0"/>
                <a:ea typeface="Geneva" charset="0"/>
              </a:rPr>
              <a:t>TiOx</a:t>
            </a:r>
            <a:endParaRPr kumimoji="0" lang="en-US" sz="1200" b="1" i="0" u="sng" strike="noStrike" kern="1200" cap="none" spc="0" normalizeH="0" baseline="0" noProof="0" dirty="0">
              <a:ln>
                <a:noFill/>
              </a:ln>
              <a:solidFill>
                <a:srgbClr val="519A24">
                  <a:lumMod val="75000"/>
                </a:srgbClr>
              </a:solidFill>
              <a:effectLst/>
              <a:uLnTx/>
              <a:uFillTx/>
              <a:latin typeface="Calibri" charset="0"/>
              <a:ea typeface="Geneva" charset="0"/>
            </a:endParaRPr>
          </a:p>
        </p:txBody>
      </p:sp>
      <p:sp>
        <p:nvSpPr>
          <p:cNvPr id="34" name="TextBox 33">
            <a:extLst>
              <a:ext uri="{FF2B5EF4-FFF2-40B4-BE49-F238E27FC236}">
                <a16:creationId xmlns:a16="http://schemas.microsoft.com/office/drawing/2014/main" id="{AE65EB74-A2F2-9C49-B498-AEAF6EDBF51B}"/>
              </a:ext>
            </a:extLst>
          </p:cNvPr>
          <p:cNvSpPr txBox="1"/>
          <p:nvPr/>
        </p:nvSpPr>
        <p:spPr>
          <a:xfrm>
            <a:off x="7012172" y="4095377"/>
            <a:ext cx="2064961" cy="73866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519A24">
                    <a:lumMod val="75000"/>
                  </a:srgbClr>
                </a:solidFill>
                <a:effectLst/>
                <a:uLnTx/>
                <a:uFillTx/>
                <a:latin typeface="Calibri" charset="0"/>
                <a:ea typeface="Geneva" charset="0"/>
              </a:rPr>
              <a:t>Sputter deposited Nb film with ex-situ e-beam deposited Au capping layer (oxide removed by milling)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519A24">
                    <a:lumMod val="75000"/>
                  </a:srgbClr>
                </a:solidFill>
                <a:effectLst/>
                <a:uLnTx/>
                <a:uFillTx/>
                <a:latin typeface="Calibri" charset="0"/>
                <a:ea typeface="Geneva" charset="0"/>
              </a:rPr>
              <a:t>Surface Oxide: Not Observed</a:t>
            </a:r>
          </a:p>
        </p:txBody>
      </p:sp>
      <p:sp>
        <p:nvSpPr>
          <p:cNvPr id="37" name="TextBox 36">
            <a:extLst>
              <a:ext uri="{FF2B5EF4-FFF2-40B4-BE49-F238E27FC236}">
                <a16:creationId xmlns:a16="http://schemas.microsoft.com/office/drawing/2014/main" id="{0D7A13C3-0D7D-A9A3-37B7-D9795A7E07EB}"/>
              </a:ext>
            </a:extLst>
          </p:cNvPr>
          <p:cNvSpPr txBox="1"/>
          <p:nvPr/>
        </p:nvSpPr>
        <p:spPr>
          <a:xfrm>
            <a:off x="6040763" y="1744199"/>
            <a:ext cx="2753212"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Calibri" charset="0"/>
                <a:ea typeface="Geneva" charset="0"/>
              </a:rPr>
              <a:t>Also explored: full Ta, rhenium and rhenium capping</a:t>
            </a:r>
          </a:p>
        </p:txBody>
      </p:sp>
      <p:sp>
        <p:nvSpPr>
          <p:cNvPr id="12" name="TextBox 11">
            <a:extLst>
              <a:ext uri="{FF2B5EF4-FFF2-40B4-BE49-F238E27FC236}">
                <a16:creationId xmlns:a16="http://schemas.microsoft.com/office/drawing/2014/main" id="{9A36EB84-E632-5030-108D-9AD87B415DA7}"/>
              </a:ext>
            </a:extLst>
          </p:cNvPr>
          <p:cNvSpPr txBox="1"/>
          <p:nvPr/>
        </p:nvSpPr>
        <p:spPr>
          <a:xfrm>
            <a:off x="6191153" y="951718"/>
            <a:ext cx="2753211" cy="646331"/>
          </a:xfrm>
          <a:prstGeom prst="rect">
            <a:avLst/>
          </a:prstGeom>
          <a:noFill/>
          <a:ln>
            <a:solidFill>
              <a:schemeClr val="tx1"/>
            </a:solidFill>
          </a:ln>
        </p:spPr>
        <p:txBody>
          <a:bodyPr wrap="square">
            <a:spAutoFit/>
          </a:bodyPr>
          <a:lstStyle/>
          <a:p>
            <a:pPr marR="0" lvl="0">
              <a:spcBef>
                <a:spcPts val="0"/>
              </a:spcBef>
              <a:spcAft>
                <a:spcPts val="0"/>
              </a:spcAft>
            </a:pPr>
            <a:r>
              <a:rPr lang="en-CA" sz="1200" u="none" strike="noStrike" dirty="0">
                <a:solidFill>
                  <a:srgbClr val="000000"/>
                </a:solidFill>
                <a:effectLst/>
                <a:latin typeface="Times New Roman" panose="02020603050405020304" pitchFamily="18" charset="0"/>
                <a:ea typeface="Times New Roman" panose="02020603050405020304" pitchFamily="18" charset="0"/>
                <a:hlinkClick r:id="rId8"/>
              </a:rPr>
              <a:t>npj Quantum Information</a:t>
            </a:r>
            <a:r>
              <a:rPr lang="en-CA" sz="12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CA" sz="1200" dirty="0">
                <a:solidFill>
                  <a:srgbClr val="000000"/>
                </a:solidFill>
                <a:effectLst/>
                <a:latin typeface="Times New Roman" panose="02020603050405020304" pitchFamily="18" charset="0"/>
                <a:ea typeface="Times New Roman" panose="02020603050405020304" pitchFamily="18" charset="0"/>
              </a:rPr>
              <a:t>volume 10</a:t>
            </a:r>
            <a:r>
              <a:rPr lang="en-CA" sz="1200" dirty="0">
                <a:solidFill>
                  <a:srgbClr val="000000"/>
                </a:solidFill>
                <a:effectLst/>
                <a:highlight>
                  <a:srgbClr val="FFFFFF"/>
                </a:highlight>
                <a:latin typeface="Times New Roman" panose="02020603050405020304" pitchFamily="18" charset="0"/>
                <a:ea typeface="Times New Roman" panose="02020603050405020304" pitchFamily="18" charset="0"/>
              </a:rPr>
              <a:t>, Article number: </a:t>
            </a:r>
            <a:r>
              <a:rPr lang="en-CA" sz="1200" dirty="0">
                <a:solidFill>
                  <a:srgbClr val="000000"/>
                </a:solidFill>
                <a:effectLst/>
                <a:latin typeface="Times New Roman" panose="02020603050405020304" pitchFamily="18" charset="0"/>
                <a:ea typeface="Times New Roman" panose="02020603050405020304" pitchFamily="18" charset="0"/>
              </a:rPr>
              <a:t>43</a:t>
            </a:r>
            <a:r>
              <a:rPr lang="en-CA" sz="12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CA" sz="1200" dirty="0">
                <a:solidFill>
                  <a:srgbClr val="000000"/>
                </a:solidFill>
                <a:effectLst/>
                <a:latin typeface="Times New Roman" panose="02020603050405020304" pitchFamily="18" charset="0"/>
                <a:ea typeface="Times New Roman" panose="02020603050405020304" pitchFamily="18" charset="0"/>
              </a:rPr>
              <a:t>2024</a:t>
            </a:r>
            <a:r>
              <a:rPr lang="en-CA" sz="12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CA" sz="1200" u="sng" dirty="0">
                <a:solidFill>
                  <a:srgbClr val="000000"/>
                </a:solidFill>
                <a:effectLst/>
                <a:highlight>
                  <a:srgbClr val="FFFFFF"/>
                </a:highlight>
                <a:latin typeface="Times New Roman" panose="02020603050405020304" pitchFamily="18" charset="0"/>
                <a:ea typeface="Times New Roman" panose="02020603050405020304" pitchFamily="18" charset="0"/>
                <a:hlinkClick r:id="rId9"/>
              </a:rPr>
              <a:t>https://doi.org/10.1038/s41534-024-00840-x</a:t>
            </a:r>
            <a:endParaRPr lang="en-US" sz="1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639868080"/>
      </p:ext>
    </p:extLst>
  </p:cSld>
  <p:clrMapOvr>
    <a:masterClrMapping/>
  </p:clrMapOvr>
  <mc:AlternateContent xmlns:mc="http://schemas.openxmlformats.org/markup-compatibility/2006" xmlns:p14="http://schemas.microsoft.com/office/powerpoint/2010/main">
    <mc:Choice Requires="p14">
      <p:transition spd="slow" p14:dur="2000" advTm="81445"/>
    </mc:Choice>
    <mc:Fallback xmlns="">
      <p:transition spd="slow" advTm="8144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CD24D-E29F-3EEB-2B95-789312DB85DA}"/>
              </a:ext>
            </a:extLst>
          </p:cNvPr>
          <p:cNvSpPr>
            <a:spLocks noGrp="1"/>
          </p:cNvSpPr>
          <p:nvPr>
            <p:ph type="title"/>
          </p:nvPr>
        </p:nvSpPr>
        <p:spPr>
          <a:xfrm>
            <a:off x="130803" y="373626"/>
            <a:ext cx="8435146" cy="536257"/>
          </a:xfrm>
        </p:spPr>
        <p:txBody>
          <a:bodyPr/>
          <a:lstStyle/>
          <a:p>
            <a:r>
              <a:rPr lang="en-US" sz="2000" dirty="0"/>
              <a:t>Measurement results: systematic improvement of coherence in encapsulated small paddle qubits </a:t>
            </a:r>
            <a:br>
              <a:rPr lang="en-US" sz="2000" dirty="0"/>
            </a:br>
            <a:endParaRPr lang="en-US" sz="2000" dirty="0"/>
          </a:p>
        </p:txBody>
      </p:sp>
      <p:sp>
        <p:nvSpPr>
          <p:cNvPr id="10" name="Content Placeholder 7">
            <a:extLst>
              <a:ext uri="{FF2B5EF4-FFF2-40B4-BE49-F238E27FC236}">
                <a16:creationId xmlns:a16="http://schemas.microsoft.com/office/drawing/2014/main" id="{8E4AE5EA-5771-787B-CEFB-C7F9AD4B2AA0}"/>
              </a:ext>
            </a:extLst>
          </p:cNvPr>
          <p:cNvSpPr txBox="1">
            <a:spLocks/>
          </p:cNvSpPr>
          <p:nvPr/>
        </p:nvSpPr>
        <p:spPr>
          <a:xfrm>
            <a:off x="216310" y="4060155"/>
            <a:ext cx="9144000" cy="1382475"/>
          </a:xfrm>
          <a:prstGeom prst="rect">
            <a:avLst/>
          </a:prstGeom>
        </p:spPr>
        <p:txBody>
          <a:bodyPr lIns="0" tIns="0" rIns="0" bIns="0"/>
          <a:lstStyle>
            <a:lvl1pPr marL="230188" indent="-230188" algn="l" defTabSz="457200" rtl="0" eaLnBrk="1" fontAlgn="base" hangingPunct="1">
              <a:spcBef>
                <a:spcPct val="20000"/>
              </a:spcBef>
              <a:spcAft>
                <a:spcPct val="0"/>
              </a:spcAft>
              <a:buFont typeface="Wingdings" panose="05000000000000000000" pitchFamily="2" charset="2"/>
              <a:buChar char="§"/>
              <a:defRPr sz="1800" kern="1200">
                <a:solidFill>
                  <a:srgbClr val="00000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Wingdings" panose="05000000000000000000" pitchFamily="2" charset="2"/>
              <a:buChar char="§"/>
              <a:defRPr sz="1600" kern="1200">
                <a:solidFill>
                  <a:srgbClr val="00000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Wingdings" panose="05000000000000000000" pitchFamily="2" charset="2"/>
              <a:buChar char="§"/>
              <a:defRPr sz="1500" kern="1200">
                <a:solidFill>
                  <a:srgbClr val="00000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ts val="384"/>
              </a:spcBef>
              <a:spcAft>
                <a:spcPct val="0"/>
              </a:spcAft>
              <a:buClrTx/>
              <a:buSzTx/>
              <a:buFont typeface="Wingdings" panose="05000000000000000000" pitchFamily="2" charset="2"/>
              <a:buChar char="§"/>
              <a:tabLst/>
              <a:defRPr/>
            </a:pPr>
            <a:r>
              <a:rPr kumimoji="0" lang="en-US" sz="1600" b="1" i="0" u="sng" strike="noStrike" kern="1200" cap="none" spc="0" normalizeH="0" baseline="0" noProof="0" dirty="0">
                <a:ln>
                  <a:noFill/>
                </a:ln>
                <a:solidFill>
                  <a:srgbClr val="003087"/>
                </a:solidFill>
                <a:effectLst/>
                <a:uLnTx/>
                <a:uFillTx/>
                <a:latin typeface="Roboto" panose="02000000000000000000" pitchFamily="2" charset="0"/>
                <a:ea typeface="Geneva" charset="0"/>
              </a:rPr>
              <a:t>All</a:t>
            </a:r>
            <a:r>
              <a:rPr kumimoji="0" lang="en-US" sz="1600" b="1" i="0" u="none" strike="noStrike" kern="1200" cap="none" spc="0" normalizeH="0" baseline="0" noProof="0" dirty="0">
                <a:ln>
                  <a:noFill/>
                </a:ln>
                <a:solidFill>
                  <a:srgbClr val="003087"/>
                </a:solidFill>
                <a:effectLst/>
                <a:uLnTx/>
                <a:uFillTx/>
                <a:latin typeface="Roboto" panose="02000000000000000000" pitchFamily="2" charset="0"/>
                <a:ea typeface="Geneva" charset="0"/>
              </a:rPr>
              <a:t> encapsulation strategies so far lead to the significant systematic coherence advancement</a:t>
            </a:r>
          </a:p>
          <a:p>
            <a:pPr marL="230188" marR="0" lvl="0" indent="-230188" algn="l" defTabSz="457200" rtl="0" eaLnBrk="1" fontAlgn="base" latinLnBrk="0" hangingPunct="1">
              <a:lnSpc>
                <a:spcPct val="100000"/>
              </a:lnSpc>
              <a:spcBef>
                <a:spcPts val="384"/>
              </a:spcBef>
              <a:spcAft>
                <a:spcPct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3087"/>
                </a:solidFill>
                <a:effectLst/>
                <a:uLnTx/>
                <a:uFillTx/>
                <a:latin typeface="Roboto" panose="02000000000000000000" pitchFamily="2" charset="0"/>
                <a:ea typeface="Geneva" charset="0"/>
              </a:rPr>
              <a:t>Gold and Tantalum capping lead to similar improvements</a:t>
            </a:r>
          </a:p>
          <a:p>
            <a:pPr marL="230188" marR="0" lvl="0" indent="-230188" algn="l" defTabSz="457200" rtl="0" eaLnBrk="1" fontAlgn="base" latinLnBrk="0" hangingPunct="1">
              <a:lnSpc>
                <a:spcPct val="100000"/>
              </a:lnSpc>
              <a:spcBef>
                <a:spcPts val="384"/>
              </a:spcBef>
              <a:spcAft>
                <a:spcPct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3087"/>
                </a:solidFill>
                <a:effectLst/>
                <a:uLnTx/>
                <a:uFillTx/>
                <a:latin typeface="Roboto" panose="02000000000000000000" pitchFamily="2" charset="0"/>
                <a:ea typeface="Geneva" charset="0"/>
              </a:rPr>
              <a:t>No correlation between native oxide thickness and coherence time</a:t>
            </a:r>
          </a:p>
          <a:p>
            <a:pPr marL="230188" marR="0" lvl="0" indent="-230188" algn="l" defTabSz="457200" rtl="0" eaLnBrk="1" fontAlgn="base" latinLnBrk="0" hangingPunct="1">
              <a:lnSpc>
                <a:spcPct val="100000"/>
              </a:lnSpc>
              <a:spcBef>
                <a:spcPts val="384"/>
              </a:spcBef>
              <a:spcAft>
                <a:spcPct val="0"/>
              </a:spcAft>
              <a:buClrTx/>
              <a:buSzTx/>
              <a:buFont typeface="Wingdings" panose="05000000000000000000" pitchFamily="2" charset="2"/>
              <a:buChar char="§"/>
              <a:tabLst/>
              <a:defRPr/>
            </a:pPr>
            <a:endParaRPr kumimoji="0" lang="en-US" sz="1600" b="1" i="0" u="none" strike="noStrike" kern="1200" cap="none" spc="0" normalizeH="0" baseline="0" noProof="0" dirty="0">
              <a:ln>
                <a:noFill/>
              </a:ln>
              <a:solidFill>
                <a:srgbClr val="003087"/>
              </a:solidFill>
              <a:effectLst/>
              <a:uLnTx/>
              <a:uFillTx/>
              <a:latin typeface="Roboto" panose="02000000000000000000" pitchFamily="2" charset="0"/>
              <a:ea typeface="Geneva" charset="0"/>
            </a:endParaRPr>
          </a:p>
        </p:txBody>
      </p:sp>
      <p:sp>
        <p:nvSpPr>
          <p:cNvPr id="2" name="Rectangle 1">
            <a:extLst>
              <a:ext uri="{FF2B5EF4-FFF2-40B4-BE49-F238E27FC236}">
                <a16:creationId xmlns:a16="http://schemas.microsoft.com/office/drawing/2014/main" id="{55A44552-D66E-C095-E4F2-BAC487566AD8}"/>
              </a:ext>
            </a:extLst>
          </p:cNvPr>
          <p:cNvSpPr/>
          <p:nvPr/>
        </p:nvSpPr>
        <p:spPr>
          <a:xfrm>
            <a:off x="7549001" y="1666040"/>
            <a:ext cx="562707" cy="226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9B25591A-0273-2A2F-7160-C582014348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1660" y="739965"/>
            <a:ext cx="4768813" cy="3105534"/>
          </a:xfrm>
          <a:prstGeom prst="rect">
            <a:avLst/>
          </a:prstGeom>
        </p:spPr>
      </p:pic>
      <p:pic>
        <p:nvPicPr>
          <p:cNvPr id="19" name="Picture 18">
            <a:extLst>
              <a:ext uri="{FF2B5EF4-FFF2-40B4-BE49-F238E27FC236}">
                <a16:creationId xmlns:a16="http://schemas.microsoft.com/office/drawing/2014/main" id="{5560504A-C62B-299A-799F-91092BAE8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32" y="768783"/>
            <a:ext cx="3801689" cy="3173480"/>
          </a:xfrm>
          <a:prstGeom prst="rect">
            <a:avLst/>
          </a:prstGeom>
        </p:spPr>
      </p:pic>
      <p:sp>
        <p:nvSpPr>
          <p:cNvPr id="20" name="TextBox 19">
            <a:extLst>
              <a:ext uri="{FF2B5EF4-FFF2-40B4-BE49-F238E27FC236}">
                <a16:creationId xmlns:a16="http://schemas.microsoft.com/office/drawing/2014/main" id="{8B65015E-A111-7290-D0D1-7E2521E31517}"/>
              </a:ext>
            </a:extLst>
          </p:cNvPr>
          <p:cNvSpPr txBox="1"/>
          <p:nvPr/>
        </p:nvSpPr>
        <p:spPr>
          <a:xfrm>
            <a:off x="6554473" y="525556"/>
            <a:ext cx="4572000" cy="27699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087"/>
                </a:solidFill>
                <a:effectLst/>
                <a:uLnTx/>
                <a:uFillTx/>
                <a:latin typeface="Calibri" charset="0"/>
                <a:ea typeface="Geneva" charset="0"/>
              </a:rPr>
              <a:t>	arXiv:2304.13257</a:t>
            </a:r>
          </a:p>
        </p:txBody>
      </p:sp>
      <p:pic>
        <p:nvPicPr>
          <p:cNvPr id="4" name="Picture 3">
            <a:extLst>
              <a:ext uri="{FF2B5EF4-FFF2-40B4-BE49-F238E27FC236}">
                <a16:creationId xmlns:a16="http://schemas.microsoft.com/office/drawing/2014/main" id="{A249C507-622C-E276-F676-EB57F25A26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9287" y="909883"/>
            <a:ext cx="584360" cy="642075"/>
          </a:xfrm>
          <a:prstGeom prst="rect">
            <a:avLst/>
          </a:prstGeom>
          <a:ln>
            <a:solidFill>
              <a:srgbClr val="000000"/>
            </a:solidFill>
          </a:ln>
        </p:spPr>
      </p:pic>
    </p:spTree>
    <p:extLst>
      <p:ext uri="{BB962C8B-B14F-4D97-AF65-F5344CB8AC3E}">
        <p14:creationId xmlns:p14="http://schemas.microsoft.com/office/powerpoint/2010/main" val="1462167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A44552-D66E-C095-E4F2-BAC487566AD8}"/>
              </a:ext>
            </a:extLst>
          </p:cNvPr>
          <p:cNvSpPr/>
          <p:nvPr/>
        </p:nvSpPr>
        <p:spPr>
          <a:xfrm>
            <a:off x="7549001" y="2004186"/>
            <a:ext cx="562707" cy="226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9A3404DD-3283-0462-C290-8D749F5C48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97420" y="680516"/>
            <a:ext cx="3927243" cy="3238148"/>
          </a:xfrm>
          <a:prstGeom prst="rect">
            <a:avLst/>
          </a:prstGeom>
        </p:spPr>
      </p:pic>
      <p:pic>
        <p:nvPicPr>
          <p:cNvPr id="8" name="Picture 7">
            <a:extLst>
              <a:ext uri="{FF2B5EF4-FFF2-40B4-BE49-F238E27FC236}">
                <a16:creationId xmlns:a16="http://schemas.microsoft.com/office/drawing/2014/main" id="{33D2E2DF-60AF-B930-D20E-BFCF67ED62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708" y="874459"/>
            <a:ext cx="4748850" cy="3044205"/>
          </a:xfrm>
          <a:prstGeom prst="rect">
            <a:avLst/>
          </a:prstGeom>
        </p:spPr>
      </p:pic>
      <p:sp>
        <p:nvSpPr>
          <p:cNvPr id="9" name="TextBox 8">
            <a:extLst>
              <a:ext uri="{FF2B5EF4-FFF2-40B4-BE49-F238E27FC236}">
                <a16:creationId xmlns:a16="http://schemas.microsoft.com/office/drawing/2014/main" id="{FCC02FC1-A9E8-3E8D-BAFE-140A4B1DCA57}"/>
              </a:ext>
            </a:extLst>
          </p:cNvPr>
          <p:cNvSpPr txBox="1"/>
          <p:nvPr/>
        </p:nvSpPr>
        <p:spPr>
          <a:xfrm>
            <a:off x="443891" y="3918664"/>
            <a:ext cx="7896731" cy="830997"/>
          </a:xfrm>
          <a:prstGeom prst="rect">
            <a:avLst/>
          </a:prstGeom>
          <a:noFill/>
          <a:ln>
            <a:solidFill>
              <a:srgbClr val="FF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Geneva" charset="0"/>
              </a:rPr>
              <a:t>Average values for larger paddle qubits ~0.32 milliseconds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Geneva" charset="0"/>
              </a:rPr>
              <a:t>Best T1’s reaching 0.6 milliseconds – record values!</a:t>
            </a:r>
          </a:p>
        </p:txBody>
      </p:sp>
      <p:sp>
        <p:nvSpPr>
          <p:cNvPr id="7" name="Title 2">
            <a:extLst>
              <a:ext uri="{FF2B5EF4-FFF2-40B4-BE49-F238E27FC236}">
                <a16:creationId xmlns:a16="http://schemas.microsoft.com/office/drawing/2014/main" id="{CCED5293-4D97-C30B-AA82-BC551F71EE5C}"/>
              </a:ext>
            </a:extLst>
          </p:cNvPr>
          <p:cNvSpPr txBox="1">
            <a:spLocks/>
          </p:cNvSpPr>
          <p:nvPr/>
        </p:nvSpPr>
        <p:spPr>
          <a:xfrm>
            <a:off x="248570" y="751369"/>
            <a:ext cx="8435146" cy="517776"/>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4C97"/>
                </a:solidFill>
                <a:effectLst/>
                <a:uLnTx/>
                <a:uFillTx/>
                <a:latin typeface="Helvetica"/>
                <a:ea typeface="Geneva" charset="0"/>
              </a:rPr>
              <a:t>Systematic Improvement of Coherence in Ta-Encapsulated Qubits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4C97"/>
                </a:solidFill>
                <a:effectLst/>
                <a:uLnTx/>
                <a:uFillTx/>
                <a:latin typeface="Helvetica"/>
                <a:ea typeface="Geneva" charset="0"/>
              </a:rPr>
              <a:t>Study as a function of qubit geometry</a:t>
            </a:r>
            <a:br>
              <a:rPr kumimoji="0" lang="en-US" sz="2000" b="1" i="0" u="none" strike="noStrike" kern="1200" cap="none" spc="0" normalizeH="0" baseline="0" noProof="0" dirty="0">
                <a:ln>
                  <a:noFill/>
                </a:ln>
                <a:solidFill>
                  <a:srgbClr val="004C97"/>
                </a:solidFill>
                <a:effectLst/>
                <a:uLnTx/>
                <a:uFillTx/>
                <a:latin typeface="Helvetica"/>
                <a:ea typeface="Geneva" charset="0"/>
              </a:rPr>
            </a:br>
            <a:br>
              <a:rPr kumimoji="0" lang="en-US" sz="2000" b="1" i="0" u="none" strike="noStrike" kern="1200" cap="none" spc="0" normalizeH="0" baseline="0" noProof="0" dirty="0">
                <a:ln>
                  <a:noFill/>
                </a:ln>
                <a:solidFill>
                  <a:srgbClr val="004C97"/>
                </a:solidFill>
                <a:effectLst/>
                <a:uLnTx/>
                <a:uFillTx/>
                <a:latin typeface="Helvetica"/>
                <a:ea typeface="Geneva" charset="0"/>
              </a:rPr>
            </a:br>
            <a:endParaRPr kumimoji="0" lang="en-US" sz="2000" b="1" i="0" u="none" strike="noStrike" kern="1200" cap="none" spc="0" normalizeH="0" baseline="0" noProof="0" dirty="0">
              <a:ln>
                <a:noFill/>
              </a:ln>
              <a:solidFill>
                <a:srgbClr val="004C97"/>
              </a:solidFill>
              <a:effectLst/>
              <a:uLnTx/>
              <a:uFillTx/>
              <a:latin typeface="Helvetica"/>
              <a:ea typeface="Geneva" charset="0"/>
            </a:endParaRPr>
          </a:p>
        </p:txBody>
      </p:sp>
    </p:spTree>
    <p:extLst>
      <p:ext uri="{BB962C8B-B14F-4D97-AF65-F5344CB8AC3E}">
        <p14:creationId xmlns:p14="http://schemas.microsoft.com/office/powerpoint/2010/main" val="1976658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CD24D-E29F-3EEB-2B95-789312DB85DA}"/>
              </a:ext>
            </a:extLst>
          </p:cNvPr>
          <p:cNvSpPr>
            <a:spLocks noGrp="1"/>
          </p:cNvSpPr>
          <p:nvPr>
            <p:ph type="title"/>
          </p:nvPr>
        </p:nvSpPr>
        <p:spPr>
          <a:xfrm>
            <a:off x="96012" y="313455"/>
            <a:ext cx="8951976" cy="517776"/>
          </a:xfrm>
        </p:spPr>
        <p:txBody>
          <a:bodyPr/>
          <a:lstStyle/>
          <a:p>
            <a:r>
              <a:rPr lang="en-US" sz="2800" dirty="0"/>
              <a:t>Reproduced by industry: </a:t>
            </a:r>
            <a:r>
              <a:rPr lang="en-US" sz="2800" dirty="0" err="1"/>
              <a:t>Rigetti</a:t>
            </a:r>
            <a:r>
              <a:rPr lang="en-US" sz="2800" dirty="0"/>
              <a:t>-made (Si substrate)</a:t>
            </a:r>
          </a:p>
        </p:txBody>
      </p:sp>
      <p:pic>
        <p:nvPicPr>
          <p:cNvPr id="2" name="Picture 1">
            <a:extLst>
              <a:ext uri="{FF2B5EF4-FFF2-40B4-BE49-F238E27FC236}">
                <a16:creationId xmlns:a16="http://schemas.microsoft.com/office/drawing/2014/main" id="{9D6D7213-58CA-D26C-8AF4-12CD3C2C2F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427" y="1850776"/>
            <a:ext cx="3908598" cy="2189941"/>
          </a:xfrm>
          <a:prstGeom prst="rect">
            <a:avLst/>
          </a:prstGeom>
        </p:spPr>
      </p:pic>
      <p:sp>
        <p:nvSpPr>
          <p:cNvPr id="6" name="Oval 5">
            <a:extLst>
              <a:ext uri="{FF2B5EF4-FFF2-40B4-BE49-F238E27FC236}">
                <a16:creationId xmlns:a16="http://schemas.microsoft.com/office/drawing/2014/main" id="{7454F527-EFA1-834F-08E1-862F386A96ED}"/>
              </a:ext>
            </a:extLst>
          </p:cNvPr>
          <p:cNvSpPr/>
          <p:nvPr/>
        </p:nvSpPr>
        <p:spPr>
          <a:xfrm>
            <a:off x="3341406" y="1850776"/>
            <a:ext cx="820396" cy="764507"/>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2D98BF06-7FDF-823F-DF67-E72DDA753545}"/>
              </a:ext>
            </a:extLst>
          </p:cNvPr>
          <p:cNvSpPr txBox="1"/>
          <p:nvPr/>
        </p:nvSpPr>
        <p:spPr>
          <a:xfrm>
            <a:off x="1886863" y="1398261"/>
            <a:ext cx="266751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Extraordinary individual T</a:t>
            </a:r>
            <a:r>
              <a:rPr kumimoji="0" lang="en-US" sz="1400" b="1" i="0" u="none" strike="noStrike" kern="1200" cap="none" spc="0" normalizeH="0" baseline="-25000" noProof="0" dirty="0">
                <a:ln>
                  <a:noFill/>
                </a:ln>
                <a:solidFill>
                  <a:srgbClr val="000000"/>
                </a:solidFill>
                <a:effectLst/>
                <a:uLnTx/>
                <a:uFillTx/>
                <a:latin typeface="Roboto" panose="02000000000000000000" pitchFamily="2" charset="0"/>
                <a:ea typeface="Roboto" panose="02000000000000000000" pitchFamily="2" charset="0"/>
              </a:rPr>
              <a:t>1</a:t>
            </a:r>
            <a:r>
              <a:rPr kumimoji="0" lang="en-US" sz="1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values for Nb qubits</a:t>
            </a:r>
            <a:endPar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pic>
        <p:nvPicPr>
          <p:cNvPr id="1026" name="Picture 2">
            <a:extLst>
              <a:ext uri="{FF2B5EF4-FFF2-40B4-BE49-F238E27FC236}">
                <a16:creationId xmlns:a16="http://schemas.microsoft.com/office/drawing/2014/main" id="{397110DF-4BDF-FAD9-B2C8-0E502F86D7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793" y="1139182"/>
            <a:ext cx="4455319"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7">
            <a:extLst>
              <a:ext uri="{FF2B5EF4-FFF2-40B4-BE49-F238E27FC236}">
                <a16:creationId xmlns:a16="http://schemas.microsoft.com/office/drawing/2014/main" id="{BD743AB2-C83E-67D3-4821-7DAF1633AED5}"/>
              </a:ext>
            </a:extLst>
          </p:cNvPr>
          <p:cNvSpPr txBox="1">
            <a:spLocks/>
          </p:cNvSpPr>
          <p:nvPr/>
        </p:nvSpPr>
        <p:spPr>
          <a:xfrm>
            <a:off x="4675878" y="3761025"/>
            <a:ext cx="3790705" cy="1382475"/>
          </a:xfrm>
          <a:prstGeom prst="rect">
            <a:avLst/>
          </a:prstGeom>
        </p:spPr>
        <p:txBody>
          <a:bodyPr lIns="0" tIns="0" rIns="0" bIns="0"/>
          <a:lstStyle>
            <a:lvl1pPr marL="230188" indent="-230188" algn="l" defTabSz="457200" rtl="0" eaLnBrk="1" fontAlgn="base" hangingPunct="1">
              <a:spcBef>
                <a:spcPct val="20000"/>
              </a:spcBef>
              <a:spcAft>
                <a:spcPct val="0"/>
              </a:spcAft>
              <a:buFont typeface="Wingdings" panose="05000000000000000000" pitchFamily="2" charset="2"/>
              <a:buChar char="§"/>
              <a:defRPr sz="1800" kern="1200">
                <a:solidFill>
                  <a:srgbClr val="00000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Wingdings" panose="05000000000000000000" pitchFamily="2" charset="2"/>
              <a:buChar char="§"/>
              <a:defRPr sz="1600" kern="1200">
                <a:solidFill>
                  <a:srgbClr val="00000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Wingdings" panose="05000000000000000000" pitchFamily="2" charset="2"/>
              <a:buChar char="§"/>
              <a:defRPr sz="1500" kern="1200">
                <a:solidFill>
                  <a:srgbClr val="00000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ts val="384"/>
              </a:spcBef>
              <a:spcAft>
                <a:spcPct val="0"/>
              </a:spcAft>
              <a:buClrTx/>
              <a:buSzTx/>
              <a:buFont typeface="Wingdings" panose="05000000000000000000" pitchFamily="2" charset="2"/>
              <a:buChar char="§"/>
              <a:tabLst/>
              <a:defRPr/>
            </a:pPr>
            <a:r>
              <a:rPr kumimoji="0" lang="en-US" sz="1600" b="1" i="0" u="sng" strike="noStrike" kern="1200" cap="none" spc="0" normalizeH="0" baseline="0" noProof="0" dirty="0">
                <a:ln>
                  <a:noFill/>
                </a:ln>
                <a:solidFill>
                  <a:srgbClr val="003087"/>
                </a:solidFill>
                <a:effectLst/>
                <a:uLnTx/>
                <a:uFillTx/>
                <a:latin typeface="Roboto" panose="02000000000000000000" pitchFamily="2" charset="0"/>
                <a:ea typeface="Geneva" charset="0"/>
              </a:rPr>
              <a:t>Systematic improvement via the Ta/Nb encapsulation confirmed in the industry fabrication as well</a:t>
            </a:r>
            <a:endParaRPr kumimoji="0" lang="en-US" sz="1600" b="1" i="0" u="none" strike="noStrike" kern="1200" cap="none" spc="0" normalizeH="0" baseline="0" noProof="0" dirty="0">
              <a:ln>
                <a:noFill/>
              </a:ln>
              <a:solidFill>
                <a:srgbClr val="003087"/>
              </a:solidFill>
              <a:effectLst/>
              <a:uLnTx/>
              <a:uFillTx/>
              <a:latin typeface="Roboto" panose="02000000000000000000" pitchFamily="2" charset="0"/>
              <a:ea typeface="Geneva" charset="0"/>
            </a:endParaRPr>
          </a:p>
        </p:txBody>
      </p:sp>
      <p:sp>
        <p:nvSpPr>
          <p:cNvPr id="8" name="Date Placeholder 3">
            <a:extLst>
              <a:ext uri="{FF2B5EF4-FFF2-40B4-BE49-F238E27FC236}">
                <a16:creationId xmlns:a16="http://schemas.microsoft.com/office/drawing/2014/main" id="{829F23A5-3542-4344-9599-23369E46467F}"/>
              </a:ext>
            </a:extLst>
          </p:cNvPr>
          <p:cNvSpPr txBox="1">
            <a:spLocks/>
          </p:cNvSpPr>
          <p:nvPr/>
        </p:nvSpPr>
        <p:spPr>
          <a:xfrm>
            <a:off x="598944" y="4555650"/>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9" name="Footer Placeholder 4">
            <a:extLst>
              <a:ext uri="{FF2B5EF4-FFF2-40B4-BE49-F238E27FC236}">
                <a16:creationId xmlns:a16="http://schemas.microsoft.com/office/drawing/2014/main" id="{095FFFEE-2260-834D-9563-F45C4FCDAF54}"/>
              </a:ext>
            </a:extLst>
          </p:cNvPr>
          <p:cNvSpPr txBox="1">
            <a:spLocks/>
          </p:cNvSpPr>
          <p:nvPr/>
        </p:nvSpPr>
        <p:spPr>
          <a:xfrm>
            <a:off x="1374551" y="4551459"/>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268635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AEE4A-0E15-196E-1AC9-805AABFCAB0F}"/>
              </a:ext>
            </a:extLst>
          </p:cNvPr>
          <p:cNvSpPr>
            <a:spLocks noGrp="1"/>
          </p:cNvSpPr>
          <p:nvPr>
            <p:ph type="title"/>
          </p:nvPr>
        </p:nvSpPr>
        <p:spPr/>
        <p:txBody>
          <a:bodyPr/>
          <a:lstStyle/>
          <a:p>
            <a:r>
              <a:rPr lang="en-US" dirty="0"/>
              <a:t>Rhenium</a:t>
            </a:r>
          </a:p>
        </p:txBody>
      </p:sp>
      <p:sp>
        <p:nvSpPr>
          <p:cNvPr id="11" name="TextBox 10">
            <a:extLst>
              <a:ext uri="{FF2B5EF4-FFF2-40B4-BE49-F238E27FC236}">
                <a16:creationId xmlns:a16="http://schemas.microsoft.com/office/drawing/2014/main" id="{0D3818F0-0C4E-8C66-9A7C-21CD764FFBA2}"/>
              </a:ext>
            </a:extLst>
          </p:cNvPr>
          <p:cNvSpPr txBox="1"/>
          <p:nvPr/>
        </p:nvSpPr>
        <p:spPr>
          <a:xfrm>
            <a:off x="127201" y="564282"/>
            <a:ext cx="4455550" cy="646331"/>
          </a:xfrm>
          <a:prstGeom prst="rect">
            <a:avLst/>
          </a:prstGeom>
          <a:noFill/>
        </p:spPr>
        <p:txBody>
          <a:bodyPr wrap="square">
            <a:spAutoFit/>
          </a:bodyPr>
          <a:lstStyle/>
          <a:p>
            <a:r>
              <a:rPr lang="en-US" sz="1800" b="1" dirty="0">
                <a:solidFill>
                  <a:schemeClr val="accent6">
                    <a:lumMod val="50000"/>
                  </a:schemeClr>
                </a:solidFill>
                <a:latin typeface="Helvetica" panose="020B0604020202020204" pitchFamily="34" charset="0"/>
                <a:cs typeface="Helvetica" panose="020B0604020202020204" pitchFamily="34" charset="0"/>
              </a:rPr>
              <a:t>Motivation:</a:t>
            </a:r>
          </a:p>
          <a:p>
            <a:pPr marL="342900" indent="-342900">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Thin Surface Oxide  ̴ 1 nm</a:t>
            </a:r>
          </a:p>
        </p:txBody>
      </p:sp>
      <p:pic>
        <p:nvPicPr>
          <p:cNvPr id="14" name="Picture 13" descr="Diagram&#10;&#10;Description automatically generated with medium confidence">
            <a:extLst>
              <a:ext uri="{FF2B5EF4-FFF2-40B4-BE49-F238E27FC236}">
                <a16:creationId xmlns:a16="http://schemas.microsoft.com/office/drawing/2014/main" id="{C3ED2F12-0BDE-350A-D36F-00BDCF1F56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5445" y="2640841"/>
            <a:ext cx="2911216" cy="207456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AFE3B02-E19F-F364-0C0E-C1B1A28F85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6315" y="2629845"/>
            <a:ext cx="2760330" cy="2096555"/>
          </a:xfrm>
          <a:prstGeom prst="rect">
            <a:avLst/>
          </a:prstGeom>
        </p:spPr>
      </p:pic>
      <p:pic>
        <p:nvPicPr>
          <p:cNvPr id="20" name="Picture 19">
            <a:extLst>
              <a:ext uri="{FF2B5EF4-FFF2-40B4-BE49-F238E27FC236}">
                <a16:creationId xmlns:a16="http://schemas.microsoft.com/office/drawing/2014/main" id="{962ED1ED-42D9-D5D8-F63B-E175A34069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6661" y="165892"/>
            <a:ext cx="2388399" cy="2384103"/>
          </a:xfrm>
          <a:prstGeom prst="rect">
            <a:avLst/>
          </a:prstGeom>
        </p:spPr>
      </p:pic>
      <p:pic>
        <p:nvPicPr>
          <p:cNvPr id="21" name="Picture 20">
            <a:extLst>
              <a:ext uri="{FF2B5EF4-FFF2-40B4-BE49-F238E27FC236}">
                <a16:creationId xmlns:a16="http://schemas.microsoft.com/office/drawing/2014/main" id="{25229325-6593-41E1-18C6-604E65EA92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55064" y="555691"/>
            <a:ext cx="1922495" cy="1841482"/>
          </a:xfrm>
          <a:prstGeom prst="rect">
            <a:avLst/>
          </a:prstGeom>
        </p:spPr>
      </p:pic>
      <p:cxnSp>
        <p:nvCxnSpPr>
          <p:cNvPr id="22" name="Straight Connector 21">
            <a:extLst>
              <a:ext uri="{FF2B5EF4-FFF2-40B4-BE49-F238E27FC236}">
                <a16:creationId xmlns:a16="http://schemas.microsoft.com/office/drawing/2014/main" id="{CAA3277B-F2F2-2F93-D0EE-4CB34E628EE5}"/>
              </a:ext>
            </a:extLst>
          </p:cNvPr>
          <p:cNvCxnSpPr>
            <a:cxnSpLocks/>
          </p:cNvCxnSpPr>
          <p:nvPr/>
        </p:nvCxnSpPr>
        <p:spPr>
          <a:xfrm>
            <a:off x="5019252" y="404205"/>
            <a:ext cx="147784" cy="48660"/>
          </a:xfrm>
          <a:prstGeom prst="line">
            <a:avLst/>
          </a:prstGeom>
          <a:ln>
            <a:solidFill>
              <a:srgbClr val="FFFF83"/>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BF1F6D9-4C72-D0AF-5995-9D1C1CBDE4FF}"/>
              </a:ext>
            </a:extLst>
          </p:cNvPr>
          <p:cNvSpPr txBox="1"/>
          <p:nvPr/>
        </p:nvSpPr>
        <p:spPr>
          <a:xfrm>
            <a:off x="4960638" y="512643"/>
            <a:ext cx="603616" cy="307777"/>
          </a:xfrm>
          <a:prstGeom prst="rect">
            <a:avLst/>
          </a:prstGeom>
          <a:solidFill>
            <a:schemeClr val="accent6">
              <a:lumMod val="50000"/>
            </a:schemeClr>
          </a:solidFill>
        </p:spPr>
        <p:txBody>
          <a:bodyPr wrap="square" rtlCol="0">
            <a:spAutoFit/>
          </a:bodyPr>
          <a:lstStyle/>
          <a:p>
            <a:r>
              <a:rPr lang="en-US" sz="1400" dirty="0">
                <a:solidFill>
                  <a:srgbClr val="FFFF83"/>
                </a:solidFill>
                <a:latin typeface="Helvetica" panose="020B0604020202020204" pitchFamily="34" charset="0"/>
                <a:cs typeface="Helvetica" panose="020B0604020202020204" pitchFamily="34" charset="0"/>
              </a:rPr>
              <a:t>1 nm</a:t>
            </a:r>
          </a:p>
        </p:txBody>
      </p:sp>
      <p:cxnSp>
        <p:nvCxnSpPr>
          <p:cNvPr id="24" name="Straight Connector 23">
            <a:extLst>
              <a:ext uri="{FF2B5EF4-FFF2-40B4-BE49-F238E27FC236}">
                <a16:creationId xmlns:a16="http://schemas.microsoft.com/office/drawing/2014/main" id="{C4E3A19B-4739-E8E7-009A-F35CC5258AD7}"/>
              </a:ext>
            </a:extLst>
          </p:cNvPr>
          <p:cNvCxnSpPr>
            <a:cxnSpLocks/>
          </p:cNvCxnSpPr>
          <p:nvPr/>
        </p:nvCxnSpPr>
        <p:spPr>
          <a:xfrm flipV="1">
            <a:off x="6388376" y="555691"/>
            <a:ext cx="666688" cy="306475"/>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9D9B9EB-6B91-F9E7-30D2-7A7B99EAE8A0}"/>
              </a:ext>
            </a:extLst>
          </p:cNvPr>
          <p:cNvCxnSpPr>
            <a:cxnSpLocks/>
          </p:cNvCxnSpPr>
          <p:nvPr/>
        </p:nvCxnSpPr>
        <p:spPr>
          <a:xfrm>
            <a:off x="6398619" y="2057219"/>
            <a:ext cx="656445" cy="339954"/>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17D9D7C-7E47-0708-C3EC-F28F231731C7}"/>
              </a:ext>
            </a:extLst>
          </p:cNvPr>
          <p:cNvSpPr txBox="1"/>
          <p:nvPr/>
        </p:nvSpPr>
        <p:spPr>
          <a:xfrm>
            <a:off x="7109388" y="50978"/>
            <a:ext cx="1595572" cy="461665"/>
          </a:xfrm>
          <a:prstGeom prst="rect">
            <a:avLst/>
          </a:prstGeom>
          <a:noFill/>
        </p:spPr>
        <p:txBody>
          <a:bodyPr wrap="square" rtlCol="0">
            <a:spAutoFit/>
          </a:bodyPr>
          <a:lstStyle/>
          <a:p>
            <a:r>
              <a:rPr lang="en-US" sz="1200" dirty="0">
                <a:solidFill>
                  <a:srgbClr val="000000"/>
                </a:solidFill>
                <a:latin typeface="Helvetica" panose="020B0604020202020204" pitchFamily="34" charset="0"/>
                <a:cs typeface="Helvetica" panose="020B0604020202020204" pitchFamily="34" charset="0"/>
              </a:rPr>
              <a:t>TEM image taken by Dr J. Lee</a:t>
            </a:r>
          </a:p>
        </p:txBody>
      </p:sp>
      <p:sp>
        <p:nvSpPr>
          <p:cNvPr id="33" name="TextBox 32">
            <a:extLst>
              <a:ext uri="{FF2B5EF4-FFF2-40B4-BE49-F238E27FC236}">
                <a16:creationId xmlns:a16="http://schemas.microsoft.com/office/drawing/2014/main" id="{79D2BAFA-1106-0FC8-E356-74769802E63C}"/>
              </a:ext>
            </a:extLst>
          </p:cNvPr>
          <p:cNvSpPr txBox="1"/>
          <p:nvPr/>
        </p:nvSpPr>
        <p:spPr>
          <a:xfrm>
            <a:off x="127201" y="1127078"/>
            <a:ext cx="4455550" cy="369332"/>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Various deposition opportunities</a:t>
            </a:r>
          </a:p>
        </p:txBody>
      </p:sp>
      <p:sp>
        <p:nvSpPr>
          <p:cNvPr id="34" name="TextBox 33">
            <a:extLst>
              <a:ext uri="{FF2B5EF4-FFF2-40B4-BE49-F238E27FC236}">
                <a16:creationId xmlns:a16="http://schemas.microsoft.com/office/drawing/2014/main" id="{E1C97271-0777-3615-CA71-8B4806C93A17}"/>
              </a:ext>
            </a:extLst>
          </p:cNvPr>
          <p:cNvSpPr txBox="1"/>
          <p:nvPr/>
        </p:nvSpPr>
        <p:spPr>
          <a:xfrm>
            <a:off x="127201" y="1438501"/>
            <a:ext cx="4455550" cy="64633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Epitaxial growth on sapphire 		 c-plane sapphire</a:t>
            </a:r>
          </a:p>
        </p:txBody>
      </p:sp>
      <p:sp>
        <p:nvSpPr>
          <p:cNvPr id="35" name="TextBox 34">
            <a:extLst>
              <a:ext uri="{FF2B5EF4-FFF2-40B4-BE49-F238E27FC236}">
                <a16:creationId xmlns:a16="http://schemas.microsoft.com/office/drawing/2014/main" id="{0D6362B2-8D18-CF97-228F-8C5FAFBF5EB5}"/>
              </a:ext>
            </a:extLst>
          </p:cNvPr>
          <p:cNvSpPr txBox="1"/>
          <p:nvPr/>
        </p:nvSpPr>
        <p:spPr>
          <a:xfrm>
            <a:off x="127201" y="2000361"/>
            <a:ext cx="4455550" cy="64633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Wide range of tunability</a:t>
            </a:r>
            <a:endParaRPr lang="en-US" sz="1800" b="0" dirty="0">
              <a:solidFill>
                <a:schemeClr val="accent6">
                  <a:lumMod val="50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1800" dirty="0">
              <a:solidFill>
                <a:schemeClr val="accent6">
                  <a:lumMod val="50000"/>
                </a:schemeClr>
              </a:solidFill>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C1A8CFD-A9C4-13B3-16E6-98BA0CAC81E9}"/>
                  </a:ext>
                </a:extLst>
              </p:cNvPr>
              <p:cNvSpPr txBox="1"/>
              <p:nvPr/>
            </p:nvSpPr>
            <p:spPr>
              <a:xfrm>
                <a:off x="127201" y="2265617"/>
                <a:ext cx="4455550" cy="646331"/>
              </a:xfrm>
              <a:prstGeom prst="rect">
                <a:avLst/>
              </a:prstGeom>
              <a:noFill/>
            </p:spPr>
            <p:txBody>
              <a:bodyPr wrap="square">
                <a:spAutoFit/>
              </a:bodyPr>
              <a:lstStyle/>
              <a:p>
                <a:pPr marL="342900" indent="-342900">
                  <a:buFont typeface="Arial" panose="020B0604020202020204" pitchFamily="34" charset="0"/>
                  <a:buChar char="•"/>
                </a:pPr>
                <a14:m>
                  <m:oMath xmlns:m="http://schemas.openxmlformats.org/officeDocument/2006/math">
                    <m:sSub>
                      <m:sSubPr>
                        <m:ctrlPr>
                          <a:rPr lang="en-US" sz="1800" i="1" smtClean="0">
                            <a:solidFill>
                              <a:schemeClr val="accent6">
                                <a:lumMod val="50000"/>
                              </a:schemeClr>
                            </a:solidFill>
                            <a:latin typeface="Cambria Math" panose="02040503050406030204" pitchFamily="18" charset="0"/>
                            <a:cs typeface="Helvetica" panose="020B0604020202020204" pitchFamily="34" charset="0"/>
                          </a:rPr>
                        </m:ctrlPr>
                      </m:sSubPr>
                      <m:e>
                        <m:r>
                          <a:rPr lang="en-US" sz="1800" b="0" i="1" smtClean="0">
                            <a:solidFill>
                              <a:schemeClr val="accent6">
                                <a:lumMod val="50000"/>
                              </a:schemeClr>
                            </a:solidFill>
                            <a:latin typeface="Cambria Math" panose="02040503050406030204" pitchFamily="18" charset="0"/>
                            <a:cs typeface="Helvetica" panose="020B0604020202020204" pitchFamily="34" charset="0"/>
                          </a:rPr>
                          <m:t>𝑇</m:t>
                        </m:r>
                      </m:e>
                      <m:sub>
                        <m:r>
                          <a:rPr lang="en-US" sz="1800" b="0" i="1" smtClean="0">
                            <a:solidFill>
                              <a:schemeClr val="accent6">
                                <a:lumMod val="50000"/>
                              </a:schemeClr>
                            </a:solidFill>
                            <a:latin typeface="Cambria Math" panose="02040503050406030204" pitchFamily="18" charset="0"/>
                            <a:cs typeface="Helvetica" panose="020B0604020202020204" pitchFamily="34" charset="0"/>
                          </a:rPr>
                          <m:t>𝑐</m:t>
                        </m:r>
                      </m:sub>
                    </m:sSub>
                    <m:r>
                      <a:rPr lang="en-US" sz="1800" b="0" i="1" smtClean="0">
                        <a:solidFill>
                          <a:schemeClr val="accent6">
                            <a:lumMod val="50000"/>
                          </a:schemeClr>
                        </a:solidFill>
                        <a:latin typeface="Cambria Math" panose="02040503050406030204" pitchFamily="18" charset="0"/>
                        <a:cs typeface="Helvetica" panose="020B0604020202020204" pitchFamily="34" charset="0"/>
                      </a:rPr>
                      <m:t>=</m:t>
                    </m:r>
                    <m:r>
                      <a:rPr lang="en-US" sz="1800" b="0" i="1" smtClean="0">
                        <a:solidFill>
                          <a:schemeClr val="accent6">
                            <a:lumMod val="50000"/>
                          </a:schemeClr>
                        </a:solidFill>
                        <a:latin typeface="Cambria Math" panose="02040503050406030204" pitchFamily="18" charset="0"/>
                        <a:cs typeface="Helvetica" panose="020B0604020202020204" pitchFamily="34" charset="0"/>
                      </a:rPr>
                      <m:t>1</m:t>
                    </m:r>
                    <m:r>
                      <a:rPr lang="en-US" sz="1800" b="0" i="1" smtClean="0">
                        <a:solidFill>
                          <a:schemeClr val="accent6">
                            <a:lumMod val="50000"/>
                          </a:schemeClr>
                        </a:solidFill>
                        <a:latin typeface="Cambria Math" panose="02040503050406030204" pitchFamily="18" charset="0"/>
                        <a:cs typeface="Helvetica" panose="020B0604020202020204" pitchFamily="34" charset="0"/>
                      </a:rPr>
                      <m:t>.</m:t>
                    </m:r>
                    <m:r>
                      <a:rPr lang="en-US" sz="1800" b="0" i="1" smtClean="0">
                        <a:solidFill>
                          <a:schemeClr val="accent6">
                            <a:lumMod val="50000"/>
                          </a:schemeClr>
                        </a:solidFill>
                        <a:latin typeface="Cambria Math" panose="02040503050406030204" pitchFamily="18" charset="0"/>
                        <a:cs typeface="Helvetica" panose="020B0604020202020204" pitchFamily="34" charset="0"/>
                      </a:rPr>
                      <m:t>7</m:t>
                    </m:r>
                    <m:r>
                      <a:rPr lang="en-US" sz="1800" b="0" i="1" smtClean="0">
                        <a:solidFill>
                          <a:schemeClr val="accent6">
                            <a:lumMod val="50000"/>
                          </a:schemeClr>
                        </a:solidFill>
                        <a:latin typeface="Cambria Math" panose="02040503050406030204" pitchFamily="18" charset="0"/>
                        <a:cs typeface="Helvetica" panose="020B0604020202020204" pitchFamily="34" charset="0"/>
                      </a:rPr>
                      <m:t> </m:t>
                    </m:r>
                    <m:r>
                      <a:rPr lang="en-US" sz="1800" b="0" i="1" smtClean="0">
                        <a:solidFill>
                          <a:schemeClr val="accent6">
                            <a:lumMod val="50000"/>
                          </a:schemeClr>
                        </a:solidFill>
                        <a:latin typeface="Cambria Math" panose="02040503050406030204" pitchFamily="18" charset="0"/>
                        <a:cs typeface="Helvetica" panose="020B0604020202020204" pitchFamily="34" charset="0"/>
                      </a:rPr>
                      <m:t>𝐾</m:t>
                    </m:r>
                  </m:oMath>
                </a14:m>
                <a:endParaRPr lang="en-US" sz="1800" b="0" dirty="0">
                  <a:solidFill>
                    <a:schemeClr val="accent6">
                      <a:lumMod val="50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1800" dirty="0">
                  <a:solidFill>
                    <a:schemeClr val="accent6">
                      <a:lumMod val="50000"/>
                    </a:schemeClr>
                  </a:solidFill>
                  <a:latin typeface="Helvetica" panose="020B0604020202020204" pitchFamily="34" charset="0"/>
                  <a:cs typeface="Helvetica" panose="020B0604020202020204" pitchFamily="34" charset="0"/>
                </a:endParaRPr>
              </a:p>
            </p:txBody>
          </p:sp>
        </mc:Choice>
        <mc:Fallback xmlns="">
          <p:sp>
            <p:nvSpPr>
              <p:cNvPr id="36" name="TextBox 35">
                <a:extLst>
                  <a:ext uri="{FF2B5EF4-FFF2-40B4-BE49-F238E27FC236}">
                    <a16:creationId xmlns:a16="http://schemas.microsoft.com/office/drawing/2014/main" id="{6C1A8CFD-A9C4-13B3-16E6-98BA0CAC81E9}"/>
                  </a:ext>
                </a:extLst>
              </p:cNvPr>
              <p:cNvSpPr txBox="1">
                <a:spLocks noRot="1" noChangeAspect="1" noMove="1" noResize="1" noEditPoints="1" noAdjustHandles="1" noChangeArrowheads="1" noChangeShapeType="1" noTextEdit="1"/>
              </p:cNvSpPr>
              <p:nvPr/>
            </p:nvSpPr>
            <p:spPr>
              <a:xfrm>
                <a:off x="127201" y="2265617"/>
                <a:ext cx="4455550" cy="646331"/>
              </a:xfrm>
              <a:prstGeom prst="rect">
                <a:avLst/>
              </a:prstGeom>
              <a:blipFill>
                <a:blip r:embed="rId7"/>
                <a:stretch>
                  <a:fillRect l="-958" t="-1887"/>
                </a:stretch>
              </a:blipFill>
            </p:spPr>
            <p:txBody>
              <a:bodyPr/>
              <a:lstStyle/>
              <a:p>
                <a:r>
                  <a:rPr lang="en-US">
                    <a:noFill/>
                  </a:rPr>
                  <a:t> </a:t>
                </a:r>
              </a:p>
            </p:txBody>
          </p:sp>
        </mc:Fallback>
      </mc:AlternateContent>
    </p:spTree>
    <p:extLst>
      <p:ext uri="{BB962C8B-B14F-4D97-AF65-F5344CB8AC3E}">
        <p14:creationId xmlns:p14="http://schemas.microsoft.com/office/powerpoint/2010/main" val="180886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animBg="1"/>
      <p:bldP spid="26" grpId="0"/>
      <p:bldP spid="33" grpId="0"/>
      <p:bldP spid="34" grpId="0"/>
      <p:bldP spid="35" grpId="0"/>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16B068-D625-3B52-14C6-40D77815D3BA}"/>
              </a:ext>
            </a:extLst>
          </p:cNvPr>
          <p:cNvSpPr>
            <a:spLocks noGrp="1"/>
          </p:cNvSpPr>
          <p:nvPr>
            <p:ph idx="1"/>
          </p:nvPr>
        </p:nvSpPr>
        <p:spPr>
          <a:xfrm>
            <a:off x="276693" y="669946"/>
            <a:ext cx="7716765" cy="248756"/>
          </a:xfrm>
        </p:spPr>
        <p:txBody>
          <a:bodyPr/>
          <a:lstStyle/>
          <a:p>
            <a:pPr marL="0" indent="0">
              <a:buNone/>
            </a:pPr>
            <a:r>
              <a:rPr lang="en-US" sz="1800" dirty="0">
                <a:solidFill>
                  <a:srgbClr val="000000"/>
                </a:solidFill>
                <a:latin typeface="Helvetica" panose="020B0604020202020204" pitchFamily="34" charset="0"/>
                <a:cs typeface="Helvetica" panose="020B0604020202020204" pitchFamily="34" charset="0"/>
              </a:rPr>
              <a:t>Rhenium resonators perform 2 times better than the best encapsulation strategy </a:t>
            </a:r>
          </a:p>
          <a:p>
            <a:endParaRPr lang="en-US" dirty="0"/>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51FECCA8-1E93-061F-3FD2-AC5114EAC81B}"/>
                  </a:ext>
                </a:extLst>
              </p:cNvPr>
              <p:cNvSpPr>
                <a:spLocks noGrp="1"/>
              </p:cNvSpPr>
              <p:nvPr>
                <p:ph type="title"/>
              </p:nvPr>
            </p:nvSpPr>
            <p:spPr/>
            <p:txBody>
              <a:bodyPr/>
              <a:lstStyle/>
              <a:p>
                <a:r>
                  <a:rPr lang="en-US" dirty="0"/>
                  <a:t>Rhenium resonators results for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𝑸</m:t>
                        </m:r>
                      </m:e>
                      <m:sub>
                        <m:r>
                          <a:rPr lang="en-US" b="1" i="1" smtClean="0">
                            <a:latin typeface="Cambria Math" panose="02040503050406030204" pitchFamily="18" charset="0"/>
                          </a:rPr>
                          <m:t>𝒊</m:t>
                        </m:r>
                      </m:sub>
                    </m:sSub>
                  </m:oMath>
                </a14:m>
                <a:r>
                  <a:rPr lang="en-US" dirty="0"/>
                  <a:t> vs Power</a:t>
                </a:r>
              </a:p>
            </p:txBody>
          </p:sp>
        </mc:Choice>
        <mc:Fallback xmlns="">
          <p:sp>
            <p:nvSpPr>
              <p:cNvPr id="3" name="Title 2">
                <a:extLst>
                  <a:ext uri="{FF2B5EF4-FFF2-40B4-BE49-F238E27FC236}">
                    <a16:creationId xmlns:a16="http://schemas.microsoft.com/office/drawing/2014/main" id="{51FECCA8-1E93-061F-3FD2-AC5114EAC81B}"/>
                  </a:ext>
                </a:extLst>
              </p:cNvPr>
              <p:cNvSpPr>
                <a:spLocks noGrp="1" noRot="1" noChangeAspect="1" noMove="1" noResize="1" noEditPoints="1" noAdjustHandles="1" noChangeArrowheads="1" noChangeShapeType="1" noTextEdit="1"/>
              </p:cNvSpPr>
              <p:nvPr>
                <p:ph type="title"/>
              </p:nvPr>
            </p:nvSpPr>
            <p:spPr>
              <a:blipFill>
                <a:blip r:embed="rId2"/>
                <a:stretch>
                  <a:fillRect l="-2044" t="-25926" b="-44444"/>
                </a:stretch>
              </a:blipFill>
            </p:spPr>
            <p:txBody>
              <a:bodyPr/>
              <a:lstStyle/>
              <a:p>
                <a:r>
                  <a:rPr lang="en-US">
                    <a:noFill/>
                  </a:rPr>
                  <a:t> </a:t>
                </a:r>
              </a:p>
            </p:txBody>
          </p:sp>
        </mc:Fallback>
      </mc:AlternateContent>
      <p:pic>
        <p:nvPicPr>
          <p:cNvPr id="5" name="Picture 4" descr="Chart&#10;&#10;Description automatically generated">
            <a:extLst>
              <a:ext uri="{FF2B5EF4-FFF2-40B4-BE49-F238E27FC236}">
                <a16:creationId xmlns:a16="http://schemas.microsoft.com/office/drawing/2014/main" id="{23CB85FE-9177-C1ED-E0E9-8689E5869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5002" y="923245"/>
            <a:ext cx="4958510" cy="3794522"/>
          </a:xfrm>
          <a:prstGeom prst="rect">
            <a:avLst/>
          </a:prstGeom>
        </p:spPr>
      </p:pic>
      <p:pic>
        <p:nvPicPr>
          <p:cNvPr id="7" name="Picture 6" descr="Chart, line chart&#10;&#10;Description automatically generated">
            <a:extLst>
              <a:ext uri="{FF2B5EF4-FFF2-40B4-BE49-F238E27FC236}">
                <a16:creationId xmlns:a16="http://schemas.microsoft.com/office/drawing/2014/main" id="{F475F241-ED49-26F6-9E29-8C885716BE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049" y="1442659"/>
            <a:ext cx="4041504" cy="2755694"/>
          </a:xfrm>
          <a:prstGeom prst="rect">
            <a:avLst/>
          </a:prstGeom>
        </p:spPr>
      </p:pic>
      <p:pic>
        <p:nvPicPr>
          <p:cNvPr id="4" name="Picture 2" descr="Francesco Crisa – SQMS Center">
            <a:extLst>
              <a:ext uri="{FF2B5EF4-FFF2-40B4-BE49-F238E27FC236}">
                <a16:creationId xmlns:a16="http://schemas.microsoft.com/office/drawing/2014/main" id="{B2C83C7A-860B-88D7-97DB-B54CE69F95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1551" y="0"/>
            <a:ext cx="1102449" cy="110244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350681-2C8D-A5AB-490F-AFF377EC43A6}"/>
              </a:ext>
            </a:extLst>
          </p:cNvPr>
          <p:cNvSpPr txBox="1"/>
          <p:nvPr/>
        </p:nvSpPr>
        <p:spPr>
          <a:xfrm>
            <a:off x="7971423" y="1162914"/>
            <a:ext cx="1761633" cy="27699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699"/>
                </a:solidFill>
                <a:effectLst/>
                <a:uLnTx/>
                <a:uFillTx/>
                <a:latin typeface="arial" panose="020B0604020202020204" pitchFamily="34" charset="0"/>
                <a:ea typeface="Geneva" charset="0"/>
              </a:rPr>
              <a:t>Francesco </a:t>
            </a:r>
            <a:r>
              <a:rPr kumimoji="0" lang="en-US" sz="1200" b="0" i="0" u="none" strike="noStrike" kern="1200" cap="none" spc="0" normalizeH="0" baseline="0" noProof="0" dirty="0" err="1">
                <a:ln>
                  <a:noFill/>
                </a:ln>
                <a:solidFill>
                  <a:srgbClr val="006699"/>
                </a:solidFill>
                <a:effectLst/>
                <a:uLnTx/>
                <a:uFillTx/>
                <a:latin typeface="arial" panose="020B0604020202020204" pitchFamily="34" charset="0"/>
                <a:ea typeface="Geneva" charset="0"/>
              </a:rPr>
              <a:t>Crisa</a:t>
            </a:r>
            <a:endParaRPr kumimoji="0" lang="en-US" sz="1200" b="0" i="0" u="none" strike="noStrike" kern="1200" cap="none" spc="0" normalizeH="0" baseline="0" noProof="0" dirty="0">
              <a:ln>
                <a:noFill/>
              </a:ln>
              <a:solidFill>
                <a:srgbClr val="003087"/>
              </a:solidFill>
              <a:effectLst/>
              <a:uLnTx/>
              <a:uFillTx/>
              <a:latin typeface="Calibri" charset="0"/>
              <a:ea typeface="Geneva" charset="0"/>
            </a:endParaRPr>
          </a:p>
        </p:txBody>
      </p:sp>
    </p:spTree>
    <p:extLst>
      <p:ext uri="{BB962C8B-B14F-4D97-AF65-F5344CB8AC3E}">
        <p14:creationId xmlns:p14="http://schemas.microsoft.com/office/powerpoint/2010/main" val="296091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96A56B-0CC3-D7D7-22C8-FB5D81D07622}"/>
              </a:ext>
            </a:extLst>
          </p:cNvPr>
          <p:cNvSpPr>
            <a:spLocks noGrp="1"/>
          </p:cNvSpPr>
          <p:nvPr>
            <p:ph idx="1"/>
          </p:nvPr>
        </p:nvSpPr>
        <p:spPr>
          <a:xfrm>
            <a:off x="169574" y="651982"/>
            <a:ext cx="8808092" cy="3574919"/>
          </a:xfrm>
        </p:spPr>
        <p:txBody>
          <a:bodyPr/>
          <a:lstStyle/>
          <a:p>
            <a:r>
              <a:rPr lang="en-US" dirty="0"/>
              <a:t>SQMS has launched the first, large scale, international experiment to prepare identical quantum testbeds and exchange/measure qubit devices at &gt;10 different test sites around the world    </a:t>
            </a:r>
          </a:p>
        </p:txBody>
      </p:sp>
      <p:sp>
        <p:nvSpPr>
          <p:cNvPr id="3" name="Title 2">
            <a:extLst>
              <a:ext uri="{FF2B5EF4-FFF2-40B4-BE49-F238E27FC236}">
                <a16:creationId xmlns:a16="http://schemas.microsoft.com/office/drawing/2014/main" id="{2397F76B-1B1B-3B85-B541-36751B2E54FB}"/>
              </a:ext>
            </a:extLst>
          </p:cNvPr>
          <p:cNvSpPr>
            <a:spLocks noGrp="1"/>
          </p:cNvSpPr>
          <p:nvPr>
            <p:ph type="title"/>
          </p:nvPr>
        </p:nvSpPr>
        <p:spPr>
          <a:xfrm>
            <a:off x="343692" y="0"/>
            <a:ext cx="8456615" cy="517776"/>
          </a:xfrm>
        </p:spPr>
        <p:txBody>
          <a:bodyPr/>
          <a:lstStyle/>
          <a:p>
            <a:r>
              <a:rPr lang="en-US" dirty="0"/>
              <a:t>First international qubit metrology round robin experiment</a:t>
            </a:r>
          </a:p>
        </p:txBody>
      </p:sp>
      <p:pic>
        <p:nvPicPr>
          <p:cNvPr id="2050" name="Picture 2">
            <a:extLst>
              <a:ext uri="{FF2B5EF4-FFF2-40B4-BE49-F238E27FC236}">
                <a16:creationId xmlns:a16="http://schemas.microsoft.com/office/drawing/2014/main" id="{07A7C878-5D04-04E4-2DF6-C55B50A6C8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317" y="1198491"/>
            <a:ext cx="6070171" cy="3539433"/>
          </a:xfrm>
          <a:prstGeom prst="rect">
            <a:avLst/>
          </a:prstGeom>
          <a:noFill/>
          <a:extLst>
            <a:ext uri="{909E8E84-426E-40DD-AFC4-6F175D3DCCD1}">
              <a14:hiddenFill xmlns:a14="http://schemas.microsoft.com/office/drawing/2010/main">
                <a:solidFill>
                  <a:srgbClr val="FFFFFF"/>
                </a:solidFill>
              </a14:hiddenFill>
            </a:ext>
          </a:extLst>
        </p:spPr>
      </p:pic>
      <p:sp>
        <p:nvSpPr>
          <p:cNvPr id="4" name="Diamond 3">
            <a:extLst>
              <a:ext uri="{FF2B5EF4-FFF2-40B4-BE49-F238E27FC236}">
                <a16:creationId xmlns:a16="http://schemas.microsoft.com/office/drawing/2014/main" id="{15547ABE-C227-CEDC-B8AA-7E99A8B86A6A}"/>
              </a:ext>
            </a:extLst>
          </p:cNvPr>
          <p:cNvSpPr/>
          <p:nvPr/>
        </p:nvSpPr>
        <p:spPr>
          <a:xfrm>
            <a:off x="510020" y="321459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BF133EF6-A4A3-BF90-DC42-FCDD61E043ED}"/>
              </a:ext>
            </a:extLst>
          </p:cNvPr>
          <p:cNvSpPr/>
          <p:nvPr/>
        </p:nvSpPr>
        <p:spPr>
          <a:xfrm>
            <a:off x="761041" y="3348620"/>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8BCCBE20-B5B7-C732-8CAE-671C0D0FA193}"/>
              </a:ext>
            </a:extLst>
          </p:cNvPr>
          <p:cNvSpPr/>
          <p:nvPr/>
        </p:nvSpPr>
        <p:spPr>
          <a:xfrm>
            <a:off x="2297654" y="3130066"/>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DF9D6D66-5C95-63EE-D454-D062CB6C6A24}"/>
              </a:ext>
            </a:extLst>
          </p:cNvPr>
          <p:cNvSpPr/>
          <p:nvPr/>
        </p:nvSpPr>
        <p:spPr>
          <a:xfrm>
            <a:off x="2297655" y="2910299"/>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90482EFB-0313-076C-A283-11D849095A87}"/>
              </a:ext>
            </a:extLst>
          </p:cNvPr>
          <p:cNvSpPr/>
          <p:nvPr/>
        </p:nvSpPr>
        <p:spPr>
          <a:xfrm>
            <a:off x="3718316" y="305542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7034A65F-0551-C018-BF06-40CF9FCF9958}"/>
              </a:ext>
            </a:extLst>
          </p:cNvPr>
          <p:cNvSpPr/>
          <p:nvPr/>
        </p:nvSpPr>
        <p:spPr>
          <a:xfrm>
            <a:off x="3648073" y="2789462"/>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955845B3-42F9-4A08-722A-83E0E0BA6DC4}"/>
              </a:ext>
            </a:extLst>
          </p:cNvPr>
          <p:cNvSpPr/>
          <p:nvPr/>
        </p:nvSpPr>
        <p:spPr>
          <a:xfrm>
            <a:off x="4119675" y="1869407"/>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BB383128-607A-310B-D52D-FA589FF70BB7}"/>
              </a:ext>
            </a:extLst>
          </p:cNvPr>
          <p:cNvSpPr/>
          <p:nvPr/>
        </p:nvSpPr>
        <p:spPr>
          <a:xfrm>
            <a:off x="5862104" y="2406559"/>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B0AEE9A-312C-4928-DE31-D73B7B648289}"/>
              </a:ext>
            </a:extLst>
          </p:cNvPr>
          <p:cNvSpPr/>
          <p:nvPr/>
        </p:nvSpPr>
        <p:spPr>
          <a:xfrm>
            <a:off x="5992802" y="2571750"/>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BDF18FEC-2390-9B4B-6982-071F538B48AD}"/>
              </a:ext>
            </a:extLst>
          </p:cNvPr>
          <p:cNvSpPr/>
          <p:nvPr/>
        </p:nvSpPr>
        <p:spPr>
          <a:xfrm>
            <a:off x="5854066" y="3474512"/>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87E80FAC-760E-AC2C-BC33-B585AF884EDE}"/>
              </a:ext>
            </a:extLst>
          </p:cNvPr>
          <p:cNvSpPr/>
          <p:nvPr/>
        </p:nvSpPr>
        <p:spPr>
          <a:xfrm>
            <a:off x="6003114" y="3661545"/>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1DBB072-0146-79A6-C654-51DB68734B7F}"/>
              </a:ext>
            </a:extLst>
          </p:cNvPr>
          <p:cNvSpPr txBox="1"/>
          <p:nvPr/>
        </p:nvSpPr>
        <p:spPr>
          <a:xfrm>
            <a:off x="6715364" y="1444530"/>
            <a:ext cx="2297424" cy="3046988"/>
          </a:xfrm>
          <a:prstGeom prst="rect">
            <a:avLst/>
          </a:prstGeom>
          <a:noFill/>
          <a:ln>
            <a:solidFill>
              <a:schemeClr val="tx1"/>
            </a:solidFill>
          </a:ln>
        </p:spPr>
        <p:txBody>
          <a:bodyPr wrap="none" rtlCol="0">
            <a:spAutoFit/>
          </a:bodyPr>
          <a:lstStyle/>
          <a:p>
            <a:pPr algn="l"/>
            <a:r>
              <a:rPr lang="en-US" sz="1600" u="sng" dirty="0">
                <a:solidFill>
                  <a:srgbClr val="000000"/>
                </a:solidFill>
                <a:latin typeface="Roboto" panose="02000000000000000000" pitchFamily="2" charset="0"/>
                <a:ea typeface="Roboto" panose="02000000000000000000" pitchFamily="2" charset="0"/>
              </a:rPr>
              <a:t>SQMS Qubit Test Sites:</a:t>
            </a:r>
          </a:p>
          <a:p>
            <a:pPr marL="285750" indent="-285750" algn="l">
              <a:buFont typeface="Arial" panose="020B0604020202020204" pitchFamily="34" charset="0"/>
              <a:buChar char="•"/>
            </a:pPr>
            <a:r>
              <a:rPr lang="en-US" sz="1600" dirty="0" err="1">
                <a:solidFill>
                  <a:srgbClr val="000000"/>
                </a:solidFill>
                <a:latin typeface="Roboto" panose="02000000000000000000" pitchFamily="2" charset="0"/>
                <a:ea typeface="Roboto" panose="02000000000000000000" pitchFamily="2" charset="0"/>
              </a:rPr>
              <a:t>Rigetti</a:t>
            </a:r>
            <a:r>
              <a:rPr lang="en-US" sz="1600" dirty="0">
                <a:solidFill>
                  <a:srgbClr val="000000"/>
                </a:solidFill>
                <a:latin typeface="Roboto" panose="02000000000000000000" pitchFamily="2" charset="0"/>
                <a:ea typeface="Roboto" panose="02000000000000000000" pitchFamily="2" charset="0"/>
              </a:rPr>
              <a:t> Computing</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Livermore</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NIST</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CU Boulder</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Fermilab</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Northwestern</a:t>
            </a:r>
          </a:p>
          <a:p>
            <a:pPr marL="285750" indent="-285750">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Waterloo IQC</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UK NPL</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Royal Holloway</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INFN Gran </a:t>
            </a:r>
            <a:r>
              <a:rPr lang="en-US" sz="1600" dirty="0" err="1">
                <a:solidFill>
                  <a:srgbClr val="000000"/>
                </a:solidFill>
                <a:latin typeface="Roboto" panose="02000000000000000000" pitchFamily="2" charset="0"/>
                <a:ea typeface="Roboto" panose="02000000000000000000" pitchFamily="2" charset="0"/>
              </a:rPr>
              <a:t>Sasso</a:t>
            </a:r>
            <a:endParaRPr lang="en-US" sz="1600" dirty="0">
              <a:solidFill>
                <a:srgbClr val="000000"/>
              </a:solidFill>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University of Pisa</a:t>
            </a:r>
          </a:p>
        </p:txBody>
      </p:sp>
      <p:sp>
        <p:nvSpPr>
          <p:cNvPr id="18" name="TextBox 17">
            <a:extLst>
              <a:ext uri="{FF2B5EF4-FFF2-40B4-BE49-F238E27FC236}">
                <a16:creationId xmlns:a16="http://schemas.microsoft.com/office/drawing/2014/main" id="{B478A9DB-E08C-863E-EAF8-83CDF866A42B}"/>
              </a:ext>
            </a:extLst>
          </p:cNvPr>
          <p:cNvSpPr txBox="1"/>
          <p:nvPr/>
        </p:nvSpPr>
        <p:spPr>
          <a:xfrm>
            <a:off x="416620" y="4568302"/>
            <a:ext cx="6298744" cy="584775"/>
          </a:xfrm>
          <a:prstGeom prst="rect">
            <a:avLst/>
          </a:prstGeom>
          <a:solidFill>
            <a:schemeClr val="accent2"/>
          </a:solidFill>
        </p:spPr>
        <p:txBody>
          <a:bodyPr wrap="square">
            <a:spAutoFit/>
          </a:bodyPr>
          <a:lstStyle/>
          <a:p>
            <a:pPr lvl="1" algn="ctr"/>
            <a:r>
              <a:rPr lang="en-US" sz="1600" dirty="0"/>
              <a:t>Effort is key to advance quantum computing and for paving the way to synchronized observatories/experiments</a:t>
            </a:r>
          </a:p>
        </p:txBody>
      </p:sp>
      <p:sp>
        <p:nvSpPr>
          <p:cNvPr id="19" name="TextBox 18">
            <a:extLst>
              <a:ext uri="{FF2B5EF4-FFF2-40B4-BE49-F238E27FC236}">
                <a16:creationId xmlns:a16="http://schemas.microsoft.com/office/drawing/2014/main" id="{D6F46E0A-0D1F-93D7-18D2-675018C32FF1}"/>
              </a:ext>
            </a:extLst>
          </p:cNvPr>
          <p:cNvSpPr txBox="1"/>
          <p:nvPr/>
        </p:nvSpPr>
        <p:spPr>
          <a:xfrm>
            <a:off x="3225083" y="4088373"/>
            <a:ext cx="369012" cy="276999"/>
          </a:xfrm>
          <a:prstGeom prst="rect">
            <a:avLst/>
          </a:prstGeom>
          <a:noFill/>
        </p:spPr>
        <p:txBody>
          <a:bodyPr wrap="none" rtlCol="0">
            <a:spAutoFit/>
          </a:bodyPr>
          <a:lstStyle/>
          <a:p>
            <a:pPr algn="l"/>
            <a:r>
              <a:rPr lang="en-US" sz="1200" dirty="0">
                <a:solidFill>
                  <a:schemeClr val="bg1"/>
                </a:solidFill>
                <a:latin typeface="Roboto" panose="02000000000000000000" pitchFamily="2" charset="0"/>
                <a:ea typeface="Roboto" panose="02000000000000000000" pitchFamily="2" charset="0"/>
              </a:rPr>
              <a:t>LA</a:t>
            </a:r>
          </a:p>
        </p:txBody>
      </p:sp>
    </p:spTree>
    <p:extLst>
      <p:ext uri="{BB962C8B-B14F-4D97-AF65-F5344CB8AC3E}">
        <p14:creationId xmlns:p14="http://schemas.microsoft.com/office/powerpoint/2010/main" val="465879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7EA6E-75F8-AF58-C41D-50852081DCCD}"/>
              </a:ext>
            </a:extLst>
          </p:cNvPr>
          <p:cNvSpPr txBox="1"/>
          <p:nvPr/>
        </p:nvSpPr>
        <p:spPr>
          <a:xfrm>
            <a:off x="2183441" y="120393"/>
            <a:ext cx="6960559" cy="400110"/>
          </a:xfrm>
          <a:prstGeom prst="rect">
            <a:avLst/>
          </a:prstGeom>
          <a:noFill/>
        </p:spPr>
        <p:txBody>
          <a:bodyPr wrap="none" rtlCol="0">
            <a:spAutoFit/>
          </a:bodyPr>
          <a:lstStyle/>
          <a:p>
            <a:pPr algn="ctr" defTabSz="457189"/>
            <a:r>
              <a:rPr lang="en-IN" sz="2000" b="1" dirty="0">
                <a:solidFill>
                  <a:srgbClr val="004C97"/>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Effect of environmental radiation on qubit performance </a:t>
            </a:r>
          </a:p>
        </p:txBody>
      </p:sp>
      <p:pic>
        <p:nvPicPr>
          <p:cNvPr id="1032" name="Picture 8">
            <a:extLst>
              <a:ext uri="{FF2B5EF4-FFF2-40B4-BE49-F238E27FC236}">
                <a16:creationId xmlns:a16="http://schemas.microsoft.com/office/drawing/2014/main" id="{3957D99C-14C4-D295-1C1A-7937CE1811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1" y="683397"/>
            <a:ext cx="4271745" cy="3501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G_2028">
            <a:extLst>
              <a:ext uri="{FF2B5EF4-FFF2-40B4-BE49-F238E27FC236}">
                <a16:creationId xmlns:a16="http://schemas.microsoft.com/office/drawing/2014/main" id="{0AFB0B07-5C40-4422-237E-F57260C2833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8493" y="655054"/>
            <a:ext cx="2754537" cy="20760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24981EF-1702-4441-8F9F-59E1B3B31957}"/>
              </a:ext>
            </a:extLst>
          </p:cNvPr>
          <p:cNvSpPr/>
          <p:nvPr/>
        </p:nvSpPr>
        <p:spPr>
          <a:xfrm>
            <a:off x="1008860" y="4219346"/>
            <a:ext cx="2271562" cy="41744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189"/>
            <a:r>
              <a:rPr lang="en-US" sz="1800">
                <a:solidFill>
                  <a:prstClr val="black"/>
                </a:solidFill>
                <a:latin typeface="Calibri" panose="020F0502020204030204"/>
              </a:rPr>
              <a:t>FNAL: above-ground</a:t>
            </a:r>
          </a:p>
        </p:txBody>
      </p:sp>
      <p:sp>
        <p:nvSpPr>
          <p:cNvPr id="15" name="Rectangle 14">
            <a:extLst>
              <a:ext uri="{FF2B5EF4-FFF2-40B4-BE49-F238E27FC236}">
                <a16:creationId xmlns:a16="http://schemas.microsoft.com/office/drawing/2014/main" id="{A80556DC-1CFC-B415-C00D-EC0EE0A749FF}"/>
              </a:ext>
            </a:extLst>
          </p:cNvPr>
          <p:cNvSpPr/>
          <p:nvPr/>
        </p:nvSpPr>
        <p:spPr>
          <a:xfrm>
            <a:off x="4956048" y="4184827"/>
            <a:ext cx="3345259" cy="41744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189"/>
            <a:r>
              <a:rPr lang="en-US" sz="1800" dirty="0">
                <a:solidFill>
                  <a:prstClr val="black"/>
                </a:solidFill>
                <a:latin typeface="Calibri" panose="020F0502020204030204"/>
              </a:rPr>
              <a:t>INFN LNGS: deep underground</a:t>
            </a:r>
          </a:p>
        </p:txBody>
      </p:sp>
      <p:pic>
        <p:nvPicPr>
          <p:cNvPr id="5" name="Picture 4">
            <a:extLst>
              <a:ext uri="{FF2B5EF4-FFF2-40B4-BE49-F238E27FC236}">
                <a16:creationId xmlns:a16="http://schemas.microsoft.com/office/drawing/2014/main" id="{5436E4AB-E41A-3A04-8581-6438FCF978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391" y="2871558"/>
            <a:ext cx="3238500" cy="1347788"/>
          </a:xfrm>
          <a:prstGeom prst="rect">
            <a:avLst/>
          </a:prstGeom>
        </p:spPr>
      </p:pic>
      <p:sp>
        <p:nvSpPr>
          <p:cNvPr id="2" name="Rectangle: Rounded Corners 1">
            <a:extLst>
              <a:ext uri="{FF2B5EF4-FFF2-40B4-BE49-F238E27FC236}">
                <a16:creationId xmlns:a16="http://schemas.microsoft.com/office/drawing/2014/main" id="{0EE1AE86-4A57-EE5B-6BD9-A3EBF51D54CA}"/>
              </a:ext>
            </a:extLst>
          </p:cNvPr>
          <p:cNvSpPr/>
          <p:nvPr/>
        </p:nvSpPr>
        <p:spPr>
          <a:xfrm>
            <a:off x="3370106" y="924156"/>
            <a:ext cx="2187280" cy="6479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189"/>
            <a:r>
              <a:rPr lang="en-US" sz="2000">
                <a:solidFill>
                  <a:prstClr val="black"/>
                </a:solidFill>
                <a:latin typeface="Calibri" panose="020F0502020204030204"/>
              </a:rPr>
              <a:t>Systematic comparative study </a:t>
            </a:r>
          </a:p>
        </p:txBody>
      </p:sp>
      <p:pic>
        <p:nvPicPr>
          <p:cNvPr id="11266" name="Picture 2" descr="Tanay Roy – SQMS Center">
            <a:extLst>
              <a:ext uri="{FF2B5EF4-FFF2-40B4-BE49-F238E27FC236}">
                <a16:creationId xmlns:a16="http://schemas.microsoft.com/office/drawing/2014/main" id="{F5CBE9DB-5FF1-0019-990F-1F5E4B27989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145"/>
            <a:ext cx="1158401" cy="1158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aura Cardani – SQMS Center">
            <a:extLst>
              <a:ext uri="{FF2B5EF4-FFF2-40B4-BE49-F238E27FC236}">
                <a16:creationId xmlns:a16="http://schemas.microsoft.com/office/drawing/2014/main" id="{E3E76847-091A-349A-8FEF-56DC2A8EE8C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58400" y="30145"/>
            <a:ext cx="1158401" cy="11584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1F1692CF-C936-A35C-BC11-7C6369EE338D}"/>
              </a:ext>
            </a:extLst>
          </p:cNvPr>
          <p:cNvGraphicFramePr>
            <a:graphicFrameLocks noGrp="1"/>
          </p:cNvGraphicFramePr>
          <p:nvPr/>
        </p:nvGraphicFramePr>
        <p:xfrm>
          <a:off x="3097530" y="4383027"/>
          <a:ext cx="7886700" cy="640080"/>
        </p:xfrm>
        <a:graphic>
          <a:graphicData uri="http://schemas.openxmlformats.org/drawingml/2006/table">
            <a:tbl>
              <a:tblPr/>
              <a:tblGrid>
                <a:gridCol w="7886700">
                  <a:extLst>
                    <a:ext uri="{9D8B030D-6E8A-4147-A177-3AD203B41FA5}">
                      <a16:colId xmlns:a16="http://schemas.microsoft.com/office/drawing/2014/main" val="948924929"/>
                    </a:ext>
                  </a:extLst>
                </a:gridCol>
              </a:tblGrid>
              <a:tr h="0">
                <a:tc>
                  <a:txBody>
                    <a:bodyPr/>
                    <a:lstStyle/>
                    <a:p>
                      <a:pPr fontAlgn="t"/>
                      <a:br>
                        <a:rPr lang="en-US" b="0" u="none" strike="noStrike" dirty="0">
                          <a:effectLst/>
                          <a:hlinkClick r:id="rId8"/>
                        </a:rPr>
                      </a:br>
                      <a:r>
                        <a:rPr lang="en-US" b="0" u="none" strike="noStrike" dirty="0">
                          <a:effectLst/>
                          <a:hlinkClick r:id="rId8"/>
                        </a:rPr>
                        <a:t>arXiv:2405.18355</a:t>
                      </a:r>
                      <a:endParaRPr lang="en-US" dirty="0">
                        <a:effectLst/>
                      </a:endParaRPr>
                    </a:p>
                  </a:txBody>
                  <a:tcPr marR="61913">
                    <a:lnL>
                      <a:noFill/>
                    </a:lnL>
                    <a:lnR>
                      <a:noFill/>
                    </a:lnR>
                    <a:lnT>
                      <a:noFill/>
                    </a:lnT>
                    <a:lnB>
                      <a:noFill/>
                    </a:lnB>
                    <a:noFill/>
                  </a:tcPr>
                </a:tc>
                <a:extLst>
                  <a:ext uri="{0D108BD9-81ED-4DB2-BD59-A6C34878D82A}">
                    <a16:rowId xmlns:a16="http://schemas.microsoft.com/office/drawing/2014/main" val="3745881975"/>
                  </a:ext>
                </a:extLst>
              </a:tr>
            </a:tbl>
          </a:graphicData>
        </a:graphic>
      </p:graphicFrame>
    </p:spTree>
    <p:extLst>
      <p:ext uri="{BB962C8B-B14F-4D97-AF65-F5344CB8AC3E}">
        <p14:creationId xmlns:p14="http://schemas.microsoft.com/office/powerpoint/2010/main" val="13278196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A0F90D-E5AD-8005-FC58-8D39E5454077}"/>
              </a:ext>
            </a:extLst>
          </p:cNvPr>
          <p:cNvSpPr>
            <a:spLocks noGrp="1"/>
          </p:cNvSpPr>
          <p:nvPr>
            <p:ph type="title"/>
          </p:nvPr>
        </p:nvSpPr>
        <p:spPr>
          <a:xfrm>
            <a:off x="251815" y="178439"/>
            <a:ext cx="8640369" cy="517776"/>
          </a:xfrm>
        </p:spPr>
        <p:txBody>
          <a:bodyPr/>
          <a:lstStyle/>
          <a:p>
            <a:r>
              <a:rPr lang="en-US" sz="2000" dirty="0"/>
              <a:t>Fermilab and INFN Gran Sasso qubit exchange experiments</a:t>
            </a:r>
            <a:br>
              <a:rPr lang="en-US" sz="2000" dirty="0"/>
            </a:br>
            <a:endParaRPr lang="en-US" sz="2000" dirty="0"/>
          </a:p>
        </p:txBody>
      </p:sp>
      <p:pic>
        <p:nvPicPr>
          <p:cNvPr id="4" name="Picture 3">
            <a:extLst>
              <a:ext uri="{FF2B5EF4-FFF2-40B4-BE49-F238E27FC236}">
                <a16:creationId xmlns:a16="http://schemas.microsoft.com/office/drawing/2014/main" id="{64460E7D-B5BD-5BCA-3B7D-569E62968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763" y="823602"/>
            <a:ext cx="4636007" cy="2227441"/>
          </a:xfrm>
          <a:prstGeom prst="rect">
            <a:avLst/>
          </a:prstGeom>
        </p:spPr>
      </p:pic>
      <p:pic>
        <p:nvPicPr>
          <p:cNvPr id="5" name="Picture 4">
            <a:extLst>
              <a:ext uri="{FF2B5EF4-FFF2-40B4-BE49-F238E27FC236}">
                <a16:creationId xmlns:a16="http://schemas.microsoft.com/office/drawing/2014/main" id="{A6F8244C-8151-EDF7-2BE8-8FAFC65A17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276" y="494404"/>
            <a:ext cx="5315196" cy="2481612"/>
          </a:xfrm>
          <a:prstGeom prst="rect">
            <a:avLst/>
          </a:prstGeom>
        </p:spPr>
      </p:pic>
      <p:pic>
        <p:nvPicPr>
          <p:cNvPr id="7" name="Picture 6" descr="A close-up of a graph&#10;&#10;Description automatically generated">
            <a:extLst>
              <a:ext uri="{FF2B5EF4-FFF2-40B4-BE49-F238E27FC236}">
                <a16:creationId xmlns:a16="http://schemas.microsoft.com/office/drawing/2014/main" id="{043867A7-51A5-FF21-9B1E-007A732B93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3" y="2976016"/>
            <a:ext cx="4636008" cy="2167484"/>
          </a:xfrm>
          <a:prstGeom prst="rect">
            <a:avLst/>
          </a:prstGeom>
        </p:spPr>
      </p:pic>
      <p:graphicFrame>
        <p:nvGraphicFramePr>
          <p:cNvPr id="8" name="Table 7">
            <a:extLst>
              <a:ext uri="{FF2B5EF4-FFF2-40B4-BE49-F238E27FC236}">
                <a16:creationId xmlns:a16="http://schemas.microsoft.com/office/drawing/2014/main" id="{280FC0DD-671E-AE79-1C8E-63D96ED13007}"/>
              </a:ext>
            </a:extLst>
          </p:cNvPr>
          <p:cNvGraphicFramePr>
            <a:graphicFrameLocks noGrp="1"/>
          </p:cNvGraphicFramePr>
          <p:nvPr/>
        </p:nvGraphicFramePr>
        <p:xfrm>
          <a:off x="5948585" y="2323739"/>
          <a:ext cx="7886700" cy="640080"/>
        </p:xfrm>
        <a:graphic>
          <a:graphicData uri="http://schemas.openxmlformats.org/drawingml/2006/table">
            <a:tbl>
              <a:tblPr/>
              <a:tblGrid>
                <a:gridCol w="7886700">
                  <a:extLst>
                    <a:ext uri="{9D8B030D-6E8A-4147-A177-3AD203B41FA5}">
                      <a16:colId xmlns:a16="http://schemas.microsoft.com/office/drawing/2014/main" val="3141924524"/>
                    </a:ext>
                  </a:extLst>
                </a:gridCol>
              </a:tblGrid>
              <a:tr h="0">
                <a:tc>
                  <a:txBody>
                    <a:bodyPr/>
                    <a:lstStyle/>
                    <a:p>
                      <a:pPr fontAlgn="t"/>
                      <a:br>
                        <a:rPr lang="en-US" b="0" u="none" strike="noStrike" dirty="0">
                          <a:effectLst/>
                          <a:hlinkClick r:id="rId5"/>
                        </a:rPr>
                      </a:br>
                      <a:r>
                        <a:rPr lang="en-US" b="0" u="none" strike="noStrike" dirty="0">
                          <a:effectLst/>
                          <a:hlinkClick r:id="rId5"/>
                        </a:rPr>
                        <a:t>arXiv:2405.18355</a:t>
                      </a:r>
                      <a:endParaRPr lang="en-US" dirty="0">
                        <a:effectLst/>
                      </a:endParaRPr>
                    </a:p>
                  </a:txBody>
                  <a:tcPr marR="61913">
                    <a:lnL>
                      <a:noFill/>
                    </a:lnL>
                    <a:lnR>
                      <a:noFill/>
                    </a:lnR>
                    <a:lnT>
                      <a:noFill/>
                    </a:lnT>
                    <a:lnB>
                      <a:noFill/>
                    </a:lnB>
                    <a:noFill/>
                  </a:tcPr>
                </a:tc>
                <a:extLst>
                  <a:ext uri="{0D108BD9-81ED-4DB2-BD59-A6C34878D82A}">
                    <a16:rowId xmlns:a16="http://schemas.microsoft.com/office/drawing/2014/main" val="433930270"/>
                  </a:ext>
                </a:extLst>
              </a:tr>
            </a:tbl>
          </a:graphicData>
        </a:graphic>
      </p:graphicFrame>
      <p:pic>
        <p:nvPicPr>
          <p:cNvPr id="9" name="Picture 8">
            <a:extLst>
              <a:ext uri="{FF2B5EF4-FFF2-40B4-BE49-F238E27FC236}">
                <a16:creationId xmlns:a16="http://schemas.microsoft.com/office/drawing/2014/main" id="{71DBE56C-9CAC-FE97-C008-B6F6921E3C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9133" y="3051043"/>
            <a:ext cx="1898904" cy="1785874"/>
          </a:xfrm>
          <a:prstGeom prst="rect">
            <a:avLst/>
          </a:prstGeom>
        </p:spPr>
      </p:pic>
    </p:spTree>
    <p:extLst>
      <p:ext uri="{BB962C8B-B14F-4D97-AF65-F5344CB8AC3E}">
        <p14:creationId xmlns:p14="http://schemas.microsoft.com/office/powerpoint/2010/main" val="121071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1dc652b7961_3_26"/>
          <p:cNvSpPr txBox="1">
            <a:spLocks noGrp="1"/>
          </p:cNvSpPr>
          <p:nvPr>
            <p:ph type="sldNum" idx="12"/>
          </p:nvPr>
        </p:nvSpPr>
        <p:spPr>
          <a:xfrm>
            <a:off x="222250" y="4878162"/>
            <a:ext cx="414338" cy="177964"/>
          </a:xfrm>
          <a:prstGeom prst="rect">
            <a:avLst/>
          </a:prstGeom>
          <a:noFill/>
          <a:ln>
            <a:noFill/>
          </a:ln>
        </p:spPr>
        <p:txBody>
          <a:bodyPr spcFirstLastPara="1" vert="horz" wrap="square" lIns="0" tIns="0" rIns="0" bIns="0" numCol="1" rtlCol="0" anchor="t" anchorCtr="0" compatLnSpc="1">
            <a:prstTxWarp prst="textNoShape">
              <a:avLst/>
            </a:prstTxWarp>
            <a:noAutofit/>
          </a:bodyPr>
          <a:lstStyle>
            <a:defPPr>
              <a:defRPr lang="en-US"/>
            </a:defPPr>
            <a:lvl1pPr marL="0" marR="0" lvl="0" indent="0" algn="l" defTabSz="457189"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1pPr>
            <a:lvl2pPr marL="0" marR="0" lvl="1" indent="0" algn="l" defTabSz="457189"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2pPr>
            <a:lvl3pPr marL="0" marR="0" lvl="2" indent="0" algn="l" defTabSz="457189"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3pPr>
            <a:lvl4pPr marL="0" marR="0" lvl="3" indent="0" algn="l" defTabSz="457189"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4pPr>
            <a:lvl5pPr marL="0" marR="0" lvl="4" indent="0" algn="l" defTabSz="457189"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5pPr>
            <a:lvl6pPr marL="0" marR="0" lvl="5" indent="0" algn="l" defTabSz="457189"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6pPr>
            <a:lvl7pPr marL="0" marR="0" lvl="6" indent="0" algn="l" defTabSz="457189"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7pPr>
            <a:lvl8pPr marL="0" marR="0" lvl="7" indent="0" algn="l" defTabSz="457189"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8pPr>
            <a:lvl9pPr marL="0" marR="0" lvl="8" indent="0" algn="l" defTabSz="457189"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9pPr>
          </a:lstStyle>
          <a:p>
            <a:pPr>
              <a:buClr>
                <a:srgbClr val="000000"/>
              </a:buClr>
              <a:defRPr/>
            </a:pPr>
            <a:fld id="{00000000-1234-1234-1234-123412341234}" type="slidenum">
              <a:rPr lang="en-US"/>
              <a:pPr>
                <a:buClr>
                  <a:srgbClr val="000000"/>
                </a:buClr>
                <a:defRPr/>
              </a:pPr>
              <a:t>5</a:t>
            </a:fld>
            <a:endParaRPr dirty="0"/>
          </a:p>
        </p:txBody>
      </p:sp>
      <p:sp>
        <p:nvSpPr>
          <p:cNvPr id="3" name="Rectangle 2">
            <a:extLst>
              <a:ext uri="{FF2B5EF4-FFF2-40B4-BE49-F238E27FC236}">
                <a16:creationId xmlns:a16="http://schemas.microsoft.com/office/drawing/2014/main" id="{75517D61-97D4-31FE-6018-5B5DAFEAA630}"/>
              </a:ext>
            </a:extLst>
          </p:cNvPr>
          <p:cNvSpPr/>
          <p:nvPr/>
        </p:nvSpPr>
        <p:spPr>
          <a:xfrm>
            <a:off x="6739468" y="4707466"/>
            <a:ext cx="2389010" cy="42051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dirty="0">
              <a:solidFill>
                <a:srgbClr val="003087"/>
              </a:solidFill>
              <a:latin typeface="Arial"/>
            </a:endParaRPr>
          </a:p>
        </p:txBody>
      </p:sp>
      <p:pic>
        <p:nvPicPr>
          <p:cNvPr id="5" name="Picture 5" descr="SQMS_logo_vector_HALF_ Color UPDATE.png">
            <a:extLst>
              <a:ext uri="{FF2B5EF4-FFF2-40B4-BE49-F238E27FC236}">
                <a16:creationId xmlns:a16="http://schemas.microsoft.com/office/drawing/2014/main" id="{35142386-2D13-2960-06AA-E55013275A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8452" y="286011"/>
            <a:ext cx="3533776" cy="709090"/>
          </a:xfrm>
          <a:prstGeom prst="rect">
            <a:avLst/>
          </a:prstGeom>
        </p:spPr>
      </p:pic>
      <p:sp>
        <p:nvSpPr>
          <p:cNvPr id="2" name="TextBox 1">
            <a:extLst>
              <a:ext uri="{FF2B5EF4-FFF2-40B4-BE49-F238E27FC236}">
                <a16:creationId xmlns:a16="http://schemas.microsoft.com/office/drawing/2014/main" id="{2CEEA9FC-8E54-E486-FC5C-A3A4CF14FB2D}"/>
              </a:ext>
            </a:extLst>
          </p:cNvPr>
          <p:cNvSpPr txBox="1"/>
          <p:nvPr/>
        </p:nvSpPr>
        <p:spPr>
          <a:xfrm>
            <a:off x="54769" y="4382369"/>
            <a:ext cx="9034462" cy="584775"/>
          </a:xfrm>
          <a:prstGeom prst="rect">
            <a:avLst/>
          </a:prstGeom>
          <a:solidFill>
            <a:schemeClr val="bg1">
              <a:lumMod val="95000"/>
            </a:schemeClr>
          </a:solidFill>
          <a:ln>
            <a:solidFill>
              <a:schemeClr val="bg1"/>
            </a:solidFill>
          </a:ln>
        </p:spPr>
        <p:txBody>
          <a:bodyPr wrap="square" lIns="91440" tIns="45720" rIns="91440" bIns="45720" rtlCol="0" anchor="t">
            <a:spAutoFit/>
          </a:bodyPr>
          <a:lstStyle/>
          <a:p>
            <a:pPr algn="ctr" defTabSz="457189">
              <a:defRPr/>
            </a:pPr>
            <a:r>
              <a:rPr lang="en-US" sz="1600" dirty="0">
                <a:solidFill>
                  <a:srgbClr val="000000"/>
                </a:solidFill>
                <a:latin typeface="Roboto"/>
                <a:ea typeface="Roboto"/>
                <a:cs typeface="+mn-cs"/>
              </a:rPr>
              <a:t>SQMS</a:t>
            </a:r>
            <a:r>
              <a:rPr lang="en-US" sz="1600" b="1" dirty="0">
                <a:solidFill>
                  <a:srgbClr val="000000"/>
                </a:solidFill>
                <a:latin typeface="Roboto"/>
                <a:ea typeface="Roboto"/>
                <a:cs typeface="+mn-cs"/>
              </a:rPr>
              <a:t> </a:t>
            </a:r>
            <a:r>
              <a:rPr lang="en-US" sz="1600" dirty="0">
                <a:solidFill>
                  <a:srgbClr val="000000"/>
                </a:solidFill>
                <a:latin typeface="Roboto"/>
                <a:ea typeface="Roboto"/>
                <a:cs typeface="+mn-cs"/>
              </a:rPr>
              <a:t>brings</a:t>
            </a:r>
            <a:r>
              <a:rPr lang="en-US" sz="1600" b="1" dirty="0">
                <a:solidFill>
                  <a:srgbClr val="000000"/>
                </a:solidFill>
                <a:latin typeface="Roboto"/>
                <a:ea typeface="Roboto"/>
                <a:cs typeface="+mn-cs"/>
              </a:rPr>
              <a:t> </a:t>
            </a:r>
            <a:r>
              <a:rPr lang="en-US" sz="1600" dirty="0">
                <a:solidFill>
                  <a:srgbClr val="000000"/>
                </a:solidFill>
                <a:latin typeface="Roboto"/>
                <a:ea typeface="Roboto"/>
                <a:cs typeface="+mn-cs"/>
              </a:rPr>
              <a:t>together hundreds of experts from more than 30 DOE national labs, academia, industry and other federal and international entities to bring transformational advances in QIS</a:t>
            </a:r>
            <a:endParaRPr lang="en-US" dirty="0">
              <a:solidFill>
                <a:srgbClr val="003087"/>
              </a:solidFill>
              <a:cs typeface="+mn-cs"/>
            </a:endParaRPr>
          </a:p>
        </p:txBody>
      </p:sp>
      <p:sp>
        <p:nvSpPr>
          <p:cNvPr id="7" name="Rectangle 6">
            <a:extLst>
              <a:ext uri="{FF2B5EF4-FFF2-40B4-BE49-F238E27FC236}">
                <a16:creationId xmlns:a16="http://schemas.microsoft.com/office/drawing/2014/main" id="{89828775-A91A-337B-6484-F911C59DF5E3}"/>
              </a:ext>
            </a:extLst>
          </p:cNvPr>
          <p:cNvSpPr/>
          <p:nvPr/>
        </p:nvSpPr>
        <p:spPr>
          <a:xfrm>
            <a:off x="109538" y="1152526"/>
            <a:ext cx="8929687" cy="357188"/>
          </a:xfrm>
          <a:prstGeom prst="rect">
            <a:avLst/>
          </a:prstGeom>
          <a:solidFill>
            <a:schemeClr val="bg1">
              <a:lumMod val="9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dirty="0">
              <a:solidFill>
                <a:srgbClr val="003087"/>
              </a:solidFill>
              <a:latin typeface="Arial"/>
            </a:endParaRPr>
          </a:p>
        </p:txBody>
      </p:sp>
      <p:sp>
        <p:nvSpPr>
          <p:cNvPr id="8" name="TextBox 7">
            <a:extLst>
              <a:ext uri="{FF2B5EF4-FFF2-40B4-BE49-F238E27FC236}">
                <a16:creationId xmlns:a16="http://schemas.microsoft.com/office/drawing/2014/main" id="{0C4DDB2E-89FE-B533-2D93-2543A0745783}"/>
              </a:ext>
            </a:extLst>
          </p:cNvPr>
          <p:cNvSpPr txBox="1"/>
          <p:nvPr/>
        </p:nvSpPr>
        <p:spPr>
          <a:xfrm>
            <a:off x="500963" y="1182793"/>
            <a:ext cx="83306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defRPr/>
            </a:pPr>
            <a:r>
              <a:rPr lang="en-US" sz="1600" b="1" dirty="0">
                <a:solidFill>
                  <a:srgbClr val="000000"/>
                </a:solidFill>
                <a:latin typeface="Roboto"/>
                <a:ea typeface="Roboto"/>
                <a:cs typeface="+mn-cs"/>
              </a:rPr>
              <a:t>A DOE National Quantum Information Science Research Center, led and host by Fermilab</a:t>
            </a:r>
            <a:endParaRPr lang="en-US" b="1" dirty="0">
              <a:solidFill>
                <a:srgbClr val="003087"/>
              </a:solidFill>
              <a:cs typeface="+mn-cs"/>
            </a:endParaRPr>
          </a:p>
        </p:txBody>
      </p:sp>
      <p:sp>
        <p:nvSpPr>
          <p:cNvPr id="9" name="TextBox 8">
            <a:extLst>
              <a:ext uri="{FF2B5EF4-FFF2-40B4-BE49-F238E27FC236}">
                <a16:creationId xmlns:a16="http://schemas.microsoft.com/office/drawing/2014/main" id="{10060552-3594-2F86-60D7-93E78AA75622}"/>
              </a:ext>
            </a:extLst>
          </p:cNvPr>
          <p:cNvSpPr txBox="1"/>
          <p:nvPr/>
        </p:nvSpPr>
        <p:spPr>
          <a:xfrm>
            <a:off x="6244221" y="163503"/>
            <a:ext cx="322479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defRPr/>
            </a:pPr>
            <a:r>
              <a:rPr lang="en-US" sz="2800" dirty="0">
                <a:solidFill>
                  <a:srgbClr val="FF0000"/>
                </a:solidFill>
                <a:latin typeface="Roboto Light"/>
                <a:ea typeface="Roboto"/>
                <a:cs typeface="+mn-cs"/>
              </a:rPr>
              <a:t>31</a:t>
            </a:r>
            <a:r>
              <a:rPr lang="en-US" sz="1400" dirty="0">
                <a:solidFill>
                  <a:srgbClr val="FF0000"/>
                </a:solidFill>
                <a:latin typeface="Roboto"/>
                <a:ea typeface="Roboto"/>
                <a:cs typeface="+mn-cs"/>
              </a:rPr>
              <a:t>  Partner Institutions</a:t>
            </a:r>
          </a:p>
          <a:p>
            <a:pPr defTabSz="457189">
              <a:defRPr/>
            </a:pPr>
            <a:r>
              <a:rPr lang="en-US" sz="2800" dirty="0">
                <a:solidFill>
                  <a:srgbClr val="FF0000"/>
                </a:solidFill>
                <a:latin typeface="Roboto Light"/>
                <a:ea typeface="Roboto"/>
                <a:cs typeface="+mn-cs"/>
              </a:rPr>
              <a:t>&gt;535 </a:t>
            </a:r>
            <a:r>
              <a:rPr lang="en-US" sz="1400" dirty="0">
                <a:solidFill>
                  <a:srgbClr val="FF0000"/>
                </a:solidFill>
                <a:latin typeface="Roboto"/>
                <a:ea typeface="Roboto"/>
                <a:cs typeface="+mn-cs"/>
              </a:rPr>
              <a:t>Collaborators, </a:t>
            </a:r>
            <a:r>
              <a:rPr lang="en-US" sz="1800" dirty="0">
                <a:solidFill>
                  <a:srgbClr val="FF0000"/>
                </a:solidFill>
                <a:latin typeface="Roboto"/>
                <a:ea typeface="Roboto"/>
                <a:cs typeface="+mn-cs"/>
              </a:rPr>
              <a:t>$112M</a:t>
            </a:r>
            <a:endParaRPr lang="en-US" sz="1800" dirty="0">
              <a:solidFill>
                <a:srgbClr val="FF0000"/>
              </a:solidFill>
              <a:latin typeface="Roboto"/>
              <a:cs typeface="+mn-cs"/>
            </a:endParaRPr>
          </a:p>
        </p:txBody>
      </p:sp>
      <p:pic>
        <p:nvPicPr>
          <p:cNvPr id="11" name="Picture 10" descr="A screenshot of a video game&#10;&#10;Description automatically generated">
            <a:extLst>
              <a:ext uri="{FF2B5EF4-FFF2-40B4-BE49-F238E27FC236}">
                <a16:creationId xmlns:a16="http://schemas.microsoft.com/office/drawing/2014/main" id="{F7AFBF71-D2F6-B40A-320C-F46FCBC61C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016" y="1447774"/>
            <a:ext cx="7764620" cy="3036098"/>
          </a:xfrm>
          <a:prstGeom prst="rect">
            <a:avLst/>
          </a:prstGeom>
        </p:spPr>
      </p:pic>
      <p:sp>
        <p:nvSpPr>
          <p:cNvPr id="4" name="TextBox 3">
            <a:extLst>
              <a:ext uri="{FF2B5EF4-FFF2-40B4-BE49-F238E27FC236}">
                <a16:creationId xmlns:a16="http://schemas.microsoft.com/office/drawing/2014/main" id="{70CAFCCB-504D-7E99-3F22-D550A28CFAF0}"/>
              </a:ext>
            </a:extLst>
          </p:cNvPr>
          <p:cNvSpPr txBox="1"/>
          <p:nvPr/>
        </p:nvSpPr>
        <p:spPr>
          <a:xfrm>
            <a:off x="6739468" y="4909061"/>
            <a:ext cx="2021066" cy="276999"/>
          </a:xfrm>
          <a:prstGeom prst="rect">
            <a:avLst/>
          </a:prstGeom>
          <a:noFill/>
        </p:spPr>
        <p:txBody>
          <a:bodyPr wrap="none" rtlCol="0">
            <a:spAutoFit/>
          </a:bodyPr>
          <a:lstStyle/>
          <a:p>
            <a:r>
              <a:rPr lang="en-US" sz="1200" dirty="0"/>
              <a:t>*3 MSI pending DOE approval</a:t>
            </a:r>
          </a:p>
        </p:txBody>
      </p:sp>
    </p:spTree>
    <p:extLst>
      <p:ext uri="{BB962C8B-B14F-4D97-AF65-F5344CB8AC3E}">
        <p14:creationId xmlns:p14="http://schemas.microsoft.com/office/powerpoint/2010/main" val="1282349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4BAB7-3328-E15B-FF02-A409BE0AC4C3}"/>
              </a:ext>
            </a:extLst>
          </p:cNvPr>
          <p:cNvSpPr>
            <a:spLocks noGrp="1"/>
          </p:cNvSpPr>
          <p:nvPr>
            <p:ph type="title"/>
          </p:nvPr>
        </p:nvSpPr>
        <p:spPr/>
        <p:txBody>
          <a:bodyPr/>
          <a:lstStyle/>
          <a:p>
            <a:r>
              <a:rPr lang="en-US" dirty="0"/>
              <a:t>Effect of radiation on </a:t>
            </a:r>
            <a:r>
              <a:rPr lang="en-US" dirty="0" err="1"/>
              <a:t>transmon</a:t>
            </a:r>
            <a:r>
              <a:rPr lang="en-US" dirty="0"/>
              <a:t> qubits (above vs underground)</a:t>
            </a:r>
          </a:p>
        </p:txBody>
      </p:sp>
      <p:pic>
        <p:nvPicPr>
          <p:cNvPr id="4" name="Picture 3">
            <a:extLst>
              <a:ext uri="{FF2B5EF4-FFF2-40B4-BE49-F238E27FC236}">
                <a16:creationId xmlns:a16="http://schemas.microsoft.com/office/drawing/2014/main" id="{CC80310A-B150-149C-81DF-2A15F75F0B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78" y="1061912"/>
            <a:ext cx="3176815" cy="3035808"/>
          </a:xfrm>
          <a:prstGeom prst="rect">
            <a:avLst/>
          </a:prstGeom>
          <a:ln>
            <a:solidFill>
              <a:schemeClr val="tx1"/>
            </a:solidFill>
          </a:ln>
        </p:spPr>
      </p:pic>
      <p:pic>
        <p:nvPicPr>
          <p:cNvPr id="5" name="Picture 4">
            <a:extLst>
              <a:ext uri="{FF2B5EF4-FFF2-40B4-BE49-F238E27FC236}">
                <a16:creationId xmlns:a16="http://schemas.microsoft.com/office/drawing/2014/main" id="{4D1AFB49-B552-7187-8911-B48DF095A2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2184" y="741872"/>
            <a:ext cx="2837649" cy="3949000"/>
          </a:xfrm>
          <a:prstGeom prst="rect">
            <a:avLst/>
          </a:prstGeom>
          <a:ln>
            <a:solidFill>
              <a:schemeClr val="tx1"/>
            </a:solidFill>
          </a:ln>
        </p:spPr>
      </p:pic>
      <p:pic>
        <p:nvPicPr>
          <p:cNvPr id="6" name="Picture 5">
            <a:extLst>
              <a:ext uri="{FF2B5EF4-FFF2-40B4-BE49-F238E27FC236}">
                <a16:creationId xmlns:a16="http://schemas.microsoft.com/office/drawing/2014/main" id="{CFC242E3-9B25-86B4-B380-DDBDAF6F64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9656" y="1614102"/>
            <a:ext cx="2899866" cy="1915296"/>
          </a:xfrm>
          <a:prstGeom prst="rect">
            <a:avLst/>
          </a:prstGeom>
          <a:ln>
            <a:solidFill>
              <a:schemeClr val="tx1"/>
            </a:solidFill>
          </a:ln>
        </p:spPr>
      </p:pic>
      <p:graphicFrame>
        <p:nvGraphicFramePr>
          <p:cNvPr id="7" name="Table 6">
            <a:extLst>
              <a:ext uri="{FF2B5EF4-FFF2-40B4-BE49-F238E27FC236}">
                <a16:creationId xmlns:a16="http://schemas.microsoft.com/office/drawing/2014/main" id="{F5AC07D1-9949-9276-7C4D-41B960728289}"/>
              </a:ext>
            </a:extLst>
          </p:cNvPr>
          <p:cNvGraphicFramePr>
            <a:graphicFrameLocks noGrp="1"/>
          </p:cNvGraphicFramePr>
          <p:nvPr/>
        </p:nvGraphicFramePr>
        <p:xfrm>
          <a:off x="6563106" y="741872"/>
          <a:ext cx="7886700" cy="640080"/>
        </p:xfrm>
        <a:graphic>
          <a:graphicData uri="http://schemas.openxmlformats.org/drawingml/2006/table">
            <a:tbl>
              <a:tblPr/>
              <a:tblGrid>
                <a:gridCol w="7886700">
                  <a:extLst>
                    <a:ext uri="{9D8B030D-6E8A-4147-A177-3AD203B41FA5}">
                      <a16:colId xmlns:a16="http://schemas.microsoft.com/office/drawing/2014/main" val="2356332036"/>
                    </a:ext>
                  </a:extLst>
                </a:gridCol>
              </a:tblGrid>
              <a:tr h="0">
                <a:tc>
                  <a:txBody>
                    <a:bodyPr/>
                    <a:lstStyle/>
                    <a:p>
                      <a:pPr fontAlgn="t"/>
                      <a:br>
                        <a:rPr lang="en-US" b="0" u="none" strike="noStrike" dirty="0">
                          <a:effectLst/>
                          <a:hlinkClick r:id="rId5"/>
                        </a:rPr>
                      </a:br>
                      <a:r>
                        <a:rPr lang="en-US" b="0" u="none" strike="noStrike" dirty="0">
                          <a:effectLst/>
                          <a:hlinkClick r:id="rId5"/>
                        </a:rPr>
                        <a:t>arXiv:2405.18355</a:t>
                      </a:r>
                      <a:endParaRPr lang="en-US" dirty="0">
                        <a:effectLst/>
                      </a:endParaRPr>
                    </a:p>
                  </a:txBody>
                  <a:tcPr marR="61913">
                    <a:lnL>
                      <a:noFill/>
                    </a:lnL>
                    <a:lnR>
                      <a:noFill/>
                    </a:lnR>
                    <a:lnT>
                      <a:noFill/>
                    </a:lnT>
                    <a:lnB>
                      <a:noFill/>
                    </a:lnB>
                    <a:noFill/>
                  </a:tcPr>
                </a:tc>
                <a:extLst>
                  <a:ext uri="{0D108BD9-81ED-4DB2-BD59-A6C34878D82A}">
                    <a16:rowId xmlns:a16="http://schemas.microsoft.com/office/drawing/2014/main" val="2491918337"/>
                  </a:ext>
                </a:extLst>
              </a:tr>
            </a:tbl>
          </a:graphicData>
        </a:graphic>
      </p:graphicFrame>
    </p:spTree>
    <p:extLst>
      <p:ext uri="{BB962C8B-B14F-4D97-AF65-F5344CB8AC3E}">
        <p14:creationId xmlns:p14="http://schemas.microsoft.com/office/powerpoint/2010/main" val="1237552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47683C-341B-9EFB-1FF8-D8E5403CB169}"/>
              </a:ext>
            </a:extLst>
          </p:cNvPr>
          <p:cNvSpPr>
            <a:spLocks noGrp="1"/>
          </p:cNvSpPr>
          <p:nvPr>
            <p:ph idx="1"/>
          </p:nvPr>
        </p:nvSpPr>
        <p:spPr>
          <a:xfrm>
            <a:off x="343692" y="784290"/>
            <a:ext cx="8456616" cy="3574919"/>
          </a:xfrm>
        </p:spPr>
        <p:txBody>
          <a:bodyPr/>
          <a:lstStyle/>
          <a:p>
            <a:pPr algn="ctr"/>
            <a:endParaRPr lang="en-US" dirty="0"/>
          </a:p>
          <a:p>
            <a:pPr algn="ctr"/>
            <a:endParaRPr lang="en-US" dirty="0"/>
          </a:p>
          <a:p>
            <a:pPr algn="ctr"/>
            <a:endParaRPr lang="en-US" dirty="0"/>
          </a:p>
          <a:p>
            <a:pPr algn="ctr"/>
            <a:endParaRPr lang="en-US" dirty="0"/>
          </a:p>
          <a:p>
            <a:pPr marL="0" indent="0" algn="ctr">
              <a:buNone/>
            </a:pPr>
            <a:r>
              <a:rPr lang="en-US" sz="2800" dirty="0"/>
              <a:t>Technology Thrust/Focus Area 2: Devices, Prototypes, QPUs</a:t>
            </a:r>
          </a:p>
        </p:txBody>
      </p:sp>
      <p:sp>
        <p:nvSpPr>
          <p:cNvPr id="4" name="Date Placeholder 3">
            <a:extLst>
              <a:ext uri="{FF2B5EF4-FFF2-40B4-BE49-F238E27FC236}">
                <a16:creationId xmlns:a16="http://schemas.microsoft.com/office/drawing/2014/main" id="{85087ED2-1C50-0146-BE90-CEFC2FDFFA82}"/>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5" name="Footer Placeholder 4">
            <a:extLst>
              <a:ext uri="{FF2B5EF4-FFF2-40B4-BE49-F238E27FC236}">
                <a16:creationId xmlns:a16="http://schemas.microsoft.com/office/drawing/2014/main" id="{6F389C54-A961-7343-83B8-75130800A19D}"/>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2951564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F7468-61A5-ECDF-9729-16A9C252A312}"/>
              </a:ext>
            </a:extLst>
          </p:cNvPr>
          <p:cNvSpPr>
            <a:spLocks noGrp="1"/>
          </p:cNvSpPr>
          <p:nvPr>
            <p:ph idx="1"/>
          </p:nvPr>
        </p:nvSpPr>
        <p:spPr>
          <a:xfrm>
            <a:off x="412075" y="851812"/>
            <a:ext cx="8456616" cy="3574919"/>
          </a:xfrm>
        </p:spPr>
        <p:txBody>
          <a:bodyPr/>
          <a:lstStyle/>
          <a:p>
            <a:r>
              <a:rPr lang="en-US" dirty="0"/>
              <a:t>3D QPUs</a:t>
            </a:r>
          </a:p>
          <a:p>
            <a:pPr lvl="1"/>
            <a:r>
              <a:rPr lang="en-US" dirty="0"/>
              <a:t>Integrate the world record high Q SRF cavities with the best 2D </a:t>
            </a:r>
            <a:r>
              <a:rPr lang="en-US" dirty="0" err="1"/>
              <a:t>transmons</a:t>
            </a:r>
            <a:r>
              <a:rPr lang="en-US" dirty="0"/>
              <a:t> to achieve </a:t>
            </a:r>
            <a:r>
              <a:rPr lang="en-US" b="1" dirty="0"/>
              <a:t>qubit and </a:t>
            </a:r>
            <a:r>
              <a:rPr lang="en-US" b="1" dirty="0" err="1"/>
              <a:t>qudit</a:t>
            </a:r>
            <a:r>
              <a:rPr lang="en-US" b="1" dirty="0"/>
              <a:t> </a:t>
            </a:r>
            <a:r>
              <a:rPr lang="en-US" dirty="0"/>
              <a:t>operation </a:t>
            </a:r>
          </a:p>
          <a:p>
            <a:pPr lvl="1"/>
            <a:r>
              <a:rPr lang="en-US" dirty="0"/>
              <a:t>Utilize existing/develop new techniques to control the high-coherence computational space of SRF cavities to optimize the number of photons/effective dimension of </a:t>
            </a:r>
            <a:r>
              <a:rPr lang="en-US" dirty="0" err="1"/>
              <a:t>qudits</a:t>
            </a:r>
            <a:r>
              <a:rPr lang="en-US" dirty="0"/>
              <a:t>, gate time/fidelity </a:t>
            </a:r>
            <a:r>
              <a:rPr lang="en-US" dirty="0" err="1"/>
              <a:t>etc</a:t>
            </a:r>
            <a:endParaRPr lang="en-US" dirty="0"/>
          </a:p>
          <a:p>
            <a:pPr lvl="2"/>
            <a:r>
              <a:rPr lang="en-US" dirty="0"/>
              <a:t>Number of effective qubits </a:t>
            </a:r>
            <a:r>
              <a:rPr lang="en-US" b="1" dirty="0"/>
              <a:t>n</a:t>
            </a:r>
            <a:r>
              <a:rPr lang="en-US" dirty="0"/>
              <a:t> encoded in a single </a:t>
            </a:r>
            <a:r>
              <a:rPr lang="en-US" dirty="0" err="1"/>
              <a:t>qudit</a:t>
            </a:r>
            <a:r>
              <a:rPr lang="en-US" dirty="0"/>
              <a:t> of up to N stored photons</a:t>
            </a:r>
          </a:p>
          <a:p>
            <a:pPr lvl="3"/>
            <a:r>
              <a:rPr lang="en-US" b="1" dirty="0"/>
              <a:t>n</a:t>
            </a:r>
            <a:r>
              <a:rPr lang="en-US" dirty="0"/>
              <a:t> = log</a:t>
            </a:r>
            <a:r>
              <a:rPr lang="en-US" baseline="-25000" dirty="0"/>
              <a:t>2</a:t>
            </a:r>
            <a:r>
              <a:rPr lang="en-US" b="1" dirty="0"/>
              <a:t>N</a:t>
            </a:r>
          </a:p>
          <a:p>
            <a:pPr lvl="4"/>
            <a:r>
              <a:rPr lang="en-US" dirty="0" err="1"/>
              <a:t>Eg</a:t>
            </a:r>
            <a:r>
              <a:rPr lang="en-US" dirty="0"/>
              <a:t> 4 photons -&gt; 2 qubits, …, 1024 photons -&gt; 10 qubits</a:t>
            </a:r>
          </a:p>
          <a:p>
            <a:pPr lvl="1"/>
            <a:endParaRPr lang="en-US" dirty="0"/>
          </a:p>
          <a:p>
            <a:r>
              <a:rPr lang="en-US" dirty="0"/>
              <a:t>2D QPUs</a:t>
            </a:r>
          </a:p>
          <a:p>
            <a:pPr lvl="1"/>
            <a:r>
              <a:rPr lang="en-US" dirty="0"/>
              <a:t>Harvest the coherence advancement from the Materials effort to implement the multiqubit high-fidelity processors</a:t>
            </a:r>
          </a:p>
          <a:p>
            <a:pPr lvl="1"/>
            <a:r>
              <a:rPr lang="en-US" dirty="0"/>
              <a:t>Develop device-level techniques to mitigate decoherence </a:t>
            </a:r>
          </a:p>
        </p:txBody>
      </p:sp>
      <p:sp>
        <p:nvSpPr>
          <p:cNvPr id="3" name="Title 2">
            <a:extLst>
              <a:ext uri="{FF2B5EF4-FFF2-40B4-BE49-F238E27FC236}">
                <a16:creationId xmlns:a16="http://schemas.microsoft.com/office/drawing/2014/main" id="{41E8B978-DA66-1AB9-C413-DFCE8AFD945C}"/>
              </a:ext>
            </a:extLst>
          </p:cNvPr>
          <p:cNvSpPr>
            <a:spLocks noGrp="1"/>
          </p:cNvSpPr>
          <p:nvPr>
            <p:ph type="title"/>
          </p:nvPr>
        </p:nvSpPr>
        <p:spPr>
          <a:xfrm>
            <a:off x="275309" y="334036"/>
            <a:ext cx="6804862" cy="517776"/>
          </a:xfrm>
        </p:spPr>
        <p:txBody>
          <a:bodyPr/>
          <a:lstStyle/>
          <a:p>
            <a:r>
              <a:rPr lang="en-US" sz="2800" dirty="0"/>
              <a:t>Devices Focus Area - Approach</a:t>
            </a:r>
          </a:p>
        </p:txBody>
      </p:sp>
      <p:sp>
        <p:nvSpPr>
          <p:cNvPr id="4" name="Date Placeholder 3">
            <a:extLst>
              <a:ext uri="{FF2B5EF4-FFF2-40B4-BE49-F238E27FC236}">
                <a16:creationId xmlns:a16="http://schemas.microsoft.com/office/drawing/2014/main" id="{76617B52-1D63-3D48-8D7F-5085DAA47F3A}"/>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5" name="Footer Placeholder 4">
            <a:extLst>
              <a:ext uri="{FF2B5EF4-FFF2-40B4-BE49-F238E27FC236}">
                <a16:creationId xmlns:a16="http://schemas.microsoft.com/office/drawing/2014/main" id="{AA909780-30A2-DA4A-9446-E94F61DCA6EE}"/>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1492410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C3EEBF-F970-426C-261E-79EC597E79DD}"/>
              </a:ext>
            </a:extLst>
          </p:cNvPr>
          <p:cNvSpPr txBox="1"/>
          <p:nvPr/>
        </p:nvSpPr>
        <p:spPr>
          <a:xfrm>
            <a:off x="101393" y="3095367"/>
            <a:ext cx="3325873" cy="1515083"/>
          </a:xfrm>
          <a:prstGeom prst="rect">
            <a:avLst/>
          </a:prstGeom>
          <a:solidFill>
            <a:srgbClr val="FFFF00"/>
          </a:solidFill>
          <a:ln>
            <a:solidFill>
              <a:srgbClr val="000000"/>
            </a:solidFill>
          </a:ln>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First commercial superconducting quantum processor (</a:t>
            </a:r>
            <a:r>
              <a:rPr kumimoji="0" lang="en-US" sz="18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rPr>
              <a:t>Rigetti</a:t>
            </a:r>
            <a:r>
              <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Computing) installed and operated at a DOE national laboratory</a:t>
            </a:r>
          </a:p>
        </p:txBody>
      </p:sp>
      <p:sp>
        <p:nvSpPr>
          <p:cNvPr id="13" name="Date Placeholder 3">
            <a:extLst>
              <a:ext uri="{FF2B5EF4-FFF2-40B4-BE49-F238E27FC236}">
                <a16:creationId xmlns:a16="http://schemas.microsoft.com/office/drawing/2014/main" id="{A9C583EF-0B71-474E-9B23-C2803911E2DC}"/>
              </a:ext>
            </a:extLst>
          </p:cNvPr>
          <p:cNvSpPr txBox="1">
            <a:spLocks/>
          </p:cNvSpPr>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rPr>
              <a:pPr marL="0" marR="0" lvl="0" indent="0" algn="l" defTabSz="457189"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4" name="Footer Placeholder 4">
            <a:extLst>
              <a:ext uri="{FF2B5EF4-FFF2-40B4-BE49-F238E27FC236}">
                <a16:creationId xmlns:a16="http://schemas.microsoft.com/office/drawing/2014/main" id="{57DDE2D7-90C6-1A40-B8E5-0984C16F94EA}"/>
              </a:ext>
            </a:extLst>
          </p:cNvPr>
          <p:cNvSpPr txBox="1">
            <a:spLocks/>
          </p:cNvSpPr>
          <p:nvPr/>
        </p:nvSpPr>
        <p:spPr>
          <a:xfrm>
            <a:off x="1374552" y="484690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
        <p:nvSpPr>
          <p:cNvPr id="4" name="Title 3">
            <a:extLst>
              <a:ext uri="{FF2B5EF4-FFF2-40B4-BE49-F238E27FC236}">
                <a16:creationId xmlns:a16="http://schemas.microsoft.com/office/drawing/2014/main" id="{D72ABC90-2622-56CC-6C09-E24E84A4FF32}"/>
              </a:ext>
            </a:extLst>
          </p:cNvPr>
          <p:cNvSpPr>
            <a:spLocks noGrp="1"/>
          </p:cNvSpPr>
          <p:nvPr>
            <p:ph type="title"/>
          </p:nvPr>
        </p:nvSpPr>
        <p:spPr>
          <a:xfrm>
            <a:off x="228600" y="474890"/>
            <a:ext cx="8686800" cy="320908"/>
          </a:xfrm>
        </p:spPr>
        <p:txBody>
          <a:bodyPr/>
          <a:lstStyle/>
          <a:p>
            <a:r>
              <a:rPr lang="en-US" sz="2400" dirty="0"/>
              <a:t>Technology Highlight: First 9-qubits quantum processor installed and commissioned at Fermilab SQMS labs </a:t>
            </a:r>
          </a:p>
        </p:txBody>
      </p:sp>
      <p:pic>
        <p:nvPicPr>
          <p:cNvPr id="3" name="Picture 2">
            <a:extLst>
              <a:ext uri="{FF2B5EF4-FFF2-40B4-BE49-F238E27FC236}">
                <a16:creationId xmlns:a16="http://schemas.microsoft.com/office/drawing/2014/main" id="{2320FDC6-DA4E-B356-BB30-BE9C38643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1880" y="795798"/>
            <a:ext cx="2343485" cy="3935527"/>
          </a:xfrm>
          <a:prstGeom prst="rect">
            <a:avLst/>
          </a:prstGeom>
        </p:spPr>
      </p:pic>
      <p:pic>
        <p:nvPicPr>
          <p:cNvPr id="7" name="Picture 2" descr="New controls scale quantum chips">
            <a:extLst>
              <a:ext uri="{FF2B5EF4-FFF2-40B4-BE49-F238E27FC236}">
                <a16:creationId xmlns:a16="http://schemas.microsoft.com/office/drawing/2014/main" id="{E3D30240-BEE8-3B48-6925-DDC657F7DE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911377"/>
            <a:ext cx="2867730" cy="206841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1268" name="Picture 4" descr="Novera | Rigetti Computing">
            <a:extLst>
              <a:ext uri="{FF2B5EF4-FFF2-40B4-BE49-F238E27FC236}">
                <a16:creationId xmlns:a16="http://schemas.microsoft.com/office/drawing/2014/main" id="{5EA3C8B8-AB35-618A-40A0-E926C39E3F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9979" y="911377"/>
            <a:ext cx="3182133" cy="1673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897A9E-CE37-D921-5067-DFF7DE041872}"/>
              </a:ext>
            </a:extLst>
          </p:cNvPr>
          <p:cNvSpPr txBox="1"/>
          <p:nvPr/>
        </p:nvSpPr>
        <p:spPr>
          <a:xfrm>
            <a:off x="6139979" y="2544705"/>
            <a:ext cx="2902628" cy="156966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solidFill>
                <a:effectLst/>
                <a:uLnTx/>
                <a:uFillTx/>
                <a:latin typeface="Calibri" charset="0"/>
                <a:ea typeface="Geneva" charset="0"/>
              </a:rPr>
              <a:t>Following our joint developments, </a:t>
            </a:r>
            <a:r>
              <a:rPr kumimoji="0" lang="en-US" sz="1600" b="0" i="0" u="none" strike="noStrike" kern="1200" cap="none" spc="0" normalizeH="0" baseline="0" noProof="0" dirty="0" err="1">
                <a:ln>
                  <a:noFill/>
                </a:ln>
                <a:solidFill>
                  <a:srgbClr val="003087"/>
                </a:solidFill>
                <a:effectLst/>
                <a:uLnTx/>
                <a:uFillTx/>
                <a:latin typeface="Calibri" charset="0"/>
                <a:ea typeface="Geneva" charset="0"/>
              </a:rPr>
              <a:t>Rigetti</a:t>
            </a:r>
            <a:r>
              <a:rPr kumimoji="0" lang="en-US" sz="1600" b="0" i="0" u="none" strike="noStrike" kern="1200" cap="none" spc="0" normalizeH="0" baseline="0" noProof="0" dirty="0">
                <a:ln>
                  <a:noFill/>
                </a:ln>
                <a:solidFill>
                  <a:srgbClr val="003087"/>
                </a:solidFill>
                <a:effectLst/>
                <a:uLnTx/>
                <a:uFillTx/>
                <a:latin typeface="Calibri" charset="0"/>
                <a:ea typeface="Geneva" charset="0"/>
              </a:rPr>
              <a:t> commercialized the 9 qubit QPU </a:t>
            </a:r>
            <a:r>
              <a:rPr kumimoji="0" lang="en-US" sz="1600" b="0" i="0" u="none" strike="noStrike" kern="1200" cap="none" spc="0" normalizeH="0" baseline="0" noProof="0" dirty="0" err="1">
                <a:ln>
                  <a:noFill/>
                </a:ln>
                <a:solidFill>
                  <a:srgbClr val="003087"/>
                </a:solidFill>
                <a:effectLst/>
                <a:uLnTx/>
                <a:uFillTx/>
                <a:latin typeface="Calibri" charset="0"/>
                <a:ea typeface="Geneva" charset="0"/>
              </a:rPr>
              <a:t>Novera</a:t>
            </a:r>
            <a:r>
              <a:rPr kumimoji="0" lang="en-US" sz="1600" b="0" i="0" u="none" strike="noStrike" kern="1200" cap="none" spc="0" normalizeH="0" baseline="0" noProof="0" dirty="0">
                <a:ln>
                  <a:noFill/>
                </a:ln>
                <a:solidFill>
                  <a:srgbClr val="003087"/>
                </a:solidFill>
                <a:effectLst/>
                <a:uLnTx/>
                <a:uFillTx/>
                <a:latin typeface="Calibri" charset="0"/>
                <a:ea typeface="Geneva" charset="0"/>
              </a:rPr>
              <a:t> as an affordable QPU for on-premise quantum computing research and development</a:t>
            </a:r>
          </a:p>
        </p:txBody>
      </p:sp>
    </p:spTree>
    <p:extLst>
      <p:ext uri="{BB962C8B-B14F-4D97-AF65-F5344CB8AC3E}">
        <p14:creationId xmlns:p14="http://schemas.microsoft.com/office/powerpoint/2010/main" val="2517038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55F09-493F-D5B5-FEC8-B001D9E7185C}"/>
              </a:ext>
            </a:extLst>
          </p:cNvPr>
          <p:cNvSpPr>
            <a:spLocks noGrp="1"/>
          </p:cNvSpPr>
          <p:nvPr>
            <p:ph type="title"/>
          </p:nvPr>
        </p:nvSpPr>
        <p:spPr/>
        <p:txBody>
          <a:bodyPr/>
          <a:lstStyle/>
          <a:p>
            <a:r>
              <a:rPr lang="en-US" dirty="0"/>
              <a:t>Quantum processor commissioning progress @ Fermilab</a:t>
            </a:r>
          </a:p>
        </p:txBody>
      </p:sp>
      <p:sp>
        <p:nvSpPr>
          <p:cNvPr id="4" name="Date Placeholder 3">
            <a:extLst>
              <a:ext uri="{FF2B5EF4-FFF2-40B4-BE49-F238E27FC236}">
                <a16:creationId xmlns:a16="http://schemas.microsoft.com/office/drawing/2014/main" id="{7E1AD3EC-EFFD-DE76-A29A-8F69F37A3C34}"/>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charset="0"/>
                <a:ea typeface="Geneva" charset="0"/>
              </a:rPr>
              <a:t>8/10/23</a:t>
            </a:r>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sp>
        <p:nvSpPr>
          <p:cNvPr id="5" name="Footer Placeholder 4">
            <a:extLst>
              <a:ext uri="{FF2B5EF4-FFF2-40B4-BE49-F238E27FC236}">
                <a16:creationId xmlns:a16="http://schemas.microsoft.com/office/drawing/2014/main" id="{B096F0B9-7621-B5CA-F312-DBA48366BDC6}"/>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Grassellino | Fermilab Budget Briefing</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97F2F35A-AB27-4AE5-4E83-D0688858AA60}"/>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dirty="0">
              <a:ln>
                <a:noFill/>
              </a:ln>
              <a:solidFill>
                <a:srgbClr val="004C97"/>
              </a:solidFill>
              <a:effectLst/>
              <a:uLnTx/>
              <a:uFillTx/>
              <a:latin typeface="Helvetica" charset="0"/>
              <a:ea typeface="Geneva" charset="0"/>
            </a:endParaRPr>
          </a:p>
        </p:txBody>
      </p:sp>
      <p:pic>
        <p:nvPicPr>
          <p:cNvPr id="41" name="Picture 40">
            <a:extLst>
              <a:ext uri="{FF2B5EF4-FFF2-40B4-BE49-F238E27FC236}">
                <a16:creationId xmlns:a16="http://schemas.microsoft.com/office/drawing/2014/main" id="{A81658FC-AEB1-5C78-B9CC-4815149ECA2D}"/>
              </a:ext>
            </a:extLst>
          </p:cNvPr>
          <p:cNvPicPr>
            <a:picLocks noChangeAspect="1"/>
          </p:cNvPicPr>
          <p:nvPr/>
        </p:nvPicPr>
        <p:blipFill>
          <a:blip r:embed="rId2"/>
          <a:stretch>
            <a:fillRect/>
          </a:stretch>
        </p:blipFill>
        <p:spPr>
          <a:xfrm>
            <a:off x="301752" y="649234"/>
            <a:ext cx="8591294" cy="3867902"/>
          </a:xfrm>
          <a:prstGeom prst="rect">
            <a:avLst/>
          </a:prstGeom>
        </p:spPr>
      </p:pic>
    </p:spTree>
    <p:extLst>
      <p:ext uri="{BB962C8B-B14F-4D97-AF65-F5344CB8AC3E}">
        <p14:creationId xmlns:p14="http://schemas.microsoft.com/office/powerpoint/2010/main" val="1942519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F425E-72D9-779A-18A7-837BD47125C4}"/>
              </a:ext>
            </a:extLst>
          </p:cNvPr>
          <p:cNvPicPr>
            <a:picLocks noChangeAspect="1"/>
          </p:cNvPicPr>
          <p:nvPr/>
        </p:nvPicPr>
        <p:blipFill>
          <a:blip r:embed="rId3"/>
          <a:stretch>
            <a:fillRect/>
          </a:stretch>
        </p:blipFill>
        <p:spPr>
          <a:xfrm>
            <a:off x="1417322" y="907289"/>
            <a:ext cx="5906808" cy="2098694"/>
          </a:xfrm>
          <a:prstGeom prst="rect">
            <a:avLst/>
          </a:prstGeom>
        </p:spPr>
      </p:pic>
      <p:cxnSp>
        <p:nvCxnSpPr>
          <p:cNvPr id="5" name="Straight Connector 4">
            <a:extLst>
              <a:ext uri="{FF2B5EF4-FFF2-40B4-BE49-F238E27FC236}">
                <a16:creationId xmlns:a16="http://schemas.microsoft.com/office/drawing/2014/main" id="{84FDF08D-FE39-DD15-C342-CD8FACD32BEF}"/>
              </a:ext>
            </a:extLst>
          </p:cNvPr>
          <p:cNvCxnSpPr>
            <a:cxnSpLocks/>
          </p:cNvCxnSpPr>
          <p:nvPr/>
        </p:nvCxnSpPr>
        <p:spPr>
          <a:xfrm flipV="1">
            <a:off x="4287545" y="2903681"/>
            <a:ext cx="0" cy="533597"/>
          </a:xfrm>
          <a:prstGeom prst="line">
            <a:avLst/>
          </a:prstGeom>
          <a:ln w="38100">
            <a:solidFill>
              <a:schemeClr val="accent6">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25A09C-3E82-0BDC-D1FB-798C6D9E0D8E}"/>
              </a:ext>
            </a:extLst>
          </p:cNvPr>
          <p:cNvCxnSpPr>
            <a:cxnSpLocks/>
          </p:cNvCxnSpPr>
          <p:nvPr/>
        </p:nvCxnSpPr>
        <p:spPr>
          <a:xfrm flipV="1">
            <a:off x="5692774" y="2821385"/>
            <a:ext cx="0" cy="621090"/>
          </a:xfrm>
          <a:prstGeom prst="line">
            <a:avLst/>
          </a:prstGeom>
          <a:ln w="38100">
            <a:solidFill>
              <a:srgbClr val="5ECCF3"/>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32B04-FF16-FD03-F7DC-3A7CACFF73D2}"/>
              </a:ext>
            </a:extLst>
          </p:cNvPr>
          <p:cNvCxnSpPr>
            <a:cxnSpLocks/>
          </p:cNvCxnSpPr>
          <p:nvPr/>
        </p:nvCxnSpPr>
        <p:spPr>
          <a:xfrm flipV="1">
            <a:off x="7010885" y="2821385"/>
            <a:ext cx="0" cy="621090"/>
          </a:xfrm>
          <a:prstGeom prst="line">
            <a:avLst/>
          </a:prstGeom>
          <a:noFill/>
          <a:ln w="38100" cap="flat" cmpd="sng" algn="ctr">
            <a:solidFill>
              <a:srgbClr val="505050">
                <a:lumMod val="60000"/>
                <a:lumOff val="40000"/>
              </a:srgbClr>
            </a:solidFill>
            <a:prstDash val="solid"/>
          </a:ln>
          <a:effectLst/>
        </p:spPr>
      </p:cxnSp>
      <p:sp>
        <p:nvSpPr>
          <p:cNvPr id="10" name="Rectangle: Rounded Corners 10">
            <a:extLst>
              <a:ext uri="{FF2B5EF4-FFF2-40B4-BE49-F238E27FC236}">
                <a16:creationId xmlns:a16="http://schemas.microsoft.com/office/drawing/2014/main" id="{CA0D9FA4-2741-822C-65DC-8DB143F16F79}"/>
              </a:ext>
            </a:extLst>
          </p:cNvPr>
          <p:cNvSpPr/>
          <p:nvPr/>
        </p:nvSpPr>
        <p:spPr>
          <a:xfrm>
            <a:off x="2807209" y="3378304"/>
            <a:ext cx="1764791" cy="776759"/>
          </a:xfrm>
          <a:prstGeom prst="roundRect">
            <a:avLst>
              <a:gd name="adj" fmla="val 10246"/>
            </a:avLst>
          </a:prstGeom>
          <a:gradFill rotWithShape="1">
            <a:gsLst>
              <a:gs pos="0">
                <a:srgbClr val="DB720C">
                  <a:tint val="50000"/>
                  <a:satMod val="300000"/>
                </a:srgbClr>
              </a:gs>
              <a:gs pos="35000">
                <a:srgbClr val="DB720C">
                  <a:tint val="37000"/>
                  <a:satMod val="300000"/>
                </a:srgbClr>
              </a:gs>
              <a:gs pos="100000">
                <a:srgbClr val="DB720C">
                  <a:tint val="15000"/>
                  <a:satMod val="350000"/>
                </a:srgbClr>
              </a:gs>
            </a:gsLst>
            <a:lin ang="16200000" scaled="1"/>
          </a:gradFill>
          <a:ln w="9525" cap="flat" cmpd="sng" algn="ctr">
            <a:solidFill>
              <a:srgbClr val="DB720C">
                <a:shade val="95000"/>
                <a:satMod val="105000"/>
              </a:srgbClr>
            </a:solidFill>
            <a:prstDash val="soli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mn-cs"/>
              </a:rPr>
              <a:t>9-qubit </a:t>
            </a:r>
            <a:r>
              <a:rPr kumimoji="0" lang="en-US" sz="1500" b="0" i="0" u="none" strike="noStrike" kern="0" cap="none" spc="0" normalizeH="0" baseline="0" noProof="0" dirty="0" err="1">
                <a:ln>
                  <a:noFill/>
                </a:ln>
                <a:solidFill>
                  <a:srgbClr val="003087"/>
                </a:solidFill>
                <a:effectLst/>
                <a:uLnTx/>
                <a:uFillTx/>
                <a:latin typeface="Roboto" panose="02000000000000000000" pitchFamily="2" charset="0"/>
                <a:ea typeface="Roboto" panose="02000000000000000000" pitchFamily="2" charset="0"/>
                <a:cs typeface="+mn-cs"/>
              </a:rPr>
              <a:t>Rigetti</a:t>
            </a:r>
            <a:r>
              <a:rPr kumimoji="0" lang="en-US" sz="1500" b="0" i="0" u="none" strike="noStrike" kern="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mn-cs"/>
              </a:rPr>
              <a:t> QPU installed and operated at FNAL</a:t>
            </a:r>
          </a:p>
        </p:txBody>
      </p:sp>
      <p:sp>
        <p:nvSpPr>
          <p:cNvPr id="14" name="Rectangle: Rounded Corners 12">
            <a:extLst>
              <a:ext uri="{FF2B5EF4-FFF2-40B4-BE49-F238E27FC236}">
                <a16:creationId xmlns:a16="http://schemas.microsoft.com/office/drawing/2014/main" id="{200FC9B9-6EDB-CD48-EC23-97E653696CF9}"/>
              </a:ext>
            </a:extLst>
          </p:cNvPr>
          <p:cNvSpPr/>
          <p:nvPr/>
        </p:nvSpPr>
        <p:spPr>
          <a:xfrm>
            <a:off x="4628285" y="3361865"/>
            <a:ext cx="1927955" cy="1425984"/>
          </a:xfrm>
          <a:prstGeom prst="roundRect">
            <a:avLst>
              <a:gd name="adj" fmla="val 5518"/>
            </a:avLst>
          </a:prstGeom>
          <a:gradFill rotWithShape="1">
            <a:gsLst>
              <a:gs pos="0">
                <a:srgbClr val="99D6EA">
                  <a:tint val="50000"/>
                  <a:satMod val="300000"/>
                </a:srgbClr>
              </a:gs>
              <a:gs pos="35000">
                <a:srgbClr val="99D6EA">
                  <a:tint val="37000"/>
                  <a:satMod val="300000"/>
                </a:srgbClr>
              </a:gs>
              <a:gs pos="100000">
                <a:srgbClr val="99D6EA">
                  <a:tint val="15000"/>
                  <a:satMod val="350000"/>
                </a:srgbClr>
              </a:gs>
            </a:gsLst>
            <a:lin ang="16200000" scaled="1"/>
          </a:gradFill>
          <a:ln w="9525" cap="flat" cmpd="sng" algn="ctr">
            <a:solidFill>
              <a:srgbClr val="99D6EA">
                <a:shade val="95000"/>
                <a:satMod val="105000"/>
              </a:srgbClr>
            </a:solidFill>
            <a:prstDash val="soli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03087"/>
                </a:solidFill>
                <a:effectLst/>
                <a:uLnTx/>
                <a:uFillTx/>
                <a:latin typeface="Roboto" panose="02000000000000000000" pitchFamily="2" charset="0"/>
                <a:ea typeface="Roboto" panose="02000000000000000000" pitchFamily="2" charset="0"/>
              </a:rPr>
              <a:t>9-qubit QPU prototype with higher qubit coherence installed and operated at FNAL</a:t>
            </a:r>
            <a:endParaRPr kumimoji="0" lang="en-US" sz="1500" b="0" i="0" u="none" strike="noStrike" kern="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mn-cs"/>
            </a:endParaRPr>
          </a:p>
        </p:txBody>
      </p:sp>
      <p:sp>
        <p:nvSpPr>
          <p:cNvPr id="16" name="Rectangle: Rounded Corners 15">
            <a:extLst>
              <a:ext uri="{FF2B5EF4-FFF2-40B4-BE49-F238E27FC236}">
                <a16:creationId xmlns:a16="http://schemas.microsoft.com/office/drawing/2014/main" id="{7B9E042E-E056-E293-5D4D-23AA8EAFF6A0}"/>
              </a:ext>
            </a:extLst>
          </p:cNvPr>
          <p:cNvSpPr/>
          <p:nvPr/>
        </p:nvSpPr>
        <p:spPr>
          <a:xfrm>
            <a:off x="6625667" y="3360682"/>
            <a:ext cx="2271444" cy="1427167"/>
          </a:xfrm>
          <a:prstGeom prst="roundRect">
            <a:avLst>
              <a:gd name="adj" fmla="val 6401"/>
            </a:avLst>
          </a:prstGeom>
          <a:gradFill rotWithShape="1">
            <a:gsLst>
              <a:gs pos="0">
                <a:srgbClr val="505050">
                  <a:tint val="50000"/>
                  <a:satMod val="300000"/>
                </a:srgbClr>
              </a:gs>
              <a:gs pos="35000">
                <a:srgbClr val="505050">
                  <a:tint val="37000"/>
                  <a:satMod val="300000"/>
                </a:srgbClr>
              </a:gs>
              <a:gs pos="100000">
                <a:srgbClr val="505050">
                  <a:tint val="15000"/>
                  <a:satMod val="350000"/>
                </a:srgbClr>
              </a:gs>
            </a:gsLst>
            <a:lin ang="16200000" scaled="1"/>
          </a:gradFill>
          <a:ln w="9525" cap="flat" cmpd="sng" algn="ctr">
            <a:solidFill>
              <a:srgbClr val="505050">
                <a:shade val="95000"/>
                <a:satMod val="105000"/>
              </a:srgbClr>
            </a:solidFill>
            <a:prstDash val="soli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solidFill>
                  <a:srgbClr val="003087"/>
                </a:solidFill>
                <a:effectLst/>
                <a:uLnTx/>
                <a:uFillTx/>
                <a:latin typeface="Roboto" panose="02000000000000000000" pitchFamily="2" charset="0"/>
                <a:ea typeface="Roboto" panose="02000000000000000000" pitchFamily="2" charset="0"/>
                <a:cs typeface="+mn-cs"/>
              </a:rPr>
              <a:t>36-qubit QPU with higher qubit coherence preserved into full processor</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a:ln>
                  <a:noFill/>
                </a:ln>
                <a:solidFill>
                  <a:srgbClr val="003087"/>
                </a:solidFill>
                <a:effectLst/>
                <a:uLnTx/>
                <a:uFillTx/>
                <a:latin typeface="Roboto" panose="02000000000000000000" pitchFamily="2" charset="0"/>
                <a:ea typeface="Roboto" panose="02000000000000000000" pitchFamily="2" charset="0"/>
              </a:rPr>
              <a:t>Installed and operated at FNAL</a:t>
            </a:r>
            <a:endParaRPr kumimoji="0" lang="en-US" sz="1500" b="0" i="0" u="none" strike="noStrike" kern="0" cap="none" spc="0" normalizeH="0" baseline="0" noProof="0">
              <a:ln>
                <a:noFill/>
              </a:ln>
              <a:solidFill>
                <a:srgbClr val="003087"/>
              </a:solidFill>
              <a:effectLst/>
              <a:uLnTx/>
              <a:uFillTx/>
              <a:latin typeface="Roboto" panose="02000000000000000000" pitchFamily="2" charset="0"/>
              <a:ea typeface="Roboto" panose="02000000000000000000" pitchFamily="2" charset="0"/>
              <a:cs typeface="+mn-cs"/>
            </a:endParaRPr>
          </a:p>
        </p:txBody>
      </p:sp>
      <p:pic>
        <p:nvPicPr>
          <p:cNvPr id="37" name="Google Shape;874;p59" descr="New controls scale quantum chips">
            <a:extLst>
              <a:ext uri="{FF2B5EF4-FFF2-40B4-BE49-F238E27FC236}">
                <a16:creationId xmlns:a16="http://schemas.microsoft.com/office/drawing/2014/main" id="{2D4501E5-1935-9A45-B549-20F19388B24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6104" y="1604345"/>
            <a:ext cx="1543083" cy="1299336"/>
          </a:xfrm>
          <a:prstGeom prst="rect">
            <a:avLst/>
          </a:prstGeom>
          <a:noFill/>
          <a:ln>
            <a:noFill/>
          </a:ln>
        </p:spPr>
      </p:pic>
      <p:sp>
        <p:nvSpPr>
          <p:cNvPr id="39" name="Title 6">
            <a:extLst>
              <a:ext uri="{FF2B5EF4-FFF2-40B4-BE49-F238E27FC236}">
                <a16:creationId xmlns:a16="http://schemas.microsoft.com/office/drawing/2014/main" id="{32CCB909-93DA-A270-667C-027C048AA328}"/>
              </a:ext>
            </a:extLst>
          </p:cNvPr>
          <p:cNvSpPr txBox="1">
            <a:spLocks/>
          </p:cNvSpPr>
          <p:nvPr/>
        </p:nvSpPr>
        <p:spPr>
          <a:xfrm>
            <a:off x="274320" y="112955"/>
            <a:ext cx="8101584" cy="659796"/>
          </a:xfrm>
          <a:prstGeom prst="rect">
            <a:avLst/>
          </a:prstGeom>
        </p:spPr>
        <p:txBody>
          <a:bodyPr lIns="0" tIns="0" rIns="0" bIns="0" anchor="b" anchorCtr="0">
            <a:noAutofit/>
          </a:bodyPr>
          <a:lstStyle>
            <a:lvl1pPr algn="l" defTabSz="609585" rtl="0" eaLnBrk="1" fontAlgn="base" hangingPunct="1">
              <a:spcBef>
                <a:spcPct val="0"/>
              </a:spcBef>
              <a:spcAft>
                <a:spcPct val="0"/>
              </a:spcAft>
              <a:defRPr sz="4267"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Integrating Materials Advancements Into a Full System:  </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4C97"/>
                </a:solidFill>
                <a:effectLst/>
                <a:uLnTx/>
                <a:uFillTx/>
                <a:latin typeface="Roboto" panose="02000000000000000000" pitchFamily="2" charset="0"/>
                <a:ea typeface="Roboto" panose="02000000000000000000" pitchFamily="2" charset="0"/>
              </a:rPr>
              <a:t>2D SQMS Quantum Processor with </a:t>
            </a:r>
            <a:r>
              <a:rPr kumimoji="0" lang="en-US" sz="2000" b="0" i="0" u="none" strike="noStrike" kern="1200" cap="none" spc="0" normalizeH="0" baseline="0" noProof="0" dirty="0" err="1">
                <a:ln>
                  <a:noFill/>
                </a:ln>
                <a:solidFill>
                  <a:srgbClr val="004C97"/>
                </a:solidFill>
                <a:effectLst/>
                <a:uLnTx/>
                <a:uFillTx/>
                <a:latin typeface="Roboto" panose="02000000000000000000" pitchFamily="2" charset="0"/>
                <a:ea typeface="Roboto" panose="02000000000000000000" pitchFamily="2" charset="0"/>
              </a:rPr>
              <a:t>Rigetti</a:t>
            </a:r>
            <a:r>
              <a:rPr kumimoji="0" lang="en-US" sz="2000" b="0" i="0" u="none" strike="noStrike" kern="1200" cap="none" spc="0" normalizeH="0" baseline="0" noProof="0" dirty="0">
                <a:ln>
                  <a:noFill/>
                </a:ln>
                <a:solidFill>
                  <a:srgbClr val="004C97"/>
                </a:solidFill>
                <a:effectLst/>
                <a:uLnTx/>
                <a:uFillTx/>
                <a:latin typeface="Roboto" panose="02000000000000000000" pitchFamily="2" charset="0"/>
                <a:ea typeface="Roboto" panose="02000000000000000000" pitchFamily="2" charset="0"/>
              </a:rPr>
              <a:t> Computing </a:t>
            </a:r>
          </a:p>
        </p:txBody>
      </p:sp>
      <p:pic>
        <p:nvPicPr>
          <p:cNvPr id="2" name="Picture 2" descr="Image">
            <a:extLst>
              <a:ext uri="{FF2B5EF4-FFF2-40B4-BE49-F238E27FC236}">
                <a16:creationId xmlns:a16="http://schemas.microsoft.com/office/drawing/2014/main" id="{16DDA583-5221-4DA1-C0D2-04DD963244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393" y="3044806"/>
            <a:ext cx="2798258" cy="20986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ite_check_mark:">
            <a:extLst>
              <a:ext uri="{FF2B5EF4-FFF2-40B4-BE49-F238E27FC236}">
                <a16:creationId xmlns:a16="http://schemas.microsoft.com/office/drawing/2014/main" id="{3C5FDD21-04CA-8B9E-6CE6-E6E2C98E07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25585" y="3131849"/>
            <a:ext cx="305429" cy="305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6FC2F4-F176-ACAF-3F28-5987F4900D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7146" y="3170479"/>
            <a:ext cx="386586" cy="383282"/>
          </a:xfrm>
          <a:prstGeom prst="rect">
            <a:avLst/>
          </a:prstGeom>
        </p:spPr>
      </p:pic>
      <p:cxnSp>
        <p:nvCxnSpPr>
          <p:cNvPr id="12" name="Straight Arrow Connector 11">
            <a:extLst>
              <a:ext uri="{FF2B5EF4-FFF2-40B4-BE49-F238E27FC236}">
                <a16:creationId xmlns:a16="http://schemas.microsoft.com/office/drawing/2014/main" id="{33546B1C-6EBF-0725-13E6-B51CAC099F4B}"/>
              </a:ext>
            </a:extLst>
          </p:cNvPr>
          <p:cNvCxnSpPr/>
          <p:nvPr/>
        </p:nvCxnSpPr>
        <p:spPr>
          <a:xfrm flipH="1">
            <a:off x="2925585" y="4617720"/>
            <a:ext cx="18110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302652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13C07-B91E-6D4D-62BA-AD951E8163C5}"/>
              </a:ext>
            </a:extLst>
          </p:cNvPr>
          <p:cNvSpPr>
            <a:spLocks noGrp="1"/>
          </p:cNvSpPr>
          <p:nvPr>
            <p:ph idx="1"/>
          </p:nvPr>
        </p:nvSpPr>
        <p:spPr/>
        <p:txBody>
          <a:bodyPr/>
          <a:lstStyle/>
          <a:p>
            <a:r>
              <a:rPr lang="en-US"/>
              <a:t>Two-qubit gate playground</a:t>
            </a:r>
          </a:p>
        </p:txBody>
      </p:sp>
      <p:sp>
        <p:nvSpPr>
          <p:cNvPr id="3" name="Title 2">
            <a:extLst>
              <a:ext uri="{FF2B5EF4-FFF2-40B4-BE49-F238E27FC236}">
                <a16:creationId xmlns:a16="http://schemas.microsoft.com/office/drawing/2014/main" id="{9B3AEB2E-DEE0-B6D2-4F56-EB848953432B}"/>
              </a:ext>
            </a:extLst>
          </p:cNvPr>
          <p:cNvSpPr>
            <a:spLocks noGrp="1"/>
          </p:cNvSpPr>
          <p:nvPr>
            <p:ph type="title"/>
          </p:nvPr>
        </p:nvSpPr>
        <p:spPr/>
        <p:txBody>
          <a:bodyPr/>
          <a:lstStyle/>
          <a:p>
            <a:r>
              <a:rPr lang="en-US"/>
              <a:t>2D QPU SQMS + Rigetti</a:t>
            </a:r>
          </a:p>
        </p:txBody>
      </p:sp>
      <p:sp>
        <p:nvSpPr>
          <p:cNvPr id="4" name="Date Placeholder 3">
            <a:extLst>
              <a:ext uri="{FF2B5EF4-FFF2-40B4-BE49-F238E27FC236}">
                <a16:creationId xmlns:a16="http://schemas.microsoft.com/office/drawing/2014/main" id="{287A1811-184A-91B3-BF50-9DA8CC39664B}"/>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C12FA1B-911D-BC47-8107-350ED252092F}" type="datetime1">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sp>
        <p:nvSpPr>
          <p:cNvPr id="5" name="Slide Number Placeholder 4">
            <a:extLst>
              <a:ext uri="{FF2B5EF4-FFF2-40B4-BE49-F238E27FC236}">
                <a16:creationId xmlns:a16="http://schemas.microsoft.com/office/drawing/2014/main" id="{BE571313-3EA1-CA2C-B0EC-282A26D293B2}"/>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pic>
        <p:nvPicPr>
          <p:cNvPr id="9" name="Picture 8">
            <a:extLst>
              <a:ext uri="{FF2B5EF4-FFF2-40B4-BE49-F238E27FC236}">
                <a16:creationId xmlns:a16="http://schemas.microsoft.com/office/drawing/2014/main" id="{0E186445-D32B-1109-0B14-0201B231E7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547" y="1125504"/>
            <a:ext cx="3218205" cy="3231783"/>
          </a:xfrm>
          <a:prstGeom prst="rect">
            <a:avLst/>
          </a:prstGeom>
        </p:spPr>
      </p:pic>
      <p:pic>
        <p:nvPicPr>
          <p:cNvPr id="11" name="Picture 10">
            <a:extLst>
              <a:ext uri="{FF2B5EF4-FFF2-40B4-BE49-F238E27FC236}">
                <a16:creationId xmlns:a16="http://schemas.microsoft.com/office/drawing/2014/main" id="{458857FA-DDEC-531E-C106-07ED748E48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3378" y="1064421"/>
            <a:ext cx="3406661" cy="3231782"/>
          </a:xfrm>
          <a:prstGeom prst="rect">
            <a:avLst/>
          </a:prstGeom>
        </p:spPr>
      </p:pic>
      <p:pic>
        <p:nvPicPr>
          <p:cNvPr id="12" name="Picture 11" descr="A blue and white logo&#10;&#10;Description automatically generated">
            <a:extLst>
              <a:ext uri="{FF2B5EF4-FFF2-40B4-BE49-F238E27FC236}">
                <a16:creationId xmlns:a16="http://schemas.microsoft.com/office/drawing/2014/main" id="{1D3BA13D-EA7A-5CC9-35A8-D22B47313E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2658" y="4609430"/>
            <a:ext cx="1291410" cy="509536"/>
          </a:xfrm>
          <a:prstGeom prst="rect">
            <a:avLst/>
          </a:prstGeom>
        </p:spPr>
      </p:pic>
      <p:sp>
        <p:nvSpPr>
          <p:cNvPr id="6" name="Rectangle 5">
            <a:extLst>
              <a:ext uri="{FF2B5EF4-FFF2-40B4-BE49-F238E27FC236}">
                <a16:creationId xmlns:a16="http://schemas.microsoft.com/office/drawing/2014/main" id="{7D808945-5CDA-D970-1CBF-E711A22C74E7}"/>
              </a:ext>
            </a:extLst>
          </p:cNvPr>
          <p:cNvSpPr/>
          <p:nvPr/>
        </p:nvSpPr>
        <p:spPr>
          <a:xfrm>
            <a:off x="7225986" y="1949823"/>
            <a:ext cx="995082" cy="26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05050">
                    <a:lumMod val="50000"/>
                  </a:srgbClr>
                </a:solidFill>
                <a:effectLst/>
                <a:uLnTx/>
                <a:uFillTx/>
                <a:latin typeface="Arial"/>
                <a:ea typeface="+mn-ea"/>
                <a:cs typeface="+mn-cs"/>
              </a:rPr>
              <a:t>RIP-ZZ-free</a:t>
            </a:r>
          </a:p>
        </p:txBody>
      </p:sp>
      <p:sp>
        <p:nvSpPr>
          <p:cNvPr id="10" name="Rectangle 9">
            <a:extLst>
              <a:ext uri="{FF2B5EF4-FFF2-40B4-BE49-F238E27FC236}">
                <a16:creationId xmlns:a16="http://schemas.microsoft.com/office/drawing/2014/main" id="{08056357-4D71-921A-B257-8B54E2145F84}"/>
              </a:ext>
            </a:extLst>
          </p:cNvPr>
          <p:cNvSpPr/>
          <p:nvPr/>
        </p:nvSpPr>
        <p:spPr>
          <a:xfrm>
            <a:off x="4695698" y="991033"/>
            <a:ext cx="931896" cy="259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05050">
                    <a:lumMod val="50000"/>
                  </a:srgbClr>
                </a:solidFill>
                <a:effectLst/>
                <a:uLnTx/>
                <a:uFillTx/>
                <a:latin typeface="Arial"/>
                <a:ea typeface="+mn-ea"/>
                <a:cs typeface="+mn-cs"/>
              </a:rPr>
              <a:t>RIP-ZZ-free</a:t>
            </a:r>
          </a:p>
        </p:txBody>
      </p:sp>
      <p:sp>
        <p:nvSpPr>
          <p:cNvPr id="15" name="Rectangle 14">
            <a:extLst>
              <a:ext uri="{FF2B5EF4-FFF2-40B4-BE49-F238E27FC236}">
                <a16:creationId xmlns:a16="http://schemas.microsoft.com/office/drawing/2014/main" id="{1FCB1BEA-6BC0-47B1-606E-03539F72EC18}"/>
              </a:ext>
            </a:extLst>
          </p:cNvPr>
          <p:cNvSpPr/>
          <p:nvPr/>
        </p:nvSpPr>
        <p:spPr>
          <a:xfrm rot="16200000">
            <a:off x="4422777" y="2005529"/>
            <a:ext cx="876337" cy="157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05050">
                    <a:lumMod val="50000"/>
                  </a:srgbClr>
                </a:solidFill>
                <a:effectLst/>
                <a:uLnTx/>
                <a:uFillTx/>
                <a:latin typeface="Arial"/>
                <a:ea typeface="+mn-ea"/>
                <a:cs typeface="+mn-cs"/>
              </a:rPr>
              <a:t>RIP-ZZ-free</a:t>
            </a:r>
          </a:p>
        </p:txBody>
      </p:sp>
      <p:sp>
        <p:nvSpPr>
          <p:cNvPr id="16" name="Rectangle 15">
            <a:extLst>
              <a:ext uri="{FF2B5EF4-FFF2-40B4-BE49-F238E27FC236}">
                <a16:creationId xmlns:a16="http://schemas.microsoft.com/office/drawing/2014/main" id="{34DEFDCA-CFC4-D3AC-CE31-5A2EA12EA6B8}"/>
              </a:ext>
            </a:extLst>
          </p:cNvPr>
          <p:cNvSpPr/>
          <p:nvPr/>
        </p:nvSpPr>
        <p:spPr>
          <a:xfrm rot="16200000">
            <a:off x="4558484" y="3152800"/>
            <a:ext cx="1003184" cy="482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05050">
                    <a:lumMod val="50000"/>
                  </a:srgbClr>
                </a:solidFill>
                <a:effectLst/>
                <a:uLnTx/>
                <a:uFillTx/>
                <a:latin typeface="Arial"/>
                <a:ea typeface="+mn-ea"/>
                <a:cs typeface="+mn-cs"/>
              </a:rPr>
              <a:t>IBM tunable coupler</a:t>
            </a:r>
          </a:p>
        </p:txBody>
      </p:sp>
      <p:sp>
        <p:nvSpPr>
          <p:cNvPr id="17" name="Rectangle 16">
            <a:extLst>
              <a:ext uri="{FF2B5EF4-FFF2-40B4-BE49-F238E27FC236}">
                <a16:creationId xmlns:a16="http://schemas.microsoft.com/office/drawing/2014/main" id="{5FF1F71E-8D43-7149-07E6-86937B1B58DC}"/>
              </a:ext>
            </a:extLst>
          </p:cNvPr>
          <p:cNvSpPr/>
          <p:nvPr/>
        </p:nvSpPr>
        <p:spPr>
          <a:xfrm rot="16200000">
            <a:off x="5700647" y="3104465"/>
            <a:ext cx="995082" cy="26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05050">
                    <a:lumMod val="50000"/>
                  </a:srgbClr>
                </a:solidFill>
                <a:effectLst/>
                <a:uLnTx/>
                <a:uFillTx/>
                <a:latin typeface="Arial"/>
                <a:ea typeface="+mn-ea"/>
                <a:cs typeface="+mn-cs"/>
              </a:rPr>
              <a:t>Rigetti Parametric</a:t>
            </a:r>
          </a:p>
        </p:txBody>
      </p:sp>
      <p:sp>
        <p:nvSpPr>
          <p:cNvPr id="18" name="Rectangle 17">
            <a:extLst>
              <a:ext uri="{FF2B5EF4-FFF2-40B4-BE49-F238E27FC236}">
                <a16:creationId xmlns:a16="http://schemas.microsoft.com/office/drawing/2014/main" id="{F406AA9E-57EF-2163-53A9-2091C2446668}"/>
              </a:ext>
            </a:extLst>
          </p:cNvPr>
          <p:cNvSpPr/>
          <p:nvPr/>
        </p:nvSpPr>
        <p:spPr>
          <a:xfrm>
            <a:off x="5990665" y="4111468"/>
            <a:ext cx="903116" cy="303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05050">
                    <a:lumMod val="50000"/>
                  </a:srgbClr>
                </a:solidFill>
                <a:effectLst/>
                <a:uLnTx/>
                <a:uFillTx/>
                <a:latin typeface="Arial"/>
                <a:ea typeface="+mn-ea"/>
                <a:cs typeface="+mn-cs"/>
              </a:rPr>
              <a:t>Qutrit operations</a:t>
            </a:r>
          </a:p>
        </p:txBody>
      </p:sp>
      <p:sp>
        <p:nvSpPr>
          <p:cNvPr id="20" name="TextBox 19">
            <a:extLst>
              <a:ext uri="{FF2B5EF4-FFF2-40B4-BE49-F238E27FC236}">
                <a16:creationId xmlns:a16="http://schemas.microsoft.com/office/drawing/2014/main" id="{1259D6AE-9EED-7B47-F272-7C794EED6C88}"/>
              </a:ext>
            </a:extLst>
          </p:cNvPr>
          <p:cNvSpPr txBox="1"/>
          <p:nvPr/>
        </p:nvSpPr>
        <p:spPr>
          <a:xfrm>
            <a:off x="7225986" y="2972764"/>
            <a:ext cx="2265830"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3087"/>
                </a:solidFill>
                <a:effectLst/>
                <a:uLnTx/>
                <a:uFillTx/>
                <a:latin typeface="Calibri" charset="0"/>
                <a:ea typeface="Geneva" charset="0"/>
              </a:rPr>
              <a:t>References: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3087"/>
                </a:solidFill>
                <a:effectLst/>
                <a:uLnTx/>
                <a:uFillTx/>
                <a:latin typeface="Calibri" charset="0"/>
                <a:ea typeface="Geneva" charset="0"/>
              </a:rPr>
              <a:t>Huang et al., arXiv:2311.01332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3087"/>
                </a:solidFill>
                <a:effectLst/>
                <a:uLnTx/>
                <a:uFillTx/>
                <a:latin typeface="Calibri" charset="0"/>
                <a:ea typeface="Geneva" charset="0"/>
              </a:rPr>
              <a:t>Sete et al., Phys. Rev. Applied 16, 024050 (2021)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3087"/>
                </a:solidFill>
                <a:effectLst/>
                <a:uLnTx/>
                <a:uFillTx/>
                <a:latin typeface="Calibri" charset="0"/>
                <a:ea typeface="Geneva" charset="0"/>
              </a:rPr>
              <a:t>Stehlik et al, Phys. Rev. Lett. 127, 080505 (2021)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3087"/>
                </a:solidFill>
                <a:effectLst/>
                <a:uLnTx/>
                <a:uFillTx/>
                <a:latin typeface="Calibri" charset="0"/>
                <a:ea typeface="Geneva" charset="0"/>
              </a:rPr>
              <a:t>Roy et al., Phys. Rev. Applied 19, 064024 (2023)</a:t>
            </a:r>
          </a:p>
        </p:txBody>
      </p:sp>
      <p:sp>
        <p:nvSpPr>
          <p:cNvPr id="7" name="TextBox 6">
            <a:extLst>
              <a:ext uri="{FF2B5EF4-FFF2-40B4-BE49-F238E27FC236}">
                <a16:creationId xmlns:a16="http://schemas.microsoft.com/office/drawing/2014/main" id="{EA437C1F-9D4E-7CC7-B494-2D8E0DB47391}"/>
              </a:ext>
            </a:extLst>
          </p:cNvPr>
          <p:cNvSpPr txBox="1"/>
          <p:nvPr/>
        </p:nvSpPr>
        <p:spPr>
          <a:xfrm>
            <a:off x="-1113183" y="1097280"/>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charset="0"/>
              <a:ea typeface="Geneva" charset="0"/>
            </a:endParaRPr>
          </a:p>
        </p:txBody>
      </p:sp>
    </p:spTree>
    <p:extLst>
      <p:ext uri="{BB962C8B-B14F-4D97-AF65-F5344CB8AC3E}">
        <p14:creationId xmlns:p14="http://schemas.microsoft.com/office/powerpoint/2010/main" val="4756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68B78-603A-593A-D0F1-6E056BC517FC}"/>
              </a:ext>
            </a:extLst>
          </p:cNvPr>
          <p:cNvSpPr>
            <a:spLocks noGrp="1"/>
          </p:cNvSpPr>
          <p:nvPr>
            <p:ph idx="1"/>
          </p:nvPr>
        </p:nvSpPr>
        <p:spPr/>
        <p:txBody>
          <a:bodyPr/>
          <a:lstStyle/>
          <a:p>
            <a:endParaRPr lang="en-US" dirty="0"/>
          </a:p>
          <a:p>
            <a:endParaRPr lang="en-US" dirty="0"/>
          </a:p>
          <a:p>
            <a:endParaRPr lang="en-US" dirty="0"/>
          </a:p>
          <a:p>
            <a:r>
              <a:rPr lang="en-US" dirty="0"/>
              <a:t>Converting SRF Cavities to 3D QPUs</a:t>
            </a:r>
          </a:p>
        </p:txBody>
      </p:sp>
      <p:sp>
        <p:nvSpPr>
          <p:cNvPr id="3" name="Title 2">
            <a:extLst>
              <a:ext uri="{FF2B5EF4-FFF2-40B4-BE49-F238E27FC236}">
                <a16:creationId xmlns:a16="http://schemas.microsoft.com/office/drawing/2014/main" id="{957D7C71-EDD9-2384-7AC2-E00006D099B6}"/>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46FB3F8-518E-FE65-AD04-2AE20D0CCB2C}"/>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922854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E76840-A615-CDB0-5577-8B521F9E6BAF}"/>
              </a:ext>
            </a:extLst>
          </p:cNvPr>
          <p:cNvSpPr>
            <a:spLocks noGrp="1"/>
          </p:cNvSpPr>
          <p:nvPr>
            <p:ph type="title"/>
          </p:nvPr>
        </p:nvSpPr>
        <p:spPr/>
        <p:txBody>
          <a:bodyPr/>
          <a:lstStyle/>
          <a:p>
            <a:r>
              <a:rPr lang="en-US"/>
              <a:t>Converting to quantum operations: single cell architecture</a:t>
            </a:r>
          </a:p>
        </p:txBody>
      </p:sp>
      <p:pic>
        <p:nvPicPr>
          <p:cNvPr id="5" name="Picture 4" descr="Diagram of a tube with text and words&#10;&#10;Description automatically generated with medium confidence">
            <a:extLst>
              <a:ext uri="{FF2B5EF4-FFF2-40B4-BE49-F238E27FC236}">
                <a16:creationId xmlns:a16="http://schemas.microsoft.com/office/drawing/2014/main" id="{149085AF-242D-1D3D-283D-3D22601B8D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357" y="657494"/>
            <a:ext cx="6268709" cy="3734806"/>
          </a:xfrm>
          <a:prstGeom prst="rect">
            <a:avLst/>
          </a:prstGeom>
        </p:spPr>
      </p:pic>
      <p:pic>
        <p:nvPicPr>
          <p:cNvPr id="7" name="Picture 6" descr="Diagram of a diagram of a capacitor and junction area&#10;&#10;Description automatically generated">
            <a:extLst>
              <a:ext uri="{FF2B5EF4-FFF2-40B4-BE49-F238E27FC236}">
                <a16:creationId xmlns:a16="http://schemas.microsoft.com/office/drawing/2014/main" id="{3AD87CC6-4BB3-3937-2361-4D92B42D0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526" y="1379188"/>
            <a:ext cx="1408874" cy="2143646"/>
          </a:xfrm>
          <a:prstGeom prst="rect">
            <a:avLst/>
          </a:prstGeom>
        </p:spPr>
      </p:pic>
      <p:sp>
        <p:nvSpPr>
          <p:cNvPr id="9" name="TextBox 8">
            <a:extLst>
              <a:ext uri="{FF2B5EF4-FFF2-40B4-BE49-F238E27FC236}">
                <a16:creationId xmlns:a16="http://schemas.microsoft.com/office/drawing/2014/main" id="{AA39AD5F-DBC4-FDA3-BD1C-193C35A4B8AB}"/>
              </a:ext>
            </a:extLst>
          </p:cNvPr>
          <p:cNvSpPr txBox="1"/>
          <p:nvPr/>
        </p:nvSpPr>
        <p:spPr>
          <a:xfrm>
            <a:off x="5924963" y="4392300"/>
            <a:ext cx="2897304" cy="307777"/>
          </a:xfrm>
          <a:prstGeom prst="rect">
            <a:avLst/>
          </a:prstGeom>
          <a:noFill/>
        </p:spPr>
        <p:txBody>
          <a:bodyPr wrap="square">
            <a:spAutoFit/>
          </a:bodyPr>
          <a:lstStyle/>
          <a:p>
            <a:r>
              <a:rPr lang="en-US" sz="1400" b="1" i="0" u="none" strike="noStrike">
                <a:solidFill>
                  <a:srgbClr val="212121"/>
                </a:solidFill>
                <a:effectLst/>
                <a:latin typeface="Aptos" panose="020B0004020202020204" pitchFamily="34" charset="0"/>
              </a:rPr>
              <a:t>T. Roy et al, </a:t>
            </a:r>
            <a:r>
              <a:rPr lang="en-US" sz="1400" b="1" i="0" u="none" strike="noStrike" err="1">
                <a:solidFill>
                  <a:srgbClr val="212121"/>
                </a:solidFill>
                <a:effectLst/>
                <a:latin typeface="Aptos" panose="020B0004020202020204" pitchFamily="34" charset="0"/>
              </a:rPr>
              <a:t>PoS</a:t>
            </a:r>
            <a:r>
              <a:rPr lang="en-US" sz="1400" b="1" i="0" u="none" strike="noStrike">
                <a:solidFill>
                  <a:srgbClr val="212121"/>
                </a:solidFill>
                <a:effectLst/>
                <a:latin typeface="Aptos" panose="020B0004020202020204" pitchFamily="34" charset="0"/>
              </a:rPr>
              <a:t> LATTICE2023, 127</a:t>
            </a:r>
            <a:endParaRPr lang="en-US" sz="1400" b="1"/>
          </a:p>
        </p:txBody>
      </p:sp>
    </p:spTree>
    <p:extLst>
      <p:ext uri="{BB962C8B-B14F-4D97-AF65-F5344CB8AC3E}">
        <p14:creationId xmlns:p14="http://schemas.microsoft.com/office/powerpoint/2010/main" val="2368754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815F1-FF9E-2442-9660-BD1090CED487}"/>
              </a:ext>
            </a:extLst>
          </p:cNvPr>
          <p:cNvSpPr>
            <a:spLocks noGrp="1"/>
          </p:cNvSpPr>
          <p:nvPr>
            <p:ph idx="1"/>
          </p:nvPr>
        </p:nvSpPr>
        <p:spPr/>
        <p:txBody>
          <a:bodyPr/>
          <a:lstStyle/>
          <a:p>
            <a:r>
              <a:rPr lang="en-US" sz="2000"/>
              <a:t>Qu</a:t>
            </a:r>
            <a:r>
              <a:rPr lang="en-US" sz="2000" u="sng"/>
              <a:t>b</a:t>
            </a:r>
            <a:r>
              <a:rPr lang="en-US" sz="2000"/>
              <a:t>it approach = </a:t>
            </a:r>
            <a:r>
              <a:rPr lang="en-US" sz="2000" u="sng"/>
              <a:t>two</a:t>
            </a:r>
            <a:r>
              <a:rPr lang="en-US" sz="2000"/>
              <a:t> states used </a:t>
            </a:r>
            <a:br>
              <a:rPr lang="en-US" sz="2000"/>
            </a:br>
            <a:endParaRPr lang="en-US" sz="2000"/>
          </a:p>
          <a:p>
            <a:r>
              <a:rPr lang="en-US" sz="2000"/>
              <a:t>In the </a:t>
            </a:r>
            <a:r>
              <a:rPr lang="en-US" sz="2000" err="1"/>
              <a:t>qu</a:t>
            </a:r>
            <a:r>
              <a:rPr lang="en-US" sz="2000" b="1" u="sng" err="1"/>
              <a:t>d</a:t>
            </a:r>
            <a:r>
              <a:rPr lang="en-US" sz="2000" err="1"/>
              <a:t>it</a:t>
            </a:r>
            <a:r>
              <a:rPr lang="en-US" sz="2000"/>
              <a:t> approach, more than 2 (d &gt; 2) levels are used for quantum computing</a:t>
            </a:r>
          </a:p>
          <a:p>
            <a:endParaRPr lang="en-US" sz="2000"/>
          </a:p>
          <a:p>
            <a:r>
              <a:rPr lang="en-US" sz="2000"/>
              <a:t>Example (let’s take d = N energy levels in a single mode of SRF cavity):</a:t>
            </a:r>
          </a:p>
          <a:p>
            <a:pPr lvl="1"/>
            <a:r>
              <a:rPr lang="en-US" sz="1800"/>
              <a:t>| </a:t>
            </a:r>
            <a:r>
              <a:rPr lang="en-US" sz="1800" err="1"/>
              <a:t>qudit</a:t>
            </a:r>
            <a:r>
              <a:rPr lang="en-US" sz="1800"/>
              <a:t> state &gt; = </a:t>
            </a:r>
            <a:r>
              <a:rPr lang="en-US" sz="1800">
                <a:solidFill>
                  <a:srgbClr val="00B050"/>
                </a:solidFill>
              </a:rPr>
              <a:t>a</a:t>
            </a:r>
            <a:r>
              <a:rPr lang="en-US" sz="1800" baseline="-25000">
                <a:solidFill>
                  <a:srgbClr val="00B050"/>
                </a:solidFill>
              </a:rPr>
              <a:t>0 </a:t>
            </a:r>
            <a:r>
              <a:rPr lang="en-US" sz="1800"/>
              <a:t>|0&gt; + </a:t>
            </a:r>
            <a:r>
              <a:rPr lang="en-US" sz="1800">
                <a:solidFill>
                  <a:srgbClr val="00B050"/>
                </a:solidFill>
              </a:rPr>
              <a:t>a</a:t>
            </a:r>
            <a:r>
              <a:rPr lang="en-US" sz="1800" baseline="-25000">
                <a:solidFill>
                  <a:srgbClr val="00B050"/>
                </a:solidFill>
              </a:rPr>
              <a:t>1 </a:t>
            </a:r>
            <a:r>
              <a:rPr lang="en-US" sz="1800"/>
              <a:t>|1&gt; + </a:t>
            </a:r>
            <a:r>
              <a:rPr lang="en-US" sz="1800">
                <a:solidFill>
                  <a:srgbClr val="00B050"/>
                </a:solidFill>
              </a:rPr>
              <a:t>a</a:t>
            </a:r>
            <a:r>
              <a:rPr lang="en-US" sz="1800" baseline="-25000">
                <a:solidFill>
                  <a:srgbClr val="00B050"/>
                </a:solidFill>
              </a:rPr>
              <a:t>2 </a:t>
            </a:r>
            <a:r>
              <a:rPr lang="en-US" sz="1800"/>
              <a:t>|2&gt; + … + </a:t>
            </a:r>
            <a:r>
              <a:rPr lang="en-US" sz="1800" err="1">
                <a:solidFill>
                  <a:srgbClr val="00B050"/>
                </a:solidFill>
              </a:rPr>
              <a:t>a</a:t>
            </a:r>
            <a:r>
              <a:rPr lang="en-US" sz="1800" baseline="-25000" err="1">
                <a:solidFill>
                  <a:srgbClr val="00B050"/>
                </a:solidFill>
              </a:rPr>
              <a:t>N</a:t>
            </a:r>
            <a:r>
              <a:rPr lang="en-US" sz="1800" baseline="-25000">
                <a:solidFill>
                  <a:srgbClr val="00B050"/>
                </a:solidFill>
              </a:rPr>
              <a:t> </a:t>
            </a:r>
            <a:r>
              <a:rPr lang="en-US" sz="1800"/>
              <a:t>|N&gt; , |a</a:t>
            </a:r>
            <a:r>
              <a:rPr lang="en-US" sz="1800" baseline="-25000"/>
              <a:t>0</a:t>
            </a:r>
            <a:r>
              <a:rPr lang="en-US" sz="1800"/>
              <a:t>|</a:t>
            </a:r>
            <a:r>
              <a:rPr lang="en-US" sz="1800" baseline="30000"/>
              <a:t>2</a:t>
            </a:r>
            <a:r>
              <a:rPr lang="en-US" sz="1800"/>
              <a:t> + … + |a</a:t>
            </a:r>
            <a:r>
              <a:rPr lang="en-US" sz="1800" baseline="-25000"/>
              <a:t>N</a:t>
            </a:r>
            <a:r>
              <a:rPr lang="en-US" sz="1800"/>
              <a:t>|</a:t>
            </a:r>
            <a:r>
              <a:rPr lang="en-US" sz="1800" baseline="30000"/>
              <a:t>2</a:t>
            </a:r>
            <a:r>
              <a:rPr lang="en-US" sz="1800"/>
              <a:t> = 1</a:t>
            </a:r>
          </a:p>
          <a:p>
            <a:pPr lvl="1"/>
            <a:endParaRPr lang="en-US" sz="1800" baseline="30000"/>
          </a:p>
          <a:p>
            <a:pPr lvl="1"/>
            <a:r>
              <a:rPr lang="en-US" sz="1800" err="1"/>
              <a:t>Qudits</a:t>
            </a:r>
            <a:r>
              <a:rPr lang="en-US" sz="1800"/>
              <a:t> allow fast scale-up and to have the “all-to-all” connectivity</a:t>
            </a:r>
          </a:p>
          <a:p>
            <a:pPr lvl="2"/>
            <a:r>
              <a:rPr lang="en-US" sz="1700"/>
              <a:t>Open up further options for quantum algorithms and simulations</a:t>
            </a:r>
          </a:p>
          <a:p>
            <a:pPr marL="282561" lvl="1" indent="0">
              <a:buNone/>
            </a:pPr>
            <a:endParaRPr lang="en-US"/>
          </a:p>
        </p:txBody>
      </p:sp>
      <p:sp>
        <p:nvSpPr>
          <p:cNvPr id="3" name="Title 2">
            <a:extLst>
              <a:ext uri="{FF2B5EF4-FFF2-40B4-BE49-F238E27FC236}">
                <a16:creationId xmlns:a16="http://schemas.microsoft.com/office/drawing/2014/main" id="{D8BC9079-09F4-8D42-B2D3-E4049CEE5EE0}"/>
              </a:ext>
            </a:extLst>
          </p:cNvPr>
          <p:cNvSpPr>
            <a:spLocks noGrp="1"/>
          </p:cNvSpPr>
          <p:nvPr>
            <p:ph type="title"/>
          </p:nvPr>
        </p:nvSpPr>
        <p:spPr/>
        <p:txBody>
          <a:bodyPr/>
          <a:lstStyle/>
          <a:p>
            <a:r>
              <a:rPr lang="en-US" err="1"/>
              <a:t>Qudit</a:t>
            </a:r>
            <a:r>
              <a:rPr lang="en-US"/>
              <a:t> approach</a:t>
            </a:r>
          </a:p>
        </p:txBody>
      </p:sp>
      <p:pic>
        <p:nvPicPr>
          <p:cNvPr id="4" name="Picture 3">
            <a:extLst>
              <a:ext uri="{FF2B5EF4-FFF2-40B4-BE49-F238E27FC236}">
                <a16:creationId xmlns:a16="http://schemas.microsoft.com/office/drawing/2014/main" id="{22C97AE2-28B9-6F4F-9572-D36208B743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9288" y="4713377"/>
            <a:ext cx="1570616" cy="336099"/>
          </a:xfrm>
          <a:prstGeom prst="rect">
            <a:avLst/>
          </a:prstGeom>
        </p:spPr>
      </p:pic>
    </p:spTree>
    <p:extLst>
      <p:ext uri="{BB962C8B-B14F-4D97-AF65-F5344CB8AC3E}">
        <p14:creationId xmlns:p14="http://schemas.microsoft.com/office/powerpoint/2010/main" val="37469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CB5FF60-ABE3-148F-DF6C-5F9A808ED5D4}"/>
              </a:ext>
            </a:extLst>
          </p:cNvPr>
          <p:cNvSpPr>
            <a:spLocks noGrp="1"/>
          </p:cNvSpPr>
          <p:nvPr>
            <p:ph type="title"/>
          </p:nvPr>
        </p:nvSpPr>
        <p:spPr>
          <a:xfrm>
            <a:off x="205740" y="129545"/>
            <a:ext cx="8490204" cy="517776"/>
          </a:xfrm>
        </p:spPr>
        <p:txBody>
          <a:bodyPr/>
          <a:lstStyle/>
          <a:p>
            <a:r>
              <a:rPr lang="en-US" sz="2400" dirty="0"/>
              <a:t>SQMS Collaboration Meeting, November 2023</a:t>
            </a:r>
          </a:p>
        </p:txBody>
      </p:sp>
      <p:pic>
        <p:nvPicPr>
          <p:cNvPr id="2" name="Picture 1">
            <a:extLst>
              <a:ext uri="{FF2B5EF4-FFF2-40B4-BE49-F238E27FC236}">
                <a16:creationId xmlns:a16="http://schemas.microsoft.com/office/drawing/2014/main" id="{8EC747BD-A32D-B3CE-A22A-D8BCEA804A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593" y="927312"/>
            <a:ext cx="8916813" cy="3651147"/>
          </a:xfrm>
          <a:prstGeom prst="rect">
            <a:avLst/>
          </a:prstGeom>
        </p:spPr>
      </p:pic>
    </p:spTree>
    <p:extLst>
      <p:ext uri="{BB962C8B-B14F-4D97-AF65-F5344CB8AC3E}">
        <p14:creationId xmlns:p14="http://schemas.microsoft.com/office/powerpoint/2010/main" val="1164327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78BDE-1436-0E4E-978B-FF0BFFDB5F0A}"/>
              </a:ext>
            </a:extLst>
          </p:cNvPr>
          <p:cNvSpPr>
            <a:spLocks noGrp="1"/>
          </p:cNvSpPr>
          <p:nvPr>
            <p:ph idx="1"/>
          </p:nvPr>
        </p:nvSpPr>
        <p:spPr/>
        <p:txBody>
          <a:bodyPr/>
          <a:lstStyle/>
          <a:p>
            <a:r>
              <a:rPr lang="en-US" dirty="0"/>
              <a:t>In order to store and manipulate many multiphoton states they must live long enough – </a:t>
            </a:r>
            <a:r>
              <a:rPr lang="en-US" b="1" dirty="0"/>
              <a:t>coherence</a:t>
            </a:r>
            <a:r>
              <a:rPr lang="en-US" dirty="0"/>
              <a:t> is key</a:t>
            </a:r>
          </a:p>
          <a:p>
            <a:pPr lvl="1"/>
            <a:r>
              <a:rPr lang="en-US" dirty="0"/>
              <a:t>Even if just </a:t>
            </a:r>
            <a:r>
              <a:rPr lang="en-US" b="1" dirty="0"/>
              <a:t>1</a:t>
            </a:r>
            <a:r>
              <a:rPr lang="en-US" dirty="0"/>
              <a:t> photon is absorbed, the state is destroyed</a:t>
            </a:r>
          </a:p>
          <a:p>
            <a:pPr lvl="1"/>
            <a:r>
              <a:rPr lang="en-US" u="sng" dirty="0"/>
              <a:t>Example</a:t>
            </a:r>
            <a:r>
              <a:rPr lang="en-US" dirty="0"/>
              <a:t>: each photon in SRF cavity lives ~</a:t>
            </a:r>
            <a:r>
              <a:rPr lang="en-US" dirty="0">
                <a:latin typeface="Symbol" pitchFamily="2" charset="2"/>
              </a:rPr>
              <a:t>t</a:t>
            </a:r>
            <a:r>
              <a:rPr lang="en-US" dirty="0"/>
              <a:t> = Q/</a:t>
            </a:r>
            <a:r>
              <a:rPr lang="en-US" dirty="0">
                <a:latin typeface="Symbol" pitchFamily="2" charset="2"/>
              </a:rPr>
              <a:t>w = 1 </a:t>
            </a:r>
            <a:r>
              <a:rPr lang="en-US" dirty="0"/>
              <a:t>sec, then state of precisely 1000 photons |1000 &gt; lives </a:t>
            </a:r>
            <a:r>
              <a:rPr lang="en-US" dirty="0">
                <a:latin typeface="Symbol" pitchFamily="2" charset="2"/>
              </a:rPr>
              <a:t>t/1000 = </a:t>
            </a:r>
            <a:r>
              <a:rPr lang="en-US" dirty="0"/>
              <a:t>1/1000 sec – still long enough</a:t>
            </a:r>
          </a:p>
          <a:p>
            <a:pPr lvl="1"/>
            <a:endParaRPr lang="en-US" dirty="0"/>
          </a:p>
          <a:p>
            <a:r>
              <a:rPr lang="en-US" dirty="0"/>
              <a:t>Current 2D and 3D platforms (non-SRF) do not have enough coherence for taking the </a:t>
            </a:r>
            <a:r>
              <a:rPr lang="en-US" dirty="0" err="1"/>
              <a:t>qudit</a:t>
            </a:r>
            <a:r>
              <a:rPr lang="en-US" dirty="0"/>
              <a:t> approach beyond several photon states</a:t>
            </a:r>
          </a:p>
          <a:p>
            <a:pPr lvl="1"/>
            <a:endParaRPr lang="en-US" dirty="0"/>
          </a:p>
          <a:p>
            <a:r>
              <a:rPr lang="en-US" b="1" u="sng" dirty="0"/>
              <a:t>With SRF cavities we are targeting to control many photon-states per mode to encode multiple effective qubits</a:t>
            </a:r>
          </a:p>
        </p:txBody>
      </p:sp>
      <p:sp>
        <p:nvSpPr>
          <p:cNvPr id="3" name="Title 2">
            <a:extLst>
              <a:ext uri="{FF2B5EF4-FFF2-40B4-BE49-F238E27FC236}">
                <a16:creationId xmlns:a16="http://schemas.microsoft.com/office/drawing/2014/main" id="{C885F04E-893C-1740-AC6A-C3D5153B5268}"/>
              </a:ext>
            </a:extLst>
          </p:cNvPr>
          <p:cNvSpPr>
            <a:spLocks noGrp="1"/>
          </p:cNvSpPr>
          <p:nvPr>
            <p:ph type="title"/>
          </p:nvPr>
        </p:nvSpPr>
        <p:spPr/>
        <p:txBody>
          <a:bodyPr/>
          <a:lstStyle/>
          <a:p>
            <a:r>
              <a:rPr lang="en-US"/>
              <a:t>SRF is the unique platform for </a:t>
            </a:r>
            <a:r>
              <a:rPr lang="en-US" err="1"/>
              <a:t>qudit</a:t>
            </a:r>
            <a:r>
              <a:rPr lang="en-US"/>
              <a:t> implementation</a:t>
            </a:r>
          </a:p>
        </p:txBody>
      </p:sp>
      <p:pic>
        <p:nvPicPr>
          <p:cNvPr id="4" name="Picture 3">
            <a:extLst>
              <a:ext uri="{FF2B5EF4-FFF2-40B4-BE49-F238E27FC236}">
                <a16:creationId xmlns:a16="http://schemas.microsoft.com/office/drawing/2014/main" id="{0FFE6B83-CEDD-1F47-8372-A4B8425464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9288" y="4713377"/>
            <a:ext cx="1570616" cy="336099"/>
          </a:xfrm>
          <a:prstGeom prst="rect">
            <a:avLst/>
          </a:prstGeom>
        </p:spPr>
      </p:pic>
    </p:spTree>
    <p:extLst>
      <p:ext uri="{BB962C8B-B14F-4D97-AF65-F5344CB8AC3E}">
        <p14:creationId xmlns:p14="http://schemas.microsoft.com/office/powerpoint/2010/main" val="1925092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3D67AA-25E7-DA61-C7AB-2517CE1ECB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526232"/>
            <a:ext cx="8672513" cy="2666796"/>
          </a:xfrm>
          <a:prstGeom prst="rect">
            <a:avLst/>
          </a:prstGeom>
          <a:noFill/>
        </p:spPr>
      </p:pic>
      <p:sp>
        <p:nvSpPr>
          <p:cNvPr id="9" name="Text Placeholder 2">
            <a:extLst>
              <a:ext uri="{FF2B5EF4-FFF2-40B4-BE49-F238E27FC236}">
                <a16:creationId xmlns:a16="http://schemas.microsoft.com/office/drawing/2014/main" id="{BA966DB8-0AD1-15C1-BEEE-EB405F709860}"/>
              </a:ext>
            </a:extLst>
          </p:cNvPr>
          <p:cNvSpPr>
            <a:spLocks noGrp="1"/>
          </p:cNvSpPr>
          <p:nvPr>
            <p:ph type="title"/>
          </p:nvPr>
        </p:nvSpPr>
        <p:spPr>
          <a:xfrm>
            <a:off x="228600" y="188814"/>
            <a:ext cx="8686800" cy="320908"/>
          </a:xfrm>
        </p:spPr>
        <p:txBody>
          <a:bodyPr anchor="b">
            <a:normAutofit/>
          </a:bodyPr>
          <a:lstStyle/>
          <a:p>
            <a:pPr>
              <a:lnSpc>
                <a:spcPct val="90000"/>
              </a:lnSpc>
            </a:pPr>
            <a:r>
              <a:rPr lang="en-US"/>
              <a:t>High coherence combined system with strong coupling</a:t>
            </a:r>
            <a:endParaRPr lang="en-US">
              <a:latin typeface="Symbol" pitchFamily="2" charset="2"/>
            </a:endParaRPr>
          </a:p>
        </p:txBody>
      </p:sp>
      <p:sp>
        <p:nvSpPr>
          <p:cNvPr id="13" name="Date Placeholder 4" hidden="1">
            <a:extLst>
              <a:ext uri="{FF2B5EF4-FFF2-40B4-BE49-F238E27FC236}">
                <a16:creationId xmlns:a16="http://schemas.microsoft.com/office/drawing/2014/main" id="{EAE1EA6A-B7DF-7BA5-11CD-DC7AB3F7D860}"/>
              </a:ext>
            </a:extLst>
          </p:cNvPr>
          <p:cNvSpPr>
            <a:spLocks noGrp="1"/>
          </p:cNvSpPr>
          <p:nvPr>
            <p:ph type="dt" sz="half" idx="4294967295"/>
          </p:nvPr>
        </p:nvSpPr>
        <p:spPr>
          <a:xfrm>
            <a:off x="598944" y="4851094"/>
            <a:ext cx="675368" cy="180975"/>
          </a:xfrm>
        </p:spPr>
        <p:txBody>
          <a:bodyPr/>
          <a:lstStyle/>
          <a:p>
            <a:pPr>
              <a:spcAft>
                <a:spcPts val="600"/>
              </a:spcAft>
              <a:defRPr/>
            </a:pPr>
            <a:r>
              <a:rPr lang="en-US"/>
              <a:t>3/21/24</a:t>
            </a:r>
          </a:p>
        </p:txBody>
      </p:sp>
      <p:sp>
        <p:nvSpPr>
          <p:cNvPr id="15" name="Slide Number Placeholder 5" hidden="1">
            <a:extLst>
              <a:ext uri="{FF2B5EF4-FFF2-40B4-BE49-F238E27FC236}">
                <a16:creationId xmlns:a16="http://schemas.microsoft.com/office/drawing/2014/main" id="{2BDDBF05-BC04-742B-FB24-C75D370D7CB4}"/>
              </a:ext>
            </a:extLst>
          </p:cNvPr>
          <p:cNvSpPr>
            <a:spLocks noGrp="1"/>
          </p:cNvSpPr>
          <p:nvPr>
            <p:ph type="sldNum" sz="quarter" idx="4294967295"/>
          </p:nvPr>
        </p:nvSpPr>
        <p:spPr>
          <a:xfrm>
            <a:off x="84367" y="4851094"/>
            <a:ext cx="414338" cy="177964"/>
          </a:xfrm>
        </p:spPr>
        <p:txBody>
          <a:bodyPr/>
          <a:lstStyle/>
          <a:p>
            <a:pPr algn="ctr">
              <a:spcAft>
                <a:spcPts val="600"/>
              </a:spcAft>
              <a:defRPr/>
            </a:pPr>
            <a:fld id="{148C009B-CB69-E04A-B9B3-34B26D69E9CF}" type="slidenum">
              <a:rPr lang="en-US" smtClean="0"/>
              <a:pPr algn="ctr">
                <a:spcAft>
                  <a:spcPts val="600"/>
                </a:spcAft>
                <a:defRPr/>
              </a:pPr>
              <a:t>61</a:t>
            </a:fld>
            <a:endParaRPr lang="en-US"/>
          </a:p>
        </p:txBody>
      </p:sp>
      <p:sp>
        <p:nvSpPr>
          <p:cNvPr id="6" name="TextBox 5">
            <a:extLst>
              <a:ext uri="{FF2B5EF4-FFF2-40B4-BE49-F238E27FC236}">
                <a16:creationId xmlns:a16="http://schemas.microsoft.com/office/drawing/2014/main" id="{0481ED49-5CF5-BC83-CFBD-A1B08F5FD68E}"/>
              </a:ext>
            </a:extLst>
          </p:cNvPr>
          <p:cNvSpPr txBox="1"/>
          <p:nvPr/>
        </p:nvSpPr>
        <p:spPr>
          <a:xfrm>
            <a:off x="6145097" y="1136560"/>
            <a:ext cx="3058170" cy="307777"/>
          </a:xfrm>
          <a:prstGeom prst="rect">
            <a:avLst/>
          </a:prstGeom>
          <a:noFill/>
        </p:spPr>
        <p:txBody>
          <a:bodyPr wrap="square">
            <a:spAutoFit/>
          </a:bodyPr>
          <a:lstStyle/>
          <a:p>
            <a:r>
              <a:rPr lang="en-US" sz="1400" b="1" i="0" u="none" strike="noStrike">
                <a:solidFill>
                  <a:srgbClr val="212121"/>
                </a:solidFill>
                <a:effectLst/>
                <a:latin typeface="Aptos" panose="020B0004020202020204" pitchFamily="34" charset="0"/>
              </a:rPr>
              <a:t>T. Roy et al, </a:t>
            </a:r>
            <a:r>
              <a:rPr lang="en-US" sz="1400" b="1" i="0" u="none" strike="noStrike" err="1">
                <a:solidFill>
                  <a:srgbClr val="212121"/>
                </a:solidFill>
                <a:effectLst/>
                <a:latin typeface="Aptos" panose="020B0004020202020204" pitchFamily="34" charset="0"/>
              </a:rPr>
              <a:t>PoS</a:t>
            </a:r>
            <a:r>
              <a:rPr lang="en-US" sz="1400" b="1" i="0" u="none" strike="noStrike">
                <a:solidFill>
                  <a:srgbClr val="212121"/>
                </a:solidFill>
                <a:effectLst/>
                <a:latin typeface="Aptos" panose="020B0004020202020204" pitchFamily="34" charset="0"/>
              </a:rPr>
              <a:t> LATTICE2023, 127</a:t>
            </a:r>
            <a:endParaRPr lang="en-US" sz="1400" b="1"/>
          </a:p>
        </p:txBody>
      </p:sp>
      <p:sp>
        <p:nvSpPr>
          <p:cNvPr id="7" name="TextBox 6">
            <a:extLst>
              <a:ext uri="{FF2B5EF4-FFF2-40B4-BE49-F238E27FC236}">
                <a16:creationId xmlns:a16="http://schemas.microsoft.com/office/drawing/2014/main" id="{E8C876B4-0EF6-32FC-5D20-5BAA1A041F1E}"/>
              </a:ext>
            </a:extLst>
          </p:cNvPr>
          <p:cNvSpPr txBox="1"/>
          <p:nvPr/>
        </p:nvSpPr>
        <p:spPr>
          <a:xfrm>
            <a:off x="398920" y="905727"/>
            <a:ext cx="3046027" cy="461665"/>
          </a:xfrm>
          <a:prstGeom prst="rect">
            <a:avLst/>
          </a:prstGeom>
          <a:noFill/>
        </p:spPr>
        <p:txBody>
          <a:bodyPr wrap="none" rtlCol="0">
            <a:spAutoFit/>
          </a:bodyPr>
          <a:lstStyle/>
          <a:p>
            <a:r>
              <a:rPr lang="en-US" err="1">
                <a:latin typeface="Symbol" pitchFamily="2" charset="2"/>
              </a:rPr>
              <a:t>c</a:t>
            </a:r>
            <a:r>
              <a:rPr lang="en-US" baseline="-25000" err="1">
                <a:latin typeface="Helvetica" pitchFamily="2" charset="0"/>
              </a:rPr>
              <a:t>storage</a:t>
            </a:r>
            <a:r>
              <a:rPr lang="en-US" baseline="-25000">
                <a:latin typeface="Helvetica" pitchFamily="2" charset="0"/>
              </a:rPr>
              <a:t>-qubit</a:t>
            </a:r>
            <a:r>
              <a:rPr lang="en-US">
                <a:latin typeface="Helvetica" pitchFamily="2" charset="0"/>
              </a:rPr>
              <a:t>= 2.9 MHz </a:t>
            </a:r>
            <a:endParaRPr lang="en-US"/>
          </a:p>
        </p:txBody>
      </p:sp>
      <p:sp>
        <p:nvSpPr>
          <p:cNvPr id="10" name="Rectangle 9">
            <a:extLst>
              <a:ext uri="{FF2B5EF4-FFF2-40B4-BE49-F238E27FC236}">
                <a16:creationId xmlns:a16="http://schemas.microsoft.com/office/drawing/2014/main" id="{282AFE21-4715-0C14-D0D4-C484A8D8A033}"/>
              </a:ext>
            </a:extLst>
          </p:cNvPr>
          <p:cNvSpPr/>
          <p:nvPr/>
        </p:nvSpPr>
        <p:spPr>
          <a:xfrm>
            <a:off x="4411133" y="1854201"/>
            <a:ext cx="1439334" cy="44873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C345B63-BC3F-63DC-B5C1-067D4CE24149}"/>
              </a:ext>
            </a:extLst>
          </p:cNvPr>
          <p:cNvSpPr txBox="1"/>
          <p:nvPr/>
        </p:nvSpPr>
        <p:spPr>
          <a:xfrm>
            <a:off x="2916936" y="4193028"/>
            <a:ext cx="4137491" cy="523220"/>
          </a:xfrm>
          <a:prstGeom prst="rect">
            <a:avLst/>
          </a:prstGeom>
          <a:noFill/>
        </p:spPr>
        <p:txBody>
          <a:bodyPr wrap="square" rtlCol="0">
            <a:spAutoFit/>
          </a:bodyPr>
          <a:lstStyle/>
          <a:p>
            <a:r>
              <a:rPr lang="en-US" sz="1400" dirty="0"/>
              <a:t>Dielectric losses in the deeply inserted holding chip drag the coherence down from &gt; 30 </a:t>
            </a:r>
            <a:r>
              <a:rPr lang="en-US" sz="1400" dirty="0" err="1"/>
              <a:t>ms</a:t>
            </a:r>
            <a:endParaRPr lang="en-US" sz="1400" dirty="0"/>
          </a:p>
        </p:txBody>
      </p:sp>
      <p:pic>
        <p:nvPicPr>
          <p:cNvPr id="14" name="Picture 13" descr="Diagram of a tube with text and words&#10;&#10;Description automatically generated with medium confidence">
            <a:extLst>
              <a:ext uri="{FF2B5EF4-FFF2-40B4-BE49-F238E27FC236}">
                <a16:creationId xmlns:a16="http://schemas.microsoft.com/office/drawing/2014/main" id="{A7B65DC9-CEBD-FFDA-BF27-CA365CDF7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3496" y="635401"/>
            <a:ext cx="1864503" cy="1110844"/>
          </a:xfrm>
          <a:prstGeom prst="rect">
            <a:avLst/>
          </a:prstGeom>
        </p:spPr>
      </p:pic>
    </p:spTree>
    <p:extLst>
      <p:ext uri="{BB962C8B-B14F-4D97-AF65-F5344CB8AC3E}">
        <p14:creationId xmlns:p14="http://schemas.microsoft.com/office/powerpoint/2010/main" val="1869630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079998-DA7A-28B8-574F-4393DE729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0221" y="728664"/>
            <a:ext cx="5749277" cy="3794522"/>
          </a:xfrm>
          <a:prstGeom prst="rect">
            <a:avLst/>
          </a:prstGeom>
          <a:noFill/>
        </p:spPr>
      </p:pic>
      <p:sp>
        <p:nvSpPr>
          <p:cNvPr id="9" name="Title 2">
            <a:extLst>
              <a:ext uri="{FF2B5EF4-FFF2-40B4-BE49-F238E27FC236}">
                <a16:creationId xmlns:a16="http://schemas.microsoft.com/office/drawing/2014/main" id="{ACECF62C-B477-332F-6A94-33E226C29FFC}"/>
              </a:ext>
            </a:extLst>
          </p:cNvPr>
          <p:cNvSpPr>
            <a:spLocks noGrp="1"/>
          </p:cNvSpPr>
          <p:nvPr>
            <p:ph type="title"/>
          </p:nvPr>
        </p:nvSpPr>
        <p:spPr>
          <a:xfrm>
            <a:off x="228600" y="188814"/>
            <a:ext cx="8686800" cy="320908"/>
          </a:xfrm>
        </p:spPr>
        <p:txBody>
          <a:bodyPr/>
          <a:lstStyle/>
          <a:p>
            <a:r>
              <a:rPr lang="en-US"/>
              <a:t>Cavity photon number-dependent splitting</a:t>
            </a:r>
          </a:p>
        </p:txBody>
      </p:sp>
      <p:sp>
        <p:nvSpPr>
          <p:cNvPr id="5" name="TextBox 4">
            <a:extLst>
              <a:ext uri="{FF2B5EF4-FFF2-40B4-BE49-F238E27FC236}">
                <a16:creationId xmlns:a16="http://schemas.microsoft.com/office/drawing/2014/main" id="{72089A2E-A90A-DF50-338C-41A42559D0DA}"/>
              </a:ext>
            </a:extLst>
          </p:cNvPr>
          <p:cNvSpPr txBox="1"/>
          <p:nvPr/>
        </p:nvSpPr>
        <p:spPr>
          <a:xfrm>
            <a:off x="5924963" y="4392300"/>
            <a:ext cx="3108970" cy="307777"/>
          </a:xfrm>
          <a:prstGeom prst="rect">
            <a:avLst/>
          </a:prstGeom>
          <a:noFill/>
        </p:spPr>
        <p:txBody>
          <a:bodyPr wrap="square">
            <a:spAutoFit/>
          </a:bodyPr>
          <a:lstStyle/>
          <a:p>
            <a:r>
              <a:rPr lang="en-US" sz="1400" b="1" i="0" u="none" strike="noStrike">
                <a:solidFill>
                  <a:srgbClr val="212121"/>
                </a:solidFill>
                <a:effectLst/>
                <a:latin typeface="Aptos" panose="020B0004020202020204" pitchFamily="34" charset="0"/>
              </a:rPr>
              <a:t>T. Roy et al, </a:t>
            </a:r>
            <a:r>
              <a:rPr lang="en-US" sz="1400" b="1" i="0" u="none" strike="noStrike" err="1">
                <a:solidFill>
                  <a:srgbClr val="212121"/>
                </a:solidFill>
                <a:effectLst/>
                <a:latin typeface="Aptos" panose="020B0004020202020204" pitchFamily="34" charset="0"/>
              </a:rPr>
              <a:t>PoS</a:t>
            </a:r>
            <a:r>
              <a:rPr lang="en-US" sz="1400" b="1" i="0" u="none" strike="noStrike">
                <a:solidFill>
                  <a:srgbClr val="212121"/>
                </a:solidFill>
                <a:effectLst/>
                <a:latin typeface="Aptos" panose="020B0004020202020204" pitchFamily="34" charset="0"/>
              </a:rPr>
              <a:t> LATTICE2023, 127</a:t>
            </a:r>
            <a:endParaRPr lang="en-US" sz="1400" b="1"/>
          </a:p>
        </p:txBody>
      </p:sp>
    </p:spTree>
    <p:extLst>
      <p:ext uri="{BB962C8B-B14F-4D97-AF65-F5344CB8AC3E}">
        <p14:creationId xmlns:p14="http://schemas.microsoft.com/office/powerpoint/2010/main" val="21205720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9000B2-526B-EC36-5498-841CD086E2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8139" y="968242"/>
            <a:ext cx="7125861" cy="3794522"/>
          </a:xfrm>
          <a:prstGeom prst="rect">
            <a:avLst/>
          </a:prstGeom>
          <a:noFill/>
        </p:spPr>
      </p:pic>
      <p:sp>
        <p:nvSpPr>
          <p:cNvPr id="9" name="Title 2">
            <a:extLst>
              <a:ext uri="{FF2B5EF4-FFF2-40B4-BE49-F238E27FC236}">
                <a16:creationId xmlns:a16="http://schemas.microsoft.com/office/drawing/2014/main" id="{A788C24E-2E2E-73BA-0C1C-4C4CA62A0C4C}"/>
              </a:ext>
            </a:extLst>
          </p:cNvPr>
          <p:cNvSpPr>
            <a:spLocks noGrp="1"/>
          </p:cNvSpPr>
          <p:nvPr>
            <p:ph type="title"/>
          </p:nvPr>
        </p:nvSpPr>
        <p:spPr>
          <a:xfrm>
            <a:off x="228600" y="188814"/>
            <a:ext cx="8686800" cy="320908"/>
          </a:xfrm>
        </p:spPr>
        <p:txBody>
          <a:bodyPr/>
          <a:lstStyle/>
          <a:p>
            <a:r>
              <a:rPr lang="en-US"/>
              <a:t>Preparation of higher Fock states – basis for qudits</a:t>
            </a:r>
          </a:p>
        </p:txBody>
      </p:sp>
      <p:sp>
        <p:nvSpPr>
          <p:cNvPr id="5" name="TextBox 4">
            <a:extLst>
              <a:ext uri="{FF2B5EF4-FFF2-40B4-BE49-F238E27FC236}">
                <a16:creationId xmlns:a16="http://schemas.microsoft.com/office/drawing/2014/main" id="{88D0F126-95B7-8592-7F35-CFB0BD744822}"/>
              </a:ext>
            </a:extLst>
          </p:cNvPr>
          <p:cNvSpPr txBox="1"/>
          <p:nvPr/>
        </p:nvSpPr>
        <p:spPr>
          <a:xfrm>
            <a:off x="2781459" y="4809650"/>
            <a:ext cx="3092037" cy="307777"/>
          </a:xfrm>
          <a:prstGeom prst="rect">
            <a:avLst/>
          </a:prstGeom>
          <a:noFill/>
        </p:spPr>
        <p:txBody>
          <a:bodyPr wrap="square">
            <a:spAutoFit/>
          </a:bodyPr>
          <a:lstStyle/>
          <a:p>
            <a:r>
              <a:rPr lang="en-US" sz="1400" b="1" i="0" u="none" strike="noStrike">
                <a:solidFill>
                  <a:srgbClr val="212121"/>
                </a:solidFill>
                <a:effectLst/>
                <a:latin typeface="Aptos" panose="020B0004020202020204" pitchFamily="34" charset="0"/>
              </a:rPr>
              <a:t>T. Roy et al, </a:t>
            </a:r>
            <a:r>
              <a:rPr lang="en-US" sz="1400" b="1" i="0" u="none" strike="noStrike" err="1">
                <a:solidFill>
                  <a:srgbClr val="212121"/>
                </a:solidFill>
                <a:effectLst/>
                <a:latin typeface="Aptos" panose="020B0004020202020204" pitchFamily="34" charset="0"/>
              </a:rPr>
              <a:t>PoS</a:t>
            </a:r>
            <a:r>
              <a:rPr lang="en-US" sz="1400" b="1" i="0" u="none" strike="noStrike">
                <a:solidFill>
                  <a:srgbClr val="212121"/>
                </a:solidFill>
                <a:effectLst/>
                <a:latin typeface="Aptos" panose="020B0004020202020204" pitchFamily="34" charset="0"/>
              </a:rPr>
              <a:t> LATTICE2023, 127</a:t>
            </a:r>
            <a:endParaRPr lang="en-US" sz="1400" b="1"/>
          </a:p>
        </p:txBody>
      </p:sp>
      <p:sp>
        <p:nvSpPr>
          <p:cNvPr id="7" name="TextBox 6">
            <a:extLst>
              <a:ext uri="{FF2B5EF4-FFF2-40B4-BE49-F238E27FC236}">
                <a16:creationId xmlns:a16="http://schemas.microsoft.com/office/drawing/2014/main" id="{2B086887-5317-B0D6-ADA2-0B4BF8479FD3}"/>
              </a:ext>
            </a:extLst>
          </p:cNvPr>
          <p:cNvSpPr txBox="1"/>
          <p:nvPr/>
        </p:nvSpPr>
        <p:spPr>
          <a:xfrm>
            <a:off x="546099" y="861240"/>
            <a:ext cx="3092037" cy="1200329"/>
          </a:xfrm>
          <a:prstGeom prst="rect">
            <a:avLst/>
          </a:prstGeom>
          <a:noFill/>
        </p:spPr>
        <p:txBody>
          <a:bodyPr wrap="square" rtlCol="0">
            <a:spAutoFit/>
          </a:bodyPr>
          <a:lstStyle/>
          <a:p>
            <a:r>
              <a:rPr lang="en-US" sz="1800"/>
              <a:t>Cavity-2-qubit computational space equivalence:</a:t>
            </a:r>
          </a:p>
          <a:p>
            <a:endParaRPr lang="en-US" sz="1800"/>
          </a:p>
          <a:p>
            <a:endParaRPr lang="en-US" sz="1800"/>
          </a:p>
        </p:txBody>
      </p:sp>
      <p:graphicFrame>
        <p:nvGraphicFramePr>
          <p:cNvPr id="8" name="Table 7">
            <a:extLst>
              <a:ext uri="{FF2B5EF4-FFF2-40B4-BE49-F238E27FC236}">
                <a16:creationId xmlns:a16="http://schemas.microsoft.com/office/drawing/2014/main" id="{00714BF8-23A5-CA2B-B173-0228A2D45F66}"/>
              </a:ext>
            </a:extLst>
          </p:cNvPr>
          <p:cNvGraphicFramePr>
            <a:graphicFrameLocks noGrp="1"/>
          </p:cNvGraphicFramePr>
          <p:nvPr/>
        </p:nvGraphicFramePr>
        <p:xfrm>
          <a:off x="96207" y="1940193"/>
          <a:ext cx="1490132" cy="1755692"/>
        </p:xfrm>
        <a:graphic>
          <a:graphicData uri="http://schemas.openxmlformats.org/drawingml/2006/table">
            <a:tbl>
              <a:tblPr firstRow="1" bandRow="1">
                <a:tableStyleId>{5C22544A-7EE6-4342-B048-85BDC9FD1C3A}</a:tableStyleId>
              </a:tblPr>
              <a:tblGrid>
                <a:gridCol w="648859">
                  <a:extLst>
                    <a:ext uri="{9D8B030D-6E8A-4147-A177-3AD203B41FA5}">
                      <a16:colId xmlns:a16="http://schemas.microsoft.com/office/drawing/2014/main" val="3410211142"/>
                    </a:ext>
                  </a:extLst>
                </a:gridCol>
                <a:gridCol w="841273">
                  <a:extLst>
                    <a:ext uri="{9D8B030D-6E8A-4147-A177-3AD203B41FA5}">
                      <a16:colId xmlns:a16="http://schemas.microsoft.com/office/drawing/2014/main" val="3586411217"/>
                    </a:ext>
                  </a:extLst>
                </a:gridCol>
              </a:tblGrid>
              <a:tr h="546817">
                <a:tc>
                  <a:txBody>
                    <a:bodyPr/>
                    <a:lstStyle/>
                    <a:p>
                      <a:r>
                        <a:rPr lang="en-US" sz="1100"/>
                        <a:t>Cavity </a:t>
                      </a:r>
                      <a:r>
                        <a:rPr lang="en-US" sz="1100" err="1"/>
                        <a:t>Fock</a:t>
                      </a:r>
                      <a:r>
                        <a:rPr lang="en-US" sz="1100"/>
                        <a:t> state</a:t>
                      </a:r>
                    </a:p>
                  </a:txBody>
                  <a:tcPr/>
                </a:tc>
                <a:tc>
                  <a:txBody>
                    <a:bodyPr/>
                    <a:lstStyle/>
                    <a:p>
                      <a:r>
                        <a:rPr lang="en-US" sz="1100"/>
                        <a:t>2-qubit state</a:t>
                      </a:r>
                    </a:p>
                  </a:txBody>
                  <a:tcPr/>
                </a:tc>
                <a:extLst>
                  <a:ext uri="{0D108BD9-81ED-4DB2-BD59-A6C34878D82A}">
                    <a16:rowId xmlns:a16="http://schemas.microsoft.com/office/drawing/2014/main" val="3116786382"/>
                  </a:ext>
                </a:extLst>
              </a:tr>
              <a:tr h="290333">
                <a:tc>
                  <a:txBody>
                    <a:bodyPr/>
                    <a:lstStyle/>
                    <a:p>
                      <a:r>
                        <a:rPr lang="en-US" sz="1100"/>
                        <a:t>|0&gt;</a:t>
                      </a:r>
                    </a:p>
                  </a:txBody>
                  <a:tcPr/>
                </a:tc>
                <a:tc>
                  <a:txBody>
                    <a:bodyPr/>
                    <a:lstStyle/>
                    <a:p>
                      <a:r>
                        <a:rPr lang="en-US" sz="1100"/>
                        <a:t>|0,0&gt;</a:t>
                      </a:r>
                    </a:p>
                  </a:txBody>
                  <a:tcPr/>
                </a:tc>
                <a:extLst>
                  <a:ext uri="{0D108BD9-81ED-4DB2-BD59-A6C34878D82A}">
                    <a16:rowId xmlns:a16="http://schemas.microsoft.com/office/drawing/2014/main" val="1424939360"/>
                  </a:ext>
                </a:extLst>
              </a:tr>
              <a:tr h="290333">
                <a:tc>
                  <a:txBody>
                    <a:bodyPr/>
                    <a:lstStyle/>
                    <a:p>
                      <a:r>
                        <a:rPr lang="en-US" sz="1100"/>
                        <a:t>|1&gt;</a:t>
                      </a:r>
                    </a:p>
                  </a:txBody>
                  <a:tcPr/>
                </a:tc>
                <a:tc>
                  <a:txBody>
                    <a:bodyPr/>
                    <a:lstStyle/>
                    <a:p>
                      <a:r>
                        <a:rPr lang="en-US" sz="1100"/>
                        <a:t>|0,1&gt;</a:t>
                      </a:r>
                    </a:p>
                  </a:txBody>
                  <a:tcPr/>
                </a:tc>
                <a:extLst>
                  <a:ext uri="{0D108BD9-81ED-4DB2-BD59-A6C34878D82A}">
                    <a16:rowId xmlns:a16="http://schemas.microsoft.com/office/drawing/2014/main" val="919795645"/>
                  </a:ext>
                </a:extLst>
              </a:tr>
              <a:tr h="290333">
                <a:tc>
                  <a:txBody>
                    <a:bodyPr/>
                    <a:lstStyle/>
                    <a:p>
                      <a:r>
                        <a:rPr lang="en-US" sz="1100"/>
                        <a:t>|2&gt;</a:t>
                      </a:r>
                    </a:p>
                  </a:txBody>
                  <a:tcPr/>
                </a:tc>
                <a:tc>
                  <a:txBody>
                    <a:bodyPr/>
                    <a:lstStyle/>
                    <a:p>
                      <a:r>
                        <a:rPr lang="en-US" sz="1100"/>
                        <a:t>|1,0&gt;</a:t>
                      </a:r>
                    </a:p>
                  </a:txBody>
                  <a:tcPr/>
                </a:tc>
                <a:extLst>
                  <a:ext uri="{0D108BD9-81ED-4DB2-BD59-A6C34878D82A}">
                    <a16:rowId xmlns:a16="http://schemas.microsoft.com/office/drawing/2014/main" val="2061356296"/>
                  </a:ext>
                </a:extLst>
              </a:tr>
              <a:tr h="290333">
                <a:tc>
                  <a:txBody>
                    <a:bodyPr/>
                    <a:lstStyle/>
                    <a:p>
                      <a:r>
                        <a:rPr lang="en-US" sz="1100"/>
                        <a:t>|3&gt;</a:t>
                      </a:r>
                    </a:p>
                  </a:txBody>
                  <a:tcPr/>
                </a:tc>
                <a:tc>
                  <a:txBody>
                    <a:bodyPr/>
                    <a:lstStyle/>
                    <a:p>
                      <a:r>
                        <a:rPr lang="en-US" sz="1100"/>
                        <a:t>|1,1&gt;</a:t>
                      </a:r>
                    </a:p>
                  </a:txBody>
                  <a:tcPr/>
                </a:tc>
                <a:extLst>
                  <a:ext uri="{0D108BD9-81ED-4DB2-BD59-A6C34878D82A}">
                    <a16:rowId xmlns:a16="http://schemas.microsoft.com/office/drawing/2014/main" val="1482681556"/>
                  </a:ext>
                </a:extLst>
              </a:tr>
            </a:tbl>
          </a:graphicData>
        </a:graphic>
      </p:graphicFrame>
      <p:sp>
        <p:nvSpPr>
          <p:cNvPr id="10" name="TextBox 9">
            <a:extLst>
              <a:ext uri="{FF2B5EF4-FFF2-40B4-BE49-F238E27FC236}">
                <a16:creationId xmlns:a16="http://schemas.microsoft.com/office/drawing/2014/main" id="{FF5EC426-789A-5BDA-6AC4-B7B178926938}"/>
              </a:ext>
            </a:extLst>
          </p:cNvPr>
          <p:cNvSpPr txBox="1"/>
          <p:nvPr/>
        </p:nvSpPr>
        <p:spPr>
          <a:xfrm>
            <a:off x="96207" y="4024100"/>
            <a:ext cx="4154060" cy="523220"/>
          </a:xfrm>
          <a:prstGeom prst="rect">
            <a:avLst/>
          </a:prstGeom>
          <a:noFill/>
          <a:ln>
            <a:solidFill>
              <a:schemeClr val="accent1"/>
            </a:solidFill>
          </a:ln>
        </p:spPr>
        <p:txBody>
          <a:bodyPr wrap="square" rtlCol="0">
            <a:spAutoFit/>
          </a:bodyPr>
          <a:lstStyle/>
          <a:p>
            <a:r>
              <a:rPr lang="en-US" sz="1400"/>
              <a:t>The highest dimension of the </a:t>
            </a:r>
            <a:r>
              <a:rPr lang="en-US" sz="1400" err="1"/>
              <a:t>qudit</a:t>
            </a:r>
            <a:r>
              <a:rPr lang="en-US" sz="1400"/>
              <a:t> in each mode which can be achieved is subject of the ongoing work</a:t>
            </a:r>
          </a:p>
        </p:txBody>
      </p:sp>
    </p:spTree>
    <p:extLst>
      <p:ext uri="{BB962C8B-B14F-4D97-AF65-F5344CB8AC3E}">
        <p14:creationId xmlns:p14="http://schemas.microsoft.com/office/powerpoint/2010/main" val="28750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58BBD1-7D68-25B4-B853-82594FDDD14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49D7D99-D454-C3AE-B188-FF48BD8701D5}"/>
              </a:ext>
            </a:extLst>
          </p:cNvPr>
          <p:cNvSpPr>
            <a:spLocks noGrp="1"/>
          </p:cNvSpPr>
          <p:nvPr>
            <p:ph type="title"/>
          </p:nvPr>
        </p:nvSpPr>
        <p:spPr/>
        <p:txBody>
          <a:bodyPr/>
          <a:lstStyle/>
          <a:p>
            <a:r>
              <a:rPr lang="en-US" err="1"/>
              <a:t>Qudit</a:t>
            </a:r>
            <a:r>
              <a:rPr lang="en-US"/>
              <a:t> gate example – 0-1 subspace rotation</a:t>
            </a:r>
          </a:p>
        </p:txBody>
      </p:sp>
      <p:pic>
        <p:nvPicPr>
          <p:cNvPr id="4" name="내용 개체 틀 4" descr="텍스트, 라인, 도표, 그래프이(가) 표시된 사진&#10;&#10;자동 생성된 설명">
            <a:extLst>
              <a:ext uri="{FF2B5EF4-FFF2-40B4-BE49-F238E27FC236}">
                <a16:creationId xmlns:a16="http://schemas.microsoft.com/office/drawing/2014/main" id="{7EB5C9ED-A2FD-08C4-1F29-62BEE25B37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884" y="1328743"/>
            <a:ext cx="2795127" cy="2675990"/>
          </a:xfrm>
          <a:prstGeom prst="rect">
            <a:avLst/>
          </a:prstGeom>
        </p:spPr>
      </p:pic>
      <p:pic>
        <p:nvPicPr>
          <p:cNvPr id="5" name="그림 8">
            <a:extLst>
              <a:ext uri="{FF2B5EF4-FFF2-40B4-BE49-F238E27FC236}">
                <a16:creationId xmlns:a16="http://schemas.microsoft.com/office/drawing/2014/main" id="{158A67E2-1DB9-27D5-F873-A1E100FFC6EA}"/>
              </a:ext>
            </a:extLst>
          </p:cNvPr>
          <p:cNvPicPr>
            <a:picLocks noChangeAspect="1"/>
          </p:cNvPicPr>
          <p:nvPr/>
        </p:nvPicPr>
        <p:blipFill>
          <a:blip r:embed="rId3"/>
          <a:stretch>
            <a:fillRect/>
          </a:stretch>
        </p:blipFill>
        <p:spPr>
          <a:xfrm>
            <a:off x="3569558" y="1069089"/>
            <a:ext cx="4929666" cy="2935644"/>
          </a:xfrm>
          <a:prstGeom prst="rect">
            <a:avLst/>
          </a:prstGeom>
        </p:spPr>
      </p:pic>
    </p:spTree>
    <p:extLst>
      <p:ext uri="{BB962C8B-B14F-4D97-AF65-F5344CB8AC3E}">
        <p14:creationId xmlns:p14="http://schemas.microsoft.com/office/powerpoint/2010/main" val="3501966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AEF5C-E472-9DD1-870D-7F00B713380E}"/>
              </a:ext>
            </a:extLst>
          </p:cNvPr>
          <p:cNvSpPr>
            <a:spLocks noGrp="1"/>
          </p:cNvSpPr>
          <p:nvPr>
            <p:ph type="title"/>
          </p:nvPr>
        </p:nvSpPr>
        <p:spPr/>
        <p:txBody>
          <a:bodyPr/>
          <a:lstStyle/>
          <a:p>
            <a:r>
              <a:rPr lang="en-US"/>
              <a:t>High Q SRF cavity with </a:t>
            </a:r>
            <a:r>
              <a:rPr lang="en-US" u="sng"/>
              <a:t>weakly</a:t>
            </a:r>
            <a:r>
              <a:rPr lang="en-US"/>
              <a:t> coupled </a:t>
            </a:r>
            <a:r>
              <a:rPr lang="en-US" err="1"/>
              <a:t>transmon</a:t>
            </a:r>
            <a:endParaRPr lang="en-US"/>
          </a:p>
        </p:txBody>
      </p:sp>
      <p:sp>
        <p:nvSpPr>
          <p:cNvPr id="4" name="TextBox 3">
            <a:extLst>
              <a:ext uri="{FF2B5EF4-FFF2-40B4-BE49-F238E27FC236}">
                <a16:creationId xmlns:a16="http://schemas.microsoft.com/office/drawing/2014/main" id="{FB39CB56-C17A-E7C0-01B5-248738AB232A}"/>
              </a:ext>
            </a:extLst>
          </p:cNvPr>
          <p:cNvSpPr txBox="1"/>
          <p:nvPr/>
        </p:nvSpPr>
        <p:spPr>
          <a:xfrm>
            <a:off x="3832829" y="982494"/>
            <a:ext cx="2858475" cy="461665"/>
          </a:xfrm>
          <a:prstGeom prst="rect">
            <a:avLst/>
          </a:prstGeom>
          <a:noFill/>
        </p:spPr>
        <p:txBody>
          <a:bodyPr wrap="none" rtlCol="0">
            <a:spAutoFit/>
          </a:bodyPr>
          <a:lstStyle/>
          <a:p>
            <a:r>
              <a:rPr lang="en-US" err="1">
                <a:latin typeface="Symbol" pitchFamily="2" charset="2"/>
              </a:rPr>
              <a:t>c</a:t>
            </a:r>
            <a:r>
              <a:rPr lang="en-US" baseline="-25000" err="1">
                <a:latin typeface="Helvetica" pitchFamily="2" charset="0"/>
              </a:rPr>
              <a:t>storage</a:t>
            </a:r>
            <a:r>
              <a:rPr lang="en-US" baseline="-25000">
                <a:latin typeface="Helvetica" pitchFamily="2" charset="0"/>
              </a:rPr>
              <a:t>-qubit</a:t>
            </a:r>
            <a:r>
              <a:rPr lang="en-US">
                <a:latin typeface="Helvetica" pitchFamily="2" charset="0"/>
              </a:rPr>
              <a:t>= 25 kHz </a:t>
            </a:r>
            <a:endParaRPr lang="en-US"/>
          </a:p>
        </p:txBody>
      </p:sp>
      <p:pic>
        <p:nvPicPr>
          <p:cNvPr id="5" name="Picture 4">
            <a:extLst>
              <a:ext uri="{FF2B5EF4-FFF2-40B4-BE49-F238E27FC236}">
                <a16:creationId xmlns:a16="http://schemas.microsoft.com/office/drawing/2014/main" id="{361AF5A5-A150-B3CF-22CA-7AA67EF473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112" y="1916931"/>
            <a:ext cx="3840675" cy="1432729"/>
          </a:xfrm>
          <a:prstGeom prst="rect">
            <a:avLst/>
          </a:prstGeom>
        </p:spPr>
      </p:pic>
      <p:sp>
        <p:nvSpPr>
          <p:cNvPr id="6" name="TextBox 5">
            <a:extLst>
              <a:ext uri="{FF2B5EF4-FFF2-40B4-BE49-F238E27FC236}">
                <a16:creationId xmlns:a16="http://schemas.microsoft.com/office/drawing/2014/main" id="{8CB69938-0F75-05B1-2408-540299F0722F}"/>
              </a:ext>
            </a:extLst>
          </p:cNvPr>
          <p:cNvSpPr txBox="1"/>
          <p:nvPr/>
        </p:nvSpPr>
        <p:spPr>
          <a:xfrm>
            <a:off x="1160653" y="3448422"/>
            <a:ext cx="2584086" cy="646331"/>
          </a:xfrm>
          <a:prstGeom prst="rect">
            <a:avLst/>
          </a:prstGeom>
          <a:noFill/>
        </p:spPr>
        <p:txBody>
          <a:bodyPr wrap="square" rtlCol="0">
            <a:spAutoFit/>
          </a:bodyPr>
          <a:lstStyle/>
          <a:p>
            <a:r>
              <a:rPr lang="en-US" sz="1800">
                <a:solidFill>
                  <a:schemeClr val="accent6"/>
                </a:solidFill>
              </a:rPr>
              <a:t>High Q TM01 mode </a:t>
            </a:r>
          </a:p>
          <a:p>
            <a:r>
              <a:rPr lang="en-US" sz="1800" err="1">
                <a:solidFill>
                  <a:schemeClr val="accent6"/>
                </a:solidFill>
              </a:rPr>
              <a:t>f</a:t>
            </a:r>
            <a:r>
              <a:rPr lang="en-US" sz="1800" baseline="-25000" err="1">
                <a:solidFill>
                  <a:schemeClr val="accent6"/>
                </a:solidFill>
              </a:rPr>
              <a:t>storage</a:t>
            </a:r>
            <a:r>
              <a:rPr lang="en-US" sz="1800">
                <a:solidFill>
                  <a:schemeClr val="accent6"/>
                </a:solidFill>
              </a:rPr>
              <a:t> = 2.994 GHz</a:t>
            </a:r>
          </a:p>
        </p:txBody>
      </p:sp>
      <p:pic>
        <p:nvPicPr>
          <p:cNvPr id="7" name="Picture 6">
            <a:extLst>
              <a:ext uri="{FF2B5EF4-FFF2-40B4-BE49-F238E27FC236}">
                <a16:creationId xmlns:a16="http://schemas.microsoft.com/office/drawing/2014/main" id="{CE50FCBE-619E-D1C5-C27B-F8C7C583B8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818170"/>
            <a:ext cx="4238608" cy="1630252"/>
          </a:xfrm>
          <a:prstGeom prst="rect">
            <a:avLst/>
          </a:prstGeom>
        </p:spPr>
      </p:pic>
      <p:sp>
        <p:nvSpPr>
          <p:cNvPr id="8" name="TextBox 7">
            <a:extLst>
              <a:ext uri="{FF2B5EF4-FFF2-40B4-BE49-F238E27FC236}">
                <a16:creationId xmlns:a16="http://schemas.microsoft.com/office/drawing/2014/main" id="{A60207B8-32BE-AA05-65D2-3F9A618B8FC8}"/>
              </a:ext>
            </a:extLst>
          </p:cNvPr>
          <p:cNvSpPr txBox="1"/>
          <p:nvPr/>
        </p:nvSpPr>
        <p:spPr>
          <a:xfrm>
            <a:off x="5585528" y="3448422"/>
            <a:ext cx="2584086" cy="646331"/>
          </a:xfrm>
          <a:prstGeom prst="rect">
            <a:avLst/>
          </a:prstGeom>
          <a:noFill/>
        </p:spPr>
        <p:txBody>
          <a:bodyPr wrap="square" rtlCol="0">
            <a:spAutoFit/>
          </a:bodyPr>
          <a:lstStyle/>
          <a:p>
            <a:r>
              <a:rPr lang="en-US" sz="1800">
                <a:solidFill>
                  <a:schemeClr val="accent6"/>
                </a:solidFill>
              </a:rPr>
              <a:t>Qubit Mode</a:t>
            </a:r>
          </a:p>
          <a:p>
            <a:r>
              <a:rPr lang="en-US" sz="1800" err="1">
                <a:solidFill>
                  <a:schemeClr val="accent6"/>
                </a:solidFill>
              </a:rPr>
              <a:t>f</a:t>
            </a:r>
            <a:r>
              <a:rPr lang="en-US" sz="1800" baseline="-25000" err="1">
                <a:solidFill>
                  <a:schemeClr val="accent6"/>
                </a:solidFill>
              </a:rPr>
              <a:t>qubit</a:t>
            </a:r>
            <a:r>
              <a:rPr lang="en-US" sz="1800">
                <a:solidFill>
                  <a:schemeClr val="accent6"/>
                </a:solidFill>
              </a:rPr>
              <a:t> = 3.580 GHz</a:t>
            </a:r>
          </a:p>
        </p:txBody>
      </p:sp>
    </p:spTree>
    <p:extLst>
      <p:ext uri="{BB962C8B-B14F-4D97-AF65-F5344CB8AC3E}">
        <p14:creationId xmlns:p14="http://schemas.microsoft.com/office/powerpoint/2010/main" val="818014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D5E6E7-EF4C-62B6-E3E7-7E3A9EFC4401}"/>
              </a:ext>
            </a:extLst>
          </p:cNvPr>
          <p:cNvSpPr>
            <a:spLocks noGrp="1"/>
          </p:cNvSpPr>
          <p:nvPr>
            <p:ph type="title"/>
          </p:nvPr>
        </p:nvSpPr>
        <p:spPr/>
        <p:txBody>
          <a:bodyPr/>
          <a:lstStyle/>
          <a:p>
            <a:r>
              <a:rPr lang="en-US"/>
              <a:t>High Q SRF cavity with weakly coupled </a:t>
            </a:r>
            <a:r>
              <a:rPr lang="en-US" err="1"/>
              <a:t>transmon</a:t>
            </a:r>
            <a:r>
              <a:rPr lang="en-US"/>
              <a:t> on lossy Si</a:t>
            </a:r>
          </a:p>
        </p:txBody>
      </p:sp>
      <p:pic>
        <p:nvPicPr>
          <p:cNvPr id="4" name="Picture 3">
            <a:extLst>
              <a:ext uri="{FF2B5EF4-FFF2-40B4-BE49-F238E27FC236}">
                <a16:creationId xmlns:a16="http://schemas.microsoft.com/office/drawing/2014/main" id="{A95AA66A-85FA-13AD-C9C3-6306436038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3599" y="604107"/>
            <a:ext cx="5171801" cy="3959258"/>
          </a:xfrm>
          <a:prstGeom prst="rect">
            <a:avLst/>
          </a:prstGeom>
        </p:spPr>
      </p:pic>
      <p:sp>
        <p:nvSpPr>
          <p:cNvPr id="5" name="TextBox 4">
            <a:extLst>
              <a:ext uri="{FF2B5EF4-FFF2-40B4-BE49-F238E27FC236}">
                <a16:creationId xmlns:a16="http://schemas.microsoft.com/office/drawing/2014/main" id="{9B0BA085-DDB8-4DA8-42E5-0645413B7B99}"/>
              </a:ext>
            </a:extLst>
          </p:cNvPr>
          <p:cNvSpPr txBox="1"/>
          <p:nvPr/>
        </p:nvSpPr>
        <p:spPr>
          <a:xfrm>
            <a:off x="5757333" y="1968682"/>
            <a:ext cx="3014134" cy="492443"/>
          </a:xfrm>
          <a:prstGeom prst="rect">
            <a:avLst/>
          </a:prstGeom>
          <a:noFill/>
        </p:spPr>
        <p:txBody>
          <a:bodyPr wrap="square" rtlCol="0">
            <a:spAutoFit/>
          </a:bodyPr>
          <a:lstStyle/>
          <a:p>
            <a:pPr algn="ctr"/>
            <a:r>
              <a:rPr lang="en-US" sz="2600" dirty="0">
                <a:highlight>
                  <a:srgbClr val="FFFF00"/>
                </a:highlight>
              </a:rPr>
              <a:t>T1~17 milliseconds</a:t>
            </a:r>
          </a:p>
        </p:txBody>
      </p:sp>
      <p:pic>
        <p:nvPicPr>
          <p:cNvPr id="6" name="Picture 5">
            <a:extLst>
              <a:ext uri="{FF2B5EF4-FFF2-40B4-BE49-F238E27FC236}">
                <a16:creationId xmlns:a16="http://schemas.microsoft.com/office/drawing/2014/main" id="{D61E682B-F92F-052A-A58F-C0B358C367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65" y="800095"/>
            <a:ext cx="3954773" cy="1521083"/>
          </a:xfrm>
          <a:prstGeom prst="rect">
            <a:avLst/>
          </a:prstGeom>
        </p:spPr>
      </p:pic>
      <p:sp>
        <p:nvSpPr>
          <p:cNvPr id="7" name="TextBox 6">
            <a:extLst>
              <a:ext uri="{FF2B5EF4-FFF2-40B4-BE49-F238E27FC236}">
                <a16:creationId xmlns:a16="http://schemas.microsoft.com/office/drawing/2014/main" id="{797410B0-182F-94F6-7CB2-90120E4F7EBB}"/>
              </a:ext>
            </a:extLst>
          </p:cNvPr>
          <p:cNvSpPr txBox="1"/>
          <p:nvPr/>
        </p:nvSpPr>
        <p:spPr>
          <a:xfrm>
            <a:off x="31300" y="2486101"/>
            <a:ext cx="4074356" cy="2308324"/>
          </a:xfrm>
          <a:prstGeom prst="rect">
            <a:avLst/>
          </a:prstGeom>
          <a:noFill/>
        </p:spPr>
        <p:txBody>
          <a:bodyPr wrap="square" rtlCol="0">
            <a:spAutoFit/>
          </a:bodyPr>
          <a:lstStyle/>
          <a:p>
            <a:r>
              <a:rPr lang="en-US" sz="1600" dirty="0"/>
              <a:t>Due to weak </a:t>
            </a:r>
            <a:r>
              <a:rPr lang="en-US" sz="1600" dirty="0">
                <a:latin typeface="Symbol" pitchFamily="2" charset="2"/>
              </a:rPr>
              <a:t>c</a:t>
            </a:r>
            <a:r>
              <a:rPr lang="en-US" sz="1600" dirty="0"/>
              <a:t> = 25 kHz and low qubit T1 = 10 us </a:t>
            </a:r>
            <a:r>
              <a:rPr lang="en-US" sz="1600" dirty="0" err="1"/>
              <a:t>conrol</a:t>
            </a:r>
            <a:r>
              <a:rPr lang="en-US" sz="1600" dirty="0"/>
              <a:t> is challenging - no SNAP or photon blockade control was possible</a:t>
            </a:r>
          </a:p>
          <a:p>
            <a:endParaRPr lang="en-US" sz="1600" dirty="0"/>
          </a:p>
          <a:p>
            <a:r>
              <a:rPr lang="en-US" sz="1600" b="1" dirty="0"/>
              <a:t>NEXT steps: </a:t>
            </a:r>
          </a:p>
          <a:p>
            <a:pPr marL="285750" indent="-285750">
              <a:buFont typeface="Arial" panose="020B0604020202020204" pitchFamily="34" charset="0"/>
              <a:buChar char="•"/>
            </a:pPr>
            <a:r>
              <a:rPr lang="en-US" sz="1600" b="1" dirty="0" err="1"/>
              <a:t>Transmon</a:t>
            </a:r>
            <a:r>
              <a:rPr lang="en-US" sz="1600" b="1" dirty="0"/>
              <a:t> with best SQMS technology (currently ~0.6 </a:t>
            </a:r>
            <a:r>
              <a:rPr lang="en-US" sz="1600" b="1" dirty="0" err="1"/>
              <a:t>ms</a:t>
            </a:r>
            <a:r>
              <a:rPr lang="en-US" sz="1600" b="1" dirty="0"/>
              <a:t> highest T1)</a:t>
            </a:r>
          </a:p>
          <a:p>
            <a:pPr marL="285750" indent="-285750">
              <a:buFont typeface="Arial" panose="020B0604020202020204" pitchFamily="34" charset="0"/>
              <a:buChar char="•"/>
            </a:pPr>
            <a:r>
              <a:rPr lang="en-US" sz="1600" b="1" dirty="0"/>
              <a:t>Cavity baked to remove Nb oxide -&gt; seconds T1 empty</a:t>
            </a:r>
          </a:p>
        </p:txBody>
      </p:sp>
      <p:sp>
        <p:nvSpPr>
          <p:cNvPr id="8" name="TextBox 7">
            <a:extLst>
              <a:ext uri="{FF2B5EF4-FFF2-40B4-BE49-F238E27FC236}">
                <a16:creationId xmlns:a16="http://schemas.microsoft.com/office/drawing/2014/main" id="{41DDDA62-042E-4712-5B17-1AA2EF7AFE11}"/>
              </a:ext>
            </a:extLst>
          </p:cNvPr>
          <p:cNvSpPr txBox="1"/>
          <p:nvPr/>
        </p:nvSpPr>
        <p:spPr>
          <a:xfrm>
            <a:off x="6070865" y="914305"/>
            <a:ext cx="2920735" cy="646331"/>
          </a:xfrm>
          <a:prstGeom prst="rect">
            <a:avLst/>
          </a:prstGeom>
          <a:noFill/>
        </p:spPr>
        <p:txBody>
          <a:bodyPr wrap="square" rtlCol="0">
            <a:spAutoFit/>
          </a:bodyPr>
          <a:lstStyle/>
          <a:p>
            <a:r>
              <a:rPr lang="en-US" sz="1800"/>
              <a:t>Coherent cavity state decay measured using </a:t>
            </a:r>
            <a:r>
              <a:rPr lang="en-US" sz="1800" err="1"/>
              <a:t>transmon</a:t>
            </a:r>
            <a:endParaRPr lang="en-US" sz="1800"/>
          </a:p>
        </p:txBody>
      </p:sp>
      <p:sp>
        <p:nvSpPr>
          <p:cNvPr id="9" name="TextBox 8">
            <a:extLst>
              <a:ext uri="{FF2B5EF4-FFF2-40B4-BE49-F238E27FC236}">
                <a16:creationId xmlns:a16="http://schemas.microsoft.com/office/drawing/2014/main" id="{F86EE816-259F-4A99-6D59-C2D6D7566B23}"/>
              </a:ext>
            </a:extLst>
          </p:cNvPr>
          <p:cNvSpPr txBox="1"/>
          <p:nvPr/>
        </p:nvSpPr>
        <p:spPr>
          <a:xfrm>
            <a:off x="31300" y="2056714"/>
            <a:ext cx="1628972" cy="369332"/>
          </a:xfrm>
          <a:prstGeom prst="rect">
            <a:avLst/>
          </a:prstGeom>
          <a:noFill/>
        </p:spPr>
        <p:txBody>
          <a:bodyPr wrap="none" rtlCol="0">
            <a:spAutoFit/>
          </a:bodyPr>
          <a:lstStyle/>
          <a:p>
            <a:r>
              <a:rPr lang="en-US" sz="1800" dirty="0"/>
              <a:t>T1qubit = 10 us</a:t>
            </a:r>
          </a:p>
        </p:txBody>
      </p:sp>
      <p:sp>
        <p:nvSpPr>
          <p:cNvPr id="10" name="Rectangle 9">
            <a:extLst>
              <a:ext uri="{FF2B5EF4-FFF2-40B4-BE49-F238E27FC236}">
                <a16:creationId xmlns:a16="http://schemas.microsoft.com/office/drawing/2014/main" id="{7BE3081A-4F86-1503-E7BB-5D3CFA21C60F}"/>
              </a:ext>
            </a:extLst>
          </p:cNvPr>
          <p:cNvSpPr/>
          <p:nvPr/>
        </p:nvSpPr>
        <p:spPr>
          <a:xfrm>
            <a:off x="5918200" y="1968682"/>
            <a:ext cx="2654834" cy="46166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highlight>
                <a:srgbClr val="FFFF00"/>
              </a:highlight>
            </a:endParaRPr>
          </a:p>
        </p:txBody>
      </p:sp>
    </p:spTree>
    <p:extLst>
      <p:ext uri="{BB962C8B-B14F-4D97-AF65-F5344CB8AC3E}">
        <p14:creationId xmlns:p14="http://schemas.microsoft.com/office/powerpoint/2010/main" val="3046574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5EADF-FABA-AB63-8CFD-5ED0AF7DC93B}"/>
              </a:ext>
            </a:extLst>
          </p:cNvPr>
          <p:cNvSpPr>
            <a:spLocks noGrp="1"/>
          </p:cNvSpPr>
          <p:nvPr>
            <p:ph type="title"/>
          </p:nvPr>
        </p:nvSpPr>
        <p:spPr/>
        <p:txBody>
          <a:bodyPr/>
          <a:lstStyle/>
          <a:p>
            <a:r>
              <a:rPr lang="en-US"/>
              <a:t>Modular architecture</a:t>
            </a:r>
          </a:p>
        </p:txBody>
      </p:sp>
      <p:sp>
        <p:nvSpPr>
          <p:cNvPr id="4" name="TextBox 3">
            <a:extLst>
              <a:ext uri="{FF2B5EF4-FFF2-40B4-BE49-F238E27FC236}">
                <a16:creationId xmlns:a16="http://schemas.microsoft.com/office/drawing/2014/main" id="{D4B7DE04-6D0B-D8B6-867D-4C8F43CDDF64}"/>
              </a:ext>
            </a:extLst>
          </p:cNvPr>
          <p:cNvSpPr txBox="1"/>
          <p:nvPr/>
        </p:nvSpPr>
        <p:spPr>
          <a:xfrm>
            <a:off x="645226" y="2920503"/>
            <a:ext cx="2458458" cy="913070"/>
          </a:xfrm>
          <a:prstGeom prst="rect">
            <a:avLst/>
          </a:prstGeom>
          <a:noFill/>
        </p:spPr>
        <p:txBody>
          <a:bodyPr wrap="square" rtlCol="0">
            <a:spAutoFit/>
          </a:bodyPr>
          <a:lstStyle/>
          <a:p>
            <a:pPr marL="257175" indent="-257175">
              <a:spcAft>
                <a:spcPts val="450"/>
              </a:spcAft>
              <a:buFont typeface="Wingdings" panose="05000000000000000000" pitchFamily="2" charset="2"/>
              <a:buChar char="Ø"/>
            </a:pPr>
            <a:r>
              <a:rPr lang="en-US" sz="1500">
                <a:solidFill>
                  <a:schemeClr val="accent1">
                    <a:lumMod val="50000"/>
                  </a:schemeClr>
                </a:solidFill>
              </a:rPr>
              <a:t>Multiple high-Q modes</a:t>
            </a:r>
          </a:p>
          <a:p>
            <a:pPr marL="257175" indent="-257175">
              <a:spcAft>
                <a:spcPts val="450"/>
              </a:spcAft>
              <a:buFont typeface="Wingdings" panose="05000000000000000000" pitchFamily="2" charset="2"/>
              <a:buChar char="Ø"/>
            </a:pPr>
            <a:r>
              <a:rPr lang="en-US" sz="1500">
                <a:solidFill>
                  <a:schemeClr val="accent1">
                    <a:lumMod val="50000"/>
                  </a:schemeClr>
                </a:solidFill>
              </a:rPr>
              <a:t>9-cell TESLA (inspired)</a:t>
            </a:r>
          </a:p>
          <a:p>
            <a:pPr marL="257175" indent="-257175">
              <a:spcAft>
                <a:spcPts val="450"/>
              </a:spcAft>
              <a:buFont typeface="Wingdings" panose="05000000000000000000" pitchFamily="2" charset="2"/>
              <a:buChar char="Ø"/>
            </a:pPr>
            <a:r>
              <a:rPr lang="en-US" sz="1500">
                <a:solidFill>
                  <a:schemeClr val="accent1">
                    <a:lumMod val="50000"/>
                  </a:schemeClr>
                </a:solidFill>
              </a:rPr>
              <a:t>RAM</a:t>
            </a:r>
            <a:endParaRPr lang="en-IN" sz="1500">
              <a:solidFill>
                <a:schemeClr val="accent1">
                  <a:lumMod val="50000"/>
                </a:schemeClr>
              </a:solidFill>
            </a:endParaRPr>
          </a:p>
        </p:txBody>
      </p:sp>
      <p:sp>
        <p:nvSpPr>
          <p:cNvPr id="5" name="Flowchart: Terminator 1">
            <a:extLst>
              <a:ext uri="{FF2B5EF4-FFF2-40B4-BE49-F238E27FC236}">
                <a16:creationId xmlns:a16="http://schemas.microsoft.com/office/drawing/2014/main" id="{BFC58B50-3B8C-2C99-F7B4-3FCF3DCA7DCF}"/>
              </a:ext>
            </a:extLst>
          </p:cNvPr>
          <p:cNvSpPr/>
          <p:nvPr/>
        </p:nvSpPr>
        <p:spPr>
          <a:xfrm>
            <a:off x="228600" y="1973184"/>
            <a:ext cx="3130061" cy="729738"/>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a:t>Storage</a:t>
            </a:r>
          </a:p>
        </p:txBody>
      </p:sp>
      <p:sp>
        <p:nvSpPr>
          <p:cNvPr id="6" name="Rectangle: Rounded Corners 2">
            <a:extLst>
              <a:ext uri="{FF2B5EF4-FFF2-40B4-BE49-F238E27FC236}">
                <a16:creationId xmlns:a16="http://schemas.microsoft.com/office/drawing/2014/main" id="{FCDAD8E8-62F4-F3B0-128A-8E9F8C8FF8B5}"/>
              </a:ext>
            </a:extLst>
          </p:cNvPr>
          <p:cNvSpPr/>
          <p:nvPr/>
        </p:nvSpPr>
        <p:spPr>
          <a:xfrm>
            <a:off x="4563208" y="1973164"/>
            <a:ext cx="1556238" cy="72973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500"/>
              <a:t>Manipulator</a:t>
            </a:r>
          </a:p>
        </p:txBody>
      </p:sp>
      <p:sp>
        <p:nvSpPr>
          <p:cNvPr id="7" name="Rectangle 6">
            <a:extLst>
              <a:ext uri="{FF2B5EF4-FFF2-40B4-BE49-F238E27FC236}">
                <a16:creationId xmlns:a16="http://schemas.microsoft.com/office/drawing/2014/main" id="{3EF4975D-54DB-3BA2-CC64-E599D5F6991F}"/>
              </a:ext>
            </a:extLst>
          </p:cNvPr>
          <p:cNvSpPr/>
          <p:nvPr/>
        </p:nvSpPr>
        <p:spPr>
          <a:xfrm>
            <a:off x="3189411" y="2176891"/>
            <a:ext cx="1479304" cy="33749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500"/>
              <a:t>Coupler</a:t>
            </a:r>
          </a:p>
        </p:txBody>
      </p:sp>
      <p:sp>
        <p:nvSpPr>
          <p:cNvPr id="8" name="TextBox 7">
            <a:extLst>
              <a:ext uri="{FF2B5EF4-FFF2-40B4-BE49-F238E27FC236}">
                <a16:creationId xmlns:a16="http://schemas.microsoft.com/office/drawing/2014/main" id="{06D3ADDC-4F19-B7F2-B5E5-7AE68304DBC0}"/>
              </a:ext>
            </a:extLst>
          </p:cNvPr>
          <p:cNvSpPr txBox="1"/>
          <p:nvPr/>
        </p:nvSpPr>
        <p:spPr>
          <a:xfrm>
            <a:off x="4441810" y="2920503"/>
            <a:ext cx="2458458" cy="1208023"/>
          </a:xfrm>
          <a:prstGeom prst="rect">
            <a:avLst/>
          </a:prstGeom>
          <a:noFill/>
        </p:spPr>
        <p:txBody>
          <a:bodyPr wrap="square" rtlCol="0">
            <a:spAutoFit/>
          </a:bodyPr>
          <a:lstStyle/>
          <a:p>
            <a:pPr marL="257175" indent="-257175">
              <a:spcAft>
                <a:spcPts val="450"/>
              </a:spcAft>
              <a:buFont typeface="Wingdings" panose="05000000000000000000" pitchFamily="2" charset="2"/>
              <a:buChar char="Ø"/>
            </a:pPr>
            <a:r>
              <a:rPr lang="en-US" sz="1500">
                <a:solidFill>
                  <a:schemeClr val="accent6">
                    <a:lumMod val="50000"/>
                  </a:schemeClr>
                </a:solidFill>
              </a:rPr>
              <a:t>Two moderate-Q modes</a:t>
            </a:r>
          </a:p>
          <a:p>
            <a:pPr marL="257175" indent="-257175">
              <a:spcAft>
                <a:spcPts val="450"/>
              </a:spcAft>
              <a:buFont typeface="Wingdings" panose="05000000000000000000" pitchFamily="2" charset="2"/>
              <a:buChar char="Ø"/>
            </a:pPr>
            <a:r>
              <a:rPr lang="en-US" sz="1500">
                <a:solidFill>
                  <a:schemeClr val="accent6">
                    <a:lumMod val="50000"/>
                  </a:schemeClr>
                </a:solidFill>
              </a:rPr>
              <a:t>2-cell TESLA/Coaxial</a:t>
            </a:r>
          </a:p>
          <a:p>
            <a:pPr marL="257175" indent="-257175">
              <a:spcAft>
                <a:spcPts val="450"/>
              </a:spcAft>
              <a:buFont typeface="Wingdings" panose="05000000000000000000" pitchFamily="2" charset="2"/>
              <a:buChar char="Ø"/>
            </a:pPr>
            <a:r>
              <a:rPr lang="en-US" sz="1500">
                <a:solidFill>
                  <a:schemeClr val="accent6">
                    <a:lumMod val="50000"/>
                  </a:schemeClr>
                </a:solidFill>
              </a:rPr>
              <a:t>Processor</a:t>
            </a:r>
          </a:p>
          <a:p>
            <a:pPr marL="257175" indent="-257175">
              <a:spcAft>
                <a:spcPts val="450"/>
              </a:spcAft>
              <a:buFont typeface="Wingdings" panose="05000000000000000000" pitchFamily="2" charset="2"/>
              <a:buChar char="Ø"/>
            </a:pPr>
            <a:r>
              <a:rPr lang="en-US" sz="1500">
                <a:solidFill>
                  <a:schemeClr val="accent6">
                    <a:lumMod val="50000"/>
                  </a:schemeClr>
                </a:solidFill>
              </a:rPr>
              <a:t>Deal with Cross-Kerr</a:t>
            </a:r>
            <a:endParaRPr lang="en-IN" sz="1500">
              <a:solidFill>
                <a:schemeClr val="accent6">
                  <a:lumMod val="50000"/>
                </a:schemeClr>
              </a:solidFill>
            </a:endParaRPr>
          </a:p>
        </p:txBody>
      </p:sp>
      <p:sp>
        <p:nvSpPr>
          <p:cNvPr id="9" name="Rectangle 8">
            <a:extLst>
              <a:ext uri="{FF2B5EF4-FFF2-40B4-BE49-F238E27FC236}">
                <a16:creationId xmlns:a16="http://schemas.microsoft.com/office/drawing/2014/main" id="{7618E08E-48B0-9B65-68B5-C3137D66A2FD}"/>
              </a:ext>
            </a:extLst>
          </p:cNvPr>
          <p:cNvSpPr/>
          <p:nvPr/>
        </p:nvSpPr>
        <p:spPr>
          <a:xfrm>
            <a:off x="6020534" y="2169288"/>
            <a:ext cx="1479304" cy="33749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err="1"/>
              <a:t>Transmon</a:t>
            </a:r>
            <a:r>
              <a:rPr lang="en-US" sz="1400"/>
              <a:t> + </a:t>
            </a:r>
            <a:r>
              <a:rPr lang="en-US" sz="1400" err="1"/>
              <a:t>Rdt</a:t>
            </a:r>
            <a:endParaRPr lang="en-US" sz="14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97FDE6-E745-DC18-E6DD-31186B50D5DC}"/>
                  </a:ext>
                </a:extLst>
              </p:cNvPr>
              <p:cNvSpPr txBox="1"/>
              <p:nvPr/>
            </p:nvSpPr>
            <p:spPr>
              <a:xfrm>
                <a:off x="2378318" y="1282266"/>
                <a:ext cx="1960685" cy="674415"/>
              </a:xfrm>
              <a:prstGeom prst="rect">
                <a:avLst/>
              </a:prstGeom>
              <a:noFill/>
            </p:spPr>
            <p:txBody>
              <a:bodyPr wrap="square" rtlCol="0">
                <a:spAutoFit/>
              </a:bodyPr>
              <a:lstStyle/>
              <a:p>
                <a:pPr marL="257175" indent="-257175">
                  <a:spcAft>
                    <a:spcPts val="450"/>
                  </a:spcAft>
                  <a:buFont typeface="Wingdings" panose="05000000000000000000" pitchFamily="2" charset="2"/>
                  <a:buChar char="Ø"/>
                </a:pPr>
                <a:r>
                  <a:rPr lang="en-US" sz="1500">
                    <a:solidFill>
                      <a:schemeClr val="tx1">
                        <a:lumMod val="95000"/>
                        <a:lumOff val="5000"/>
                      </a:schemeClr>
                    </a:solidFill>
                  </a:rPr>
                  <a:t>Swaps </a:t>
                </a:r>
                <a14:m>
                  <m:oMath xmlns:m="http://schemas.openxmlformats.org/officeDocument/2006/math">
                    <m:sSub>
                      <m:sSubPr>
                        <m:ctrlPr>
                          <a:rPr lang="en-US" sz="1500" i="1">
                            <a:solidFill>
                              <a:schemeClr val="tx1">
                                <a:lumMod val="95000"/>
                                <a:lumOff val="5000"/>
                              </a:schemeClr>
                            </a:solidFill>
                            <a:latin typeface="Cambria Math" panose="02040503050406030204" pitchFamily="18" charset="0"/>
                          </a:rPr>
                        </m:ctrlPr>
                      </m:sSubPr>
                      <m:e>
                        <m:r>
                          <a:rPr lang="en-US" sz="1500" i="1">
                            <a:solidFill>
                              <a:schemeClr val="tx1">
                                <a:lumMod val="95000"/>
                                <a:lumOff val="5000"/>
                              </a:schemeClr>
                            </a:solidFill>
                            <a:latin typeface="Cambria Math" panose="02040503050406030204" pitchFamily="18" charset="0"/>
                          </a:rPr>
                          <m:t>𝑆</m:t>
                        </m:r>
                      </m:e>
                      <m:sub>
                        <m:r>
                          <a:rPr lang="en-US" sz="1500" i="1">
                            <a:solidFill>
                              <a:schemeClr val="tx1">
                                <a:lumMod val="95000"/>
                                <a:lumOff val="5000"/>
                              </a:schemeClr>
                            </a:solidFill>
                            <a:latin typeface="Cambria Math" panose="02040503050406030204" pitchFamily="18" charset="0"/>
                          </a:rPr>
                          <m:t>𝑗</m:t>
                        </m:r>
                      </m:sub>
                    </m:sSub>
                    <m:r>
                      <a:rPr lang="en-US" sz="1500" i="1">
                        <a:solidFill>
                          <a:schemeClr val="tx1">
                            <a:lumMod val="95000"/>
                            <a:lumOff val="5000"/>
                          </a:schemeClr>
                        </a:solidFill>
                        <a:latin typeface="Cambria Math" panose="02040503050406030204" pitchFamily="18" charset="0"/>
                      </a:rPr>
                      <m:t>↔</m:t>
                    </m:r>
                    <m:sSub>
                      <m:sSubPr>
                        <m:ctrlPr>
                          <a:rPr lang="en-US" sz="1500" i="1">
                            <a:solidFill>
                              <a:schemeClr val="tx1">
                                <a:lumMod val="95000"/>
                                <a:lumOff val="5000"/>
                              </a:schemeClr>
                            </a:solidFill>
                            <a:latin typeface="Cambria Math" panose="02040503050406030204" pitchFamily="18" charset="0"/>
                          </a:rPr>
                        </m:ctrlPr>
                      </m:sSubPr>
                      <m:e>
                        <m:r>
                          <a:rPr lang="en-US" sz="1500" i="1">
                            <a:solidFill>
                              <a:schemeClr val="tx1">
                                <a:lumMod val="95000"/>
                                <a:lumOff val="5000"/>
                              </a:schemeClr>
                            </a:solidFill>
                            <a:latin typeface="Cambria Math" panose="02040503050406030204" pitchFamily="18" charset="0"/>
                          </a:rPr>
                          <m:t>𝑀</m:t>
                        </m:r>
                      </m:e>
                      <m:sub>
                        <m:r>
                          <a:rPr lang="en-US" sz="1500" i="1">
                            <a:solidFill>
                              <a:schemeClr val="tx1">
                                <a:lumMod val="95000"/>
                                <a:lumOff val="5000"/>
                              </a:schemeClr>
                            </a:solidFill>
                            <a:latin typeface="Cambria Math" panose="02040503050406030204" pitchFamily="18" charset="0"/>
                          </a:rPr>
                          <m:t>𝑘</m:t>
                        </m:r>
                      </m:sub>
                    </m:sSub>
                  </m:oMath>
                </a14:m>
                <a:endParaRPr lang="en-IN" sz="1500">
                  <a:solidFill>
                    <a:schemeClr val="tx1">
                      <a:lumMod val="95000"/>
                      <a:lumOff val="5000"/>
                    </a:schemeClr>
                  </a:solidFill>
                </a:endParaRPr>
              </a:p>
              <a:p>
                <a:pPr marL="257175" indent="-257175">
                  <a:spcAft>
                    <a:spcPts val="450"/>
                  </a:spcAft>
                  <a:buFont typeface="Wingdings" panose="05000000000000000000" pitchFamily="2" charset="2"/>
                  <a:buChar char="Ø"/>
                </a:pPr>
                <a:r>
                  <a:rPr lang="en-IN" sz="1500">
                    <a:solidFill>
                      <a:schemeClr val="tx1">
                        <a:lumMod val="95000"/>
                        <a:lumOff val="5000"/>
                      </a:schemeClr>
                    </a:solidFill>
                  </a:rPr>
                  <a:t>Parallel operation</a:t>
                </a:r>
              </a:p>
            </p:txBody>
          </p:sp>
        </mc:Choice>
        <mc:Fallback xmlns="">
          <p:sp>
            <p:nvSpPr>
              <p:cNvPr id="10" name="TextBox 9">
                <a:extLst>
                  <a:ext uri="{FF2B5EF4-FFF2-40B4-BE49-F238E27FC236}">
                    <a16:creationId xmlns:a16="http://schemas.microsoft.com/office/drawing/2014/main" id="{5597FDE6-E745-DC18-E6DD-31186B50D5DC}"/>
                  </a:ext>
                </a:extLst>
              </p:cNvPr>
              <p:cNvSpPr txBox="1">
                <a:spLocks noRot="1" noChangeAspect="1" noMove="1" noResize="1" noEditPoints="1" noAdjustHandles="1" noChangeArrowheads="1" noChangeShapeType="1" noTextEdit="1"/>
              </p:cNvSpPr>
              <p:nvPr/>
            </p:nvSpPr>
            <p:spPr>
              <a:xfrm>
                <a:off x="2378318" y="1282266"/>
                <a:ext cx="1960685" cy="674415"/>
              </a:xfrm>
              <a:prstGeom prst="rect">
                <a:avLst/>
              </a:prstGeom>
              <a:blipFill>
                <a:blip r:embed="rId2"/>
                <a:stretch>
                  <a:fillRect l="-1290" b="-72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A8DA24F-EB18-1B54-65A2-54D4B2F8F7D8}"/>
              </a:ext>
            </a:extLst>
          </p:cNvPr>
          <p:cNvSpPr txBox="1"/>
          <p:nvPr/>
        </p:nvSpPr>
        <p:spPr>
          <a:xfrm>
            <a:off x="5984268" y="871169"/>
            <a:ext cx="1960685" cy="1143903"/>
          </a:xfrm>
          <a:prstGeom prst="rect">
            <a:avLst/>
          </a:prstGeom>
          <a:noFill/>
        </p:spPr>
        <p:txBody>
          <a:bodyPr wrap="square" rtlCol="0">
            <a:spAutoFit/>
          </a:bodyPr>
          <a:lstStyle/>
          <a:p>
            <a:pPr marL="257175" indent="-257175">
              <a:spcAft>
                <a:spcPts val="450"/>
              </a:spcAft>
              <a:buFont typeface="Wingdings" panose="05000000000000000000" pitchFamily="2" charset="2"/>
              <a:buChar char="Ø"/>
            </a:pPr>
            <a:r>
              <a:rPr lang="en-US" sz="1500">
                <a:solidFill>
                  <a:schemeClr val="tx1">
                    <a:lumMod val="95000"/>
                    <a:lumOff val="5000"/>
                  </a:schemeClr>
                </a:solidFill>
              </a:rPr>
              <a:t>State preparation</a:t>
            </a:r>
          </a:p>
          <a:p>
            <a:pPr marL="257175" indent="-257175">
              <a:spcAft>
                <a:spcPts val="450"/>
              </a:spcAft>
              <a:buFont typeface="Wingdings" panose="05000000000000000000" pitchFamily="2" charset="2"/>
              <a:buChar char="Ø"/>
            </a:pPr>
            <a:r>
              <a:rPr lang="en-US" sz="1500">
                <a:solidFill>
                  <a:schemeClr val="tx1">
                    <a:lumMod val="95000"/>
                    <a:lumOff val="5000"/>
                  </a:schemeClr>
                </a:solidFill>
              </a:rPr>
              <a:t>Tomography</a:t>
            </a:r>
          </a:p>
          <a:p>
            <a:pPr marL="257175" indent="-257175">
              <a:spcAft>
                <a:spcPts val="450"/>
              </a:spcAft>
              <a:buFont typeface="Wingdings" panose="05000000000000000000" pitchFamily="2" charset="2"/>
              <a:buChar char="Ø"/>
            </a:pPr>
            <a:r>
              <a:rPr lang="en-US" sz="1500">
                <a:solidFill>
                  <a:schemeClr val="tx1">
                    <a:lumMod val="95000"/>
                    <a:lumOff val="5000"/>
                  </a:schemeClr>
                </a:solidFill>
              </a:rPr>
              <a:t>Provide universal 2-qudit gate set</a:t>
            </a:r>
            <a:endParaRPr lang="en-IN" sz="1500">
              <a:solidFill>
                <a:schemeClr val="tx1">
                  <a:lumMod val="95000"/>
                  <a:lumOff val="5000"/>
                </a:schemeClr>
              </a:solidFill>
            </a:endParaRPr>
          </a:p>
        </p:txBody>
      </p:sp>
      <p:pic>
        <p:nvPicPr>
          <p:cNvPr id="12" name="Picture 2">
            <a:extLst>
              <a:ext uri="{FF2B5EF4-FFF2-40B4-BE49-F238E27FC236}">
                <a16:creationId xmlns:a16="http://schemas.microsoft.com/office/drawing/2014/main" id="{6B9DD6E5-5862-799A-2D4D-D34F3B8CE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V="1">
            <a:off x="346728" y="3899833"/>
            <a:ext cx="2756957" cy="4594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3EBA530-A2E1-C502-7444-26B5BFA2379B}"/>
              </a:ext>
            </a:extLst>
          </p:cNvPr>
          <p:cNvSpPr/>
          <p:nvPr/>
        </p:nvSpPr>
        <p:spPr>
          <a:xfrm>
            <a:off x="6695343" y="2770506"/>
            <a:ext cx="204926" cy="337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50" name="Picture 2" descr="Tanay Roy – SQMS Center">
            <a:extLst>
              <a:ext uri="{FF2B5EF4-FFF2-40B4-BE49-F238E27FC236}">
                <a16:creationId xmlns:a16="http://schemas.microsoft.com/office/drawing/2014/main" id="{938868D6-F4B8-A5EF-72EE-A7809C4EB8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09466" y="222606"/>
            <a:ext cx="1004289" cy="1004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eyoon Kim – SQMS Center">
            <a:extLst>
              <a:ext uri="{FF2B5EF4-FFF2-40B4-BE49-F238E27FC236}">
                <a16:creationId xmlns:a16="http://schemas.microsoft.com/office/drawing/2014/main" id="{E9B086DA-923E-130A-33EC-28A80E8183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84154" y="159778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34783C1-D018-8F47-4378-DB6672D7F3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3246" y="3036919"/>
            <a:ext cx="1019864" cy="1322407"/>
          </a:xfrm>
          <a:prstGeom prst="rect">
            <a:avLst/>
          </a:prstGeom>
        </p:spPr>
      </p:pic>
      <p:sp>
        <p:nvSpPr>
          <p:cNvPr id="15" name="TextBox 14">
            <a:extLst>
              <a:ext uri="{FF2B5EF4-FFF2-40B4-BE49-F238E27FC236}">
                <a16:creationId xmlns:a16="http://schemas.microsoft.com/office/drawing/2014/main" id="{767E5553-F5A0-0E05-72EF-967E59D6AF4B}"/>
              </a:ext>
            </a:extLst>
          </p:cNvPr>
          <p:cNvSpPr txBox="1"/>
          <p:nvPr/>
        </p:nvSpPr>
        <p:spPr>
          <a:xfrm>
            <a:off x="8226916" y="1175314"/>
            <a:ext cx="609462" cy="307777"/>
          </a:xfrm>
          <a:prstGeom prst="rect">
            <a:avLst/>
          </a:prstGeom>
          <a:noFill/>
        </p:spPr>
        <p:txBody>
          <a:bodyPr wrap="none" rtlCol="0">
            <a:spAutoFit/>
          </a:bodyPr>
          <a:lstStyle/>
          <a:p>
            <a:r>
              <a:rPr lang="en-US" sz="1400"/>
              <a:t>T. Roy</a:t>
            </a:r>
          </a:p>
        </p:txBody>
      </p:sp>
      <p:sp>
        <p:nvSpPr>
          <p:cNvPr id="16" name="TextBox 15">
            <a:extLst>
              <a:ext uri="{FF2B5EF4-FFF2-40B4-BE49-F238E27FC236}">
                <a16:creationId xmlns:a16="http://schemas.microsoft.com/office/drawing/2014/main" id="{C55552BD-F797-63B7-4CA5-64A90538932D}"/>
              </a:ext>
            </a:extLst>
          </p:cNvPr>
          <p:cNvSpPr txBox="1"/>
          <p:nvPr/>
        </p:nvSpPr>
        <p:spPr>
          <a:xfrm>
            <a:off x="8226916" y="2683556"/>
            <a:ext cx="617285" cy="307777"/>
          </a:xfrm>
          <a:prstGeom prst="rect">
            <a:avLst/>
          </a:prstGeom>
          <a:noFill/>
        </p:spPr>
        <p:txBody>
          <a:bodyPr wrap="none" rtlCol="0">
            <a:spAutoFit/>
          </a:bodyPr>
          <a:lstStyle/>
          <a:p>
            <a:r>
              <a:rPr lang="en-US" sz="1400"/>
              <a:t>T. Kim</a:t>
            </a:r>
          </a:p>
        </p:txBody>
      </p:sp>
      <p:sp>
        <p:nvSpPr>
          <p:cNvPr id="17" name="TextBox 16">
            <a:extLst>
              <a:ext uri="{FF2B5EF4-FFF2-40B4-BE49-F238E27FC236}">
                <a16:creationId xmlns:a16="http://schemas.microsoft.com/office/drawing/2014/main" id="{9CAA0F85-B6FB-84FE-318C-9F7EBD329800}"/>
              </a:ext>
            </a:extLst>
          </p:cNvPr>
          <p:cNvSpPr txBox="1"/>
          <p:nvPr/>
        </p:nvSpPr>
        <p:spPr>
          <a:xfrm>
            <a:off x="8264535" y="4397556"/>
            <a:ext cx="506934" cy="307777"/>
          </a:xfrm>
          <a:prstGeom prst="rect">
            <a:avLst/>
          </a:prstGeom>
          <a:noFill/>
        </p:spPr>
        <p:txBody>
          <a:bodyPr wrap="none" rtlCol="0">
            <a:spAutoFit/>
          </a:bodyPr>
          <a:lstStyle/>
          <a:p>
            <a:r>
              <a:rPr lang="en-US" sz="1400"/>
              <a:t>Y. Lu</a:t>
            </a:r>
          </a:p>
        </p:txBody>
      </p:sp>
      <p:pic>
        <p:nvPicPr>
          <p:cNvPr id="18" name="Picture 17">
            <a:extLst>
              <a:ext uri="{FF2B5EF4-FFF2-40B4-BE49-F238E27FC236}">
                <a16:creationId xmlns:a16="http://schemas.microsoft.com/office/drawing/2014/main" id="{FD5E1C35-E958-2A82-CF0C-F58315601E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0133" y="85941"/>
            <a:ext cx="2280202" cy="1233465"/>
          </a:xfrm>
          <a:prstGeom prst="rect">
            <a:avLst/>
          </a:prstGeom>
        </p:spPr>
      </p:pic>
      <p:cxnSp>
        <p:nvCxnSpPr>
          <p:cNvPr id="20" name="Straight Arrow Connector 19">
            <a:extLst>
              <a:ext uri="{FF2B5EF4-FFF2-40B4-BE49-F238E27FC236}">
                <a16:creationId xmlns:a16="http://schemas.microsoft.com/office/drawing/2014/main" id="{822871B8-9997-F0D7-B1FD-B4A329339D7D}"/>
              </a:ext>
            </a:extLst>
          </p:cNvPr>
          <p:cNvCxnSpPr/>
          <p:nvPr/>
        </p:nvCxnSpPr>
        <p:spPr>
          <a:xfrm flipH="1" flipV="1">
            <a:off x="5138681" y="1390474"/>
            <a:ext cx="163936" cy="4467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6D6D879E-9B32-4E32-B41D-7A7B6FE7E3CF}"/>
              </a:ext>
            </a:extLst>
          </p:cNvPr>
          <p:cNvSpPr/>
          <p:nvPr/>
        </p:nvSpPr>
        <p:spPr>
          <a:xfrm>
            <a:off x="991828" y="4047851"/>
            <a:ext cx="2610482" cy="5845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fontAlgn="auto">
              <a:spcBef>
                <a:spcPts val="0"/>
              </a:spcBef>
              <a:spcAft>
                <a:spcPts val="0"/>
              </a:spcAft>
            </a:pPr>
            <a:r>
              <a:rPr lang="en-US" sz="1500">
                <a:solidFill>
                  <a:prstClr val="black"/>
                </a:solidFill>
                <a:latin typeface="Calibri" panose="020F0502020204030204"/>
              </a:rPr>
              <a:t>Incorporate 3D transmons into TESLA-shaped cavities</a:t>
            </a:r>
          </a:p>
        </p:txBody>
      </p:sp>
      <p:sp>
        <p:nvSpPr>
          <p:cNvPr id="11" name="Rectangle: Rounded Corners 10">
            <a:extLst>
              <a:ext uri="{FF2B5EF4-FFF2-40B4-BE49-F238E27FC236}">
                <a16:creationId xmlns:a16="http://schemas.microsoft.com/office/drawing/2014/main" id="{EB8EDD86-D137-40CA-AF7C-754F9BD66EDE}"/>
              </a:ext>
            </a:extLst>
          </p:cNvPr>
          <p:cNvSpPr/>
          <p:nvPr/>
        </p:nvSpPr>
        <p:spPr>
          <a:xfrm>
            <a:off x="2006602" y="3465674"/>
            <a:ext cx="2844476" cy="584525"/>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fontAlgn="auto">
              <a:spcBef>
                <a:spcPts val="0"/>
              </a:spcBef>
              <a:spcAft>
                <a:spcPts val="0"/>
              </a:spcAft>
            </a:pPr>
            <a:r>
              <a:rPr lang="en-US" sz="1500" dirty="0" err="1">
                <a:solidFill>
                  <a:prstClr val="black"/>
                </a:solidFill>
                <a:latin typeface="Calibri" panose="020F0502020204030204"/>
              </a:rPr>
              <a:t>Fock</a:t>
            </a:r>
            <a:r>
              <a:rPr lang="en-US" sz="1500" dirty="0">
                <a:solidFill>
                  <a:prstClr val="black"/>
                </a:solidFill>
                <a:latin typeface="Calibri" panose="020F0502020204030204"/>
              </a:rPr>
              <a:t> states preparation with high-fidelity readout</a:t>
            </a:r>
          </a:p>
        </p:txBody>
      </p:sp>
      <p:sp>
        <p:nvSpPr>
          <p:cNvPr id="12" name="Rectangle: Rounded Corners 11">
            <a:extLst>
              <a:ext uri="{FF2B5EF4-FFF2-40B4-BE49-F238E27FC236}">
                <a16:creationId xmlns:a16="http://schemas.microsoft.com/office/drawing/2014/main" id="{4E63C96F-4F6F-4661-8366-647BDE8BCCB0}"/>
              </a:ext>
            </a:extLst>
          </p:cNvPr>
          <p:cNvSpPr/>
          <p:nvPr/>
        </p:nvSpPr>
        <p:spPr>
          <a:xfrm>
            <a:off x="3242857" y="2881148"/>
            <a:ext cx="2316866" cy="584525"/>
          </a:xfrm>
          <a:prstGeom prst="roundRect">
            <a:avLst/>
          </a:prstGeom>
          <a:solidFill>
            <a:schemeClr val="accent1">
              <a:lumMod val="20000"/>
              <a:lumOff val="80000"/>
            </a:schemeClr>
          </a:solidFill>
          <a:ln>
            <a:solidFill>
              <a:schemeClr val="accent1">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fontAlgn="auto">
              <a:spcBef>
                <a:spcPts val="0"/>
              </a:spcBef>
              <a:spcAft>
                <a:spcPts val="0"/>
              </a:spcAft>
            </a:pPr>
            <a:r>
              <a:rPr lang="en-US" sz="1500">
                <a:solidFill>
                  <a:prstClr val="black"/>
                </a:solidFill>
                <a:latin typeface="Calibri" panose="020F0502020204030204"/>
              </a:rPr>
              <a:t>Universal qudit (d-level) control of a single mode</a:t>
            </a:r>
          </a:p>
        </p:txBody>
      </p:sp>
      <p:sp>
        <p:nvSpPr>
          <p:cNvPr id="13" name="Rectangle: Rounded Corners 12">
            <a:extLst>
              <a:ext uri="{FF2B5EF4-FFF2-40B4-BE49-F238E27FC236}">
                <a16:creationId xmlns:a16="http://schemas.microsoft.com/office/drawing/2014/main" id="{A6D059D3-52E9-4376-A977-9D438943EF99}"/>
              </a:ext>
            </a:extLst>
          </p:cNvPr>
          <p:cNvSpPr/>
          <p:nvPr/>
        </p:nvSpPr>
        <p:spPr>
          <a:xfrm>
            <a:off x="3954402" y="2296623"/>
            <a:ext cx="2649598" cy="584525"/>
          </a:xfrm>
          <a:prstGeom prst="roundRect">
            <a:avLst/>
          </a:prstGeom>
          <a:solidFill>
            <a:schemeClr val="accent2"/>
          </a:solidFill>
          <a:ln>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342900" fontAlgn="auto">
              <a:spcBef>
                <a:spcPts val="0"/>
              </a:spcBef>
              <a:spcAft>
                <a:spcPts val="0"/>
              </a:spcAft>
            </a:pPr>
            <a:r>
              <a:rPr lang="en-US" sz="1500" dirty="0">
                <a:solidFill>
                  <a:prstClr val="black"/>
                </a:solidFill>
                <a:latin typeface="Calibri" panose="020F0502020204030204"/>
              </a:rPr>
              <a:t>Universal multi-qudit control with many-body entanglement</a:t>
            </a:r>
          </a:p>
        </p:txBody>
      </p:sp>
      <p:sp>
        <p:nvSpPr>
          <p:cNvPr id="15" name="Rectangle: Rounded Corners 14">
            <a:extLst>
              <a:ext uri="{FF2B5EF4-FFF2-40B4-BE49-F238E27FC236}">
                <a16:creationId xmlns:a16="http://schemas.microsoft.com/office/drawing/2014/main" id="{51A69BB4-FAD5-49DA-A568-23BDCFDE4A3A}"/>
              </a:ext>
            </a:extLst>
          </p:cNvPr>
          <p:cNvSpPr/>
          <p:nvPr/>
        </p:nvSpPr>
        <p:spPr>
          <a:xfrm>
            <a:off x="4869200" y="1710248"/>
            <a:ext cx="2897397" cy="584525"/>
          </a:xfrm>
          <a:prstGeom prst="roundRect">
            <a:avLst/>
          </a:prstGeom>
          <a:ln w="12700">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342900" fontAlgn="auto">
              <a:spcBef>
                <a:spcPts val="0"/>
              </a:spcBef>
              <a:spcAft>
                <a:spcPts val="0"/>
              </a:spcAft>
            </a:pPr>
            <a:r>
              <a:rPr lang="en-US" sz="1500" dirty="0">
                <a:solidFill>
                  <a:prstClr val="black"/>
                </a:solidFill>
                <a:latin typeface="Calibri" panose="020F0502020204030204"/>
              </a:rPr>
              <a:t>Qudit-SWAP between local and remote modules for state-transfer</a:t>
            </a:r>
          </a:p>
        </p:txBody>
      </p:sp>
      <p:sp>
        <p:nvSpPr>
          <p:cNvPr id="16" name="Rectangle: Rounded Corners 15">
            <a:extLst>
              <a:ext uri="{FF2B5EF4-FFF2-40B4-BE49-F238E27FC236}">
                <a16:creationId xmlns:a16="http://schemas.microsoft.com/office/drawing/2014/main" id="{FEA87BD6-851D-4A8D-B6BC-103E65F131F1}"/>
              </a:ext>
            </a:extLst>
          </p:cNvPr>
          <p:cNvSpPr/>
          <p:nvPr/>
        </p:nvSpPr>
        <p:spPr>
          <a:xfrm>
            <a:off x="5689602" y="1127573"/>
            <a:ext cx="3115732" cy="584525"/>
          </a:xfrm>
          <a:prstGeom prst="round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500">
                <a:solidFill>
                  <a:prstClr val="black"/>
                </a:solidFill>
                <a:latin typeface="Calibri" panose="020F0502020204030204"/>
              </a:rPr>
              <a:t>Full-fledged multi-qudit 3D QPU with memory and processor components</a:t>
            </a:r>
          </a:p>
        </p:txBody>
      </p:sp>
      <p:cxnSp>
        <p:nvCxnSpPr>
          <p:cNvPr id="7" name="Straight Arrow Connector 6">
            <a:extLst>
              <a:ext uri="{FF2B5EF4-FFF2-40B4-BE49-F238E27FC236}">
                <a16:creationId xmlns:a16="http://schemas.microsoft.com/office/drawing/2014/main" id="{9D6A7F5B-56DD-464F-B26B-7EAFBFF36C2E}"/>
              </a:ext>
            </a:extLst>
          </p:cNvPr>
          <p:cNvCxnSpPr>
            <a:cxnSpLocks/>
          </p:cNvCxnSpPr>
          <p:nvPr/>
        </p:nvCxnSpPr>
        <p:spPr>
          <a:xfrm flipV="1">
            <a:off x="803370" y="961019"/>
            <a:ext cx="0" cy="38012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B3C3C974-DEE4-4B61-97F3-4DE6A4DCBCFE}"/>
              </a:ext>
            </a:extLst>
          </p:cNvPr>
          <p:cNvCxnSpPr>
            <a:cxnSpLocks/>
          </p:cNvCxnSpPr>
          <p:nvPr/>
        </p:nvCxnSpPr>
        <p:spPr>
          <a:xfrm>
            <a:off x="803370" y="4762307"/>
            <a:ext cx="8200206"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71AF7281-84AD-489C-9BEA-E2DA050468DF}"/>
              </a:ext>
            </a:extLst>
          </p:cNvPr>
          <p:cNvSpPr txBox="1"/>
          <p:nvPr/>
        </p:nvSpPr>
        <p:spPr>
          <a:xfrm>
            <a:off x="2450638" y="4769604"/>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1</a:t>
            </a:r>
          </a:p>
        </p:txBody>
      </p:sp>
      <p:sp>
        <p:nvSpPr>
          <p:cNvPr id="23" name="TextBox 22">
            <a:extLst>
              <a:ext uri="{FF2B5EF4-FFF2-40B4-BE49-F238E27FC236}">
                <a16:creationId xmlns:a16="http://schemas.microsoft.com/office/drawing/2014/main" id="{0147F45B-30D5-473F-88FF-DF25E26C1E35}"/>
              </a:ext>
            </a:extLst>
          </p:cNvPr>
          <p:cNvSpPr txBox="1"/>
          <p:nvPr/>
        </p:nvSpPr>
        <p:spPr>
          <a:xfrm>
            <a:off x="3927345" y="4769604"/>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2</a:t>
            </a:r>
          </a:p>
        </p:txBody>
      </p:sp>
      <p:sp>
        <p:nvSpPr>
          <p:cNvPr id="24" name="TextBox 23">
            <a:extLst>
              <a:ext uri="{FF2B5EF4-FFF2-40B4-BE49-F238E27FC236}">
                <a16:creationId xmlns:a16="http://schemas.microsoft.com/office/drawing/2014/main" id="{FBD4A550-1F98-4F02-AFA8-F26BA77EE697}"/>
              </a:ext>
            </a:extLst>
          </p:cNvPr>
          <p:cNvSpPr txBox="1"/>
          <p:nvPr/>
        </p:nvSpPr>
        <p:spPr>
          <a:xfrm>
            <a:off x="5404052" y="4769604"/>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3</a:t>
            </a:r>
          </a:p>
        </p:txBody>
      </p:sp>
      <p:sp>
        <p:nvSpPr>
          <p:cNvPr id="25" name="TextBox 24">
            <a:extLst>
              <a:ext uri="{FF2B5EF4-FFF2-40B4-BE49-F238E27FC236}">
                <a16:creationId xmlns:a16="http://schemas.microsoft.com/office/drawing/2014/main" id="{D0F6B12A-4488-4A63-AA2A-F0098D4D5402}"/>
              </a:ext>
            </a:extLst>
          </p:cNvPr>
          <p:cNvSpPr txBox="1"/>
          <p:nvPr/>
        </p:nvSpPr>
        <p:spPr>
          <a:xfrm>
            <a:off x="6880759" y="4769604"/>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4</a:t>
            </a:r>
          </a:p>
        </p:txBody>
      </p:sp>
      <p:sp>
        <p:nvSpPr>
          <p:cNvPr id="26" name="TextBox 25">
            <a:extLst>
              <a:ext uri="{FF2B5EF4-FFF2-40B4-BE49-F238E27FC236}">
                <a16:creationId xmlns:a16="http://schemas.microsoft.com/office/drawing/2014/main" id="{7D02E97C-0868-45B4-AE85-7B3C447DAB02}"/>
              </a:ext>
            </a:extLst>
          </p:cNvPr>
          <p:cNvSpPr txBox="1"/>
          <p:nvPr/>
        </p:nvSpPr>
        <p:spPr>
          <a:xfrm>
            <a:off x="8357467" y="4769604"/>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5</a:t>
            </a:r>
          </a:p>
        </p:txBody>
      </p:sp>
      <p:sp>
        <p:nvSpPr>
          <p:cNvPr id="27" name="TextBox 26">
            <a:extLst>
              <a:ext uri="{FF2B5EF4-FFF2-40B4-BE49-F238E27FC236}">
                <a16:creationId xmlns:a16="http://schemas.microsoft.com/office/drawing/2014/main" id="{B34DFFDE-DC0A-42F1-A0E9-20489B0A4215}"/>
              </a:ext>
            </a:extLst>
          </p:cNvPr>
          <p:cNvSpPr txBox="1"/>
          <p:nvPr/>
        </p:nvSpPr>
        <p:spPr>
          <a:xfrm>
            <a:off x="4565711" y="4874190"/>
            <a:ext cx="614912" cy="323165"/>
          </a:xfrm>
          <a:prstGeom prst="rect">
            <a:avLst/>
          </a:prstGeom>
          <a:noFill/>
        </p:spPr>
        <p:txBody>
          <a:bodyPr wrap="none" rtlCol="0">
            <a:spAutoFit/>
          </a:bodyPr>
          <a:lstStyle/>
          <a:p>
            <a:pPr defTabSz="342900" fontAlgn="auto">
              <a:spcBef>
                <a:spcPts val="0"/>
              </a:spcBef>
              <a:spcAft>
                <a:spcPts val="0"/>
              </a:spcAft>
            </a:pPr>
            <a:r>
              <a:rPr lang="en-US" sz="1500">
                <a:solidFill>
                  <a:prstClr val="black"/>
                </a:solidFill>
                <a:latin typeface="Calibri" panose="020F0502020204030204"/>
                <a:ea typeface="+mn-ea"/>
                <a:cs typeface="+mn-cs"/>
              </a:rPr>
              <a:t>Year#</a:t>
            </a:r>
          </a:p>
        </p:txBody>
      </p:sp>
      <p:sp>
        <p:nvSpPr>
          <p:cNvPr id="28" name="TextBox 27">
            <a:extLst>
              <a:ext uri="{FF2B5EF4-FFF2-40B4-BE49-F238E27FC236}">
                <a16:creationId xmlns:a16="http://schemas.microsoft.com/office/drawing/2014/main" id="{83FFC270-C979-4662-A59E-DA9BC6A771F4}"/>
              </a:ext>
            </a:extLst>
          </p:cNvPr>
          <p:cNvSpPr txBox="1"/>
          <p:nvPr/>
        </p:nvSpPr>
        <p:spPr>
          <a:xfrm>
            <a:off x="973930" y="4769604"/>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0</a:t>
            </a:r>
          </a:p>
        </p:txBody>
      </p:sp>
      <p:sp>
        <p:nvSpPr>
          <p:cNvPr id="30" name="TextBox 29">
            <a:extLst>
              <a:ext uri="{FF2B5EF4-FFF2-40B4-BE49-F238E27FC236}">
                <a16:creationId xmlns:a16="http://schemas.microsoft.com/office/drawing/2014/main" id="{90F4B869-44E5-470A-8B62-1484451DEFF5}"/>
              </a:ext>
            </a:extLst>
          </p:cNvPr>
          <p:cNvSpPr txBox="1"/>
          <p:nvPr/>
        </p:nvSpPr>
        <p:spPr>
          <a:xfrm>
            <a:off x="592094" y="4225443"/>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0</a:t>
            </a:r>
          </a:p>
        </p:txBody>
      </p:sp>
      <p:sp>
        <p:nvSpPr>
          <p:cNvPr id="31" name="TextBox 30">
            <a:extLst>
              <a:ext uri="{FF2B5EF4-FFF2-40B4-BE49-F238E27FC236}">
                <a16:creationId xmlns:a16="http://schemas.microsoft.com/office/drawing/2014/main" id="{BD01FC2C-1142-41C0-9CF8-239CFB624AB1}"/>
              </a:ext>
            </a:extLst>
          </p:cNvPr>
          <p:cNvSpPr txBox="1"/>
          <p:nvPr/>
        </p:nvSpPr>
        <p:spPr>
          <a:xfrm>
            <a:off x="592094" y="3574935"/>
            <a:ext cx="250390"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2</a:t>
            </a:r>
          </a:p>
        </p:txBody>
      </p:sp>
      <p:sp>
        <p:nvSpPr>
          <p:cNvPr id="32" name="TextBox 31">
            <a:extLst>
              <a:ext uri="{FF2B5EF4-FFF2-40B4-BE49-F238E27FC236}">
                <a16:creationId xmlns:a16="http://schemas.microsoft.com/office/drawing/2014/main" id="{B985AFCD-0D4B-4B8E-98CE-7DA9F122F202}"/>
              </a:ext>
            </a:extLst>
          </p:cNvPr>
          <p:cNvSpPr txBox="1"/>
          <p:nvPr/>
        </p:nvSpPr>
        <p:spPr>
          <a:xfrm>
            <a:off x="504331" y="2907360"/>
            <a:ext cx="316112"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10</a:t>
            </a:r>
          </a:p>
        </p:txBody>
      </p:sp>
      <p:sp>
        <p:nvSpPr>
          <p:cNvPr id="33" name="TextBox 32">
            <a:extLst>
              <a:ext uri="{FF2B5EF4-FFF2-40B4-BE49-F238E27FC236}">
                <a16:creationId xmlns:a16="http://schemas.microsoft.com/office/drawing/2014/main" id="{4B38C6A0-7277-43EA-BC8E-4A6570E81933}"/>
              </a:ext>
            </a:extLst>
          </p:cNvPr>
          <p:cNvSpPr txBox="1"/>
          <p:nvPr/>
        </p:nvSpPr>
        <p:spPr>
          <a:xfrm>
            <a:off x="416566" y="2316294"/>
            <a:ext cx="381836"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100</a:t>
            </a:r>
          </a:p>
        </p:txBody>
      </p:sp>
      <p:sp>
        <p:nvSpPr>
          <p:cNvPr id="34" name="TextBox 33">
            <a:extLst>
              <a:ext uri="{FF2B5EF4-FFF2-40B4-BE49-F238E27FC236}">
                <a16:creationId xmlns:a16="http://schemas.microsoft.com/office/drawing/2014/main" id="{58170195-1CE3-46B0-9071-31A8CDA5E89F}"/>
              </a:ext>
            </a:extLst>
          </p:cNvPr>
          <p:cNvSpPr txBox="1"/>
          <p:nvPr/>
        </p:nvSpPr>
        <p:spPr>
          <a:xfrm>
            <a:off x="328801" y="1788198"/>
            <a:ext cx="447558"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1000</a:t>
            </a:r>
          </a:p>
        </p:txBody>
      </p:sp>
      <p:sp>
        <p:nvSpPr>
          <p:cNvPr id="36" name="TextBox 35">
            <a:extLst>
              <a:ext uri="{FF2B5EF4-FFF2-40B4-BE49-F238E27FC236}">
                <a16:creationId xmlns:a16="http://schemas.microsoft.com/office/drawing/2014/main" id="{3E1E2253-445B-4E17-9A39-4F8BD52ED8C5}"/>
              </a:ext>
            </a:extLst>
          </p:cNvPr>
          <p:cNvSpPr txBox="1"/>
          <p:nvPr/>
        </p:nvSpPr>
        <p:spPr>
          <a:xfrm>
            <a:off x="241036" y="1197135"/>
            <a:ext cx="513282" cy="248209"/>
          </a:xfrm>
          <a:prstGeom prst="rect">
            <a:avLst/>
          </a:prstGeom>
          <a:noFill/>
        </p:spPr>
        <p:txBody>
          <a:bodyPr wrap="none" rtlCol="0">
            <a:spAutoFit/>
          </a:bodyPr>
          <a:lstStyle/>
          <a:p>
            <a:pPr defTabSz="342900" fontAlgn="auto">
              <a:spcBef>
                <a:spcPts val="0"/>
              </a:spcBef>
              <a:spcAft>
                <a:spcPts val="0"/>
              </a:spcAft>
            </a:pPr>
            <a:r>
              <a:rPr lang="en-US" sz="1013">
                <a:solidFill>
                  <a:prstClr val="black"/>
                </a:solidFill>
                <a:latin typeface="Calibri" panose="020F0502020204030204"/>
                <a:ea typeface="+mn-ea"/>
                <a:cs typeface="+mn-cs"/>
              </a:rPr>
              <a:t>10000</a:t>
            </a:r>
          </a:p>
        </p:txBody>
      </p:sp>
      <p:sp>
        <p:nvSpPr>
          <p:cNvPr id="38" name="TextBox 37">
            <a:extLst>
              <a:ext uri="{FF2B5EF4-FFF2-40B4-BE49-F238E27FC236}">
                <a16:creationId xmlns:a16="http://schemas.microsoft.com/office/drawing/2014/main" id="{A1188C33-0C7B-4E41-9761-A9D67DBF815E}"/>
              </a:ext>
            </a:extLst>
          </p:cNvPr>
          <p:cNvSpPr txBox="1"/>
          <p:nvPr/>
        </p:nvSpPr>
        <p:spPr>
          <a:xfrm rot="16200000">
            <a:off x="-1206116" y="2838514"/>
            <a:ext cx="2897332" cy="323165"/>
          </a:xfrm>
          <a:prstGeom prst="rect">
            <a:avLst/>
          </a:prstGeom>
          <a:noFill/>
        </p:spPr>
        <p:txBody>
          <a:bodyPr wrap="none" rtlCol="0">
            <a:spAutoFit/>
          </a:bodyPr>
          <a:lstStyle/>
          <a:p>
            <a:pPr defTabSz="342900" fontAlgn="auto">
              <a:spcBef>
                <a:spcPts val="0"/>
              </a:spcBef>
              <a:spcAft>
                <a:spcPts val="0"/>
              </a:spcAft>
            </a:pPr>
            <a:r>
              <a:rPr lang="en-US" sz="1500">
                <a:solidFill>
                  <a:prstClr val="black"/>
                </a:solidFill>
                <a:latin typeface="Calibri" panose="020F0502020204030204"/>
                <a:ea typeface="+mn-ea"/>
                <a:cs typeface="+mn-cs"/>
              </a:rPr>
              <a:t>Estimated Hilbert space dimension</a:t>
            </a:r>
          </a:p>
        </p:txBody>
      </p:sp>
      <p:pic>
        <p:nvPicPr>
          <p:cNvPr id="1026" name="Picture 2" descr=":white_check_mark:">
            <a:extLst>
              <a:ext uri="{FF2B5EF4-FFF2-40B4-BE49-F238E27FC236}">
                <a16:creationId xmlns:a16="http://schemas.microsoft.com/office/drawing/2014/main" id="{40B82247-843D-4264-97BC-E48AA0DE08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2352" y="4206032"/>
            <a:ext cx="305429" cy="3054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white_check_mark:">
            <a:extLst>
              <a:ext uri="{FF2B5EF4-FFF2-40B4-BE49-F238E27FC236}">
                <a16:creationId xmlns:a16="http://schemas.microsoft.com/office/drawing/2014/main" id="{6239351C-31B4-4E35-90FA-F594F7DE33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4247" y="3602279"/>
            <a:ext cx="305429" cy="305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5001066-45DC-3113-21A9-B1DDD2878E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7384" y="3173411"/>
            <a:ext cx="2498364" cy="14258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2DED668-EC4C-54C5-02E9-5A3BF51BFF33}"/>
              </a:ext>
            </a:extLst>
          </p:cNvPr>
          <p:cNvCxnSpPr>
            <a:cxnSpLocks/>
          </p:cNvCxnSpPr>
          <p:nvPr/>
        </p:nvCxnSpPr>
        <p:spPr>
          <a:xfrm flipV="1">
            <a:off x="3997779" y="4135732"/>
            <a:ext cx="1940442" cy="22301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E1B44C8-5E9B-15CD-F2AE-8FD448A3032A}"/>
              </a:ext>
            </a:extLst>
          </p:cNvPr>
          <p:cNvCxnSpPr>
            <a:cxnSpLocks/>
          </p:cNvCxnSpPr>
          <p:nvPr/>
        </p:nvCxnSpPr>
        <p:spPr>
          <a:xfrm flipH="1" flipV="1">
            <a:off x="2527434" y="3072866"/>
            <a:ext cx="308272" cy="328675"/>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767919B-1BDF-2E36-1E60-482080B8DD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5260" y="2981770"/>
            <a:ext cx="386586" cy="383282"/>
          </a:xfrm>
          <a:prstGeom prst="rect">
            <a:avLst/>
          </a:prstGeom>
        </p:spPr>
      </p:pic>
      <p:pic>
        <p:nvPicPr>
          <p:cNvPr id="29" name="Picture 28">
            <a:extLst>
              <a:ext uri="{FF2B5EF4-FFF2-40B4-BE49-F238E27FC236}">
                <a16:creationId xmlns:a16="http://schemas.microsoft.com/office/drawing/2014/main" id="{A655F18B-E632-17B4-2B02-D14FCC94FB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1330" y="2379135"/>
            <a:ext cx="386586" cy="383282"/>
          </a:xfrm>
          <a:prstGeom prst="rect">
            <a:avLst/>
          </a:prstGeom>
        </p:spPr>
      </p:pic>
      <p:pic>
        <p:nvPicPr>
          <p:cNvPr id="37" name="Picture 36">
            <a:extLst>
              <a:ext uri="{FF2B5EF4-FFF2-40B4-BE49-F238E27FC236}">
                <a16:creationId xmlns:a16="http://schemas.microsoft.com/office/drawing/2014/main" id="{F9D8F3EA-8CED-A800-DD5C-F63CD5F567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1923" y="1809514"/>
            <a:ext cx="386586" cy="383282"/>
          </a:xfrm>
          <a:prstGeom prst="rect">
            <a:avLst/>
          </a:prstGeom>
        </p:spPr>
      </p:pic>
      <p:sp>
        <p:nvSpPr>
          <p:cNvPr id="43" name="TextBox 42">
            <a:extLst>
              <a:ext uri="{FF2B5EF4-FFF2-40B4-BE49-F238E27FC236}">
                <a16:creationId xmlns:a16="http://schemas.microsoft.com/office/drawing/2014/main" id="{135753D2-9A6B-0A9F-EA2A-54CC7E9D3252}"/>
              </a:ext>
            </a:extLst>
          </p:cNvPr>
          <p:cNvSpPr txBox="1"/>
          <p:nvPr/>
        </p:nvSpPr>
        <p:spPr>
          <a:xfrm>
            <a:off x="1507862" y="23551"/>
            <a:ext cx="6417141" cy="507831"/>
          </a:xfrm>
          <a:prstGeom prst="rect">
            <a:avLst/>
          </a:prstGeom>
          <a:noFill/>
        </p:spPr>
        <p:txBody>
          <a:bodyPr wrap="none" rtlCol="0">
            <a:spAutoFit/>
          </a:bodyPr>
          <a:lstStyle/>
          <a:p>
            <a:pPr algn="ctr" defTabSz="342900" fontAlgn="auto">
              <a:spcBef>
                <a:spcPts val="0"/>
              </a:spcBef>
              <a:spcAft>
                <a:spcPts val="0"/>
              </a:spcAft>
            </a:pPr>
            <a:r>
              <a:rPr lang="en-IN" sz="2700" b="1" dirty="0">
                <a:solidFill>
                  <a:srgbClr val="0070C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mn-cs"/>
              </a:rPr>
              <a:t>3D SQMS Quantum Processor Roadmap</a:t>
            </a:r>
          </a:p>
        </p:txBody>
      </p:sp>
      <p:pic>
        <p:nvPicPr>
          <p:cNvPr id="44" name="Picture 43">
            <a:extLst>
              <a:ext uri="{FF2B5EF4-FFF2-40B4-BE49-F238E27FC236}">
                <a16:creationId xmlns:a16="http://schemas.microsoft.com/office/drawing/2014/main" id="{3673D156-C9C6-6304-3B69-06E69D3175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7818" y="4938288"/>
            <a:ext cx="2020488" cy="204343"/>
          </a:xfrm>
          <a:prstGeom prst="rect">
            <a:avLst/>
          </a:prstGeom>
        </p:spPr>
      </p:pic>
      <p:pic>
        <p:nvPicPr>
          <p:cNvPr id="6" name="Picture 5">
            <a:extLst>
              <a:ext uri="{FF2B5EF4-FFF2-40B4-BE49-F238E27FC236}">
                <a16:creationId xmlns:a16="http://schemas.microsoft.com/office/drawing/2014/main" id="{43504580-0E52-0DF7-30C2-17644E940684}"/>
              </a:ext>
            </a:extLst>
          </p:cNvPr>
          <p:cNvPicPr>
            <a:picLocks noChangeAspect="1"/>
          </p:cNvPicPr>
          <p:nvPr/>
        </p:nvPicPr>
        <p:blipFill>
          <a:blip r:embed="rId7"/>
          <a:stretch>
            <a:fillRect/>
          </a:stretch>
        </p:blipFill>
        <p:spPr>
          <a:xfrm>
            <a:off x="1043997" y="1724332"/>
            <a:ext cx="1406638" cy="1578379"/>
          </a:xfrm>
          <a:prstGeom prst="rect">
            <a:avLst/>
          </a:prstGeom>
          <a:ln>
            <a:solidFill>
              <a:schemeClr val="tx1">
                <a:lumMod val="50000"/>
                <a:lumOff val="50000"/>
              </a:schemeClr>
            </a:solidFill>
          </a:ln>
        </p:spPr>
      </p:pic>
      <p:pic>
        <p:nvPicPr>
          <p:cNvPr id="14" name="Picture 13" descr="A grey object with a blue line&#10;&#10;Description automatically generated">
            <a:extLst>
              <a:ext uri="{FF2B5EF4-FFF2-40B4-BE49-F238E27FC236}">
                <a16:creationId xmlns:a16="http://schemas.microsoft.com/office/drawing/2014/main" id="{36F04B1E-2301-1B37-8645-6CE1744E8CA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3230052" y="206234"/>
            <a:ext cx="1021352" cy="1951407"/>
          </a:xfrm>
          <a:prstGeom prst="rect">
            <a:avLst/>
          </a:prstGeom>
          <a:ln>
            <a:solidFill>
              <a:schemeClr val="accent2">
                <a:lumMod val="75000"/>
              </a:schemeClr>
            </a:solidFill>
          </a:ln>
        </p:spPr>
      </p:pic>
      <p:cxnSp>
        <p:nvCxnSpPr>
          <p:cNvPr id="19" name="Straight Arrow Connector 18">
            <a:extLst>
              <a:ext uri="{FF2B5EF4-FFF2-40B4-BE49-F238E27FC236}">
                <a16:creationId xmlns:a16="http://schemas.microsoft.com/office/drawing/2014/main" id="{231F4F3A-DDFF-93F7-BB1E-378A7A193B5D}"/>
              </a:ext>
            </a:extLst>
          </p:cNvPr>
          <p:cNvCxnSpPr>
            <a:cxnSpLocks/>
          </p:cNvCxnSpPr>
          <p:nvPr/>
        </p:nvCxnSpPr>
        <p:spPr>
          <a:xfrm flipH="1" flipV="1">
            <a:off x="4131970" y="1809512"/>
            <a:ext cx="142833" cy="41807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그림 6" descr="봄, 코일 스프링이(가) 표시된 사진&#10;&#10;자동 생성된 설명">
            <a:extLst>
              <a:ext uri="{FF2B5EF4-FFF2-40B4-BE49-F238E27FC236}">
                <a16:creationId xmlns:a16="http://schemas.microsoft.com/office/drawing/2014/main" id="{F9F86875-B6C4-71A7-E09A-A03E379BC086}"/>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74538" y="405842"/>
            <a:ext cx="3505295" cy="738670"/>
          </a:xfrm>
          <a:prstGeom prst="rect">
            <a:avLst/>
          </a:prstGeom>
        </p:spPr>
      </p:pic>
      <p:cxnSp>
        <p:nvCxnSpPr>
          <p:cNvPr id="39" name="Straight Arrow Connector 38">
            <a:extLst>
              <a:ext uri="{FF2B5EF4-FFF2-40B4-BE49-F238E27FC236}">
                <a16:creationId xmlns:a16="http://schemas.microsoft.com/office/drawing/2014/main" id="{2A3F3FD9-B4F6-208B-8025-E452E988A776}"/>
              </a:ext>
            </a:extLst>
          </p:cNvPr>
          <p:cNvCxnSpPr>
            <a:cxnSpLocks/>
          </p:cNvCxnSpPr>
          <p:nvPr/>
        </p:nvCxnSpPr>
        <p:spPr>
          <a:xfrm flipH="1" flipV="1">
            <a:off x="2552951" y="2762417"/>
            <a:ext cx="596645" cy="180491"/>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BD01B08-1D93-4E8D-721D-810843F544B4}"/>
              </a:ext>
            </a:extLst>
          </p:cNvPr>
          <p:cNvSpPr/>
          <p:nvPr/>
        </p:nvSpPr>
        <p:spPr>
          <a:xfrm>
            <a:off x="5506365" y="508299"/>
            <a:ext cx="3473468" cy="565736"/>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latin typeface="Calibri" panose="020F0502020204030204"/>
            </a:endParaRPr>
          </a:p>
        </p:txBody>
      </p:sp>
    </p:spTree>
    <p:extLst>
      <p:ext uri="{BB962C8B-B14F-4D97-AF65-F5344CB8AC3E}">
        <p14:creationId xmlns:p14="http://schemas.microsoft.com/office/powerpoint/2010/main" val="116985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diagram&#10;&#10;Description automatically generated">
            <a:extLst>
              <a:ext uri="{FF2B5EF4-FFF2-40B4-BE49-F238E27FC236}">
                <a16:creationId xmlns:a16="http://schemas.microsoft.com/office/drawing/2014/main" id="{39E35AD5-4293-8545-9905-B5068EED90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62114" y="1304331"/>
            <a:ext cx="2854292" cy="2295084"/>
          </a:xfrm>
          <a:prstGeom prst="rect">
            <a:avLst/>
          </a:prstGeom>
        </p:spPr>
      </p:pic>
      <p:pic>
        <p:nvPicPr>
          <p:cNvPr id="46" name="Picture 2">
            <a:extLst>
              <a:ext uri="{FF2B5EF4-FFF2-40B4-BE49-F238E27FC236}">
                <a16:creationId xmlns:a16="http://schemas.microsoft.com/office/drawing/2014/main" id="{3F81E908-635E-CA46-81D3-C69C0F3A8E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9000" contrast="5000"/>
                    </a14:imgEffect>
                  </a14:imgLayer>
                </a14:imgProps>
              </a:ext>
              <a:ext uri="{28A0092B-C50C-407E-A947-70E740481C1C}">
                <a14:useLocalDpi xmlns:a14="http://schemas.microsoft.com/office/drawing/2010/main"/>
              </a:ext>
            </a:extLst>
          </a:blip>
          <a:srcRect/>
          <a:stretch>
            <a:fillRect/>
          </a:stretch>
        </p:blipFill>
        <p:spPr bwMode="auto">
          <a:xfrm>
            <a:off x="3410390" y="1038459"/>
            <a:ext cx="3890687" cy="291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4AF26EE0-5C5D-4544-B85B-B09F1BE68F1A}"/>
              </a:ext>
            </a:extLst>
          </p:cNvPr>
          <p:cNvSpPr txBox="1"/>
          <p:nvPr/>
        </p:nvSpPr>
        <p:spPr>
          <a:xfrm>
            <a:off x="211303" y="4120254"/>
            <a:ext cx="8721393" cy="715581"/>
          </a:xfrm>
          <a:prstGeom prst="rect">
            <a:avLst/>
          </a:prstGeom>
          <a:noFill/>
        </p:spPr>
        <p:txBody>
          <a:bodyPr wrap="square" lIns="68580" tIns="34290" rIns="68580" bIns="34290" rtlCol="0" anchor="t">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rPr>
              <a:t>Capitalizing on millions of dollars in previous investments in cryogenic infrastructure, we have developed the design of a record size dilution fridge, capable of hosting our SQMS 2D and 3D platforms, and quantum sensors for physics experiments</a:t>
            </a:r>
          </a:p>
        </p:txBody>
      </p:sp>
      <p:sp>
        <p:nvSpPr>
          <p:cNvPr id="4" name="Footer Placeholder 3">
            <a:extLst>
              <a:ext uri="{FF2B5EF4-FFF2-40B4-BE49-F238E27FC236}">
                <a16:creationId xmlns:a16="http://schemas.microsoft.com/office/drawing/2014/main" id="{AC20B811-D69D-5F44-B02F-B6544210D060}"/>
              </a:ext>
            </a:extLst>
          </p:cNvPr>
          <p:cNvSpPr>
            <a:spLocks noGrp="1"/>
          </p:cNvSpPr>
          <p:nvPr>
            <p:ph type="ftr" sz="quarter" idx="3"/>
          </p:nvPr>
        </p:nvSpPr>
        <p:spPr>
          <a:xfrm>
            <a:off x="2040805" y="6504216"/>
            <a:ext cx="8349491" cy="242873"/>
          </a:xfrm>
          <a:prstGeom prst="rect">
            <a:avLst/>
          </a:prstGeom>
        </p:spPr>
        <p:txBody>
          <a:bodyPr vert="horz" lIns="0" tIns="0" rIns="0" bIns="0" rtlCol="0" anchor="t" anchorCtr="0"/>
          <a:lstStyle>
            <a:defPPr>
              <a:defRPr lang="en-US"/>
            </a:defPPr>
            <a:lvl1pPr marL="0" algn="l" defTabSz="914378" rtl="0" eaLnBrk="1" latinLnBrk="0" hangingPunct="1">
              <a:defRPr sz="1200" kern="1200">
                <a:solidFill>
                  <a:srgbClr val="004C97"/>
                </a:solidFill>
                <a:latin typeface="Helvetica"/>
                <a:ea typeface="ＭＳ Ｐゴシック" charset="0"/>
                <a:cs typeface="ＭＳ Ｐゴシック"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Grassellino – NATO Quantum Workshop</a:t>
            </a:r>
            <a:endParaRPr kumimoji="0" lang="en-US" sz="12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5" name="Slide Number Placeholder 4">
            <a:extLst>
              <a:ext uri="{FF2B5EF4-FFF2-40B4-BE49-F238E27FC236}">
                <a16:creationId xmlns:a16="http://schemas.microsoft.com/office/drawing/2014/main" id="{BE9A99C9-0295-9D4B-A2E5-16E85FCE29A6}"/>
              </a:ext>
            </a:extLst>
          </p:cNvPr>
          <p:cNvSpPr>
            <a:spLocks noGrp="1"/>
          </p:cNvSpPr>
          <p:nvPr>
            <p:ph type="sldNum" sz="quarter" idx="4"/>
          </p:nvPr>
        </p:nvSpPr>
        <p:spPr>
          <a:xfrm>
            <a:off x="296334" y="6504215"/>
            <a:ext cx="552451" cy="237285"/>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378" rtl="0" eaLnBrk="1" latinLnBrk="0" hangingPunct="1">
              <a:defRPr sz="1200" kern="1200" smtClean="0">
                <a:solidFill>
                  <a:srgbClr val="004C97"/>
                </a:solidFill>
                <a:latin typeface="Helvetica" charset="0"/>
                <a:ea typeface="+mn-ea"/>
                <a:cs typeface="ＭＳ Ｐゴシック"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marL="0" marR="0" lvl="0" indent="0" algn="r" defTabSz="914378"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a:ln>
                  <a:noFill/>
                </a:ln>
                <a:solidFill>
                  <a:srgbClr val="004C97"/>
                </a:solidFill>
                <a:effectLst/>
                <a:uLnTx/>
                <a:uFillTx/>
                <a:latin typeface="Helvetica" charset="0"/>
                <a:ea typeface="+mn-ea"/>
              </a:rPr>
              <a:pPr marL="0" marR="0" lvl="0" indent="0" algn="r" defTabSz="914378"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4C97"/>
              </a:solidFill>
              <a:effectLst/>
              <a:uLnTx/>
              <a:uFillTx/>
              <a:latin typeface="Helvetica" charset="0"/>
              <a:ea typeface="+mn-ea"/>
            </a:endParaRPr>
          </a:p>
        </p:txBody>
      </p:sp>
      <p:sp>
        <p:nvSpPr>
          <p:cNvPr id="6" name="Title 2">
            <a:extLst>
              <a:ext uri="{FF2B5EF4-FFF2-40B4-BE49-F238E27FC236}">
                <a16:creationId xmlns:a16="http://schemas.microsoft.com/office/drawing/2014/main" id="{D80A896F-A7AC-1CEA-D667-098F85F10918}"/>
              </a:ext>
            </a:extLst>
          </p:cNvPr>
          <p:cNvSpPr txBox="1">
            <a:spLocks/>
          </p:cNvSpPr>
          <p:nvPr/>
        </p:nvSpPr>
        <p:spPr>
          <a:xfrm>
            <a:off x="211303" y="491691"/>
            <a:ext cx="8756880" cy="517776"/>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Roboto Black" panose="02000000000000000000" pitchFamily="2" charset="0"/>
                <a:ea typeface="Roboto Black" panose="02000000000000000000" pitchFamily="2" charset="0"/>
              </a:rPr>
              <a:t>Large Cryogenics Facilities for quantum: Colossus – design milestone completed</a:t>
            </a:r>
          </a:p>
        </p:txBody>
      </p:sp>
      <p:sp>
        <p:nvSpPr>
          <p:cNvPr id="8" name="Date Placeholder 3">
            <a:extLst>
              <a:ext uri="{FF2B5EF4-FFF2-40B4-BE49-F238E27FC236}">
                <a16:creationId xmlns:a16="http://schemas.microsoft.com/office/drawing/2014/main" id="{2BFF1B6F-DBBF-D847-93E5-F262BAD110ED}"/>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9" name="Footer Placeholder 4">
            <a:extLst>
              <a:ext uri="{FF2B5EF4-FFF2-40B4-BE49-F238E27FC236}">
                <a16:creationId xmlns:a16="http://schemas.microsoft.com/office/drawing/2014/main" id="{75C9449C-E330-0649-8AA4-309E0560714D}"/>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64930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a:extLst>
              <a:ext uri="{FF2B5EF4-FFF2-40B4-BE49-F238E27FC236}">
                <a16:creationId xmlns:a16="http://schemas.microsoft.com/office/drawing/2014/main" id="{497DE695-0BFF-AD4F-88BD-7D55237DE4FF}"/>
              </a:ext>
            </a:extLst>
          </p:cNvPr>
          <p:cNvSpPr/>
          <p:nvPr/>
        </p:nvSpPr>
        <p:spPr>
          <a:xfrm>
            <a:off x="392896" y="507787"/>
            <a:ext cx="8521029" cy="896874"/>
          </a:xfrm>
          <a:prstGeom prst="rightArrow">
            <a:avLst>
              <a:gd name="adj1" fmla="val 50000"/>
              <a:gd name="adj2" fmla="val 46582"/>
            </a:avLst>
          </a:prstGeom>
          <a:gradFill flip="none" rotWithShape="1">
            <a:gsLst>
              <a:gs pos="0">
                <a:schemeClr val="tx1"/>
              </a:gs>
              <a:gs pos="100000">
                <a:schemeClr val="accent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US" sz="1800" dirty="0">
              <a:solidFill>
                <a:srgbClr val="FFFFFF"/>
              </a:solidFill>
              <a:latin typeface="Arial"/>
            </a:endParaRPr>
          </a:p>
        </p:txBody>
      </p:sp>
      <p:sp>
        <p:nvSpPr>
          <p:cNvPr id="2" name="Content Placeholder 1">
            <a:extLst>
              <a:ext uri="{FF2B5EF4-FFF2-40B4-BE49-F238E27FC236}">
                <a16:creationId xmlns:a16="http://schemas.microsoft.com/office/drawing/2014/main" id="{8BF2B8B1-5AC9-064E-B7C7-66354B591D8C}"/>
              </a:ext>
            </a:extLst>
          </p:cNvPr>
          <p:cNvSpPr>
            <a:spLocks noGrp="1"/>
          </p:cNvSpPr>
          <p:nvPr>
            <p:ph idx="1"/>
          </p:nvPr>
        </p:nvSpPr>
        <p:spPr>
          <a:xfrm>
            <a:off x="500534" y="850830"/>
            <a:ext cx="915839" cy="320909"/>
          </a:xfrm>
        </p:spPr>
        <p:txBody>
          <a:bodyPr vert="horz" lIns="0" tIns="0" rIns="0" bIns="0" rtlCol="0" anchor="t">
            <a:noAutofit/>
          </a:bodyPr>
          <a:lstStyle/>
          <a:p>
            <a:pPr marL="0" indent="0">
              <a:buNone/>
            </a:pPr>
            <a:r>
              <a:rPr lang="en-US" sz="1500" dirty="0">
                <a:solidFill>
                  <a:schemeClr val="bg1">
                    <a:lumMod val="75000"/>
                  </a:schemeClr>
                </a:solidFill>
                <a:cs typeface="Helvetica"/>
              </a:rPr>
              <a:t>Materials</a:t>
            </a:r>
            <a:endParaRPr lang="en-US" sz="1500" dirty="0">
              <a:solidFill>
                <a:schemeClr val="bg1">
                  <a:lumMod val="75000"/>
                </a:schemeClr>
              </a:solidFill>
              <a:cs typeface="Calibri"/>
            </a:endParaRPr>
          </a:p>
        </p:txBody>
      </p:sp>
      <p:sp>
        <p:nvSpPr>
          <p:cNvPr id="4" name="Content Placeholder 1">
            <a:extLst>
              <a:ext uri="{FF2B5EF4-FFF2-40B4-BE49-F238E27FC236}">
                <a16:creationId xmlns:a16="http://schemas.microsoft.com/office/drawing/2014/main" id="{48E0B7AB-5099-0949-9EC7-53C8CE6F0725}"/>
              </a:ext>
            </a:extLst>
          </p:cNvPr>
          <p:cNvSpPr txBox="1">
            <a:spLocks/>
          </p:cNvSpPr>
          <p:nvPr/>
        </p:nvSpPr>
        <p:spPr>
          <a:xfrm>
            <a:off x="2041610" y="765443"/>
            <a:ext cx="1525891" cy="322326"/>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buNone/>
            </a:pPr>
            <a:r>
              <a:rPr lang="en-US" sz="1500" dirty="0">
                <a:solidFill>
                  <a:srgbClr val="FFFFFF">
                    <a:lumMod val="75000"/>
                  </a:srgbClr>
                </a:solidFill>
                <a:latin typeface="Roboto" panose="02000000000000000000" pitchFamily="2" charset="0"/>
                <a:cs typeface="Helvetica"/>
              </a:rPr>
              <a:t>High-coherence devices </a:t>
            </a:r>
          </a:p>
        </p:txBody>
      </p:sp>
      <p:sp>
        <p:nvSpPr>
          <p:cNvPr id="5" name="Content Placeholder 1">
            <a:extLst>
              <a:ext uri="{FF2B5EF4-FFF2-40B4-BE49-F238E27FC236}">
                <a16:creationId xmlns:a16="http://schemas.microsoft.com/office/drawing/2014/main" id="{68218C0D-4C8D-E545-86EE-D22F9D18BA3B}"/>
              </a:ext>
            </a:extLst>
          </p:cNvPr>
          <p:cNvSpPr txBox="1">
            <a:spLocks/>
          </p:cNvSpPr>
          <p:nvPr/>
        </p:nvSpPr>
        <p:spPr>
          <a:xfrm>
            <a:off x="3683079" y="754550"/>
            <a:ext cx="1071980" cy="320909"/>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buNone/>
            </a:pPr>
            <a:r>
              <a:rPr lang="en-US" sz="1500" dirty="0">
                <a:latin typeface="Roboto" panose="02000000000000000000" pitchFamily="2" charset="0"/>
                <a:cs typeface="Helvetica"/>
              </a:rPr>
              <a:t>Systems integration </a:t>
            </a:r>
          </a:p>
        </p:txBody>
      </p:sp>
      <p:sp>
        <p:nvSpPr>
          <p:cNvPr id="6" name="Content Placeholder 1">
            <a:extLst>
              <a:ext uri="{FF2B5EF4-FFF2-40B4-BE49-F238E27FC236}">
                <a16:creationId xmlns:a16="http://schemas.microsoft.com/office/drawing/2014/main" id="{D2683F9A-E7FD-CA43-88A9-D923645F304B}"/>
              </a:ext>
            </a:extLst>
          </p:cNvPr>
          <p:cNvSpPr txBox="1">
            <a:spLocks/>
          </p:cNvSpPr>
          <p:nvPr/>
        </p:nvSpPr>
        <p:spPr>
          <a:xfrm>
            <a:off x="5051631" y="755304"/>
            <a:ext cx="2691062" cy="542351"/>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buNone/>
            </a:pPr>
            <a:r>
              <a:rPr lang="en-US" sz="1500" dirty="0">
                <a:solidFill>
                  <a:srgbClr val="000000"/>
                </a:solidFill>
                <a:latin typeface="Roboto" panose="02000000000000000000" pitchFamily="2" charset="0"/>
                <a:cs typeface="Helvetica"/>
              </a:rPr>
              <a:t>New platforms for</a:t>
            </a:r>
            <a:br>
              <a:rPr lang="en-US" sz="1500" dirty="0">
                <a:solidFill>
                  <a:srgbClr val="000000"/>
                </a:solidFill>
                <a:latin typeface="Roboto" panose="02000000000000000000" pitchFamily="2" charset="0"/>
                <a:cs typeface="Helvetica"/>
              </a:rPr>
            </a:br>
            <a:r>
              <a:rPr lang="en-US" sz="1500" dirty="0">
                <a:solidFill>
                  <a:srgbClr val="000000"/>
                </a:solidFill>
                <a:latin typeface="Roboto" panose="02000000000000000000" pitchFamily="2" charset="0"/>
                <a:cs typeface="Helvetica"/>
              </a:rPr>
              <a:t>quantum computing &amp; sensing</a:t>
            </a:r>
          </a:p>
        </p:txBody>
      </p:sp>
      <p:sp>
        <p:nvSpPr>
          <p:cNvPr id="8" name="Content Placeholder 1">
            <a:extLst>
              <a:ext uri="{FF2B5EF4-FFF2-40B4-BE49-F238E27FC236}">
                <a16:creationId xmlns:a16="http://schemas.microsoft.com/office/drawing/2014/main" id="{5F3A5FF9-162F-F241-AF05-C94A2E216D09}"/>
              </a:ext>
            </a:extLst>
          </p:cNvPr>
          <p:cNvSpPr txBox="1">
            <a:spLocks/>
          </p:cNvSpPr>
          <p:nvPr/>
        </p:nvSpPr>
        <p:spPr>
          <a:xfrm>
            <a:off x="7833889" y="765445"/>
            <a:ext cx="1017399" cy="542351"/>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5">
              <a:buNone/>
            </a:pPr>
            <a:r>
              <a:rPr lang="en-US" sz="1500" dirty="0">
                <a:solidFill>
                  <a:srgbClr val="000000"/>
                </a:solidFill>
                <a:latin typeface="Roboto" panose="02000000000000000000" pitchFamily="2" charset="0"/>
                <a:cs typeface="Helvetica"/>
              </a:rPr>
              <a:t>Quantum advantage</a:t>
            </a:r>
          </a:p>
        </p:txBody>
      </p:sp>
      <p:grpSp>
        <p:nvGrpSpPr>
          <p:cNvPr id="7" name="Group 6">
            <a:extLst>
              <a:ext uri="{FF2B5EF4-FFF2-40B4-BE49-F238E27FC236}">
                <a16:creationId xmlns:a16="http://schemas.microsoft.com/office/drawing/2014/main" id="{38CF9005-18F7-4812-8719-F82C15E901B5}"/>
              </a:ext>
            </a:extLst>
          </p:cNvPr>
          <p:cNvGrpSpPr/>
          <p:nvPr/>
        </p:nvGrpSpPr>
        <p:grpSpPr>
          <a:xfrm>
            <a:off x="392896" y="1297398"/>
            <a:ext cx="8042577" cy="1500410"/>
            <a:chOff x="609844" y="1436907"/>
            <a:chExt cx="8042577" cy="1500410"/>
          </a:xfrm>
        </p:grpSpPr>
        <p:pic>
          <p:nvPicPr>
            <p:cNvPr id="10" name="Picture 9" descr="A screenshot of a map&#10;&#10;Description automatically generated with medium confidence">
              <a:extLst>
                <a:ext uri="{FF2B5EF4-FFF2-40B4-BE49-F238E27FC236}">
                  <a16:creationId xmlns:a16="http://schemas.microsoft.com/office/drawing/2014/main" id="{CE9513EF-74A5-BE46-8906-09DAF89FC4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
            <a:stretch/>
          </p:blipFill>
          <p:spPr>
            <a:xfrm>
              <a:off x="609844" y="1453621"/>
              <a:ext cx="1460675" cy="1483696"/>
            </a:xfrm>
            <a:prstGeom prst="rect">
              <a:avLst/>
            </a:prstGeom>
          </p:spPr>
        </p:pic>
        <p:pic>
          <p:nvPicPr>
            <p:cNvPr id="20" name="Picture 19">
              <a:extLst>
                <a:ext uri="{FF2B5EF4-FFF2-40B4-BE49-F238E27FC236}">
                  <a16:creationId xmlns:a16="http://schemas.microsoft.com/office/drawing/2014/main" id="{CA7EE388-58D9-9746-B37E-650CE68651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0510" y="1443035"/>
              <a:ext cx="1460950" cy="1488196"/>
            </a:xfrm>
            <a:prstGeom prst="rect">
              <a:avLst/>
            </a:prstGeom>
          </p:spPr>
        </p:pic>
        <p:pic>
          <p:nvPicPr>
            <p:cNvPr id="3080" name="Picture 8" descr="Fermilab | Science | Particle Physics 101 | Worldwide Particle Physics  Discoveries">
              <a:extLst>
                <a:ext uri="{FF2B5EF4-FFF2-40B4-BE49-F238E27FC236}">
                  <a16:creationId xmlns:a16="http://schemas.microsoft.com/office/drawing/2014/main" id="{ADDF4087-0418-9B46-BDAF-67770133045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94347" y="1436907"/>
              <a:ext cx="1458074" cy="148435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Footer Placeholder 8">
            <a:extLst>
              <a:ext uri="{FF2B5EF4-FFF2-40B4-BE49-F238E27FC236}">
                <a16:creationId xmlns:a16="http://schemas.microsoft.com/office/drawing/2014/main" id="{93DE7970-070D-0342-A583-032BB5B85FDE}"/>
              </a:ext>
            </a:extLst>
          </p:cNvPr>
          <p:cNvSpPr>
            <a:spLocks noGrp="1"/>
          </p:cNvSpPr>
          <p:nvPr>
            <p:ph type="ftr" sz="quarter" idx="3"/>
          </p:nvPr>
        </p:nvSpPr>
        <p:spPr>
          <a:xfrm>
            <a:off x="2040806" y="6504216"/>
            <a:ext cx="8349491" cy="242873"/>
          </a:xfrm>
          <a:prstGeom prst="rect">
            <a:avLst/>
          </a:prstGeom>
        </p:spPr>
        <p:txBody>
          <a:bodyPr vert="horz" lIns="0" tIns="0" rIns="0" bIns="0" rtlCol="0" anchor="t" anchorCtr="0"/>
          <a:lstStyle>
            <a:defPPr>
              <a:defRPr lang="en-US"/>
            </a:defPPr>
            <a:lvl1pPr marL="0" algn="l" defTabSz="914355" rtl="0" eaLnBrk="1" latinLnBrk="0" hangingPunct="1">
              <a:defRPr sz="1200" kern="1200">
                <a:solidFill>
                  <a:srgbClr val="004C97"/>
                </a:solidFill>
                <a:latin typeface="Helvetica"/>
                <a:ea typeface="ＭＳ Ｐゴシック" charset="0"/>
                <a:cs typeface="ＭＳ Ｐゴシック" charset="0"/>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dirty="0">
                <a:latin typeface="Roboto" panose="02000000000000000000" pitchFamily="2" charset="0"/>
              </a:rPr>
              <a:t>Grassellino &amp; Koch - SQMS</a:t>
            </a:r>
            <a:endParaRPr lang="en-US" b="1" dirty="0">
              <a:latin typeface="Roboto" panose="02000000000000000000" pitchFamily="2" charset="0"/>
            </a:endParaRPr>
          </a:p>
        </p:txBody>
      </p:sp>
      <p:sp>
        <p:nvSpPr>
          <p:cNvPr id="26" name="Title 25">
            <a:extLst>
              <a:ext uri="{FF2B5EF4-FFF2-40B4-BE49-F238E27FC236}">
                <a16:creationId xmlns:a16="http://schemas.microsoft.com/office/drawing/2014/main" id="{1349862C-6C04-8023-77E7-E52DA87F5988}"/>
              </a:ext>
            </a:extLst>
          </p:cNvPr>
          <p:cNvSpPr>
            <a:spLocks noGrp="1"/>
          </p:cNvSpPr>
          <p:nvPr>
            <p:ph type="title"/>
          </p:nvPr>
        </p:nvSpPr>
        <p:spPr>
          <a:xfrm>
            <a:off x="230075" y="239457"/>
            <a:ext cx="8686800" cy="320908"/>
          </a:xfrm>
        </p:spPr>
        <p:txBody>
          <a:bodyPr/>
          <a:lstStyle/>
          <a:p>
            <a:r>
              <a:rPr lang="en-US" sz="2400" dirty="0"/>
              <a:t>Mission driven collaboration with set goals and milestones</a:t>
            </a:r>
          </a:p>
        </p:txBody>
      </p:sp>
      <p:sp>
        <p:nvSpPr>
          <p:cNvPr id="11" name="TextBox 10">
            <a:extLst>
              <a:ext uri="{FF2B5EF4-FFF2-40B4-BE49-F238E27FC236}">
                <a16:creationId xmlns:a16="http://schemas.microsoft.com/office/drawing/2014/main" id="{FCEB1C63-11C9-6787-E101-6CCFDA5FFEC5}"/>
              </a:ext>
            </a:extLst>
          </p:cNvPr>
          <p:cNvSpPr txBox="1"/>
          <p:nvPr/>
        </p:nvSpPr>
        <p:spPr>
          <a:xfrm>
            <a:off x="289393" y="2822007"/>
            <a:ext cx="1608865" cy="954107"/>
          </a:xfrm>
          <a:prstGeom prst="rect">
            <a:avLst/>
          </a:prstGeom>
          <a:noFill/>
          <a:ln>
            <a:solidFill>
              <a:srgbClr val="002060"/>
            </a:solidFill>
          </a:ln>
        </p:spPr>
        <p:txBody>
          <a:bodyPr wrap="square" rtlCol="0">
            <a:spAutoFit/>
          </a:bodyPr>
          <a:lstStyle/>
          <a:p>
            <a:pPr defTabSz="457178"/>
            <a:r>
              <a:rPr lang="en-US" sz="1400" dirty="0">
                <a:solidFill>
                  <a:srgbClr val="000000"/>
                </a:solidFill>
                <a:latin typeface="Roboto" panose="02000000000000000000" pitchFamily="2" charset="0"/>
                <a:ea typeface="Roboto" panose="02000000000000000000" pitchFamily="2" charset="0"/>
              </a:rPr>
              <a:t>Developing a full understanding of sources of decoherence</a:t>
            </a:r>
          </a:p>
        </p:txBody>
      </p:sp>
      <p:sp>
        <p:nvSpPr>
          <p:cNvPr id="13" name="TextBox 12">
            <a:extLst>
              <a:ext uri="{FF2B5EF4-FFF2-40B4-BE49-F238E27FC236}">
                <a16:creationId xmlns:a16="http://schemas.microsoft.com/office/drawing/2014/main" id="{AF1EB3DC-4D58-28FB-8A4C-A8EF2C32F331}"/>
              </a:ext>
            </a:extLst>
          </p:cNvPr>
          <p:cNvSpPr txBox="1"/>
          <p:nvPr/>
        </p:nvSpPr>
        <p:spPr>
          <a:xfrm>
            <a:off x="2013837" y="2823470"/>
            <a:ext cx="1553663" cy="954107"/>
          </a:xfrm>
          <a:prstGeom prst="rect">
            <a:avLst/>
          </a:prstGeom>
          <a:noFill/>
          <a:ln>
            <a:solidFill>
              <a:srgbClr val="002060"/>
            </a:solidFill>
          </a:ln>
        </p:spPr>
        <p:txBody>
          <a:bodyPr wrap="square" rtlCol="0">
            <a:spAutoFit/>
          </a:bodyPr>
          <a:lstStyle/>
          <a:p>
            <a:pPr defTabSz="457178"/>
            <a:r>
              <a:rPr lang="en-US" sz="1400" dirty="0">
                <a:solidFill>
                  <a:srgbClr val="000000"/>
                </a:solidFill>
                <a:latin typeface="Roboto" panose="02000000000000000000" pitchFamily="2" charset="0"/>
                <a:ea typeface="Roboto" panose="02000000000000000000" pitchFamily="2" charset="0"/>
              </a:rPr>
              <a:t>Demonstrating devices with systematically higher coherence</a:t>
            </a:r>
          </a:p>
        </p:txBody>
      </p:sp>
      <p:sp>
        <p:nvSpPr>
          <p:cNvPr id="21" name="TextBox 20">
            <a:extLst>
              <a:ext uri="{FF2B5EF4-FFF2-40B4-BE49-F238E27FC236}">
                <a16:creationId xmlns:a16="http://schemas.microsoft.com/office/drawing/2014/main" id="{1B1CC918-BDE2-63E3-1FBE-BCE2EB792BE8}"/>
              </a:ext>
            </a:extLst>
          </p:cNvPr>
          <p:cNvSpPr txBox="1"/>
          <p:nvPr/>
        </p:nvSpPr>
        <p:spPr>
          <a:xfrm>
            <a:off x="3683077" y="2822007"/>
            <a:ext cx="1460676" cy="954107"/>
          </a:xfrm>
          <a:prstGeom prst="rect">
            <a:avLst/>
          </a:prstGeom>
          <a:noFill/>
          <a:ln>
            <a:solidFill>
              <a:srgbClr val="002060"/>
            </a:solidFill>
          </a:ln>
        </p:spPr>
        <p:txBody>
          <a:bodyPr wrap="square" rtlCol="0">
            <a:spAutoFit/>
          </a:bodyPr>
          <a:lstStyle/>
          <a:p>
            <a:pPr defTabSz="457178"/>
            <a:r>
              <a:rPr lang="en-US" sz="1400" dirty="0">
                <a:solidFill>
                  <a:srgbClr val="000000"/>
                </a:solidFill>
                <a:latin typeface="Roboto" panose="02000000000000000000" pitchFamily="2" charset="0"/>
                <a:ea typeface="Roboto" panose="02000000000000000000" pitchFamily="2" charset="0"/>
              </a:rPr>
              <a:t>Integrating devices into quantum processors</a:t>
            </a:r>
          </a:p>
        </p:txBody>
      </p:sp>
      <p:sp>
        <p:nvSpPr>
          <p:cNvPr id="22" name="TextBox 21">
            <a:extLst>
              <a:ext uri="{FF2B5EF4-FFF2-40B4-BE49-F238E27FC236}">
                <a16:creationId xmlns:a16="http://schemas.microsoft.com/office/drawing/2014/main" id="{2CF262D5-C46B-8AB5-5221-C4C7018E3FC1}"/>
              </a:ext>
            </a:extLst>
          </p:cNvPr>
          <p:cNvSpPr txBox="1"/>
          <p:nvPr/>
        </p:nvSpPr>
        <p:spPr>
          <a:xfrm>
            <a:off x="5270300" y="2822009"/>
            <a:ext cx="1553663" cy="954107"/>
          </a:xfrm>
          <a:prstGeom prst="rect">
            <a:avLst/>
          </a:prstGeom>
          <a:noFill/>
          <a:ln>
            <a:solidFill>
              <a:srgbClr val="002060"/>
            </a:solidFill>
          </a:ln>
        </p:spPr>
        <p:txBody>
          <a:bodyPr wrap="square" rtlCol="0">
            <a:spAutoFit/>
          </a:bodyPr>
          <a:lstStyle/>
          <a:p>
            <a:pPr defTabSz="457178"/>
            <a:r>
              <a:rPr lang="en-US" sz="1400" dirty="0">
                <a:solidFill>
                  <a:srgbClr val="000000"/>
                </a:solidFill>
                <a:latin typeface="Roboto" panose="02000000000000000000" pitchFamily="2" charset="0"/>
                <a:ea typeface="Roboto" panose="02000000000000000000" pitchFamily="2" charset="0"/>
              </a:rPr>
              <a:t>Deploying quantum computing and sensing facilities</a:t>
            </a:r>
          </a:p>
        </p:txBody>
      </p:sp>
      <p:sp>
        <p:nvSpPr>
          <p:cNvPr id="23" name="TextBox 22">
            <a:extLst>
              <a:ext uri="{FF2B5EF4-FFF2-40B4-BE49-F238E27FC236}">
                <a16:creationId xmlns:a16="http://schemas.microsoft.com/office/drawing/2014/main" id="{62BC706F-2E26-CCC5-5D3E-8D18093F73A4}"/>
              </a:ext>
            </a:extLst>
          </p:cNvPr>
          <p:cNvSpPr txBox="1"/>
          <p:nvPr/>
        </p:nvSpPr>
        <p:spPr>
          <a:xfrm>
            <a:off x="6901527" y="2822009"/>
            <a:ext cx="1682336" cy="954107"/>
          </a:xfrm>
          <a:prstGeom prst="rect">
            <a:avLst/>
          </a:prstGeom>
          <a:noFill/>
          <a:ln>
            <a:solidFill>
              <a:srgbClr val="002060"/>
            </a:solidFill>
          </a:ln>
        </p:spPr>
        <p:txBody>
          <a:bodyPr wrap="square" rtlCol="0">
            <a:spAutoFit/>
          </a:bodyPr>
          <a:lstStyle/>
          <a:p>
            <a:pPr defTabSz="457178"/>
            <a:r>
              <a:rPr lang="en-US" sz="1400" dirty="0">
                <a:solidFill>
                  <a:srgbClr val="000000"/>
                </a:solidFill>
                <a:latin typeface="Roboto" panose="02000000000000000000" pitchFamily="2" charset="0"/>
                <a:ea typeface="Roboto" panose="02000000000000000000" pitchFamily="2" charset="0"/>
              </a:rPr>
              <a:t>Experiments with quantum computing and sensing advantage</a:t>
            </a:r>
          </a:p>
        </p:txBody>
      </p:sp>
      <p:pic>
        <p:nvPicPr>
          <p:cNvPr id="34" name="Picture 33">
            <a:extLst>
              <a:ext uri="{FF2B5EF4-FFF2-40B4-BE49-F238E27FC236}">
                <a16:creationId xmlns:a16="http://schemas.microsoft.com/office/drawing/2014/main" id="{967C6B1C-A8E5-E036-5477-49FFABF0B0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
          <a:stretch/>
        </p:blipFill>
        <p:spPr>
          <a:xfrm>
            <a:off x="5260208" y="1277547"/>
            <a:ext cx="1465974" cy="1481328"/>
          </a:xfrm>
          <a:prstGeom prst="rect">
            <a:avLst/>
          </a:prstGeom>
        </p:spPr>
      </p:pic>
      <p:pic>
        <p:nvPicPr>
          <p:cNvPr id="12" name="Picture 11">
            <a:extLst>
              <a:ext uri="{FF2B5EF4-FFF2-40B4-BE49-F238E27FC236}">
                <a16:creationId xmlns:a16="http://schemas.microsoft.com/office/drawing/2014/main" id="{B0F767C5-E189-394D-605D-20BCB3428B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7796" y="1285621"/>
            <a:ext cx="1463285" cy="1487988"/>
          </a:xfrm>
          <a:prstGeom prst="rect">
            <a:avLst/>
          </a:prstGeom>
        </p:spPr>
      </p:pic>
      <p:cxnSp>
        <p:nvCxnSpPr>
          <p:cNvPr id="14" name="Straight Arrow Connector 13">
            <a:extLst>
              <a:ext uri="{FF2B5EF4-FFF2-40B4-BE49-F238E27FC236}">
                <a16:creationId xmlns:a16="http://schemas.microsoft.com/office/drawing/2014/main" id="{59E69428-8B20-3462-68F0-138889AF5EB2}"/>
              </a:ext>
            </a:extLst>
          </p:cNvPr>
          <p:cNvCxnSpPr>
            <a:cxnSpLocks/>
          </p:cNvCxnSpPr>
          <p:nvPr/>
        </p:nvCxnSpPr>
        <p:spPr>
          <a:xfrm>
            <a:off x="1673112" y="3301911"/>
            <a:ext cx="389467"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AAA23C8-6A59-F9AC-5BEB-3FA3041879EA}"/>
              </a:ext>
            </a:extLst>
          </p:cNvPr>
          <p:cNvCxnSpPr>
            <a:cxnSpLocks/>
          </p:cNvCxnSpPr>
          <p:nvPr/>
        </p:nvCxnSpPr>
        <p:spPr>
          <a:xfrm>
            <a:off x="3359975" y="3284977"/>
            <a:ext cx="389467"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15D096E-094A-E28E-4CD5-DCFBF21C7A1F}"/>
              </a:ext>
            </a:extLst>
          </p:cNvPr>
          <p:cNvCxnSpPr>
            <a:cxnSpLocks/>
          </p:cNvCxnSpPr>
          <p:nvPr/>
        </p:nvCxnSpPr>
        <p:spPr>
          <a:xfrm>
            <a:off x="4895866" y="3293444"/>
            <a:ext cx="389467"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946ACF1-BD2D-4B80-A587-FBE014897C99}"/>
              </a:ext>
            </a:extLst>
          </p:cNvPr>
          <p:cNvCxnSpPr>
            <a:cxnSpLocks/>
          </p:cNvCxnSpPr>
          <p:nvPr/>
        </p:nvCxnSpPr>
        <p:spPr>
          <a:xfrm>
            <a:off x="6587933" y="3293444"/>
            <a:ext cx="389467" cy="0"/>
          </a:xfrm>
          <a:prstGeom prst="straightConnector1">
            <a:avLst/>
          </a:prstGeom>
          <a:ln>
            <a:solidFill>
              <a:srgbClr val="004C97"/>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6C005D5-70F1-7A89-9CB1-401831C946F9}"/>
              </a:ext>
            </a:extLst>
          </p:cNvPr>
          <p:cNvSpPr txBox="1"/>
          <p:nvPr/>
        </p:nvSpPr>
        <p:spPr>
          <a:xfrm>
            <a:off x="289393" y="3864584"/>
            <a:ext cx="8624532" cy="738664"/>
          </a:xfrm>
          <a:prstGeom prst="rect">
            <a:avLst/>
          </a:prstGeom>
          <a:solidFill>
            <a:srgbClr val="FFFF00"/>
          </a:solidFill>
          <a:ln>
            <a:solidFill>
              <a:schemeClr val="tx1"/>
            </a:solidFill>
          </a:ln>
        </p:spPr>
        <p:txBody>
          <a:bodyPr wrap="square">
            <a:spAutoFit/>
          </a:bodyPr>
          <a:lstStyle/>
          <a:p>
            <a:pPr>
              <a:spcBef>
                <a:spcPts val="0"/>
              </a:spcBef>
            </a:pPr>
            <a:r>
              <a:rPr lang="en-US" sz="1400" b="1" dirty="0">
                <a:solidFill>
                  <a:srgbClr val="404040"/>
                </a:solidFill>
              </a:rPr>
              <a:t>Vision: use/achieve unique strengths in quantum technology – </a:t>
            </a:r>
            <a:r>
              <a:rPr lang="en-US" sz="1400" b="1" u="sng" dirty="0">
                <a:solidFill>
                  <a:srgbClr val="404040"/>
                </a:solidFill>
              </a:rPr>
              <a:t>be leaders </a:t>
            </a:r>
            <a:r>
              <a:rPr lang="en-US" sz="1400" b="1" dirty="0">
                <a:solidFill>
                  <a:srgbClr val="404040"/>
                </a:solidFill>
              </a:rPr>
              <a:t>– and employ them for advancing fundamental physics; partner with leading quantum computing industry to jointly advance technology and applications; serve as a ‘gateway’ for FNAL and HEP to broader DOE, national and international ecosystem</a:t>
            </a:r>
          </a:p>
        </p:txBody>
      </p:sp>
    </p:spTree>
    <p:extLst>
      <p:ext uri="{BB962C8B-B14F-4D97-AF65-F5344CB8AC3E}">
        <p14:creationId xmlns:p14="http://schemas.microsoft.com/office/powerpoint/2010/main" val="9464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animBg="1"/>
      <p:bldP spid="22" grpId="0" animBg="1"/>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313826" y="1317788"/>
            <a:ext cx="8505262" cy="999283"/>
          </a:xfrm>
        </p:spPr>
        <p:txBody>
          <a:bodyPr/>
          <a:lstStyle/>
          <a:p>
            <a:r>
              <a:rPr lang="en-US" dirty="0">
                <a:solidFill>
                  <a:srgbClr val="004C97"/>
                </a:solidFill>
                <a:ea typeface="Roboto" panose="02000000000000000000" pitchFamily="2" charset="0"/>
                <a:cs typeface="Roboto" panose="02000000000000000000" pitchFamily="2" charset="0"/>
              </a:rPr>
              <a:t>The Colossus developments have attracted substantial interest from industry such as IBM, </a:t>
            </a:r>
            <a:r>
              <a:rPr lang="en-US" dirty="0" err="1">
                <a:solidFill>
                  <a:srgbClr val="004C97"/>
                </a:solidFill>
                <a:ea typeface="Roboto" panose="02000000000000000000" pitchFamily="2" charset="0"/>
                <a:cs typeface="Roboto" panose="02000000000000000000" pitchFamily="2" charset="0"/>
              </a:rPr>
              <a:t>Rigetti</a:t>
            </a:r>
            <a:r>
              <a:rPr lang="en-US" dirty="0">
                <a:solidFill>
                  <a:srgbClr val="004C97"/>
                </a:solidFill>
                <a:ea typeface="Roboto" panose="02000000000000000000" pitchFamily="2" charset="0"/>
                <a:cs typeface="Roboto" panose="02000000000000000000" pitchFamily="2" charset="0"/>
              </a:rPr>
              <a:t>, Form Factor, etc. The use of liquid helium rather than mechanical coolers makes the construction of large individual platforms possible but can also support multiple small cryostats from a central plant.</a:t>
            </a:r>
            <a:endParaRPr lang="en-US" sz="1600" dirty="0">
              <a:solidFill>
                <a:srgbClr val="004C97"/>
              </a:solidFill>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a:xfrm>
            <a:off x="313826" y="642910"/>
            <a:ext cx="8466793" cy="517776"/>
          </a:xfrm>
        </p:spPr>
        <p:txBody>
          <a:bodyPr/>
          <a:lstStyle/>
          <a:p>
            <a:r>
              <a:rPr lang="en-US" sz="2600" dirty="0"/>
              <a:t>Broader National impact of Colossus development – a Concept for industrial “Quantum Data Center”</a:t>
            </a:r>
          </a:p>
        </p:txBody>
      </p:sp>
      <p:pic>
        <p:nvPicPr>
          <p:cNvPr id="8" name="Picture 7" descr="A picture containing indoor, floor, blue, several&#10;&#10;Description automatically generated">
            <a:extLst>
              <a:ext uri="{FF2B5EF4-FFF2-40B4-BE49-F238E27FC236}">
                <a16:creationId xmlns:a16="http://schemas.microsoft.com/office/drawing/2014/main" id="{6B3EC526-BF81-4628-9072-17A5A2BC90CE}"/>
              </a:ext>
            </a:extLst>
          </p:cNvPr>
          <p:cNvPicPr>
            <a:picLocks noChangeAspect="1"/>
          </p:cNvPicPr>
          <p:nvPr/>
        </p:nvPicPr>
        <p:blipFill>
          <a:blip r:embed="rId3"/>
          <a:stretch>
            <a:fillRect/>
          </a:stretch>
        </p:blipFill>
        <p:spPr>
          <a:xfrm>
            <a:off x="466399" y="2599368"/>
            <a:ext cx="1402080" cy="1871472"/>
          </a:xfrm>
          <a:prstGeom prst="rect">
            <a:avLst/>
          </a:prstGeom>
        </p:spPr>
      </p:pic>
      <p:sp>
        <p:nvSpPr>
          <p:cNvPr id="9" name="Rectangle 8">
            <a:extLst>
              <a:ext uri="{FF2B5EF4-FFF2-40B4-BE49-F238E27FC236}">
                <a16:creationId xmlns:a16="http://schemas.microsoft.com/office/drawing/2014/main" id="{065FBB0F-E594-44C6-AAFA-2AC343D87257}"/>
              </a:ext>
            </a:extLst>
          </p:cNvPr>
          <p:cNvSpPr/>
          <p:nvPr/>
        </p:nvSpPr>
        <p:spPr>
          <a:xfrm>
            <a:off x="2058907" y="2602686"/>
            <a:ext cx="4453738"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DISTRIBUTION SYSTEM</a:t>
            </a: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Arrow: Down 9">
            <a:extLst>
              <a:ext uri="{FF2B5EF4-FFF2-40B4-BE49-F238E27FC236}">
                <a16:creationId xmlns:a16="http://schemas.microsoft.com/office/drawing/2014/main" id="{60341371-EAC9-45EA-815A-471FDF1922F6}"/>
              </a:ext>
            </a:extLst>
          </p:cNvPr>
          <p:cNvSpPr/>
          <p:nvPr/>
        </p:nvSpPr>
        <p:spPr>
          <a:xfrm>
            <a:off x="2935727" y="2855661"/>
            <a:ext cx="416859" cy="6750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Arrow: Down 10">
            <a:extLst>
              <a:ext uri="{FF2B5EF4-FFF2-40B4-BE49-F238E27FC236}">
                <a16:creationId xmlns:a16="http://schemas.microsoft.com/office/drawing/2014/main" id="{610B6D4A-28DB-4B0F-B03F-C278BD62B08C}"/>
              </a:ext>
            </a:extLst>
          </p:cNvPr>
          <p:cNvSpPr/>
          <p:nvPr/>
        </p:nvSpPr>
        <p:spPr>
          <a:xfrm>
            <a:off x="4724634" y="2855661"/>
            <a:ext cx="416859" cy="6750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Arrow: Down 11">
            <a:extLst>
              <a:ext uri="{FF2B5EF4-FFF2-40B4-BE49-F238E27FC236}">
                <a16:creationId xmlns:a16="http://schemas.microsoft.com/office/drawing/2014/main" id="{36024EBE-35B8-444A-A7E8-58D58DDB5E70}"/>
              </a:ext>
            </a:extLst>
          </p:cNvPr>
          <p:cNvSpPr/>
          <p:nvPr/>
        </p:nvSpPr>
        <p:spPr>
          <a:xfrm>
            <a:off x="6208741" y="2855662"/>
            <a:ext cx="416859" cy="6750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descr="A picture containing text, indoor&#10;&#10;Description automatically generated">
            <a:extLst>
              <a:ext uri="{FF2B5EF4-FFF2-40B4-BE49-F238E27FC236}">
                <a16:creationId xmlns:a16="http://schemas.microsoft.com/office/drawing/2014/main" id="{C374A957-E520-4915-8017-A47CD09E9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4419" y="3595807"/>
            <a:ext cx="759474" cy="1139211"/>
          </a:xfrm>
          <a:prstGeom prst="rect">
            <a:avLst/>
          </a:prstGeom>
        </p:spPr>
      </p:pic>
      <p:pic>
        <p:nvPicPr>
          <p:cNvPr id="15" name="Picture 14" descr="A picture containing text, indoor&#10;&#10;Description automatically generated">
            <a:extLst>
              <a:ext uri="{FF2B5EF4-FFF2-40B4-BE49-F238E27FC236}">
                <a16:creationId xmlns:a16="http://schemas.microsoft.com/office/drawing/2014/main" id="{E12D4FB9-059A-4622-B76D-82BDDF26BE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775" y="3595806"/>
            <a:ext cx="759474" cy="1139211"/>
          </a:xfrm>
          <a:prstGeom prst="rect">
            <a:avLst/>
          </a:prstGeom>
        </p:spPr>
      </p:pic>
      <p:pic>
        <p:nvPicPr>
          <p:cNvPr id="16" name="Picture 15" descr="A picture containing text, indoor&#10;&#10;Description automatically generated">
            <a:extLst>
              <a:ext uri="{FF2B5EF4-FFF2-40B4-BE49-F238E27FC236}">
                <a16:creationId xmlns:a16="http://schemas.microsoft.com/office/drawing/2014/main" id="{939F9AA7-250E-409B-A727-3F8251C171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7433" y="3595805"/>
            <a:ext cx="759474" cy="1139211"/>
          </a:xfrm>
          <a:prstGeom prst="rect">
            <a:avLst/>
          </a:prstGeom>
        </p:spPr>
      </p:pic>
      <p:sp>
        <p:nvSpPr>
          <p:cNvPr id="17" name="TextBox 16">
            <a:extLst>
              <a:ext uri="{FF2B5EF4-FFF2-40B4-BE49-F238E27FC236}">
                <a16:creationId xmlns:a16="http://schemas.microsoft.com/office/drawing/2014/main" id="{0032698A-949A-45A3-8AE3-0DD01D931C1A}"/>
              </a:ext>
            </a:extLst>
          </p:cNvPr>
          <p:cNvSpPr txBox="1"/>
          <p:nvPr/>
        </p:nvSpPr>
        <p:spPr>
          <a:xfrm>
            <a:off x="419146" y="4481231"/>
            <a:ext cx="1798284"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rPr>
              <a:t>Central </a:t>
            </a:r>
            <a:r>
              <a:rPr kumimoji="0" lang="en-US" sz="1400" b="0" i="0" u="none" strike="noStrike" kern="1200" cap="none" spc="0" normalizeH="0" baseline="0" noProof="0" err="1">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rPr>
              <a:t>LHe</a:t>
            </a:r>
            <a:r>
              <a:rPr kumimoji="0" lang="en-US" sz="1400" b="0" i="0" u="none" strike="noStrike" kern="1200" cap="none" spc="0" normalizeH="0" baseline="0" noProof="0">
                <a:ln>
                  <a:noFill/>
                </a:ln>
                <a:solidFill>
                  <a:srgbClr val="003087"/>
                </a:solidFill>
                <a:effectLst/>
                <a:uLnTx/>
                <a:uFillTx/>
                <a:latin typeface="Roboto" panose="02000000000000000000" pitchFamily="2" charset="0"/>
                <a:ea typeface="Roboto" panose="02000000000000000000" pitchFamily="2" charset="0"/>
                <a:cs typeface="Roboto" panose="02000000000000000000" pitchFamily="2" charset="0"/>
              </a:rPr>
              <a:t> plant</a:t>
            </a:r>
          </a:p>
        </p:txBody>
      </p:sp>
      <p:sp>
        <p:nvSpPr>
          <p:cNvPr id="14" name="Date Placeholder 3">
            <a:extLst>
              <a:ext uri="{FF2B5EF4-FFF2-40B4-BE49-F238E27FC236}">
                <a16:creationId xmlns:a16="http://schemas.microsoft.com/office/drawing/2014/main" id="{C0756190-6D77-7A46-BF90-4C2AD9B896ED}"/>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18" name="Footer Placeholder 4">
            <a:extLst>
              <a:ext uri="{FF2B5EF4-FFF2-40B4-BE49-F238E27FC236}">
                <a16:creationId xmlns:a16="http://schemas.microsoft.com/office/drawing/2014/main" id="{811D24B8-FA05-A34A-885C-4BC24D490F74}"/>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4174682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5EA110-C3A9-AFB3-9BCD-0EE998ECFEB8}"/>
              </a:ext>
            </a:extLst>
          </p:cNvPr>
          <p:cNvSpPr>
            <a:spLocks noGrp="1"/>
          </p:cNvSpPr>
          <p:nvPr>
            <p:ph idx="1"/>
          </p:nvPr>
        </p:nvSpPr>
        <p:spPr>
          <a:xfrm>
            <a:off x="210361" y="1143458"/>
            <a:ext cx="8672513" cy="3794522"/>
          </a:xfrm>
        </p:spPr>
        <p:txBody>
          <a:bodyPr/>
          <a:lstStyle/>
          <a:p>
            <a:r>
              <a:rPr lang="en-US" sz="2000" dirty="0"/>
              <a:t>Stable Development</a:t>
            </a:r>
          </a:p>
          <a:p>
            <a:pPr lvl="1"/>
            <a:r>
              <a:rPr lang="en-US" sz="1800" dirty="0"/>
              <a:t>Realization of a larger and larger modular scaled up 3D QPU based on a </a:t>
            </a:r>
            <a:r>
              <a:rPr lang="en-US" sz="1800" dirty="0" err="1"/>
              <a:t>qudit</a:t>
            </a:r>
            <a:r>
              <a:rPr lang="en-US" sz="1800" dirty="0"/>
              <a:t> of low number per each mode in the cavity </a:t>
            </a:r>
          </a:p>
          <a:p>
            <a:pPr lvl="1"/>
            <a:r>
              <a:rPr lang="en-US" sz="1800" dirty="0"/>
              <a:t>2D QPU incorporating the coherence advances to beyond 1 </a:t>
            </a:r>
            <a:r>
              <a:rPr lang="en-US" sz="1800" dirty="0" err="1"/>
              <a:t>ms</a:t>
            </a:r>
            <a:r>
              <a:rPr lang="en-US" sz="1800" dirty="0"/>
              <a:t> </a:t>
            </a:r>
          </a:p>
          <a:p>
            <a:endParaRPr lang="en-US" sz="2000" dirty="0"/>
          </a:p>
          <a:p>
            <a:r>
              <a:rPr lang="en-US" sz="2000" dirty="0"/>
              <a:t>High risk/high reward</a:t>
            </a:r>
          </a:p>
          <a:p>
            <a:pPr lvl="1"/>
            <a:r>
              <a:rPr lang="en-US" sz="1800" dirty="0"/>
              <a:t>Many levels controlled per mode in the cavity</a:t>
            </a:r>
          </a:p>
          <a:p>
            <a:pPr lvl="2"/>
            <a:r>
              <a:rPr lang="en-US" sz="1600" dirty="0"/>
              <a:t>”Wire-free” scaling of the encoded qubit number</a:t>
            </a:r>
          </a:p>
          <a:p>
            <a:pPr lvl="3"/>
            <a:r>
              <a:rPr lang="en-US" sz="1500" dirty="0"/>
              <a:t>Requires associated development of optimized gates and algorithms</a:t>
            </a:r>
          </a:p>
          <a:p>
            <a:pPr lvl="1"/>
            <a:r>
              <a:rPr lang="en-US" sz="1800" dirty="0"/>
              <a:t>Error correction exploration in the 3D architecture</a:t>
            </a:r>
          </a:p>
          <a:p>
            <a:pPr lvl="1"/>
            <a:endParaRPr lang="en-US" dirty="0"/>
          </a:p>
        </p:txBody>
      </p:sp>
      <p:sp>
        <p:nvSpPr>
          <p:cNvPr id="3" name="Title 2">
            <a:extLst>
              <a:ext uri="{FF2B5EF4-FFF2-40B4-BE49-F238E27FC236}">
                <a16:creationId xmlns:a16="http://schemas.microsoft.com/office/drawing/2014/main" id="{553210BE-9ACE-BF24-5D8E-36E5B85298EC}"/>
              </a:ext>
            </a:extLst>
          </p:cNvPr>
          <p:cNvSpPr>
            <a:spLocks noGrp="1"/>
          </p:cNvSpPr>
          <p:nvPr>
            <p:ph type="title"/>
          </p:nvPr>
        </p:nvSpPr>
        <p:spPr>
          <a:xfrm>
            <a:off x="387120" y="321569"/>
            <a:ext cx="8318997" cy="517776"/>
          </a:xfrm>
        </p:spPr>
        <p:txBody>
          <a:bodyPr/>
          <a:lstStyle/>
          <a:p>
            <a:r>
              <a:rPr lang="en-US" sz="2800" dirty="0"/>
              <a:t>Devices - longer term outlook - 5-10 years</a:t>
            </a:r>
          </a:p>
        </p:txBody>
      </p:sp>
      <p:sp>
        <p:nvSpPr>
          <p:cNvPr id="4" name="Date Placeholder 3">
            <a:extLst>
              <a:ext uri="{FF2B5EF4-FFF2-40B4-BE49-F238E27FC236}">
                <a16:creationId xmlns:a16="http://schemas.microsoft.com/office/drawing/2014/main" id="{7987008B-7323-E040-B8F0-EA3646162166}"/>
              </a:ext>
            </a:extLst>
          </p:cNvPr>
          <p:cNvSpPr txBox="1">
            <a:spLocks/>
          </p:cNvSpPr>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0D765825-750E-DF4C-AC1C-C911F203614C}" type="datetime1">
              <a:rPr kumimoji="0" lang="en-US" sz="900" b="0" i="0" u="none" strike="noStrike" kern="1200" cap="none" spc="0" normalizeH="0" baseline="0" noProof="0" smtClean="0">
                <a:ln>
                  <a:noFill/>
                </a:ln>
                <a:solidFill>
                  <a:srgbClr val="004C97"/>
                </a:solidFill>
                <a:effectLst/>
                <a:uLnTx/>
                <a:uFillTx/>
                <a:latin typeface="Roboto" panose="02000000000000000000" pitchFamily="2"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7/10/2024</a:t>
            </a:fld>
            <a:endParaRPr kumimoji="0" lang="en-US" sz="900" b="0" i="0" u="none" strike="noStrike" kern="1200" cap="none" spc="0" normalizeH="0" baseline="0" noProof="0">
              <a:ln>
                <a:noFill/>
              </a:ln>
              <a:solidFill>
                <a:srgbClr val="004C97"/>
              </a:solidFill>
              <a:effectLst/>
              <a:uLnTx/>
              <a:uFillTx/>
              <a:latin typeface="Roboto" panose="02000000000000000000" pitchFamily="2" charset="0"/>
              <a:ea typeface="Geneva" charset="0"/>
            </a:endParaRPr>
          </a:p>
        </p:txBody>
      </p:sp>
      <p:sp>
        <p:nvSpPr>
          <p:cNvPr id="5" name="Footer Placeholder 4">
            <a:extLst>
              <a:ext uri="{FF2B5EF4-FFF2-40B4-BE49-F238E27FC236}">
                <a16:creationId xmlns:a16="http://schemas.microsoft.com/office/drawing/2014/main" id="{6D7115F7-5FF0-C349-9BA2-C91C2F3EB186}"/>
              </a:ext>
            </a:extLst>
          </p:cNvPr>
          <p:cNvSpPr txBox="1">
            <a:spLocks/>
          </p:cNvSpPr>
          <p:nvPr/>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Roboto" panose="02000000000000000000" pitchFamily="2" charset="0"/>
                <a:ea typeface="ＭＳ Ｐゴシック" charset="0"/>
              </a:rPr>
              <a:t>Romanenko  |  Technology </a:t>
            </a:r>
            <a:endParaRPr kumimoji="0" lang="en-US" sz="900" b="1" i="0" u="none" strike="noStrike" kern="1200" cap="none" spc="0" normalizeH="0" baseline="0" noProof="0" dirty="0">
              <a:ln>
                <a:noFill/>
              </a:ln>
              <a:solidFill>
                <a:srgbClr val="004C97"/>
              </a:solidFill>
              <a:effectLst/>
              <a:uLnTx/>
              <a:uFillTx/>
              <a:latin typeface="Roboto" panose="02000000000000000000" pitchFamily="2" charset="0"/>
              <a:ea typeface="ＭＳ Ｐゴシック" charset="0"/>
            </a:endParaRPr>
          </a:p>
        </p:txBody>
      </p:sp>
    </p:spTree>
    <p:extLst>
      <p:ext uri="{BB962C8B-B14F-4D97-AF65-F5344CB8AC3E}">
        <p14:creationId xmlns:p14="http://schemas.microsoft.com/office/powerpoint/2010/main" val="95751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he questions that keep us up:…"/>
          <p:cNvSpPr txBox="1">
            <a:spLocks noGrp="1"/>
          </p:cNvSpPr>
          <p:nvPr>
            <p:ph type="body" idx="1"/>
          </p:nvPr>
        </p:nvSpPr>
        <p:spPr>
          <a:xfrm>
            <a:off x="114373" y="665943"/>
            <a:ext cx="8456618" cy="3196279"/>
          </a:xfrm>
          <a:prstGeom prst="rect">
            <a:avLst/>
          </a:prstGeom>
        </p:spPr>
        <p:txBody>
          <a:bodyPr/>
          <a:lstStyle/>
          <a:p>
            <a:r>
              <a:rPr dirty="0"/>
              <a:t>The questions that keep us up:</a:t>
            </a:r>
          </a:p>
          <a:p>
            <a:pPr lvl="1">
              <a:defRPr sz="200"/>
            </a:pPr>
            <a:endParaRPr dirty="0"/>
          </a:p>
          <a:p>
            <a:pPr lvl="1">
              <a:defRPr>
                <a:solidFill>
                  <a:srgbClr val="FF2600"/>
                </a:solidFill>
              </a:defRPr>
            </a:pPr>
            <a:r>
              <a:rPr dirty="0"/>
              <a:t>What was the viscosity of the Universe when it was young?</a:t>
            </a:r>
          </a:p>
          <a:p>
            <a:pPr lvl="1">
              <a:defRPr>
                <a:solidFill>
                  <a:srgbClr val="FF2600"/>
                </a:solidFill>
              </a:defRPr>
            </a:pPr>
            <a:r>
              <a:rPr dirty="0"/>
              <a:t>How does the transition quarks → hadrons </a:t>
            </a:r>
            <a:r>
              <a:rPr sz="1600" dirty="0"/>
              <a:t>(e.g. at LHC)</a:t>
            </a:r>
            <a:r>
              <a:rPr dirty="0"/>
              <a:t> happen in “real time”?</a:t>
            </a:r>
          </a:p>
          <a:p>
            <a:pPr lvl="1">
              <a:defRPr>
                <a:solidFill>
                  <a:srgbClr val="FF2600"/>
                </a:solidFill>
              </a:defRPr>
            </a:pPr>
            <a:r>
              <a:rPr dirty="0"/>
              <a:t>What are the phases of complex quantum materials?</a:t>
            </a:r>
          </a:p>
          <a:p>
            <a:pPr lvl="1">
              <a:defRPr>
                <a:solidFill>
                  <a:srgbClr val="FF2600"/>
                </a:solidFill>
              </a:defRPr>
            </a:pPr>
            <a:r>
              <a:rPr dirty="0"/>
              <a:t>What the non-equilibrium dynamics of highly entangled systems?</a:t>
            </a:r>
          </a:p>
          <a:p>
            <a:pPr lvl="1">
              <a:defRPr sz="600"/>
            </a:pPr>
            <a:endParaRPr dirty="0"/>
          </a:p>
          <a:p>
            <a:pPr lvl="1">
              <a:defRPr>
                <a:solidFill>
                  <a:srgbClr val="5E5E5E"/>
                </a:solidFill>
              </a:defRPr>
            </a:pPr>
            <a:r>
              <a:rPr dirty="0"/>
              <a:t>What is the dark matter?</a:t>
            </a:r>
          </a:p>
          <a:p>
            <a:pPr lvl="1">
              <a:defRPr>
                <a:solidFill>
                  <a:srgbClr val="5E5E5E"/>
                </a:solidFill>
              </a:defRPr>
            </a:pPr>
            <a:r>
              <a:rPr dirty="0"/>
              <a:t>Are there new particles that we have not yet discovered?</a:t>
            </a:r>
          </a:p>
          <a:p>
            <a:pPr lvl="1">
              <a:defRPr>
                <a:solidFill>
                  <a:srgbClr val="5E5E5E"/>
                </a:solidFill>
              </a:defRPr>
            </a:pPr>
            <a:r>
              <a:rPr dirty="0"/>
              <a:t>Can we detect high frequency gravity waves?</a:t>
            </a:r>
          </a:p>
          <a:p>
            <a:pPr lvl="1">
              <a:defRPr>
                <a:solidFill>
                  <a:srgbClr val="5E5E5E"/>
                </a:solidFill>
              </a:defRPr>
            </a:pPr>
            <a:r>
              <a:rPr dirty="0"/>
              <a:t>How well can we study the electron?</a:t>
            </a:r>
          </a:p>
        </p:txBody>
      </p:sp>
      <p:sp>
        <p:nvSpPr>
          <p:cNvPr id="163" name="SQMS Science"/>
          <p:cNvSpPr txBox="1">
            <a:spLocks noGrp="1"/>
          </p:cNvSpPr>
          <p:nvPr>
            <p:ph type="title"/>
          </p:nvPr>
        </p:nvSpPr>
        <p:spPr>
          <a:prstGeom prst="rect">
            <a:avLst/>
          </a:prstGeom>
        </p:spPr>
        <p:txBody>
          <a:bodyPr/>
          <a:lstStyle/>
          <a:p>
            <a:r>
              <a:t>SQMS Science</a:t>
            </a:r>
          </a:p>
        </p:txBody>
      </p:sp>
      <p:sp>
        <p:nvSpPr>
          <p:cNvPr id="164" name="Slide Number"/>
          <p:cNvSpPr txBox="1">
            <a:spLocks noGrp="1"/>
          </p:cNvSpPr>
          <p:nvPr>
            <p:ph type="sldNum" sz="quarter" idx="2"/>
          </p:nvPr>
        </p:nvSpPr>
        <p:spPr>
          <a:xfrm>
            <a:off x="228035" y="4851093"/>
            <a:ext cx="127001"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pic>
        <p:nvPicPr>
          <p:cNvPr id="165"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00000">
            <a:off x="6050236" y="142066"/>
            <a:ext cx="1710793" cy="876782"/>
          </a:xfrm>
          <a:prstGeom prst="rect">
            <a:avLst/>
          </a:prstGeom>
          <a:ln w="25400">
            <a:solidFill>
              <a:srgbClr val="DDDDDD"/>
            </a:solidFill>
            <a:miter lim="400000"/>
          </a:ln>
          <a:effectLst>
            <a:outerShdw blurRad="508000" dist="12700" dir="5400000" rotWithShape="0">
              <a:srgbClr val="000000"/>
            </a:outerShdw>
          </a:effectLst>
        </p:spPr>
      </p:pic>
      <p:pic>
        <p:nvPicPr>
          <p:cNvPr id="166"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73549" y="356135"/>
            <a:ext cx="1356078" cy="1184272"/>
          </a:xfrm>
          <a:prstGeom prst="rect">
            <a:avLst/>
          </a:prstGeom>
          <a:ln w="25400">
            <a:solidFill>
              <a:srgbClr val="DDDDDD"/>
            </a:solidFill>
            <a:miter lim="400000"/>
          </a:ln>
          <a:effectLst>
            <a:outerShdw blurRad="508000" dist="12700" dir="5400000" rotWithShape="0">
              <a:srgbClr val="000000"/>
            </a:outerShdw>
          </a:effectLst>
        </p:spPr>
      </p:pic>
      <p:pic>
        <p:nvPicPr>
          <p:cNvPr id="167"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40000" flipH="1">
            <a:off x="7543696" y="3553627"/>
            <a:ext cx="1470551" cy="1039890"/>
          </a:xfrm>
          <a:prstGeom prst="rect">
            <a:avLst/>
          </a:prstGeom>
          <a:ln w="25400">
            <a:solidFill>
              <a:srgbClr val="DDDDDD"/>
            </a:solidFill>
            <a:miter lim="400000"/>
          </a:ln>
          <a:effectLst>
            <a:outerShdw blurRad="508000" dist="12700" dir="5400000" rotWithShape="0">
              <a:srgbClr val="000000"/>
            </a:outerShdw>
          </a:effectLst>
        </p:spPr>
      </p:pic>
      <p:pic>
        <p:nvPicPr>
          <p:cNvPr id="168"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6208" y="2783014"/>
            <a:ext cx="1356123" cy="1035820"/>
          </a:xfrm>
          <a:prstGeom prst="rect">
            <a:avLst/>
          </a:prstGeom>
          <a:ln w="25400">
            <a:solidFill>
              <a:srgbClr val="DDDDDD"/>
            </a:solidFill>
            <a:miter lim="400000"/>
          </a:ln>
          <a:effectLst>
            <a:outerShdw blurRad="508000" dist="12700" dir="5400000" rotWithShape="0">
              <a:srgbClr val="000000"/>
            </a:outerShdw>
          </a:effectLst>
        </p:spPr>
      </p:pic>
      <p:sp>
        <p:nvSpPr>
          <p:cNvPr id="169" name="These are long term endeavors.…"/>
          <p:cNvSpPr txBox="1"/>
          <p:nvPr/>
        </p:nvSpPr>
        <p:spPr>
          <a:xfrm>
            <a:off x="740290" y="3813092"/>
            <a:ext cx="5653942" cy="664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1219200">
              <a:lnSpc>
                <a:spcPct val="60000"/>
              </a:lnSpc>
              <a:spcBef>
                <a:spcPts val="1100"/>
              </a:spcBef>
              <a:defRPr>
                <a:solidFill>
                  <a:srgbClr val="011993"/>
                </a:solidFill>
              </a:defRPr>
            </a:pPr>
            <a:r>
              <a:rPr dirty="0"/>
              <a:t>These are long term endeavors.</a:t>
            </a:r>
          </a:p>
          <a:p>
            <a:pPr algn="ctr" defTabSz="1219200">
              <a:lnSpc>
                <a:spcPct val="60000"/>
              </a:lnSpc>
              <a:spcBef>
                <a:spcPts val="1100"/>
              </a:spcBef>
              <a:defRPr b="1">
                <a:solidFill>
                  <a:srgbClr val="011993"/>
                </a:solidFill>
              </a:defRPr>
            </a:pPr>
            <a:r>
              <a:rPr dirty="0"/>
              <a:t>Our goal is to enable breakthroughs in these question.</a:t>
            </a:r>
          </a:p>
        </p:txBody>
      </p:sp>
      <p:grpSp>
        <p:nvGrpSpPr>
          <p:cNvPr id="172" name="Quantum Simulation and Computation"/>
          <p:cNvGrpSpPr/>
          <p:nvPr/>
        </p:nvGrpSpPr>
        <p:grpSpPr>
          <a:xfrm rot="21420000">
            <a:off x="5104524" y="805827"/>
            <a:ext cx="3430420" cy="1309688"/>
            <a:chOff x="0" y="0"/>
            <a:chExt cx="3430419" cy="1309687"/>
          </a:xfrm>
        </p:grpSpPr>
        <p:sp>
          <p:nvSpPr>
            <p:cNvPr id="171" name="Quantum Simulation and Computation"/>
            <p:cNvSpPr txBox="1"/>
            <p:nvPr/>
          </p:nvSpPr>
          <p:spPr>
            <a:xfrm>
              <a:off x="215900" y="139699"/>
              <a:ext cx="2998620" cy="750889"/>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rmAutofit/>
            </a:bodyPr>
            <a:lstStyle>
              <a:lvl1pPr algn="ctr" defTabSz="443484">
                <a:defRPr sz="2425" b="1">
                  <a:solidFill>
                    <a:srgbClr val="004C97"/>
                  </a:solidFill>
                  <a:latin typeface="Roboto Black"/>
                  <a:ea typeface="Roboto Black"/>
                  <a:cs typeface="Roboto Black"/>
                  <a:sym typeface="Roboto Black"/>
                </a:defRPr>
              </a:lvl1pPr>
            </a:lstStyle>
            <a:p>
              <a:r>
                <a:t>Quantum Simulation and Computation</a:t>
              </a:r>
            </a:p>
          </p:txBody>
        </p:sp>
        <p:pic>
          <p:nvPicPr>
            <p:cNvPr id="170" name="Quantum Simulation and Computation Quantum Simulation and Computation" descr="Quantum Simulation and Computation Quantum Simulation and Computation"/>
            <p:cNvPicPr>
              <a:picLocks/>
            </p:cNvPicPr>
            <p:nvPr/>
          </p:nvPicPr>
          <p:blipFill>
            <a:blip r:embed="rId6"/>
            <a:stretch>
              <a:fillRect/>
            </a:stretch>
          </p:blipFill>
          <p:spPr>
            <a:xfrm>
              <a:off x="0" y="0"/>
              <a:ext cx="3430420" cy="1309688"/>
            </a:xfrm>
            <a:prstGeom prst="rect">
              <a:avLst/>
            </a:prstGeom>
            <a:effectLst/>
          </p:spPr>
        </p:pic>
      </p:grpSp>
      <p:grpSp>
        <p:nvGrpSpPr>
          <p:cNvPr id="175" name="Quantum Sensing"/>
          <p:cNvGrpSpPr/>
          <p:nvPr/>
        </p:nvGrpSpPr>
        <p:grpSpPr>
          <a:xfrm rot="21180000">
            <a:off x="5431511" y="2713196"/>
            <a:ext cx="3550424" cy="988771"/>
            <a:chOff x="0" y="0"/>
            <a:chExt cx="3550422" cy="988770"/>
          </a:xfrm>
        </p:grpSpPr>
        <p:sp>
          <p:nvSpPr>
            <p:cNvPr id="174" name="Quantum Sensing"/>
            <p:cNvSpPr txBox="1"/>
            <p:nvPr/>
          </p:nvSpPr>
          <p:spPr>
            <a:xfrm>
              <a:off x="215900" y="139700"/>
              <a:ext cx="3118623" cy="429971"/>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rmAutofit/>
            </a:bodyPr>
            <a:lstStyle>
              <a:lvl1pPr algn="ctr">
                <a:defRPr sz="2500" b="1">
                  <a:solidFill>
                    <a:srgbClr val="004C97"/>
                  </a:solidFill>
                  <a:latin typeface="Roboto Black"/>
                  <a:ea typeface="Roboto Black"/>
                  <a:cs typeface="Roboto Black"/>
                  <a:sym typeface="Roboto Black"/>
                </a:defRPr>
              </a:lvl1pPr>
            </a:lstStyle>
            <a:p>
              <a:r>
                <a:t>Quantum Sensing</a:t>
              </a:r>
            </a:p>
          </p:txBody>
        </p:sp>
        <p:pic>
          <p:nvPicPr>
            <p:cNvPr id="173" name="Quantum Sensing Quantum Sensing" descr="Quantum Sensing Quantum Sensing"/>
            <p:cNvPicPr>
              <a:picLocks/>
            </p:cNvPicPr>
            <p:nvPr/>
          </p:nvPicPr>
          <p:blipFill>
            <a:blip r:embed="rId7"/>
            <a:stretch>
              <a:fillRect/>
            </a:stretch>
          </p:blipFill>
          <p:spPr>
            <a:xfrm>
              <a:off x="0" y="0"/>
              <a:ext cx="3550423" cy="988771"/>
            </a:xfrm>
            <a:prstGeom prst="rect">
              <a:avLst/>
            </a:prstGeom>
            <a:effectLst/>
          </p:spPr>
        </p:pic>
      </p:grpSp>
      <p:pic>
        <p:nvPicPr>
          <p:cNvPr id="2" name="Picture 1">
            <a:extLst>
              <a:ext uri="{FF2B5EF4-FFF2-40B4-BE49-F238E27FC236}">
                <a16:creationId xmlns:a16="http://schemas.microsoft.com/office/drawing/2014/main" id="{BCFEECED-7C7F-616A-3438-C8215EE858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71853" y="-80796"/>
            <a:ext cx="2179838" cy="896155"/>
          </a:xfrm>
          <a:prstGeom prst="rect">
            <a:avLst/>
          </a:prstGeom>
        </p:spPr>
      </p:pic>
    </p:spTree>
    <p:extLst>
      <p:ext uri="{BB962C8B-B14F-4D97-AF65-F5344CB8AC3E}">
        <p14:creationId xmlns:p14="http://schemas.microsoft.com/office/powerpoint/2010/main" val="189740283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advAuto="0"/>
      <p:bldP spid="175"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5A7E1-91E7-C24C-BFF5-D263C384A281}"/>
              </a:ext>
            </a:extLst>
          </p:cNvPr>
          <p:cNvSpPr>
            <a:spLocks noGrp="1"/>
          </p:cNvSpPr>
          <p:nvPr>
            <p:ph type="body" idx="1"/>
          </p:nvPr>
        </p:nvSpPr>
        <p:spPr>
          <a:xfrm>
            <a:off x="444501" y="1085275"/>
            <a:ext cx="6743378" cy="3938137"/>
          </a:xfrm>
        </p:spPr>
        <p:txBody>
          <a:bodyPr>
            <a:normAutofit/>
          </a:bodyPr>
          <a:lstStyle/>
          <a:p>
            <a:r>
              <a:rPr lang="en-US" dirty="0"/>
              <a:t>In computing/simulation, quantum advantage is famously “around the corner”. We are in the “NISQ era”.</a:t>
            </a:r>
          </a:p>
          <a:p>
            <a:pPr lvl="1"/>
            <a:r>
              <a:rPr lang="en-US" dirty="0"/>
              <a:t>SQMS is a strong part of the national technology effort.</a:t>
            </a:r>
          </a:p>
          <a:p>
            <a:pPr lvl="1"/>
            <a:r>
              <a:rPr lang="en-US" dirty="0"/>
              <a:t>Key efforts (in HEP and other areas):</a:t>
            </a:r>
          </a:p>
          <a:p>
            <a:pPr lvl="2"/>
            <a:r>
              <a:rPr lang="en-US" dirty="0"/>
              <a:t>Simulation algorithms</a:t>
            </a:r>
          </a:p>
          <a:p>
            <a:pPr lvl="2"/>
            <a:r>
              <a:rPr lang="en-US" dirty="0"/>
              <a:t>Experimental demonstrations of key components</a:t>
            </a:r>
          </a:p>
          <a:p>
            <a:endParaRPr lang="en-US" dirty="0"/>
          </a:p>
          <a:p>
            <a:r>
              <a:rPr lang="en-US" dirty="0"/>
              <a:t>In sensing, quantum advantage is already here. </a:t>
            </a:r>
          </a:p>
          <a:p>
            <a:pPr lvl="1"/>
            <a:r>
              <a:rPr lang="en-US" dirty="0"/>
              <a:t>Utilizing quantum technology in classical regime</a:t>
            </a:r>
          </a:p>
          <a:p>
            <a:pPr lvl="1"/>
            <a:r>
              <a:rPr lang="en-US" dirty="0"/>
              <a:t>Quantum measurement (photon counting, entanglement,…).</a:t>
            </a:r>
          </a:p>
          <a:p>
            <a:pPr lvl="1"/>
            <a:r>
              <a:rPr lang="en-US" dirty="0"/>
              <a:t>SQMS has a very varied program.</a:t>
            </a:r>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C91164F2-BAB4-7D7E-D400-01563A157C10}"/>
              </a:ext>
            </a:extLst>
          </p:cNvPr>
          <p:cNvSpPr>
            <a:spLocks noGrp="1"/>
          </p:cNvSpPr>
          <p:nvPr>
            <p:ph type="title"/>
          </p:nvPr>
        </p:nvSpPr>
        <p:spPr>
          <a:xfrm>
            <a:off x="387119" y="321569"/>
            <a:ext cx="8201295" cy="517777"/>
          </a:xfrm>
        </p:spPr>
        <p:txBody>
          <a:bodyPr>
            <a:normAutofit/>
          </a:bodyPr>
          <a:lstStyle/>
          <a:p>
            <a:r>
              <a:rPr lang="en-US" dirty="0"/>
              <a:t>Quantum Advantage in Simulation and Sensing</a:t>
            </a:r>
          </a:p>
        </p:txBody>
      </p:sp>
      <p:pic>
        <p:nvPicPr>
          <p:cNvPr id="4" name="Google Shape;106;g16b565bd41c_0_26" descr="Google Shape;106;g16b565bd41c_0_26">
            <a:extLst>
              <a:ext uri="{FF2B5EF4-FFF2-40B4-BE49-F238E27FC236}">
                <a16:creationId xmlns:a16="http://schemas.microsoft.com/office/drawing/2014/main" id="{93E319F8-0063-D31F-3010-80CEF51FF76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958685" y="1085276"/>
            <a:ext cx="2185315" cy="1115200"/>
          </a:xfrm>
          <a:prstGeom prst="rect">
            <a:avLst/>
          </a:prstGeom>
          <a:ln w="12700">
            <a:miter lim="400000"/>
          </a:ln>
        </p:spPr>
      </p:pic>
      <p:pic>
        <p:nvPicPr>
          <p:cNvPr id="6" name="Picture 4" descr="Picture 4">
            <a:extLst>
              <a:ext uri="{FF2B5EF4-FFF2-40B4-BE49-F238E27FC236}">
                <a16:creationId xmlns:a16="http://schemas.microsoft.com/office/drawing/2014/main" id="{73D89D7E-A512-5D7C-0FD9-2D373A0FA975}"/>
              </a:ext>
            </a:extLst>
          </p:cNvPr>
          <p:cNvPicPr>
            <a:picLocks noChangeAspect="1"/>
          </p:cNvPicPr>
          <p:nvPr/>
        </p:nvPicPr>
        <p:blipFill>
          <a:blip r:embed="rId3"/>
          <a:stretch>
            <a:fillRect/>
          </a:stretch>
        </p:blipFill>
        <p:spPr>
          <a:xfrm>
            <a:off x="7398954" y="2571750"/>
            <a:ext cx="1533971" cy="1994881"/>
          </a:xfrm>
          <a:prstGeom prst="rect">
            <a:avLst/>
          </a:prstGeom>
          <a:ln w="12700">
            <a:miter lim="400000"/>
          </a:ln>
        </p:spPr>
      </p:pic>
    </p:spTree>
    <p:extLst>
      <p:ext uri="{BB962C8B-B14F-4D97-AF65-F5344CB8AC3E}">
        <p14:creationId xmlns:p14="http://schemas.microsoft.com/office/powerpoint/2010/main" val="117834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eople"/>
          <p:cNvSpPr txBox="1">
            <a:spLocks noGrp="1"/>
          </p:cNvSpPr>
          <p:nvPr>
            <p:ph type="title"/>
          </p:nvPr>
        </p:nvSpPr>
        <p:spPr>
          <a:xfrm>
            <a:off x="223316" y="-20376"/>
            <a:ext cx="7628930" cy="517777"/>
          </a:xfrm>
          <a:prstGeom prst="rect">
            <a:avLst/>
          </a:prstGeom>
        </p:spPr>
        <p:txBody>
          <a:bodyPr/>
          <a:lstStyle>
            <a:lvl1pPr defTabSz="361188">
              <a:defRPr sz="2528"/>
            </a:lvl1pPr>
          </a:lstStyle>
          <a:p>
            <a:r>
              <a:rPr lang="en-US" dirty="0"/>
              <a:t>Quantum simulation and computation group</a:t>
            </a:r>
            <a:endParaRPr dirty="0"/>
          </a:p>
        </p:txBody>
      </p:sp>
      <p:sp>
        <p:nvSpPr>
          <p:cNvPr id="181" name="Slide Number"/>
          <p:cNvSpPr txBox="1">
            <a:spLocks noGrp="1"/>
          </p:cNvSpPr>
          <p:nvPr>
            <p:ph type="sldNum" sz="quarter" idx="2"/>
          </p:nvPr>
        </p:nvSpPr>
        <p:spPr>
          <a:xfrm>
            <a:off x="228035" y="4851093"/>
            <a:ext cx="127001"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74</a:t>
            </a:fld>
            <a:endParaRPr/>
          </a:p>
        </p:txBody>
      </p:sp>
      <p:sp>
        <p:nvSpPr>
          <p:cNvPr id="182" name="Bi-weekly all-focus-area meetings…"/>
          <p:cNvSpPr txBox="1"/>
          <p:nvPr/>
        </p:nvSpPr>
        <p:spPr>
          <a:xfrm>
            <a:off x="53571" y="3960455"/>
            <a:ext cx="3243332" cy="789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pPr>
            <a:r>
              <a:rPr dirty="0"/>
              <a:t>Bi-weekly all-focus-area meetings</a:t>
            </a:r>
          </a:p>
          <a:p>
            <a:pPr algn="ctr">
              <a:defRPr sz="600"/>
            </a:pPr>
            <a:endParaRPr dirty="0"/>
          </a:p>
          <a:p>
            <a:pPr algn="ctr">
              <a:defRPr sz="1400"/>
            </a:pPr>
            <a:r>
              <a:rPr dirty="0"/>
              <a:t>+ </a:t>
            </a:r>
            <a:r>
              <a:rPr b="1" dirty="0"/>
              <a:t>Working groups</a:t>
            </a:r>
            <a:r>
              <a:rPr dirty="0"/>
              <a:t>: Algorithms for 3D, CM and HEP science, Codesign </a:t>
            </a:r>
          </a:p>
        </p:txBody>
      </p:sp>
      <p:pic>
        <p:nvPicPr>
          <p:cNvPr id="183"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2251" y="1474747"/>
            <a:ext cx="887703" cy="887703"/>
          </a:xfrm>
          <a:prstGeom prst="rect">
            <a:avLst/>
          </a:prstGeom>
          <a:ln w="12700">
            <a:miter lim="400000"/>
          </a:ln>
        </p:spPr>
      </p:pic>
      <p:pic>
        <p:nvPicPr>
          <p:cNvPr id="184"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8189" y="2684747"/>
            <a:ext cx="887704" cy="887703"/>
          </a:xfrm>
          <a:prstGeom prst="rect">
            <a:avLst/>
          </a:prstGeom>
          <a:ln w="12700">
            <a:miter lim="400000"/>
          </a:ln>
        </p:spPr>
      </p:pic>
      <p:pic>
        <p:nvPicPr>
          <p:cNvPr id="18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0169" y="2684747"/>
            <a:ext cx="887703" cy="887703"/>
          </a:xfrm>
          <a:prstGeom prst="rect">
            <a:avLst/>
          </a:prstGeom>
          <a:ln w="12700">
            <a:miter lim="400000"/>
          </a:ln>
        </p:spPr>
      </p:pic>
      <p:pic>
        <p:nvPicPr>
          <p:cNvPr id="186"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9009" y="2684747"/>
            <a:ext cx="887703" cy="887703"/>
          </a:xfrm>
          <a:prstGeom prst="rect">
            <a:avLst/>
          </a:prstGeom>
          <a:ln w="12700">
            <a:miter lim="400000"/>
          </a:ln>
        </p:spPr>
      </p:pic>
      <p:pic>
        <p:nvPicPr>
          <p:cNvPr id="18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7920" y="1462413"/>
            <a:ext cx="887703" cy="887703"/>
          </a:xfrm>
          <a:prstGeom prst="rect">
            <a:avLst/>
          </a:prstGeom>
          <a:ln w="12700">
            <a:miter lim="400000"/>
          </a:ln>
        </p:spPr>
      </p:pic>
      <p:pic>
        <p:nvPicPr>
          <p:cNvPr id="18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6201" y="1741313"/>
            <a:ext cx="887703" cy="887703"/>
          </a:xfrm>
          <a:prstGeom prst="rect">
            <a:avLst/>
          </a:prstGeom>
          <a:ln w="12700">
            <a:miter lim="400000"/>
          </a:ln>
        </p:spPr>
      </p:pic>
      <p:pic>
        <p:nvPicPr>
          <p:cNvPr id="18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43067" y="1754901"/>
            <a:ext cx="887703" cy="887703"/>
          </a:xfrm>
          <a:prstGeom prst="rect">
            <a:avLst/>
          </a:prstGeom>
          <a:ln w="12700">
            <a:miter lim="400000"/>
          </a:ln>
        </p:spPr>
      </p:pic>
      <p:pic>
        <p:nvPicPr>
          <p:cNvPr id="190"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38524" y="2685541"/>
            <a:ext cx="887704" cy="887703"/>
          </a:xfrm>
          <a:prstGeom prst="rect">
            <a:avLst/>
          </a:prstGeom>
          <a:ln w="12700">
            <a:miter lim="400000"/>
          </a:ln>
        </p:spPr>
      </p:pic>
      <p:pic>
        <p:nvPicPr>
          <p:cNvPr id="191"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28347" y="1753219"/>
            <a:ext cx="887703" cy="887703"/>
          </a:xfrm>
          <a:prstGeom prst="rect">
            <a:avLst/>
          </a:prstGeom>
          <a:ln w="12700">
            <a:miter lim="400000"/>
          </a:ln>
        </p:spPr>
      </p:pic>
      <p:pic>
        <p:nvPicPr>
          <p:cNvPr id="192"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93026" y="1753219"/>
            <a:ext cx="887704" cy="887703"/>
          </a:xfrm>
          <a:prstGeom prst="rect">
            <a:avLst/>
          </a:prstGeom>
          <a:ln w="12700">
            <a:miter lim="400000"/>
          </a:ln>
        </p:spPr>
      </p:pic>
      <p:pic>
        <p:nvPicPr>
          <p:cNvPr id="193" name="Image" descr="Image"/>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032251" y="2683953"/>
            <a:ext cx="887703" cy="889291"/>
          </a:xfrm>
          <a:prstGeom prst="rect">
            <a:avLst/>
          </a:prstGeom>
          <a:ln w="12700">
            <a:miter lim="400000"/>
          </a:ln>
        </p:spPr>
      </p:pic>
      <p:pic>
        <p:nvPicPr>
          <p:cNvPr id="194" name="Image" descr="Image"/>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46478" y="3616275"/>
            <a:ext cx="972807" cy="972807"/>
          </a:xfrm>
          <a:prstGeom prst="rect">
            <a:avLst/>
          </a:prstGeom>
          <a:ln w="12700">
            <a:miter lim="400000"/>
          </a:ln>
        </p:spPr>
      </p:pic>
      <p:pic>
        <p:nvPicPr>
          <p:cNvPr id="195"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984230" y="2683953"/>
            <a:ext cx="887704" cy="887703"/>
          </a:xfrm>
          <a:prstGeom prst="rect">
            <a:avLst/>
          </a:prstGeom>
          <a:ln w="12700">
            <a:miter lim="400000"/>
          </a:ln>
        </p:spPr>
      </p:pic>
      <p:pic>
        <p:nvPicPr>
          <p:cNvPr id="196" name="Image" descr="Image"/>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77958" y="3616275"/>
            <a:ext cx="972807" cy="972807"/>
          </a:xfrm>
          <a:prstGeom prst="rect">
            <a:avLst/>
          </a:prstGeom>
          <a:ln w="12700">
            <a:miter lim="400000"/>
          </a:ln>
        </p:spPr>
      </p:pic>
      <p:pic>
        <p:nvPicPr>
          <p:cNvPr id="197" name="Image" descr="Image"/>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09438" y="3616275"/>
            <a:ext cx="972807" cy="972807"/>
          </a:xfrm>
          <a:prstGeom prst="rect">
            <a:avLst/>
          </a:prstGeom>
          <a:ln w="12700">
            <a:miter lim="400000"/>
          </a:ln>
        </p:spPr>
      </p:pic>
      <p:pic>
        <p:nvPicPr>
          <p:cNvPr id="198" name="Image" descr="Image"/>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14997" y="3616275"/>
            <a:ext cx="972807" cy="972807"/>
          </a:xfrm>
          <a:prstGeom prst="rect">
            <a:avLst/>
          </a:prstGeom>
          <a:ln w="12700">
            <a:miter lim="400000"/>
          </a:ln>
        </p:spPr>
      </p:pic>
      <p:pic>
        <p:nvPicPr>
          <p:cNvPr id="199" name="Image" descr="Image"/>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80140" y="3616275"/>
            <a:ext cx="972807" cy="972807"/>
          </a:xfrm>
          <a:prstGeom prst="rect">
            <a:avLst/>
          </a:prstGeom>
          <a:ln w="12700">
            <a:miter lim="400000"/>
          </a:ln>
        </p:spPr>
      </p:pic>
      <p:grpSp>
        <p:nvGrpSpPr>
          <p:cNvPr id="202" name="Group"/>
          <p:cNvGrpSpPr/>
          <p:nvPr/>
        </p:nvGrpSpPr>
        <p:grpSpPr>
          <a:xfrm>
            <a:off x="5143918" y="623879"/>
            <a:ext cx="1270002" cy="1587425"/>
            <a:chOff x="3018847" y="0"/>
            <a:chExt cx="1270001" cy="1587423"/>
          </a:xfrm>
        </p:grpSpPr>
        <p:sp>
          <p:nvSpPr>
            <p:cNvPr id="200" name="A Multi-institutional, multi disciplinary, enthusiastic team."/>
            <p:cNvSpPr/>
            <p:nvPr/>
          </p:nvSpPr>
          <p:spPr>
            <a:xfrm>
              <a:off x="3018847"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b="1"/>
              </a:pPr>
              <a:r>
                <a:rPr dirty="0"/>
                <a:t>A Multi-institutional, multi disciplinary, enthusiastic team.</a:t>
              </a:r>
            </a:p>
            <a:p>
              <a:pPr algn="ctr">
                <a:defRPr sz="1000" b="1"/>
              </a:pPr>
              <a:endParaRPr dirty="0"/>
            </a:p>
          </p:txBody>
        </p:sp>
        <p:sp>
          <p:nvSpPr>
            <p:cNvPr id="201" name="Experts from HEP, Condensed matter, QIS.…"/>
            <p:cNvSpPr/>
            <p:nvPr/>
          </p:nvSpPr>
          <p:spPr>
            <a:xfrm>
              <a:off x="3018847" y="31742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sz="1600"/>
              </a:pPr>
              <a:r>
                <a:rPr dirty="0"/>
                <a:t>Experts from HEP, Condensed matter, QIS. </a:t>
              </a:r>
            </a:p>
            <a:p>
              <a:pPr algn="ctr">
                <a:defRPr sz="1600"/>
              </a:pPr>
              <a:r>
                <a:rPr dirty="0"/>
                <a:t>Labs, Universities, NASA, industry  </a:t>
              </a:r>
            </a:p>
          </p:txBody>
        </p:sp>
      </p:grpSp>
      <p:pic>
        <p:nvPicPr>
          <p:cNvPr id="203" name="Image" descr="Image"/>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58091" y="3460971"/>
            <a:ext cx="1662606" cy="401504"/>
          </a:xfrm>
          <a:prstGeom prst="rect">
            <a:avLst/>
          </a:prstGeom>
          <a:ln w="12700">
            <a:miter lim="400000"/>
          </a:ln>
        </p:spPr>
      </p:pic>
      <p:pic>
        <p:nvPicPr>
          <p:cNvPr id="204" name="Image" descr="Image"/>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360141" y="1560827"/>
            <a:ext cx="1258507" cy="624338"/>
          </a:xfrm>
          <a:prstGeom prst="rect">
            <a:avLst/>
          </a:prstGeom>
          <a:ln w="12700">
            <a:miter lim="400000"/>
          </a:ln>
        </p:spPr>
      </p:pic>
      <p:pic>
        <p:nvPicPr>
          <p:cNvPr id="205" name="Image" descr="Image"/>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23316" y="2912732"/>
            <a:ext cx="1053945" cy="401504"/>
          </a:xfrm>
          <a:prstGeom prst="rect">
            <a:avLst/>
          </a:prstGeom>
          <a:ln w="12700">
            <a:miter lim="400000"/>
          </a:ln>
        </p:spPr>
      </p:pic>
      <p:pic>
        <p:nvPicPr>
          <p:cNvPr id="206" name="Image" descr="Image"/>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40062" y="2441003"/>
            <a:ext cx="2288623" cy="261494"/>
          </a:xfrm>
          <a:prstGeom prst="rect">
            <a:avLst/>
          </a:prstGeom>
          <a:ln w="12700">
            <a:miter lim="400000"/>
          </a:ln>
        </p:spPr>
      </p:pic>
      <p:pic>
        <p:nvPicPr>
          <p:cNvPr id="207" name="Image" descr="Image"/>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67781" y="1706648"/>
            <a:ext cx="836648" cy="423902"/>
          </a:xfrm>
          <a:prstGeom prst="rect">
            <a:avLst/>
          </a:prstGeom>
          <a:ln w="12700">
            <a:miter lim="400000"/>
          </a:ln>
        </p:spPr>
      </p:pic>
      <p:pic>
        <p:nvPicPr>
          <p:cNvPr id="208" name="Image" descr="Image"/>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585343" y="2958335"/>
            <a:ext cx="1222654" cy="289759"/>
          </a:xfrm>
          <a:prstGeom prst="rect">
            <a:avLst/>
          </a:prstGeom>
          <a:ln w="12700">
            <a:miter lim="400000"/>
          </a:ln>
        </p:spPr>
      </p:pic>
      <p:sp>
        <p:nvSpPr>
          <p:cNvPr id="209" name="Focus area lead:…"/>
          <p:cNvSpPr txBox="1"/>
          <p:nvPr/>
        </p:nvSpPr>
        <p:spPr>
          <a:xfrm>
            <a:off x="2890107" y="2347093"/>
            <a:ext cx="2285239" cy="341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ct val="90000"/>
              </a:lnSpc>
              <a:defRPr sz="900"/>
            </a:pPr>
            <a:r>
              <a:rPr dirty="0"/>
              <a:t>Focus area lead</a:t>
            </a:r>
            <a:r>
              <a:rPr lang="en-US" dirty="0"/>
              <a:t>s</a:t>
            </a:r>
            <a:r>
              <a:rPr dirty="0"/>
              <a:t>:</a:t>
            </a:r>
          </a:p>
          <a:p>
            <a:pPr algn="ctr">
              <a:lnSpc>
                <a:spcPct val="90000"/>
              </a:lnSpc>
              <a:defRPr sz="900"/>
            </a:pPr>
            <a:r>
              <a:rPr dirty="0"/>
              <a:t>Norm Tubman (NASA</a:t>
            </a:r>
            <a:r>
              <a:rPr lang="en-US" dirty="0"/>
              <a:t>) and Hank </a:t>
            </a:r>
            <a:r>
              <a:rPr lang="en-US" dirty="0" err="1"/>
              <a:t>Lamm</a:t>
            </a:r>
            <a:r>
              <a:rPr lang="en-US" dirty="0"/>
              <a:t> (FNAL)</a:t>
            </a:r>
            <a:r>
              <a:rPr dirty="0"/>
              <a:t>)</a:t>
            </a:r>
          </a:p>
        </p:txBody>
      </p:sp>
    </p:spTree>
    <p:extLst>
      <p:ext uri="{BB962C8B-B14F-4D97-AF65-F5344CB8AC3E}">
        <p14:creationId xmlns:p14="http://schemas.microsoft.com/office/powerpoint/2010/main" val="16054299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Quantum Simulation and Computation"/>
          <p:cNvSpPr txBox="1">
            <a:spLocks noGrp="1"/>
          </p:cNvSpPr>
          <p:nvPr>
            <p:ph type="title"/>
          </p:nvPr>
        </p:nvSpPr>
        <p:spPr>
          <a:xfrm>
            <a:off x="856418" y="59274"/>
            <a:ext cx="7431164" cy="1257881"/>
          </a:xfrm>
          <a:prstGeom prst="rect">
            <a:avLst/>
          </a:prstGeom>
        </p:spPr>
        <p:txBody>
          <a:bodyPr anchor="ctr"/>
          <a:lstStyle/>
          <a:p>
            <a:r>
              <a:rPr dirty="0"/>
              <a:t>Quantum Simulation and Computation</a:t>
            </a:r>
          </a:p>
        </p:txBody>
      </p:sp>
      <p:sp>
        <p:nvSpPr>
          <p:cNvPr id="178" name="Slide Number"/>
          <p:cNvSpPr txBox="1">
            <a:spLocks noGrp="1"/>
          </p:cNvSpPr>
          <p:nvPr>
            <p:ph type="sldNum" sz="quarter" idx="2"/>
          </p:nvPr>
        </p:nvSpPr>
        <p:spPr>
          <a:xfrm>
            <a:off x="228035" y="4851093"/>
            <a:ext cx="127001"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4C97"/>
                </a:solidFill>
                <a:effectLst/>
                <a:uLnTx/>
                <a:uFillTx/>
                <a:latin typeface="Roboto"/>
                <a:ea typeface="Roboto"/>
                <a:cs typeface="Roboto"/>
                <a:sym typeface="Roboto"/>
              </a:rPr>
              <a:pPr marL="0" marR="0" lvl="0" indent="0" algn="ctr" defTabSz="457200" rtl="0" eaLnBrk="1" fontAlgn="auto" latinLnBrk="0" hangingPunct="0">
                <a:lnSpc>
                  <a:spcPct val="100000"/>
                </a:lnSpc>
                <a:spcBef>
                  <a:spcPts val="0"/>
                </a:spcBef>
                <a:spcAft>
                  <a:spcPts val="0"/>
                </a:spcAft>
                <a:buClrTx/>
                <a:buSzTx/>
                <a:buFontTx/>
                <a:buNone/>
                <a:tabLst/>
                <a:defRPr/>
              </a:pPr>
              <a:t>75</a:t>
            </a:fld>
            <a:endParaRPr kumimoji="0" sz="900" b="0" i="0" u="none" strike="noStrike" kern="0" cap="none" spc="0" normalizeH="0" baseline="0" noProof="0">
              <a:ln>
                <a:noFill/>
              </a:ln>
              <a:solidFill>
                <a:srgbClr val="004C97"/>
              </a:solidFill>
              <a:effectLst/>
              <a:uLnTx/>
              <a:uFillTx/>
              <a:latin typeface="Roboto"/>
              <a:ea typeface="Roboto"/>
              <a:cs typeface="Roboto"/>
              <a:sym typeface="Roboto"/>
            </a:endParaRPr>
          </a:p>
        </p:txBody>
      </p:sp>
      <p:grpSp>
        <p:nvGrpSpPr>
          <p:cNvPr id="20" name="Group 19">
            <a:extLst>
              <a:ext uri="{FF2B5EF4-FFF2-40B4-BE49-F238E27FC236}">
                <a16:creationId xmlns:a16="http://schemas.microsoft.com/office/drawing/2014/main" id="{814F6CA6-E30B-196B-7BF4-B1F43778B40D}"/>
              </a:ext>
            </a:extLst>
          </p:cNvPr>
          <p:cNvGrpSpPr/>
          <p:nvPr/>
        </p:nvGrpSpPr>
        <p:grpSpPr>
          <a:xfrm>
            <a:off x="1731982" y="2932921"/>
            <a:ext cx="4518213" cy="2026360"/>
            <a:chOff x="247425" y="1136390"/>
            <a:chExt cx="4518213" cy="2026360"/>
          </a:xfrm>
        </p:grpSpPr>
        <p:sp>
          <p:nvSpPr>
            <p:cNvPr id="21" name="Oval 20">
              <a:extLst>
                <a:ext uri="{FF2B5EF4-FFF2-40B4-BE49-F238E27FC236}">
                  <a16:creationId xmlns:a16="http://schemas.microsoft.com/office/drawing/2014/main" id="{F503C326-D33E-FC1D-9996-C280446C784A}"/>
                </a:ext>
              </a:extLst>
            </p:cNvPr>
            <p:cNvSpPr/>
            <p:nvPr/>
          </p:nvSpPr>
          <p:spPr>
            <a:xfrm>
              <a:off x="516368" y="1136390"/>
              <a:ext cx="4249270" cy="2026360"/>
            </a:xfrm>
            <a:prstGeom prst="ellipse">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sp>
          <p:nvSpPr>
            <p:cNvPr id="22" name="Rectangle 21">
              <a:extLst>
                <a:ext uri="{FF2B5EF4-FFF2-40B4-BE49-F238E27FC236}">
                  <a16:creationId xmlns:a16="http://schemas.microsoft.com/office/drawing/2014/main" id="{9E5E1DD7-3705-CA37-40BF-01B233835A49}"/>
                </a:ext>
              </a:extLst>
            </p:cNvPr>
            <p:cNvSpPr/>
            <p:nvPr/>
          </p:nvSpPr>
          <p:spPr>
            <a:xfrm>
              <a:off x="1253291" y="1456429"/>
              <a:ext cx="1402948" cy="369332"/>
            </a:xfrm>
            <a:prstGeom prst="rect">
              <a:avLst/>
            </a:prstGeom>
            <a:noFill/>
            <a:ln>
              <a:solidFill>
                <a:srgbClr val="DDDDDD"/>
              </a:solidFill>
            </a:ln>
          </p:spPr>
          <p:txBody>
            <a:bodyPr wrap="none" lIns="91440" tIns="45720" rIns="91440" bIns="4572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w="0"/>
                  <a:solidFill>
                    <a:srgbClr val="505050">
                      <a:lumMod val="50000"/>
                    </a:srgbClr>
                  </a:solidFill>
                  <a:effectLst>
                    <a:outerShdw blurRad="38100" dist="19050" dir="2700000" algn="tl" rotWithShape="0">
                      <a:srgbClr val="FFFFFF">
                        <a:alpha val="0"/>
                        <a:alpha val="40000"/>
                      </a:srgbClr>
                    </a:outerShdw>
                  </a:effectLst>
                  <a:uLnTx/>
                  <a:uFillTx/>
                  <a:latin typeface="Helvetica"/>
                  <a:ea typeface="Roboto"/>
                  <a:cs typeface="Roboto"/>
                  <a:sym typeface="Roboto"/>
                </a:rPr>
                <a:t>Algorithms</a:t>
              </a:r>
            </a:p>
          </p:txBody>
        </p:sp>
        <p:sp>
          <p:nvSpPr>
            <p:cNvPr id="23" name="TextBox 22">
              <a:extLst>
                <a:ext uri="{FF2B5EF4-FFF2-40B4-BE49-F238E27FC236}">
                  <a16:creationId xmlns:a16="http://schemas.microsoft.com/office/drawing/2014/main" id="{7A202913-F0EB-1D43-0A15-43D7D558B213}"/>
                </a:ext>
              </a:extLst>
            </p:cNvPr>
            <p:cNvSpPr txBox="1"/>
            <p:nvPr/>
          </p:nvSpPr>
          <p:spPr>
            <a:xfrm>
              <a:off x="865286" y="1871829"/>
              <a:ext cx="3200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Wingdings" pitchFamily="2" charset="2"/>
                <a:buChar char="§"/>
                <a:tabLst/>
                <a:defRPr/>
              </a:pPr>
              <a:r>
                <a:rPr kumimoji="0" lang="en-US" sz="18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Identifying </a:t>
              </a:r>
              <a:r>
                <a:rPr kumimoji="0" lang="en-US" sz="1800" b="0" i="0" u="none" strike="noStrike" kern="0" cap="none" spc="0" normalizeH="0" baseline="0" noProof="0" dirty="0" err="1">
                  <a:ln>
                    <a:noFill/>
                  </a:ln>
                  <a:solidFill>
                    <a:srgbClr val="505050">
                      <a:lumMod val="50000"/>
                    </a:srgbClr>
                  </a:solidFill>
                  <a:effectLst/>
                  <a:uLnTx/>
                  <a:uFillTx/>
                  <a:latin typeface="Roboto"/>
                  <a:ea typeface="Roboto"/>
                  <a:cs typeface="Roboto"/>
                  <a:sym typeface="Roboto"/>
                </a:rPr>
                <a:t>Qudit</a:t>
              </a:r>
              <a:r>
                <a:rPr kumimoji="0" lang="en-US" sz="18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 advantage </a:t>
              </a:r>
            </a:p>
          </p:txBody>
        </p:sp>
        <p:sp>
          <p:nvSpPr>
            <p:cNvPr id="24" name="TextBox 23">
              <a:extLst>
                <a:ext uri="{FF2B5EF4-FFF2-40B4-BE49-F238E27FC236}">
                  <a16:creationId xmlns:a16="http://schemas.microsoft.com/office/drawing/2014/main" id="{4BAEBA19-BB92-4485-0FC2-F0DD070A5012}"/>
                </a:ext>
              </a:extLst>
            </p:cNvPr>
            <p:cNvSpPr txBox="1"/>
            <p:nvPr/>
          </p:nvSpPr>
          <p:spPr>
            <a:xfrm>
              <a:off x="247425" y="2219645"/>
              <a:ext cx="407714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8838" marR="0" lvl="2" indent="-285750" algn="l" defTabSz="457200" rtl="0" eaLnBrk="1" fontAlgn="auto" latinLnBrk="0" hangingPunct="0">
                <a:lnSpc>
                  <a:spcPct val="100000"/>
                </a:lnSpc>
                <a:spcBef>
                  <a:spcPts val="0"/>
                </a:spcBef>
                <a:spcAft>
                  <a:spcPts val="0"/>
                </a:spcAft>
                <a:buClrTx/>
                <a:buSzTx/>
                <a:buFont typeface="Wingdings" pitchFamily="2" charset="2"/>
                <a:buChar char="§"/>
                <a:tabLst/>
                <a:defRPr sz="1700"/>
              </a:pPr>
              <a:r>
                <a:rPr kumimoji="0" lang="en-US" sz="17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Noise models, pulse control, native gate sets, for 2D and 3D.</a:t>
              </a:r>
            </a:p>
          </p:txBody>
        </p:sp>
      </p:grpSp>
      <p:grpSp>
        <p:nvGrpSpPr>
          <p:cNvPr id="26" name="Group 25">
            <a:extLst>
              <a:ext uri="{FF2B5EF4-FFF2-40B4-BE49-F238E27FC236}">
                <a16:creationId xmlns:a16="http://schemas.microsoft.com/office/drawing/2014/main" id="{A99DE195-AF14-BFEE-7C31-16A3612911A8}"/>
              </a:ext>
            </a:extLst>
          </p:cNvPr>
          <p:cNvGrpSpPr/>
          <p:nvPr/>
        </p:nvGrpSpPr>
        <p:grpSpPr>
          <a:xfrm>
            <a:off x="4778180" y="978948"/>
            <a:ext cx="4421395" cy="2615904"/>
            <a:chOff x="4778180" y="978948"/>
            <a:chExt cx="4421395" cy="2615904"/>
          </a:xfrm>
        </p:grpSpPr>
        <p:sp>
          <p:nvSpPr>
            <p:cNvPr id="16" name="Oval 15">
              <a:extLst>
                <a:ext uri="{FF2B5EF4-FFF2-40B4-BE49-F238E27FC236}">
                  <a16:creationId xmlns:a16="http://schemas.microsoft.com/office/drawing/2014/main" id="{7FBFF453-97BF-BE19-3375-B4E370EAECA6}"/>
                </a:ext>
              </a:extLst>
            </p:cNvPr>
            <p:cNvSpPr/>
            <p:nvPr/>
          </p:nvSpPr>
          <p:spPr>
            <a:xfrm>
              <a:off x="4888646" y="978948"/>
              <a:ext cx="4310929" cy="2615904"/>
            </a:xfrm>
            <a:prstGeom prst="ellipse">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087"/>
                </a:solidFill>
                <a:effectLst/>
                <a:uLnTx/>
                <a:uFillTx/>
                <a:latin typeface="Arial"/>
                <a:ea typeface="Arial"/>
                <a:cs typeface="Arial"/>
                <a:sym typeface="Arial"/>
              </a:endParaRPr>
            </a:p>
          </p:txBody>
        </p:sp>
        <p:sp>
          <p:nvSpPr>
            <p:cNvPr id="18" name="TextBox 17">
              <a:extLst>
                <a:ext uri="{FF2B5EF4-FFF2-40B4-BE49-F238E27FC236}">
                  <a16:creationId xmlns:a16="http://schemas.microsoft.com/office/drawing/2014/main" id="{62B47E1F-7703-D6C4-843E-783587A459C5}"/>
                </a:ext>
              </a:extLst>
            </p:cNvPr>
            <p:cNvSpPr txBox="1"/>
            <p:nvPr/>
          </p:nvSpPr>
          <p:spPr>
            <a:xfrm>
              <a:off x="5439075" y="2013470"/>
              <a:ext cx="32004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Wingdings" pitchFamily="2" charset="2"/>
                <a:buChar char="§"/>
                <a:tabLst/>
                <a:defRPr/>
              </a:pPr>
              <a:r>
                <a:rPr kumimoji="0" lang="en-US" sz="18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New phases of matter (</a:t>
              </a:r>
              <a:r>
                <a:rPr kumimoji="0" lang="en-US" sz="1800" b="0" i="0" u="none" strike="noStrike" kern="0" cap="none" spc="0" normalizeH="0" baseline="0" noProof="0" dirty="0" err="1">
                  <a:ln>
                    <a:noFill/>
                  </a:ln>
                  <a:solidFill>
                    <a:srgbClr val="505050">
                      <a:lumMod val="50000"/>
                    </a:srgbClr>
                  </a:solidFill>
                  <a:effectLst/>
                  <a:uLnTx/>
                  <a:uFillTx/>
                  <a:latin typeface="Roboto"/>
                  <a:ea typeface="Roboto"/>
                  <a:cs typeface="Roboto"/>
                  <a:sym typeface="Roboto"/>
                </a:rPr>
                <a:t>e.g</a:t>
              </a:r>
              <a:r>
                <a:rPr kumimoji="0" lang="en-US" sz="18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 spin glass)</a:t>
              </a:r>
            </a:p>
          </p:txBody>
        </p:sp>
        <p:sp>
          <p:nvSpPr>
            <p:cNvPr id="19" name="TextBox 18">
              <a:extLst>
                <a:ext uri="{FF2B5EF4-FFF2-40B4-BE49-F238E27FC236}">
                  <a16:creationId xmlns:a16="http://schemas.microsoft.com/office/drawing/2014/main" id="{FAB9EC4A-5829-5A1D-D97A-EA5A218892B8}"/>
                </a:ext>
              </a:extLst>
            </p:cNvPr>
            <p:cNvSpPr txBox="1"/>
            <p:nvPr/>
          </p:nvSpPr>
          <p:spPr>
            <a:xfrm>
              <a:off x="4778180" y="2662500"/>
              <a:ext cx="4249269"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8838" marR="0" lvl="2" indent="-285750" algn="l" defTabSz="457200" rtl="0" eaLnBrk="1" fontAlgn="auto" latinLnBrk="0" hangingPunct="0">
                <a:lnSpc>
                  <a:spcPct val="100000"/>
                </a:lnSpc>
                <a:spcBef>
                  <a:spcPts val="0"/>
                </a:spcBef>
                <a:spcAft>
                  <a:spcPts val="0"/>
                </a:spcAft>
                <a:buClrTx/>
                <a:buSzTx/>
                <a:buFont typeface="Wingdings" pitchFamily="2" charset="2"/>
                <a:buChar char="§"/>
                <a:tabLst/>
                <a:defRPr sz="1700"/>
              </a:pPr>
              <a:r>
                <a:rPr kumimoji="0" lang="en-US" sz="17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Dynamics of entangled systems </a:t>
              </a:r>
            </a:p>
          </p:txBody>
        </p:sp>
      </p:grpSp>
      <p:grpSp>
        <p:nvGrpSpPr>
          <p:cNvPr id="14" name="Group 13">
            <a:extLst>
              <a:ext uri="{FF2B5EF4-FFF2-40B4-BE49-F238E27FC236}">
                <a16:creationId xmlns:a16="http://schemas.microsoft.com/office/drawing/2014/main" id="{8B13E742-3A6B-F269-A4BC-BE7234D90D09}"/>
              </a:ext>
            </a:extLst>
          </p:cNvPr>
          <p:cNvGrpSpPr/>
          <p:nvPr/>
        </p:nvGrpSpPr>
        <p:grpSpPr>
          <a:xfrm>
            <a:off x="225910" y="1136390"/>
            <a:ext cx="4249270" cy="2026360"/>
            <a:chOff x="516368" y="1136390"/>
            <a:chExt cx="4249270" cy="2026360"/>
          </a:xfrm>
        </p:grpSpPr>
        <p:sp>
          <p:nvSpPr>
            <p:cNvPr id="8" name="Oval 7">
              <a:extLst>
                <a:ext uri="{FF2B5EF4-FFF2-40B4-BE49-F238E27FC236}">
                  <a16:creationId xmlns:a16="http://schemas.microsoft.com/office/drawing/2014/main" id="{5936B726-0C2B-E175-8574-95097CFF4F8C}"/>
                </a:ext>
              </a:extLst>
            </p:cNvPr>
            <p:cNvSpPr/>
            <p:nvPr/>
          </p:nvSpPr>
          <p:spPr>
            <a:xfrm>
              <a:off x="516368" y="1136390"/>
              <a:ext cx="4249270" cy="2026360"/>
            </a:xfrm>
            <a:prstGeom prst="ellipse">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sp>
          <p:nvSpPr>
            <p:cNvPr id="10" name="TextBox 9">
              <a:extLst>
                <a:ext uri="{FF2B5EF4-FFF2-40B4-BE49-F238E27FC236}">
                  <a16:creationId xmlns:a16="http://schemas.microsoft.com/office/drawing/2014/main" id="{8E1803E8-A56A-2F13-63D6-2B68D3515283}"/>
                </a:ext>
              </a:extLst>
            </p:cNvPr>
            <p:cNvSpPr txBox="1"/>
            <p:nvPr/>
          </p:nvSpPr>
          <p:spPr>
            <a:xfrm>
              <a:off x="1144988" y="1968649"/>
              <a:ext cx="3200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457200" rtl="0" eaLnBrk="1" fontAlgn="auto" latinLnBrk="0" hangingPunct="0">
                <a:lnSpc>
                  <a:spcPct val="100000"/>
                </a:lnSpc>
                <a:spcBef>
                  <a:spcPts val="0"/>
                </a:spcBef>
                <a:spcAft>
                  <a:spcPts val="0"/>
                </a:spcAft>
                <a:buClrTx/>
                <a:buSzTx/>
                <a:buFont typeface="Wingdings" pitchFamily="2" charset="2"/>
                <a:buChar char="§"/>
                <a:tabLst/>
                <a:defRPr/>
              </a:pPr>
              <a:r>
                <a:rPr kumimoji="0" lang="en-US" sz="18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Roadmap toward QCD</a:t>
              </a:r>
            </a:p>
          </p:txBody>
        </p:sp>
        <p:sp>
          <p:nvSpPr>
            <p:cNvPr id="13" name="TextBox 12">
              <a:extLst>
                <a:ext uri="{FF2B5EF4-FFF2-40B4-BE49-F238E27FC236}">
                  <a16:creationId xmlns:a16="http://schemas.microsoft.com/office/drawing/2014/main" id="{8AD7C1B4-1059-CBDE-D209-21689FE523FB}"/>
                </a:ext>
              </a:extLst>
            </p:cNvPr>
            <p:cNvSpPr txBox="1"/>
            <p:nvPr/>
          </p:nvSpPr>
          <p:spPr>
            <a:xfrm>
              <a:off x="516368" y="2305705"/>
              <a:ext cx="407714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8838" marR="0" lvl="2" indent="-285750" algn="l" defTabSz="457200" rtl="0" eaLnBrk="1" fontAlgn="auto" latinLnBrk="0" hangingPunct="0">
                <a:lnSpc>
                  <a:spcPct val="100000"/>
                </a:lnSpc>
                <a:spcBef>
                  <a:spcPts val="0"/>
                </a:spcBef>
                <a:spcAft>
                  <a:spcPts val="0"/>
                </a:spcAft>
                <a:buClrTx/>
                <a:buSzTx/>
                <a:buFont typeface="Wingdings" pitchFamily="2" charset="2"/>
                <a:buChar char="§"/>
                <a:tabLst/>
                <a:defRPr sz="1700"/>
              </a:pPr>
              <a:r>
                <a:rPr kumimoji="0" lang="en-US" sz="1700" b="0" i="0" u="none" strike="noStrike" kern="0" cap="none" spc="0" normalizeH="0" baseline="0" noProof="0" dirty="0">
                  <a:ln>
                    <a:noFill/>
                  </a:ln>
                  <a:solidFill>
                    <a:srgbClr val="505050">
                      <a:lumMod val="50000"/>
                    </a:srgbClr>
                  </a:solidFill>
                  <a:effectLst/>
                  <a:uLnTx/>
                  <a:uFillTx/>
                  <a:latin typeface="Roboto"/>
                  <a:ea typeface="Roboto"/>
                  <a:cs typeface="Roboto"/>
                  <a:sym typeface="Roboto"/>
                </a:rPr>
                <a:t>Towards Real time HEP simulations</a:t>
              </a:r>
            </a:p>
          </p:txBody>
        </p:sp>
      </p:grpSp>
      <p:sp>
        <p:nvSpPr>
          <p:cNvPr id="27" name="TextBox 26">
            <a:extLst>
              <a:ext uri="{FF2B5EF4-FFF2-40B4-BE49-F238E27FC236}">
                <a16:creationId xmlns:a16="http://schemas.microsoft.com/office/drawing/2014/main" id="{F065BF1C-11DB-EFEE-6F93-22B070A2E865}"/>
              </a:ext>
            </a:extLst>
          </p:cNvPr>
          <p:cNvSpPr txBox="1"/>
          <p:nvPr/>
        </p:nvSpPr>
        <p:spPr>
          <a:xfrm>
            <a:off x="773286" y="1564537"/>
            <a:ext cx="28628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w="0"/>
                <a:solidFill>
                  <a:srgbClr val="505050">
                    <a:lumMod val="50000"/>
                  </a:srgbClr>
                </a:solidFill>
                <a:effectLst>
                  <a:outerShdw blurRad="38100" dist="19050" dir="2700000" algn="tl" rotWithShape="0">
                    <a:srgbClr val="FFFFFF">
                      <a:alpha val="0"/>
                      <a:alpha val="40000"/>
                    </a:srgbClr>
                  </a:outerShdw>
                </a:effectLst>
                <a:uLnTx/>
                <a:uFillTx/>
                <a:latin typeface="Helvetica"/>
                <a:ea typeface="Roboto"/>
                <a:cs typeface="Roboto"/>
                <a:sym typeface="Roboto"/>
              </a:rPr>
              <a:t>High Energy Physics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087"/>
              </a:solidFill>
              <a:effectLst/>
              <a:uLnTx/>
              <a:uFillTx/>
              <a:latin typeface="Roboto"/>
              <a:ea typeface="Roboto"/>
              <a:cs typeface="Roboto"/>
              <a:sym typeface="Roboto"/>
            </a:endParaRPr>
          </a:p>
        </p:txBody>
      </p:sp>
      <p:sp>
        <p:nvSpPr>
          <p:cNvPr id="28" name="TextBox 27">
            <a:extLst>
              <a:ext uri="{FF2B5EF4-FFF2-40B4-BE49-F238E27FC236}">
                <a16:creationId xmlns:a16="http://schemas.microsoft.com/office/drawing/2014/main" id="{E7A2D3D5-2DC9-5963-B7CA-26A824AA0B86}"/>
              </a:ext>
            </a:extLst>
          </p:cNvPr>
          <p:cNvSpPr txBox="1"/>
          <p:nvPr/>
        </p:nvSpPr>
        <p:spPr>
          <a:xfrm>
            <a:off x="5376932" y="1641366"/>
            <a:ext cx="318426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w="0"/>
                <a:solidFill>
                  <a:srgbClr val="505050">
                    <a:lumMod val="50000"/>
                  </a:srgbClr>
                </a:solidFill>
                <a:effectLst>
                  <a:outerShdw blurRad="38100" dist="19050" dir="2700000" algn="tl" rotWithShape="0">
                    <a:srgbClr val="FFFFFF">
                      <a:alpha val="0"/>
                      <a:alpha val="40000"/>
                    </a:srgbClr>
                  </a:outerShdw>
                </a:effectLst>
                <a:uLnTx/>
                <a:uFillTx/>
                <a:latin typeface="Helvetica"/>
                <a:ea typeface="Roboto"/>
                <a:cs typeface="Roboto"/>
                <a:sym typeface="Roboto"/>
              </a:rPr>
              <a:t>Condensed Matter Physics</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087"/>
              </a:solidFill>
              <a:effectLst/>
              <a:uLnTx/>
              <a:uFillTx/>
              <a:latin typeface="Roboto"/>
              <a:ea typeface="Roboto"/>
              <a:cs typeface="Roboto"/>
              <a:sym typeface="Roboto"/>
            </a:endParaRPr>
          </a:p>
        </p:txBody>
      </p:sp>
    </p:spTree>
    <p:extLst>
      <p:ext uri="{BB962C8B-B14F-4D97-AF65-F5344CB8AC3E}">
        <p14:creationId xmlns:p14="http://schemas.microsoft.com/office/powerpoint/2010/main" val="202825698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8"/>
          <p:cNvSpPr txBox="1">
            <a:spLocks noGrp="1"/>
          </p:cNvSpPr>
          <p:nvPr>
            <p:ph type="body" idx="1"/>
          </p:nvPr>
        </p:nvSpPr>
        <p:spPr>
          <a:xfrm>
            <a:off x="228603" y="728664"/>
            <a:ext cx="8672400" cy="3794400"/>
          </a:xfrm>
          <a:prstGeom prst="rect">
            <a:avLst/>
          </a:prstGeom>
          <a:noFill/>
          <a:ln>
            <a:noFill/>
          </a:ln>
        </p:spPr>
        <p:txBody>
          <a:bodyPr spcFirstLastPara="1" wrap="square" lIns="0" tIns="0" rIns="0" bIns="0" anchor="t" anchorCtr="0">
            <a:noAutofit/>
          </a:bodyPr>
          <a:lstStyle/>
          <a:p>
            <a:pPr marL="657225" lvl="0" indent="-498475" algn="l" rtl="0">
              <a:lnSpc>
                <a:spcPct val="100000"/>
              </a:lnSpc>
              <a:spcBef>
                <a:spcPts val="0"/>
              </a:spcBef>
              <a:spcAft>
                <a:spcPts val="0"/>
              </a:spcAft>
              <a:buSzPts val="1500"/>
              <a:buFont typeface="Helvetica Neue"/>
              <a:buChar char="•"/>
            </a:pPr>
            <a:r>
              <a:rPr lang="en-US" sz="1500" b="1"/>
              <a:t>The world is quantum, and we are lucky anything is amenable to classical computers</a:t>
            </a:r>
            <a:r>
              <a:rPr lang="en-US" sz="1500"/>
              <a:t> </a:t>
            </a:r>
            <a:endParaRPr sz="1500"/>
          </a:p>
          <a:p>
            <a:pPr marL="1054676" lvl="1" indent="-400626" algn="l" rtl="0">
              <a:lnSpc>
                <a:spcPct val="100000"/>
              </a:lnSpc>
              <a:spcBef>
                <a:spcPts val="0"/>
              </a:spcBef>
              <a:spcAft>
                <a:spcPts val="0"/>
              </a:spcAft>
              <a:buSzPts val="1500"/>
              <a:buFont typeface="Helvetica Neue"/>
              <a:buChar char="–"/>
            </a:pPr>
            <a:r>
              <a:rPr lang="en-US" sz="1500"/>
              <a:t>Large-scale quantum computers can tackle computations in HEP otherwise </a:t>
            </a:r>
            <a:r>
              <a:rPr lang="en-US" sz="1500" b="1">
                <a:solidFill>
                  <a:schemeClr val="accent4"/>
                </a:solidFill>
              </a:rPr>
              <a:t>inaccessible</a:t>
            </a:r>
            <a:endParaRPr sz="1500" b="1">
              <a:solidFill>
                <a:schemeClr val="accent4"/>
              </a:solidFill>
            </a:endParaRPr>
          </a:p>
          <a:p>
            <a:pPr marL="1054676" lvl="1" indent="-400626" algn="l" rtl="0">
              <a:lnSpc>
                <a:spcPct val="100000"/>
              </a:lnSpc>
              <a:spcBef>
                <a:spcPts val="0"/>
              </a:spcBef>
              <a:spcAft>
                <a:spcPts val="0"/>
              </a:spcAft>
              <a:buSzPts val="1500"/>
              <a:buFont typeface="Helvetica Neue"/>
              <a:buChar char="–"/>
            </a:pPr>
            <a:r>
              <a:rPr lang="en-US" sz="1500"/>
              <a:t>This opens up new frontiers &amp; extends the reach of LHC, LIGO, EIC &amp; DUNE</a:t>
            </a:r>
            <a:endParaRPr sz="1500"/>
          </a:p>
          <a:p>
            <a:pPr marL="0" lvl="0" indent="0" algn="l" rtl="0">
              <a:lnSpc>
                <a:spcPct val="100000"/>
              </a:lnSpc>
              <a:spcBef>
                <a:spcPts val="360"/>
              </a:spcBef>
              <a:spcAft>
                <a:spcPts val="0"/>
              </a:spcAft>
              <a:buSzPts val="1800"/>
              <a:buNone/>
            </a:pPr>
            <a:endParaRPr sz="200"/>
          </a:p>
        </p:txBody>
      </p:sp>
      <p:sp>
        <p:nvSpPr>
          <p:cNvPr id="135" name="Google Shape;135;p28"/>
          <p:cNvSpPr txBox="1"/>
          <p:nvPr/>
        </p:nvSpPr>
        <p:spPr>
          <a:xfrm>
            <a:off x="1217175" y="3974675"/>
            <a:ext cx="6898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accent6"/>
                </a:solidFill>
                <a:latin typeface="Helvetica Neue"/>
                <a:ea typeface="Helvetica Neue"/>
                <a:cs typeface="Helvetica Neue"/>
                <a:sym typeface="Helvetica Neue"/>
              </a:rPr>
              <a:t>While broad, these topics </a:t>
            </a:r>
            <a:r>
              <a:rPr lang="en-US" sz="1600">
                <a:solidFill>
                  <a:schemeClr val="accent6"/>
                </a:solidFill>
                <a:latin typeface="Helvetica Neue"/>
                <a:ea typeface="Helvetica Neue"/>
                <a:cs typeface="Helvetica Neue"/>
                <a:sym typeface="Helvetica Neue"/>
              </a:rPr>
              <a:t>often </a:t>
            </a:r>
            <a:r>
              <a:rPr lang="en-US" sz="1600" b="0" i="0" u="none" strike="noStrike" cap="none">
                <a:solidFill>
                  <a:schemeClr val="accent6"/>
                </a:solidFill>
                <a:latin typeface="Helvetica Neue"/>
                <a:ea typeface="Helvetica Neue"/>
                <a:cs typeface="Helvetica Neue"/>
                <a:sym typeface="Helvetica Neue"/>
              </a:rPr>
              <a:t>are formulated as </a:t>
            </a:r>
            <a:r>
              <a:rPr lang="en-US" sz="1600" b="1" i="0" u="none" strike="noStrike" cap="none">
                <a:solidFill>
                  <a:schemeClr val="accent5"/>
                </a:solidFill>
                <a:latin typeface="Helvetica Neue"/>
                <a:ea typeface="Helvetica Neue"/>
                <a:cs typeface="Helvetica Neue"/>
                <a:sym typeface="Helvetica Neue"/>
              </a:rPr>
              <a:t>lattice field theories</a:t>
            </a:r>
            <a:endParaRPr sz="1600" b="1" i="0" u="none" strike="noStrike" cap="none">
              <a:solidFill>
                <a:schemeClr val="accent5"/>
              </a:solidFill>
              <a:latin typeface="Helvetica Neue"/>
              <a:ea typeface="Helvetica Neue"/>
              <a:cs typeface="Helvetica Neue"/>
              <a:sym typeface="Helvetica Neue"/>
            </a:endParaRPr>
          </a:p>
        </p:txBody>
      </p:sp>
      <p:sp>
        <p:nvSpPr>
          <p:cNvPr id="136" name="Google Shape;136;p28"/>
          <p:cNvSpPr txBox="1"/>
          <p:nvPr/>
        </p:nvSpPr>
        <p:spPr>
          <a:xfrm>
            <a:off x="2234400" y="4255875"/>
            <a:ext cx="43896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a:solidFill>
                  <a:schemeClr val="dk1"/>
                </a:solidFill>
              </a:rPr>
              <a:t>Quantum Simulation for High-Energy Physics</a:t>
            </a: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a:solidFill>
                  <a:schemeClr val="dk1"/>
                </a:solidFill>
              </a:rPr>
              <a:t>Bauer, Davoudi </a:t>
            </a:r>
            <a:r>
              <a:rPr lang="en-US" sz="900" b="1" i="1">
                <a:solidFill>
                  <a:schemeClr val="dk1"/>
                </a:solidFill>
              </a:rPr>
              <a:t>et al.</a:t>
            </a:r>
            <a:r>
              <a:rPr lang="en-US" sz="900" b="1">
                <a:solidFill>
                  <a:schemeClr val="dk1"/>
                </a:solidFill>
              </a:rPr>
              <a:t> </a:t>
            </a:r>
            <a:r>
              <a:rPr lang="en-US" sz="900" b="1" i="0" u="none" strike="noStrike" cap="none">
                <a:solidFill>
                  <a:schemeClr val="dk1"/>
                </a:solidFill>
                <a:latin typeface="Arial"/>
                <a:ea typeface="Arial"/>
                <a:cs typeface="Arial"/>
                <a:sym typeface="Arial"/>
              </a:rPr>
              <a:t>- </a:t>
            </a:r>
            <a:r>
              <a:rPr lang="en-US" sz="900" b="1" i="1">
                <a:solidFill>
                  <a:schemeClr val="dk1"/>
                </a:solidFill>
              </a:rPr>
              <a:t>PRX Quantum 4 (2023) 2, 027001</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a:solidFill>
                  <a:schemeClr val="dk1"/>
                </a:solidFill>
              </a:rPr>
              <a:t>Wonderful survey of physics questions, methods, and outstanding problems in field</a:t>
            </a:r>
            <a:endParaRPr sz="1400" b="0" i="0" u="none" strike="noStrike" cap="none">
              <a:solidFill>
                <a:srgbClr val="000000"/>
              </a:solidFill>
              <a:latin typeface="Arial"/>
              <a:ea typeface="Arial"/>
              <a:cs typeface="Arial"/>
              <a:sym typeface="Arial"/>
            </a:endParaRPr>
          </a:p>
        </p:txBody>
      </p:sp>
      <p:pic>
        <p:nvPicPr>
          <p:cNvPr id="137" name="Google Shape;137;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9075" y="1616700"/>
            <a:ext cx="8914952" cy="2323150"/>
          </a:xfrm>
          <a:prstGeom prst="rect">
            <a:avLst/>
          </a:prstGeom>
          <a:noFill/>
          <a:ln>
            <a:noFill/>
          </a:ln>
        </p:spPr>
      </p:pic>
      <p:sp>
        <p:nvSpPr>
          <p:cNvPr id="138" name="Google Shape;138;p28"/>
          <p:cNvSpPr txBox="1"/>
          <p:nvPr/>
        </p:nvSpPr>
        <p:spPr>
          <a:xfrm>
            <a:off x="86200" y="54625"/>
            <a:ext cx="8937900" cy="1257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US" sz="2400" b="1">
                <a:solidFill>
                  <a:srgbClr val="004C97"/>
                </a:solidFill>
                <a:latin typeface="Roboto Black"/>
                <a:ea typeface="Roboto Black"/>
                <a:cs typeface="Roboto Black"/>
                <a:sym typeface="Roboto Black"/>
              </a:rPr>
              <a:t>Quantum Computing for Particle Physics, it’s a need</a:t>
            </a:r>
            <a:endParaRPr sz="2400" b="1">
              <a:solidFill>
                <a:srgbClr val="004C97"/>
              </a:solidFill>
              <a:latin typeface="Roboto Black"/>
              <a:ea typeface="Roboto Black"/>
              <a:cs typeface="Roboto Black"/>
              <a:sym typeface="Roboto Black"/>
            </a:endParaRPr>
          </a:p>
          <a:p>
            <a:pPr marL="0" lvl="0" indent="0" algn="l" rtl="0">
              <a:spcBef>
                <a:spcPts val="0"/>
              </a:spcBef>
              <a:spcAft>
                <a:spcPts val="0"/>
              </a:spcAft>
              <a:buClr>
                <a:schemeClr val="dk1"/>
              </a:buClr>
              <a:buSzPts val="1100"/>
              <a:buFont typeface="Arial"/>
              <a:buNone/>
            </a:pPr>
            <a:endParaRPr sz="2400" b="1">
              <a:solidFill>
                <a:srgbClr val="004C97"/>
              </a:solidFill>
              <a:latin typeface="Roboto Black"/>
              <a:ea typeface="Roboto Black"/>
              <a:cs typeface="Roboto Black"/>
              <a:sym typeface="Roboto Black"/>
            </a:endParaRPr>
          </a:p>
          <a:p>
            <a:pPr marL="0" marR="0" lvl="0" indent="0" algn="l" rtl="0">
              <a:lnSpc>
                <a:spcPct val="100000"/>
              </a:lnSpc>
              <a:spcBef>
                <a:spcPts val="0"/>
              </a:spcBef>
              <a:spcAft>
                <a:spcPts val="0"/>
              </a:spcAft>
              <a:buNone/>
            </a:pPr>
            <a:endParaRPr sz="2400" b="1">
              <a:solidFill>
                <a:srgbClr val="004C97"/>
              </a:solidFill>
              <a:latin typeface="Roboto Black"/>
              <a:ea typeface="Roboto Black"/>
              <a:cs typeface="Roboto Black"/>
              <a:sym typeface="Roboto Black"/>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heory work: preparing a ladder of increasingly bigger groups, toward QCD.…"/>
          <p:cNvSpPr txBox="1">
            <a:spLocks noGrp="1"/>
          </p:cNvSpPr>
          <p:nvPr>
            <p:ph type="body" idx="1"/>
          </p:nvPr>
        </p:nvSpPr>
        <p:spPr>
          <a:xfrm>
            <a:off x="454954" y="934077"/>
            <a:ext cx="7989809" cy="3574920"/>
          </a:xfrm>
          <a:prstGeom prst="rect">
            <a:avLst/>
          </a:prstGeom>
        </p:spPr>
        <p:txBody>
          <a:bodyPr/>
          <a:lstStyle/>
          <a:p>
            <a:pPr marL="230188" indent="-230188" defTabSz="457200">
              <a:spcBef>
                <a:spcPts val="400"/>
              </a:spcBef>
              <a:buClrTx/>
              <a:buSzPct val="100000"/>
              <a:buFontTx/>
              <a:buChar char="▪"/>
              <a:defRPr>
                <a:solidFill>
                  <a:srgbClr val="000000"/>
                </a:solidFill>
                <a:latin typeface="+mn-lt"/>
                <a:ea typeface="+mn-ea"/>
                <a:cs typeface="+mn-cs"/>
                <a:sym typeface="Roboto"/>
              </a:defRPr>
            </a:pPr>
            <a:r>
              <a:t>Theory work: preparing a ladder of increasingly bigger groups, toward QCD.</a:t>
            </a:r>
          </a:p>
          <a:p>
            <a:pPr marL="230188" indent="-230188" defTabSz="457200">
              <a:spcBef>
                <a:spcPts val="400"/>
              </a:spcBef>
              <a:buClrTx/>
              <a:buSzPct val="100000"/>
              <a:buFontTx/>
              <a:buChar char="▪"/>
              <a:defRPr>
                <a:solidFill>
                  <a:srgbClr val="000000"/>
                </a:solidFill>
                <a:latin typeface="+mn-lt"/>
                <a:ea typeface="+mn-ea"/>
                <a:cs typeface="+mn-cs"/>
                <a:sym typeface="Roboto"/>
              </a:defRPr>
            </a:pPr>
            <a:r>
              <a:t>What are the gates for the various architectures?</a:t>
            </a:r>
          </a:p>
        </p:txBody>
      </p:sp>
      <p:sp>
        <p:nvSpPr>
          <p:cNvPr id="256" name="Google Shape;37;p5"/>
          <p:cNvSpPr txBox="1">
            <a:spLocks noGrp="1"/>
          </p:cNvSpPr>
          <p:nvPr>
            <p:ph type="sldNum" sz="quarter" idx="2"/>
          </p:nvPr>
        </p:nvSpPr>
        <p:spPr>
          <a:xfrm>
            <a:off x="228036" y="4851093"/>
            <a:ext cx="127001" cy="1365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4C97"/>
                </a:solidFill>
                <a:effectLst/>
                <a:uLnTx/>
                <a:uFillTx/>
                <a:latin typeface="Roboto"/>
                <a:ea typeface="Roboto"/>
                <a:cs typeface="Roboto"/>
                <a:sym typeface="Roboto"/>
              </a:rPr>
              <a:pPr marL="0" marR="0" lvl="0" indent="0" algn="ctr" defTabSz="457200" rtl="0" eaLnBrk="1" fontAlgn="auto" latinLnBrk="0" hangingPunct="0">
                <a:lnSpc>
                  <a:spcPct val="100000"/>
                </a:lnSpc>
                <a:spcBef>
                  <a:spcPts val="0"/>
                </a:spcBef>
                <a:spcAft>
                  <a:spcPts val="0"/>
                </a:spcAft>
                <a:buClrTx/>
                <a:buSzTx/>
                <a:buFontTx/>
                <a:buNone/>
                <a:tabLst/>
                <a:defRPr/>
              </a:pPr>
              <a:t>77</a:t>
            </a:fld>
            <a:endParaRPr kumimoji="0" sz="900" b="0" i="0" u="none" strike="noStrike" kern="0" cap="none" spc="0" normalizeH="0" baseline="0" noProof="0">
              <a:ln>
                <a:noFill/>
              </a:ln>
              <a:solidFill>
                <a:srgbClr val="004C97"/>
              </a:solidFill>
              <a:effectLst/>
              <a:uLnTx/>
              <a:uFillTx/>
              <a:latin typeface="Roboto"/>
              <a:ea typeface="Roboto"/>
              <a:cs typeface="Roboto"/>
              <a:sym typeface="Roboto"/>
            </a:endParaRPr>
          </a:p>
        </p:txBody>
      </p:sp>
      <p:sp>
        <p:nvSpPr>
          <p:cNvPr id="257" name="Google Shape;113;g1f15e4fdadd_0_1"/>
          <p:cNvSpPr txBox="1">
            <a:spLocks noGrp="1"/>
          </p:cNvSpPr>
          <p:nvPr>
            <p:ph type="title"/>
          </p:nvPr>
        </p:nvSpPr>
        <p:spPr>
          <a:xfrm>
            <a:off x="228600" y="188813"/>
            <a:ext cx="8686800" cy="497660"/>
          </a:xfrm>
          <a:prstGeom prst="rect">
            <a:avLst/>
          </a:prstGeom>
        </p:spPr>
        <p:txBody>
          <a:bodyPr/>
          <a:lstStyle>
            <a:lvl1pPr>
              <a:defRPr sz="3200">
                <a:latin typeface="+mn-lt"/>
                <a:ea typeface="+mn-ea"/>
                <a:cs typeface="+mn-cs"/>
                <a:sym typeface="Roboto"/>
              </a:defRPr>
            </a:lvl1pPr>
          </a:lstStyle>
          <a:p>
            <a:r>
              <a:t>Roadmap: Theory Groundwork</a:t>
            </a:r>
          </a:p>
        </p:txBody>
      </p:sp>
      <p:pic>
        <p:nvPicPr>
          <p:cNvPr id="258" name="Google Shape;123;g1f15e4fdadd_0_13" descr="Google Shape;123;g1f15e4fdadd_0_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57550" y="3919735"/>
            <a:ext cx="5387828" cy="920790"/>
          </a:xfrm>
          <a:prstGeom prst="rect">
            <a:avLst/>
          </a:prstGeom>
          <a:ln w="12700">
            <a:miter lim="400000"/>
          </a:ln>
        </p:spPr>
      </p:pic>
      <p:pic>
        <p:nvPicPr>
          <p:cNvPr id="259" name="Google Shape;123;g1f15e4fdadd_0_13" descr="Google Shape;123;g1f15e4fdadd_0_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9077" y="1628373"/>
            <a:ext cx="5288559" cy="2280776"/>
          </a:xfrm>
          <a:prstGeom prst="rect">
            <a:avLst/>
          </a:prstGeom>
          <a:ln w="12700">
            <a:miter lim="400000"/>
          </a:ln>
        </p:spPr>
      </p:pic>
      <p:grpSp>
        <p:nvGrpSpPr>
          <p:cNvPr id="262" name="Group"/>
          <p:cNvGrpSpPr/>
          <p:nvPr/>
        </p:nvGrpSpPr>
        <p:grpSpPr>
          <a:xfrm>
            <a:off x="5515410" y="1624158"/>
            <a:ext cx="1317023" cy="826070"/>
            <a:chOff x="0" y="0"/>
            <a:chExt cx="1317022" cy="826067"/>
          </a:xfrm>
        </p:grpSpPr>
        <p:pic>
          <p:nvPicPr>
            <p:cNvPr id="260" name="Google Shape;123;g1f15e4fdadd_0_13" descr="Google Shape;123;g1f15e4fdadd_0_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4201" y="186634"/>
              <a:ext cx="1292821" cy="639433"/>
            </a:xfrm>
            <a:prstGeom prst="rect">
              <a:avLst/>
            </a:prstGeom>
            <a:ln w="12700" cap="flat">
              <a:noFill/>
              <a:miter lim="400000"/>
            </a:ln>
            <a:effectLst/>
          </p:spPr>
        </p:pic>
        <p:sp>
          <p:nvSpPr>
            <p:cNvPr id="261" name="Theory progress:"/>
            <p:cNvSpPr txBox="1"/>
            <p:nvPr/>
          </p:nvSpPr>
          <p:spPr>
            <a:xfrm>
              <a:off x="0" y="0"/>
              <a:ext cx="1174469"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100" b="1">
                  <a:solidFill>
                    <a:srgbClr val="000000"/>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000000"/>
                  </a:solidFill>
                  <a:effectLst/>
                  <a:uLnTx/>
                  <a:uFillTx/>
                  <a:latin typeface="Roboto"/>
                  <a:ea typeface="Roboto"/>
                  <a:cs typeface="Roboto"/>
                  <a:sym typeface="Roboto"/>
                </a:rPr>
                <a:t>Theory progress:</a:t>
              </a:r>
            </a:p>
          </p:txBody>
        </p:sp>
      </p:grpSp>
      <p:sp>
        <p:nvSpPr>
          <p:cNvPr id="263" name="Leveraging DOE investment in Lattice QCD at Fermilab, many challenges are parallel."/>
          <p:cNvSpPr txBox="1"/>
          <p:nvPr/>
        </p:nvSpPr>
        <p:spPr>
          <a:xfrm>
            <a:off x="6307505" y="3392104"/>
            <a:ext cx="2437672"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3087"/>
                </a:solidFill>
                <a:effectLst/>
                <a:uLnTx/>
                <a:uFillTx/>
                <a:latin typeface="Roboto"/>
                <a:ea typeface="Roboto"/>
                <a:cs typeface="Roboto"/>
                <a:sym typeface="Roboto"/>
              </a:rPr>
              <a:t>Leveraging DOE investment in Lattice QCD at Fermilab, many challenges are parallel.</a:t>
            </a:r>
          </a:p>
        </p:txBody>
      </p:sp>
      <p:pic>
        <p:nvPicPr>
          <p:cNvPr id="2" name="Image" descr="Image">
            <a:extLst>
              <a:ext uri="{FF2B5EF4-FFF2-40B4-BE49-F238E27FC236}">
                <a16:creationId xmlns:a16="http://schemas.microsoft.com/office/drawing/2014/main" id="{32A99648-1077-A44B-E853-CCE4FB67FA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0044" y="1526848"/>
            <a:ext cx="1174469" cy="1174469"/>
          </a:xfrm>
          <a:prstGeom prst="rect">
            <a:avLst/>
          </a:prstGeom>
          <a:ln w="12700">
            <a:miter lim="400000"/>
          </a:ln>
        </p:spPr>
      </p:pic>
      <p:sp>
        <p:nvSpPr>
          <p:cNvPr id="4" name="TextBox 3">
            <a:extLst>
              <a:ext uri="{FF2B5EF4-FFF2-40B4-BE49-F238E27FC236}">
                <a16:creationId xmlns:a16="http://schemas.microsoft.com/office/drawing/2014/main" id="{B2B890C6-DB80-C3CD-0E69-C0100DB53BC6}"/>
              </a:ext>
            </a:extLst>
          </p:cNvPr>
          <p:cNvSpPr txBox="1"/>
          <p:nvPr/>
        </p:nvSpPr>
        <p:spPr>
          <a:xfrm>
            <a:off x="7730044" y="2685619"/>
            <a:ext cx="458114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t>Hank </a:t>
            </a:r>
            <a:r>
              <a:rPr lang="en-US" sz="1200" dirty="0" err="1"/>
              <a:t>Lamm</a:t>
            </a:r>
            <a:r>
              <a:rPr lang="en-US" sz="1200" dirty="0"/>
              <a:t> (FNAL)</a:t>
            </a:r>
          </a:p>
        </p:txBody>
      </p:sp>
    </p:spTree>
    <p:extLst>
      <p:ext uri="{BB962C8B-B14F-4D97-AF65-F5344CB8AC3E}">
        <p14:creationId xmlns:p14="http://schemas.microsoft.com/office/powerpoint/2010/main" val="352447344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p:nvPr/>
        </p:nvSpPr>
        <p:spPr>
          <a:xfrm>
            <a:off x="1963525" y="27975"/>
            <a:ext cx="50814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1100"/>
              <a:buNone/>
            </a:pPr>
            <a:r>
              <a:rPr lang="en-US" sz="2200" b="1">
                <a:solidFill>
                  <a:srgbClr val="004C97"/>
                </a:solidFill>
                <a:latin typeface="Helvetica Neue"/>
                <a:ea typeface="Helvetica Neue"/>
                <a:cs typeface="Helvetica Neue"/>
                <a:sym typeface="Helvetica Neue"/>
              </a:rPr>
              <a:t>What will quantum practicality take?</a:t>
            </a:r>
            <a:endParaRPr sz="2400">
              <a:solidFill>
                <a:srgbClr val="004C97"/>
              </a:solidFill>
              <a:latin typeface="Roboto Black"/>
              <a:ea typeface="Roboto Black"/>
              <a:cs typeface="Roboto Black"/>
              <a:sym typeface="Roboto Black"/>
            </a:endParaRPr>
          </a:p>
        </p:txBody>
      </p:sp>
      <p:pic>
        <p:nvPicPr>
          <p:cNvPr id="144" name="Google Shape;144;p29"/>
          <p:cNvPicPr preferRelativeResize="0"/>
          <p:nvPr/>
        </p:nvPicPr>
        <p:blipFill>
          <a:blip r:embed="rId3">
            <a:alphaModFix/>
          </a:blip>
          <a:stretch>
            <a:fillRect/>
          </a:stretch>
        </p:blipFill>
        <p:spPr>
          <a:xfrm>
            <a:off x="97549" y="1251225"/>
            <a:ext cx="5551174" cy="3375900"/>
          </a:xfrm>
          <a:prstGeom prst="rect">
            <a:avLst/>
          </a:prstGeom>
          <a:noFill/>
          <a:ln>
            <a:noFill/>
          </a:ln>
        </p:spPr>
      </p:pic>
      <p:pic>
        <p:nvPicPr>
          <p:cNvPr id="145" name="Google Shape;145;p29" descr="\begin{align}&#10;\mathcal{E}&amp;=\text{Ratio of Logical to Physical Qudit}\\&#10;G_{qubit}&amp;=\text{Number of Gates per Qudit}\\&#10;\mathcal{G}&amp;=\text{Efficiency of Gate Synthesis}&#10;\end{align}&#10;%f299e89d-62ca-4569-8442-7453e3708ddc"/>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83600" y="1771050"/>
            <a:ext cx="3373901" cy="666075"/>
          </a:xfrm>
          <a:prstGeom prst="rect">
            <a:avLst/>
          </a:prstGeom>
          <a:noFill/>
          <a:ln>
            <a:noFill/>
          </a:ln>
        </p:spPr>
      </p:pic>
      <p:pic>
        <p:nvPicPr>
          <p:cNvPr id="146" name="Google Shape;146;p29" descr="N_{gates}=[G_{qudit}N_{qudit}]^{\mathcal{G}}(T/a_t)&#10;%bb843abc-c647-4b7f-a145-4813cfcda9f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741615" y="531156"/>
            <a:ext cx="4329611" cy="393594"/>
          </a:xfrm>
          <a:prstGeom prst="rect">
            <a:avLst/>
          </a:prstGeom>
          <a:noFill/>
          <a:ln>
            <a:noFill/>
          </a:ln>
        </p:spPr>
      </p:pic>
      <p:pic>
        <p:nvPicPr>
          <p:cNvPr id="147" name="Google Shape;147;p29" descr="N_{qudit}=\mathcal{E}(d\Lambda+\mathcal{F})(L/a)^d&#10;%92b372ff-88bd-40b1-908a-5c4e9e121cff"/>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2283" y="531150"/>
            <a:ext cx="3872339" cy="393594"/>
          </a:xfrm>
          <a:prstGeom prst="rect">
            <a:avLst/>
          </a:prstGeom>
          <a:noFill/>
          <a:ln>
            <a:noFill/>
          </a:ln>
        </p:spPr>
      </p:pic>
      <p:sp>
        <p:nvSpPr>
          <p:cNvPr id="148" name="Google Shape;148;p29"/>
          <p:cNvSpPr txBox="1"/>
          <p:nvPr/>
        </p:nvSpPr>
        <p:spPr>
          <a:xfrm>
            <a:off x="6221025" y="1340650"/>
            <a:ext cx="2404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b="1">
                <a:solidFill>
                  <a:srgbClr val="004C97"/>
                </a:solidFill>
                <a:latin typeface="Helvetica Neue"/>
                <a:ea typeface="Helvetica Neue"/>
                <a:cs typeface="Helvetica Neue"/>
                <a:sym typeface="Helvetica Neue"/>
              </a:rPr>
              <a:t>Reductions thru SQMS</a:t>
            </a:r>
            <a:endParaRPr sz="1600">
              <a:solidFill>
                <a:schemeClr val="accent6"/>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600">
              <a:solidFill>
                <a:schemeClr val="accent6"/>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600">
              <a:solidFill>
                <a:schemeClr val="accent6"/>
              </a:solidFill>
              <a:latin typeface="Helvetica Neue"/>
              <a:ea typeface="Helvetica Neue"/>
              <a:cs typeface="Helvetica Neue"/>
              <a:sym typeface="Helvetica Neue"/>
            </a:endParaRPr>
          </a:p>
        </p:txBody>
      </p:sp>
      <p:sp>
        <p:nvSpPr>
          <p:cNvPr id="149" name="Google Shape;149;p29"/>
          <p:cNvSpPr txBox="1"/>
          <p:nvPr/>
        </p:nvSpPr>
        <p:spPr>
          <a:xfrm>
            <a:off x="5683600" y="2679950"/>
            <a:ext cx="32088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a:solidFill>
                  <a:srgbClr val="004C97"/>
                </a:solidFill>
                <a:latin typeface="Helvetica Neue"/>
                <a:ea typeface="Helvetica Neue"/>
                <a:cs typeface="Helvetica Neue"/>
                <a:sym typeface="Helvetica Neue"/>
              </a:rPr>
              <a:t>Current computers are usable for testing subroutines</a:t>
            </a:r>
            <a:endParaRPr sz="1600" b="1">
              <a:solidFill>
                <a:srgbClr val="004C97"/>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600" b="1">
              <a:solidFill>
                <a:srgbClr val="004C97"/>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US" sz="1600" b="1" u="sng">
                <a:solidFill>
                  <a:srgbClr val="004C97"/>
                </a:solidFill>
                <a:latin typeface="Helvetica Neue"/>
                <a:ea typeface="Helvetica Neue"/>
                <a:cs typeface="Helvetica Neue"/>
                <a:sym typeface="Helvetica Neue"/>
              </a:rPr>
              <a:t>Co-designing</a:t>
            </a:r>
            <a:r>
              <a:rPr lang="en-US" sz="1600" b="1">
                <a:solidFill>
                  <a:srgbClr val="004C97"/>
                </a:solidFill>
                <a:latin typeface="Helvetica Neue"/>
                <a:ea typeface="Helvetica Neue"/>
                <a:cs typeface="Helvetica Neue"/>
                <a:sym typeface="Helvetica Neue"/>
              </a:rPr>
              <a:t> future computers specialized to HEP applications </a:t>
            </a:r>
            <a:endParaRPr sz="1600" b="1">
              <a:solidFill>
                <a:srgbClr val="004C97"/>
              </a:solidFill>
              <a:latin typeface="Helvetica Neue"/>
              <a:ea typeface="Helvetica Neue"/>
              <a:cs typeface="Helvetica Neue"/>
              <a:sym typeface="Helvetica Neu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p:nvPr/>
        </p:nvSpPr>
        <p:spPr>
          <a:xfrm>
            <a:off x="1963525" y="104175"/>
            <a:ext cx="50814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1100"/>
              <a:buNone/>
            </a:pPr>
            <a:r>
              <a:rPr lang="en-US" sz="2200" b="1">
                <a:solidFill>
                  <a:srgbClr val="004C97"/>
                </a:solidFill>
                <a:latin typeface="Helvetica Neue"/>
                <a:ea typeface="Helvetica Neue"/>
                <a:cs typeface="Helvetica Neue"/>
                <a:sym typeface="Helvetica Neue"/>
              </a:rPr>
              <a:t>How is SQMS reducing resources?</a:t>
            </a:r>
            <a:endParaRPr sz="2400">
              <a:solidFill>
                <a:srgbClr val="004C97"/>
              </a:solidFill>
              <a:latin typeface="Roboto Black"/>
              <a:ea typeface="Roboto Black"/>
              <a:cs typeface="Roboto Black"/>
              <a:sym typeface="Roboto Black"/>
            </a:endParaRPr>
          </a:p>
        </p:txBody>
      </p:sp>
      <p:sp>
        <p:nvSpPr>
          <p:cNvPr id="155" name="Google Shape;155;p30"/>
          <p:cNvSpPr txBox="1"/>
          <p:nvPr/>
        </p:nvSpPr>
        <p:spPr>
          <a:xfrm>
            <a:off x="4582119" y="695780"/>
            <a:ext cx="6895800" cy="368847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667"/>
              <a:buFont typeface="Arial"/>
              <a:buNone/>
            </a:pPr>
            <a:r>
              <a:rPr lang="en-US" sz="1767" b="1" i="0" u="none" strike="noStrike" cap="none" dirty="0">
                <a:solidFill>
                  <a:srgbClr val="004C97"/>
                </a:solidFill>
                <a:latin typeface="Arial"/>
                <a:ea typeface="Arial"/>
                <a:cs typeface="Arial"/>
                <a:sym typeface="Arial"/>
              </a:rPr>
              <a:t>Scientific Achievement</a:t>
            </a:r>
            <a:endParaRPr sz="500" b="0" i="0" u="none" strike="noStrike" cap="none" dirty="0">
              <a:solidFill>
                <a:srgbClr val="004C97"/>
              </a:solidFill>
              <a:latin typeface="Arial"/>
              <a:ea typeface="Arial"/>
              <a:cs typeface="Arial"/>
              <a:sym typeface="Arial"/>
            </a:endParaRPr>
          </a:p>
          <a:p>
            <a:pPr marL="302676" marR="0" lvl="0" indent="0" algn="just" rtl="0">
              <a:lnSpc>
                <a:spcPct val="100000"/>
              </a:lnSpc>
              <a:spcBef>
                <a:spcPts val="0"/>
              </a:spcBef>
              <a:spcAft>
                <a:spcPts val="0"/>
              </a:spcAft>
              <a:buClr>
                <a:srgbClr val="000000"/>
              </a:buClr>
              <a:buSzPts val="2667"/>
              <a:buFont typeface="Arial"/>
              <a:buNone/>
            </a:pPr>
            <a:r>
              <a:rPr lang="en-US" sz="1767" b="0" i="0" u="none" strike="noStrike" cap="none" dirty="0">
                <a:solidFill>
                  <a:srgbClr val="000000"/>
                </a:solidFill>
                <a:latin typeface="Calibri"/>
                <a:ea typeface="Calibri"/>
                <a:cs typeface="Calibri"/>
                <a:sym typeface="Calibri"/>
              </a:rPr>
              <a:t>Derived 3 of 8 discrete group, </a:t>
            </a:r>
            <a:endParaRPr sz="1767" b="0" i="0" u="none" strike="noStrike" cap="none" dirty="0">
              <a:solidFill>
                <a:srgbClr val="000000"/>
              </a:solidFill>
              <a:latin typeface="Calibri"/>
              <a:ea typeface="Calibri"/>
              <a:cs typeface="Calibri"/>
              <a:sym typeface="Calibri"/>
            </a:endParaRPr>
          </a:p>
          <a:p>
            <a:pPr marL="302676" marR="0" lvl="0" indent="0" algn="just" rtl="0">
              <a:lnSpc>
                <a:spcPct val="100000"/>
              </a:lnSpc>
              <a:spcBef>
                <a:spcPts val="0"/>
              </a:spcBef>
              <a:spcAft>
                <a:spcPts val="0"/>
              </a:spcAft>
              <a:buClr>
                <a:srgbClr val="000000"/>
              </a:buClr>
              <a:buSzPts val="2667"/>
              <a:buFont typeface="Arial"/>
              <a:buNone/>
            </a:pPr>
            <a:r>
              <a:rPr lang="en-US" sz="1767" dirty="0">
                <a:latin typeface="Calibri"/>
                <a:ea typeface="Calibri"/>
                <a:cs typeface="Calibri"/>
                <a:sym typeface="Calibri"/>
              </a:rPr>
              <a:t>I</a:t>
            </a:r>
            <a:r>
              <a:rPr lang="en-US" sz="1767" b="0" i="0" u="none" strike="noStrike" cap="none" dirty="0">
                <a:solidFill>
                  <a:srgbClr val="000000"/>
                </a:solidFill>
                <a:latin typeface="Calibri"/>
                <a:ea typeface="Calibri"/>
                <a:cs typeface="Calibri"/>
                <a:sym typeface="Calibri"/>
              </a:rPr>
              <a:t>nvestigated cost of 3d QPU implementations   </a:t>
            </a:r>
            <a:endParaRPr sz="5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1100" b="1" i="0" u="none" strike="noStrike" cap="none" dirty="0">
              <a:solidFill>
                <a:srgbClr val="004C9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67"/>
              <a:buFont typeface="Arial"/>
              <a:buNone/>
            </a:pPr>
            <a:r>
              <a:rPr lang="en-US" sz="1767" b="1" i="0" u="none" strike="noStrike" cap="none" dirty="0">
                <a:solidFill>
                  <a:srgbClr val="004C97"/>
                </a:solidFill>
                <a:latin typeface="Arial"/>
                <a:ea typeface="Arial"/>
                <a:cs typeface="Arial"/>
                <a:sym typeface="Arial"/>
              </a:rPr>
              <a:t>Significance and impact</a:t>
            </a:r>
            <a:endParaRPr sz="500" b="0" i="0" u="none" strike="noStrike" cap="none" dirty="0">
              <a:solidFill>
                <a:srgbClr val="004C97"/>
              </a:solidFill>
              <a:latin typeface="Arial"/>
              <a:ea typeface="Arial"/>
              <a:cs typeface="Arial"/>
              <a:sym typeface="Arial"/>
            </a:endParaRPr>
          </a:p>
          <a:p>
            <a:pPr marL="302676" marR="0" lvl="0" indent="0" algn="just" rtl="0">
              <a:lnSpc>
                <a:spcPct val="100000"/>
              </a:lnSpc>
              <a:spcBef>
                <a:spcPts val="0"/>
              </a:spcBef>
              <a:spcAft>
                <a:spcPts val="0"/>
              </a:spcAft>
              <a:buClr>
                <a:srgbClr val="000000"/>
              </a:buClr>
              <a:buSzPts val="2400"/>
              <a:buFont typeface="Arial"/>
              <a:buNone/>
            </a:pPr>
            <a:r>
              <a:rPr lang="en-US" sz="1500" b="1" i="0" u="none" strike="noStrike" cap="none" dirty="0">
                <a:solidFill>
                  <a:srgbClr val="000000"/>
                </a:solidFill>
                <a:latin typeface="Calibri"/>
                <a:ea typeface="Calibri"/>
                <a:cs typeface="Calibri"/>
                <a:sym typeface="Calibri"/>
              </a:rPr>
              <a:t>Allows benchmarking. Algorithmic </a:t>
            </a:r>
            <a:endParaRPr sz="1500" b="1" i="0" u="none" strike="noStrike" cap="none" dirty="0">
              <a:solidFill>
                <a:srgbClr val="000000"/>
              </a:solidFill>
              <a:latin typeface="Calibri"/>
              <a:ea typeface="Calibri"/>
              <a:cs typeface="Calibri"/>
              <a:sym typeface="Calibri"/>
            </a:endParaRPr>
          </a:p>
          <a:p>
            <a:pPr marL="302676" marR="0" lvl="0" indent="0" algn="just" rtl="0">
              <a:lnSpc>
                <a:spcPct val="100000"/>
              </a:lnSpc>
              <a:spcBef>
                <a:spcPts val="0"/>
              </a:spcBef>
              <a:spcAft>
                <a:spcPts val="0"/>
              </a:spcAft>
              <a:buClr>
                <a:srgbClr val="000000"/>
              </a:buClr>
              <a:buSzPts val="2400"/>
              <a:buFont typeface="Arial"/>
              <a:buNone/>
            </a:pPr>
            <a:r>
              <a:rPr lang="en-US" sz="1500" b="1" i="0" u="none" strike="noStrike" cap="none" dirty="0">
                <a:solidFill>
                  <a:srgbClr val="000000"/>
                </a:solidFill>
                <a:latin typeface="Calibri"/>
                <a:ea typeface="Calibri"/>
                <a:cs typeface="Calibri"/>
                <a:sym typeface="Calibri"/>
              </a:rPr>
              <a:t>preference for S</a:t>
            </a:r>
            <a:r>
              <a:rPr lang="en-US" sz="1100" b="1" i="0" u="none" strike="noStrike" cap="none" dirty="0">
                <a:solidFill>
                  <a:srgbClr val="000000"/>
                </a:solidFill>
                <a:latin typeface="Calibri"/>
                <a:ea typeface="Calibri"/>
                <a:cs typeface="Calibri"/>
                <a:sym typeface="Calibri"/>
              </a:rPr>
              <a:t>NAP</a:t>
            </a:r>
            <a:r>
              <a:rPr lang="en-US" sz="1500" b="1" i="0" u="none" strike="noStrike" cap="none" dirty="0">
                <a:solidFill>
                  <a:srgbClr val="000000"/>
                </a:solidFill>
                <a:latin typeface="Calibri"/>
                <a:ea typeface="Calibri"/>
                <a:cs typeface="Calibri"/>
                <a:sym typeface="Calibri"/>
              </a:rPr>
              <a:t>+D</a:t>
            </a:r>
            <a:r>
              <a:rPr lang="en-US" sz="1100" b="1" i="0" u="none" strike="noStrike" cap="none" dirty="0">
                <a:solidFill>
                  <a:srgbClr val="000000"/>
                </a:solidFill>
                <a:latin typeface="Calibri"/>
                <a:ea typeface="Calibri"/>
                <a:cs typeface="Calibri"/>
                <a:sym typeface="Calibri"/>
              </a:rPr>
              <a:t>ISP</a:t>
            </a:r>
            <a:r>
              <a:rPr lang="en-US" sz="1500" b="1" i="0" u="none" strike="noStrike" cap="none" dirty="0">
                <a:solidFill>
                  <a:srgbClr val="000000"/>
                </a:solidFill>
                <a:latin typeface="Calibri"/>
                <a:ea typeface="Calibri"/>
                <a:cs typeface="Calibri"/>
                <a:sym typeface="Calibri"/>
              </a:rPr>
              <a:t> over ECD. </a:t>
            </a:r>
            <a:endParaRPr sz="1500" b="1" i="0" u="none" strike="noStrike" cap="none" dirty="0">
              <a:solidFill>
                <a:srgbClr val="000000"/>
              </a:solidFill>
              <a:latin typeface="Calibri"/>
              <a:ea typeface="Calibri"/>
              <a:cs typeface="Calibri"/>
              <a:sym typeface="Calibri"/>
            </a:endParaRPr>
          </a:p>
          <a:p>
            <a:pPr marL="302676" marR="0" lvl="0" indent="0" algn="just" rtl="0">
              <a:lnSpc>
                <a:spcPct val="100000"/>
              </a:lnSpc>
              <a:spcBef>
                <a:spcPts val="0"/>
              </a:spcBef>
              <a:spcAft>
                <a:spcPts val="0"/>
              </a:spcAft>
              <a:buClr>
                <a:srgbClr val="000000"/>
              </a:buClr>
              <a:buSzPts val="2400"/>
              <a:buFont typeface="Arial"/>
              <a:buNone/>
            </a:pPr>
            <a:r>
              <a:rPr lang="en-US" sz="1500" b="1" i="0" u="none" strike="noStrike" cap="none" dirty="0">
                <a:solidFill>
                  <a:srgbClr val="000000"/>
                </a:solidFill>
                <a:latin typeface="Calibri"/>
                <a:ea typeface="Calibri"/>
                <a:cs typeface="Calibri"/>
                <a:sym typeface="Calibri"/>
              </a:rPr>
              <a:t>Gains in Pulse Optimization.</a:t>
            </a:r>
            <a:endParaRPr sz="500" b="0" i="0" u="none" strike="noStrike" cap="none" dirty="0">
              <a:solidFill>
                <a:srgbClr val="000000"/>
              </a:solidFill>
              <a:latin typeface="Arial"/>
              <a:ea typeface="Arial"/>
              <a:cs typeface="Arial"/>
              <a:sym typeface="Arial"/>
            </a:endParaRPr>
          </a:p>
          <a:p>
            <a:pPr marL="302676" marR="0" lvl="0" indent="0" algn="just" rtl="0">
              <a:lnSpc>
                <a:spcPct val="100000"/>
              </a:lnSpc>
              <a:spcBef>
                <a:spcPts val="0"/>
              </a:spcBef>
              <a:spcAft>
                <a:spcPts val="0"/>
              </a:spcAft>
              <a:buClr>
                <a:srgbClr val="000000"/>
              </a:buClr>
              <a:buSzPts val="2000"/>
              <a:buFont typeface="Arial"/>
              <a:buNone/>
            </a:pPr>
            <a:endParaRPr sz="1100" b="1" i="0" u="none" strike="noStrike" cap="none" dirty="0">
              <a:solidFill>
                <a:srgbClr val="10663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67"/>
              <a:buFont typeface="Arial"/>
              <a:buNone/>
            </a:pPr>
            <a:r>
              <a:rPr lang="en-US" sz="1767" b="1" i="0" u="none" strike="noStrike" cap="none" dirty="0">
                <a:solidFill>
                  <a:srgbClr val="004C97"/>
                </a:solidFill>
                <a:latin typeface="Arial"/>
                <a:ea typeface="Arial"/>
                <a:cs typeface="Arial"/>
                <a:sym typeface="Arial"/>
              </a:rPr>
              <a:t>Details and Next Steps</a:t>
            </a:r>
            <a:endParaRPr sz="500" b="0" i="0" u="none" strike="noStrike" cap="none" dirty="0">
              <a:solidFill>
                <a:srgbClr val="004C97"/>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Calibri"/>
              <a:buChar char="●"/>
            </a:pPr>
            <a:r>
              <a:rPr lang="en-US" sz="1200" b="0" i="0" u="sng" strike="noStrike" cap="none" dirty="0">
                <a:solidFill>
                  <a:srgbClr val="000000"/>
                </a:solidFill>
                <a:latin typeface="Calibri"/>
                <a:ea typeface="Calibri"/>
                <a:cs typeface="Calibri"/>
                <a:sym typeface="Calibri"/>
              </a:rPr>
              <a:t>High “connectivity” devices greatly reduce costs.</a:t>
            </a:r>
            <a:r>
              <a:rPr lang="en-US" sz="1200" b="1" i="0" u="sng" strike="noStrike" cap="none" dirty="0">
                <a:solidFill>
                  <a:srgbClr val="000000"/>
                </a:solidFill>
                <a:latin typeface="Calibri"/>
                <a:ea typeface="Calibri"/>
                <a:cs typeface="Calibri"/>
                <a:sym typeface="Calibri"/>
              </a:rPr>
              <a:t> SQMS 3D!</a:t>
            </a:r>
            <a:endParaRPr sz="1200" b="1" i="0" u="sng" strike="noStrike" cap="none" dirty="0">
              <a:solidFill>
                <a:srgbClr val="000000"/>
              </a:solidFill>
              <a:latin typeface="Calibri"/>
              <a:ea typeface="Calibri"/>
              <a:cs typeface="Calibri"/>
              <a:sym typeface="Calibri"/>
            </a:endParaRPr>
          </a:p>
          <a:p>
            <a:pPr marL="457200" marR="0" lvl="0" indent="-298450" algn="l" rtl="0">
              <a:lnSpc>
                <a:spcPct val="100000"/>
              </a:lnSpc>
              <a:spcBef>
                <a:spcPts val="0"/>
              </a:spcBef>
              <a:spcAft>
                <a:spcPts val="0"/>
              </a:spcAft>
              <a:buClr>
                <a:srgbClr val="000000"/>
              </a:buClr>
              <a:buSzPts val="1100"/>
              <a:buFont typeface="Calibri"/>
              <a:buChar char="●"/>
            </a:pPr>
            <a:r>
              <a:rPr lang="en-US" sz="1200" b="0" i="0" u="none" strike="noStrike" cap="none" dirty="0">
                <a:solidFill>
                  <a:srgbClr val="000000"/>
                </a:solidFill>
                <a:latin typeface="Calibri"/>
                <a:ea typeface="Calibri"/>
                <a:cs typeface="Calibri"/>
                <a:sym typeface="Calibri"/>
              </a:rPr>
              <a:t>Need to derive remaining 5 groups (by 2025)</a:t>
            </a:r>
            <a:endParaRPr sz="1200" b="0" i="0" u="none" strike="noStrike" cap="none" dirty="0">
              <a:solidFill>
                <a:srgbClr val="000000"/>
              </a:solidFill>
              <a:latin typeface="Calibri"/>
              <a:ea typeface="Calibri"/>
              <a:cs typeface="Calibri"/>
              <a:sym typeface="Calibri"/>
            </a:endParaRPr>
          </a:p>
          <a:p>
            <a:pPr marL="457200" marR="0" lvl="0" indent="-298450" algn="l" rtl="0">
              <a:lnSpc>
                <a:spcPct val="100000"/>
              </a:lnSpc>
              <a:spcBef>
                <a:spcPts val="0"/>
              </a:spcBef>
              <a:spcAft>
                <a:spcPts val="0"/>
              </a:spcAft>
              <a:buClr>
                <a:srgbClr val="000000"/>
              </a:buClr>
              <a:buSzPts val="1100"/>
              <a:buFont typeface="Calibri"/>
              <a:buChar char="●"/>
            </a:pPr>
            <a:r>
              <a:rPr lang="en-US" sz="1200" b="0" i="0" u="none" strike="noStrike" cap="none" dirty="0">
                <a:solidFill>
                  <a:srgbClr val="000000"/>
                </a:solidFill>
                <a:latin typeface="Calibri"/>
                <a:ea typeface="Calibri"/>
                <a:cs typeface="Calibri"/>
                <a:sym typeface="Calibri"/>
              </a:rPr>
              <a:t>Perform benchmarking on 2d and 3d devices (&gt;6q)</a:t>
            </a:r>
            <a:endParaRPr sz="12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2000"/>
              <a:buFont typeface="Arial"/>
              <a:buNone/>
            </a:pPr>
            <a:endParaRPr sz="1050" b="1" i="0" u="none" strike="noStrike" cap="none" dirty="0">
              <a:solidFill>
                <a:srgbClr val="106636"/>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1100" b="1" i="0" u="none" strike="noStrike" cap="none" dirty="0">
              <a:solidFill>
                <a:srgbClr val="106636"/>
              </a:solidFill>
              <a:latin typeface="Arial"/>
              <a:ea typeface="Arial"/>
              <a:cs typeface="Arial"/>
              <a:sym typeface="Arial"/>
            </a:endParaRPr>
          </a:p>
          <a:p>
            <a:pPr marL="238118" marR="0" lvl="1" indent="0" algn="just" rtl="0">
              <a:lnSpc>
                <a:spcPct val="100000"/>
              </a:lnSpc>
              <a:spcBef>
                <a:spcPts val="0"/>
              </a:spcBef>
              <a:spcAft>
                <a:spcPts val="0"/>
              </a:spcAft>
              <a:buClr>
                <a:srgbClr val="000000"/>
              </a:buClr>
              <a:buSzPts val="2000"/>
              <a:buFont typeface="Arial"/>
              <a:buNone/>
            </a:pPr>
            <a:endParaRPr sz="1100" b="1" i="0" u="none" strike="noStrike" cap="none" dirty="0">
              <a:solidFill>
                <a:srgbClr val="106636"/>
              </a:solidFill>
              <a:latin typeface="Arial"/>
              <a:ea typeface="Arial"/>
              <a:cs typeface="Arial"/>
              <a:sym typeface="Arial"/>
            </a:endParaRPr>
          </a:p>
        </p:txBody>
      </p:sp>
      <p:sp>
        <p:nvSpPr>
          <p:cNvPr id="156" name="Google Shape;156;p30"/>
          <p:cNvSpPr txBox="1"/>
          <p:nvPr/>
        </p:nvSpPr>
        <p:spPr>
          <a:xfrm>
            <a:off x="2671449" y="3688250"/>
            <a:ext cx="54312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5E5E5E"/>
                </a:solidFill>
                <a:latin typeface="Calibri"/>
                <a:ea typeface="Calibri"/>
                <a:cs typeface="Calibri"/>
                <a:sym typeface="Calibri"/>
              </a:rPr>
              <a:t>M. S. </a:t>
            </a:r>
            <a:r>
              <a:rPr lang="en-US" sz="1200" b="0" i="0" u="none" strike="noStrike" cap="none" dirty="0" err="1">
                <a:solidFill>
                  <a:srgbClr val="5E5E5E"/>
                </a:solidFill>
                <a:latin typeface="Calibri"/>
                <a:ea typeface="Calibri"/>
                <a:cs typeface="Calibri"/>
                <a:sym typeface="Calibri"/>
              </a:rPr>
              <a:t>Alam</a:t>
            </a:r>
            <a:r>
              <a:rPr lang="en-US" sz="1200" b="0" i="0" u="none" strike="noStrike" cap="none" dirty="0">
                <a:solidFill>
                  <a:srgbClr val="5E5E5E"/>
                </a:solidFill>
                <a:latin typeface="Calibri"/>
                <a:ea typeface="Calibri"/>
                <a:cs typeface="Calibri"/>
                <a:sym typeface="Calibri"/>
              </a:rPr>
              <a:t>, S. Hadfield, H. </a:t>
            </a:r>
            <a:r>
              <a:rPr lang="en-US" sz="1200" b="0" i="0" u="none" strike="noStrike" cap="none" dirty="0" err="1">
                <a:solidFill>
                  <a:srgbClr val="5E5E5E"/>
                </a:solidFill>
                <a:latin typeface="Calibri"/>
                <a:ea typeface="Calibri"/>
                <a:cs typeface="Calibri"/>
                <a:sym typeface="Calibri"/>
              </a:rPr>
              <a:t>Lamm</a:t>
            </a:r>
            <a:r>
              <a:rPr lang="en-US" sz="1200" b="0" i="0" u="none" strike="noStrike" cap="none" dirty="0">
                <a:solidFill>
                  <a:srgbClr val="5E5E5E"/>
                </a:solidFill>
                <a:latin typeface="Calibri"/>
                <a:ea typeface="Calibri"/>
                <a:cs typeface="Calibri"/>
                <a:sym typeface="Calibri"/>
              </a:rPr>
              <a:t>, A. C.Y. Li </a:t>
            </a:r>
            <a:r>
              <a:rPr lang="en-US" sz="1200" dirty="0">
                <a:solidFill>
                  <a:srgbClr val="5E5E5E"/>
                </a:solidFill>
                <a:latin typeface="Calibri"/>
                <a:ea typeface="Calibri"/>
                <a:cs typeface="Calibri"/>
                <a:sym typeface="Calibri"/>
              </a:rPr>
              <a:t>- </a:t>
            </a:r>
            <a:r>
              <a:rPr lang="en-US" sz="1200" b="0" i="0" u="none" strike="noStrike" cap="none" dirty="0" err="1">
                <a:solidFill>
                  <a:srgbClr val="5E5E5E"/>
                </a:solidFill>
                <a:latin typeface="Calibri"/>
                <a:ea typeface="Calibri"/>
                <a:cs typeface="Calibri"/>
                <a:sym typeface="Calibri"/>
              </a:rPr>
              <a:t>Phys.Rev.D</a:t>
            </a:r>
            <a:r>
              <a:rPr lang="en-US" sz="1200" b="0" i="0" u="none" strike="noStrike" cap="none" dirty="0">
                <a:solidFill>
                  <a:srgbClr val="5E5E5E"/>
                </a:solidFill>
                <a:latin typeface="Calibri"/>
                <a:ea typeface="Calibri"/>
                <a:cs typeface="Calibri"/>
                <a:sym typeface="Calibri"/>
              </a:rPr>
              <a:t> 105 (2022) 11, 114501</a:t>
            </a:r>
            <a:endParaRPr sz="12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5E5E5E"/>
                </a:solidFill>
                <a:latin typeface="Calibri"/>
                <a:ea typeface="Calibri"/>
                <a:cs typeface="Calibri"/>
                <a:sym typeface="Calibri"/>
              </a:rPr>
              <a:t>E. Gustafson, H. </a:t>
            </a:r>
            <a:r>
              <a:rPr lang="en-US" sz="1200" b="0" i="0" u="none" strike="noStrike" cap="none" dirty="0" err="1">
                <a:solidFill>
                  <a:srgbClr val="5E5E5E"/>
                </a:solidFill>
                <a:latin typeface="Calibri"/>
                <a:ea typeface="Calibri"/>
                <a:cs typeface="Calibri"/>
                <a:sym typeface="Calibri"/>
              </a:rPr>
              <a:t>Lamm</a:t>
            </a:r>
            <a:r>
              <a:rPr lang="en-US" sz="1200" b="0" i="0" u="none" strike="noStrike" cap="none" dirty="0">
                <a:solidFill>
                  <a:srgbClr val="5E5E5E"/>
                </a:solidFill>
                <a:latin typeface="Calibri"/>
                <a:ea typeface="Calibri"/>
                <a:cs typeface="Calibri"/>
                <a:sym typeface="Calibri"/>
              </a:rPr>
              <a:t>, F. Lovelace, D. Musk - </a:t>
            </a:r>
            <a:r>
              <a:rPr lang="en-US" sz="1200" b="0" i="0" u="none" strike="noStrike" cap="none" dirty="0" err="1">
                <a:solidFill>
                  <a:srgbClr val="5E5E5E"/>
                </a:solidFill>
                <a:latin typeface="Calibri"/>
                <a:ea typeface="Calibri"/>
                <a:cs typeface="Calibri"/>
                <a:sym typeface="Calibri"/>
              </a:rPr>
              <a:t>Phys.Rev.D</a:t>
            </a:r>
            <a:r>
              <a:rPr lang="en-US" sz="1200" b="0" i="0" u="none" strike="noStrike" cap="none" dirty="0">
                <a:solidFill>
                  <a:srgbClr val="5E5E5E"/>
                </a:solidFill>
                <a:latin typeface="Calibri"/>
                <a:ea typeface="Calibri"/>
                <a:cs typeface="Calibri"/>
                <a:sym typeface="Calibri"/>
              </a:rPr>
              <a:t> 106 (2022) 11, 114501</a:t>
            </a:r>
            <a:endParaRPr sz="12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5E5E5E"/>
                </a:solidFill>
                <a:latin typeface="Calibri"/>
                <a:ea typeface="Calibri"/>
                <a:cs typeface="Calibri"/>
                <a:sym typeface="Calibri"/>
              </a:rPr>
              <a:t>E. Gustafson, H. </a:t>
            </a:r>
            <a:r>
              <a:rPr lang="en-US" sz="1200" b="0" i="0" u="none" strike="noStrike" cap="none" dirty="0" err="1">
                <a:solidFill>
                  <a:srgbClr val="5E5E5E"/>
                </a:solidFill>
                <a:latin typeface="Calibri"/>
                <a:ea typeface="Calibri"/>
                <a:cs typeface="Calibri"/>
                <a:sym typeface="Calibri"/>
              </a:rPr>
              <a:t>Lamm</a:t>
            </a:r>
            <a:r>
              <a:rPr lang="en-US" sz="1200" b="0" i="0" u="none" strike="noStrike" cap="none" dirty="0">
                <a:solidFill>
                  <a:srgbClr val="5E5E5E"/>
                </a:solidFill>
                <a:latin typeface="Calibri"/>
                <a:ea typeface="Calibri"/>
                <a:cs typeface="Calibri"/>
                <a:sym typeface="Calibri"/>
              </a:rPr>
              <a:t>, F. Lovelace</a:t>
            </a:r>
            <a:r>
              <a:rPr lang="en-US" sz="1200" dirty="0">
                <a:solidFill>
                  <a:srgbClr val="5E5E5E"/>
                </a:solidFill>
                <a:latin typeface="Calibri"/>
                <a:ea typeface="Calibri"/>
                <a:cs typeface="Calibri"/>
                <a:sym typeface="Calibri"/>
              </a:rPr>
              <a:t> - 	arxiv:2312.10285</a:t>
            </a:r>
            <a:endParaRPr sz="1200"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5E5E5E"/>
                </a:solidFill>
                <a:latin typeface="Calibri"/>
                <a:ea typeface="Calibri"/>
                <a:cs typeface="Calibri"/>
                <a:sym typeface="Calibri"/>
              </a:rPr>
              <a:t>E. Gustafson, Y. Ji, H. </a:t>
            </a:r>
            <a:r>
              <a:rPr lang="en-US" sz="1200" b="0" i="0" u="none" strike="noStrike" cap="none" dirty="0" err="1">
                <a:solidFill>
                  <a:srgbClr val="5E5E5E"/>
                </a:solidFill>
                <a:latin typeface="Calibri"/>
                <a:ea typeface="Calibri"/>
                <a:cs typeface="Calibri"/>
                <a:sym typeface="Calibri"/>
              </a:rPr>
              <a:t>Lamm</a:t>
            </a:r>
            <a:r>
              <a:rPr lang="en-US" sz="1200" b="0" i="0" u="none" strike="noStrike" cap="none" dirty="0">
                <a:solidFill>
                  <a:srgbClr val="5E5E5E"/>
                </a:solidFill>
                <a:latin typeface="Calibri"/>
                <a:ea typeface="Calibri"/>
                <a:cs typeface="Calibri"/>
                <a:sym typeface="Calibri"/>
              </a:rPr>
              <a:t>, E. </a:t>
            </a:r>
            <a:r>
              <a:rPr lang="en-US" sz="1200" b="0" i="0" u="none" strike="noStrike" cap="none" dirty="0" err="1">
                <a:solidFill>
                  <a:srgbClr val="5E5E5E"/>
                </a:solidFill>
                <a:latin typeface="Calibri"/>
                <a:ea typeface="Calibri"/>
                <a:cs typeface="Calibri"/>
                <a:sym typeface="Calibri"/>
              </a:rPr>
              <a:t>Murairi</a:t>
            </a:r>
            <a:r>
              <a:rPr lang="en-US" sz="1200" b="0" i="0" u="none" strike="noStrike" cap="none" dirty="0">
                <a:solidFill>
                  <a:srgbClr val="5E5E5E"/>
                </a:solidFill>
                <a:latin typeface="Calibri"/>
                <a:ea typeface="Calibri"/>
                <a:cs typeface="Calibri"/>
                <a:sym typeface="Calibri"/>
              </a:rPr>
              <a:t>, S. Zhu - arxiv:2</a:t>
            </a:r>
            <a:r>
              <a:rPr lang="en-US" sz="1200" dirty="0">
                <a:solidFill>
                  <a:srgbClr val="5E5E5E"/>
                </a:solidFill>
                <a:latin typeface="Calibri"/>
                <a:ea typeface="Calibri"/>
                <a:cs typeface="Calibri"/>
                <a:sym typeface="Calibri"/>
              </a:rPr>
              <a:t>4</a:t>
            </a:r>
            <a:r>
              <a:rPr lang="en-US" sz="1200" b="0" i="0" u="none" strike="noStrike" cap="none" dirty="0">
                <a:solidFill>
                  <a:srgbClr val="5E5E5E"/>
                </a:solidFill>
                <a:latin typeface="Calibri"/>
                <a:ea typeface="Calibri"/>
                <a:cs typeface="Calibri"/>
                <a:sym typeface="Calibri"/>
              </a:rPr>
              <a:t>xx.xxxxx</a:t>
            </a:r>
            <a:endParaRPr sz="12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dirty="0">
                <a:solidFill>
                  <a:srgbClr val="5E5E5E"/>
                </a:solidFill>
                <a:latin typeface="Calibri"/>
                <a:ea typeface="Calibri"/>
                <a:cs typeface="Calibri"/>
                <a:sym typeface="Calibri"/>
              </a:rPr>
              <a:t>D. </a:t>
            </a:r>
            <a:r>
              <a:rPr lang="en-US" sz="1200" dirty="0" err="1">
                <a:solidFill>
                  <a:srgbClr val="5E5E5E"/>
                </a:solidFill>
                <a:latin typeface="Calibri"/>
                <a:ea typeface="Calibri"/>
                <a:cs typeface="Calibri"/>
                <a:sym typeface="Calibri"/>
              </a:rPr>
              <a:t>Kurkcuoglu</a:t>
            </a:r>
            <a:r>
              <a:rPr lang="en-US" sz="1200" dirty="0">
                <a:solidFill>
                  <a:srgbClr val="5E5E5E"/>
                </a:solidFill>
                <a:latin typeface="Calibri"/>
                <a:ea typeface="Calibri"/>
                <a:cs typeface="Calibri"/>
                <a:sym typeface="Calibri"/>
              </a:rPr>
              <a:t>, H. </a:t>
            </a:r>
            <a:r>
              <a:rPr lang="en-US" sz="1200" dirty="0" err="1">
                <a:solidFill>
                  <a:srgbClr val="5E5E5E"/>
                </a:solidFill>
                <a:latin typeface="Calibri"/>
                <a:ea typeface="Calibri"/>
                <a:cs typeface="Calibri"/>
                <a:sym typeface="Calibri"/>
              </a:rPr>
              <a:t>Lamm</a:t>
            </a:r>
            <a:r>
              <a:rPr lang="en-US" sz="1200" dirty="0">
                <a:solidFill>
                  <a:srgbClr val="5E5E5E"/>
                </a:solidFill>
                <a:latin typeface="Calibri"/>
                <a:ea typeface="Calibri"/>
                <a:cs typeface="Calibri"/>
                <a:sym typeface="Calibri"/>
              </a:rPr>
              <a:t>, </a:t>
            </a:r>
            <a:r>
              <a:rPr lang="en-US" sz="1200" b="0" i="0" u="none" strike="noStrike" cap="none" dirty="0">
                <a:solidFill>
                  <a:srgbClr val="5E5E5E"/>
                </a:solidFill>
                <a:latin typeface="Calibri"/>
                <a:ea typeface="Calibri"/>
                <a:cs typeface="Calibri"/>
                <a:sym typeface="Calibri"/>
              </a:rPr>
              <a:t>Andrea </a:t>
            </a:r>
            <a:r>
              <a:rPr lang="en-US" sz="1200" b="0" i="0" u="none" strike="noStrike" cap="none" dirty="0" err="1">
                <a:solidFill>
                  <a:srgbClr val="5E5E5E"/>
                </a:solidFill>
                <a:latin typeface="Calibri"/>
                <a:ea typeface="Calibri"/>
                <a:cs typeface="Calibri"/>
                <a:sym typeface="Calibri"/>
              </a:rPr>
              <a:t>Maestri</a:t>
            </a:r>
            <a:r>
              <a:rPr lang="en-US" sz="1200" b="0" i="0" u="none" strike="noStrike" cap="none" dirty="0">
                <a:solidFill>
                  <a:srgbClr val="5E5E5E"/>
                </a:solidFill>
                <a:latin typeface="Calibri"/>
                <a:ea typeface="Calibri"/>
                <a:cs typeface="Calibri"/>
                <a:sym typeface="Calibri"/>
              </a:rPr>
              <a:t> </a:t>
            </a:r>
            <a:r>
              <a:rPr lang="en-US" sz="1200" dirty="0">
                <a:solidFill>
                  <a:srgbClr val="5E5E5E"/>
                </a:solidFill>
                <a:latin typeface="Calibri"/>
                <a:ea typeface="Calibri"/>
                <a:cs typeface="Calibri"/>
                <a:sym typeface="Calibri"/>
              </a:rPr>
              <a:t>- arxiv:24xx.xxxx</a:t>
            </a:r>
            <a:endParaRPr sz="1200" b="0" i="0" u="none" strike="noStrike" cap="none" dirty="0">
              <a:solidFill>
                <a:srgbClr val="5E5E5E"/>
              </a:solidFill>
              <a:latin typeface="Calibri"/>
              <a:ea typeface="Calibri"/>
              <a:cs typeface="Calibri"/>
              <a:sym typeface="Calibri"/>
            </a:endParaRPr>
          </a:p>
        </p:txBody>
      </p:sp>
      <p:pic>
        <p:nvPicPr>
          <p:cNvPr id="157" name="Google Shape;157;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008" y="692600"/>
            <a:ext cx="4411710" cy="1725600"/>
          </a:xfrm>
          <a:prstGeom prst="rect">
            <a:avLst/>
          </a:prstGeom>
          <a:noFill/>
          <a:ln>
            <a:noFill/>
          </a:ln>
        </p:spPr>
      </p:pic>
      <p:pic>
        <p:nvPicPr>
          <p:cNvPr id="158" name="Google Shape;158;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043" y="2569386"/>
            <a:ext cx="4337675" cy="414446"/>
          </a:xfrm>
          <a:prstGeom prst="rect">
            <a:avLst/>
          </a:prstGeom>
          <a:noFill/>
          <a:ln>
            <a:noFill/>
          </a:ln>
        </p:spPr>
      </p:pic>
      <p:pic>
        <p:nvPicPr>
          <p:cNvPr id="159" name="Google Shape;159;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6775" y="3333340"/>
            <a:ext cx="2314350" cy="17256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3E21BB-DA72-304E-B631-78750D33E104}"/>
              </a:ext>
            </a:extLst>
          </p:cNvPr>
          <p:cNvSpPr>
            <a:spLocks noGrp="1"/>
          </p:cNvSpPr>
          <p:nvPr>
            <p:ph idx="1"/>
          </p:nvPr>
        </p:nvSpPr>
        <p:spPr>
          <a:xfrm>
            <a:off x="1867182" y="690764"/>
            <a:ext cx="2139750" cy="320908"/>
          </a:xfrm>
          <a:noFill/>
        </p:spPr>
        <p:txBody>
          <a:bodyPr/>
          <a:lstStyle/>
          <a:p>
            <a:pPr marL="0" indent="0" algn="ctr">
              <a:buNone/>
            </a:pPr>
            <a:r>
              <a:rPr lang="en-US" sz="1600" dirty="0">
                <a:solidFill>
                  <a:schemeClr val="accent6"/>
                </a:solidFill>
              </a:rPr>
              <a:t>SRF high Q devices</a:t>
            </a:r>
          </a:p>
          <a:p>
            <a:pPr marL="0" indent="0" algn="ctr">
              <a:buNone/>
            </a:pPr>
            <a:r>
              <a:rPr lang="en-US" sz="1200" i="1" dirty="0">
                <a:solidFill>
                  <a:schemeClr val="bg1">
                    <a:lumMod val="65000"/>
                  </a:schemeClr>
                </a:solidFill>
              </a:rPr>
              <a:t>FNAL</a:t>
            </a:r>
          </a:p>
          <a:p>
            <a:pPr marL="0" indent="0">
              <a:buNone/>
            </a:pPr>
            <a:endParaRPr lang="en-US" sz="1200" dirty="0"/>
          </a:p>
        </p:txBody>
      </p:sp>
      <p:sp>
        <p:nvSpPr>
          <p:cNvPr id="6" name="Content Placeholder 1">
            <a:extLst>
              <a:ext uri="{FF2B5EF4-FFF2-40B4-BE49-F238E27FC236}">
                <a16:creationId xmlns:a16="http://schemas.microsoft.com/office/drawing/2014/main" id="{3A6D2730-3572-8848-868C-478C9424FB25}"/>
              </a:ext>
            </a:extLst>
          </p:cNvPr>
          <p:cNvSpPr txBox="1">
            <a:spLocks/>
          </p:cNvSpPr>
          <p:nvPr/>
        </p:nvSpPr>
        <p:spPr>
          <a:xfrm>
            <a:off x="7340345" y="1870900"/>
            <a:ext cx="1575492"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Cryogenics</a:t>
            </a:r>
            <a:endParaRPr lang="en-US" dirty="0"/>
          </a:p>
          <a:p>
            <a:pPr marL="0" indent="0" algn="ctr">
              <a:buNone/>
            </a:pPr>
            <a:r>
              <a:rPr lang="en-US" sz="1200" i="1" dirty="0">
                <a:solidFill>
                  <a:schemeClr val="bg1">
                    <a:lumMod val="65000"/>
                  </a:schemeClr>
                </a:solidFill>
              </a:rPr>
              <a:t>FNAL, NU, Royal Holloway, Form Factor</a:t>
            </a:r>
            <a:endParaRPr lang="en-US" sz="1200" dirty="0">
              <a:solidFill>
                <a:schemeClr val="bg1">
                  <a:lumMod val="65000"/>
                </a:schemeClr>
              </a:solidFill>
            </a:endParaRPr>
          </a:p>
          <a:p>
            <a:pPr marL="0" indent="0">
              <a:buNone/>
            </a:pPr>
            <a:endParaRPr lang="en-US" dirty="0"/>
          </a:p>
        </p:txBody>
      </p:sp>
      <p:sp>
        <p:nvSpPr>
          <p:cNvPr id="7" name="Content Placeholder 1">
            <a:extLst>
              <a:ext uri="{FF2B5EF4-FFF2-40B4-BE49-F238E27FC236}">
                <a16:creationId xmlns:a16="http://schemas.microsoft.com/office/drawing/2014/main" id="{C8CA4DB2-CD99-B64C-BD94-3D7A1EA66373}"/>
              </a:ext>
            </a:extLst>
          </p:cNvPr>
          <p:cNvSpPr txBox="1">
            <a:spLocks/>
          </p:cNvSpPr>
          <p:nvPr/>
        </p:nvSpPr>
        <p:spPr>
          <a:xfrm>
            <a:off x="76162" y="3014136"/>
            <a:ext cx="1926795"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Particle Physics</a:t>
            </a:r>
          </a:p>
          <a:p>
            <a:pPr marL="0" indent="0" algn="ctr">
              <a:buNone/>
            </a:pPr>
            <a:r>
              <a:rPr lang="en-US" sz="1200" i="1" dirty="0">
                <a:solidFill>
                  <a:schemeClr val="bg1">
                    <a:lumMod val="65000"/>
                  </a:schemeClr>
                </a:solidFill>
              </a:rPr>
              <a:t>FNAL, UIUC, Stanford, INFN, John Hopkins, Livermore</a:t>
            </a:r>
          </a:p>
          <a:p>
            <a:pPr marL="0" indent="0">
              <a:buNone/>
            </a:pPr>
            <a:endParaRPr lang="en-US" dirty="0"/>
          </a:p>
          <a:p>
            <a:pPr marL="0" indent="0">
              <a:buNone/>
            </a:pPr>
            <a:endParaRPr lang="en-US" dirty="0"/>
          </a:p>
        </p:txBody>
      </p:sp>
      <p:sp>
        <p:nvSpPr>
          <p:cNvPr id="8" name="Content Placeholder 1">
            <a:extLst>
              <a:ext uri="{FF2B5EF4-FFF2-40B4-BE49-F238E27FC236}">
                <a16:creationId xmlns:a16="http://schemas.microsoft.com/office/drawing/2014/main" id="{691A7282-FFEE-B447-8DC2-F0AC1BB98052}"/>
              </a:ext>
            </a:extLst>
          </p:cNvPr>
          <p:cNvSpPr txBox="1">
            <a:spLocks/>
          </p:cNvSpPr>
          <p:nvPr/>
        </p:nvSpPr>
        <p:spPr>
          <a:xfrm>
            <a:off x="6799710" y="3498991"/>
            <a:ext cx="2293934" cy="105045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Computational Science, QIS Theory</a:t>
            </a:r>
          </a:p>
          <a:p>
            <a:pPr marL="0" indent="0" algn="ctr">
              <a:buNone/>
            </a:pPr>
            <a:r>
              <a:rPr lang="en-US" sz="1200" i="1" dirty="0">
                <a:solidFill>
                  <a:schemeClr val="bg1">
                    <a:lumMod val="65000"/>
                  </a:schemeClr>
                </a:solidFill>
              </a:rPr>
              <a:t>NASA Ames, Colorado Mines, Rigetti, NU, Arizona</a:t>
            </a:r>
          </a:p>
          <a:p>
            <a:pPr marL="0" indent="0">
              <a:buNone/>
            </a:pPr>
            <a:endParaRPr lang="en-US" dirty="0"/>
          </a:p>
        </p:txBody>
      </p:sp>
      <p:sp>
        <p:nvSpPr>
          <p:cNvPr id="9" name="Content Placeholder 1">
            <a:extLst>
              <a:ext uri="{FF2B5EF4-FFF2-40B4-BE49-F238E27FC236}">
                <a16:creationId xmlns:a16="http://schemas.microsoft.com/office/drawing/2014/main" id="{DAF8AAFF-469F-A043-9A60-24B21EA99A2D}"/>
              </a:ext>
            </a:extLst>
          </p:cNvPr>
          <p:cNvSpPr txBox="1">
            <a:spLocks/>
          </p:cNvSpPr>
          <p:nvPr/>
        </p:nvSpPr>
        <p:spPr>
          <a:xfrm>
            <a:off x="325739" y="2082650"/>
            <a:ext cx="1676975"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Material Science</a:t>
            </a:r>
          </a:p>
          <a:p>
            <a:pPr marL="0" indent="0" algn="ctr">
              <a:buNone/>
            </a:pPr>
            <a:r>
              <a:rPr lang="en-US" sz="1200" i="1" dirty="0">
                <a:solidFill>
                  <a:schemeClr val="bg1">
                    <a:lumMod val="65000"/>
                  </a:schemeClr>
                </a:solidFill>
              </a:rPr>
              <a:t>Ames Lab, NU, FNAL</a:t>
            </a:r>
          </a:p>
        </p:txBody>
      </p:sp>
      <p:sp>
        <p:nvSpPr>
          <p:cNvPr id="10" name="Content Placeholder 1">
            <a:extLst>
              <a:ext uri="{FF2B5EF4-FFF2-40B4-BE49-F238E27FC236}">
                <a16:creationId xmlns:a16="http://schemas.microsoft.com/office/drawing/2014/main" id="{DAEC9328-6125-E34C-9B78-A19F654385C0}"/>
              </a:ext>
            </a:extLst>
          </p:cNvPr>
          <p:cNvSpPr txBox="1">
            <a:spLocks/>
          </p:cNvSpPr>
          <p:nvPr/>
        </p:nvSpPr>
        <p:spPr>
          <a:xfrm>
            <a:off x="6986132" y="2692843"/>
            <a:ext cx="2107725" cy="320908"/>
          </a:xfrm>
          <a:prstGeom prst="rect">
            <a:avLst/>
          </a:prstGeom>
          <a:noFill/>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Controls &amp; electronics</a:t>
            </a:r>
            <a:endParaRPr lang="en-US" dirty="0"/>
          </a:p>
          <a:p>
            <a:pPr marL="0" indent="0" algn="ctr">
              <a:buNone/>
            </a:pPr>
            <a:r>
              <a:rPr lang="en-US" sz="1200" i="1" dirty="0">
                <a:solidFill>
                  <a:schemeClr val="bg1">
                    <a:lumMod val="65000"/>
                  </a:schemeClr>
                </a:solidFill>
              </a:rPr>
              <a:t>Rigetti, NIST, NU, FNAL</a:t>
            </a:r>
            <a:endParaRPr lang="en-US" sz="1200" dirty="0">
              <a:solidFill>
                <a:schemeClr val="bg1">
                  <a:lumMod val="65000"/>
                </a:schemeClr>
              </a:solidFill>
            </a:endParaRPr>
          </a:p>
        </p:txBody>
      </p:sp>
      <p:sp>
        <p:nvSpPr>
          <p:cNvPr id="11" name="Content Placeholder 1">
            <a:extLst>
              <a:ext uri="{FF2B5EF4-FFF2-40B4-BE49-F238E27FC236}">
                <a16:creationId xmlns:a16="http://schemas.microsoft.com/office/drawing/2014/main" id="{73BE7155-403D-A94B-AE2B-0DE5CF42D48C}"/>
              </a:ext>
            </a:extLst>
          </p:cNvPr>
          <p:cNvSpPr txBox="1">
            <a:spLocks/>
          </p:cNvSpPr>
          <p:nvPr/>
        </p:nvSpPr>
        <p:spPr>
          <a:xfrm>
            <a:off x="7083623" y="1334014"/>
            <a:ext cx="1948050" cy="320908"/>
          </a:xfrm>
          <a:prstGeom prst="rect">
            <a:avLst/>
          </a:prstGeom>
          <a:noFill/>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Scaling &amp; integration</a:t>
            </a:r>
          </a:p>
          <a:p>
            <a:pPr marL="0" indent="0" algn="ctr">
              <a:buNone/>
            </a:pPr>
            <a:r>
              <a:rPr lang="en-US" sz="1200" i="1" dirty="0">
                <a:solidFill>
                  <a:schemeClr val="bg1">
                    <a:lumMod val="65000"/>
                  </a:schemeClr>
                </a:solidFill>
              </a:rPr>
              <a:t>FNAL, Rigetti</a:t>
            </a:r>
          </a:p>
          <a:p>
            <a:pPr marL="0" indent="0">
              <a:buNone/>
            </a:pPr>
            <a:endParaRPr lang="en-US" dirty="0"/>
          </a:p>
        </p:txBody>
      </p:sp>
      <p:sp>
        <p:nvSpPr>
          <p:cNvPr id="12" name="Content Placeholder 1">
            <a:extLst>
              <a:ext uri="{FF2B5EF4-FFF2-40B4-BE49-F238E27FC236}">
                <a16:creationId xmlns:a16="http://schemas.microsoft.com/office/drawing/2014/main" id="{30317FE6-7878-4E45-A78F-D9ECD1FE82D2}"/>
              </a:ext>
            </a:extLst>
          </p:cNvPr>
          <p:cNvSpPr txBox="1">
            <a:spLocks/>
          </p:cNvSpPr>
          <p:nvPr/>
        </p:nvSpPr>
        <p:spPr>
          <a:xfrm>
            <a:off x="4145086" y="678878"/>
            <a:ext cx="3011668"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Roboto" panose="02000000000000000000" pitchFamily="2" charset="0"/>
                <a:ea typeface="Roboto" panose="02000000000000000000" pitchFamily="2" charset="0"/>
                <a:cs typeface="Roboto" panose="02000000000000000000" pitchFamily="2" charset="0"/>
              </a:rPr>
              <a:t>Superconducting qubits</a:t>
            </a:r>
          </a:p>
          <a:p>
            <a:pPr marL="0" indent="0" algn="ctr">
              <a:buNone/>
            </a:pPr>
            <a:r>
              <a:rPr lang="en-US" sz="1200" i="1" dirty="0">
                <a:solidFill>
                  <a:schemeClr val="bg1">
                    <a:lumMod val="65000"/>
                  </a:schemeClr>
                </a:solidFill>
              </a:rPr>
              <a:t>Rigetti, NIST, NU, FNAL, INFN, Colorado Boulder, Rutgers, NPL, RHUL, Livermore</a:t>
            </a:r>
          </a:p>
          <a:p>
            <a:pPr marL="0" indent="0">
              <a:buNone/>
            </a:pPr>
            <a:endParaRPr lang="en-US" dirty="0"/>
          </a:p>
          <a:p>
            <a:pPr marL="0" indent="0">
              <a:buNone/>
            </a:pPr>
            <a:endParaRPr lang="en-US" dirty="0"/>
          </a:p>
        </p:txBody>
      </p:sp>
      <p:sp>
        <p:nvSpPr>
          <p:cNvPr id="13" name="Content Placeholder 1">
            <a:extLst>
              <a:ext uri="{FF2B5EF4-FFF2-40B4-BE49-F238E27FC236}">
                <a16:creationId xmlns:a16="http://schemas.microsoft.com/office/drawing/2014/main" id="{3342F996-5AFD-B34A-8E56-B9A40DAE9B77}"/>
              </a:ext>
            </a:extLst>
          </p:cNvPr>
          <p:cNvSpPr txBox="1">
            <a:spLocks/>
          </p:cNvSpPr>
          <p:nvPr/>
        </p:nvSpPr>
        <p:spPr>
          <a:xfrm>
            <a:off x="832266" y="4252113"/>
            <a:ext cx="3255726"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Condensed Matter Physics</a:t>
            </a:r>
          </a:p>
          <a:p>
            <a:pPr marL="0" indent="0" algn="ctr">
              <a:buNone/>
            </a:pPr>
            <a:r>
              <a:rPr lang="en-US" sz="1200" i="1" dirty="0">
                <a:solidFill>
                  <a:schemeClr val="bg1">
                    <a:lumMod val="65000"/>
                  </a:schemeClr>
                </a:solidFill>
              </a:rPr>
              <a:t>Ames Lab, NU, Nasa Ames, LSU</a:t>
            </a:r>
          </a:p>
          <a:p>
            <a:pPr marL="0" indent="0">
              <a:buNone/>
            </a:pPr>
            <a:endParaRPr lang="en-US" dirty="0"/>
          </a:p>
        </p:txBody>
      </p:sp>
      <p:cxnSp>
        <p:nvCxnSpPr>
          <p:cNvPr id="18" name="Straight Arrow Connector 17">
            <a:extLst>
              <a:ext uri="{FF2B5EF4-FFF2-40B4-BE49-F238E27FC236}">
                <a16:creationId xmlns:a16="http://schemas.microsoft.com/office/drawing/2014/main" id="{D81B9E91-EF1B-6B41-BFEC-1FFBC8F2A29C}"/>
              </a:ext>
            </a:extLst>
          </p:cNvPr>
          <p:cNvCxnSpPr>
            <a:cxnSpLocks/>
          </p:cNvCxnSpPr>
          <p:nvPr/>
        </p:nvCxnSpPr>
        <p:spPr>
          <a:xfrm flipV="1">
            <a:off x="2164051" y="1731305"/>
            <a:ext cx="362250" cy="10266"/>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C9E2EC3-DDBD-BA41-8A96-2F01C5DC51B9}"/>
              </a:ext>
            </a:extLst>
          </p:cNvPr>
          <p:cNvCxnSpPr>
            <a:cxnSpLocks/>
          </p:cNvCxnSpPr>
          <p:nvPr/>
        </p:nvCxnSpPr>
        <p:spPr>
          <a:xfrm flipV="1">
            <a:off x="2070687" y="2312792"/>
            <a:ext cx="455614" cy="896"/>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5EA2140-D026-9246-A1F9-7D6107C21AFD}"/>
              </a:ext>
            </a:extLst>
          </p:cNvPr>
          <p:cNvCxnSpPr>
            <a:cxnSpLocks/>
          </p:cNvCxnSpPr>
          <p:nvPr/>
        </p:nvCxnSpPr>
        <p:spPr>
          <a:xfrm flipV="1">
            <a:off x="1950535" y="3239182"/>
            <a:ext cx="632381" cy="10607"/>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C53A9E8-1F9C-CD40-B69D-6E30249ABE8C}"/>
              </a:ext>
            </a:extLst>
          </p:cNvPr>
          <p:cNvCxnSpPr>
            <a:cxnSpLocks/>
          </p:cNvCxnSpPr>
          <p:nvPr/>
        </p:nvCxnSpPr>
        <p:spPr>
          <a:xfrm flipV="1">
            <a:off x="3081770" y="3918135"/>
            <a:ext cx="53" cy="307599"/>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9D4D64E-E43C-2F4D-ABD7-A170AE6BD578}"/>
              </a:ext>
            </a:extLst>
          </p:cNvPr>
          <p:cNvCxnSpPr>
            <a:cxnSpLocks/>
          </p:cNvCxnSpPr>
          <p:nvPr/>
        </p:nvCxnSpPr>
        <p:spPr>
          <a:xfrm flipV="1">
            <a:off x="5508513" y="3921652"/>
            <a:ext cx="2643" cy="262359"/>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F126F2E-48C5-BB48-B14E-632920C3B140}"/>
              </a:ext>
            </a:extLst>
          </p:cNvPr>
          <p:cNvCxnSpPr>
            <a:cxnSpLocks/>
          </p:cNvCxnSpPr>
          <p:nvPr/>
        </p:nvCxnSpPr>
        <p:spPr>
          <a:xfrm flipH="1" flipV="1">
            <a:off x="6464048" y="2512364"/>
            <a:ext cx="496532" cy="220847"/>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BB609B1-866C-6742-B7C8-30B36192ABFB}"/>
              </a:ext>
            </a:extLst>
          </p:cNvPr>
          <p:cNvCxnSpPr>
            <a:cxnSpLocks/>
          </p:cNvCxnSpPr>
          <p:nvPr/>
        </p:nvCxnSpPr>
        <p:spPr>
          <a:xfrm flipH="1">
            <a:off x="6456400" y="1610724"/>
            <a:ext cx="646090" cy="16726"/>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D6E02F1-F402-4940-9A02-0A1288BED3C3}"/>
              </a:ext>
            </a:extLst>
          </p:cNvPr>
          <p:cNvCxnSpPr>
            <a:cxnSpLocks/>
          </p:cNvCxnSpPr>
          <p:nvPr/>
        </p:nvCxnSpPr>
        <p:spPr>
          <a:xfrm flipH="1">
            <a:off x="6455164" y="2114880"/>
            <a:ext cx="1043181" cy="0"/>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2E89FE1-03A1-844A-BD38-9D5647B74007}"/>
              </a:ext>
            </a:extLst>
          </p:cNvPr>
          <p:cNvCxnSpPr>
            <a:cxnSpLocks/>
          </p:cNvCxnSpPr>
          <p:nvPr/>
        </p:nvCxnSpPr>
        <p:spPr>
          <a:xfrm flipH="1">
            <a:off x="5402892" y="1341893"/>
            <a:ext cx="6594" cy="161486"/>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Content Placeholder 1">
            <a:extLst>
              <a:ext uri="{FF2B5EF4-FFF2-40B4-BE49-F238E27FC236}">
                <a16:creationId xmlns:a16="http://schemas.microsoft.com/office/drawing/2014/main" id="{E2E96692-EAE4-4A48-BF90-7E08E488F3A1}"/>
              </a:ext>
            </a:extLst>
          </p:cNvPr>
          <p:cNvSpPr txBox="1">
            <a:spLocks/>
          </p:cNvSpPr>
          <p:nvPr/>
        </p:nvSpPr>
        <p:spPr>
          <a:xfrm flipH="1">
            <a:off x="4376090" y="4249632"/>
            <a:ext cx="1993213"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Industry use cases</a:t>
            </a:r>
          </a:p>
          <a:p>
            <a:pPr marL="0" indent="0" algn="ctr">
              <a:buNone/>
            </a:pPr>
            <a:r>
              <a:rPr lang="en-US" sz="1200" i="1" dirty="0">
                <a:solidFill>
                  <a:schemeClr val="bg1">
                    <a:lumMod val="65000"/>
                  </a:schemeClr>
                </a:solidFill>
              </a:rPr>
              <a:t>Goldman Sachs, Lockheed Martin, Rigetti, NYU</a:t>
            </a:r>
            <a:endParaRPr lang="en-US" sz="1200" dirty="0">
              <a:solidFill>
                <a:schemeClr val="bg1">
                  <a:lumMod val="65000"/>
                </a:schemeClr>
              </a:solidFill>
            </a:endParaRPr>
          </a:p>
          <a:p>
            <a:pPr marL="0" indent="0">
              <a:buNone/>
            </a:pPr>
            <a:endParaRPr lang="en-US" dirty="0"/>
          </a:p>
          <a:p>
            <a:pPr marL="0" indent="0">
              <a:buNone/>
            </a:pPr>
            <a:endParaRPr lang="en-US" dirty="0"/>
          </a:p>
        </p:txBody>
      </p:sp>
      <p:pic>
        <p:nvPicPr>
          <p:cNvPr id="27" name="Picture 26">
            <a:extLst>
              <a:ext uri="{FF2B5EF4-FFF2-40B4-BE49-F238E27FC236}">
                <a16:creationId xmlns:a16="http://schemas.microsoft.com/office/drawing/2014/main" id="{4AEEDCFE-BC4E-B449-B936-3951ABDDCA37}"/>
              </a:ext>
            </a:extLst>
          </p:cNvPr>
          <p:cNvPicPr/>
          <p:nvPr/>
        </p:nvPicPr>
        <p:blipFill>
          <a:blip r:embed="rId2" cstate="screen">
            <a:extLst>
              <a:ext uri="{28A0092B-C50C-407E-A947-70E740481C1C}">
                <a14:useLocalDpi xmlns:a14="http://schemas.microsoft.com/office/drawing/2010/main"/>
              </a:ext>
            </a:extLst>
          </a:blip>
          <a:stretch>
            <a:fillRect/>
          </a:stretch>
        </p:blipFill>
        <p:spPr>
          <a:xfrm>
            <a:off x="2656944" y="1506686"/>
            <a:ext cx="3712057" cy="2412806"/>
          </a:xfrm>
          <a:prstGeom prst="rect">
            <a:avLst/>
          </a:prstGeom>
        </p:spPr>
      </p:pic>
      <p:sp>
        <p:nvSpPr>
          <p:cNvPr id="30" name="Title 2">
            <a:extLst>
              <a:ext uri="{FF2B5EF4-FFF2-40B4-BE49-F238E27FC236}">
                <a16:creationId xmlns:a16="http://schemas.microsoft.com/office/drawing/2014/main" id="{3B47AB87-E796-1A45-A19E-752D09ABE140}"/>
              </a:ext>
            </a:extLst>
          </p:cNvPr>
          <p:cNvSpPr txBox="1">
            <a:spLocks/>
          </p:cNvSpPr>
          <p:nvPr/>
        </p:nvSpPr>
        <p:spPr>
          <a:xfrm>
            <a:off x="196749" y="216180"/>
            <a:ext cx="8686800"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latin typeface="Roboto"/>
                <a:ea typeface="Roboto"/>
                <a:cs typeface="Roboto"/>
              </a:rPr>
              <a:t>SQMS Center Research:</a:t>
            </a:r>
            <a:r>
              <a:rPr lang="en-US" sz="2000" dirty="0">
                <a:latin typeface="Roboto"/>
                <a:ea typeface="Roboto"/>
                <a:cs typeface="Roboto"/>
              </a:rPr>
              <a:t> </a:t>
            </a:r>
            <a:r>
              <a:rPr lang="en-US" sz="1800" b="0" dirty="0">
                <a:latin typeface="Roboto Light"/>
                <a:ea typeface="Roboto"/>
                <a:cs typeface="Roboto"/>
              </a:rPr>
              <a:t>Multidisciplinary, Integrated &amp; Synergistic Approach</a:t>
            </a:r>
          </a:p>
        </p:txBody>
      </p:sp>
      <p:cxnSp>
        <p:nvCxnSpPr>
          <p:cNvPr id="41" name="Straight Arrow Connector 40">
            <a:extLst>
              <a:ext uri="{FF2B5EF4-FFF2-40B4-BE49-F238E27FC236}">
                <a16:creationId xmlns:a16="http://schemas.microsoft.com/office/drawing/2014/main" id="{BAA54617-78C3-8B40-889C-E619F120A176}"/>
              </a:ext>
            </a:extLst>
          </p:cNvPr>
          <p:cNvCxnSpPr>
            <a:cxnSpLocks/>
          </p:cNvCxnSpPr>
          <p:nvPr/>
        </p:nvCxnSpPr>
        <p:spPr>
          <a:xfrm>
            <a:off x="2915648" y="1216789"/>
            <a:ext cx="6353" cy="235819"/>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Content Placeholder 1">
            <a:extLst>
              <a:ext uri="{FF2B5EF4-FFF2-40B4-BE49-F238E27FC236}">
                <a16:creationId xmlns:a16="http://schemas.microsoft.com/office/drawing/2014/main" id="{43B39E86-84B6-B044-BCAA-E87249BCAFE1}"/>
              </a:ext>
            </a:extLst>
          </p:cNvPr>
          <p:cNvSpPr txBox="1">
            <a:spLocks/>
          </p:cNvSpPr>
          <p:nvPr/>
        </p:nvSpPr>
        <p:spPr>
          <a:xfrm>
            <a:off x="139666" y="1261631"/>
            <a:ext cx="2048971"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Theory and Applied Superconductivity</a:t>
            </a:r>
          </a:p>
          <a:p>
            <a:pPr marL="0" indent="0" algn="ctr">
              <a:buNone/>
            </a:pPr>
            <a:r>
              <a:rPr lang="en-US" sz="1200" i="1" dirty="0">
                <a:solidFill>
                  <a:schemeClr val="bg1">
                    <a:lumMod val="65000"/>
                  </a:schemeClr>
                </a:solidFill>
              </a:rPr>
              <a:t>FNAL, NU, Temple, IIT, LSU</a:t>
            </a:r>
          </a:p>
          <a:p>
            <a:pPr marL="0" indent="0" algn="ctr">
              <a:buNone/>
            </a:pPr>
            <a:endParaRPr lang="en-US" dirty="0"/>
          </a:p>
        </p:txBody>
      </p:sp>
      <p:cxnSp>
        <p:nvCxnSpPr>
          <p:cNvPr id="59" name="Straight Connector 58">
            <a:extLst>
              <a:ext uri="{FF2B5EF4-FFF2-40B4-BE49-F238E27FC236}">
                <a16:creationId xmlns:a16="http://schemas.microsoft.com/office/drawing/2014/main" id="{26B97FD8-ABFA-3E47-9BAD-05F386FC84E0}"/>
              </a:ext>
            </a:extLst>
          </p:cNvPr>
          <p:cNvCxnSpPr>
            <a:cxnSpLocks/>
          </p:cNvCxnSpPr>
          <p:nvPr/>
        </p:nvCxnSpPr>
        <p:spPr>
          <a:xfrm flipV="1">
            <a:off x="7157788" y="1605295"/>
            <a:ext cx="1805260" cy="11844"/>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0" name="Straight Connector 59">
            <a:extLst>
              <a:ext uri="{FF2B5EF4-FFF2-40B4-BE49-F238E27FC236}">
                <a16:creationId xmlns:a16="http://schemas.microsoft.com/office/drawing/2014/main" id="{65E1E3BA-06DC-1645-A99B-10928E6201FC}"/>
              </a:ext>
            </a:extLst>
          </p:cNvPr>
          <p:cNvCxnSpPr>
            <a:cxnSpLocks/>
          </p:cNvCxnSpPr>
          <p:nvPr/>
        </p:nvCxnSpPr>
        <p:spPr>
          <a:xfrm>
            <a:off x="7565366" y="2143422"/>
            <a:ext cx="1111163"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1" name="Straight Connector 60">
            <a:extLst>
              <a:ext uri="{FF2B5EF4-FFF2-40B4-BE49-F238E27FC236}">
                <a16:creationId xmlns:a16="http://schemas.microsoft.com/office/drawing/2014/main" id="{9AF95E3E-76B7-8F4E-8B78-E34B619B3827}"/>
              </a:ext>
            </a:extLst>
          </p:cNvPr>
          <p:cNvCxnSpPr>
            <a:cxnSpLocks/>
          </p:cNvCxnSpPr>
          <p:nvPr/>
        </p:nvCxnSpPr>
        <p:spPr>
          <a:xfrm>
            <a:off x="7156754" y="2950323"/>
            <a:ext cx="1622152"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2" name="Straight Connector 61">
            <a:extLst>
              <a:ext uri="{FF2B5EF4-FFF2-40B4-BE49-F238E27FC236}">
                <a16:creationId xmlns:a16="http://schemas.microsoft.com/office/drawing/2014/main" id="{54C4ED2B-6348-F241-AA82-AB50FCA4A49D}"/>
              </a:ext>
            </a:extLst>
          </p:cNvPr>
          <p:cNvCxnSpPr>
            <a:cxnSpLocks/>
          </p:cNvCxnSpPr>
          <p:nvPr/>
        </p:nvCxnSpPr>
        <p:spPr>
          <a:xfrm>
            <a:off x="6899005" y="3994948"/>
            <a:ext cx="2036811"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5" name="Straight Connector 64">
            <a:extLst>
              <a:ext uri="{FF2B5EF4-FFF2-40B4-BE49-F238E27FC236}">
                <a16:creationId xmlns:a16="http://schemas.microsoft.com/office/drawing/2014/main" id="{D80F0B6C-1725-8949-B1F4-0E1802F8B717}"/>
              </a:ext>
            </a:extLst>
          </p:cNvPr>
          <p:cNvCxnSpPr>
            <a:cxnSpLocks/>
          </p:cNvCxnSpPr>
          <p:nvPr/>
        </p:nvCxnSpPr>
        <p:spPr>
          <a:xfrm flipV="1">
            <a:off x="1200011" y="4505395"/>
            <a:ext cx="2471243" cy="7049"/>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1ED79A94-E8A5-484D-89E8-355A2C002D4D}"/>
              </a:ext>
            </a:extLst>
          </p:cNvPr>
          <p:cNvCxnSpPr>
            <a:cxnSpLocks/>
          </p:cNvCxnSpPr>
          <p:nvPr/>
        </p:nvCxnSpPr>
        <p:spPr>
          <a:xfrm>
            <a:off x="4412498" y="4505298"/>
            <a:ext cx="1921271"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12703341-4F58-8446-B16B-1B3B33587991}"/>
              </a:ext>
            </a:extLst>
          </p:cNvPr>
          <p:cNvCxnSpPr>
            <a:cxnSpLocks/>
          </p:cNvCxnSpPr>
          <p:nvPr/>
        </p:nvCxnSpPr>
        <p:spPr>
          <a:xfrm>
            <a:off x="304352" y="1740753"/>
            <a:ext cx="1672461"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9" name="Straight Connector 68">
            <a:extLst>
              <a:ext uri="{FF2B5EF4-FFF2-40B4-BE49-F238E27FC236}">
                <a16:creationId xmlns:a16="http://schemas.microsoft.com/office/drawing/2014/main" id="{7509A016-009F-E74B-B82F-E81AD4D6422B}"/>
              </a:ext>
            </a:extLst>
          </p:cNvPr>
          <p:cNvCxnSpPr>
            <a:cxnSpLocks/>
          </p:cNvCxnSpPr>
          <p:nvPr/>
        </p:nvCxnSpPr>
        <p:spPr>
          <a:xfrm>
            <a:off x="1909201" y="954032"/>
            <a:ext cx="2097731"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70" name="Straight Connector 69">
            <a:extLst>
              <a:ext uri="{FF2B5EF4-FFF2-40B4-BE49-F238E27FC236}">
                <a16:creationId xmlns:a16="http://schemas.microsoft.com/office/drawing/2014/main" id="{D6123413-31A1-564A-B129-0912C1C73259}"/>
              </a:ext>
            </a:extLst>
          </p:cNvPr>
          <p:cNvCxnSpPr>
            <a:cxnSpLocks/>
          </p:cNvCxnSpPr>
          <p:nvPr/>
        </p:nvCxnSpPr>
        <p:spPr>
          <a:xfrm>
            <a:off x="4520449" y="949410"/>
            <a:ext cx="2251464"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71" name="Straight Connector 70">
            <a:extLst>
              <a:ext uri="{FF2B5EF4-FFF2-40B4-BE49-F238E27FC236}">
                <a16:creationId xmlns:a16="http://schemas.microsoft.com/office/drawing/2014/main" id="{B3F8480D-377B-5442-AE08-4D7925523F98}"/>
              </a:ext>
            </a:extLst>
          </p:cNvPr>
          <p:cNvCxnSpPr>
            <a:cxnSpLocks/>
          </p:cNvCxnSpPr>
          <p:nvPr/>
        </p:nvCxnSpPr>
        <p:spPr>
          <a:xfrm>
            <a:off x="238205" y="3273804"/>
            <a:ext cx="1668891"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72" name="Straight Connector 71">
            <a:extLst>
              <a:ext uri="{FF2B5EF4-FFF2-40B4-BE49-F238E27FC236}">
                <a16:creationId xmlns:a16="http://schemas.microsoft.com/office/drawing/2014/main" id="{E1441EC4-E546-5C4B-A815-BDF15DC1CADE}"/>
              </a:ext>
            </a:extLst>
          </p:cNvPr>
          <p:cNvCxnSpPr>
            <a:cxnSpLocks/>
          </p:cNvCxnSpPr>
          <p:nvPr/>
        </p:nvCxnSpPr>
        <p:spPr>
          <a:xfrm>
            <a:off x="396652" y="2343848"/>
            <a:ext cx="1487769"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2" name="Straight Arrow Connector 51">
            <a:extLst>
              <a:ext uri="{FF2B5EF4-FFF2-40B4-BE49-F238E27FC236}">
                <a16:creationId xmlns:a16="http://schemas.microsoft.com/office/drawing/2014/main" id="{A9E72BCC-B97C-D447-A6C0-6B4D315BD8B6}"/>
              </a:ext>
            </a:extLst>
          </p:cNvPr>
          <p:cNvCxnSpPr>
            <a:cxnSpLocks/>
          </p:cNvCxnSpPr>
          <p:nvPr/>
        </p:nvCxnSpPr>
        <p:spPr>
          <a:xfrm flipH="1" flipV="1">
            <a:off x="6369482" y="3600786"/>
            <a:ext cx="442294" cy="1099"/>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8667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ermilab Logo PNG vector in SVG, PDF, AI, CDR format">
            <a:extLst>
              <a:ext uri="{FF2B5EF4-FFF2-40B4-BE49-F238E27FC236}">
                <a16:creationId xmlns:a16="http://schemas.microsoft.com/office/drawing/2014/main" id="{EF1F2E2D-0385-08C3-BAD4-63A30BFF49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797" y="1196770"/>
            <a:ext cx="1941954" cy="1457478"/>
          </a:xfrm>
          <a:prstGeom prst="rect">
            <a:avLst/>
          </a:prstGeom>
          <a:noFill/>
          <a:extLst>
            <a:ext uri="{909E8E84-426E-40DD-AFC4-6F175D3DCCD1}">
              <a14:hiddenFill xmlns:a14="http://schemas.microsoft.com/office/drawing/2010/main">
                <a:solidFill>
                  <a:srgbClr val="FFFFFF"/>
                </a:solidFill>
              </a14:hiddenFill>
            </a:ext>
          </a:extLst>
        </p:spPr>
      </p:pic>
      <p:sp>
        <p:nvSpPr>
          <p:cNvPr id="393" name="People"/>
          <p:cNvSpPr txBox="1">
            <a:spLocks noGrp="1"/>
          </p:cNvSpPr>
          <p:nvPr>
            <p:ph type="title"/>
          </p:nvPr>
        </p:nvSpPr>
        <p:spPr>
          <a:xfrm>
            <a:off x="228600" y="124806"/>
            <a:ext cx="8686800" cy="320908"/>
          </a:xfrm>
          <a:prstGeom prst="rect">
            <a:avLst/>
          </a:prstGeom>
        </p:spPr>
        <p:txBody>
          <a:bodyPr/>
          <a:lstStyle/>
          <a:p>
            <a:r>
              <a:rPr lang="en-US" dirty="0"/>
              <a:t>Quantum Sensing for fundamental physics group</a:t>
            </a:r>
            <a:endParaRPr dirty="0"/>
          </a:p>
        </p:txBody>
      </p:sp>
      <p:sp>
        <p:nvSpPr>
          <p:cNvPr id="394" name="Slide Number"/>
          <p:cNvSpPr txBox="1">
            <a:spLocks noGrp="1"/>
          </p:cNvSpPr>
          <p:nvPr>
            <p:ph type="sldNum" sz="quarter" idx="2"/>
          </p:nvPr>
        </p:nvSpPr>
        <p:spPr>
          <a:xfrm>
            <a:off x="221003" y="4851093"/>
            <a:ext cx="141066"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80</a:t>
            </a:fld>
            <a:endParaRPr/>
          </a:p>
        </p:txBody>
      </p:sp>
      <p:sp>
        <p:nvSpPr>
          <p:cNvPr id="395" name="Theory and experiment working closely.…"/>
          <p:cNvSpPr txBox="1"/>
          <p:nvPr/>
        </p:nvSpPr>
        <p:spPr>
          <a:xfrm>
            <a:off x="3211927" y="3489181"/>
            <a:ext cx="6007266"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600" b="1"/>
            </a:pPr>
            <a:r>
              <a:rPr dirty="0"/>
              <a:t>Theory and experiment working closely. </a:t>
            </a:r>
          </a:p>
          <a:p>
            <a:pPr algn="ctr">
              <a:defRPr sz="1600" b="1"/>
            </a:pPr>
            <a:r>
              <a:rPr dirty="0"/>
              <a:t>Experts in HEP, materials, SRF, sensing, QIS, RF engineering.</a:t>
            </a:r>
          </a:p>
        </p:txBody>
      </p:sp>
      <p:pic>
        <p:nvPicPr>
          <p:cNvPr id="396"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334" y="505269"/>
            <a:ext cx="896801" cy="896801"/>
          </a:xfrm>
          <a:prstGeom prst="rect">
            <a:avLst/>
          </a:prstGeom>
          <a:ln w="12700">
            <a:miter lim="400000"/>
          </a:ln>
        </p:spPr>
      </p:pic>
      <p:pic>
        <p:nvPicPr>
          <p:cNvPr id="397"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1278" y="4257516"/>
            <a:ext cx="836648" cy="423902"/>
          </a:xfrm>
          <a:prstGeom prst="rect">
            <a:avLst/>
          </a:prstGeom>
          <a:ln w="12700">
            <a:miter lim="400000"/>
          </a:ln>
        </p:spPr>
      </p:pic>
      <p:pic>
        <p:nvPicPr>
          <p:cNvPr id="398"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3390" y="4231328"/>
            <a:ext cx="2143541" cy="287481"/>
          </a:xfrm>
          <a:prstGeom prst="rect">
            <a:avLst/>
          </a:prstGeom>
          <a:ln w="12700">
            <a:miter lim="400000"/>
          </a:ln>
        </p:spPr>
      </p:pic>
      <p:pic>
        <p:nvPicPr>
          <p:cNvPr id="399"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7673" y="2878449"/>
            <a:ext cx="1552428" cy="367913"/>
          </a:xfrm>
          <a:prstGeom prst="rect">
            <a:avLst/>
          </a:prstGeom>
          <a:ln w="12700">
            <a:miter lim="400000"/>
          </a:ln>
        </p:spPr>
      </p:pic>
      <p:pic>
        <p:nvPicPr>
          <p:cNvPr id="400"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258" y="4300316"/>
            <a:ext cx="2019943" cy="338301"/>
          </a:xfrm>
          <a:prstGeom prst="rect">
            <a:avLst/>
          </a:prstGeom>
          <a:ln w="12700">
            <a:miter lim="400000"/>
          </a:ln>
        </p:spPr>
      </p:pic>
      <p:pic>
        <p:nvPicPr>
          <p:cNvPr id="401"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2208" y="3464967"/>
            <a:ext cx="1588022" cy="529342"/>
          </a:xfrm>
          <a:prstGeom prst="rect">
            <a:avLst/>
          </a:prstGeom>
          <a:ln w="12700">
            <a:miter lim="400000"/>
          </a:ln>
        </p:spPr>
      </p:pic>
      <p:pic>
        <p:nvPicPr>
          <p:cNvPr id="402"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8284" y="4705683"/>
            <a:ext cx="1372994" cy="376253"/>
          </a:xfrm>
          <a:prstGeom prst="rect">
            <a:avLst/>
          </a:prstGeom>
          <a:ln w="12700">
            <a:miter lim="400000"/>
          </a:ln>
        </p:spPr>
      </p:pic>
      <p:pic>
        <p:nvPicPr>
          <p:cNvPr id="403"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27926" y="4722271"/>
            <a:ext cx="852558" cy="331868"/>
          </a:xfrm>
          <a:prstGeom prst="rect">
            <a:avLst/>
          </a:prstGeom>
          <a:ln w="12700">
            <a:miter lim="400000"/>
          </a:ln>
        </p:spPr>
      </p:pic>
      <p:pic>
        <p:nvPicPr>
          <p:cNvPr id="404"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387" y="2379609"/>
            <a:ext cx="1595288" cy="384282"/>
          </a:xfrm>
          <a:prstGeom prst="rect">
            <a:avLst/>
          </a:prstGeom>
          <a:ln w="12700">
            <a:miter lim="400000"/>
          </a:ln>
        </p:spPr>
      </p:pic>
      <p:grpSp>
        <p:nvGrpSpPr>
          <p:cNvPr id="421" name="Group"/>
          <p:cNvGrpSpPr/>
          <p:nvPr/>
        </p:nvGrpSpPr>
        <p:grpSpPr>
          <a:xfrm>
            <a:off x="2046064" y="441420"/>
            <a:ext cx="6941874" cy="2985622"/>
            <a:chOff x="-1534853" y="-26912"/>
            <a:chExt cx="6941873" cy="2985620"/>
          </a:xfrm>
        </p:grpSpPr>
        <p:pic>
          <p:nvPicPr>
            <p:cNvPr id="406" name="Image" descr="Image"/>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23832" y="996429"/>
              <a:ext cx="965848" cy="965849"/>
            </a:xfrm>
            <a:prstGeom prst="rect">
              <a:avLst/>
            </a:prstGeom>
            <a:ln w="12700" cap="flat">
              <a:noFill/>
              <a:miter lim="400000"/>
            </a:ln>
            <a:effectLst/>
          </p:spPr>
        </p:pic>
        <p:pic>
          <p:nvPicPr>
            <p:cNvPr id="407" name="Image" descr="Image"/>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35725" y="996429"/>
              <a:ext cx="965849" cy="965849"/>
            </a:xfrm>
            <a:prstGeom prst="rect">
              <a:avLst/>
            </a:prstGeom>
            <a:ln w="12700" cap="flat">
              <a:noFill/>
              <a:miter lim="400000"/>
            </a:ln>
            <a:effectLst/>
          </p:spPr>
        </p:pic>
        <p:pic>
          <p:nvPicPr>
            <p:cNvPr id="408"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36050" y="996429"/>
              <a:ext cx="965848" cy="965849"/>
            </a:xfrm>
            <a:prstGeom prst="rect">
              <a:avLst/>
            </a:prstGeom>
            <a:ln w="12700" cap="flat">
              <a:noFill/>
              <a:miter lim="400000"/>
            </a:ln>
            <a:effectLst/>
          </p:spPr>
        </p:pic>
        <p:pic>
          <p:nvPicPr>
            <p:cNvPr id="409" name="Image" descr="Image"/>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7618" y="1204"/>
              <a:ext cx="965848" cy="963440"/>
            </a:xfrm>
            <a:prstGeom prst="rect">
              <a:avLst/>
            </a:prstGeom>
            <a:ln w="12700" cap="flat">
              <a:noFill/>
              <a:miter lim="400000"/>
            </a:ln>
            <a:effectLst/>
          </p:spPr>
        </p:pic>
        <p:pic>
          <p:nvPicPr>
            <p:cNvPr id="410" name="Image" descr="Image"/>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57395" y="0"/>
              <a:ext cx="965849" cy="965848"/>
            </a:xfrm>
            <a:prstGeom prst="rect">
              <a:avLst/>
            </a:prstGeom>
            <a:ln w="12700" cap="flat">
              <a:noFill/>
              <a:miter lim="400000"/>
            </a:ln>
            <a:effectLst/>
          </p:spPr>
        </p:pic>
        <p:pic>
          <p:nvPicPr>
            <p:cNvPr id="411" name="Image" descr="Image"/>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14618" y="0"/>
              <a:ext cx="965848" cy="965848"/>
            </a:xfrm>
            <a:prstGeom prst="rect">
              <a:avLst/>
            </a:prstGeom>
            <a:ln w="12700" cap="flat">
              <a:noFill/>
              <a:miter lim="400000"/>
            </a:ln>
            <a:effectLst/>
          </p:spPr>
        </p:pic>
        <p:pic>
          <p:nvPicPr>
            <p:cNvPr id="413" name="Image" descr="Image"/>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9089" y="1990016"/>
              <a:ext cx="965849" cy="967577"/>
            </a:xfrm>
            <a:prstGeom prst="rect">
              <a:avLst/>
            </a:prstGeom>
            <a:ln w="12700" cap="flat">
              <a:noFill/>
              <a:miter lim="400000"/>
            </a:ln>
            <a:effectLst/>
          </p:spPr>
        </p:pic>
        <p:pic>
          <p:nvPicPr>
            <p:cNvPr id="414" name="Image" descr="Image"/>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34853" y="-26912"/>
              <a:ext cx="946199" cy="946200"/>
            </a:xfrm>
            <a:prstGeom prst="rect">
              <a:avLst/>
            </a:prstGeom>
            <a:ln w="12700" cap="flat">
              <a:noFill/>
              <a:miter lim="400000"/>
            </a:ln>
            <a:effectLst/>
          </p:spPr>
        </p:pic>
        <p:pic>
          <p:nvPicPr>
            <p:cNvPr id="415" name="Image" descr="Image"/>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419263" y="1992859"/>
              <a:ext cx="965848" cy="965849"/>
            </a:xfrm>
            <a:prstGeom prst="rect">
              <a:avLst/>
            </a:prstGeom>
            <a:ln w="12700" cap="flat">
              <a:noFill/>
              <a:miter lim="400000"/>
            </a:ln>
            <a:effectLst/>
          </p:spPr>
        </p:pic>
        <p:pic>
          <p:nvPicPr>
            <p:cNvPr id="416" name="Image" descr="Image"/>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443037" y="1992859"/>
              <a:ext cx="965848" cy="965849"/>
            </a:xfrm>
            <a:prstGeom prst="rect">
              <a:avLst/>
            </a:prstGeom>
            <a:ln w="12700" cap="flat">
              <a:noFill/>
              <a:miter lim="400000"/>
            </a:ln>
            <a:effectLst/>
          </p:spPr>
        </p:pic>
        <p:pic>
          <p:nvPicPr>
            <p:cNvPr id="417" name="Image" descr="Image"/>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08060" y="1992859"/>
              <a:ext cx="965848" cy="965849"/>
            </a:xfrm>
            <a:prstGeom prst="rect">
              <a:avLst/>
            </a:prstGeom>
            <a:ln w="12700" cap="flat">
              <a:noFill/>
              <a:miter lim="400000"/>
            </a:ln>
            <a:effectLst/>
          </p:spPr>
        </p:pic>
        <p:pic>
          <p:nvPicPr>
            <p:cNvPr id="418" name="Image" descr="Image"/>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85282" y="1992859"/>
              <a:ext cx="965849" cy="965849"/>
            </a:xfrm>
            <a:prstGeom prst="rect">
              <a:avLst/>
            </a:prstGeom>
            <a:ln w="12700" cap="flat">
              <a:noFill/>
              <a:miter lim="400000"/>
            </a:ln>
            <a:effectLst/>
          </p:spPr>
        </p:pic>
        <p:pic>
          <p:nvPicPr>
            <p:cNvPr id="419" name="Image" descr="Image"/>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53245" y="2004933"/>
              <a:ext cx="953775" cy="953775"/>
            </a:xfrm>
            <a:prstGeom prst="rect">
              <a:avLst/>
            </a:prstGeom>
            <a:ln w="12700" cap="flat">
              <a:noFill/>
              <a:miter lim="400000"/>
            </a:ln>
            <a:effectLst/>
          </p:spPr>
        </p:pic>
        <p:pic>
          <p:nvPicPr>
            <p:cNvPr id="420" name="Image" descr="Image"/>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440127" y="-7108"/>
              <a:ext cx="946201" cy="946200"/>
            </a:xfrm>
            <a:prstGeom prst="rect">
              <a:avLst/>
            </a:prstGeom>
            <a:ln w="12700" cap="flat">
              <a:noFill/>
              <a:miter lim="400000"/>
            </a:ln>
            <a:effectLst/>
          </p:spPr>
        </p:pic>
      </p:grpSp>
      <p:sp>
        <p:nvSpPr>
          <p:cNvPr id="422" name="Focus area lead:…"/>
          <p:cNvSpPr txBox="1"/>
          <p:nvPr/>
        </p:nvSpPr>
        <p:spPr>
          <a:xfrm>
            <a:off x="520486" y="1396720"/>
            <a:ext cx="186204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800"/>
            </a:pPr>
            <a:r>
              <a:rPr dirty="0"/>
              <a:t>Focus area </a:t>
            </a:r>
            <a:r>
              <a:rPr lang="en-US" dirty="0"/>
              <a:t>co-</a:t>
            </a:r>
            <a:r>
              <a:rPr dirty="0"/>
              <a:t>lead</a:t>
            </a:r>
            <a:r>
              <a:rPr lang="en-US" dirty="0"/>
              <a:t>s</a:t>
            </a:r>
            <a:r>
              <a:rPr dirty="0"/>
              <a:t>:</a:t>
            </a:r>
          </a:p>
          <a:p>
            <a:pPr algn="ctr">
              <a:defRPr sz="800"/>
            </a:pPr>
            <a:r>
              <a:rPr dirty="0"/>
              <a:t>Sam Posen </a:t>
            </a:r>
            <a:r>
              <a:rPr lang="en-US" dirty="0"/>
              <a:t>and Bianca </a:t>
            </a:r>
            <a:r>
              <a:rPr lang="en-US" dirty="0" err="1"/>
              <a:t>Giaccone</a:t>
            </a:r>
            <a:r>
              <a:rPr dirty="0"/>
              <a:t>(Fermilab)</a:t>
            </a:r>
          </a:p>
        </p:txBody>
      </p:sp>
      <p:pic>
        <p:nvPicPr>
          <p:cNvPr id="1026" name="Picture 2" descr="Portrait of  Gianpaolo P. Carosi">
            <a:extLst>
              <a:ext uri="{FF2B5EF4-FFF2-40B4-BE49-F238E27FC236}">
                <a16:creationId xmlns:a16="http://schemas.microsoft.com/office/drawing/2014/main" id="{81E6621F-9D6E-A760-DD6C-5DC348F0DA9D}"/>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522577" y="1450650"/>
            <a:ext cx="965851" cy="965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B36EE2-260D-10AE-81C4-7284C5C8FC4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998140" y="1462225"/>
            <a:ext cx="982676" cy="946201"/>
          </a:xfrm>
          <a:prstGeom prst="rect">
            <a:avLst/>
          </a:prstGeom>
        </p:spPr>
      </p:pic>
      <p:pic>
        <p:nvPicPr>
          <p:cNvPr id="4" name="Picture 3">
            <a:extLst>
              <a:ext uri="{FF2B5EF4-FFF2-40B4-BE49-F238E27FC236}">
                <a16:creationId xmlns:a16="http://schemas.microsoft.com/office/drawing/2014/main" id="{B5031F0A-2978-5E97-64F7-ABCE36A8A5D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541853" y="1471463"/>
            <a:ext cx="1414758" cy="940129"/>
          </a:xfrm>
          <a:prstGeom prst="rect">
            <a:avLst/>
          </a:prstGeom>
        </p:spPr>
      </p:pic>
    </p:spTree>
    <p:extLst>
      <p:ext uri="{BB962C8B-B14F-4D97-AF65-F5344CB8AC3E}">
        <p14:creationId xmlns:p14="http://schemas.microsoft.com/office/powerpoint/2010/main" val="33125695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ensing effort is driven by applying our quantum devices towards physics goals:…"/>
          <p:cNvSpPr txBox="1">
            <a:spLocks noGrp="1"/>
          </p:cNvSpPr>
          <p:nvPr>
            <p:ph type="body" idx="1"/>
          </p:nvPr>
        </p:nvSpPr>
        <p:spPr>
          <a:xfrm>
            <a:off x="387120" y="932398"/>
            <a:ext cx="4334428" cy="4045696"/>
          </a:xfrm>
          <a:prstGeom prst="rect">
            <a:avLst/>
          </a:prstGeom>
        </p:spPr>
        <p:txBody>
          <a:bodyPr>
            <a:normAutofit/>
          </a:bodyPr>
          <a:lstStyle/>
          <a:p>
            <a:pPr marL="512762" lvl="1" indent="-230188">
              <a:defRPr sz="1700" b="1"/>
            </a:pPr>
            <a:r>
              <a:rPr lang="en-US" dirty="0"/>
              <a:t>Dark Matter:</a:t>
            </a:r>
            <a:endParaRPr dirty="0"/>
          </a:p>
          <a:p>
            <a:pPr marL="803275" lvl="2" indent="-230187">
              <a:defRPr sz="1700"/>
            </a:pPr>
            <a:r>
              <a:rPr lang="en-US" dirty="0"/>
              <a:t>Axion Dark Matter</a:t>
            </a:r>
          </a:p>
          <a:p>
            <a:pPr marL="1105127" lvl="3" indent="-230187">
              <a:defRPr sz="1700"/>
            </a:pPr>
            <a:r>
              <a:rPr lang="en-US" dirty="0"/>
              <a:t>With magnetic field</a:t>
            </a:r>
          </a:p>
          <a:p>
            <a:pPr marL="1105127" lvl="3" indent="-230187">
              <a:defRPr sz="1700"/>
            </a:pPr>
            <a:r>
              <a:rPr lang="en-US" dirty="0"/>
              <a:t>multimode</a:t>
            </a:r>
          </a:p>
          <a:p>
            <a:pPr marL="803275" lvl="2" indent="-230187">
              <a:defRPr sz="1700"/>
            </a:pPr>
            <a:r>
              <a:rPr lang="en-US" dirty="0"/>
              <a:t>Dark Photon DM</a:t>
            </a:r>
          </a:p>
          <a:p>
            <a:pPr marL="803275" lvl="2" indent="-230187">
              <a:defRPr sz="1700"/>
            </a:pPr>
            <a:r>
              <a:rPr lang="en-US" dirty="0"/>
              <a:t>Ultra high-Q Cavities</a:t>
            </a:r>
          </a:p>
          <a:p>
            <a:pPr marL="803275" lvl="2" indent="-230187">
              <a:defRPr sz="1700"/>
            </a:pPr>
            <a:r>
              <a:rPr lang="en-US" dirty="0"/>
              <a:t>Single particle trap</a:t>
            </a:r>
          </a:p>
        </p:txBody>
      </p:sp>
      <p:sp>
        <p:nvSpPr>
          <p:cNvPr id="425" name="Research Areas and Goals"/>
          <p:cNvSpPr txBox="1">
            <a:spLocks noGrp="1"/>
          </p:cNvSpPr>
          <p:nvPr>
            <p:ph type="title"/>
          </p:nvPr>
        </p:nvSpPr>
        <p:spPr>
          <a:xfrm>
            <a:off x="387120" y="321569"/>
            <a:ext cx="2622298" cy="517777"/>
          </a:xfrm>
          <a:prstGeom prst="rect">
            <a:avLst/>
          </a:prstGeom>
        </p:spPr>
        <p:txBody>
          <a:bodyPr/>
          <a:lstStyle/>
          <a:p>
            <a:r>
              <a:rPr lang="en-US" dirty="0"/>
              <a:t>Dark Sectors</a:t>
            </a:r>
            <a:endParaRPr dirty="0"/>
          </a:p>
        </p:txBody>
      </p:sp>
      <p:sp>
        <p:nvSpPr>
          <p:cNvPr id="426" name="Slide Number"/>
          <p:cNvSpPr txBox="1">
            <a:spLocks noGrp="1"/>
          </p:cNvSpPr>
          <p:nvPr>
            <p:ph type="sldNum" sz="quarter" idx="2"/>
          </p:nvPr>
        </p:nvSpPr>
        <p:spPr>
          <a:xfrm>
            <a:off x="221003" y="4851093"/>
            <a:ext cx="141066"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4C97"/>
                </a:solidFill>
                <a:effectLst/>
                <a:uLnTx/>
                <a:uFillTx/>
                <a:latin typeface="Roboto"/>
                <a:ea typeface="Roboto"/>
                <a:cs typeface="Roboto"/>
                <a:sym typeface="Roboto"/>
              </a:rPr>
              <a:pPr marL="0" marR="0" lvl="0" indent="0" algn="ctr" defTabSz="457200" rtl="0" eaLnBrk="1" fontAlgn="auto" latinLnBrk="0" hangingPunct="0">
                <a:lnSpc>
                  <a:spcPct val="100000"/>
                </a:lnSpc>
                <a:spcBef>
                  <a:spcPts val="0"/>
                </a:spcBef>
                <a:spcAft>
                  <a:spcPts val="0"/>
                </a:spcAft>
                <a:buClrTx/>
                <a:buSzTx/>
                <a:buFontTx/>
                <a:buNone/>
                <a:tabLst/>
                <a:defRPr/>
              </a:pPr>
              <a:t>81</a:t>
            </a:fld>
            <a:endParaRPr kumimoji="0" sz="900" b="0" i="0" u="none" strike="noStrike" kern="0" cap="none" spc="0" normalizeH="0" baseline="0" noProof="0">
              <a:ln>
                <a:noFill/>
              </a:ln>
              <a:solidFill>
                <a:srgbClr val="004C97"/>
              </a:solidFill>
              <a:effectLst/>
              <a:uLnTx/>
              <a:uFillTx/>
              <a:latin typeface="Roboto"/>
              <a:ea typeface="Roboto"/>
              <a:cs typeface="Roboto"/>
              <a:sym typeface="Roboto"/>
            </a:endParaRPr>
          </a:p>
        </p:txBody>
      </p:sp>
      <p:pic>
        <p:nvPicPr>
          <p:cNvPr id="4" name="Picture 3">
            <a:extLst>
              <a:ext uri="{FF2B5EF4-FFF2-40B4-BE49-F238E27FC236}">
                <a16:creationId xmlns:a16="http://schemas.microsoft.com/office/drawing/2014/main" id="{A0602A1D-D64C-78DC-95DE-EC18F39FB0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2854" y="162035"/>
            <a:ext cx="4646603" cy="3077951"/>
          </a:xfrm>
          <a:prstGeom prst="rect">
            <a:avLst/>
          </a:prstGeom>
        </p:spPr>
      </p:pic>
      <p:sp>
        <p:nvSpPr>
          <p:cNvPr id="10" name="TextBox 9">
            <a:extLst>
              <a:ext uri="{FF2B5EF4-FFF2-40B4-BE49-F238E27FC236}">
                <a16:creationId xmlns:a16="http://schemas.microsoft.com/office/drawing/2014/main" id="{6BF13FF2-4D01-4FFF-9174-FA3936BAC970}"/>
              </a:ext>
            </a:extLst>
          </p:cNvPr>
          <p:cNvSpPr txBox="1"/>
          <p:nvPr/>
        </p:nvSpPr>
        <p:spPr>
          <a:xfrm>
            <a:off x="421805" y="3694417"/>
            <a:ext cx="397892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087"/>
                </a:solidFill>
                <a:effectLst/>
                <a:uLnTx/>
                <a:uFillTx/>
                <a:latin typeface="Roboto"/>
                <a:ea typeface="Roboto"/>
                <a:cs typeface="Roboto"/>
                <a:sym typeface="Roboto"/>
              </a:rPr>
              <a:t>SQMS is demonstrating technologies with prototypes. Enable dedicated campaigns by collaborations. </a:t>
            </a:r>
          </a:p>
        </p:txBody>
      </p:sp>
      <p:sp>
        <p:nvSpPr>
          <p:cNvPr id="11" name="Donut 10">
            <a:extLst>
              <a:ext uri="{FF2B5EF4-FFF2-40B4-BE49-F238E27FC236}">
                <a16:creationId xmlns:a16="http://schemas.microsoft.com/office/drawing/2014/main" id="{A074A414-85F6-71EB-3081-2A75E082A4FE}"/>
              </a:ext>
            </a:extLst>
          </p:cNvPr>
          <p:cNvSpPr/>
          <p:nvPr/>
        </p:nvSpPr>
        <p:spPr>
          <a:xfrm>
            <a:off x="6944996" y="4380515"/>
            <a:ext cx="197369" cy="528129"/>
          </a:xfrm>
          <a:prstGeom prst="donut">
            <a:avLst>
              <a:gd name="adj" fmla="val 10417"/>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pic>
        <p:nvPicPr>
          <p:cNvPr id="12" name="Picture 2" descr="Picture 2">
            <a:extLst>
              <a:ext uri="{FF2B5EF4-FFF2-40B4-BE49-F238E27FC236}">
                <a16:creationId xmlns:a16="http://schemas.microsoft.com/office/drawing/2014/main" id="{4E727759-280A-8D88-549C-618971B200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32194" y="3336408"/>
            <a:ext cx="4610768" cy="1721221"/>
          </a:xfrm>
          <a:prstGeom prst="rect">
            <a:avLst/>
          </a:prstGeom>
          <a:ln w="12700">
            <a:miter lim="400000"/>
          </a:ln>
        </p:spPr>
      </p:pic>
      <p:grpSp>
        <p:nvGrpSpPr>
          <p:cNvPr id="9" name="Group 8">
            <a:extLst>
              <a:ext uri="{FF2B5EF4-FFF2-40B4-BE49-F238E27FC236}">
                <a16:creationId xmlns:a16="http://schemas.microsoft.com/office/drawing/2014/main" id="{9CE900ED-DC68-24F2-ECA2-D22B75E870F6}"/>
              </a:ext>
            </a:extLst>
          </p:cNvPr>
          <p:cNvGrpSpPr/>
          <p:nvPr/>
        </p:nvGrpSpPr>
        <p:grpSpPr>
          <a:xfrm>
            <a:off x="5234503" y="2323553"/>
            <a:ext cx="1078070" cy="443556"/>
            <a:chOff x="5234503" y="2323553"/>
            <a:chExt cx="1078070" cy="443556"/>
          </a:xfrm>
        </p:grpSpPr>
        <p:sp>
          <p:nvSpPr>
            <p:cNvPr id="5" name="Donut 4">
              <a:extLst>
                <a:ext uri="{FF2B5EF4-FFF2-40B4-BE49-F238E27FC236}">
                  <a16:creationId xmlns:a16="http://schemas.microsoft.com/office/drawing/2014/main" id="{AB0F4BC7-FB52-3CFA-0B59-3F7C0BB20D95}"/>
                </a:ext>
              </a:extLst>
            </p:cNvPr>
            <p:cNvSpPr/>
            <p:nvPr/>
          </p:nvSpPr>
          <p:spPr>
            <a:xfrm>
              <a:off x="5234503" y="2323553"/>
              <a:ext cx="545285" cy="335559"/>
            </a:xfrm>
            <a:prstGeom prst="donut">
              <a:avLst>
                <a:gd name="adj" fmla="val 10417"/>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sp>
          <p:nvSpPr>
            <p:cNvPr id="13" name="TextBox 12">
              <a:extLst>
                <a:ext uri="{FF2B5EF4-FFF2-40B4-BE49-F238E27FC236}">
                  <a16:creationId xmlns:a16="http://schemas.microsoft.com/office/drawing/2014/main" id="{45DF7941-2C7E-5E41-9416-8A1DFCF0648C}"/>
                </a:ext>
              </a:extLst>
            </p:cNvPr>
            <p:cNvSpPr txBox="1"/>
            <p:nvPr/>
          </p:nvSpPr>
          <p:spPr>
            <a:xfrm>
              <a:off x="5779788" y="2459334"/>
              <a:ext cx="53278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087"/>
                  </a:solidFill>
                  <a:effectLst/>
                  <a:uLnTx/>
                  <a:uFillTx/>
                  <a:latin typeface="Roboto"/>
                  <a:ea typeface="Roboto"/>
                  <a:cs typeface="Roboto"/>
                  <a:sym typeface="Roboto"/>
                </a:rPr>
                <a:t>Lead</a:t>
              </a:r>
            </a:p>
          </p:txBody>
        </p:sp>
      </p:grpSp>
      <p:sp>
        <p:nvSpPr>
          <p:cNvPr id="2" name="TextBox 1">
            <a:extLst>
              <a:ext uri="{FF2B5EF4-FFF2-40B4-BE49-F238E27FC236}">
                <a16:creationId xmlns:a16="http://schemas.microsoft.com/office/drawing/2014/main" id="{6C440BC3-E9AA-56CF-3606-98795952F5A2}"/>
              </a:ext>
            </a:extLst>
          </p:cNvPr>
          <p:cNvSpPr txBox="1"/>
          <p:nvPr/>
        </p:nvSpPr>
        <p:spPr>
          <a:xfrm>
            <a:off x="6837578" y="216907"/>
            <a:ext cx="325448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3087"/>
                </a:solidFill>
                <a:effectLst/>
                <a:uLnTx/>
                <a:uFillTx/>
                <a:latin typeface="Roboto"/>
                <a:ea typeface="Roboto"/>
                <a:cs typeface="Roboto"/>
                <a:sym typeface="Roboto"/>
              </a:rPr>
              <a:t>Snowmass whitepaper on DM Axions</a:t>
            </a:r>
          </a:p>
        </p:txBody>
      </p:sp>
      <p:grpSp>
        <p:nvGrpSpPr>
          <p:cNvPr id="16" name="Group 15">
            <a:extLst>
              <a:ext uri="{FF2B5EF4-FFF2-40B4-BE49-F238E27FC236}">
                <a16:creationId xmlns:a16="http://schemas.microsoft.com/office/drawing/2014/main" id="{E3B8CD39-0936-C0B8-3C80-AF5CA0F38DEA}"/>
              </a:ext>
            </a:extLst>
          </p:cNvPr>
          <p:cNvGrpSpPr/>
          <p:nvPr/>
        </p:nvGrpSpPr>
        <p:grpSpPr>
          <a:xfrm>
            <a:off x="6512301" y="1400994"/>
            <a:ext cx="1026236" cy="1263282"/>
            <a:chOff x="6512301" y="1400994"/>
            <a:chExt cx="1026236" cy="1263282"/>
          </a:xfrm>
        </p:grpSpPr>
        <p:sp>
          <p:nvSpPr>
            <p:cNvPr id="6" name="Donut 5">
              <a:extLst>
                <a:ext uri="{FF2B5EF4-FFF2-40B4-BE49-F238E27FC236}">
                  <a16:creationId xmlns:a16="http://schemas.microsoft.com/office/drawing/2014/main" id="{4AB9A025-C3B2-F2AC-0557-A54379F58EAE}"/>
                </a:ext>
              </a:extLst>
            </p:cNvPr>
            <p:cNvSpPr/>
            <p:nvPr/>
          </p:nvSpPr>
          <p:spPr>
            <a:xfrm>
              <a:off x="6512301" y="2030334"/>
              <a:ext cx="389604" cy="224079"/>
            </a:xfrm>
            <a:prstGeom prst="donut">
              <a:avLst>
                <a:gd name="adj" fmla="val 10417"/>
              </a:avLst>
            </a:prstGeom>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sp>
          <p:nvSpPr>
            <p:cNvPr id="7" name="Donut 6">
              <a:extLst>
                <a:ext uri="{FF2B5EF4-FFF2-40B4-BE49-F238E27FC236}">
                  <a16:creationId xmlns:a16="http://schemas.microsoft.com/office/drawing/2014/main" id="{A09ED854-8126-9D60-C936-C7718BB503FF}"/>
                </a:ext>
              </a:extLst>
            </p:cNvPr>
            <p:cNvSpPr/>
            <p:nvPr/>
          </p:nvSpPr>
          <p:spPr>
            <a:xfrm>
              <a:off x="6736055" y="1909355"/>
              <a:ext cx="394738" cy="210601"/>
            </a:xfrm>
            <a:prstGeom prst="donut">
              <a:avLst>
                <a:gd name="adj" fmla="val 10417"/>
              </a:avLst>
            </a:prstGeom>
            <a:solidFill>
              <a:schemeClr val="tx1">
                <a:lumMod val="40000"/>
                <a:lumOff val="60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sp>
          <p:nvSpPr>
            <p:cNvPr id="8" name="Donut 7">
              <a:extLst>
                <a:ext uri="{FF2B5EF4-FFF2-40B4-BE49-F238E27FC236}">
                  <a16:creationId xmlns:a16="http://schemas.microsoft.com/office/drawing/2014/main" id="{2409E649-8E22-D5D3-9298-53AF34FCC1FA}"/>
                </a:ext>
              </a:extLst>
            </p:cNvPr>
            <p:cNvSpPr/>
            <p:nvPr/>
          </p:nvSpPr>
          <p:spPr>
            <a:xfrm>
              <a:off x="6983034" y="1537176"/>
              <a:ext cx="457428" cy="143661"/>
            </a:xfrm>
            <a:prstGeom prst="donut">
              <a:avLst>
                <a:gd name="adj" fmla="val 10417"/>
              </a:avLst>
            </a:prstGeom>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087"/>
                </a:solidFill>
                <a:effectLst/>
                <a:uLnTx/>
                <a:uFillTx/>
                <a:latin typeface="Arial"/>
                <a:ea typeface="Arial"/>
                <a:cs typeface="Arial"/>
                <a:sym typeface="Arial"/>
              </a:endParaRPr>
            </a:p>
          </p:txBody>
        </p:sp>
        <p:sp>
          <p:nvSpPr>
            <p:cNvPr id="15" name="TextBox 14">
              <a:extLst>
                <a:ext uri="{FF2B5EF4-FFF2-40B4-BE49-F238E27FC236}">
                  <a16:creationId xmlns:a16="http://schemas.microsoft.com/office/drawing/2014/main" id="{E1B46C3A-21FA-96A3-A25E-703B454BC202}"/>
                </a:ext>
              </a:extLst>
            </p:cNvPr>
            <p:cNvSpPr txBox="1"/>
            <p:nvPr/>
          </p:nvSpPr>
          <p:spPr>
            <a:xfrm rot="18626003">
              <a:off x="6753009" y="1878747"/>
              <a:ext cx="126328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087">
                      <a:lumMod val="40000"/>
                      <a:lumOff val="60000"/>
                    </a:srgbClr>
                  </a:solidFill>
                  <a:effectLst/>
                  <a:uLnTx/>
                  <a:uFillTx/>
                  <a:latin typeface="Roboto"/>
                  <a:ea typeface="Roboto"/>
                  <a:cs typeface="Roboto"/>
                  <a:sym typeface="Roboto"/>
                </a:rPr>
                <a:t>Collaborations</a:t>
              </a:r>
            </a:p>
          </p:txBody>
        </p:sp>
        <p:sp>
          <p:nvSpPr>
            <p:cNvPr id="3" name="TextBox 2">
              <a:extLst>
                <a:ext uri="{FF2B5EF4-FFF2-40B4-BE49-F238E27FC236}">
                  <a16:creationId xmlns:a16="http://schemas.microsoft.com/office/drawing/2014/main" id="{E2BAB051-D3D2-E60B-4889-41310B13CDB2}"/>
                </a:ext>
              </a:extLst>
            </p:cNvPr>
            <p:cNvSpPr txBox="1"/>
            <p:nvPr/>
          </p:nvSpPr>
          <p:spPr>
            <a:xfrm>
              <a:off x="6747298" y="2148421"/>
              <a:ext cx="730154" cy="200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003087"/>
                  </a:solidFill>
                  <a:effectLst/>
                  <a:uLnTx/>
                  <a:uFillTx/>
                  <a:latin typeface="Roboto"/>
                  <a:ea typeface="Roboto"/>
                  <a:cs typeface="Roboto"/>
                  <a:sym typeface="Roboto"/>
                </a:rPr>
                <a:t>+ </a:t>
              </a:r>
              <a:r>
                <a:rPr kumimoji="0" lang="en-US" sz="700" b="1" i="0" u="none" strike="noStrike" kern="0" cap="none" spc="0" normalizeH="0" baseline="0" noProof="0" dirty="0" err="1">
                  <a:ln>
                    <a:noFill/>
                  </a:ln>
                  <a:solidFill>
                    <a:srgbClr val="003087"/>
                  </a:solidFill>
                  <a:effectLst/>
                  <a:uLnTx/>
                  <a:uFillTx/>
                  <a:latin typeface="Roboto"/>
                  <a:ea typeface="Roboto"/>
                  <a:cs typeface="Roboto"/>
                  <a:sym typeface="Roboto"/>
                </a:rPr>
                <a:t>Quax</a:t>
              </a:r>
              <a:endParaRPr kumimoji="0" lang="en-US" sz="700" b="1" i="0" u="none" strike="noStrike" kern="0" cap="none" spc="0" normalizeH="0" baseline="0" noProof="0" dirty="0">
                <a:ln>
                  <a:noFill/>
                </a:ln>
                <a:solidFill>
                  <a:srgbClr val="003087"/>
                </a:solidFill>
                <a:effectLst/>
                <a:uLnTx/>
                <a:uFillTx/>
                <a:latin typeface="Roboto"/>
                <a:ea typeface="Roboto"/>
                <a:cs typeface="Roboto"/>
                <a:sym typeface="Roboto"/>
              </a:endParaRPr>
            </a:p>
          </p:txBody>
        </p:sp>
      </p:grpSp>
    </p:spTree>
    <p:extLst>
      <p:ext uri="{BB962C8B-B14F-4D97-AF65-F5344CB8AC3E}">
        <p14:creationId xmlns:p14="http://schemas.microsoft.com/office/powerpoint/2010/main" val="289571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ensing effort is driven by applying our quantum devices towards physics goals:…"/>
          <p:cNvSpPr txBox="1">
            <a:spLocks noGrp="1"/>
          </p:cNvSpPr>
          <p:nvPr>
            <p:ph type="body" idx="1"/>
          </p:nvPr>
        </p:nvSpPr>
        <p:spPr>
          <a:xfrm>
            <a:off x="387121" y="932397"/>
            <a:ext cx="4427948" cy="2088595"/>
          </a:xfrm>
          <a:prstGeom prst="rect">
            <a:avLst/>
          </a:prstGeom>
        </p:spPr>
        <p:txBody>
          <a:bodyPr>
            <a:normAutofit/>
          </a:bodyPr>
          <a:lstStyle/>
          <a:p>
            <a:pPr marL="512762" lvl="1" indent="-230188">
              <a:defRPr sz="1700" b="1"/>
            </a:pPr>
            <a:r>
              <a:rPr lang="en-US" dirty="0"/>
              <a:t>New Particles</a:t>
            </a:r>
          </a:p>
          <a:p>
            <a:pPr marL="803275" lvl="2" indent="-230187">
              <a:defRPr sz="1700"/>
            </a:pPr>
            <a:r>
              <a:rPr lang="en-US" dirty="0"/>
              <a:t>Dark SRF – Dark photon search</a:t>
            </a:r>
            <a:endParaRPr dirty="0"/>
          </a:p>
          <a:p>
            <a:pPr marL="803275" lvl="2" indent="-230187">
              <a:defRPr sz="1700"/>
            </a:pPr>
            <a:r>
              <a:rPr lang="en-US" dirty="0"/>
              <a:t>Several Axion LSW search concepts. (selected most promising avenues).</a:t>
            </a:r>
          </a:p>
          <a:p>
            <a:pPr marL="512762" lvl="1" indent="-230188">
              <a:defRPr sz="1700" b="1"/>
            </a:pPr>
            <a:endParaRPr lang="en-US" dirty="0"/>
          </a:p>
        </p:txBody>
      </p:sp>
      <p:sp>
        <p:nvSpPr>
          <p:cNvPr id="425" name="Research Areas and Goals"/>
          <p:cNvSpPr txBox="1">
            <a:spLocks noGrp="1"/>
          </p:cNvSpPr>
          <p:nvPr>
            <p:ph type="title"/>
          </p:nvPr>
        </p:nvSpPr>
        <p:spPr>
          <a:prstGeom prst="rect">
            <a:avLst/>
          </a:prstGeom>
        </p:spPr>
        <p:txBody>
          <a:bodyPr/>
          <a:lstStyle/>
          <a:p>
            <a:r>
              <a:rPr lang="en-US" dirty="0"/>
              <a:t>Dark Sectors</a:t>
            </a:r>
            <a:endParaRPr dirty="0"/>
          </a:p>
        </p:txBody>
      </p:sp>
      <p:sp>
        <p:nvSpPr>
          <p:cNvPr id="426" name="Slide Number"/>
          <p:cNvSpPr txBox="1">
            <a:spLocks noGrp="1"/>
          </p:cNvSpPr>
          <p:nvPr>
            <p:ph type="sldNum" sz="quarter" idx="2"/>
          </p:nvPr>
        </p:nvSpPr>
        <p:spPr>
          <a:xfrm>
            <a:off x="221003" y="4851093"/>
            <a:ext cx="141066"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4C97"/>
                </a:solidFill>
                <a:effectLst/>
                <a:uLnTx/>
                <a:uFillTx/>
                <a:latin typeface="Roboto"/>
                <a:ea typeface="Roboto"/>
                <a:cs typeface="Roboto"/>
                <a:sym typeface="Roboto"/>
              </a:rPr>
              <a:pPr marL="0" marR="0" lvl="0" indent="0" algn="ctr" defTabSz="457200" rtl="0" eaLnBrk="1" fontAlgn="auto" latinLnBrk="0" hangingPunct="0">
                <a:lnSpc>
                  <a:spcPct val="100000"/>
                </a:lnSpc>
                <a:spcBef>
                  <a:spcPts val="0"/>
                </a:spcBef>
                <a:spcAft>
                  <a:spcPts val="0"/>
                </a:spcAft>
                <a:buClrTx/>
                <a:buSzTx/>
                <a:buFontTx/>
                <a:buNone/>
                <a:tabLst/>
                <a:defRPr/>
              </a:pPr>
              <a:t>82</a:t>
            </a:fld>
            <a:endParaRPr kumimoji="0" sz="900" b="0" i="0" u="none" strike="noStrike" kern="0" cap="none" spc="0" normalizeH="0" baseline="0" noProof="0">
              <a:ln>
                <a:noFill/>
              </a:ln>
              <a:solidFill>
                <a:srgbClr val="004C97"/>
              </a:solidFill>
              <a:effectLst/>
              <a:uLnTx/>
              <a:uFillTx/>
              <a:latin typeface="Roboto"/>
              <a:ea typeface="Roboto"/>
              <a:cs typeface="Roboto"/>
              <a:sym typeface="Roboto"/>
            </a:endParaRPr>
          </a:p>
        </p:txBody>
      </p:sp>
      <p:pic>
        <p:nvPicPr>
          <p:cNvPr id="3" name="Image" descr="Image">
            <a:extLst>
              <a:ext uri="{FF2B5EF4-FFF2-40B4-BE49-F238E27FC236}">
                <a16:creationId xmlns:a16="http://schemas.microsoft.com/office/drawing/2014/main" id="{3E4B2FFD-04C9-A967-01FD-667DE3A997F7}"/>
              </a:ext>
            </a:extLst>
          </p:cNvPr>
          <p:cNvPicPr>
            <a:picLocks noChangeAspect="1"/>
          </p:cNvPicPr>
          <p:nvPr/>
        </p:nvPicPr>
        <p:blipFill>
          <a:blip r:embed="rId2"/>
          <a:stretch>
            <a:fillRect/>
          </a:stretch>
        </p:blipFill>
        <p:spPr>
          <a:xfrm>
            <a:off x="3991491" y="1833141"/>
            <a:ext cx="4226189" cy="3088998"/>
          </a:xfrm>
          <a:prstGeom prst="rect">
            <a:avLst/>
          </a:prstGeom>
          <a:ln w="12700">
            <a:miter lim="400000"/>
          </a:ln>
        </p:spPr>
      </p:pic>
      <p:pic>
        <p:nvPicPr>
          <p:cNvPr id="2" name="Picture 7" descr="Picture 7">
            <a:extLst>
              <a:ext uri="{FF2B5EF4-FFF2-40B4-BE49-F238E27FC236}">
                <a16:creationId xmlns:a16="http://schemas.microsoft.com/office/drawing/2014/main" id="{90BA431D-8314-AAE5-61B7-99D95E6124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1962" y="2248506"/>
            <a:ext cx="868375" cy="2214983"/>
          </a:xfrm>
          <a:prstGeom prst="rect">
            <a:avLst/>
          </a:prstGeom>
          <a:ln w="12700">
            <a:miter lim="400000"/>
          </a:ln>
        </p:spPr>
      </p:pic>
      <p:sp>
        <p:nvSpPr>
          <p:cNvPr id="9" name="TextBox 8">
            <a:extLst>
              <a:ext uri="{FF2B5EF4-FFF2-40B4-BE49-F238E27FC236}">
                <a16:creationId xmlns:a16="http://schemas.microsoft.com/office/drawing/2014/main" id="{A6EA6B5D-1F67-5EBF-B978-3EDB87B0F9C5}"/>
              </a:ext>
            </a:extLst>
          </p:cNvPr>
          <p:cNvSpPr txBox="1"/>
          <p:nvPr/>
        </p:nvSpPr>
        <p:spPr>
          <a:xfrm>
            <a:off x="5044140" y="281865"/>
            <a:ext cx="360200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087"/>
                </a:solidFill>
                <a:effectLst/>
                <a:uLnTx/>
                <a:uFillTx/>
                <a:latin typeface="Roboto"/>
                <a:ea typeface="Roboto"/>
                <a:cs typeface="Roboto"/>
                <a:sym typeface="Roboto"/>
              </a:rPr>
              <a:t>Low hanging fruit:           Prototypes already covering large swaths of new parameter space</a:t>
            </a:r>
          </a:p>
        </p:txBody>
      </p:sp>
      <p:pic>
        <p:nvPicPr>
          <p:cNvPr id="10" name="Picture 9">
            <a:extLst>
              <a:ext uri="{FF2B5EF4-FFF2-40B4-BE49-F238E27FC236}">
                <a16:creationId xmlns:a16="http://schemas.microsoft.com/office/drawing/2014/main" id="{AB6F8F70-76B7-064A-CA92-E21767A558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4399" y="2294410"/>
            <a:ext cx="2590874" cy="1639266"/>
          </a:xfrm>
          <a:prstGeom prst="rect">
            <a:avLst/>
          </a:prstGeom>
        </p:spPr>
      </p:pic>
      <p:sp>
        <p:nvSpPr>
          <p:cNvPr id="13" name="TextBox 12">
            <a:extLst>
              <a:ext uri="{FF2B5EF4-FFF2-40B4-BE49-F238E27FC236}">
                <a16:creationId xmlns:a16="http://schemas.microsoft.com/office/drawing/2014/main" id="{61ED92E0-0A5A-B7F2-20D8-1303B745AEA1}"/>
              </a:ext>
            </a:extLst>
          </p:cNvPr>
          <p:cNvSpPr txBox="1"/>
          <p:nvPr/>
        </p:nvSpPr>
        <p:spPr>
          <a:xfrm>
            <a:off x="5314632" y="1284982"/>
            <a:ext cx="380479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b="1">
                <a:solidFill>
                  <a:srgbClr val="1E78B4"/>
                </a:solidFill>
                <a:latin typeface="Calibri"/>
                <a:ea typeface="Calibri"/>
                <a:cs typeface="Calibri"/>
                <a:sym typeface="Calibri"/>
              </a:defRPr>
            </a:pPr>
            <a:r>
              <a:rPr kumimoji="0" lang="en-US" sz="1200" b="1" i="1" u="none" strike="noStrike" kern="0" cap="none" spc="0" normalizeH="0" baseline="0" noProof="0" dirty="0">
                <a:ln>
                  <a:noFill/>
                </a:ln>
                <a:solidFill>
                  <a:srgbClr val="1E78B4"/>
                </a:solidFill>
                <a:effectLst/>
                <a:uLnTx/>
                <a:uFillTx/>
                <a:latin typeface="-apple-system"/>
                <a:cs typeface="Calibri"/>
                <a:sym typeface="Calibri"/>
              </a:rPr>
              <a:t>Dark SRF: </a:t>
            </a:r>
            <a:r>
              <a:rPr kumimoji="0" lang="en-US" sz="1200" b="1" i="1" u="none" strike="noStrike" kern="0" cap="none" spc="0" normalizeH="0" baseline="0" noProof="0" dirty="0" err="1">
                <a:ln>
                  <a:noFill/>
                </a:ln>
                <a:solidFill>
                  <a:srgbClr val="1E78B4"/>
                </a:solidFill>
                <a:effectLst/>
                <a:uLnTx/>
                <a:uFillTx/>
                <a:latin typeface="-apple-system"/>
                <a:cs typeface="Calibri"/>
                <a:sym typeface="Calibri"/>
              </a:rPr>
              <a:t>Phys.Rev.Lett</a:t>
            </a:r>
            <a:r>
              <a:rPr kumimoji="0" lang="en-US" sz="1200" b="1" i="1" u="none" strike="noStrike" kern="0" cap="none" spc="0" normalizeH="0" baseline="0" noProof="0" dirty="0">
                <a:ln>
                  <a:noFill/>
                </a:ln>
                <a:solidFill>
                  <a:srgbClr val="1E78B4"/>
                </a:solidFill>
                <a:effectLst/>
                <a:uLnTx/>
                <a:uFillTx/>
                <a:latin typeface="-apple-system"/>
                <a:cs typeface="Calibri"/>
                <a:sym typeface="Calibri"/>
              </a:rPr>
              <a:t>.</a:t>
            </a:r>
            <a:r>
              <a:rPr kumimoji="0" lang="en-US" sz="1200" b="1" i="0" u="none" strike="noStrike" kern="0" cap="none" spc="0" normalizeH="0" baseline="0" noProof="0" dirty="0">
                <a:ln>
                  <a:noFill/>
                </a:ln>
                <a:solidFill>
                  <a:srgbClr val="1E78B4"/>
                </a:solidFill>
                <a:effectLst/>
                <a:uLnTx/>
                <a:uFillTx/>
                <a:latin typeface="-apple-system"/>
                <a:cs typeface="Calibri"/>
                <a:sym typeface="Calibri"/>
              </a:rPr>
              <a:t> 130 (2023) 26, 261801</a:t>
            </a:r>
          </a:p>
          <a:p>
            <a:pPr marL="0" marR="0" lvl="0" indent="0" algn="l" defTabSz="457200" rtl="0" eaLnBrk="1" fontAlgn="auto" latinLnBrk="0" hangingPunct="0">
              <a:lnSpc>
                <a:spcPct val="100000"/>
              </a:lnSpc>
              <a:spcBef>
                <a:spcPts val="0"/>
              </a:spcBef>
              <a:spcAft>
                <a:spcPts val="0"/>
              </a:spcAft>
              <a:buClrTx/>
              <a:buSzTx/>
              <a:buFontTx/>
              <a:buNone/>
              <a:tabLst/>
              <a:defRPr sz="1200" b="1">
                <a:solidFill>
                  <a:srgbClr val="1E78B4"/>
                </a:solidFill>
                <a:latin typeface="Calibri"/>
                <a:ea typeface="Calibri"/>
                <a:cs typeface="Calibri"/>
                <a:sym typeface="Calibri"/>
              </a:defRPr>
            </a:pPr>
            <a:endParaRPr kumimoji="0" lang="en-US" sz="1200" b="1" i="0" u="none" strike="noStrike" kern="0" cap="none" spc="0" normalizeH="0" baseline="0" noProof="0" dirty="0">
              <a:ln>
                <a:noFill/>
              </a:ln>
              <a:solidFill>
                <a:srgbClr val="1E78B4"/>
              </a:solidFill>
              <a:effectLst/>
              <a:uLnTx/>
              <a:uFillTx/>
              <a:latin typeface="Calibri"/>
              <a:cs typeface="Calibri"/>
              <a:sym typeface="Calibri"/>
            </a:endParaRPr>
          </a:p>
        </p:txBody>
      </p:sp>
      <p:sp>
        <p:nvSpPr>
          <p:cNvPr id="14" name="TextBox 133">
            <a:extLst>
              <a:ext uri="{FF2B5EF4-FFF2-40B4-BE49-F238E27FC236}">
                <a16:creationId xmlns:a16="http://schemas.microsoft.com/office/drawing/2014/main" id="{BC04CE68-82B4-D8B7-DF07-E40FEA8AE004}"/>
              </a:ext>
            </a:extLst>
          </p:cNvPr>
          <p:cNvSpPr txBox="1"/>
          <p:nvPr/>
        </p:nvSpPr>
        <p:spPr>
          <a:xfrm>
            <a:off x="387120" y="3927086"/>
            <a:ext cx="4099561" cy="938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1E78B4"/>
                </a:solidFill>
                <a:latin typeface="Calibri"/>
                <a:ea typeface="Calibri"/>
                <a:cs typeface="Calibri"/>
                <a:sym typeface="Calibri"/>
              </a:defRPr>
            </a:pPr>
            <a:r>
              <a:rPr kumimoji="0" sz="1100" b="1" i="0" u="none" strike="noStrike" kern="0" cap="none" spc="0" normalizeH="0" baseline="0" noProof="0" dirty="0" err="1">
                <a:ln>
                  <a:noFill/>
                </a:ln>
                <a:solidFill>
                  <a:srgbClr val="1E78B4"/>
                </a:solidFill>
                <a:effectLst/>
                <a:uLnTx/>
                <a:uFillTx/>
                <a:latin typeface="Calibri"/>
                <a:cs typeface="Calibri"/>
                <a:sym typeface="Calibri"/>
              </a:rPr>
              <a:t>Bogorad</a:t>
            </a:r>
            <a:r>
              <a:rPr kumimoji="0" sz="1100" b="1" i="0" u="none" strike="noStrike" kern="0" cap="none" spc="0" normalizeH="0" baseline="0" noProof="0" dirty="0">
                <a:ln>
                  <a:noFill/>
                </a:ln>
                <a:solidFill>
                  <a:srgbClr val="1E78B4"/>
                </a:solidFill>
                <a:effectLst/>
                <a:uLnTx/>
                <a:uFillTx/>
                <a:latin typeface="Calibri"/>
                <a:cs typeface="Calibri"/>
                <a:sym typeface="Calibri"/>
              </a:rPr>
              <a:t>, et al., PRL, DOI:10.1103/PhysRevLett.123.021801</a:t>
            </a:r>
          </a:p>
          <a:p>
            <a:pPr marL="0" marR="0" lvl="0" indent="0" algn="l" defTabSz="457200" rtl="0" eaLnBrk="1" fontAlgn="auto" latinLnBrk="0" hangingPunct="0">
              <a:lnSpc>
                <a:spcPct val="100000"/>
              </a:lnSpc>
              <a:spcBef>
                <a:spcPts val="0"/>
              </a:spcBef>
              <a:spcAft>
                <a:spcPts val="0"/>
              </a:spcAft>
              <a:buClrTx/>
              <a:buSzTx/>
              <a:buFontTx/>
              <a:buNone/>
              <a:tabLst/>
              <a:defRPr sz="1200" b="1">
                <a:solidFill>
                  <a:srgbClr val="1E78B4"/>
                </a:solidFill>
                <a:latin typeface="Calibri"/>
                <a:ea typeface="Calibri"/>
                <a:cs typeface="Calibri"/>
                <a:sym typeface="Calibri"/>
              </a:defRPr>
            </a:pPr>
            <a:r>
              <a:rPr kumimoji="0" sz="1100" b="1" i="0" u="none" strike="noStrike" kern="0" cap="none" spc="0" normalizeH="0" baseline="0" noProof="0" dirty="0">
                <a:ln>
                  <a:noFill/>
                </a:ln>
                <a:solidFill>
                  <a:srgbClr val="1E78B4"/>
                </a:solidFill>
                <a:effectLst/>
                <a:uLnTx/>
                <a:uFillTx/>
                <a:latin typeface="Calibri"/>
                <a:cs typeface="Calibri"/>
                <a:sym typeface="Calibri"/>
              </a:rPr>
              <a:t>Gao &amp; Harnik, JHEP, DOI:10.1007/JHEP07 (2021) 053</a:t>
            </a:r>
          </a:p>
          <a:p>
            <a:pPr marL="0" marR="0" lvl="0" indent="0" algn="l" defTabSz="457200" rtl="0" eaLnBrk="1" fontAlgn="auto" latinLnBrk="0" hangingPunct="0">
              <a:lnSpc>
                <a:spcPct val="100000"/>
              </a:lnSpc>
              <a:spcBef>
                <a:spcPts val="0"/>
              </a:spcBef>
              <a:spcAft>
                <a:spcPts val="0"/>
              </a:spcAft>
              <a:buClrTx/>
              <a:buSzTx/>
              <a:buFontTx/>
              <a:buNone/>
              <a:tabLst/>
              <a:defRPr sz="1200" b="1">
                <a:solidFill>
                  <a:srgbClr val="1E78B4"/>
                </a:solidFill>
                <a:latin typeface="Calibri"/>
                <a:ea typeface="Calibri"/>
                <a:cs typeface="Calibri"/>
                <a:sym typeface="Calibri"/>
              </a:defRPr>
            </a:pPr>
            <a:r>
              <a:rPr kumimoji="0" sz="1100" b="1" i="0" u="none" strike="noStrike" kern="0" cap="none" spc="0" normalizeH="0" baseline="0" noProof="0" dirty="0">
                <a:ln>
                  <a:noFill/>
                </a:ln>
                <a:solidFill>
                  <a:srgbClr val="1E78B4"/>
                </a:solidFill>
                <a:effectLst/>
                <a:uLnTx/>
                <a:uFillTx/>
                <a:latin typeface="Calibri"/>
                <a:cs typeface="Calibri"/>
                <a:sym typeface="Calibri"/>
              </a:rPr>
              <a:t>Berlin, et al., arXiv:2203.12714, Snowmass WP (2022)</a:t>
            </a:r>
          </a:p>
          <a:p>
            <a:pPr marL="0" marR="0" lvl="0" indent="0" algn="l" defTabSz="457200" rtl="0" eaLnBrk="1" fontAlgn="auto" latinLnBrk="0" hangingPunct="0">
              <a:lnSpc>
                <a:spcPct val="100000"/>
              </a:lnSpc>
              <a:spcBef>
                <a:spcPts val="0"/>
              </a:spcBef>
              <a:spcAft>
                <a:spcPts val="0"/>
              </a:spcAft>
              <a:buClrTx/>
              <a:buSzTx/>
              <a:buFontTx/>
              <a:buNone/>
              <a:tabLst/>
              <a:defRPr sz="1200" b="1">
                <a:solidFill>
                  <a:srgbClr val="1E78B4"/>
                </a:solidFill>
                <a:latin typeface="Calibri"/>
                <a:ea typeface="Calibri"/>
                <a:cs typeface="Calibri"/>
                <a:sym typeface="Calibri"/>
              </a:defRPr>
            </a:pPr>
            <a:r>
              <a:rPr kumimoji="0" sz="1100" b="1" i="0" u="none" strike="noStrike" kern="0" cap="none" spc="0" normalizeH="0" baseline="0" noProof="0" dirty="0" err="1">
                <a:ln>
                  <a:noFill/>
                </a:ln>
                <a:solidFill>
                  <a:srgbClr val="1E78B4"/>
                </a:solidFill>
                <a:effectLst/>
                <a:uLnTx/>
                <a:uFillTx/>
                <a:latin typeface="Calibri"/>
                <a:cs typeface="Calibri"/>
                <a:sym typeface="Calibri"/>
              </a:rPr>
              <a:t>Sauls</a:t>
            </a:r>
            <a:r>
              <a:rPr kumimoji="0" sz="1100" b="1" i="0" u="none" strike="noStrike" kern="0" cap="none" spc="0" normalizeH="0" baseline="0" noProof="0" dirty="0">
                <a:ln>
                  <a:noFill/>
                </a:ln>
                <a:solidFill>
                  <a:srgbClr val="1E78B4"/>
                </a:solidFill>
                <a:effectLst/>
                <a:uLnTx/>
                <a:uFillTx/>
                <a:latin typeface="Calibri"/>
                <a:cs typeface="Calibri"/>
                <a:sym typeface="Calibri"/>
              </a:rPr>
              <a:t>, PTEP, DOI:10.1093/</a:t>
            </a:r>
            <a:r>
              <a:rPr kumimoji="0" sz="1100" b="1" i="0" u="none" strike="noStrike" kern="0" cap="none" spc="0" normalizeH="0" baseline="0" noProof="0" dirty="0" err="1">
                <a:ln>
                  <a:noFill/>
                </a:ln>
                <a:solidFill>
                  <a:srgbClr val="1E78B4"/>
                </a:solidFill>
                <a:effectLst/>
                <a:uLnTx/>
                <a:uFillTx/>
                <a:latin typeface="Calibri"/>
                <a:cs typeface="Calibri"/>
                <a:sym typeface="Calibri"/>
              </a:rPr>
              <a:t>ptep</a:t>
            </a:r>
            <a:r>
              <a:rPr kumimoji="0" sz="1100" b="1" i="0" u="none" strike="noStrike" kern="0" cap="none" spc="0" normalizeH="0" baseline="0" noProof="0" dirty="0">
                <a:ln>
                  <a:noFill/>
                </a:ln>
                <a:solidFill>
                  <a:srgbClr val="1E78B4"/>
                </a:solidFill>
                <a:effectLst/>
                <a:uLnTx/>
                <a:uFillTx/>
                <a:latin typeface="Calibri"/>
                <a:cs typeface="Calibri"/>
                <a:sym typeface="Calibri"/>
              </a:rPr>
              <a:t>/ptac034 (2022)</a:t>
            </a:r>
          </a:p>
          <a:p>
            <a:pPr marL="0" marR="0" lvl="0" indent="0" algn="l" defTabSz="457200" rtl="0" eaLnBrk="1" fontAlgn="auto" latinLnBrk="0" hangingPunct="0">
              <a:lnSpc>
                <a:spcPct val="100000"/>
              </a:lnSpc>
              <a:spcBef>
                <a:spcPts val="0"/>
              </a:spcBef>
              <a:spcAft>
                <a:spcPts val="0"/>
              </a:spcAft>
              <a:buClrTx/>
              <a:buSzTx/>
              <a:buFontTx/>
              <a:buNone/>
              <a:tabLst/>
              <a:defRPr sz="1200" b="1">
                <a:solidFill>
                  <a:srgbClr val="1E78B4"/>
                </a:solidFill>
                <a:latin typeface="Calibri"/>
                <a:ea typeface="Calibri"/>
                <a:cs typeface="Calibri"/>
                <a:sym typeface="Calibri"/>
              </a:defRPr>
            </a:pPr>
            <a:r>
              <a:rPr kumimoji="0" sz="1100" b="1" i="0" u="none" strike="noStrike" kern="0" cap="none" spc="0" normalizeH="0" baseline="0" noProof="0" dirty="0" err="1">
                <a:ln>
                  <a:noFill/>
                </a:ln>
                <a:solidFill>
                  <a:srgbClr val="1E78B4"/>
                </a:solidFill>
                <a:effectLst/>
                <a:uLnTx/>
                <a:uFillTx/>
                <a:latin typeface="Calibri"/>
                <a:cs typeface="Calibri"/>
                <a:sym typeface="Calibri"/>
              </a:rPr>
              <a:t>Giaccone</a:t>
            </a:r>
            <a:r>
              <a:rPr kumimoji="0" sz="1100" b="1" i="0" u="none" strike="noStrike" kern="0" cap="none" spc="0" normalizeH="0" baseline="0" noProof="0" dirty="0">
                <a:ln>
                  <a:noFill/>
                </a:ln>
                <a:solidFill>
                  <a:srgbClr val="1E78B4"/>
                </a:solidFill>
                <a:effectLst/>
                <a:uLnTx/>
                <a:uFillTx/>
                <a:latin typeface="Calibri"/>
                <a:cs typeface="Calibri"/>
                <a:sym typeface="Calibri"/>
              </a:rPr>
              <a:t>, et al., arXiv:2207.11346 (2022)</a:t>
            </a:r>
          </a:p>
        </p:txBody>
      </p:sp>
    </p:spTree>
    <p:extLst>
      <p:ext uri="{BB962C8B-B14F-4D97-AF65-F5344CB8AC3E}">
        <p14:creationId xmlns:p14="http://schemas.microsoft.com/office/powerpoint/2010/main" val="2803512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109FAB-06B1-CBCF-6B47-E1B654147D88}"/>
              </a:ext>
            </a:extLst>
          </p:cNvPr>
          <p:cNvSpPr>
            <a:spLocks noGrp="1"/>
          </p:cNvSpPr>
          <p:nvPr>
            <p:ph type="body" idx="1"/>
          </p:nvPr>
        </p:nvSpPr>
        <p:spPr>
          <a:xfrm>
            <a:off x="155671" y="923570"/>
            <a:ext cx="6425603" cy="4409137"/>
          </a:xfrm>
        </p:spPr>
        <p:txBody>
          <a:bodyPr>
            <a:normAutofit lnSpcReduction="10000"/>
          </a:bodyPr>
          <a:lstStyle/>
          <a:p>
            <a:pPr marL="342900" indent="-342900">
              <a:buFont typeface="Arial" panose="020B0604020202020204" pitchFamily="34" charset="0"/>
              <a:buChar char="•"/>
            </a:pPr>
            <a:r>
              <a:rPr lang="en-US" sz="2000" dirty="0">
                <a:solidFill>
                  <a:srgbClr val="000000"/>
                </a:solidFill>
                <a:latin typeface="Helvetica" panose="020B0604020202020204" pitchFamily="34" charset="0"/>
                <a:cs typeface="Helvetica" panose="020B0604020202020204" pitchFamily="34" charset="0"/>
              </a:rPr>
              <a:t>Deploy Dark SRF in dilution refrigerator → reduce thermal background, use quantum technology (JPA) for readout</a:t>
            </a:r>
          </a:p>
          <a:p>
            <a:pPr marL="342900" indent="-342900">
              <a:buFont typeface="Arial" panose="020B0604020202020204" pitchFamily="34" charset="0"/>
              <a:buChar char="•"/>
            </a:pPr>
            <a:r>
              <a:rPr lang="en-US" sz="2000" dirty="0">
                <a:solidFill>
                  <a:srgbClr val="000000"/>
                </a:solidFill>
                <a:latin typeface="Helvetica" panose="020B0604020202020204" pitchFamily="34" charset="0"/>
                <a:cs typeface="Helvetica" panose="020B0604020202020204" pitchFamily="34" charset="0"/>
              </a:rPr>
              <a:t>Modifications of experimental setup for DR:</a:t>
            </a:r>
          </a:p>
          <a:p>
            <a:pPr marL="800100" lvl="1" indent="-342900">
              <a:buFont typeface="Wingdings" panose="05000000000000000000" pitchFamily="2" charset="2"/>
              <a:buChar char="ü"/>
            </a:pPr>
            <a:r>
              <a:rPr lang="en-US" dirty="0">
                <a:solidFill>
                  <a:srgbClr val="000000"/>
                </a:solidFill>
                <a:latin typeface="Helvetica" panose="020B0604020202020204" pitchFamily="34" charset="0"/>
                <a:cs typeface="Helvetica" panose="020B0604020202020204" pitchFamily="34" charset="0"/>
              </a:rPr>
              <a:t>2.6GHz cavities at different temperatures</a:t>
            </a:r>
          </a:p>
          <a:p>
            <a:pPr marL="800100" lvl="1" indent="-342900">
              <a:buFont typeface="Wingdings" panose="05000000000000000000" pitchFamily="2" charset="2"/>
              <a:buChar char="ü"/>
            </a:pPr>
            <a:r>
              <a:rPr lang="en-US" dirty="0">
                <a:solidFill>
                  <a:srgbClr val="000000"/>
                </a:solidFill>
                <a:latin typeface="Helvetica" panose="020B0604020202020204" pitchFamily="34" charset="0"/>
                <a:cs typeface="Helvetica" panose="020B0604020202020204" pitchFamily="34" charset="0"/>
              </a:rPr>
              <a:t>New tuner system (piezo only!)</a:t>
            </a:r>
          </a:p>
          <a:p>
            <a:pPr marL="800100" lvl="1" indent="-342900">
              <a:buFont typeface="Wingdings" panose="05000000000000000000" pitchFamily="2" charset="2"/>
              <a:buChar char="ü"/>
            </a:pPr>
            <a:r>
              <a:rPr lang="en-US" dirty="0">
                <a:solidFill>
                  <a:srgbClr val="000000"/>
                </a:solidFill>
                <a:latin typeface="Helvetica" panose="020B0604020202020204" pitchFamily="34" charset="0"/>
                <a:cs typeface="Helvetica" panose="020B0604020202020204" pitchFamily="34" charset="0"/>
              </a:rPr>
              <a:t>Verify frequency matching &amp; stability</a:t>
            </a:r>
          </a:p>
          <a:p>
            <a:pPr marL="800100" lvl="1" indent="-342900">
              <a:buFont typeface="Wingdings" panose="05000000000000000000" pitchFamily="2" charset="2"/>
              <a:buChar char="q"/>
            </a:pPr>
            <a:r>
              <a:rPr lang="en-US" dirty="0">
                <a:solidFill>
                  <a:srgbClr val="000000"/>
                </a:solidFill>
                <a:latin typeface="Helvetica" panose="020B0604020202020204" pitchFamily="34" charset="0"/>
                <a:cs typeface="Helvetica" panose="020B0604020202020204" pitchFamily="34" charset="0"/>
              </a:rPr>
              <a:t>Reduce crosstalk (in progress)</a:t>
            </a:r>
          </a:p>
          <a:p>
            <a:pPr marL="800100" lvl="1" indent="-342900">
              <a:buFont typeface="Wingdings" panose="05000000000000000000" pitchFamily="2" charset="2"/>
              <a:buChar char="q"/>
            </a:pPr>
            <a:r>
              <a:rPr lang="en-US" dirty="0">
                <a:solidFill>
                  <a:srgbClr val="000000"/>
                </a:solidFill>
                <a:latin typeface="Helvetica" panose="020B0604020202020204" pitchFamily="34" charset="0"/>
                <a:cs typeface="Helvetica" panose="020B0604020202020204" pitchFamily="34" charset="0"/>
              </a:rPr>
              <a:t>Move entire setup to dilution refrigerator</a:t>
            </a:r>
          </a:p>
          <a:p>
            <a:pPr marL="342900" indent="-342900">
              <a:buFont typeface="Arial" panose="020B0604020202020204" pitchFamily="34" charset="0"/>
              <a:buChar char="•"/>
            </a:pPr>
            <a:r>
              <a:rPr lang="en-US" sz="2000" dirty="0">
                <a:solidFill>
                  <a:srgbClr val="000000"/>
                </a:solidFill>
                <a:latin typeface="Helvetica" panose="020B0604020202020204" pitchFamily="34" charset="0"/>
                <a:cs typeface="Helvetica" panose="020B0604020202020204" pitchFamily="34" charset="0"/>
              </a:rPr>
              <a:t>Possible modifications to the measurement protocol/analysis:</a:t>
            </a:r>
          </a:p>
          <a:p>
            <a:pPr marL="800100" lvl="1" indent="-342900">
              <a:buFont typeface="Arial" panose="020B0604020202020204" pitchFamily="34" charset="0"/>
              <a:buChar char="•"/>
            </a:pPr>
            <a:r>
              <a:rPr lang="en-US" dirty="0">
                <a:latin typeface="Helvetica" panose="020B0604020202020204" pitchFamily="34" charset="0"/>
                <a:cs typeface="Helvetica" panose="020B0604020202020204" pitchFamily="34" charset="0"/>
              </a:rPr>
              <a:t>Optimal </a:t>
            </a:r>
            <a:r>
              <a:rPr lang="en-US" dirty="0">
                <a:solidFill>
                  <a:srgbClr val="000000"/>
                </a:solidFill>
                <a:latin typeface="Helvetica" panose="020B0604020202020204" pitchFamily="34" charset="0"/>
                <a:cs typeface="Helvetica" panose="020B0604020202020204" pitchFamily="34" charset="0"/>
              </a:rPr>
              <a:t>search duration: several min vs ~1h</a:t>
            </a:r>
          </a:p>
          <a:p>
            <a:pPr marL="800100" lvl="1" indent="-342900">
              <a:buFont typeface="Arial" panose="020B0604020202020204" pitchFamily="34" charset="0"/>
              <a:buChar char="•"/>
            </a:pPr>
            <a:r>
              <a:rPr lang="en-US" dirty="0">
                <a:solidFill>
                  <a:srgbClr val="000000"/>
                </a:solidFill>
                <a:latin typeface="Helvetica" panose="020B0604020202020204" pitchFamily="34" charset="0"/>
                <a:cs typeface="Helvetica" panose="020B0604020202020204" pitchFamily="34" charset="0"/>
              </a:rPr>
              <a:t>Improved microphonics modeling</a:t>
            </a:r>
          </a:p>
          <a:p>
            <a:pPr marL="800100" lvl="1" indent="-342900">
              <a:buFont typeface="Arial" panose="020B0604020202020204" pitchFamily="34" charset="0"/>
              <a:buChar char="•"/>
            </a:pPr>
            <a:r>
              <a:rPr lang="en-US" dirty="0">
                <a:solidFill>
                  <a:srgbClr val="000000"/>
                </a:solidFill>
                <a:latin typeface="Helvetica" panose="020B0604020202020204" pitchFamily="34" charset="0"/>
                <a:cs typeface="Helvetica" panose="020B0604020202020204" pitchFamily="34" charset="0"/>
              </a:rPr>
              <a:t>Phase sensitive readout</a:t>
            </a:r>
          </a:p>
        </p:txBody>
      </p:sp>
      <p:sp>
        <p:nvSpPr>
          <p:cNvPr id="3" name="Title 2">
            <a:extLst>
              <a:ext uri="{FF2B5EF4-FFF2-40B4-BE49-F238E27FC236}">
                <a16:creationId xmlns:a16="http://schemas.microsoft.com/office/drawing/2014/main" id="{948A8C2F-58F1-0FD4-93C6-623CF7A66072}"/>
              </a:ext>
            </a:extLst>
          </p:cNvPr>
          <p:cNvSpPr>
            <a:spLocks noGrp="1"/>
          </p:cNvSpPr>
          <p:nvPr>
            <p:ph type="title"/>
          </p:nvPr>
        </p:nvSpPr>
        <p:spPr>
          <a:xfrm>
            <a:off x="387119" y="321569"/>
            <a:ext cx="7420449" cy="517777"/>
          </a:xfrm>
        </p:spPr>
        <p:txBody>
          <a:bodyPr>
            <a:normAutofit fontScale="90000"/>
          </a:bodyPr>
          <a:lstStyle/>
          <a:p>
            <a:r>
              <a:rPr lang="en-US" dirty="0"/>
              <a:t>Dark SRF: phase 2 </a:t>
            </a:r>
            <a:r>
              <a:rPr lang="en-US" dirty="0">
                <a:sym typeface="Wingdings" panose="05000000000000000000" pitchFamily="2" charset="2"/>
              </a:rPr>
              <a:t>→ 2.6GHz cavities in DR</a:t>
            </a:r>
            <a:endParaRPr lang="en-US" dirty="0"/>
          </a:p>
        </p:txBody>
      </p:sp>
      <p:pic>
        <p:nvPicPr>
          <p:cNvPr id="4" name="Picture 3">
            <a:extLst>
              <a:ext uri="{FF2B5EF4-FFF2-40B4-BE49-F238E27FC236}">
                <a16:creationId xmlns:a16="http://schemas.microsoft.com/office/drawing/2014/main" id="{4A33B431-62E3-3369-BA65-10C3C59F02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9527" y="839346"/>
            <a:ext cx="2264898" cy="4050821"/>
          </a:xfrm>
          <a:prstGeom prst="rect">
            <a:avLst/>
          </a:prstGeom>
        </p:spPr>
      </p:pic>
    </p:spTree>
    <p:extLst>
      <p:ext uri="{BB962C8B-B14F-4D97-AF65-F5344CB8AC3E}">
        <p14:creationId xmlns:p14="http://schemas.microsoft.com/office/powerpoint/2010/main" val="7747482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6B516-0D5F-77E9-C0DF-6A5DE6982D1D}"/>
              </a:ext>
            </a:extLst>
          </p:cNvPr>
          <p:cNvSpPr>
            <a:spLocks noGrp="1"/>
          </p:cNvSpPr>
          <p:nvPr>
            <p:ph type="title"/>
          </p:nvPr>
        </p:nvSpPr>
        <p:spPr>
          <a:xfrm>
            <a:off x="387120" y="321569"/>
            <a:ext cx="8756880" cy="517777"/>
          </a:xfrm>
        </p:spPr>
        <p:txBody>
          <a:bodyPr>
            <a:normAutofit fontScale="90000"/>
          </a:bodyPr>
          <a:lstStyle/>
          <a:p>
            <a:r>
              <a:rPr lang="en-US" dirty="0"/>
              <a:t>Deepest sensitivity: Ultrahigh Q for Dark photon DM</a:t>
            </a:r>
          </a:p>
        </p:txBody>
      </p:sp>
      <p:pic>
        <p:nvPicPr>
          <p:cNvPr id="9" name="Picture 2" descr="Picture 2">
            <a:extLst>
              <a:ext uri="{FF2B5EF4-FFF2-40B4-BE49-F238E27FC236}">
                <a16:creationId xmlns:a16="http://schemas.microsoft.com/office/drawing/2014/main" id="{63B45BA6-BC9A-369B-6E3A-6F1195CE80A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34805" y="960453"/>
            <a:ext cx="5709195" cy="2131269"/>
          </a:xfrm>
          <a:prstGeom prst="rect">
            <a:avLst/>
          </a:prstGeom>
          <a:ln w="12700">
            <a:miter lim="400000"/>
          </a:ln>
        </p:spPr>
      </p:pic>
      <p:sp>
        <p:nvSpPr>
          <p:cNvPr id="14" name="Cervantes et al., arxiv:2208.03183, in review in Phys. Rev. Lett.">
            <a:extLst>
              <a:ext uri="{FF2B5EF4-FFF2-40B4-BE49-F238E27FC236}">
                <a16:creationId xmlns:a16="http://schemas.microsoft.com/office/drawing/2014/main" id="{8F3967EB-5758-857D-9DDE-314444FF8BCB}"/>
              </a:ext>
            </a:extLst>
          </p:cNvPr>
          <p:cNvSpPr txBox="1"/>
          <p:nvPr/>
        </p:nvSpPr>
        <p:spPr>
          <a:xfrm>
            <a:off x="4399029" y="3310102"/>
            <a:ext cx="400365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3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00B5E2"/>
                </a:solidFill>
                <a:effectLst/>
                <a:uLnTx/>
                <a:uFillTx/>
                <a:latin typeface="Roboto"/>
                <a:ea typeface="Roboto"/>
                <a:cs typeface="Roboto"/>
                <a:sym typeface="Roboto"/>
              </a:rPr>
              <a:t>Cervantes et al., </a:t>
            </a:r>
            <a:r>
              <a:rPr kumimoji="0" lang="fr-FR" sz="1200" b="0" i="0" u="none" strike="noStrike" kern="0" cap="none" spc="0" normalizeH="0" baseline="0" noProof="0" dirty="0">
                <a:ln>
                  <a:noFill/>
                </a:ln>
                <a:solidFill>
                  <a:srgbClr val="00B5E2"/>
                </a:solidFill>
                <a:effectLst/>
                <a:uLnTx/>
                <a:uFillTx/>
                <a:latin typeface="Calibri" panose="020F0502020204030204" pitchFamily="34" charset="0"/>
                <a:ea typeface="Roboto"/>
                <a:cs typeface="Calibri" panose="020F0502020204030204" pitchFamily="34" charset="0"/>
                <a:sym typeface="Roboto"/>
              </a:rPr>
              <a:t>arXiv:2208.03183v3 (2022) </a:t>
            </a:r>
            <a:r>
              <a:rPr kumimoji="0" lang="fr-FR" sz="1200" b="0" i="0" u="none" strike="noStrike" kern="0" cap="none" spc="0" normalizeH="0" baseline="0" noProof="0" dirty="0" err="1">
                <a:ln>
                  <a:noFill/>
                </a:ln>
                <a:solidFill>
                  <a:srgbClr val="00B5E2"/>
                </a:solidFill>
                <a:effectLst/>
                <a:uLnTx/>
                <a:uFillTx/>
                <a:latin typeface="Calibri" panose="020F0502020204030204" pitchFamily="34" charset="0"/>
                <a:ea typeface="Roboto"/>
                <a:cs typeface="Calibri" panose="020F0502020204030204" pitchFamily="34" charset="0"/>
                <a:sym typeface="Roboto"/>
              </a:rPr>
              <a:t>accepted</a:t>
            </a:r>
            <a:r>
              <a:rPr kumimoji="0" lang="fr-FR" sz="1200" b="0" i="0" u="none" strike="noStrike" kern="0" cap="none" spc="0" normalizeH="0" baseline="0" noProof="0" dirty="0">
                <a:ln>
                  <a:noFill/>
                </a:ln>
                <a:solidFill>
                  <a:srgbClr val="00B5E2"/>
                </a:solidFill>
                <a:effectLst/>
                <a:uLnTx/>
                <a:uFillTx/>
                <a:latin typeface="Calibri" panose="020F0502020204030204" pitchFamily="34" charset="0"/>
                <a:ea typeface="Roboto"/>
                <a:cs typeface="Calibri" panose="020F0502020204030204" pitchFamily="34" charset="0"/>
                <a:sym typeface="Roboto"/>
              </a:rPr>
              <a:t> on PRD</a:t>
            </a:r>
            <a:endParaRPr kumimoji="0" sz="1200" b="0" i="0" u="none" strike="noStrike" kern="0" cap="none" spc="0" normalizeH="0" baseline="0" noProof="0" dirty="0">
              <a:ln>
                <a:noFill/>
              </a:ln>
              <a:solidFill>
                <a:srgbClr val="00B5E2"/>
              </a:solidFill>
              <a:effectLst/>
              <a:uLnTx/>
              <a:uFillTx/>
              <a:latin typeface="Roboto"/>
              <a:ea typeface="Roboto"/>
              <a:cs typeface="Roboto"/>
              <a:sym typeface="Roboto"/>
            </a:endParaRPr>
          </a:p>
        </p:txBody>
      </p:sp>
      <p:pic>
        <p:nvPicPr>
          <p:cNvPr id="4" name="Picture 3" descr="Picture 4">
            <a:extLst>
              <a:ext uri="{FF2B5EF4-FFF2-40B4-BE49-F238E27FC236}">
                <a16:creationId xmlns:a16="http://schemas.microsoft.com/office/drawing/2014/main" id="{9C5278BA-6D53-DB0F-4838-119B030772B6}"/>
              </a:ext>
            </a:extLst>
          </p:cNvPr>
          <p:cNvPicPr>
            <a:picLocks noChangeAspect="1"/>
          </p:cNvPicPr>
          <p:nvPr/>
        </p:nvPicPr>
        <p:blipFill>
          <a:blip r:embed="rId3"/>
          <a:stretch>
            <a:fillRect/>
          </a:stretch>
        </p:blipFill>
        <p:spPr>
          <a:xfrm>
            <a:off x="911516" y="839346"/>
            <a:ext cx="1901602" cy="2472974"/>
          </a:xfrm>
          <a:prstGeom prst="rect">
            <a:avLst/>
          </a:prstGeom>
          <a:ln w="12700">
            <a:miter lim="400000"/>
          </a:ln>
        </p:spPr>
      </p:pic>
      <mc:AlternateContent xmlns:mc="http://schemas.openxmlformats.org/markup-compatibility/2006" xmlns:a14="http://schemas.microsoft.com/office/drawing/2010/main">
        <mc:Choice Requires="a14">
          <p:sp>
            <p:nvSpPr>
              <p:cNvPr id="5" name="TextBox 3">
                <a:extLst>
                  <a:ext uri="{FF2B5EF4-FFF2-40B4-BE49-F238E27FC236}">
                    <a16:creationId xmlns:a16="http://schemas.microsoft.com/office/drawing/2014/main" id="{E87AFF80-46DF-210A-70C5-708753090181}"/>
                  </a:ext>
                </a:extLst>
              </p:cNvPr>
              <p:cNvSpPr txBox="1"/>
              <p:nvPr/>
            </p:nvSpPr>
            <p:spPr>
              <a:xfrm>
                <a:off x="242883" y="3669200"/>
                <a:ext cx="7970364" cy="707886"/>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wrap="square" lIns="45719" rIns="45719">
                <a:spAutoFit/>
              </a:bodyPr>
              <a:lstStyle/>
              <a:p>
                <a:pPr marL="0" marR="0" lvl="0" indent="0" algn="l" defTabSz="457200" rtl="0" eaLnBrk="1" fontAlgn="auto" latinLnBrk="0" hangingPunct="0">
                  <a:lnSpc>
                    <a:spcPct val="100000"/>
                  </a:lnSpc>
                  <a:spcBef>
                    <a:spcPts val="0"/>
                  </a:spcBef>
                  <a:spcAft>
                    <a:spcPts val="0"/>
                  </a:spcAft>
                  <a:buClrTx/>
                  <a:buSzTx/>
                  <a:buFontTx/>
                  <a:buNone/>
                  <a:tabLst/>
                  <a:defRPr>
                    <a:solidFill>
                      <a:srgbClr val="000000"/>
                    </a:solidFill>
                  </a:defRPr>
                </a:pPr>
                <a:r>
                  <a:rPr kumimoji="0" sz="2000" b="0" i="0" u="none" strike="noStrike" kern="0" cap="none" spc="0" normalizeH="0" baseline="0" noProof="0" dirty="0">
                    <a:ln>
                      <a:noFill/>
                    </a:ln>
                    <a:solidFill>
                      <a:srgbClr val="000000"/>
                    </a:solidFill>
                    <a:effectLst/>
                    <a:uLnTx/>
                    <a:uFillTx/>
                    <a:latin typeface="Helvetica" pitchFamily="2" charset="0"/>
                    <a:ea typeface="Roboto"/>
                    <a:cs typeface="Roboto"/>
                    <a:sym typeface="Roboto"/>
                  </a:rPr>
                  <a:t>DPDM search </a:t>
                </a:r>
                <a:r>
                  <a:rPr kumimoji="0" lang="en-US" sz="2000" b="0" i="0" u="none" strike="noStrike" kern="0" cap="none" spc="0" normalizeH="0" baseline="0" noProof="0" dirty="0">
                    <a:ln>
                      <a:noFill/>
                    </a:ln>
                    <a:solidFill>
                      <a:srgbClr val="000000"/>
                    </a:solidFill>
                    <a:effectLst/>
                    <a:uLnTx/>
                    <a:uFillTx/>
                    <a:latin typeface="Helvetica" pitchFamily="2" charset="0"/>
                    <a:ea typeface="Roboto"/>
                    <a:cs typeface="Roboto"/>
                    <a:sym typeface="Roboto"/>
                  </a:rPr>
                  <a:t>in DR </a:t>
                </a:r>
                <a:r>
                  <a:rPr kumimoji="0" sz="2000" b="0" i="0" u="none" strike="noStrike" kern="0" cap="none" spc="0" normalizeH="0" baseline="0" noProof="0" dirty="0">
                    <a:ln>
                      <a:noFill/>
                    </a:ln>
                    <a:solidFill>
                      <a:srgbClr val="000000"/>
                    </a:solidFill>
                    <a:effectLst/>
                    <a:uLnTx/>
                    <a:uFillTx/>
                    <a:latin typeface="Helvetica" pitchFamily="2" charset="0"/>
                    <a:ea typeface="Roboto"/>
                    <a:cs typeface="Roboto"/>
                    <a:sym typeface="Roboto"/>
                  </a:rPr>
                  <a:t>with 1.3 GHz cavity with </a:t>
                </a:r>
                <a14:m>
                  <m:oMath xmlns:m="http://schemas.openxmlformats.org/officeDocument/2006/math">
                    <m:sSub>
                      <m:sSubPr>
                        <m:ctrlPr>
                          <a:rPr kumimoji="0" lang="ar-AE" sz="2000" b="0" i="1" u="none" strike="noStrike" kern="0" cap="none" spc="0" normalizeH="0" baseline="0" noProof="0" smtClean="0">
                            <a:ln>
                              <a:noFill/>
                            </a:ln>
                            <a:solidFill>
                              <a:srgbClr val="000000"/>
                            </a:solidFill>
                            <a:effectLst/>
                            <a:uLnTx/>
                            <a:uFillTx/>
                            <a:latin typeface="Cambria Math" panose="02040503050406030204" pitchFamily="18" charset="0"/>
                            <a:sym typeface="Roboto"/>
                          </a:rPr>
                        </m:ctrlPr>
                      </m:sSubPr>
                      <m:e>
                        <m: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t>𝑄</m:t>
                        </m:r>
                      </m:e>
                      <m:sub>
                        <m: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t>𝐿</m:t>
                        </m:r>
                      </m:sub>
                    </m:sSub>
                    <m: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t>≈</m:t>
                    </m:r>
                    <m:sSup>
                      <m:sSupPr>
                        <m:ctrlP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ctrlPr>
                      </m:sSupPr>
                      <m:e>
                        <m: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t>10</m:t>
                        </m:r>
                      </m:e>
                      <m:sup>
                        <m: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t>10</m:t>
                        </m:r>
                      </m:sup>
                    </m:sSup>
                    <m:r>
                      <a:rPr kumimoji="0" lang="ar-AE" sz="2000" b="0" i="1" u="none" strike="noStrike" kern="0" cap="none" spc="0" normalizeH="0" baseline="0" noProof="0">
                        <a:ln>
                          <a:noFill/>
                        </a:ln>
                        <a:solidFill>
                          <a:srgbClr val="000000"/>
                        </a:solidFill>
                        <a:effectLst/>
                        <a:uLnTx/>
                        <a:uFillTx/>
                        <a:latin typeface="Cambria Math" panose="02040503050406030204" pitchFamily="18" charset="0"/>
                        <a:sym typeface="Roboto"/>
                      </a:rPr>
                      <m:t>.</m:t>
                    </m:r>
                  </m:oMath>
                </a14:m>
                <a:endParaRPr kumimoji="0" lang="ar-AE" sz="2000" b="0" i="0" u="none" strike="noStrike" kern="0" cap="none" spc="0" normalizeH="0" baseline="0" noProof="0" dirty="0">
                  <a:ln>
                    <a:noFill/>
                  </a:ln>
                  <a:solidFill>
                    <a:srgbClr val="000000"/>
                  </a:solidFill>
                  <a:effectLst/>
                  <a:uLnTx/>
                  <a:uFillTx/>
                  <a:latin typeface="Helvetica" pitchFamily="2" charset="0"/>
                  <a:ea typeface="Roboto"/>
                  <a:sym typeface="Roboto"/>
                </a:endParaRPr>
              </a:p>
              <a:p>
                <a:pPr marL="0" marR="0" lvl="0" indent="0" algn="l" defTabSz="457200" rtl="0" eaLnBrk="1" fontAlgn="auto" latinLnBrk="0" hangingPunct="0">
                  <a:lnSpc>
                    <a:spcPct val="100000"/>
                  </a:lnSpc>
                  <a:spcBef>
                    <a:spcPts val="0"/>
                  </a:spcBef>
                  <a:spcAft>
                    <a:spcPts val="0"/>
                  </a:spcAft>
                  <a:buClrTx/>
                  <a:buSzTx/>
                  <a:buFontTx/>
                  <a:buNone/>
                  <a:tabLst/>
                  <a:defRPr>
                    <a:solidFill>
                      <a:srgbClr val="000000"/>
                    </a:solidFill>
                  </a:defRPr>
                </a:pPr>
                <a:r>
                  <a:rPr kumimoji="0" sz="2000" b="1" i="0" u="none" strike="noStrike" kern="0" cap="none" spc="0" normalizeH="0" baseline="0" noProof="0" dirty="0">
                    <a:ln>
                      <a:noFill/>
                    </a:ln>
                    <a:solidFill>
                      <a:srgbClr val="000000"/>
                    </a:solidFill>
                    <a:effectLst/>
                    <a:uLnTx/>
                    <a:uFillTx/>
                    <a:latin typeface="Helvetica" pitchFamily="2" charset="0"/>
                    <a:ea typeface="Roboto"/>
                    <a:cs typeface="Roboto"/>
                    <a:sym typeface="Roboto"/>
                  </a:rPr>
                  <a:t>Deepest exclusion to wavelike DPDM</a:t>
                </a:r>
                <a:r>
                  <a:rPr kumimoji="0" sz="2000" b="0" i="0" u="none" strike="noStrike" kern="0" cap="none" spc="0" normalizeH="0" baseline="0" noProof="0" dirty="0">
                    <a:ln>
                      <a:noFill/>
                    </a:ln>
                    <a:solidFill>
                      <a:srgbClr val="000000"/>
                    </a:solidFill>
                    <a:effectLst/>
                    <a:uLnTx/>
                    <a:uFillTx/>
                    <a:latin typeface="Helvetica" pitchFamily="2" charset="0"/>
                    <a:ea typeface="Roboto"/>
                    <a:cs typeface="Roboto"/>
                    <a:sym typeface="Roboto"/>
                  </a:rPr>
                  <a:t> by an order of magnitude.</a:t>
                </a:r>
              </a:p>
            </p:txBody>
          </p:sp>
        </mc:Choice>
        <mc:Fallback xmlns="">
          <p:sp>
            <p:nvSpPr>
              <p:cNvPr id="5" name="TextBox 3">
                <a:extLst>
                  <a:ext uri="{FF2B5EF4-FFF2-40B4-BE49-F238E27FC236}">
                    <a16:creationId xmlns:a16="http://schemas.microsoft.com/office/drawing/2014/main" id="{E87AFF80-46DF-210A-70C5-708753090181}"/>
                  </a:ext>
                </a:extLst>
              </p:cNvPr>
              <p:cNvSpPr txBox="1">
                <a:spLocks noRot="1" noChangeAspect="1" noMove="1" noResize="1" noEditPoints="1" noAdjustHandles="1" noChangeArrowheads="1" noChangeShapeType="1" noTextEdit="1"/>
              </p:cNvSpPr>
              <p:nvPr/>
            </p:nvSpPr>
            <p:spPr>
              <a:xfrm>
                <a:off x="242883" y="3669200"/>
                <a:ext cx="7970364" cy="707886"/>
              </a:xfrm>
              <a:prstGeom prst="rect">
                <a:avLst/>
              </a:prstGeom>
              <a:blipFill>
                <a:blip r:embed="rId4"/>
                <a:stretch>
                  <a:fillRect l="-1433" t="-3509" b="-14035"/>
                </a:stretch>
              </a:blipFill>
              <a:ln w="12700">
                <a:miter lim="400000"/>
              </a:ln>
              <a:extLst>
                <a:ext uri="{C572A759-6A51-4108-AA02-DFA0A04FC94B}">
                  <ma14:wrappingTextBoxFlag xmlns:a14="http://schemas.microsoft.com/office/drawing/2010/main" xmlns="" xmlns:ma14="http://schemas.microsoft.com/office/mac/drawingml/2011/main" xmlns:m="http://schemas.openxmlformats.org/officeDocument/2006/math" val="1"/>
                </a:ext>
              </a:extLst>
            </p:spPr>
            <p:txBody>
              <a:bodyPr/>
              <a:lstStyle/>
              <a:p>
                <a:r>
                  <a:rPr lang="en-US">
                    <a:noFill/>
                  </a:rPr>
                  <a:t> </a:t>
                </a:r>
              </a:p>
            </p:txBody>
          </p:sp>
        </mc:Fallback>
      </mc:AlternateContent>
    </p:spTree>
    <p:extLst>
      <p:ext uri="{BB962C8B-B14F-4D97-AF65-F5344CB8AC3E}">
        <p14:creationId xmlns:p14="http://schemas.microsoft.com/office/powerpoint/2010/main" val="81646493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670BF-2E70-4B4C-8FA9-F76348FD29B5}"/>
              </a:ext>
            </a:extLst>
          </p:cNvPr>
          <p:cNvSpPr>
            <a:spLocks noGrp="1"/>
          </p:cNvSpPr>
          <p:nvPr>
            <p:ph type="title"/>
          </p:nvPr>
        </p:nvSpPr>
        <p:spPr>
          <a:xfrm>
            <a:off x="387119" y="321569"/>
            <a:ext cx="8513998" cy="517777"/>
          </a:xfrm>
        </p:spPr>
        <p:txBody>
          <a:bodyPr>
            <a:normAutofit fontScale="90000"/>
          </a:bodyPr>
          <a:lstStyle/>
          <a:p>
            <a:r>
              <a:rPr lang="en-US" dirty="0"/>
              <a:t>Heterodyne axion DM search: theory to experiment</a:t>
            </a:r>
          </a:p>
        </p:txBody>
      </p:sp>
      <p:pic>
        <p:nvPicPr>
          <p:cNvPr id="11" name="Picture 10">
            <a:extLst>
              <a:ext uri="{FF2B5EF4-FFF2-40B4-BE49-F238E27FC236}">
                <a16:creationId xmlns:a16="http://schemas.microsoft.com/office/drawing/2014/main" id="{5B7CC80E-1D6D-99BB-8506-7B1CDB0917E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7537267">
            <a:off x="6300582" y="1160152"/>
            <a:ext cx="3165853" cy="2419500"/>
          </a:xfrm>
          <a:prstGeom prst="rect">
            <a:avLst/>
          </a:prstGeom>
        </p:spPr>
      </p:pic>
      <p:sp>
        <p:nvSpPr>
          <p:cNvPr id="12" name="Arrow: Right 36">
            <a:extLst>
              <a:ext uri="{FF2B5EF4-FFF2-40B4-BE49-F238E27FC236}">
                <a16:creationId xmlns:a16="http://schemas.microsoft.com/office/drawing/2014/main" id="{F87FE81B-D0B9-C4CF-38AF-0DDEC5550B24}"/>
              </a:ext>
            </a:extLst>
          </p:cNvPr>
          <p:cNvSpPr/>
          <p:nvPr/>
        </p:nvSpPr>
        <p:spPr>
          <a:xfrm>
            <a:off x="1734599" y="1324920"/>
            <a:ext cx="523916" cy="3209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2"/>
          </a:p>
        </p:txBody>
      </p:sp>
      <p:pic>
        <p:nvPicPr>
          <p:cNvPr id="13" name="Picture 12">
            <a:extLst>
              <a:ext uri="{FF2B5EF4-FFF2-40B4-BE49-F238E27FC236}">
                <a16:creationId xmlns:a16="http://schemas.microsoft.com/office/drawing/2014/main" id="{AE150574-5147-3E3B-A41A-5B84B326944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221" y="874414"/>
            <a:ext cx="1840375" cy="1874448"/>
          </a:xfrm>
          <a:prstGeom prst="rect">
            <a:avLst/>
          </a:prstGeom>
        </p:spPr>
      </p:pic>
      <p:sp>
        <p:nvSpPr>
          <p:cNvPr id="14" name="TextBox 13">
            <a:extLst>
              <a:ext uri="{FF2B5EF4-FFF2-40B4-BE49-F238E27FC236}">
                <a16:creationId xmlns:a16="http://schemas.microsoft.com/office/drawing/2014/main" id="{9CE300EC-24D0-7111-912C-3507C6031B28}"/>
              </a:ext>
            </a:extLst>
          </p:cNvPr>
          <p:cNvSpPr txBox="1"/>
          <p:nvPr/>
        </p:nvSpPr>
        <p:spPr>
          <a:xfrm>
            <a:off x="-114841" y="3283727"/>
            <a:ext cx="7345143" cy="1723549"/>
          </a:xfrm>
          <a:prstGeom prst="rect">
            <a:avLst/>
          </a:prstGeom>
          <a:noFill/>
        </p:spPr>
        <p:txBody>
          <a:bodyPr wrap="square">
            <a:spAutoFit/>
          </a:bodyPr>
          <a:lstStyle/>
          <a:p>
            <a:pPr marL="742950" lvl="1" indent="-285750">
              <a:buFont typeface="Arial" panose="020B0604020202020204" pitchFamily="34" charset="0"/>
              <a:buChar char="•"/>
            </a:pPr>
            <a:r>
              <a:rPr lang="en-US" sz="2200">
                <a:solidFill>
                  <a:srgbClr val="000000"/>
                </a:solidFill>
                <a:latin typeface="Helvetica" panose="020B0604020202020204" pitchFamily="34" charset="0"/>
                <a:cs typeface="Helvetica" panose="020B0604020202020204" pitchFamily="34" charset="0"/>
              </a:rPr>
              <a:t>Design is completed, currently procuring 2 prototype cavities </a:t>
            </a:r>
            <a:r>
              <a:rPr lang="en-US" sz="2000">
                <a:solidFill>
                  <a:srgbClr val="000000"/>
                </a:solidFill>
                <a:latin typeface="Helvetica" panose="020B0604020202020204" pitchFamily="34" charset="0"/>
                <a:cs typeface="Helvetica" panose="020B0604020202020204" pitchFamily="34" charset="0"/>
              </a:rPr>
              <a:t>→ expected to arrive beginning 2024</a:t>
            </a:r>
          </a:p>
          <a:p>
            <a:pPr marL="742950" lvl="1" indent="-285750">
              <a:buFont typeface="Arial" panose="020B0604020202020204" pitchFamily="34" charset="0"/>
              <a:buChar char="•"/>
            </a:pPr>
            <a:r>
              <a:rPr lang="en-US" sz="2200">
                <a:solidFill>
                  <a:srgbClr val="000000"/>
                </a:solidFill>
                <a:latin typeface="Helvetica" panose="020B0604020202020204" pitchFamily="34" charset="0"/>
                <a:cs typeface="Helvetica" panose="020B0604020202020204" pitchFamily="34" charset="0"/>
              </a:rPr>
              <a:t>Pump mode: TM</a:t>
            </a:r>
            <a:r>
              <a:rPr lang="en-US" sz="2200" baseline="-25000">
                <a:solidFill>
                  <a:srgbClr val="000000"/>
                </a:solidFill>
                <a:latin typeface="Helvetica" panose="020B0604020202020204" pitchFamily="34" charset="0"/>
                <a:cs typeface="Helvetica" panose="020B0604020202020204" pitchFamily="34" charset="0"/>
              </a:rPr>
              <a:t>020</a:t>
            </a:r>
            <a:r>
              <a:rPr lang="en-US" sz="2200">
                <a:solidFill>
                  <a:srgbClr val="000000"/>
                </a:solidFill>
                <a:latin typeface="Helvetica" panose="020B0604020202020204" pitchFamily="34" charset="0"/>
                <a:cs typeface="Helvetica" panose="020B0604020202020204" pitchFamily="34" charset="0"/>
              </a:rPr>
              <a:t>, Signal mode: TE</a:t>
            </a:r>
            <a:r>
              <a:rPr lang="en-US" sz="2200" baseline="-25000">
                <a:solidFill>
                  <a:srgbClr val="000000"/>
                </a:solidFill>
                <a:latin typeface="Helvetica" panose="020B0604020202020204" pitchFamily="34" charset="0"/>
                <a:cs typeface="Helvetica" panose="020B0604020202020204" pitchFamily="34" charset="0"/>
              </a:rPr>
              <a:t>011</a:t>
            </a:r>
            <a:endParaRPr lang="en-US" sz="2200">
              <a:solidFill>
                <a:srgbClr val="000000"/>
              </a:solidFill>
              <a:latin typeface="Helvetica" panose="020B0604020202020204" pitchFamily="34" charset="0"/>
              <a:cs typeface="Helvetica" panose="020B0604020202020204" pitchFamily="34" charset="0"/>
            </a:endParaRPr>
          </a:p>
          <a:p>
            <a:pPr marL="1200150" lvl="2" indent="-285750">
              <a:buFont typeface="Arial" panose="020B0604020202020204" pitchFamily="34" charset="0"/>
              <a:buChar char="•"/>
            </a:pPr>
            <a:r>
              <a:rPr lang="en-US" sz="2000">
                <a:solidFill>
                  <a:srgbClr val="000000"/>
                </a:solidFill>
                <a:latin typeface="Helvetica" panose="020B0604020202020204" pitchFamily="34" charset="0"/>
                <a:cs typeface="Helvetica" panose="020B0604020202020204" pitchFamily="34" charset="0"/>
              </a:rPr>
              <a:t>By design: </a:t>
            </a:r>
            <a:r>
              <a:rPr lang="el-GR" sz="2000">
                <a:solidFill>
                  <a:srgbClr val="000000"/>
                </a:solidFill>
                <a:latin typeface="Helvetica" panose="020B0604020202020204" pitchFamily="34" charset="0"/>
                <a:cs typeface="Helvetica" panose="020B0604020202020204" pitchFamily="34" charset="0"/>
              </a:rPr>
              <a:t>Δ</a:t>
            </a:r>
            <a:r>
              <a:rPr lang="en-US" sz="2000">
                <a:solidFill>
                  <a:srgbClr val="000000"/>
                </a:solidFill>
                <a:latin typeface="Helvetica" panose="020B0604020202020204" pitchFamily="34" charset="0"/>
                <a:cs typeface="Helvetica" panose="020B0604020202020204" pitchFamily="34" charset="0"/>
              </a:rPr>
              <a:t>f≈1MHz</a:t>
            </a:r>
          </a:p>
          <a:p>
            <a:pPr marL="1200150" lvl="2" indent="-285750">
              <a:buFont typeface="Arial" panose="020B0604020202020204" pitchFamily="34" charset="0"/>
              <a:buChar char="•"/>
            </a:pPr>
            <a:r>
              <a:rPr lang="en-US" sz="2000">
                <a:solidFill>
                  <a:srgbClr val="000000"/>
                </a:solidFill>
                <a:latin typeface="Helvetica" panose="020B0604020202020204" pitchFamily="34" charset="0"/>
                <a:cs typeface="Helvetica" panose="020B0604020202020204" pitchFamily="34" charset="0"/>
              </a:rPr>
              <a:t>Tuner: same design as Dark SRF 1.3GHz</a:t>
            </a:r>
          </a:p>
        </p:txBody>
      </p:sp>
      <p:grpSp>
        <p:nvGrpSpPr>
          <p:cNvPr id="15" name="Group 14">
            <a:extLst>
              <a:ext uri="{FF2B5EF4-FFF2-40B4-BE49-F238E27FC236}">
                <a16:creationId xmlns:a16="http://schemas.microsoft.com/office/drawing/2014/main" id="{13A82905-EA54-A8A4-A7E9-1B8B46E89D7C}"/>
              </a:ext>
            </a:extLst>
          </p:cNvPr>
          <p:cNvGrpSpPr/>
          <p:nvPr/>
        </p:nvGrpSpPr>
        <p:grpSpPr>
          <a:xfrm>
            <a:off x="2063886" y="734511"/>
            <a:ext cx="2853711" cy="2365846"/>
            <a:chOff x="1979665" y="445753"/>
            <a:chExt cx="2853711" cy="2365846"/>
          </a:xfrm>
        </p:grpSpPr>
        <p:pic>
          <p:nvPicPr>
            <p:cNvPr id="16" name="Picture 15">
              <a:extLst>
                <a:ext uri="{FF2B5EF4-FFF2-40B4-BE49-F238E27FC236}">
                  <a16:creationId xmlns:a16="http://schemas.microsoft.com/office/drawing/2014/main" id="{D96EC348-3204-8614-9BE4-21E1BDBE45C0}"/>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79665" y="445753"/>
              <a:ext cx="2853711" cy="2075427"/>
            </a:xfrm>
            <a:prstGeom prst="rect">
              <a:avLst/>
            </a:prstGeom>
          </p:spPr>
        </p:pic>
        <p:cxnSp>
          <p:nvCxnSpPr>
            <p:cNvPr id="17" name="Straight Arrow Connector 16">
              <a:extLst>
                <a:ext uri="{FF2B5EF4-FFF2-40B4-BE49-F238E27FC236}">
                  <a16:creationId xmlns:a16="http://schemas.microsoft.com/office/drawing/2014/main" id="{31349A06-881F-A0CD-8A18-FDD5E7A0A0B1}"/>
                </a:ext>
              </a:extLst>
            </p:cNvPr>
            <p:cNvCxnSpPr>
              <a:cxnSpLocks/>
            </p:cNvCxnSpPr>
            <p:nvPr/>
          </p:nvCxnSpPr>
          <p:spPr>
            <a:xfrm>
              <a:off x="3554638" y="789707"/>
              <a:ext cx="0" cy="1673427"/>
            </a:xfrm>
            <a:prstGeom prst="straightConnector1">
              <a:avLst/>
            </a:prstGeom>
            <a:ln>
              <a:solidFill>
                <a:srgbClr val="FF0000"/>
              </a:solidFill>
              <a:headEnd type="triangle"/>
              <a:tailEnd type="triangle"/>
            </a:ln>
            <a:effectLst/>
          </p:spPr>
          <p:style>
            <a:lnRef idx="2">
              <a:schemeClr val="accent2"/>
            </a:lnRef>
            <a:fillRef idx="0">
              <a:schemeClr val="accent2"/>
            </a:fillRef>
            <a:effectRef idx="1">
              <a:schemeClr val="accent2"/>
            </a:effectRef>
            <a:fontRef idx="minor">
              <a:schemeClr val="tx1"/>
            </a:fontRef>
          </p:style>
        </p:cxnSp>
        <p:sp>
          <p:nvSpPr>
            <p:cNvPr id="18" name="TextBox 17">
              <a:extLst>
                <a:ext uri="{FF2B5EF4-FFF2-40B4-BE49-F238E27FC236}">
                  <a16:creationId xmlns:a16="http://schemas.microsoft.com/office/drawing/2014/main" id="{11F72EF5-B305-EAE0-95C4-AB5385FF8EB7}"/>
                </a:ext>
              </a:extLst>
            </p:cNvPr>
            <p:cNvSpPr txBox="1"/>
            <p:nvPr/>
          </p:nvSpPr>
          <p:spPr>
            <a:xfrm>
              <a:off x="3018132" y="2442267"/>
              <a:ext cx="1435100" cy="369332"/>
            </a:xfrm>
            <a:prstGeom prst="rect">
              <a:avLst/>
            </a:prstGeom>
            <a:noFill/>
          </p:spPr>
          <p:txBody>
            <a:bodyPr wrap="square" rtlCol="0">
              <a:spAutoFit/>
            </a:bodyPr>
            <a:lstStyle/>
            <a:p>
              <a:r>
                <a:rPr lang="en-US" sz="1800">
                  <a:solidFill>
                    <a:srgbClr val="FF0000"/>
                  </a:solidFill>
                </a:rPr>
                <a:t>~400 mm</a:t>
              </a:r>
            </a:p>
          </p:txBody>
        </p:sp>
      </p:grpSp>
      <p:sp>
        <p:nvSpPr>
          <p:cNvPr id="19" name="TextBox 18">
            <a:extLst>
              <a:ext uri="{FF2B5EF4-FFF2-40B4-BE49-F238E27FC236}">
                <a16:creationId xmlns:a16="http://schemas.microsoft.com/office/drawing/2014/main" id="{7F85A509-E8E1-4A0F-2256-BCEA36D5C6F3}"/>
              </a:ext>
            </a:extLst>
          </p:cNvPr>
          <p:cNvSpPr txBox="1"/>
          <p:nvPr/>
        </p:nvSpPr>
        <p:spPr>
          <a:xfrm>
            <a:off x="65958" y="2748862"/>
            <a:ext cx="2227918" cy="461665"/>
          </a:xfrm>
          <a:prstGeom prst="rect">
            <a:avLst/>
          </a:prstGeom>
          <a:noFill/>
        </p:spPr>
        <p:txBody>
          <a:bodyPr wrap="square">
            <a:spAutoFit/>
          </a:bodyPr>
          <a:lstStyle/>
          <a:p>
            <a:pPr algn="ctr"/>
            <a:r>
              <a:rPr lang="en-US" sz="1200">
                <a:solidFill>
                  <a:schemeClr val="accent5"/>
                </a:solidFill>
                <a:latin typeface="Calibri" panose="020F0502020204030204" pitchFamily="34" charset="0"/>
                <a:cs typeface="Calibri" panose="020F0502020204030204" pitchFamily="34" charset="0"/>
              </a:rPr>
              <a:t>A. Berlin, et al., Journal of High Energy Physics 2020.7 (2020)</a:t>
            </a:r>
          </a:p>
        </p:txBody>
      </p:sp>
      <p:pic>
        <p:nvPicPr>
          <p:cNvPr id="20" name="Picture 19">
            <a:extLst>
              <a:ext uri="{FF2B5EF4-FFF2-40B4-BE49-F238E27FC236}">
                <a16:creationId xmlns:a16="http://schemas.microsoft.com/office/drawing/2014/main" id="{8BA6FB99-A3B3-B083-20D2-E2F27739B265}"/>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tretch>
            <a:fillRect/>
          </a:stretch>
        </p:blipFill>
        <p:spPr>
          <a:xfrm>
            <a:off x="4993772" y="1120234"/>
            <a:ext cx="1856950" cy="1488103"/>
          </a:xfrm>
          <a:prstGeom prst="ellipse">
            <a:avLst/>
          </a:prstGeom>
        </p:spPr>
      </p:pic>
      <p:sp>
        <p:nvSpPr>
          <p:cNvPr id="21" name="TextBox 20">
            <a:extLst>
              <a:ext uri="{FF2B5EF4-FFF2-40B4-BE49-F238E27FC236}">
                <a16:creationId xmlns:a16="http://schemas.microsoft.com/office/drawing/2014/main" id="{17422606-E52B-7B99-9344-F321A6CF6877}"/>
              </a:ext>
            </a:extLst>
          </p:cNvPr>
          <p:cNvSpPr txBox="1"/>
          <p:nvPr/>
        </p:nvSpPr>
        <p:spPr>
          <a:xfrm>
            <a:off x="4695713" y="2608337"/>
            <a:ext cx="2572471" cy="461665"/>
          </a:xfrm>
          <a:prstGeom prst="rect">
            <a:avLst/>
          </a:prstGeom>
          <a:noFill/>
        </p:spPr>
        <p:txBody>
          <a:bodyPr wrap="square">
            <a:spAutoFit/>
          </a:bodyPr>
          <a:lstStyle/>
          <a:p>
            <a:pPr algn="ctr"/>
            <a:r>
              <a:rPr lang="en-US" sz="1200" i="1">
                <a:latin typeface="Helvetica" pitchFamily="2" charset="0"/>
                <a:cs typeface="Calibri" panose="020F0502020204030204" pitchFamily="34" charset="0"/>
              </a:rPr>
              <a:t>Nb half cell after 1</a:t>
            </a:r>
            <a:r>
              <a:rPr lang="en-US" sz="1200" i="1" baseline="30000">
                <a:latin typeface="Helvetica" pitchFamily="2" charset="0"/>
                <a:cs typeface="Calibri" panose="020F0502020204030204" pitchFamily="34" charset="0"/>
              </a:rPr>
              <a:t>st</a:t>
            </a:r>
            <a:r>
              <a:rPr lang="en-US" sz="1200" i="1">
                <a:latin typeface="Helvetica" pitchFamily="2" charset="0"/>
                <a:cs typeface="Calibri" panose="020F0502020204030204" pitchFamily="34" charset="0"/>
              </a:rPr>
              <a:t> calibration. Fabrication is in process at vendor</a:t>
            </a:r>
          </a:p>
        </p:txBody>
      </p:sp>
      <p:sp>
        <p:nvSpPr>
          <p:cNvPr id="22" name="TextBox 21">
            <a:extLst>
              <a:ext uri="{FF2B5EF4-FFF2-40B4-BE49-F238E27FC236}">
                <a16:creationId xmlns:a16="http://schemas.microsoft.com/office/drawing/2014/main" id="{175C489C-DCD3-591F-4E1C-515B5FA5B838}"/>
              </a:ext>
            </a:extLst>
          </p:cNvPr>
          <p:cNvSpPr txBox="1"/>
          <p:nvPr/>
        </p:nvSpPr>
        <p:spPr>
          <a:xfrm>
            <a:off x="6850722" y="4152517"/>
            <a:ext cx="2269375" cy="646331"/>
          </a:xfrm>
          <a:prstGeom prst="rect">
            <a:avLst/>
          </a:prstGeom>
          <a:noFill/>
        </p:spPr>
        <p:txBody>
          <a:bodyPr wrap="square">
            <a:spAutoFit/>
          </a:bodyPr>
          <a:lstStyle/>
          <a:p>
            <a:pPr algn="ctr"/>
            <a:r>
              <a:rPr lang="en-US" sz="1200" i="1" dirty="0">
                <a:latin typeface="Helvetica" pitchFamily="2" charset="0"/>
                <a:cs typeface="Calibri" panose="020F0502020204030204" pitchFamily="34" charset="0"/>
              </a:rPr>
              <a:t>Schematic of cavity assembled on vertical insert for cold tests and DM search</a:t>
            </a:r>
          </a:p>
        </p:txBody>
      </p:sp>
    </p:spTree>
    <p:extLst>
      <p:ext uri="{BB962C8B-B14F-4D97-AF65-F5344CB8AC3E}">
        <p14:creationId xmlns:p14="http://schemas.microsoft.com/office/powerpoint/2010/main" val="363200305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7C944E-149F-1FBE-ABFB-937B3C943E28}"/>
              </a:ext>
            </a:extLst>
          </p:cNvPr>
          <p:cNvSpPr>
            <a:spLocks noGrp="1"/>
          </p:cNvSpPr>
          <p:nvPr>
            <p:ph type="title"/>
          </p:nvPr>
        </p:nvSpPr>
        <p:spPr>
          <a:xfrm>
            <a:off x="387119" y="251031"/>
            <a:ext cx="8686945" cy="588315"/>
          </a:xfrm>
        </p:spPr>
        <p:txBody>
          <a:bodyPr>
            <a:normAutofit/>
          </a:bodyPr>
          <a:lstStyle/>
          <a:p>
            <a:r>
              <a:rPr lang="en-US" dirty="0"/>
              <a:t>SRF cavities for high frequency GW: MAGO 1.0</a:t>
            </a:r>
          </a:p>
        </p:txBody>
      </p:sp>
      <p:sp>
        <p:nvSpPr>
          <p:cNvPr id="4" name="Content Placeholder 1">
            <a:extLst>
              <a:ext uri="{FF2B5EF4-FFF2-40B4-BE49-F238E27FC236}">
                <a16:creationId xmlns:a16="http://schemas.microsoft.com/office/drawing/2014/main" id="{BD180C42-E7CD-14CE-4124-631742485B9C}"/>
              </a:ext>
            </a:extLst>
          </p:cNvPr>
          <p:cNvSpPr txBox="1">
            <a:spLocks/>
          </p:cNvSpPr>
          <p:nvPr/>
        </p:nvSpPr>
        <p:spPr>
          <a:xfrm>
            <a:off x="228601" y="960581"/>
            <a:ext cx="5241174" cy="4080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230188" marR="0" indent="-230188" algn="l" defTabSz="4572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Roboto"/>
              </a:defRPr>
            </a:lvl1pPr>
            <a:lvl2pPr marL="541536" marR="0" indent="-258961" algn="l" defTabSz="4572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Roboto"/>
              </a:defRPr>
            </a:lvl2pPr>
            <a:lvl3pPr marL="849312" marR="0" indent="-276225" algn="l" defTabSz="4572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Roboto"/>
              </a:defRPr>
            </a:lvl3pPr>
            <a:lvl4pPr marL="1151164" marR="0" indent="-293914" algn="l" defTabSz="4572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Roboto"/>
              </a:defRPr>
            </a:lvl4pPr>
            <a:lvl5pPr marL="1435780" marR="0" indent="-295955" algn="l" defTabSz="457200" rtl="0" latinLnBrk="0">
              <a:lnSpc>
                <a:spcPct val="100000"/>
              </a:lnSpc>
              <a:spcBef>
                <a:spcPts val="400"/>
              </a:spcBef>
              <a:spcAft>
                <a:spcPts val="0"/>
              </a:spcAft>
              <a:buClrTx/>
              <a:buSzPct val="100000"/>
              <a:buFontTx/>
              <a:buChar char="▪"/>
              <a:tabLst/>
              <a:defRPr sz="1800" b="0" i="0" u="none" strike="noStrike" cap="none" spc="0" baseline="0">
                <a:solidFill>
                  <a:srgbClr val="000000"/>
                </a:solidFill>
                <a:uFillTx/>
                <a:latin typeface="+mn-lt"/>
                <a:ea typeface="+mn-ea"/>
                <a:cs typeface="+mn-cs"/>
                <a:sym typeface="Roboto"/>
              </a:defRPr>
            </a:lvl5pPr>
            <a:lvl6pPr marL="2491739" marR="0" indent="-205739"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6pPr>
            <a:lvl7pPr marL="2948939" marR="0" indent="-205739"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7pPr>
            <a:lvl8pPr marL="3406140" marR="0" indent="-20574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8pPr>
            <a:lvl9pPr marL="3863340" marR="0" indent="-205740" algn="l" defTabSz="457200" rtl="0" latinLnBrk="0">
              <a:lnSpc>
                <a:spcPct val="100000"/>
              </a:lnSpc>
              <a:spcBef>
                <a:spcPts val="400"/>
              </a:spcBef>
              <a:spcAft>
                <a:spcPts val="0"/>
              </a:spcAft>
              <a:buClrTx/>
              <a:buSzPct val="100000"/>
              <a:buFont typeface="Arial"/>
              <a:buChar char="•"/>
              <a:tabLst/>
              <a:defRPr sz="1800" b="0" i="0" u="none" strike="noStrike" cap="none" spc="0" baseline="0">
                <a:solidFill>
                  <a:srgbClr val="7F7F7F"/>
                </a:solidFill>
                <a:uFillTx/>
                <a:latin typeface="+mj-lt"/>
                <a:ea typeface="+mj-ea"/>
                <a:cs typeface="+mj-cs"/>
                <a:sym typeface="Helvetica"/>
              </a:defRPr>
            </a:lvl9pPr>
          </a:lstStyle>
          <a:p>
            <a:pPr hangingPunct="1"/>
            <a:r>
              <a:rPr lang="en-US" sz="2000" dirty="0"/>
              <a:t>Extensive work necessary before RF cold test </a:t>
            </a:r>
            <a:r>
              <a:rPr lang="en-US" dirty="0"/>
              <a:t>(RF and mechanical simulations, heat treatment, plastic tuning, HPR, BCP?)</a:t>
            </a:r>
          </a:p>
          <a:p>
            <a:pPr hangingPunct="1"/>
            <a:r>
              <a:rPr lang="en-US" sz="2000" dirty="0"/>
              <a:t>Theoretical work</a:t>
            </a:r>
            <a:r>
              <a:rPr lang="en-US" sz="2000" dirty="0">
                <a:ea typeface="ＭＳ Ｐゴシック" charset="0"/>
              </a:rPr>
              <a:t>: </a:t>
            </a:r>
            <a:r>
              <a:rPr lang="en-US" sz="2000" b="1" dirty="0">
                <a:ea typeface="Roboto" panose="02000000000000000000" pitchFamily="2" charset="0"/>
                <a:cs typeface="Roboto" panose="02000000000000000000" pitchFamily="2" charset="0"/>
              </a:rPr>
              <a:t>coupled oscillators</a:t>
            </a:r>
            <a:r>
              <a:rPr lang="en-US" sz="2000" dirty="0">
                <a:ea typeface="Roboto" panose="02000000000000000000" pitchFamily="2" charset="0"/>
                <a:cs typeface="Roboto" panose="02000000000000000000" pitchFamily="2" charset="0"/>
              </a:rPr>
              <a:t> subject to </a:t>
            </a:r>
            <a:r>
              <a:rPr lang="en-US" sz="2000" b="1" dirty="0">
                <a:ea typeface="Roboto" panose="02000000000000000000" pitchFamily="2" charset="0"/>
                <a:cs typeface="Roboto" panose="02000000000000000000" pitchFamily="2" charset="0"/>
              </a:rPr>
              <a:t>mechanical vibrations </a:t>
            </a:r>
            <a:r>
              <a:rPr lang="en-US" sz="2000" dirty="0">
                <a:ea typeface="Roboto" panose="02000000000000000000" pitchFamily="2" charset="0"/>
                <a:cs typeface="Roboto" panose="02000000000000000000" pitchFamily="2" charset="0"/>
              </a:rPr>
              <a:t>(induced by GW vs ambient noise) derive </a:t>
            </a:r>
            <a:r>
              <a:rPr lang="en-US" sz="2000" b="1" dirty="0">
                <a:ea typeface="Roboto" panose="02000000000000000000" pitchFamily="2" charset="0"/>
                <a:cs typeface="Roboto" panose="02000000000000000000" pitchFamily="2" charset="0"/>
              </a:rPr>
              <a:t>expected growth rate of the signal mode</a:t>
            </a:r>
          </a:p>
          <a:p>
            <a:pPr hangingPunct="1"/>
            <a:r>
              <a:rPr lang="en-US" sz="2000" dirty="0">
                <a:ea typeface="Roboto" panose="02000000000000000000" pitchFamily="2" charset="0"/>
                <a:cs typeface="Roboto" panose="02000000000000000000" pitchFamily="2" charset="0"/>
              </a:rPr>
              <a:t>Overall goal: revive experiment and gain precious experience and lessons learned </a:t>
            </a:r>
          </a:p>
          <a:p>
            <a:pPr lvl="1" hangingPunct="1"/>
            <a:r>
              <a:rPr lang="en-US" dirty="0">
                <a:ea typeface="Roboto" panose="02000000000000000000" pitchFamily="2" charset="0"/>
                <a:cs typeface="Roboto" panose="02000000000000000000" pitchFamily="2" charset="0"/>
              </a:rPr>
              <a:t>Leverage cavity imperfections to understand effects of cavity design and experimental setup on search sensitivity</a:t>
            </a:r>
            <a:endParaRPr lang="en-US" dirty="0"/>
          </a:p>
        </p:txBody>
      </p:sp>
      <p:sp>
        <p:nvSpPr>
          <p:cNvPr id="5" name="TextBox 4">
            <a:extLst>
              <a:ext uri="{FF2B5EF4-FFF2-40B4-BE49-F238E27FC236}">
                <a16:creationId xmlns:a16="http://schemas.microsoft.com/office/drawing/2014/main" id="{2E93D229-5EAC-4B13-51AE-93D94213AA06}"/>
              </a:ext>
            </a:extLst>
          </p:cNvPr>
          <p:cNvSpPr txBox="1"/>
          <p:nvPr/>
        </p:nvSpPr>
        <p:spPr>
          <a:xfrm>
            <a:off x="228601" y="4661637"/>
            <a:ext cx="4874953" cy="461665"/>
          </a:xfrm>
          <a:prstGeom prst="rect">
            <a:avLst/>
          </a:prstGeom>
          <a:noFill/>
        </p:spPr>
        <p:txBody>
          <a:bodyPr wrap="square" rtlCol="0">
            <a:spAutoFit/>
          </a:bodyPr>
          <a:lstStyle/>
          <a:p>
            <a:r>
              <a:rPr lang="en-US" sz="1200" b="1">
                <a:solidFill>
                  <a:schemeClr val="accent5"/>
                </a:solidFill>
              </a:rPr>
              <a:t>Acknowledgements: </a:t>
            </a:r>
            <a:r>
              <a:rPr lang="en-US" sz="1200">
                <a:solidFill>
                  <a:schemeClr val="accent5"/>
                </a:solidFill>
                <a:latin typeface="Calibri" panose="020F0502020204030204" pitchFamily="34" charset="0"/>
                <a:ea typeface="Roboto" panose="02000000000000000000" pitchFamily="2" charset="0"/>
                <a:cs typeface="Calibri" panose="020F0502020204030204" pitchFamily="34" charset="0"/>
              </a:rPr>
              <a:t>V. Chouhan, C. Contreras, I. </a:t>
            </a:r>
            <a:r>
              <a:rPr lang="en-US" sz="1200" err="1">
                <a:solidFill>
                  <a:schemeClr val="accent5"/>
                </a:solidFill>
                <a:latin typeface="Calibri" panose="020F0502020204030204" pitchFamily="34" charset="0"/>
                <a:ea typeface="Roboto" panose="02000000000000000000" pitchFamily="2" charset="0"/>
                <a:cs typeface="Calibri" panose="020F0502020204030204" pitchFamily="34" charset="0"/>
              </a:rPr>
              <a:t>Gonin</a:t>
            </a:r>
            <a:r>
              <a:rPr lang="en-US" sz="1200">
                <a:solidFill>
                  <a:schemeClr val="accent5"/>
                </a:solidFill>
                <a:latin typeface="Calibri" panose="020F0502020204030204" pitchFamily="34" charset="0"/>
                <a:ea typeface="Roboto" panose="02000000000000000000" pitchFamily="2" charset="0"/>
                <a:cs typeface="Calibri" panose="020F0502020204030204" pitchFamily="34" charset="0"/>
              </a:rPr>
              <a:t>, T. </a:t>
            </a:r>
            <a:r>
              <a:rPr lang="en-US" sz="1200" err="1">
                <a:solidFill>
                  <a:schemeClr val="accent5"/>
                </a:solidFill>
                <a:latin typeface="Calibri" panose="020F0502020204030204" pitchFamily="34" charset="0"/>
                <a:ea typeface="Roboto" panose="02000000000000000000" pitchFamily="2" charset="0"/>
                <a:cs typeface="Calibri" panose="020F0502020204030204" pitchFamily="34" charset="0"/>
              </a:rPr>
              <a:t>Khabiboulline</a:t>
            </a:r>
            <a:r>
              <a:rPr lang="en-US" sz="1200">
                <a:solidFill>
                  <a:schemeClr val="accent5"/>
                </a:solidFill>
                <a:latin typeface="Calibri" panose="020F0502020204030204" pitchFamily="34" charset="0"/>
                <a:ea typeface="Roboto" panose="02000000000000000000" pitchFamily="2" charset="0"/>
                <a:cs typeface="Calibri" panose="020F0502020204030204" pitchFamily="34" charset="0"/>
              </a:rPr>
              <a:t>, Y. </a:t>
            </a:r>
            <a:r>
              <a:rPr lang="en-US" sz="1200" err="1">
                <a:solidFill>
                  <a:schemeClr val="accent5"/>
                </a:solidFill>
                <a:latin typeface="Calibri" panose="020F0502020204030204" pitchFamily="34" charset="0"/>
                <a:ea typeface="Roboto" panose="02000000000000000000" pitchFamily="2" charset="0"/>
                <a:cs typeface="Calibri" panose="020F0502020204030204" pitchFamily="34" charset="0"/>
              </a:rPr>
              <a:t>Orlov</a:t>
            </a:r>
            <a:r>
              <a:rPr lang="en-US" sz="1200">
                <a:solidFill>
                  <a:schemeClr val="accent5"/>
                </a:solidFill>
                <a:latin typeface="Calibri" panose="020F0502020204030204" pitchFamily="34" charset="0"/>
                <a:ea typeface="Roboto" panose="02000000000000000000" pitchFamily="2" charset="0"/>
                <a:cs typeface="Calibri" panose="020F0502020204030204" pitchFamily="34" charset="0"/>
              </a:rPr>
              <a:t>, O. </a:t>
            </a:r>
            <a:r>
              <a:rPr lang="en-US" sz="1200" err="1">
                <a:solidFill>
                  <a:schemeClr val="accent5"/>
                </a:solidFill>
                <a:latin typeface="Calibri" panose="020F0502020204030204" pitchFamily="34" charset="0"/>
                <a:ea typeface="Roboto" panose="02000000000000000000" pitchFamily="2" charset="0"/>
                <a:cs typeface="Calibri" panose="020F0502020204030204" pitchFamily="34" charset="0"/>
              </a:rPr>
              <a:t>Pronitchev</a:t>
            </a:r>
            <a:r>
              <a:rPr lang="en-US" sz="1200">
                <a:solidFill>
                  <a:schemeClr val="accent5"/>
                </a:solidFill>
                <a:latin typeface="Calibri" panose="020F0502020204030204" pitchFamily="34" charset="0"/>
                <a:ea typeface="Roboto" panose="02000000000000000000" pitchFamily="2" charset="0"/>
                <a:cs typeface="Calibri" panose="020F0502020204030204" pitchFamily="34" charset="0"/>
              </a:rPr>
              <a:t>, Y. Yakovlev</a:t>
            </a:r>
          </a:p>
        </p:txBody>
      </p:sp>
      <p:pic>
        <p:nvPicPr>
          <p:cNvPr id="6" name="Picture 5" descr="A metal balls in a wooden box&#10;&#10;Description automatically generated">
            <a:extLst>
              <a:ext uri="{FF2B5EF4-FFF2-40B4-BE49-F238E27FC236}">
                <a16:creationId xmlns:a16="http://schemas.microsoft.com/office/drawing/2014/main" id="{2669A8B7-16D3-2B63-046D-67A6CC07AC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8517" y="829273"/>
            <a:ext cx="3355548" cy="1358506"/>
          </a:xfrm>
          <a:prstGeom prst="rect">
            <a:avLst/>
          </a:prstGeom>
        </p:spPr>
      </p:pic>
      <p:pic>
        <p:nvPicPr>
          <p:cNvPr id="7" name="Picture 6" descr="A blue and silver pipes with round balls&#10;&#10;Description automatically generated with medium confidence">
            <a:extLst>
              <a:ext uri="{FF2B5EF4-FFF2-40B4-BE49-F238E27FC236}">
                <a16:creationId xmlns:a16="http://schemas.microsoft.com/office/drawing/2014/main" id="{9591C4C8-0033-5C14-6C70-3510C174E1C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2547" t="25033" r="13571" b="24720"/>
          <a:stretch/>
        </p:blipFill>
        <p:spPr>
          <a:xfrm>
            <a:off x="5779306" y="3466020"/>
            <a:ext cx="3233970" cy="1426449"/>
          </a:xfrm>
          <a:prstGeom prst="rect">
            <a:avLst/>
          </a:prstGeom>
        </p:spPr>
      </p:pic>
      <p:grpSp>
        <p:nvGrpSpPr>
          <p:cNvPr id="8" name="Group 7">
            <a:extLst>
              <a:ext uri="{FF2B5EF4-FFF2-40B4-BE49-F238E27FC236}">
                <a16:creationId xmlns:a16="http://schemas.microsoft.com/office/drawing/2014/main" id="{AAC17002-F2A8-C69D-FDF6-7ED65F152319}"/>
              </a:ext>
            </a:extLst>
          </p:cNvPr>
          <p:cNvGrpSpPr/>
          <p:nvPr/>
        </p:nvGrpSpPr>
        <p:grpSpPr>
          <a:xfrm>
            <a:off x="5873869" y="2268044"/>
            <a:ext cx="3044844" cy="1271599"/>
            <a:chOff x="6017615" y="3840132"/>
            <a:chExt cx="3044844" cy="1271599"/>
          </a:xfrm>
        </p:grpSpPr>
        <p:pic>
          <p:nvPicPr>
            <p:cNvPr id="9" name="Picture 8">
              <a:extLst>
                <a:ext uri="{FF2B5EF4-FFF2-40B4-BE49-F238E27FC236}">
                  <a16:creationId xmlns:a16="http://schemas.microsoft.com/office/drawing/2014/main" id="{BF370F12-0485-70F6-5307-EC7745FB13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6017615" y="3840132"/>
              <a:ext cx="3044844" cy="1245716"/>
            </a:xfrm>
            <a:prstGeom prst="rect">
              <a:avLst/>
            </a:prstGeom>
          </p:spPr>
        </p:pic>
        <p:sp>
          <p:nvSpPr>
            <p:cNvPr id="10" name="Textfeld 21">
              <a:extLst>
                <a:ext uri="{FF2B5EF4-FFF2-40B4-BE49-F238E27FC236}">
                  <a16:creationId xmlns:a16="http://schemas.microsoft.com/office/drawing/2014/main" id="{A051F8C9-7148-BB03-4111-20BD41A96FE1}"/>
                </a:ext>
              </a:extLst>
            </p:cNvPr>
            <p:cNvSpPr txBox="1"/>
            <p:nvPr/>
          </p:nvSpPr>
          <p:spPr>
            <a:xfrm>
              <a:off x="6756135" y="4803954"/>
              <a:ext cx="1567804" cy="307777"/>
            </a:xfrm>
            <a:prstGeom prst="rect">
              <a:avLst/>
            </a:prstGeom>
            <a:noFill/>
          </p:spPr>
          <p:txBody>
            <a:bodyPr wrap="square" rtlCol="0">
              <a:spAutoFit/>
            </a:bodyPr>
            <a:lstStyle/>
            <a:p>
              <a:pPr algn="ctr"/>
              <a:r>
                <a:rPr lang="de-DE" sz="1400" dirty="0">
                  <a:latin typeface="Roboto" panose="02000000000000000000" pitchFamily="2" charset="0"/>
                  <a:ea typeface="Roboto" panose="02000000000000000000" pitchFamily="2" charset="0"/>
                  <a:cs typeface="Roboto" panose="02000000000000000000" pitchFamily="2" charset="0"/>
                </a:rPr>
                <a:t>TE</a:t>
              </a:r>
              <a:r>
                <a:rPr lang="de-DE" sz="1400" baseline="-25000" dirty="0">
                  <a:latin typeface="Roboto" panose="02000000000000000000" pitchFamily="2" charset="0"/>
                  <a:ea typeface="Roboto" panose="02000000000000000000" pitchFamily="2" charset="0"/>
                  <a:cs typeface="Roboto" panose="02000000000000000000" pitchFamily="2" charset="0"/>
                </a:rPr>
                <a:t>011</a:t>
              </a:r>
              <a:r>
                <a:rPr lang="de-DE" sz="1400" dirty="0">
                  <a:latin typeface="Roboto" panose="02000000000000000000" pitchFamily="2" charset="0"/>
                  <a:ea typeface="Roboto" panose="02000000000000000000" pitchFamily="2" charset="0"/>
                  <a:cs typeface="Roboto" panose="02000000000000000000" pitchFamily="2" charset="0"/>
                </a:rPr>
                <a:t>- 2.1 GHz</a:t>
              </a:r>
            </a:p>
          </p:txBody>
        </p:sp>
      </p:grpSp>
      <p:sp>
        <p:nvSpPr>
          <p:cNvPr id="11" name="Rounded Rectangle 10">
            <a:extLst>
              <a:ext uri="{FF2B5EF4-FFF2-40B4-BE49-F238E27FC236}">
                <a16:creationId xmlns:a16="http://schemas.microsoft.com/office/drawing/2014/main" id="{9B2C82AD-E0D6-6330-18DA-2697E879F9B0}"/>
              </a:ext>
            </a:extLst>
          </p:cNvPr>
          <p:cNvSpPr/>
          <p:nvPr/>
        </p:nvSpPr>
        <p:spPr>
          <a:xfrm>
            <a:off x="880332" y="1721927"/>
            <a:ext cx="4355136" cy="1699646"/>
          </a:xfrm>
          <a:prstGeom prst="roundRect">
            <a:avLst/>
          </a:prstGeom>
          <a:solidFill>
            <a:srgbClr val="0941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lvl="1" indent="-285750" algn="ctr"/>
            <a:r>
              <a:rPr lang="de-DE" sz="2200" b="1" dirty="0">
                <a:solidFill>
                  <a:srgbClr val="FFFFFF"/>
                </a:solidFill>
                <a:latin typeface="Roboto" panose="02000000000000000000" pitchFamily="2" charset="0"/>
                <a:ea typeface="Roboto" panose="02000000000000000000" pitchFamily="2" charset="0"/>
                <a:cs typeface="Roboto" panose="02000000000000000000" pitchFamily="2" charset="0"/>
              </a:rPr>
              <a:t>MAGO 1.0</a:t>
            </a:r>
            <a:r>
              <a:rPr lang="de-DE" sz="22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de-DE" sz="2200" dirty="0" err="1">
                <a:solidFill>
                  <a:srgbClr val="FFFFFF"/>
                </a:solidFill>
                <a:latin typeface="Roboto" panose="02000000000000000000" pitchFamily="2" charset="0"/>
                <a:ea typeface="Roboto" panose="02000000000000000000" pitchFamily="2" charset="0"/>
                <a:cs typeface="Roboto" panose="02000000000000000000" pitchFamily="2" charset="0"/>
              </a:rPr>
              <a:t>Collaboration</a:t>
            </a:r>
            <a:r>
              <a:rPr lang="de-DE" sz="22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de-DE" sz="2200" dirty="0" err="1">
                <a:solidFill>
                  <a:srgbClr val="FFFFFF"/>
                </a:solidFill>
                <a:latin typeface="Roboto" panose="02000000000000000000" pitchFamily="2" charset="0"/>
                <a:ea typeface="Roboto" panose="02000000000000000000" pitchFamily="2" charset="0"/>
                <a:cs typeface="Roboto" panose="02000000000000000000" pitchFamily="2" charset="0"/>
              </a:rPr>
              <a:t>between</a:t>
            </a:r>
            <a:r>
              <a:rPr lang="de-DE" sz="22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de-DE" sz="2200" b="1" dirty="0">
                <a:solidFill>
                  <a:srgbClr val="FFFFFF"/>
                </a:solidFill>
                <a:latin typeface="Roboto" panose="02000000000000000000" pitchFamily="2" charset="0"/>
                <a:ea typeface="Roboto" panose="02000000000000000000" pitchFamily="2" charset="0"/>
                <a:cs typeface="Roboto" panose="02000000000000000000" pitchFamily="2" charset="0"/>
              </a:rPr>
              <a:t>Fermilab, INFN, DESY, UHH </a:t>
            </a:r>
            <a:r>
              <a:rPr lang="de-DE" sz="2200" dirty="0" err="1">
                <a:solidFill>
                  <a:srgbClr val="FFFFFF"/>
                </a:solidFill>
                <a:latin typeface="Roboto" panose="02000000000000000000" pitchFamily="2" charset="0"/>
                <a:ea typeface="Roboto" panose="02000000000000000000" pitchFamily="2" charset="0"/>
                <a:cs typeface="Roboto" panose="02000000000000000000" pitchFamily="2" charset="0"/>
              </a:rPr>
              <a:t>to</a:t>
            </a:r>
            <a:r>
              <a:rPr lang="de-DE" sz="22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de-DE" sz="2200" dirty="0" err="1">
                <a:solidFill>
                  <a:srgbClr val="FFFFFF"/>
                </a:solidFill>
                <a:latin typeface="Roboto" panose="02000000000000000000" pitchFamily="2" charset="0"/>
                <a:ea typeface="Roboto" panose="02000000000000000000" pitchFamily="2" charset="0"/>
                <a:cs typeface="Roboto" panose="02000000000000000000" pitchFamily="2" charset="0"/>
              </a:rPr>
              <a:t>revive</a:t>
            </a:r>
            <a:r>
              <a:rPr lang="de-DE" sz="2200" dirty="0">
                <a:solidFill>
                  <a:srgbClr val="FFFFFF"/>
                </a:solidFill>
                <a:latin typeface="Roboto" panose="02000000000000000000" pitchFamily="2" charset="0"/>
                <a:ea typeface="Roboto" panose="02000000000000000000" pitchFamily="2" charset="0"/>
                <a:cs typeface="Roboto" panose="02000000000000000000" pitchFamily="2" charset="0"/>
              </a:rPr>
              <a:t> MAGO!</a:t>
            </a:r>
          </a:p>
        </p:txBody>
      </p:sp>
    </p:spTree>
    <p:extLst>
      <p:ext uri="{BB962C8B-B14F-4D97-AF65-F5344CB8AC3E}">
        <p14:creationId xmlns:p14="http://schemas.microsoft.com/office/powerpoint/2010/main" val="386231423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C4F04-BBEF-55D5-DACC-FDB88C83483F}"/>
              </a:ext>
            </a:extLst>
          </p:cNvPr>
          <p:cNvSpPr txBox="1">
            <a:spLocks/>
          </p:cNvSpPr>
          <p:nvPr/>
        </p:nvSpPr>
        <p:spPr>
          <a:xfrm>
            <a:off x="228603" y="728664"/>
            <a:ext cx="5920527" cy="379452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Operating haloscopes like ADMX use normal conducting cavities (typically copper)</a:t>
            </a:r>
          </a:p>
          <a:p>
            <a:r>
              <a:rPr lang="en-US"/>
              <a:t>They have reached desired exclusion limit for a small range of masses, but a very wide mass range remains</a:t>
            </a:r>
          </a:p>
          <a:p>
            <a:r>
              <a:rPr lang="en-US"/>
              <a:t>Scan rate scales as d</a:t>
            </a:r>
            <a:r>
              <a:rPr lang="el-GR"/>
              <a:t>ν</a:t>
            </a:r>
            <a:r>
              <a:rPr lang="en-US"/>
              <a:t>/dt ∝ B</a:t>
            </a:r>
            <a:r>
              <a:rPr lang="en-US" baseline="30000"/>
              <a:t>4</a:t>
            </a:r>
            <a:r>
              <a:rPr lang="en-US"/>
              <a:t>V</a:t>
            </a:r>
            <a:r>
              <a:rPr lang="en-US" baseline="30000"/>
              <a:t>2</a:t>
            </a:r>
            <a:r>
              <a:rPr lang="en-US"/>
              <a:t>Q/2T</a:t>
            </a:r>
            <a:r>
              <a:rPr lang="en-US" baseline="-25000"/>
              <a:t>sys</a:t>
            </a:r>
            <a:r>
              <a:rPr lang="en-US"/>
              <a:t> </a:t>
            </a:r>
          </a:p>
          <a:p>
            <a:pPr lvl="1"/>
            <a:r>
              <a:rPr lang="en-US"/>
              <a:t>B (magnetic field), V (cavity volume), Q (cavity quality factor), T</a:t>
            </a:r>
            <a:r>
              <a:rPr lang="en-US" baseline="-25000"/>
              <a:t>sys</a:t>
            </a:r>
            <a:r>
              <a:rPr lang="en-US"/>
              <a:t> (system noise temperature)</a:t>
            </a:r>
          </a:p>
          <a:p>
            <a:r>
              <a:rPr lang="en-US"/>
              <a:t>Q improvement is promising path to improving rate of scanning substantially</a:t>
            </a:r>
            <a:endParaRPr lang="en-US" dirty="0"/>
          </a:p>
        </p:txBody>
      </p:sp>
      <p:pic>
        <p:nvPicPr>
          <p:cNvPr id="7" name="Picture 2">
            <a:extLst>
              <a:ext uri="{FF2B5EF4-FFF2-40B4-BE49-F238E27FC236}">
                <a16:creationId xmlns:a16="http://schemas.microsoft.com/office/drawing/2014/main" id="{B7119F07-5B73-CB94-B68F-CEE7E4B3FF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95694" y="3241427"/>
            <a:ext cx="2276599" cy="14380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ADE49A-9036-8AFF-C08E-B67B0B218143}"/>
              </a:ext>
            </a:extLst>
          </p:cNvPr>
          <p:cNvSpPr/>
          <p:nvPr/>
        </p:nvSpPr>
        <p:spPr>
          <a:xfrm>
            <a:off x="155138" y="3389368"/>
            <a:ext cx="3609757" cy="1323439"/>
          </a:xfrm>
          <a:prstGeom prst="rect">
            <a:avLst/>
          </a:prstGeom>
        </p:spPr>
        <p:txBody>
          <a:bodyPr wrap="square">
            <a:spAutoFit/>
          </a:bodyPr>
          <a:lstStyle/>
          <a:p>
            <a:pPr marL="228600" indent="-228600">
              <a:buFont typeface="Arial" panose="020B0604020202020204" pitchFamily="34" charset="0"/>
              <a:buChar char="•"/>
            </a:pPr>
            <a:r>
              <a:rPr lang="en-US" sz="2000" b="1" dirty="0">
                <a:solidFill>
                  <a:schemeClr val="accent6"/>
                </a:solidFill>
              </a:rPr>
              <a:t>Nb</a:t>
            </a:r>
            <a:r>
              <a:rPr lang="en-US" sz="2000" b="1" baseline="-25000" dirty="0">
                <a:solidFill>
                  <a:schemeClr val="accent6"/>
                </a:solidFill>
              </a:rPr>
              <a:t>3</a:t>
            </a:r>
            <a:r>
              <a:rPr lang="en-US" sz="2000" b="1" dirty="0">
                <a:solidFill>
                  <a:schemeClr val="accent6"/>
                </a:solidFill>
              </a:rPr>
              <a:t>Sn is well suited due to its very high upper critical field, ~30 T </a:t>
            </a:r>
            <a:r>
              <a:rPr lang="en-US" sz="2000" dirty="0">
                <a:solidFill>
                  <a:schemeClr val="accent6"/>
                </a:solidFill>
              </a:rPr>
              <a:t>(for comparison: </a:t>
            </a:r>
            <a:r>
              <a:rPr lang="en-US" sz="2000" dirty="0">
                <a:solidFill>
                  <a:schemeClr val="accent4"/>
                </a:solidFill>
              </a:rPr>
              <a:t>Nb ~0.4 T</a:t>
            </a:r>
            <a:r>
              <a:rPr lang="en-US" sz="2000" dirty="0">
                <a:solidFill>
                  <a:schemeClr val="accent6"/>
                </a:solidFill>
              </a:rPr>
              <a:t>,</a:t>
            </a:r>
            <a:r>
              <a:rPr lang="en-US" sz="2000" dirty="0"/>
              <a:t> </a:t>
            </a:r>
            <a:r>
              <a:rPr lang="en-US" sz="2000" dirty="0" err="1">
                <a:solidFill>
                  <a:schemeClr val="accent3"/>
                </a:solidFill>
              </a:rPr>
              <a:t>NbTi</a:t>
            </a:r>
            <a:r>
              <a:rPr lang="en-US" sz="2000" dirty="0">
                <a:solidFill>
                  <a:schemeClr val="accent3"/>
                </a:solidFill>
              </a:rPr>
              <a:t> ~15 T</a:t>
            </a:r>
            <a:r>
              <a:rPr lang="en-US" sz="2000" dirty="0">
                <a:solidFill>
                  <a:schemeClr val="accent6"/>
                </a:solidFill>
              </a:rPr>
              <a:t>)</a:t>
            </a:r>
          </a:p>
        </p:txBody>
      </p:sp>
      <p:pic>
        <p:nvPicPr>
          <p:cNvPr id="9" name="Picture 8">
            <a:extLst>
              <a:ext uri="{FF2B5EF4-FFF2-40B4-BE49-F238E27FC236}">
                <a16:creationId xmlns:a16="http://schemas.microsoft.com/office/drawing/2014/main" id="{EE38A68E-62E0-B87E-0CD9-09AEAF050A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9689" y="349268"/>
            <a:ext cx="1569173" cy="3952263"/>
          </a:xfrm>
          <a:prstGeom prst="rect">
            <a:avLst/>
          </a:prstGeom>
        </p:spPr>
      </p:pic>
      <p:sp>
        <p:nvSpPr>
          <p:cNvPr id="10" name="TextBox 9">
            <a:extLst>
              <a:ext uri="{FF2B5EF4-FFF2-40B4-BE49-F238E27FC236}">
                <a16:creationId xmlns:a16="http://schemas.microsoft.com/office/drawing/2014/main" id="{3F19FFF8-397A-EFA1-A2ED-68E698A70DD8}"/>
              </a:ext>
            </a:extLst>
          </p:cNvPr>
          <p:cNvSpPr txBox="1"/>
          <p:nvPr/>
        </p:nvSpPr>
        <p:spPr>
          <a:xfrm>
            <a:off x="6017307" y="3342893"/>
            <a:ext cx="1569173" cy="338554"/>
          </a:xfrm>
          <a:prstGeom prst="rect">
            <a:avLst/>
          </a:prstGeom>
          <a:noFill/>
        </p:spPr>
        <p:txBody>
          <a:bodyPr wrap="square" rtlCol="0">
            <a:spAutoFit/>
          </a:bodyPr>
          <a:lstStyle/>
          <a:p>
            <a:pPr algn="ctr"/>
            <a:r>
              <a:rPr lang="en-US" sz="1600" dirty="0">
                <a:solidFill>
                  <a:srgbClr val="000000"/>
                </a:solidFill>
              </a:rPr>
              <a:t>Copper cavity</a:t>
            </a:r>
          </a:p>
        </p:txBody>
      </p:sp>
      <p:sp>
        <p:nvSpPr>
          <p:cNvPr id="11" name="TextBox 10">
            <a:extLst>
              <a:ext uri="{FF2B5EF4-FFF2-40B4-BE49-F238E27FC236}">
                <a16:creationId xmlns:a16="http://schemas.microsoft.com/office/drawing/2014/main" id="{925F8FCC-995D-6523-CAD2-293CC0D39471}"/>
              </a:ext>
            </a:extLst>
          </p:cNvPr>
          <p:cNvSpPr txBox="1"/>
          <p:nvPr/>
        </p:nvSpPr>
        <p:spPr>
          <a:xfrm>
            <a:off x="6243567" y="3061364"/>
            <a:ext cx="1266738" cy="338554"/>
          </a:xfrm>
          <a:prstGeom prst="rect">
            <a:avLst/>
          </a:prstGeom>
          <a:noFill/>
        </p:spPr>
        <p:txBody>
          <a:bodyPr wrap="square" rtlCol="0">
            <a:spAutoFit/>
          </a:bodyPr>
          <a:lstStyle/>
          <a:p>
            <a:pPr algn="ctr"/>
            <a:r>
              <a:rPr lang="en-US" sz="1600" dirty="0">
                <a:solidFill>
                  <a:srgbClr val="000000"/>
                </a:solidFill>
              </a:rPr>
              <a:t>8 T magnet</a:t>
            </a:r>
          </a:p>
        </p:txBody>
      </p:sp>
      <p:pic>
        <p:nvPicPr>
          <p:cNvPr id="12" name="Picture 11">
            <a:extLst>
              <a:ext uri="{FF2B5EF4-FFF2-40B4-BE49-F238E27FC236}">
                <a16:creationId xmlns:a16="http://schemas.microsoft.com/office/drawing/2014/main" id="{CA5D6F91-2A34-6A2E-9C45-EE00401A4E0E}"/>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flipH="1">
            <a:off x="7478907" y="1174460"/>
            <a:ext cx="758952" cy="1886904"/>
          </a:xfrm>
          <a:prstGeom prst="rect">
            <a:avLst/>
          </a:prstGeom>
        </p:spPr>
      </p:pic>
      <p:sp>
        <p:nvSpPr>
          <p:cNvPr id="13" name="Rectangle 12">
            <a:extLst>
              <a:ext uri="{FF2B5EF4-FFF2-40B4-BE49-F238E27FC236}">
                <a16:creationId xmlns:a16="http://schemas.microsoft.com/office/drawing/2014/main" id="{F62770FC-AD5F-FB5F-947D-A3988B0E1B60}"/>
              </a:ext>
            </a:extLst>
          </p:cNvPr>
          <p:cNvSpPr/>
          <p:nvPr/>
        </p:nvSpPr>
        <p:spPr>
          <a:xfrm>
            <a:off x="7298422" y="1174459"/>
            <a:ext cx="180485" cy="1886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BCA04A-0CB1-2FCD-702A-2969B2753199}"/>
              </a:ext>
            </a:extLst>
          </p:cNvPr>
          <p:cNvSpPr txBox="1"/>
          <p:nvPr/>
        </p:nvSpPr>
        <p:spPr>
          <a:xfrm>
            <a:off x="6033075" y="2533189"/>
            <a:ext cx="1373759" cy="338554"/>
          </a:xfrm>
          <a:prstGeom prst="rect">
            <a:avLst/>
          </a:prstGeom>
          <a:noFill/>
        </p:spPr>
        <p:txBody>
          <a:bodyPr wrap="square" rtlCol="0">
            <a:spAutoFit/>
          </a:bodyPr>
          <a:lstStyle/>
          <a:p>
            <a:pPr algn="ctr"/>
            <a:r>
              <a:rPr lang="en-US" sz="1600" dirty="0">
                <a:solidFill>
                  <a:srgbClr val="000000"/>
                </a:solidFill>
              </a:rPr>
              <a:t>Dilution fridge</a:t>
            </a:r>
          </a:p>
        </p:txBody>
      </p:sp>
      <p:cxnSp>
        <p:nvCxnSpPr>
          <p:cNvPr id="15" name="Straight Arrow Connector 14">
            <a:extLst>
              <a:ext uri="{FF2B5EF4-FFF2-40B4-BE49-F238E27FC236}">
                <a16:creationId xmlns:a16="http://schemas.microsoft.com/office/drawing/2014/main" id="{8927635D-FE6B-314B-F0B5-2B246F72F209}"/>
              </a:ext>
            </a:extLst>
          </p:cNvPr>
          <p:cNvCxnSpPr>
            <a:cxnSpLocks/>
          </p:cNvCxnSpPr>
          <p:nvPr/>
        </p:nvCxnSpPr>
        <p:spPr>
          <a:xfrm flipV="1">
            <a:off x="7419689" y="2722809"/>
            <a:ext cx="591797" cy="12002"/>
          </a:xfrm>
          <a:prstGeom prst="straightConnector1">
            <a:avLst/>
          </a:prstGeom>
          <a:ln>
            <a:solidFill>
              <a:srgbClr val="000000"/>
            </a:solidFill>
            <a:tailEnd type="triangle"/>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8A78C714-4981-ABD3-6CE8-2C51DC4BE783}"/>
              </a:ext>
            </a:extLst>
          </p:cNvPr>
          <p:cNvSpPr txBox="1"/>
          <p:nvPr/>
        </p:nvSpPr>
        <p:spPr>
          <a:xfrm>
            <a:off x="7478907" y="4321875"/>
            <a:ext cx="1373759" cy="338554"/>
          </a:xfrm>
          <a:prstGeom prst="rect">
            <a:avLst/>
          </a:prstGeom>
          <a:noFill/>
        </p:spPr>
        <p:txBody>
          <a:bodyPr wrap="square" rtlCol="0">
            <a:spAutoFit/>
          </a:bodyPr>
          <a:lstStyle/>
          <a:p>
            <a:pPr algn="ctr"/>
            <a:r>
              <a:rPr lang="en-US" sz="1600" dirty="0">
                <a:solidFill>
                  <a:srgbClr val="000000"/>
                </a:solidFill>
              </a:rPr>
              <a:t>From ADMX</a:t>
            </a:r>
          </a:p>
        </p:txBody>
      </p:sp>
      <p:sp>
        <p:nvSpPr>
          <p:cNvPr id="17" name="Rectangle 16">
            <a:extLst>
              <a:ext uri="{FF2B5EF4-FFF2-40B4-BE49-F238E27FC236}">
                <a16:creationId xmlns:a16="http://schemas.microsoft.com/office/drawing/2014/main" id="{D9C3F9BC-616A-4BB9-4D9E-886D3C49697E}"/>
              </a:ext>
            </a:extLst>
          </p:cNvPr>
          <p:cNvSpPr/>
          <p:nvPr/>
        </p:nvSpPr>
        <p:spPr>
          <a:xfrm>
            <a:off x="1307667" y="4766050"/>
            <a:ext cx="3609757" cy="307777"/>
          </a:xfrm>
          <a:prstGeom prst="rect">
            <a:avLst/>
          </a:prstGeom>
          <a:solidFill>
            <a:schemeClr val="bg1"/>
          </a:solidFill>
        </p:spPr>
        <p:txBody>
          <a:bodyPr wrap="square">
            <a:spAutoFit/>
          </a:bodyPr>
          <a:lstStyle/>
          <a:p>
            <a:pPr algn="ctr"/>
            <a:r>
              <a:rPr lang="en-US" sz="700" i="1" dirty="0">
                <a:latin typeface="Calibri Light" panose="020F0302020204030204" pitchFamily="34" charset="0"/>
                <a:cs typeface="Calibri Light" panose="020F0302020204030204" pitchFamily="34" charset="0"/>
                <a:hlinkClick r:id="rId5"/>
              </a:rPr>
              <a:t>https://arxiv.org/pdf/1405.3685.pdf</a:t>
            </a:r>
            <a:r>
              <a:rPr lang="en-US" sz="700" i="1" dirty="0">
                <a:latin typeface="Calibri Light" panose="020F0302020204030204" pitchFamily="34" charset="0"/>
                <a:cs typeface="Calibri Light" panose="020F0302020204030204" pitchFamily="34" charset="0"/>
              </a:rPr>
              <a:t> &amp; </a:t>
            </a:r>
            <a:r>
              <a:rPr lang="en-US" sz="700" dirty="0">
                <a:hlinkClick r:id="rId6"/>
              </a:rPr>
              <a:t>https://indico.cern.ch/event/606690/contributions/ 2655459/attachments/1498473/2332791/Axion_Overview_TAUP_2017_Final.pdf</a:t>
            </a:r>
            <a:r>
              <a:rPr lang="en-US" sz="700" dirty="0"/>
              <a:t> </a:t>
            </a:r>
          </a:p>
        </p:txBody>
      </p:sp>
      <p:sp>
        <p:nvSpPr>
          <p:cNvPr id="3" name="Title 2">
            <a:extLst>
              <a:ext uri="{FF2B5EF4-FFF2-40B4-BE49-F238E27FC236}">
                <a16:creationId xmlns:a16="http://schemas.microsoft.com/office/drawing/2014/main" id="{B012C15C-906E-FC05-3FB1-863834BFDDF8}"/>
              </a:ext>
            </a:extLst>
          </p:cNvPr>
          <p:cNvSpPr>
            <a:spLocks noGrp="1"/>
          </p:cNvSpPr>
          <p:nvPr>
            <p:ph type="title"/>
          </p:nvPr>
        </p:nvSpPr>
        <p:spPr>
          <a:xfrm>
            <a:off x="306856" y="104905"/>
            <a:ext cx="8054146" cy="517776"/>
          </a:xfrm>
        </p:spPr>
        <p:txBody>
          <a:bodyPr/>
          <a:lstStyle/>
          <a:p>
            <a:r>
              <a:rPr lang="en-US" dirty="0"/>
              <a:t>Current State of the Art Axion Searches</a:t>
            </a:r>
          </a:p>
        </p:txBody>
      </p:sp>
    </p:spTree>
    <p:extLst>
      <p:ext uri="{BB962C8B-B14F-4D97-AF65-F5344CB8AC3E}">
        <p14:creationId xmlns:p14="http://schemas.microsoft.com/office/powerpoint/2010/main" val="335701446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2C15C-906E-FC05-3FB1-863834BFDDF8}"/>
              </a:ext>
            </a:extLst>
          </p:cNvPr>
          <p:cNvSpPr>
            <a:spLocks noGrp="1"/>
          </p:cNvSpPr>
          <p:nvPr>
            <p:ph type="title"/>
          </p:nvPr>
        </p:nvSpPr>
        <p:spPr>
          <a:xfrm>
            <a:off x="306855" y="11768"/>
            <a:ext cx="8701677" cy="517776"/>
          </a:xfrm>
        </p:spPr>
        <p:txBody>
          <a:bodyPr/>
          <a:lstStyle/>
          <a:p>
            <a:r>
              <a:rPr lang="en-US" sz="2800" dirty="0"/>
              <a:t>Nb</a:t>
            </a:r>
            <a:r>
              <a:rPr lang="en-US" sz="2800" baseline="-25000" dirty="0"/>
              <a:t>3</a:t>
            </a:r>
            <a:r>
              <a:rPr lang="en-US" sz="2800" dirty="0"/>
              <a:t>Sn Cavities in Multi-Tesla Field R&amp;D at Fermilab</a:t>
            </a:r>
          </a:p>
        </p:txBody>
      </p:sp>
      <p:pic>
        <p:nvPicPr>
          <p:cNvPr id="4" name="Picture 3" descr="A picture containing indoor, oven, dirty, silver&#10;&#10;Description automatically generated">
            <a:extLst>
              <a:ext uri="{FF2B5EF4-FFF2-40B4-BE49-F238E27FC236}">
                <a16:creationId xmlns:a16="http://schemas.microsoft.com/office/drawing/2014/main" id="{DEF5CA25-4D47-C1B6-1BE2-B786B999C9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2126" y="2271525"/>
            <a:ext cx="2484722" cy="1270966"/>
          </a:xfrm>
          <a:prstGeom prst="rect">
            <a:avLst/>
          </a:prstGeom>
        </p:spPr>
      </p:pic>
      <p:pic>
        <p:nvPicPr>
          <p:cNvPr id="5" name="Picture 2">
            <a:extLst>
              <a:ext uri="{FF2B5EF4-FFF2-40B4-BE49-F238E27FC236}">
                <a16:creationId xmlns:a16="http://schemas.microsoft.com/office/drawing/2014/main" id="{A0FC6A3B-075A-951B-21F2-E694A70B10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2126" y="3622167"/>
            <a:ext cx="2484722" cy="13325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7DF9C9-844A-4E00-519F-FEDE2FFC190C}"/>
              </a:ext>
            </a:extLst>
          </p:cNvPr>
          <p:cNvSpPr txBox="1"/>
          <p:nvPr/>
        </p:nvSpPr>
        <p:spPr>
          <a:xfrm>
            <a:off x="3681943" y="2301785"/>
            <a:ext cx="1676399" cy="215444"/>
          </a:xfrm>
          <a:prstGeom prst="rect">
            <a:avLst/>
          </a:prstGeom>
          <a:solidFill>
            <a:schemeClr val="bg1"/>
          </a:solidFill>
          <a:ln>
            <a:solidFill>
              <a:srgbClr val="000000"/>
            </a:solidFill>
          </a:ln>
        </p:spPr>
        <p:txBody>
          <a:bodyPr wrap="square" lIns="0" tIns="0" rIns="0" bIns="0" rtlCol="0">
            <a:spAutoFit/>
          </a:bodyPr>
          <a:lstStyle/>
          <a:p>
            <a:pPr algn="ctr"/>
            <a:r>
              <a:rPr lang="en-US" sz="1400" b="1" dirty="0">
                <a:solidFill>
                  <a:srgbClr val="000000"/>
                </a:solidFill>
              </a:rPr>
              <a:t>Nb</a:t>
            </a:r>
            <a:r>
              <a:rPr lang="en-US" sz="1400" b="1" baseline="-25000" dirty="0">
                <a:solidFill>
                  <a:srgbClr val="000000"/>
                </a:solidFill>
              </a:rPr>
              <a:t>3</a:t>
            </a:r>
            <a:r>
              <a:rPr lang="en-US" sz="1400" b="1" dirty="0">
                <a:solidFill>
                  <a:srgbClr val="000000"/>
                </a:solidFill>
              </a:rPr>
              <a:t>Sn coated on Nb</a:t>
            </a:r>
          </a:p>
        </p:txBody>
      </p:sp>
      <p:sp>
        <p:nvSpPr>
          <p:cNvPr id="18" name="TextBox 17">
            <a:extLst>
              <a:ext uri="{FF2B5EF4-FFF2-40B4-BE49-F238E27FC236}">
                <a16:creationId xmlns:a16="http://schemas.microsoft.com/office/drawing/2014/main" id="{3BB4C2C4-3318-EA9B-CFC8-0A722331F0FC}"/>
              </a:ext>
            </a:extLst>
          </p:cNvPr>
          <p:cNvSpPr txBox="1"/>
          <p:nvPr/>
        </p:nvSpPr>
        <p:spPr>
          <a:xfrm>
            <a:off x="2906866" y="4712321"/>
            <a:ext cx="1676399" cy="215444"/>
          </a:xfrm>
          <a:prstGeom prst="rect">
            <a:avLst/>
          </a:prstGeom>
          <a:solidFill>
            <a:schemeClr val="bg1"/>
          </a:solidFill>
          <a:ln>
            <a:solidFill>
              <a:srgbClr val="000000"/>
            </a:solidFill>
          </a:ln>
        </p:spPr>
        <p:txBody>
          <a:bodyPr wrap="square" lIns="0" tIns="0" rIns="0" bIns="0" rtlCol="0">
            <a:spAutoFit/>
          </a:bodyPr>
          <a:lstStyle/>
          <a:p>
            <a:pPr algn="ctr"/>
            <a:r>
              <a:rPr lang="en-US" sz="1400" b="1" dirty="0">
                <a:solidFill>
                  <a:srgbClr val="000000"/>
                </a:solidFill>
              </a:rPr>
              <a:t>Assembled cavity</a:t>
            </a:r>
          </a:p>
        </p:txBody>
      </p:sp>
      <p:pic>
        <p:nvPicPr>
          <p:cNvPr id="19" name="Picture 18" descr="A picture containing indoor&#10;&#10;Description automatically generated">
            <a:extLst>
              <a:ext uri="{FF2B5EF4-FFF2-40B4-BE49-F238E27FC236}">
                <a16:creationId xmlns:a16="http://schemas.microsoft.com/office/drawing/2014/main" id="{AC49267C-B52E-2B0E-D46C-7D91DE86C0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2126" y="596308"/>
            <a:ext cx="2484722" cy="1533521"/>
          </a:xfrm>
          <a:prstGeom prst="rect">
            <a:avLst/>
          </a:prstGeom>
        </p:spPr>
      </p:pic>
      <p:sp>
        <p:nvSpPr>
          <p:cNvPr id="20" name="TextBox 19">
            <a:extLst>
              <a:ext uri="{FF2B5EF4-FFF2-40B4-BE49-F238E27FC236}">
                <a16:creationId xmlns:a16="http://schemas.microsoft.com/office/drawing/2014/main" id="{9BA8C2E9-9D38-442E-496E-09ED2EB2DB8D}"/>
              </a:ext>
            </a:extLst>
          </p:cNvPr>
          <p:cNvSpPr txBox="1"/>
          <p:nvPr/>
        </p:nvSpPr>
        <p:spPr>
          <a:xfrm>
            <a:off x="3134459" y="1839328"/>
            <a:ext cx="2184122" cy="215444"/>
          </a:xfrm>
          <a:prstGeom prst="rect">
            <a:avLst/>
          </a:prstGeom>
          <a:solidFill>
            <a:schemeClr val="bg1"/>
          </a:solidFill>
          <a:ln>
            <a:solidFill>
              <a:srgbClr val="000000"/>
            </a:solidFill>
          </a:ln>
        </p:spPr>
        <p:txBody>
          <a:bodyPr wrap="square" lIns="0" tIns="0" rIns="0" bIns="0" rtlCol="0">
            <a:spAutoFit/>
          </a:bodyPr>
          <a:lstStyle/>
          <a:p>
            <a:pPr algn="ctr"/>
            <a:r>
              <a:rPr lang="en-US" sz="1400" b="1" dirty="0">
                <a:solidFill>
                  <a:srgbClr val="000000"/>
                </a:solidFill>
              </a:rPr>
              <a:t>Electropolishing Nb Cavity</a:t>
            </a:r>
          </a:p>
        </p:txBody>
      </p:sp>
      <p:pic>
        <p:nvPicPr>
          <p:cNvPr id="21" name="Picture 20">
            <a:extLst>
              <a:ext uri="{FF2B5EF4-FFF2-40B4-BE49-F238E27FC236}">
                <a16:creationId xmlns:a16="http://schemas.microsoft.com/office/drawing/2014/main" id="{1BF634C5-767E-D673-0FEC-4DBB50CF49A1}"/>
              </a:ext>
            </a:extLst>
          </p:cNvPr>
          <p:cNvPicPr>
            <a:picLocks noChangeAspect="1"/>
          </p:cNvPicPr>
          <p:nvPr/>
        </p:nvPicPr>
        <p:blipFill>
          <a:blip r:embed="rId5"/>
          <a:stretch>
            <a:fillRect/>
          </a:stretch>
        </p:blipFill>
        <p:spPr>
          <a:xfrm>
            <a:off x="5505071" y="371277"/>
            <a:ext cx="3859351" cy="2893864"/>
          </a:xfrm>
          <a:prstGeom prst="rect">
            <a:avLst/>
          </a:prstGeom>
        </p:spPr>
      </p:pic>
      <p:sp>
        <p:nvSpPr>
          <p:cNvPr id="22" name="TextBox 21">
            <a:extLst>
              <a:ext uri="{FF2B5EF4-FFF2-40B4-BE49-F238E27FC236}">
                <a16:creationId xmlns:a16="http://schemas.microsoft.com/office/drawing/2014/main" id="{DC7549D3-78B1-4768-479C-8FDAEE14A627}"/>
              </a:ext>
            </a:extLst>
          </p:cNvPr>
          <p:cNvSpPr txBox="1"/>
          <p:nvPr/>
        </p:nvSpPr>
        <p:spPr>
          <a:xfrm>
            <a:off x="6073551" y="3314390"/>
            <a:ext cx="2925099" cy="307777"/>
          </a:xfrm>
          <a:prstGeom prst="rect">
            <a:avLst/>
          </a:prstGeom>
          <a:solidFill>
            <a:schemeClr val="bg1"/>
          </a:solidFill>
          <a:ln>
            <a:solidFill>
              <a:srgbClr val="000000"/>
            </a:solidFill>
          </a:ln>
        </p:spPr>
        <p:txBody>
          <a:bodyPr wrap="square" rtlCol="0">
            <a:spAutoFit/>
          </a:bodyPr>
          <a:lstStyle/>
          <a:p>
            <a:pPr algn="ctr"/>
            <a:r>
              <a:rPr lang="en-US" sz="1400" b="1" dirty="0">
                <a:solidFill>
                  <a:srgbClr val="000000"/>
                </a:solidFill>
              </a:rPr>
              <a:t>Q</a:t>
            </a:r>
            <a:r>
              <a:rPr lang="en-US" sz="1400" b="1" baseline="-25000" dirty="0">
                <a:solidFill>
                  <a:srgbClr val="000000"/>
                </a:solidFill>
              </a:rPr>
              <a:t>0</a:t>
            </a:r>
            <a:r>
              <a:rPr lang="en-US" sz="1400" b="1" dirty="0">
                <a:solidFill>
                  <a:srgbClr val="000000"/>
                </a:solidFill>
              </a:rPr>
              <a:t> of </a:t>
            </a:r>
            <a:r>
              <a:rPr lang="en-US" sz="1400" b="1" dirty="0">
                <a:solidFill>
                  <a:srgbClr val="D95319"/>
                </a:solidFill>
              </a:rPr>
              <a:t>5x10</a:t>
            </a:r>
            <a:r>
              <a:rPr lang="en-US" sz="1400" b="1" baseline="30000" dirty="0">
                <a:solidFill>
                  <a:srgbClr val="D95319"/>
                </a:solidFill>
              </a:rPr>
              <a:t>5</a:t>
            </a:r>
            <a:r>
              <a:rPr lang="en-US" sz="1400" b="1" dirty="0">
                <a:solidFill>
                  <a:srgbClr val="000000"/>
                </a:solidFill>
              </a:rPr>
              <a:t> at 6 T, 4.2 K, 3.9 GHz</a:t>
            </a:r>
          </a:p>
        </p:txBody>
      </p:sp>
      <p:pic>
        <p:nvPicPr>
          <p:cNvPr id="23" name="Picture 22">
            <a:extLst>
              <a:ext uri="{FF2B5EF4-FFF2-40B4-BE49-F238E27FC236}">
                <a16:creationId xmlns:a16="http://schemas.microsoft.com/office/drawing/2014/main" id="{3B6800B8-6455-81A2-A3AC-CE912041BA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6103" y="3723388"/>
            <a:ext cx="2517285" cy="988933"/>
          </a:xfrm>
          <a:prstGeom prst="rect">
            <a:avLst/>
          </a:prstGeom>
        </p:spPr>
      </p:pic>
      <p:pic>
        <p:nvPicPr>
          <p:cNvPr id="24" name="Picture 23">
            <a:extLst>
              <a:ext uri="{FF2B5EF4-FFF2-40B4-BE49-F238E27FC236}">
                <a16:creationId xmlns:a16="http://schemas.microsoft.com/office/drawing/2014/main" id="{3C94123C-CB8B-6E35-A381-96650A1494C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2884" y="728664"/>
            <a:ext cx="2356383" cy="3866029"/>
          </a:xfrm>
          <a:prstGeom prst="rect">
            <a:avLst/>
          </a:prstGeom>
        </p:spPr>
      </p:pic>
      <p:sp>
        <p:nvSpPr>
          <p:cNvPr id="25" name="TextBox 24">
            <a:extLst>
              <a:ext uri="{FF2B5EF4-FFF2-40B4-BE49-F238E27FC236}">
                <a16:creationId xmlns:a16="http://schemas.microsoft.com/office/drawing/2014/main" id="{1CC50A11-90FE-8CED-8561-6720F20B4432}"/>
              </a:ext>
            </a:extLst>
          </p:cNvPr>
          <p:cNvSpPr txBox="1"/>
          <p:nvPr/>
        </p:nvSpPr>
        <p:spPr>
          <a:xfrm>
            <a:off x="144761" y="3394364"/>
            <a:ext cx="1184131" cy="1200329"/>
          </a:xfrm>
          <a:prstGeom prst="rect">
            <a:avLst/>
          </a:prstGeom>
          <a:noFill/>
        </p:spPr>
        <p:txBody>
          <a:bodyPr wrap="square" rtlCol="0">
            <a:spAutoFit/>
          </a:bodyPr>
          <a:lstStyle/>
          <a:p>
            <a:pPr algn="ctr"/>
            <a:r>
              <a:rPr lang="en-US" dirty="0">
                <a:solidFill>
                  <a:srgbClr val="FF0000"/>
                </a:solidFill>
              </a:rPr>
              <a:t>Up to ~6 T at 4.4 K</a:t>
            </a:r>
          </a:p>
        </p:txBody>
      </p:sp>
      <p:cxnSp>
        <p:nvCxnSpPr>
          <p:cNvPr id="26" name="Straight Arrow Connector 25">
            <a:extLst>
              <a:ext uri="{FF2B5EF4-FFF2-40B4-BE49-F238E27FC236}">
                <a16:creationId xmlns:a16="http://schemas.microsoft.com/office/drawing/2014/main" id="{96ACF70B-FCCF-644E-2E1E-4D91AA5EE7D9}"/>
              </a:ext>
            </a:extLst>
          </p:cNvPr>
          <p:cNvCxnSpPr>
            <a:cxnSpLocks/>
          </p:cNvCxnSpPr>
          <p:nvPr/>
        </p:nvCxnSpPr>
        <p:spPr>
          <a:xfrm>
            <a:off x="1136276" y="3715572"/>
            <a:ext cx="286002" cy="3588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58579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2C15C-906E-FC05-3FB1-863834BFDDF8}"/>
              </a:ext>
            </a:extLst>
          </p:cNvPr>
          <p:cNvSpPr>
            <a:spLocks noGrp="1"/>
          </p:cNvSpPr>
          <p:nvPr>
            <p:ph type="title"/>
          </p:nvPr>
        </p:nvSpPr>
        <p:spPr>
          <a:xfrm>
            <a:off x="306855" y="223443"/>
            <a:ext cx="8574677" cy="517776"/>
          </a:xfrm>
        </p:spPr>
        <p:txBody>
          <a:bodyPr/>
          <a:lstStyle/>
          <a:p>
            <a:r>
              <a:rPr lang="en-US" dirty="0"/>
              <a:t>FNAL Nb</a:t>
            </a:r>
            <a:r>
              <a:rPr lang="en-US" baseline="-25000" dirty="0"/>
              <a:t>3</a:t>
            </a:r>
            <a:r>
              <a:rPr lang="en-US" dirty="0"/>
              <a:t>Sn Cavities for ADMX and INFN</a:t>
            </a:r>
          </a:p>
        </p:txBody>
      </p:sp>
      <p:pic>
        <p:nvPicPr>
          <p:cNvPr id="2" name="Picture 1" descr="A picture containing indoor, oven, dirty, silver&#10;&#10;Description automatically generated">
            <a:extLst>
              <a:ext uri="{FF2B5EF4-FFF2-40B4-BE49-F238E27FC236}">
                <a16:creationId xmlns:a16="http://schemas.microsoft.com/office/drawing/2014/main" id="{C0673BFC-3C2A-7B0E-E2EA-E3B65F61AB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563" y="1936267"/>
            <a:ext cx="2484722" cy="1270966"/>
          </a:xfrm>
          <a:prstGeom prst="rect">
            <a:avLst/>
          </a:prstGeom>
        </p:spPr>
      </p:pic>
      <p:pic>
        <p:nvPicPr>
          <p:cNvPr id="7" name="Picture 6">
            <a:extLst>
              <a:ext uri="{FF2B5EF4-FFF2-40B4-BE49-F238E27FC236}">
                <a16:creationId xmlns:a16="http://schemas.microsoft.com/office/drawing/2014/main" id="{042259E2-3CA2-82F1-2E75-ADF61D76AD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0" y="3297431"/>
            <a:ext cx="2517285" cy="988933"/>
          </a:xfrm>
          <a:prstGeom prst="rect">
            <a:avLst/>
          </a:prstGeom>
        </p:spPr>
      </p:pic>
      <p:sp>
        <p:nvSpPr>
          <p:cNvPr id="8" name="Right Arrow 7">
            <a:extLst>
              <a:ext uri="{FF2B5EF4-FFF2-40B4-BE49-F238E27FC236}">
                <a16:creationId xmlns:a16="http://schemas.microsoft.com/office/drawing/2014/main" id="{8F5478F3-468D-7C51-EB0C-48B307D85564}"/>
              </a:ext>
            </a:extLst>
          </p:cNvPr>
          <p:cNvSpPr/>
          <p:nvPr/>
        </p:nvSpPr>
        <p:spPr>
          <a:xfrm>
            <a:off x="6014596" y="1792332"/>
            <a:ext cx="794796" cy="6159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7F63943-DE05-81BA-36A8-72A2A1937DC0}"/>
              </a:ext>
            </a:extLst>
          </p:cNvPr>
          <p:cNvSpPr/>
          <p:nvPr/>
        </p:nvSpPr>
        <p:spPr>
          <a:xfrm rot="20863323">
            <a:off x="2846973" y="1918123"/>
            <a:ext cx="788023" cy="6159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6D312E92-AF50-A517-51FD-D22BBE416094}"/>
              </a:ext>
            </a:extLst>
          </p:cNvPr>
          <p:cNvSpPr/>
          <p:nvPr/>
        </p:nvSpPr>
        <p:spPr>
          <a:xfrm rot="706057">
            <a:off x="2871388" y="3384213"/>
            <a:ext cx="695986" cy="6159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B63A6F-76B2-BD7D-ECB7-97F77A86ADF0}"/>
              </a:ext>
            </a:extLst>
          </p:cNvPr>
          <p:cNvSpPr txBox="1"/>
          <p:nvPr/>
        </p:nvSpPr>
        <p:spPr>
          <a:xfrm>
            <a:off x="155923" y="989780"/>
            <a:ext cx="2484722" cy="830997"/>
          </a:xfrm>
          <a:prstGeom prst="rect">
            <a:avLst/>
          </a:prstGeom>
          <a:noFill/>
        </p:spPr>
        <p:txBody>
          <a:bodyPr wrap="square" rtlCol="0">
            <a:spAutoFit/>
          </a:bodyPr>
          <a:lstStyle/>
          <a:p>
            <a:pPr algn="ctr"/>
            <a:r>
              <a:rPr lang="en-US" b="1" dirty="0">
                <a:solidFill>
                  <a:srgbClr val="000000"/>
                </a:solidFill>
                <a:latin typeface="Roboto" panose="02000000000000000000" pitchFamily="2" charset="0"/>
                <a:ea typeface="Roboto" panose="02000000000000000000" pitchFamily="2" charset="0"/>
              </a:rPr>
              <a:t>Initial R&amp;D at Fermilab</a:t>
            </a:r>
          </a:p>
        </p:txBody>
      </p:sp>
      <p:sp>
        <p:nvSpPr>
          <p:cNvPr id="12" name="Right Arrow 11">
            <a:extLst>
              <a:ext uri="{FF2B5EF4-FFF2-40B4-BE49-F238E27FC236}">
                <a16:creationId xmlns:a16="http://schemas.microsoft.com/office/drawing/2014/main" id="{38E55199-96E6-1E5C-7AD5-D967654F15EA}"/>
              </a:ext>
            </a:extLst>
          </p:cNvPr>
          <p:cNvSpPr/>
          <p:nvPr/>
        </p:nvSpPr>
        <p:spPr>
          <a:xfrm>
            <a:off x="6062124" y="3477997"/>
            <a:ext cx="794796" cy="6159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FAA8BD-3B3B-A445-D0B8-DDE110F55A32}"/>
              </a:ext>
            </a:extLst>
          </p:cNvPr>
          <p:cNvSpPr txBox="1"/>
          <p:nvPr/>
        </p:nvSpPr>
        <p:spPr>
          <a:xfrm>
            <a:off x="3351832" y="727312"/>
            <a:ext cx="2484722" cy="830997"/>
          </a:xfrm>
          <a:prstGeom prst="rect">
            <a:avLst/>
          </a:prstGeom>
          <a:noFill/>
        </p:spPr>
        <p:txBody>
          <a:bodyPr wrap="square" rtlCol="0">
            <a:spAutoFit/>
          </a:bodyPr>
          <a:lstStyle/>
          <a:p>
            <a:pPr algn="ctr"/>
            <a:r>
              <a:rPr lang="en-US" b="1" dirty="0">
                <a:solidFill>
                  <a:srgbClr val="000000"/>
                </a:solidFill>
                <a:latin typeface="Roboto" panose="02000000000000000000" pitchFamily="2" charset="0"/>
                <a:ea typeface="Roboto" panose="02000000000000000000" pitchFamily="2" charset="0"/>
              </a:rPr>
              <a:t>Prototypes sent to Partners</a:t>
            </a:r>
          </a:p>
        </p:txBody>
      </p:sp>
      <p:sp>
        <p:nvSpPr>
          <p:cNvPr id="14" name="TextBox 13">
            <a:extLst>
              <a:ext uri="{FF2B5EF4-FFF2-40B4-BE49-F238E27FC236}">
                <a16:creationId xmlns:a16="http://schemas.microsoft.com/office/drawing/2014/main" id="{77D98ECF-A9F1-8F55-50DF-F36BBF5A5E5B}"/>
              </a:ext>
            </a:extLst>
          </p:cNvPr>
          <p:cNvSpPr txBox="1"/>
          <p:nvPr/>
        </p:nvSpPr>
        <p:spPr>
          <a:xfrm>
            <a:off x="6366933" y="766002"/>
            <a:ext cx="2777067" cy="830997"/>
          </a:xfrm>
          <a:prstGeom prst="rect">
            <a:avLst/>
          </a:prstGeom>
          <a:noFill/>
        </p:spPr>
        <p:txBody>
          <a:bodyPr wrap="square" rtlCol="0">
            <a:spAutoFit/>
          </a:bodyPr>
          <a:lstStyle/>
          <a:p>
            <a:pPr algn="ctr"/>
            <a:r>
              <a:rPr lang="en-US" b="1" dirty="0">
                <a:solidFill>
                  <a:srgbClr val="000000"/>
                </a:solidFill>
                <a:latin typeface="Roboto" panose="02000000000000000000" pitchFamily="2" charset="0"/>
                <a:ea typeface="Roboto" panose="02000000000000000000" pitchFamily="2" charset="0"/>
              </a:rPr>
              <a:t>Potential Future Experiments</a:t>
            </a:r>
          </a:p>
        </p:txBody>
      </p:sp>
      <p:pic>
        <p:nvPicPr>
          <p:cNvPr id="15" name="Picture 14">
            <a:extLst>
              <a:ext uri="{FF2B5EF4-FFF2-40B4-BE49-F238E27FC236}">
                <a16:creationId xmlns:a16="http://schemas.microsoft.com/office/drawing/2014/main" id="{C388AA9E-46A1-99C6-C981-61B09EBE4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1850" y="1640593"/>
            <a:ext cx="1141532" cy="1031865"/>
          </a:xfrm>
          <a:prstGeom prst="rect">
            <a:avLst/>
          </a:prstGeom>
        </p:spPr>
      </p:pic>
      <p:pic>
        <p:nvPicPr>
          <p:cNvPr id="16" name="Picture 15">
            <a:extLst>
              <a:ext uri="{FF2B5EF4-FFF2-40B4-BE49-F238E27FC236}">
                <a16:creationId xmlns:a16="http://schemas.microsoft.com/office/drawing/2014/main" id="{5115DBD3-31B7-5FA4-20F8-725393F3DB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153881" y="1271960"/>
            <a:ext cx="909780" cy="1614446"/>
          </a:xfrm>
          <a:prstGeom prst="rect">
            <a:avLst/>
          </a:prstGeom>
        </p:spPr>
      </p:pic>
      <p:sp>
        <p:nvSpPr>
          <p:cNvPr id="17" name="TextBox 16">
            <a:extLst>
              <a:ext uri="{FF2B5EF4-FFF2-40B4-BE49-F238E27FC236}">
                <a16:creationId xmlns:a16="http://schemas.microsoft.com/office/drawing/2014/main" id="{D789DEEE-44BB-06F3-CE19-7A24BF8FE09F}"/>
              </a:ext>
            </a:extLst>
          </p:cNvPr>
          <p:cNvSpPr txBox="1"/>
          <p:nvPr/>
        </p:nvSpPr>
        <p:spPr>
          <a:xfrm>
            <a:off x="3095296" y="2598058"/>
            <a:ext cx="3095590" cy="523220"/>
          </a:xfrm>
          <a:prstGeom prst="rect">
            <a:avLst/>
          </a:prstGeom>
          <a:noFill/>
        </p:spPr>
        <p:txBody>
          <a:bodyPr wrap="square" rtlCol="0">
            <a:spAutoFit/>
          </a:bodyPr>
          <a:lstStyle/>
          <a:p>
            <a:pPr algn="ctr"/>
            <a:r>
              <a:rPr lang="en-US" sz="1400" b="1" dirty="0">
                <a:solidFill>
                  <a:srgbClr val="000000"/>
                </a:solidFill>
                <a:latin typeface="Roboto" panose="02000000000000000000" pitchFamily="2" charset="0"/>
                <a:ea typeface="Roboto" panose="02000000000000000000" pitchFamily="2" charset="0"/>
              </a:rPr>
              <a:t>Nb</a:t>
            </a:r>
            <a:r>
              <a:rPr lang="en-US" sz="1400" b="1" baseline="-25000" dirty="0">
                <a:solidFill>
                  <a:srgbClr val="000000"/>
                </a:solidFill>
                <a:latin typeface="Roboto" panose="02000000000000000000" pitchFamily="2" charset="0"/>
                <a:ea typeface="Roboto" panose="02000000000000000000" pitchFamily="2" charset="0"/>
              </a:rPr>
              <a:t>3</a:t>
            </a:r>
            <a:r>
              <a:rPr lang="en-US" sz="1400" b="1" dirty="0">
                <a:solidFill>
                  <a:srgbClr val="000000"/>
                </a:solidFill>
                <a:latin typeface="Roboto" panose="02000000000000000000" pitchFamily="2" charset="0"/>
                <a:ea typeface="Roboto" panose="02000000000000000000" pitchFamily="2" charset="0"/>
              </a:rPr>
              <a:t>Sn tuning rod for ADMX Sidecar sent to U. Washington (w/ LLNL)</a:t>
            </a:r>
          </a:p>
        </p:txBody>
      </p:sp>
      <p:sp>
        <p:nvSpPr>
          <p:cNvPr id="18" name="TextBox 17">
            <a:extLst>
              <a:ext uri="{FF2B5EF4-FFF2-40B4-BE49-F238E27FC236}">
                <a16:creationId xmlns:a16="http://schemas.microsoft.com/office/drawing/2014/main" id="{1FF6D9D5-2DD9-00AE-90E7-748FA7B1EFEF}"/>
              </a:ext>
            </a:extLst>
          </p:cNvPr>
          <p:cNvSpPr txBox="1"/>
          <p:nvPr/>
        </p:nvSpPr>
        <p:spPr>
          <a:xfrm>
            <a:off x="3287117" y="4558237"/>
            <a:ext cx="2853949" cy="523220"/>
          </a:xfrm>
          <a:prstGeom prst="rect">
            <a:avLst/>
          </a:prstGeom>
          <a:noFill/>
        </p:spPr>
        <p:txBody>
          <a:bodyPr wrap="square" rtlCol="0">
            <a:spAutoFit/>
          </a:bodyPr>
          <a:lstStyle/>
          <a:p>
            <a:pPr algn="ctr"/>
            <a:r>
              <a:rPr lang="en-US" sz="1400" b="1" dirty="0">
                <a:solidFill>
                  <a:srgbClr val="000000"/>
                </a:solidFill>
                <a:latin typeface="Roboto" panose="02000000000000000000" pitchFamily="2" charset="0"/>
                <a:ea typeface="Roboto" panose="02000000000000000000" pitchFamily="2" charset="0"/>
              </a:rPr>
              <a:t>9 GHz Nb</a:t>
            </a:r>
            <a:r>
              <a:rPr lang="en-US" sz="1400" b="1" baseline="-25000" dirty="0">
                <a:solidFill>
                  <a:srgbClr val="000000"/>
                </a:solidFill>
                <a:latin typeface="Roboto" panose="02000000000000000000" pitchFamily="2" charset="0"/>
                <a:ea typeface="Roboto" panose="02000000000000000000" pitchFamily="2" charset="0"/>
              </a:rPr>
              <a:t>3</a:t>
            </a:r>
            <a:r>
              <a:rPr lang="en-US" sz="1400" b="1" dirty="0">
                <a:solidFill>
                  <a:srgbClr val="000000"/>
                </a:solidFill>
                <a:latin typeface="Roboto" panose="02000000000000000000" pitchFamily="2" charset="0"/>
                <a:ea typeface="Roboto" panose="02000000000000000000" pitchFamily="2" charset="0"/>
              </a:rPr>
              <a:t>Sn cavity sent to INFN Frascati for testing in 8 T fridge</a:t>
            </a:r>
          </a:p>
        </p:txBody>
      </p:sp>
      <p:sp>
        <p:nvSpPr>
          <p:cNvPr id="19" name="TextBox 18">
            <a:extLst>
              <a:ext uri="{FF2B5EF4-FFF2-40B4-BE49-F238E27FC236}">
                <a16:creationId xmlns:a16="http://schemas.microsoft.com/office/drawing/2014/main" id="{A296FE42-F941-FFD4-0048-17CE312AEBA8}"/>
              </a:ext>
            </a:extLst>
          </p:cNvPr>
          <p:cNvSpPr txBox="1"/>
          <p:nvPr/>
        </p:nvSpPr>
        <p:spPr>
          <a:xfrm>
            <a:off x="6646332" y="2692193"/>
            <a:ext cx="2235200" cy="307777"/>
          </a:xfrm>
          <a:prstGeom prst="rect">
            <a:avLst/>
          </a:prstGeom>
          <a:noFill/>
        </p:spPr>
        <p:txBody>
          <a:bodyPr wrap="square" rtlCol="0">
            <a:spAutoFit/>
          </a:bodyPr>
          <a:lstStyle/>
          <a:p>
            <a:pPr algn="ctr"/>
            <a:r>
              <a:rPr lang="en-US" sz="1400" b="1" dirty="0">
                <a:solidFill>
                  <a:srgbClr val="000000"/>
                </a:solidFill>
                <a:latin typeface="Roboto" panose="02000000000000000000" pitchFamily="2" charset="0"/>
                <a:ea typeface="Roboto" panose="02000000000000000000" pitchFamily="2" charset="0"/>
              </a:rPr>
              <a:t>ADMX-EFR at Fermilab</a:t>
            </a:r>
          </a:p>
        </p:txBody>
      </p:sp>
      <p:pic>
        <p:nvPicPr>
          <p:cNvPr id="20" name="Picture 19">
            <a:extLst>
              <a:ext uri="{FF2B5EF4-FFF2-40B4-BE49-F238E27FC236}">
                <a16:creationId xmlns:a16="http://schemas.microsoft.com/office/drawing/2014/main" id="{7E982639-C315-E89A-FD8F-99E4A4D1D9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8043" y="3375073"/>
            <a:ext cx="1336330" cy="1125330"/>
          </a:xfrm>
          <a:prstGeom prst="rect">
            <a:avLst/>
          </a:prstGeom>
        </p:spPr>
      </p:pic>
      <p:sp>
        <p:nvSpPr>
          <p:cNvPr id="22" name="TextBox 21">
            <a:extLst>
              <a:ext uri="{FF2B5EF4-FFF2-40B4-BE49-F238E27FC236}">
                <a16:creationId xmlns:a16="http://schemas.microsoft.com/office/drawing/2014/main" id="{4404A31F-A9A5-425E-9D80-D2334B8FDA7B}"/>
              </a:ext>
            </a:extLst>
          </p:cNvPr>
          <p:cNvSpPr txBox="1"/>
          <p:nvPr/>
        </p:nvSpPr>
        <p:spPr>
          <a:xfrm>
            <a:off x="6395641" y="4281975"/>
            <a:ext cx="2853949" cy="523220"/>
          </a:xfrm>
          <a:prstGeom prst="rect">
            <a:avLst/>
          </a:prstGeom>
          <a:noFill/>
        </p:spPr>
        <p:txBody>
          <a:bodyPr wrap="square" rtlCol="0">
            <a:spAutoFit/>
          </a:bodyPr>
          <a:lstStyle/>
          <a:p>
            <a:pPr algn="ctr"/>
            <a:r>
              <a:rPr lang="en-US" sz="1400" b="1" dirty="0">
                <a:solidFill>
                  <a:srgbClr val="000000"/>
                </a:solidFill>
                <a:latin typeface="Roboto" panose="02000000000000000000" pitchFamily="2" charset="0"/>
                <a:ea typeface="Roboto" panose="02000000000000000000" pitchFamily="2" charset="0"/>
              </a:rPr>
              <a:t>Hybrid dielectric-Nb</a:t>
            </a:r>
            <a:r>
              <a:rPr lang="en-US" sz="1400" b="1" baseline="-25000" dirty="0">
                <a:solidFill>
                  <a:srgbClr val="000000"/>
                </a:solidFill>
                <a:latin typeface="Roboto" panose="02000000000000000000" pitchFamily="2" charset="0"/>
                <a:ea typeface="Roboto" panose="02000000000000000000" pitchFamily="2" charset="0"/>
              </a:rPr>
              <a:t>3</a:t>
            </a:r>
            <a:r>
              <a:rPr lang="en-US" sz="1400" b="1" dirty="0">
                <a:solidFill>
                  <a:srgbClr val="000000"/>
                </a:solidFill>
                <a:latin typeface="Roboto" panose="02000000000000000000" pitchFamily="2" charset="0"/>
                <a:ea typeface="Roboto" panose="02000000000000000000" pitchFamily="2" charset="0"/>
              </a:rPr>
              <a:t>Sn cavity for INFN QUAX haloscope</a:t>
            </a:r>
          </a:p>
        </p:txBody>
      </p:sp>
      <p:pic>
        <p:nvPicPr>
          <p:cNvPr id="23" name="Immagine 4" descr="Immagine che contiene ingegneria, macchina, interno, veicolo spaziale&#10;&#10;Descrizione generata automaticamente">
            <a:extLst>
              <a:ext uri="{FF2B5EF4-FFF2-40B4-BE49-F238E27FC236}">
                <a16:creationId xmlns:a16="http://schemas.microsoft.com/office/drawing/2014/main" id="{D5D55647-A951-506B-E042-DC571894EC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39588" y="3378985"/>
            <a:ext cx="739728" cy="1125330"/>
          </a:xfrm>
          <a:prstGeom prst="rect">
            <a:avLst/>
          </a:prstGeom>
        </p:spPr>
      </p:pic>
      <p:pic>
        <p:nvPicPr>
          <p:cNvPr id="24" name="Picture 23">
            <a:extLst>
              <a:ext uri="{FF2B5EF4-FFF2-40B4-BE49-F238E27FC236}">
                <a16:creationId xmlns:a16="http://schemas.microsoft.com/office/drawing/2014/main" id="{0C657893-55CE-62C3-5B70-ED06FD4B7D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2954" y="3264487"/>
            <a:ext cx="599322" cy="1007611"/>
          </a:xfrm>
          <a:prstGeom prst="rect">
            <a:avLst/>
          </a:prstGeom>
        </p:spPr>
      </p:pic>
    </p:spTree>
    <p:extLst>
      <p:ext uri="{BB962C8B-B14F-4D97-AF65-F5344CB8AC3E}">
        <p14:creationId xmlns:p14="http://schemas.microsoft.com/office/powerpoint/2010/main" val="11933966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81C932-F46C-32A2-48CC-D7D25D83213B}"/>
              </a:ext>
            </a:extLst>
          </p:cNvPr>
          <p:cNvSpPr/>
          <p:nvPr/>
        </p:nvSpPr>
        <p:spPr>
          <a:xfrm>
            <a:off x="133822" y="1026851"/>
            <a:ext cx="4864947" cy="84838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05128C-10EA-2A7B-9244-8F68DA01EC0C}"/>
              </a:ext>
            </a:extLst>
          </p:cNvPr>
          <p:cNvSpPr/>
          <p:nvPr/>
        </p:nvSpPr>
        <p:spPr>
          <a:xfrm>
            <a:off x="133823" y="3396848"/>
            <a:ext cx="4864946" cy="83821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03F1F26A-7285-FE2C-FBDE-023344857E5B}"/>
              </a:ext>
            </a:extLst>
          </p:cNvPr>
          <p:cNvSpPr>
            <a:spLocks noGrp="1"/>
          </p:cNvSpPr>
          <p:nvPr>
            <p:ph idx="1"/>
          </p:nvPr>
        </p:nvSpPr>
        <p:spPr>
          <a:xfrm>
            <a:off x="228603" y="665604"/>
            <a:ext cx="4770166" cy="3794522"/>
          </a:xfrm>
        </p:spPr>
        <p:txBody>
          <a:bodyPr lIns="0" tIns="0" rIns="0" bIns="0" anchor="t"/>
          <a:lstStyle/>
          <a:p>
            <a:pPr marL="0" indent="0">
              <a:buNone/>
            </a:pPr>
            <a:r>
              <a:rPr lang="en-US" b="1" dirty="0">
                <a:solidFill>
                  <a:srgbClr val="000000"/>
                </a:solidFill>
                <a:latin typeface="Roboto"/>
              </a:rPr>
              <a:t>Metrics</a:t>
            </a:r>
            <a:endParaRPr lang="en-US" dirty="0">
              <a:solidFill>
                <a:srgbClr val="000000"/>
              </a:solidFill>
              <a:latin typeface="Roboto"/>
            </a:endParaRPr>
          </a:p>
          <a:p>
            <a:pPr marL="229870" indent="-229870">
              <a:buFont typeface="Wingdings" panose="05000000000000000000" pitchFamily="2" charset="2"/>
              <a:buChar char="§"/>
            </a:pPr>
            <a:r>
              <a:rPr lang="en-US" sz="1600" dirty="0">
                <a:solidFill>
                  <a:srgbClr val="000000"/>
                </a:solidFill>
                <a:latin typeface="Roboto"/>
              </a:rPr>
              <a:t>Meet/exceed milestones </a:t>
            </a:r>
            <a:br>
              <a:rPr lang="en-US" sz="1600" dirty="0"/>
            </a:br>
            <a:r>
              <a:rPr lang="en-US" sz="1100" dirty="0">
                <a:solidFill>
                  <a:srgbClr val="000000"/>
                </a:solidFill>
                <a:latin typeface="Roboto"/>
              </a:rPr>
              <a:t>Proposal appendix 13 - project timetable</a:t>
            </a:r>
          </a:p>
          <a:p>
            <a:pPr marL="282575" lvl="1" indent="0">
              <a:buNone/>
            </a:pPr>
            <a:r>
              <a:rPr lang="en-US" sz="1100" dirty="0">
                <a:solidFill>
                  <a:srgbClr val="000000"/>
                </a:solidFill>
                <a:latin typeface="Roboto"/>
                <a:ea typeface="ＭＳ Ｐゴシック"/>
              </a:rPr>
              <a:t>- quarterly updates/refinement JIRA/Confluence</a:t>
            </a:r>
            <a:r>
              <a:rPr lang="en-US" sz="1100" dirty="0">
                <a:latin typeface="Roboto"/>
                <a:ea typeface="ＭＳ Ｐゴシック"/>
              </a:rPr>
              <a:t> </a:t>
            </a:r>
            <a:endParaRPr lang="en-US" sz="1100" dirty="0">
              <a:solidFill>
                <a:srgbClr val="000000"/>
              </a:solidFill>
            </a:endParaRPr>
          </a:p>
          <a:p>
            <a:pPr marL="282575" lvl="1" indent="0">
              <a:buNone/>
            </a:pPr>
            <a:r>
              <a:rPr lang="en-US" sz="1100" dirty="0">
                <a:solidFill>
                  <a:srgbClr val="000000"/>
                </a:solidFill>
                <a:latin typeface="Roboto"/>
                <a:ea typeface="ＭＳ Ｐゴシック"/>
              </a:rPr>
              <a:t>- boost promising research directions</a:t>
            </a:r>
            <a:br>
              <a:rPr lang="en-US" sz="1200" dirty="0"/>
            </a:br>
            <a:endParaRPr lang="en-US" sz="1200" dirty="0">
              <a:solidFill>
                <a:srgbClr val="000000"/>
              </a:solidFill>
            </a:endParaRPr>
          </a:p>
          <a:p>
            <a:pPr marL="229870" indent="-229870">
              <a:buFont typeface="Wingdings" panose="05000000000000000000" pitchFamily="2" charset="2"/>
              <a:buChar char="§"/>
            </a:pPr>
            <a:r>
              <a:rPr lang="en-US" sz="1600" dirty="0">
                <a:solidFill>
                  <a:srgbClr val="000000"/>
                </a:solidFill>
                <a:latin typeface="Roboto"/>
              </a:rPr>
              <a:t>Number, quality, impact of </a:t>
            </a:r>
            <a:br>
              <a:rPr lang="en-US" sz="1600" dirty="0"/>
            </a:br>
            <a:r>
              <a:rPr lang="en-US" sz="1600" dirty="0">
                <a:solidFill>
                  <a:srgbClr val="000000"/>
                </a:solidFill>
                <a:latin typeface="Roboto"/>
              </a:rPr>
              <a:t>peer-reviewed publications,</a:t>
            </a:r>
            <a:br>
              <a:rPr lang="en-US" sz="1600" dirty="0"/>
            </a:br>
            <a:r>
              <a:rPr lang="en-US" sz="1600" dirty="0">
                <a:solidFill>
                  <a:srgbClr val="000000"/>
                </a:solidFill>
                <a:latin typeface="Roboto"/>
              </a:rPr>
              <a:t>presentations</a:t>
            </a:r>
            <a:br>
              <a:rPr lang="en-US" sz="1600" dirty="0"/>
            </a:br>
            <a:r>
              <a:rPr lang="en-US" sz="1100" dirty="0">
                <a:solidFill>
                  <a:srgbClr val="000000"/>
                </a:solidFill>
                <a:latin typeface="Roboto"/>
              </a:rPr>
              <a:t>- DOE/SQMS as funding source in acknowledgments</a:t>
            </a:r>
            <a:br>
              <a:rPr lang="en-US" sz="1100" dirty="0"/>
            </a:br>
            <a:r>
              <a:rPr lang="en-US" sz="1100" dirty="0">
                <a:solidFill>
                  <a:srgbClr val="000000"/>
                </a:solidFill>
                <a:latin typeface="Roboto"/>
              </a:rPr>
              <a:t>- report to FNAL for records</a:t>
            </a:r>
            <a:br>
              <a:rPr lang="en-US" sz="1600" dirty="0"/>
            </a:br>
            <a:endParaRPr lang="en-US" sz="1600" dirty="0">
              <a:solidFill>
                <a:srgbClr val="000000"/>
              </a:solidFill>
            </a:endParaRPr>
          </a:p>
          <a:p>
            <a:pPr marL="229870" indent="-229870">
              <a:buFont typeface="Wingdings" panose="05000000000000000000" pitchFamily="2" charset="2"/>
              <a:buChar char="§"/>
            </a:pPr>
            <a:r>
              <a:rPr lang="en-US" sz="1600" dirty="0">
                <a:solidFill>
                  <a:srgbClr val="000000"/>
                </a:solidFill>
                <a:latin typeface="Roboto"/>
              </a:rPr>
              <a:t>Internal and external evaluations via </a:t>
            </a:r>
            <a:br>
              <a:rPr lang="en-US" sz="1600" dirty="0"/>
            </a:br>
            <a:r>
              <a:rPr lang="en-US" sz="1100" dirty="0">
                <a:solidFill>
                  <a:srgbClr val="000000"/>
                </a:solidFill>
                <a:latin typeface="Roboto"/>
              </a:rPr>
              <a:t>- DOE reviews, annual and trimester reports, biweekly meetings</a:t>
            </a:r>
            <a:br>
              <a:rPr lang="en-US" sz="1100" dirty="0"/>
            </a:br>
            <a:r>
              <a:rPr lang="en-US" sz="1100" dirty="0">
                <a:solidFill>
                  <a:srgbClr val="000000"/>
                </a:solidFill>
                <a:latin typeface="Roboto"/>
              </a:rPr>
              <a:t>- Advisory Boards and SQMS leadership </a:t>
            </a:r>
            <a:br>
              <a:rPr lang="en-US" sz="1100" dirty="0"/>
            </a:br>
            <a:endParaRPr lang="en-US" sz="1100" dirty="0">
              <a:solidFill>
                <a:srgbClr val="000000"/>
              </a:solidFill>
            </a:endParaRPr>
          </a:p>
        </p:txBody>
      </p:sp>
      <p:sp>
        <p:nvSpPr>
          <p:cNvPr id="3" name="Title 2">
            <a:extLst>
              <a:ext uri="{FF2B5EF4-FFF2-40B4-BE49-F238E27FC236}">
                <a16:creationId xmlns:a16="http://schemas.microsoft.com/office/drawing/2014/main" id="{F0BB831D-CF75-EF84-1ACC-528A2A31646F}"/>
              </a:ext>
            </a:extLst>
          </p:cNvPr>
          <p:cNvSpPr>
            <a:spLocks noGrp="1"/>
          </p:cNvSpPr>
          <p:nvPr>
            <p:ph type="title"/>
          </p:nvPr>
        </p:nvSpPr>
        <p:spPr>
          <a:xfrm>
            <a:off x="228603" y="244947"/>
            <a:ext cx="8686800" cy="320908"/>
          </a:xfrm>
        </p:spPr>
        <p:txBody>
          <a:bodyPr/>
          <a:lstStyle/>
          <a:p>
            <a:r>
              <a:rPr lang="en-US" sz="2800" dirty="0">
                <a:latin typeface="Roboto Black"/>
                <a:ea typeface="Roboto Black"/>
              </a:rPr>
              <a:t>Well-Structured Plan and Metrics</a:t>
            </a:r>
          </a:p>
        </p:txBody>
      </p:sp>
      <p:sp>
        <p:nvSpPr>
          <p:cNvPr id="13" name="TextBox 12">
            <a:extLst>
              <a:ext uri="{FF2B5EF4-FFF2-40B4-BE49-F238E27FC236}">
                <a16:creationId xmlns:a16="http://schemas.microsoft.com/office/drawing/2014/main" id="{1248A28E-86E8-2C52-6E96-5793683CE5FC}"/>
              </a:ext>
            </a:extLst>
          </p:cNvPr>
          <p:cNvSpPr txBox="1"/>
          <p:nvPr/>
        </p:nvSpPr>
        <p:spPr>
          <a:xfrm>
            <a:off x="5093549" y="3416379"/>
            <a:ext cx="3767384" cy="523220"/>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
            </a:pPr>
            <a:r>
              <a:rPr lang="en-US" sz="1600" dirty="0">
                <a:solidFill>
                  <a:srgbClr val="000000"/>
                </a:solidFill>
                <a:latin typeface="+mj-lt"/>
              </a:rPr>
              <a:t>PI participation</a:t>
            </a:r>
            <a:br>
              <a:rPr lang="en-US" sz="1600" dirty="0">
                <a:latin typeface="+mj-lt"/>
              </a:rPr>
            </a:br>
            <a:r>
              <a:rPr lang="en-US" sz="1100" dirty="0">
                <a:solidFill>
                  <a:srgbClr val="000000"/>
                </a:solidFill>
                <a:latin typeface="+mj-lt"/>
              </a:rPr>
              <a:t>in center-wide activities and meetings </a:t>
            </a:r>
          </a:p>
        </p:txBody>
      </p:sp>
      <p:sp>
        <p:nvSpPr>
          <p:cNvPr id="5" name="Freeform: Shape 4">
            <a:extLst>
              <a:ext uri="{FF2B5EF4-FFF2-40B4-BE49-F238E27FC236}">
                <a16:creationId xmlns:a16="http://schemas.microsoft.com/office/drawing/2014/main" id="{3A5846A5-BF09-862E-9441-8CF343ECC4E8}"/>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0648150-2528-23AC-802A-DCB76D83B7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1924" y="665604"/>
            <a:ext cx="3886200" cy="1723863"/>
          </a:xfrm>
          <a:prstGeom prst="rect">
            <a:avLst/>
          </a:prstGeom>
        </p:spPr>
      </p:pic>
      <p:pic>
        <p:nvPicPr>
          <p:cNvPr id="8" name="Picture 7">
            <a:extLst>
              <a:ext uri="{FF2B5EF4-FFF2-40B4-BE49-F238E27FC236}">
                <a16:creationId xmlns:a16="http://schemas.microsoft.com/office/drawing/2014/main" id="{08F30C8E-5507-2F1C-7AEA-EDA15088CFC6}"/>
              </a:ext>
            </a:extLst>
          </p:cNvPr>
          <p:cNvPicPr>
            <a:picLocks noChangeAspect="1"/>
          </p:cNvPicPr>
          <p:nvPr/>
        </p:nvPicPr>
        <p:blipFill>
          <a:blip r:embed="rId3"/>
          <a:stretch>
            <a:fillRect/>
          </a:stretch>
        </p:blipFill>
        <p:spPr>
          <a:xfrm>
            <a:off x="5071924" y="2389467"/>
            <a:ext cx="3961072" cy="862441"/>
          </a:xfrm>
          <a:prstGeom prst="rect">
            <a:avLst/>
          </a:prstGeom>
        </p:spPr>
      </p:pic>
      <p:pic>
        <p:nvPicPr>
          <p:cNvPr id="4" name="Picture 3">
            <a:extLst>
              <a:ext uri="{FF2B5EF4-FFF2-40B4-BE49-F238E27FC236}">
                <a16:creationId xmlns:a16="http://schemas.microsoft.com/office/drawing/2014/main" id="{54B260EC-F1F1-72E8-6F32-E423098995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4168" y="4039188"/>
            <a:ext cx="5412554" cy="1104312"/>
          </a:xfrm>
          <a:prstGeom prst="rect">
            <a:avLst/>
          </a:prstGeom>
        </p:spPr>
      </p:pic>
    </p:spTree>
    <p:extLst>
      <p:ext uri="{BB962C8B-B14F-4D97-AF65-F5344CB8AC3E}">
        <p14:creationId xmlns:p14="http://schemas.microsoft.com/office/powerpoint/2010/main" val="13231867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3F3ABE-AD2D-80E2-36BE-673467853E73}"/>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C1FC05D3-B526-589A-7570-FE6B26EF953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E7EC262-A6E6-EC23-B708-2AE5DFF2F5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44000" cy="5135947"/>
          </a:xfrm>
          <a:prstGeom prst="rect">
            <a:avLst/>
          </a:prstGeom>
        </p:spPr>
      </p:pic>
      <p:pic>
        <p:nvPicPr>
          <p:cNvPr id="4" name="Image" descr="Image">
            <a:extLst>
              <a:ext uri="{FF2B5EF4-FFF2-40B4-BE49-F238E27FC236}">
                <a16:creationId xmlns:a16="http://schemas.microsoft.com/office/drawing/2014/main" id="{7E28A751-CE4F-610A-E205-8FAAF16AD0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268" y="2389811"/>
            <a:ext cx="965849" cy="965850"/>
          </a:xfrm>
          <a:prstGeom prst="rect">
            <a:avLst/>
          </a:prstGeom>
          <a:ln w="12700" cap="flat">
            <a:noFill/>
            <a:miter lim="400000"/>
          </a:ln>
          <a:effectLst/>
        </p:spPr>
      </p:pic>
    </p:spTree>
    <p:extLst>
      <p:ext uri="{BB962C8B-B14F-4D97-AF65-F5344CB8AC3E}">
        <p14:creationId xmlns:p14="http://schemas.microsoft.com/office/powerpoint/2010/main" val="292827713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AF617-45F1-39F5-A4DD-3721D24A8BCF}"/>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2061C918-012E-372E-10C5-5435CEA40E5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AF5B065-4635-3089-DDC7-95F83C704A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57447" cy="5143500"/>
          </a:xfrm>
          <a:prstGeom prst="rect">
            <a:avLst/>
          </a:prstGeom>
        </p:spPr>
      </p:pic>
      <p:pic>
        <p:nvPicPr>
          <p:cNvPr id="4" name="Image" descr="Image">
            <a:extLst>
              <a:ext uri="{FF2B5EF4-FFF2-40B4-BE49-F238E27FC236}">
                <a16:creationId xmlns:a16="http://schemas.microsoft.com/office/drawing/2014/main" id="{33F13FFE-E2E2-6158-ECE0-4A7EAD05F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3651" y="2571750"/>
            <a:ext cx="965849" cy="965850"/>
          </a:xfrm>
          <a:prstGeom prst="rect">
            <a:avLst/>
          </a:prstGeom>
          <a:ln w="12700" cap="flat">
            <a:noFill/>
            <a:miter lim="400000"/>
          </a:ln>
          <a:effectLst/>
        </p:spPr>
      </p:pic>
    </p:spTree>
    <p:extLst>
      <p:ext uri="{BB962C8B-B14F-4D97-AF65-F5344CB8AC3E}">
        <p14:creationId xmlns:p14="http://schemas.microsoft.com/office/powerpoint/2010/main" val="3295881197"/>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047FC-674D-FC0B-E034-A63CFCF90A8B}"/>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56E105F4-53E3-53AF-BB6C-C57DAA824E3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663BFDF-0C52-6730-C035-FD23E3096B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57447" cy="5143500"/>
          </a:xfrm>
          <a:prstGeom prst="rect">
            <a:avLst/>
          </a:prstGeom>
        </p:spPr>
      </p:pic>
      <p:pic>
        <p:nvPicPr>
          <p:cNvPr id="4" name="Image" descr="Image">
            <a:extLst>
              <a:ext uri="{FF2B5EF4-FFF2-40B4-BE49-F238E27FC236}">
                <a16:creationId xmlns:a16="http://schemas.microsoft.com/office/drawing/2014/main" id="{8C180419-64FB-DF37-51D8-A6679A99B2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1597" y="356421"/>
            <a:ext cx="965849" cy="965850"/>
          </a:xfrm>
          <a:prstGeom prst="rect">
            <a:avLst/>
          </a:prstGeom>
          <a:ln w="12700" cap="flat">
            <a:noFill/>
            <a:miter lim="400000"/>
          </a:ln>
          <a:effectLst/>
        </p:spPr>
      </p:pic>
    </p:spTree>
    <p:extLst>
      <p:ext uri="{BB962C8B-B14F-4D97-AF65-F5344CB8AC3E}">
        <p14:creationId xmlns:p14="http://schemas.microsoft.com/office/powerpoint/2010/main" val="3019750785"/>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E2794-78C9-2BF8-B2A7-D28E58DC426C}"/>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EB06C13-9BD9-1553-31AA-07A61EC90EB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1307408-E097-40D6-A422-978CABCB67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5948"/>
          </a:xfrm>
          <a:prstGeom prst="rect">
            <a:avLst/>
          </a:prstGeom>
        </p:spPr>
      </p:pic>
    </p:spTree>
    <p:extLst>
      <p:ext uri="{BB962C8B-B14F-4D97-AF65-F5344CB8AC3E}">
        <p14:creationId xmlns:p14="http://schemas.microsoft.com/office/powerpoint/2010/main" val="2783463836"/>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5911-C061-65B0-322A-2BF597D9116E}"/>
              </a:ext>
            </a:extLst>
          </p:cNvPr>
          <p:cNvSpPr>
            <a:spLocks noGrp="1"/>
          </p:cNvSpPr>
          <p:nvPr>
            <p:ph type="ctrTitle"/>
          </p:nvPr>
        </p:nvSpPr>
        <p:spPr>
          <a:xfrm>
            <a:off x="628650" y="108317"/>
            <a:ext cx="7772400" cy="598809"/>
          </a:xfrm>
          <a:solidFill>
            <a:schemeClr val="accent2">
              <a:lumMod val="20000"/>
              <a:lumOff val="80000"/>
            </a:schemeClr>
          </a:solidFill>
          <a:ln>
            <a:solidFill>
              <a:srgbClr val="7030A0"/>
            </a:solidFill>
          </a:ln>
        </p:spPr>
        <p:txBody>
          <a:bodyPr>
            <a:normAutofit/>
          </a:bodyPr>
          <a:lstStyle/>
          <a:p>
            <a:r>
              <a:rPr lang="en-US" dirty="0"/>
              <a:t>BSM Physics with One-Electron Qubit</a:t>
            </a:r>
          </a:p>
        </p:txBody>
      </p:sp>
      <p:sp>
        <p:nvSpPr>
          <p:cNvPr id="4" name="TextBox 3">
            <a:extLst>
              <a:ext uri="{FF2B5EF4-FFF2-40B4-BE49-F238E27FC236}">
                <a16:creationId xmlns:a16="http://schemas.microsoft.com/office/drawing/2014/main" id="{85C8E95B-22FA-2F4B-C550-17FCD7B7A0DF}"/>
              </a:ext>
            </a:extLst>
          </p:cNvPr>
          <p:cNvSpPr txBox="1"/>
          <p:nvPr/>
        </p:nvSpPr>
        <p:spPr>
          <a:xfrm>
            <a:off x="91441" y="1100098"/>
            <a:ext cx="6057899" cy="1754326"/>
          </a:xfrm>
          <a:prstGeom prst="rect">
            <a:avLst/>
          </a:prstGeom>
          <a:noFill/>
        </p:spPr>
        <p:txBody>
          <a:bodyPr wrap="square" rtlCol="0">
            <a:spAutoFit/>
          </a:bodyPr>
          <a:lstStyle/>
          <a:p>
            <a:pPr marL="342900" indent="-342900">
              <a:buAutoNum type="arabicPeriod"/>
            </a:pPr>
            <a:r>
              <a:rPr lang="en-US" sz="1350" b="1" dirty="0"/>
              <a:t>Measure the electron magnetic moment </a:t>
            </a:r>
            <a:r>
              <a:rPr lang="en-US" sz="1350" dirty="0"/>
              <a:t>– to 1 part in 10</a:t>
            </a:r>
            <a:r>
              <a:rPr lang="en-US" sz="1350" baseline="30000" dirty="0"/>
              <a:t>14</a:t>
            </a:r>
          </a:p>
          <a:p>
            <a:r>
              <a:rPr lang="en-US" sz="1350" dirty="0"/>
              <a:t>	</a:t>
            </a:r>
            <a:r>
              <a:rPr lang="en-US" sz="1350" dirty="0">
                <a:sym typeface="Wingdings" panose="05000000000000000000" pitchFamily="2" charset="2"/>
              </a:rPr>
              <a:t> most stringent test of SM  </a:t>
            </a:r>
          </a:p>
          <a:p>
            <a:r>
              <a:rPr lang="en-US" sz="1350" dirty="0">
                <a:sym typeface="Wingdings" panose="05000000000000000000" pitchFamily="2" charset="2"/>
              </a:rPr>
              <a:t>	     (BSM would change make SM theory disagree)</a:t>
            </a:r>
          </a:p>
          <a:p>
            <a:endParaRPr lang="en-US" sz="1350" dirty="0">
              <a:sym typeface="Wingdings" panose="05000000000000000000" pitchFamily="2" charset="2"/>
            </a:endParaRPr>
          </a:p>
          <a:p>
            <a:r>
              <a:rPr lang="en-US" sz="1350" dirty="0">
                <a:sym typeface="Wingdings" panose="05000000000000000000" pitchFamily="2" charset="2"/>
              </a:rPr>
              <a:t>2.  </a:t>
            </a:r>
            <a:r>
              <a:rPr lang="en-US" sz="1350" b="1" dirty="0">
                <a:sym typeface="Wingdings" panose="05000000000000000000" pitchFamily="2" charset="2"/>
              </a:rPr>
              <a:t>Measure the positron magnetic moment </a:t>
            </a:r>
            <a:r>
              <a:rPr lang="en-US" sz="1350" dirty="0">
                <a:sym typeface="Wingdings" panose="05000000000000000000" pitchFamily="2" charset="2"/>
              </a:rPr>
              <a:t>– same precision</a:t>
            </a:r>
          </a:p>
          <a:p>
            <a:r>
              <a:rPr lang="en-US" sz="1350" dirty="0">
                <a:sym typeface="Wingdings" panose="05000000000000000000" pitchFamily="2" charset="2"/>
              </a:rPr>
              <a:t>	 most precise lepton CPT test </a:t>
            </a:r>
          </a:p>
          <a:p>
            <a:endParaRPr lang="en-US" sz="1350" dirty="0">
              <a:sym typeface="Wingdings" panose="05000000000000000000" pitchFamily="2" charset="2"/>
            </a:endParaRPr>
          </a:p>
          <a:p>
            <a:r>
              <a:rPr lang="en-US" sz="1350" dirty="0">
                <a:sym typeface="Wingdings" panose="05000000000000000000" pitchFamily="2" charset="2"/>
              </a:rPr>
              <a:t>3.  </a:t>
            </a:r>
            <a:r>
              <a:rPr lang="en-US" sz="1350" b="1" dirty="0" err="1">
                <a:sym typeface="Wingdings" panose="05000000000000000000" pitchFamily="2" charset="2"/>
              </a:rPr>
              <a:t>meV</a:t>
            </a:r>
            <a:r>
              <a:rPr lang="en-US" sz="1350" b="1" dirty="0">
                <a:sym typeface="Wingdings" panose="05000000000000000000" pitchFamily="2" charset="2"/>
              </a:rPr>
              <a:t> dark matter detection with one-electron qubit</a:t>
            </a:r>
            <a:endParaRPr lang="en-US" sz="1350" b="1" dirty="0"/>
          </a:p>
        </p:txBody>
      </p:sp>
      <p:pic>
        <p:nvPicPr>
          <p:cNvPr id="5" name="Picture 4">
            <a:extLst>
              <a:ext uri="{FF2B5EF4-FFF2-40B4-BE49-F238E27FC236}">
                <a16:creationId xmlns:a16="http://schemas.microsoft.com/office/drawing/2014/main" id="{D90B7BB0-FD0F-8CC5-B67E-FA74011A1F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050" y="834231"/>
            <a:ext cx="2809875" cy="4304048"/>
          </a:xfrm>
          <a:prstGeom prst="rect">
            <a:avLst/>
          </a:prstGeom>
        </p:spPr>
      </p:pic>
      <p:sp>
        <p:nvSpPr>
          <p:cNvPr id="6" name="TextBox 5">
            <a:extLst>
              <a:ext uri="{FF2B5EF4-FFF2-40B4-BE49-F238E27FC236}">
                <a16:creationId xmlns:a16="http://schemas.microsoft.com/office/drawing/2014/main" id="{0F52ED92-9BB9-AAC6-D72A-FBD803FCEF29}"/>
              </a:ext>
            </a:extLst>
          </p:cNvPr>
          <p:cNvSpPr txBox="1"/>
          <p:nvPr/>
        </p:nvSpPr>
        <p:spPr>
          <a:xfrm>
            <a:off x="5086351" y="4667711"/>
            <a:ext cx="904415" cy="300082"/>
          </a:xfrm>
          <a:prstGeom prst="rect">
            <a:avLst/>
          </a:prstGeom>
          <a:noFill/>
        </p:spPr>
        <p:txBody>
          <a:bodyPr wrap="none" rtlCol="0">
            <a:spAutoFit/>
          </a:bodyPr>
          <a:lstStyle/>
          <a:p>
            <a:r>
              <a:rPr lang="en-US" sz="1350" dirty="0"/>
              <a:t>NU Team</a:t>
            </a:r>
          </a:p>
        </p:txBody>
      </p:sp>
      <p:sp>
        <p:nvSpPr>
          <p:cNvPr id="8" name="TextBox 7">
            <a:extLst>
              <a:ext uri="{FF2B5EF4-FFF2-40B4-BE49-F238E27FC236}">
                <a16:creationId xmlns:a16="http://schemas.microsoft.com/office/drawing/2014/main" id="{74B00F7F-6ADB-DC8D-108E-3A2F3F3A9BAC}"/>
              </a:ext>
            </a:extLst>
          </p:cNvPr>
          <p:cNvSpPr txBox="1"/>
          <p:nvPr/>
        </p:nvSpPr>
        <p:spPr>
          <a:xfrm>
            <a:off x="341419" y="3846205"/>
            <a:ext cx="3659976" cy="715581"/>
          </a:xfrm>
          <a:prstGeom prst="rect">
            <a:avLst/>
          </a:prstGeom>
          <a:solidFill>
            <a:srgbClr val="FFFF00"/>
          </a:solidFill>
        </p:spPr>
        <p:txBody>
          <a:bodyPr wrap="none" rtlCol="0">
            <a:spAutoFit/>
          </a:bodyPr>
          <a:lstStyle/>
          <a:p>
            <a:r>
              <a:rPr lang="en-US" sz="1350" dirty="0"/>
              <a:t>SQMS Connections</a:t>
            </a:r>
          </a:p>
          <a:p>
            <a:r>
              <a:rPr lang="en-US" sz="1350" dirty="0"/>
              <a:t>     </a:t>
            </a:r>
            <a:r>
              <a:rPr lang="en-US" sz="1350" dirty="0">
                <a:sym typeface="Wingdings" panose="05000000000000000000" pitchFamily="2" charset="2"/>
              </a:rPr>
              <a:t>  need loss cryogenic trap cavities</a:t>
            </a:r>
          </a:p>
          <a:p>
            <a:r>
              <a:rPr lang="en-US" sz="1350" dirty="0">
                <a:sym typeface="Wingdings" panose="05000000000000000000" pitchFamily="2" charset="2"/>
              </a:rPr>
              <a:t>       unexpected new science opportunities</a:t>
            </a:r>
            <a:r>
              <a:rPr lang="en-US" sz="1350" dirty="0"/>
              <a:t> </a:t>
            </a:r>
          </a:p>
        </p:txBody>
      </p:sp>
    </p:spTree>
    <p:extLst>
      <p:ext uri="{BB962C8B-B14F-4D97-AF65-F5344CB8AC3E}">
        <p14:creationId xmlns:p14="http://schemas.microsoft.com/office/powerpoint/2010/main" val="1432351928"/>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235" y="106132"/>
            <a:ext cx="6127873" cy="514350"/>
          </a:xfrm>
          <a:solidFill>
            <a:schemeClr val="accent6">
              <a:lumMod val="20000"/>
              <a:lumOff val="80000"/>
            </a:schemeClr>
          </a:solidFill>
          <a:ln>
            <a:solidFill>
              <a:schemeClr val="tx1"/>
            </a:solidFill>
          </a:ln>
        </p:spPr>
        <p:txBody>
          <a:bodyPr>
            <a:normAutofit fontScale="90000"/>
          </a:bodyPr>
          <a:lstStyle/>
          <a:p>
            <a:r>
              <a:rPr lang="en-US" dirty="0"/>
              <a:t>SQMS:  Cavities for One-Particle Qubits</a:t>
            </a:r>
          </a:p>
        </p:txBody>
      </p:sp>
      <p:sp>
        <p:nvSpPr>
          <p:cNvPr id="4" name="TextBox 3"/>
          <p:cNvSpPr txBox="1"/>
          <p:nvPr/>
        </p:nvSpPr>
        <p:spPr>
          <a:xfrm>
            <a:off x="1759158" y="659188"/>
            <a:ext cx="5713424" cy="923330"/>
          </a:xfrm>
          <a:prstGeom prst="rect">
            <a:avLst/>
          </a:prstGeom>
          <a:noFill/>
        </p:spPr>
        <p:txBody>
          <a:bodyPr wrap="none" rtlCol="0">
            <a:spAutoFit/>
          </a:bodyPr>
          <a:lstStyle/>
          <a:p>
            <a:pPr algn="ctr"/>
            <a:r>
              <a:rPr lang="en-US" sz="1350" dirty="0"/>
              <a:t>Gerald Gabrielse</a:t>
            </a:r>
          </a:p>
          <a:p>
            <a:pPr algn="ctr"/>
            <a:r>
              <a:rPr lang="en-US" sz="1350" dirty="0"/>
              <a:t>Director of the Center for Fundamental Physics, Northwestern University</a:t>
            </a:r>
          </a:p>
          <a:p>
            <a:pPr algn="ctr"/>
            <a:r>
              <a:rPr lang="en-US" sz="1350" dirty="0"/>
              <a:t>Board of Trustees Professor, Northwestern University</a:t>
            </a:r>
          </a:p>
          <a:p>
            <a:pPr algn="ctr"/>
            <a:endParaRPr lang="en-US" sz="1350" dirty="0"/>
          </a:p>
        </p:txBody>
      </p:sp>
      <p:sp>
        <p:nvSpPr>
          <p:cNvPr id="14" name="TextBox 13">
            <a:extLst>
              <a:ext uri="{FF2B5EF4-FFF2-40B4-BE49-F238E27FC236}">
                <a16:creationId xmlns:a16="http://schemas.microsoft.com/office/drawing/2014/main" id="{0B683B4C-83B5-4A86-B440-1FB600BA4FD5}"/>
              </a:ext>
            </a:extLst>
          </p:cNvPr>
          <p:cNvSpPr txBox="1"/>
          <p:nvPr/>
        </p:nvSpPr>
        <p:spPr>
          <a:xfrm>
            <a:off x="114300" y="3771900"/>
            <a:ext cx="9145114" cy="646331"/>
          </a:xfrm>
          <a:prstGeom prst="rect">
            <a:avLst/>
          </a:prstGeom>
          <a:noFill/>
        </p:spPr>
        <p:txBody>
          <a:bodyPr wrap="square">
            <a:spAutoFit/>
          </a:bodyPr>
          <a:lstStyle/>
          <a:p>
            <a:r>
              <a:rPr lang="en-US" dirty="0">
                <a:solidFill>
                  <a:srgbClr val="00B050"/>
                </a:solidFill>
              </a:rPr>
              <a:t>N$F: Lepton moments          SQMS:  cavities for qubits          Templeton:  SQUID development</a:t>
            </a:r>
          </a:p>
        </p:txBody>
      </p:sp>
      <p:pic>
        <p:nvPicPr>
          <p:cNvPr id="5" name="Picture 4">
            <a:extLst>
              <a:ext uri="{FF2B5EF4-FFF2-40B4-BE49-F238E27FC236}">
                <a16:creationId xmlns:a16="http://schemas.microsoft.com/office/drawing/2014/main" id="{97F80E86-128B-5A4F-889C-B0BE1C3C78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8925" y="1426360"/>
            <a:ext cx="3486150" cy="1673238"/>
          </a:xfrm>
          <a:prstGeom prst="rect">
            <a:avLst/>
          </a:prstGeom>
        </p:spPr>
      </p:pic>
      <p:sp>
        <p:nvSpPr>
          <p:cNvPr id="12" name="TextBox 11">
            <a:extLst>
              <a:ext uri="{FF2B5EF4-FFF2-40B4-BE49-F238E27FC236}">
                <a16:creationId xmlns:a16="http://schemas.microsoft.com/office/drawing/2014/main" id="{3B131C64-0AD1-6CB1-7C7D-7EA625E26D8B}"/>
              </a:ext>
            </a:extLst>
          </p:cNvPr>
          <p:cNvSpPr txBox="1"/>
          <p:nvPr/>
        </p:nvSpPr>
        <p:spPr>
          <a:xfrm>
            <a:off x="114301" y="3099598"/>
            <a:ext cx="8712407" cy="507831"/>
          </a:xfrm>
          <a:prstGeom prst="rect">
            <a:avLst/>
          </a:prstGeom>
          <a:noFill/>
        </p:spPr>
        <p:txBody>
          <a:bodyPr wrap="square" rtlCol="0">
            <a:spAutoFit/>
          </a:bodyPr>
          <a:lstStyle/>
          <a:p>
            <a:pPr algn="ctr"/>
            <a:r>
              <a:rPr lang="en-US" sz="1350" dirty="0"/>
              <a:t>X. Fan, T. Myers, L. Soucy, B. </a:t>
            </a:r>
            <a:r>
              <a:rPr lang="en-US" sz="1350" dirty="0" err="1"/>
              <a:t>Sukra</a:t>
            </a:r>
            <a:r>
              <a:rPr lang="en-US" sz="1350" dirty="0"/>
              <a:t>, G. Gabrielse – CFP at Northwestern</a:t>
            </a:r>
          </a:p>
          <a:p>
            <a:pPr algn="ctr"/>
            <a:r>
              <a:rPr lang="en-US" sz="1350" dirty="0"/>
              <a:t> </a:t>
            </a:r>
            <a:r>
              <a:rPr lang="en-US" sz="1350" dirty="0" err="1"/>
              <a:t>Gonin</a:t>
            </a:r>
            <a:r>
              <a:rPr lang="en-US" sz="1350" dirty="0"/>
              <a:t>, T. </a:t>
            </a:r>
            <a:r>
              <a:rPr lang="en-US" sz="1350" dirty="0" err="1"/>
              <a:t>Khabiboulline</a:t>
            </a:r>
            <a:r>
              <a:rPr lang="en-US" sz="1350" dirty="0"/>
              <a:t>, V. Yakovlev, S. Posen – Fermilab </a:t>
            </a:r>
          </a:p>
        </p:txBody>
      </p:sp>
      <p:sp>
        <p:nvSpPr>
          <p:cNvPr id="13" name="TextBox 12">
            <a:extLst>
              <a:ext uri="{FF2B5EF4-FFF2-40B4-BE49-F238E27FC236}">
                <a16:creationId xmlns:a16="http://schemas.microsoft.com/office/drawing/2014/main" id="{AFF80D22-4090-33DB-B742-1A5BF8A1CF70}"/>
              </a:ext>
            </a:extLst>
          </p:cNvPr>
          <p:cNvSpPr txBox="1"/>
          <p:nvPr/>
        </p:nvSpPr>
        <p:spPr>
          <a:xfrm>
            <a:off x="-215797" y="4209544"/>
            <a:ext cx="9372600" cy="715581"/>
          </a:xfrm>
          <a:prstGeom prst="rect">
            <a:avLst/>
          </a:prstGeom>
          <a:noFill/>
        </p:spPr>
        <p:txBody>
          <a:bodyPr wrap="square" rtlCol="0">
            <a:spAutoFit/>
          </a:bodyPr>
          <a:lstStyle/>
          <a:p>
            <a:pPr algn="ctr"/>
            <a:r>
              <a:rPr lang="en-US" sz="1350" dirty="0"/>
              <a:t>One-quantum detector for dark photons – collaboration with R. </a:t>
            </a:r>
            <a:r>
              <a:rPr lang="en-US" sz="1350" dirty="0" err="1"/>
              <a:t>Harnik</a:t>
            </a:r>
            <a:endParaRPr lang="en-US" sz="1350" dirty="0"/>
          </a:p>
          <a:p>
            <a:pPr algn="ctr"/>
            <a:r>
              <a:rPr lang="en-US" sz="1350" dirty="0"/>
              <a:t>Optimal control of one-particle anharmonic oscillator – collaboration with J. Koch and S. Joshi</a:t>
            </a:r>
          </a:p>
          <a:p>
            <a:pPr algn="ctr"/>
            <a:r>
              <a:rPr lang="en-US" sz="1350" dirty="0"/>
              <a:t>Renormalized calculation of cavity shifts – collaboration with Y. Kahn</a:t>
            </a:r>
          </a:p>
        </p:txBody>
      </p:sp>
      <p:sp>
        <p:nvSpPr>
          <p:cNvPr id="15" name="TextBox 14">
            <a:extLst>
              <a:ext uri="{FF2B5EF4-FFF2-40B4-BE49-F238E27FC236}">
                <a16:creationId xmlns:a16="http://schemas.microsoft.com/office/drawing/2014/main" id="{9D6DDBC6-1FB9-2352-2C0A-486C1C0DA017}"/>
              </a:ext>
            </a:extLst>
          </p:cNvPr>
          <p:cNvSpPr txBox="1"/>
          <p:nvPr/>
        </p:nvSpPr>
        <p:spPr>
          <a:xfrm>
            <a:off x="7486650" y="1832287"/>
            <a:ext cx="1531188" cy="415498"/>
          </a:xfrm>
          <a:prstGeom prst="rect">
            <a:avLst/>
          </a:prstGeom>
          <a:noFill/>
        </p:spPr>
        <p:txBody>
          <a:bodyPr wrap="none" rtlCol="0">
            <a:spAutoFit/>
          </a:bodyPr>
          <a:lstStyle/>
          <a:p>
            <a:r>
              <a:rPr lang="en-US" sz="1050" dirty="0"/>
              <a:t>Photo in Gabrielse Lab</a:t>
            </a:r>
          </a:p>
          <a:p>
            <a:r>
              <a:rPr lang="en-US" sz="1050" dirty="0"/>
              <a:t>      at Northwestern</a:t>
            </a:r>
          </a:p>
        </p:txBody>
      </p:sp>
    </p:spTree>
    <p:extLst>
      <p:ext uri="{BB962C8B-B14F-4D97-AF65-F5344CB8AC3E}">
        <p14:creationId xmlns:p14="http://schemas.microsoft.com/office/powerpoint/2010/main" val="4045570043"/>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70EF672-3278-1645-A224-4C8076A3E6C2}"/>
              </a:ext>
            </a:extLst>
          </p:cNvPr>
          <p:cNvSpPr>
            <a:spLocks noGrp="1"/>
          </p:cNvSpPr>
          <p:nvPr>
            <p:ph type="title"/>
          </p:nvPr>
        </p:nvSpPr>
        <p:spPr>
          <a:xfrm>
            <a:off x="383400" y="373267"/>
            <a:ext cx="8345734" cy="240681"/>
          </a:xfrm>
        </p:spPr>
        <p:txBody>
          <a:bodyPr/>
          <a:lstStyle/>
          <a:p>
            <a:r>
              <a:rPr lang="en-US" sz="2400" dirty="0">
                <a:cs typeface="Calibri" panose="020F0502020204030204" pitchFamily="34" charset="0"/>
              </a:rPr>
              <a:t>Growing an Ecosystem and a Diverse Quantum Workforce</a:t>
            </a:r>
          </a:p>
        </p:txBody>
      </p:sp>
      <p:pic>
        <p:nvPicPr>
          <p:cNvPr id="2052" name="Picture 4" descr="Image">
            <a:extLst>
              <a:ext uri="{FF2B5EF4-FFF2-40B4-BE49-F238E27FC236}">
                <a16:creationId xmlns:a16="http://schemas.microsoft.com/office/drawing/2014/main" id="{C7F0EBF4-797C-15F7-6AE1-6B3A1FD508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73250" y="749644"/>
            <a:ext cx="2987637" cy="19537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2CE35C74-EB9F-1F80-60F2-F83E1586F9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3250" y="2694088"/>
            <a:ext cx="2987637" cy="1588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A34C4F-55A6-5C08-5092-9F69F916F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775" y="750549"/>
            <a:ext cx="4595475" cy="1952798"/>
          </a:xfrm>
          <a:prstGeom prst="rect">
            <a:avLst/>
          </a:prstGeom>
        </p:spPr>
      </p:pic>
      <p:pic>
        <p:nvPicPr>
          <p:cNvPr id="7" name="Picture 6">
            <a:extLst>
              <a:ext uri="{FF2B5EF4-FFF2-40B4-BE49-F238E27FC236}">
                <a16:creationId xmlns:a16="http://schemas.microsoft.com/office/drawing/2014/main" id="{E40342F6-1623-A026-DD34-D68F80D881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840" y="2607498"/>
            <a:ext cx="4602410" cy="1674811"/>
          </a:xfrm>
          <a:prstGeom prst="rect">
            <a:avLst/>
          </a:prstGeom>
        </p:spPr>
      </p:pic>
      <p:sp>
        <p:nvSpPr>
          <p:cNvPr id="8" name="TextBox 7">
            <a:extLst>
              <a:ext uri="{FF2B5EF4-FFF2-40B4-BE49-F238E27FC236}">
                <a16:creationId xmlns:a16="http://schemas.microsoft.com/office/drawing/2014/main" id="{A8A1207D-4D39-32F5-33E5-1D37F9C9F4BE}"/>
              </a:ext>
            </a:extLst>
          </p:cNvPr>
          <p:cNvSpPr txBox="1"/>
          <p:nvPr/>
        </p:nvSpPr>
        <p:spPr>
          <a:xfrm>
            <a:off x="150743" y="4254470"/>
            <a:ext cx="8010144" cy="784830"/>
          </a:xfrm>
          <a:prstGeom prst="rect">
            <a:avLst/>
          </a:prstGeom>
          <a:noFill/>
          <a:ln>
            <a:solidFill>
              <a:schemeClr val="bg2">
                <a:lumMod val="50000"/>
              </a:schemeClr>
            </a:solidFill>
          </a:ln>
        </p:spPr>
        <p:txBody>
          <a:bodyPr wrap="square" rtlCol="0">
            <a:spAutoFit/>
          </a:bodyPr>
          <a:lstStyle/>
          <a:p>
            <a:pPr defTabSz="457189"/>
            <a:r>
              <a:rPr lang="en-US" sz="1500" dirty="0">
                <a:solidFill>
                  <a:srgbClr val="000000"/>
                </a:solidFill>
                <a:highlight>
                  <a:srgbClr val="FFFF00"/>
                </a:highlight>
                <a:latin typeface="Roboto" panose="02000000000000000000" pitchFamily="2" charset="0"/>
                <a:ea typeface="Roboto" panose="02000000000000000000" pitchFamily="2" charset="0"/>
              </a:rPr>
              <a:t>SQMS workshops and events encourage across the DOE office of science collaboration and impact; collaboration across various agencies and internationally; </a:t>
            </a:r>
          </a:p>
          <a:p>
            <a:pPr defTabSz="457189"/>
            <a:r>
              <a:rPr lang="en-US" sz="1500" dirty="0">
                <a:solidFill>
                  <a:srgbClr val="000000"/>
                </a:solidFill>
                <a:highlight>
                  <a:srgbClr val="FFFF00"/>
                </a:highlight>
                <a:latin typeface="Roboto" panose="02000000000000000000" pitchFamily="2" charset="0"/>
                <a:ea typeface="Roboto" panose="02000000000000000000" pitchFamily="2" charset="0"/>
              </a:rPr>
              <a:t>Exciting mission and international breadth attracts young and diverse talent to the lab</a:t>
            </a:r>
          </a:p>
        </p:txBody>
      </p:sp>
    </p:spTree>
    <p:extLst>
      <p:ext uri="{BB962C8B-B14F-4D97-AF65-F5344CB8AC3E}">
        <p14:creationId xmlns:p14="http://schemas.microsoft.com/office/powerpoint/2010/main" val="3283235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382D8C-F2EF-8816-AB48-8628D4B7EBD9}"/>
              </a:ext>
            </a:extLst>
          </p:cNvPr>
          <p:cNvSpPr>
            <a:spLocks noGrp="1"/>
          </p:cNvSpPr>
          <p:nvPr>
            <p:ph type="title"/>
          </p:nvPr>
        </p:nvSpPr>
        <p:spPr>
          <a:xfrm>
            <a:off x="377976" y="400829"/>
            <a:ext cx="8189952" cy="517776"/>
          </a:xfrm>
        </p:spPr>
        <p:txBody>
          <a:bodyPr/>
          <a:lstStyle/>
          <a:p>
            <a:r>
              <a:rPr lang="en-US" sz="2800" dirty="0"/>
              <a:t>SQMS leads the organization of several international workshops and conference sessions</a:t>
            </a:r>
          </a:p>
        </p:txBody>
      </p:sp>
      <p:pic>
        <p:nvPicPr>
          <p:cNvPr id="2" name="Picture 1" descr="A group of people posing for a photo&#10;&#10;Description automatically generated with medium confidence">
            <a:extLst>
              <a:ext uri="{FF2B5EF4-FFF2-40B4-BE49-F238E27FC236}">
                <a16:creationId xmlns:a16="http://schemas.microsoft.com/office/drawing/2014/main" id="{6CF72EFE-0396-6A0A-1A77-F98D132CB8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60" y="919817"/>
            <a:ext cx="5013614" cy="2259582"/>
          </a:xfrm>
          <a:prstGeom prst="rect">
            <a:avLst/>
          </a:prstGeom>
          <a:ln w="38100">
            <a:solidFill>
              <a:schemeClr val="tx1"/>
            </a:solidFill>
          </a:ln>
        </p:spPr>
      </p:pic>
      <p:pic>
        <p:nvPicPr>
          <p:cNvPr id="4" name="Picture 3">
            <a:extLst>
              <a:ext uri="{FF2B5EF4-FFF2-40B4-BE49-F238E27FC236}">
                <a16:creationId xmlns:a16="http://schemas.microsoft.com/office/drawing/2014/main" id="{1293E121-7288-B5B9-0204-47E5078E0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8114" y="3239529"/>
            <a:ext cx="3173177" cy="1839963"/>
          </a:xfrm>
          <a:prstGeom prst="rect">
            <a:avLst/>
          </a:prstGeom>
          <a:ln w="38100">
            <a:solidFill>
              <a:schemeClr val="tx1"/>
            </a:solidFill>
          </a:ln>
        </p:spPr>
      </p:pic>
      <p:sp>
        <p:nvSpPr>
          <p:cNvPr id="5" name="Rectangle 4">
            <a:extLst>
              <a:ext uri="{FF2B5EF4-FFF2-40B4-BE49-F238E27FC236}">
                <a16:creationId xmlns:a16="http://schemas.microsoft.com/office/drawing/2014/main" id="{C206D052-CB62-C50F-AD59-02C787811805}"/>
              </a:ext>
            </a:extLst>
          </p:cNvPr>
          <p:cNvSpPr/>
          <p:nvPr/>
        </p:nvSpPr>
        <p:spPr>
          <a:xfrm>
            <a:off x="5458114" y="918606"/>
            <a:ext cx="3441030" cy="225958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Image">
            <a:extLst>
              <a:ext uri="{FF2B5EF4-FFF2-40B4-BE49-F238E27FC236}">
                <a16:creationId xmlns:a16="http://schemas.microsoft.com/office/drawing/2014/main" id="{0AA782BF-72EC-068E-43FC-CD59FFF3C6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7625" y="918605"/>
            <a:ext cx="3389373" cy="22595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C06874-2D60-B025-43A0-5058CBF4A8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7960" y="3295480"/>
            <a:ext cx="3364992" cy="1728060"/>
          </a:xfrm>
          <a:prstGeom prst="rect">
            <a:avLst/>
          </a:prstGeom>
          <a:ln w="57150">
            <a:solidFill>
              <a:schemeClr val="tx1"/>
            </a:solidFill>
          </a:ln>
        </p:spPr>
      </p:pic>
    </p:spTree>
    <p:extLst>
      <p:ext uri="{BB962C8B-B14F-4D97-AF65-F5344CB8AC3E}">
        <p14:creationId xmlns:p14="http://schemas.microsoft.com/office/powerpoint/2010/main" val="855458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6DF5F-92AC-8B78-3559-430E52151C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8008" y="1846804"/>
            <a:ext cx="1639656" cy="2184842"/>
          </a:xfrm>
          <a:prstGeom prst="rect">
            <a:avLst/>
          </a:prstGeom>
          <a:ln w="38100">
            <a:noFill/>
          </a:ln>
          <a:effectLst/>
        </p:spPr>
      </p:pic>
      <p:sp>
        <p:nvSpPr>
          <p:cNvPr id="49" name="Rectangle 48">
            <a:extLst>
              <a:ext uri="{FF2B5EF4-FFF2-40B4-BE49-F238E27FC236}">
                <a16:creationId xmlns:a16="http://schemas.microsoft.com/office/drawing/2014/main" id="{55538B70-9C21-3B94-4050-FC07B2E58BD6}"/>
              </a:ext>
            </a:extLst>
          </p:cNvPr>
          <p:cNvSpPr/>
          <p:nvPr/>
        </p:nvSpPr>
        <p:spPr>
          <a:xfrm>
            <a:off x="5426766" y="89314"/>
            <a:ext cx="3682448" cy="805070"/>
          </a:xfrm>
          <a:prstGeom prst="rect">
            <a:avLst/>
          </a:prstGeom>
          <a:solidFill>
            <a:schemeClr val="bg1">
              <a:lumMod val="95000"/>
            </a:schemeClr>
          </a:solidFill>
          <a:ln w="28575">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003087"/>
              </a:solidFill>
              <a:latin typeface="Roboto"/>
            </a:endParaRPr>
          </a:p>
        </p:txBody>
      </p:sp>
      <p:sp>
        <p:nvSpPr>
          <p:cNvPr id="3" name="Title 2">
            <a:extLst>
              <a:ext uri="{FF2B5EF4-FFF2-40B4-BE49-F238E27FC236}">
                <a16:creationId xmlns:a16="http://schemas.microsoft.com/office/drawing/2014/main" id="{1200D24F-81D0-6D00-3823-6EAA2ECCFD5E}"/>
              </a:ext>
            </a:extLst>
          </p:cNvPr>
          <p:cNvSpPr>
            <a:spLocks noGrp="1"/>
          </p:cNvSpPr>
          <p:nvPr>
            <p:ph type="title"/>
          </p:nvPr>
        </p:nvSpPr>
        <p:spPr>
          <a:xfrm>
            <a:off x="260510" y="422783"/>
            <a:ext cx="5649612" cy="517776"/>
          </a:xfrm>
        </p:spPr>
        <p:txBody>
          <a:bodyPr>
            <a:normAutofit fontScale="90000"/>
          </a:bodyPr>
          <a:lstStyle/>
          <a:p>
            <a:r>
              <a:rPr lang="en-US" sz="3188" dirty="0">
                <a:latin typeface="Roboto Black"/>
                <a:ea typeface="Roboto Black"/>
                <a:cs typeface="Roboto Black"/>
              </a:rPr>
              <a:t>SQMS Workforce Development</a:t>
            </a:r>
            <a:br>
              <a:rPr lang="en-US" sz="3188" dirty="0">
                <a:latin typeface="Roboto Black"/>
                <a:ea typeface="Roboto Black"/>
                <a:cs typeface="Roboto Black"/>
              </a:rPr>
            </a:br>
            <a:r>
              <a:rPr lang="en-US" sz="2700" dirty="0">
                <a:latin typeface="Roboto Light"/>
                <a:ea typeface="Roboto Black"/>
                <a:cs typeface="Roboto Black"/>
              </a:rPr>
              <a:t>Develop a diverse workforce in STEM</a:t>
            </a:r>
          </a:p>
        </p:txBody>
      </p:sp>
      <p:sp>
        <p:nvSpPr>
          <p:cNvPr id="2" name="Content Placeholder 1">
            <a:extLst>
              <a:ext uri="{FF2B5EF4-FFF2-40B4-BE49-F238E27FC236}">
                <a16:creationId xmlns:a16="http://schemas.microsoft.com/office/drawing/2014/main" id="{42360B0F-FBD1-5D81-5C66-FBA82A29394C}"/>
              </a:ext>
            </a:extLst>
          </p:cNvPr>
          <p:cNvSpPr txBox="1">
            <a:spLocks/>
          </p:cNvSpPr>
          <p:nvPr/>
        </p:nvSpPr>
        <p:spPr>
          <a:xfrm>
            <a:off x="221811" y="992497"/>
            <a:ext cx="4020562" cy="1579687"/>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Wingdings" panose="05000000000000000000" pitchFamily="2" charset="2"/>
              <a:buChar char="§"/>
              <a:defRPr sz="1800" kern="1200">
                <a:solidFill>
                  <a:srgbClr val="00000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Wingdings" panose="05000000000000000000" pitchFamily="2" charset="2"/>
              <a:buChar char="§"/>
              <a:defRPr sz="1600" kern="1200">
                <a:solidFill>
                  <a:srgbClr val="00000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Wingdings" panose="05000000000000000000" pitchFamily="2" charset="2"/>
              <a:buChar char="§"/>
              <a:defRPr sz="1500" kern="1200">
                <a:solidFill>
                  <a:srgbClr val="00000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endParaRPr lang="en-US" b="1">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74C80011-11A9-C47E-D3A4-36B644E8C9DC}"/>
              </a:ext>
            </a:extLst>
          </p:cNvPr>
          <p:cNvSpPr txBox="1"/>
          <p:nvPr/>
        </p:nvSpPr>
        <p:spPr>
          <a:xfrm>
            <a:off x="5426766" y="147046"/>
            <a:ext cx="1301959" cy="680956"/>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3975" dirty="0">
                <a:solidFill>
                  <a:srgbClr val="000000"/>
                </a:solidFill>
                <a:latin typeface="Roboto Light"/>
                <a:ea typeface="Roboto Light"/>
                <a:cs typeface="Roboto Light"/>
              </a:rPr>
              <a:t>&gt;500</a:t>
            </a:r>
            <a:endParaRPr lang="en-US" sz="1400" dirty="0">
              <a:solidFill>
                <a:srgbClr val="000000"/>
              </a:solidFill>
              <a:latin typeface="Roboto" panose="02000000000000000000" pitchFamily="2" charset="0"/>
              <a:ea typeface="Roboto" panose="02000000000000000000" pitchFamily="2" charset="0"/>
              <a:cs typeface="+mn-cs"/>
            </a:endParaRPr>
          </a:p>
        </p:txBody>
      </p:sp>
      <p:sp>
        <p:nvSpPr>
          <p:cNvPr id="32" name="TextBox 31">
            <a:extLst>
              <a:ext uri="{FF2B5EF4-FFF2-40B4-BE49-F238E27FC236}">
                <a16:creationId xmlns:a16="http://schemas.microsoft.com/office/drawing/2014/main" id="{7B61F9A4-BC6F-0B14-A215-804D5C0C761C}"/>
              </a:ext>
            </a:extLst>
          </p:cNvPr>
          <p:cNvSpPr txBox="1"/>
          <p:nvPr/>
        </p:nvSpPr>
        <p:spPr>
          <a:xfrm>
            <a:off x="6693282" y="223306"/>
            <a:ext cx="2562616" cy="484748"/>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350" b="1" dirty="0">
                <a:solidFill>
                  <a:srgbClr val="000000"/>
                </a:solidFill>
                <a:latin typeface="Roboto"/>
                <a:ea typeface="Roboto"/>
                <a:cs typeface="Roboto"/>
              </a:rPr>
              <a:t>External</a:t>
            </a:r>
            <a:r>
              <a:rPr lang="en-US" sz="1350" dirty="0">
                <a:solidFill>
                  <a:srgbClr val="000000"/>
                </a:solidFill>
                <a:latin typeface="Roboto"/>
                <a:ea typeface="Roboto"/>
                <a:cs typeface="Roboto"/>
              </a:rPr>
              <a:t> students trained</a:t>
            </a:r>
            <a:br>
              <a:rPr lang="en-US" sz="1350" dirty="0">
                <a:solidFill>
                  <a:srgbClr val="003087"/>
                </a:solidFill>
                <a:latin typeface="Roboto" panose="02000000000000000000" pitchFamily="2" charset="0"/>
                <a:ea typeface="Roboto" panose="02000000000000000000" pitchFamily="2" charset="0"/>
                <a:cs typeface="+mn-cs"/>
              </a:rPr>
            </a:br>
            <a:r>
              <a:rPr lang="en-US" sz="1350" dirty="0">
                <a:solidFill>
                  <a:srgbClr val="000000"/>
                </a:solidFill>
                <a:latin typeface="Roboto"/>
                <a:ea typeface="Roboto"/>
                <a:cs typeface="Roboto"/>
              </a:rPr>
              <a:t>(SQMS schools &amp; internships)</a:t>
            </a:r>
          </a:p>
        </p:txBody>
      </p:sp>
      <p:sp>
        <p:nvSpPr>
          <p:cNvPr id="9" name="TextBox 8">
            <a:extLst>
              <a:ext uri="{FF2B5EF4-FFF2-40B4-BE49-F238E27FC236}">
                <a16:creationId xmlns:a16="http://schemas.microsoft.com/office/drawing/2014/main" id="{ECC00BE8-1C11-CA02-A34C-36E4CF919783}"/>
              </a:ext>
            </a:extLst>
          </p:cNvPr>
          <p:cNvSpPr txBox="1"/>
          <p:nvPr/>
        </p:nvSpPr>
        <p:spPr>
          <a:xfrm>
            <a:off x="68461" y="1079939"/>
            <a:ext cx="5226006" cy="1177245"/>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800" b="1" dirty="0">
                <a:solidFill>
                  <a:srgbClr val="003087"/>
                </a:solidFill>
                <a:latin typeface="Roboto"/>
                <a:ea typeface="Roboto"/>
                <a:cs typeface="Roboto"/>
              </a:rPr>
              <a:t>Quantum schools</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In 2023, SQMS conceived and hosted the largest summer school dedicated to QIS</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In 2024 SQMS is collaborating with QSC on the 2024 USQIS (host by ORNL)</a:t>
            </a:r>
            <a:endParaRPr lang="en-US" sz="1350" dirty="0">
              <a:solidFill>
                <a:srgbClr val="000000"/>
              </a:solidFill>
              <a:latin typeface="Roboto"/>
              <a:ea typeface="Roboto"/>
              <a:cs typeface="Arial"/>
            </a:endParaRPr>
          </a:p>
        </p:txBody>
      </p:sp>
      <p:pic>
        <p:nvPicPr>
          <p:cNvPr id="51" name="Picture 50">
            <a:extLst>
              <a:ext uri="{FF2B5EF4-FFF2-40B4-BE49-F238E27FC236}">
                <a16:creationId xmlns:a16="http://schemas.microsoft.com/office/drawing/2014/main" id="{2D14FC5F-A708-073D-C584-E0311B9ECE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4047" y="952115"/>
            <a:ext cx="1709236" cy="1462499"/>
          </a:xfrm>
          <a:prstGeom prst="rect">
            <a:avLst/>
          </a:prstGeom>
          <a:ln w="38100" cap="sq">
            <a:noFill/>
            <a:prstDash val="solid"/>
            <a:miter lim="800000"/>
          </a:ln>
          <a:effectLst/>
        </p:spPr>
      </p:pic>
      <p:pic>
        <p:nvPicPr>
          <p:cNvPr id="53" name="Picture 52">
            <a:extLst>
              <a:ext uri="{FF2B5EF4-FFF2-40B4-BE49-F238E27FC236}">
                <a16:creationId xmlns:a16="http://schemas.microsoft.com/office/drawing/2014/main" id="{2E92BB66-0766-A7EF-8AA0-F2118EA915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8666" y="940560"/>
            <a:ext cx="1940325" cy="1461110"/>
          </a:xfrm>
          <a:prstGeom prst="rect">
            <a:avLst/>
          </a:prstGeom>
          <a:ln w="38100" cap="sq">
            <a:noFill/>
            <a:prstDash val="solid"/>
            <a:miter lim="800000"/>
          </a:ln>
          <a:effectLst/>
        </p:spPr>
      </p:pic>
      <p:sp>
        <p:nvSpPr>
          <p:cNvPr id="4" name="TextBox 3">
            <a:extLst>
              <a:ext uri="{FF2B5EF4-FFF2-40B4-BE49-F238E27FC236}">
                <a16:creationId xmlns:a16="http://schemas.microsoft.com/office/drawing/2014/main" id="{0DAC6A37-2FBC-B51E-65D9-7548307BF62C}"/>
              </a:ext>
            </a:extLst>
          </p:cNvPr>
          <p:cNvSpPr txBox="1"/>
          <p:nvPr/>
        </p:nvSpPr>
        <p:spPr>
          <a:xfrm>
            <a:off x="68461" y="2337952"/>
            <a:ext cx="6576856" cy="1177245"/>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800" b="1" dirty="0">
                <a:solidFill>
                  <a:srgbClr val="003087"/>
                </a:solidFill>
                <a:latin typeface="Roboto"/>
                <a:ea typeface="Roboto"/>
                <a:cs typeface="Roboto"/>
              </a:rPr>
              <a:t>K-12 Education</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The SQMS’ Fermilab team is hosting a TRAC intern to work on educational quantum kits for K-12 teaching</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Roboto"/>
                <a:ea typeface="Roboto"/>
                <a:cs typeface="Roboto"/>
              </a:rPr>
              <a:t>These efforts</a:t>
            </a:r>
            <a:r>
              <a:rPr lang="en-US" sz="1350" dirty="0">
                <a:solidFill>
                  <a:srgbClr val="000000"/>
                </a:solidFill>
                <a:latin typeface="Roboto" panose="02000000000000000000" pitchFamily="2" charset="0"/>
                <a:ea typeface="Roboto" panose="02000000000000000000" pitchFamily="2" charset="0"/>
                <a:cs typeface="Roboto" panose="02000000000000000000" pitchFamily="2" charset="0"/>
              </a:rPr>
              <a:t> add to the past year, when SQMS hosted two TARGET interns who learned how to encode quantum states and program quantum devices</a:t>
            </a:r>
            <a:endParaRPr lang="en-US" sz="1350" dirty="0">
              <a:solidFill>
                <a:srgbClr val="000000"/>
              </a:solidFill>
              <a:latin typeface="Roboto"/>
              <a:ea typeface="Roboto"/>
              <a:cs typeface="Roboto"/>
            </a:endParaRPr>
          </a:p>
        </p:txBody>
      </p:sp>
      <p:sp>
        <p:nvSpPr>
          <p:cNvPr id="7" name="TextBox 6">
            <a:extLst>
              <a:ext uri="{FF2B5EF4-FFF2-40B4-BE49-F238E27FC236}">
                <a16:creationId xmlns:a16="http://schemas.microsoft.com/office/drawing/2014/main" id="{C23BE3D6-D758-A865-CD29-7693D33AD655}"/>
              </a:ext>
            </a:extLst>
          </p:cNvPr>
          <p:cNvSpPr txBox="1"/>
          <p:nvPr/>
        </p:nvSpPr>
        <p:spPr>
          <a:xfrm>
            <a:off x="68461" y="3578813"/>
            <a:ext cx="7246336" cy="969496"/>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1800" b="1" dirty="0">
                <a:solidFill>
                  <a:srgbClr val="003087"/>
                </a:solidFill>
                <a:latin typeface="Roboto"/>
                <a:ea typeface="Roboto"/>
                <a:cs typeface="Roboto"/>
              </a:rPr>
              <a:t>Other selected highlights</a:t>
            </a:r>
          </a:p>
          <a:p>
            <a:pPr marL="257175" indent="-257175" defTabSz="685800" fontAlgn="auto">
              <a:spcBef>
                <a:spcPts val="0"/>
              </a:spcBef>
              <a:spcAft>
                <a:spcPts val="0"/>
              </a:spcAft>
              <a:buFont typeface="Arial" panose="020B0604020202020204" pitchFamily="34" charset="0"/>
              <a:buChar char="•"/>
            </a:pPr>
            <a:r>
              <a:rPr lang="en-US" sz="1350" dirty="0">
                <a:solidFill>
                  <a:srgbClr val="505050">
                    <a:lumMod val="50000"/>
                  </a:srgbClr>
                </a:solidFill>
                <a:latin typeface="Roboto"/>
                <a:ea typeface="Roboto"/>
                <a:cs typeface="Roboto"/>
              </a:rPr>
              <a:t>Collaboration with the other DOE’s Quantum Research Centers</a:t>
            </a:r>
          </a:p>
          <a:p>
            <a:pPr marL="600075" lvl="1" indent="-257175" defTabSz="685800" fontAlgn="auto">
              <a:spcBef>
                <a:spcPts val="0"/>
              </a:spcBef>
              <a:spcAft>
                <a:spcPts val="0"/>
              </a:spcAft>
              <a:buFont typeface="Arial" panose="020B0604020202020204" pitchFamily="34" charset="0"/>
              <a:buChar char="•"/>
            </a:pPr>
            <a:r>
              <a:rPr lang="en-US" sz="1350" dirty="0">
                <a:solidFill>
                  <a:srgbClr val="505050">
                    <a:lumMod val="50000"/>
                  </a:srgbClr>
                </a:solidFill>
                <a:latin typeface="Roboto"/>
                <a:ea typeface="Roboto"/>
                <a:cs typeface="Roboto"/>
              </a:rPr>
              <a:t>Outreach: Quantum Thursdays and Career fair, schools </a:t>
            </a:r>
          </a:p>
          <a:p>
            <a:pPr marL="600075" lvl="1" indent="-257175" defTabSz="685800" fontAlgn="auto">
              <a:spcBef>
                <a:spcPts val="0"/>
              </a:spcBef>
              <a:spcAft>
                <a:spcPts val="0"/>
              </a:spcAft>
              <a:buFont typeface="Arial" panose="020B0604020202020204" pitchFamily="34" charset="0"/>
              <a:buChar char="•"/>
            </a:pPr>
            <a:r>
              <a:rPr lang="en-US" sz="1350" dirty="0">
                <a:solidFill>
                  <a:srgbClr val="505050">
                    <a:lumMod val="50000"/>
                  </a:srgbClr>
                </a:solidFill>
                <a:latin typeface="Roboto"/>
                <a:ea typeface="Roboto"/>
                <a:cs typeface="Roboto"/>
              </a:rPr>
              <a:t>Yearly summer internships at SQMS labs</a:t>
            </a:r>
          </a:p>
        </p:txBody>
      </p:sp>
      <p:pic>
        <p:nvPicPr>
          <p:cNvPr id="2050" name="Picture 2" descr="Registration opens for second US ...">
            <a:extLst>
              <a:ext uri="{FF2B5EF4-FFF2-40B4-BE49-F238E27FC236}">
                <a16:creationId xmlns:a16="http://schemas.microsoft.com/office/drawing/2014/main" id="{C91163EA-2D16-E603-579B-F3DF57AF0B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94467" y="3610239"/>
            <a:ext cx="2658578" cy="148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5903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E9341-41A5-4B3E-3740-3089021513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251" y="12850"/>
            <a:ext cx="7772400" cy="2127924"/>
          </a:xfrm>
          <a:prstGeom prst="rect">
            <a:avLst/>
          </a:prstGeom>
          <a:ln>
            <a:solidFill>
              <a:srgbClr val="404040"/>
            </a:solidFill>
          </a:ln>
        </p:spPr>
      </p:pic>
      <p:pic>
        <p:nvPicPr>
          <p:cNvPr id="9220" name="Picture 4" descr="Image">
            <a:extLst>
              <a:ext uri="{FF2B5EF4-FFF2-40B4-BE49-F238E27FC236}">
                <a16:creationId xmlns:a16="http://schemas.microsoft.com/office/drawing/2014/main" id="{F7EC9635-856D-678E-68E0-C969654670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30" y="2045918"/>
            <a:ext cx="2270716" cy="3027621"/>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CEEC1C-42A2-DE6B-5E5C-6B6E9E4EE8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9268" y="3144260"/>
            <a:ext cx="4034732" cy="1932467"/>
          </a:xfrm>
          <a:prstGeom prst="rect">
            <a:avLst/>
          </a:prstGeom>
          <a:ln>
            <a:solidFill>
              <a:srgbClr val="404040"/>
            </a:solidFill>
          </a:ln>
        </p:spPr>
      </p:pic>
      <p:pic>
        <p:nvPicPr>
          <p:cNvPr id="9224" name="Picture 8" descr="Image">
            <a:extLst>
              <a:ext uri="{FF2B5EF4-FFF2-40B4-BE49-F238E27FC236}">
                <a16:creationId xmlns:a16="http://schemas.microsoft.com/office/drawing/2014/main" id="{A98506EB-9D98-EE4A-161F-E5DE707665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79354" y="3144260"/>
            <a:ext cx="2690037" cy="193246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a:extLst>
              <a:ext uri="{FF2B5EF4-FFF2-40B4-BE49-F238E27FC236}">
                <a16:creationId xmlns:a16="http://schemas.microsoft.com/office/drawing/2014/main" id="{62850F92-6DF7-1850-C613-720E41CE2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71291" y="1811314"/>
            <a:ext cx="2027552" cy="1520663"/>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9228" name="Picture 12" descr="Image">
            <a:extLst>
              <a:ext uri="{FF2B5EF4-FFF2-40B4-BE49-F238E27FC236}">
                <a16:creationId xmlns:a16="http://schemas.microsoft.com/office/drawing/2014/main" id="{87A14294-A464-B427-C441-E5492BAE3C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98583" y="1811314"/>
            <a:ext cx="2027552" cy="1520664"/>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9230" name="Picture 14" descr="Image">
            <a:extLst>
              <a:ext uri="{FF2B5EF4-FFF2-40B4-BE49-F238E27FC236}">
                <a16:creationId xmlns:a16="http://schemas.microsoft.com/office/drawing/2014/main" id="{FD35E5A8-97AA-EC21-AB42-1D60302A3B8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44448" y="1811314"/>
            <a:ext cx="2027552" cy="1520664"/>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EC9F84CB-07A1-D822-12A1-870950B336D9}"/>
              </a:ext>
            </a:extLst>
          </p:cNvPr>
          <p:cNvSpPr>
            <a:spLocks noGrp="1"/>
          </p:cNvSpPr>
          <p:nvPr>
            <p:ph type="title"/>
          </p:nvPr>
        </p:nvSpPr>
        <p:spPr>
          <a:xfrm>
            <a:off x="2888640" y="66566"/>
            <a:ext cx="3036672" cy="322976"/>
          </a:xfrm>
          <a:solidFill>
            <a:srgbClr val="FFFF00"/>
          </a:solidFill>
        </p:spPr>
        <p:txBody>
          <a:bodyPr/>
          <a:lstStyle/>
          <a:p>
            <a:r>
              <a:rPr lang="en-US" sz="2400" dirty="0">
                <a:cs typeface="Calibri" panose="020F0502020204030204" pitchFamily="34" charset="0"/>
              </a:rPr>
              <a:t>USQIS SCHOOL 2023</a:t>
            </a:r>
          </a:p>
        </p:txBody>
      </p:sp>
    </p:spTree>
    <p:extLst>
      <p:ext uri="{BB962C8B-B14F-4D97-AF65-F5344CB8AC3E}">
        <p14:creationId xmlns:p14="http://schemas.microsoft.com/office/powerpoint/2010/main" val="801213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412.4484"/>
  <p:tag name="ORIGINALWIDTH" val="1223.847"/>
  <p:tag name="LATEXADDIN" val="\documentclass{article}&#10;\usepackage{amsmath}&#10;\pagestyle{empty}&#10;\begin{document}&#10;&#10;$$&#10;\frac{1}{Q_0} \propto \frac{F \delta _0}{\Big(1+\Big(\frac{E_{acc}}{E_c}\Big)^2\Big)^{\beta}} &#10;$$&#10;&#10;&#10;\end{document}"/>
  <p:tag name="IGUANATEXSIZE" val="20"/>
  <p:tag name="IGUANATEXCURSOR" val="98"/>
  <p:tag name="TRANSPARENCY" val="True"/>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TIMING" val="|15|28.9|19.5"/>
</p:tagLst>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smtClean="0">
            <a:solidFill>
              <a:srgbClr val="000000"/>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SQMS_template" id="{B8331E2D-77CE-3D4D-8D06-EE1CB410DB21}" vid="{25BCE343-8F9D-BC44-81CF-B87D10ADDF30}"/>
    </a:ext>
  </a:extLst>
</a:theme>
</file>

<file path=ppt/theme/theme3.xml><?xml version="1.0" encoding="utf-8"?>
<a:theme xmlns:a="http://schemas.openxmlformats.org/drawingml/2006/main" name="2_Fermilab_PPT_090915">
  <a:themeElements>
    <a:clrScheme name="Fermilab_PPT_090915">
      <a:dk1>
        <a:srgbClr val="FFFFFF">
          <a:alpha val="0"/>
        </a:srgbClr>
      </a:dk1>
      <a:lt1>
        <a:srgbClr val="003087"/>
      </a:lt1>
      <a:dk2>
        <a:srgbClr val="A7A7A7"/>
      </a:dk2>
      <a:lt2>
        <a:srgbClr val="535353"/>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FF00FF"/>
      </a:folHlink>
    </a:clrScheme>
    <a:fontScheme name="Fermilab_PPT_090915">
      <a:majorFont>
        <a:latin typeface="Helvetica"/>
        <a:ea typeface="Helvetica"/>
        <a:cs typeface="Helvetica"/>
      </a:majorFont>
      <a:minorFont>
        <a:latin typeface="Roboto"/>
        <a:ea typeface="Roboto"/>
        <a:cs typeface="Roboto"/>
      </a:minorFont>
    </a:fontScheme>
    <a:fmtScheme name="Fermilab_PPT_0909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3087"/>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3087"/>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4784</TotalTime>
  <Words>6436</Words>
  <Application>Microsoft Office PowerPoint</Application>
  <PresentationFormat>On-screen Show (16:9)</PresentationFormat>
  <Paragraphs>912</Paragraphs>
  <Slides>102</Slides>
  <Notes>25</Notes>
  <HiddenSlides>0</HiddenSlides>
  <MMClips>0</MMClips>
  <ScaleCrop>false</ScaleCrop>
  <HeadingPairs>
    <vt:vector size="4" baseType="variant">
      <vt:variant>
        <vt:lpstr>Theme</vt:lpstr>
      </vt:variant>
      <vt:variant>
        <vt:i4>3</vt:i4>
      </vt:variant>
      <vt:variant>
        <vt:lpstr>Slide Titles</vt:lpstr>
      </vt:variant>
      <vt:variant>
        <vt:i4>102</vt:i4>
      </vt:variant>
    </vt:vector>
  </HeadingPairs>
  <TitlesOfParts>
    <vt:vector size="105" baseType="lpstr">
      <vt:lpstr>Fermilab_PPT_090915</vt:lpstr>
      <vt:lpstr>1_Fermilab_PPT_090915</vt:lpstr>
      <vt:lpstr>2_Fermilab_PPT_090915</vt:lpstr>
      <vt:lpstr>PowerPoint Presentation</vt:lpstr>
      <vt:lpstr>National QIS Research Centers </vt:lpstr>
      <vt:lpstr>National Quantum Initiative</vt:lpstr>
      <vt:lpstr>Center Overview</vt:lpstr>
      <vt:lpstr>PowerPoint Presentation</vt:lpstr>
      <vt:lpstr>SQMS Collaboration Meeting, November 2023</vt:lpstr>
      <vt:lpstr>Mission driven collaboration with set goals and milestones</vt:lpstr>
      <vt:lpstr>PowerPoint Presentation</vt:lpstr>
      <vt:lpstr>Well-Structured Plan and Metrics</vt:lpstr>
      <vt:lpstr>SQMS Center Leadership: Core Management Group</vt:lpstr>
      <vt:lpstr>PowerPoint Presentation</vt:lpstr>
      <vt:lpstr>SQMS has attracted to FNAL top and diverse talent </vt:lpstr>
      <vt:lpstr>SQMS Core Facilities and Capabilities</vt:lpstr>
      <vt:lpstr>SQMS facilities: deployed fleet of new quantum testbeds and fab capabilities</vt:lpstr>
      <vt:lpstr>PowerPoint Presentation</vt:lpstr>
      <vt:lpstr>SQMS Affiliated Facilities (small subset)</vt:lpstr>
      <vt:lpstr>Technical Areas</vt:lpstr>
      <vt:lpstr>Technology Thrust - Strategy</vt:lpstr>
      <vt:lpstr>PowerPoint Presentation</vt:lpstr>
      <vt:lpstr>Necessary Parts to Advance Coherence</vt:lpstr>
      <vt:lpstr>Material Structure/Properties Understanding approach - coordinated studies of qubit fragments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high Q SRF Cavities as a Unique Tool for Microwave Dissipation Measurements</vt:lpstr>
      <vt:lpstr>Saturation of Q decrease in SRF cavities at low fields – TLS signature</vt:lpstr>
      <vt:lpstr>Two level systems in the natural niobium oxide </vt:lpstr>
      <vt:lpstr>Cooling down to quantum regime</vt:lpstr>
      <vt:lpstr>Niobium oxide – TLS loss tangent is directly measured</vt:lpstr>
      <vt:lpstr>Oxygen Vacancies as a Possible Source of TLS Loss</vt:lpstr>
      <vt:lpstr>PowerPoint Presentation</vt:lpstr>
      <vt:lpstr>Measuring Loss Tangents of Sapphire Substrates </vt:lpstr>
      <vt:lpstr>PowerPoint Presentation</vt:lpstr>
      <vt:lpstr>PowerPoint Presentation</vt:lpstr>
      <vt:lpstr>Overall approach to improve transmon coherence</vt:lpstr>
      <vt:lpstr>PowerPoint Presentation</vt:lpstr>
      <vt:lpstr>Nb surface encapsulation of transmon qubits: Preserving the low loss of Nb metal while abating Nb oxide losses</vt:lpstr>
      <vt:lpstr>Measurement results: systematic improvement of coherence in encapsulated small paddle qubits  </vt:lpstr>
      <vt:lpstr>PowerPoint Presentation</vt:lpstr>
      <vt:lpstr>Reproduced by industry: Rigetti-made (Si substrate)</vt:lpstr>
      <vt:lpstr>Rhenium</vt:lpstr>
      <vt:lpstr>Rhenium resonators results for Q_i vs Power</vt:lpstr>
      <vt:lpstr>First international qubit metrology round robin experiment</vt:lpstr>
      <vt:lpstr>PowerPoint Presentation</vt:lpstr>
      <vt:lpstr>Fermilab and INFN Gran Sasso qubit exchange experiments </vt:lpstr>
      <vt:lpstr>Effect of radiation on transmon qubits (above vs underground)</vt:lpstr>
      <vt:lpstr>PowerPoint Presentation</vt:lpstr>
      <vt:lpstr>Devices Focus Area - Approach</vt:lpstr>
      <vt:lpstr>Technology Highlight: First 9-qubits quantum processor installed and commissioned at Fermilab SQMS labs </vt:lpstr>
      <vt:lpstr>Quantum processor commissioning progress @ Fermilab</vt:lpstr>
      <vt:lpstr>PowerPoint Presentation</vt:lpstr>
      <vt:lpstr>2D QPU SQMS + Rigetti</vt:lpstr>
      <vt:lpstr>PowerPoint Presentation</vt:lpstr>
      <vt:lpstr>Converting to quantum operations: single cell architecture</vt:lpstr>
      <vt:lpstr>Qudit approach</vt:lpstr>
      <vt:lpstr>SRF is the unique platform for qudit implementation</vt:lpstr>
      <vt:lpstr>High coherence combined system with strong coupling</vt:lpstr>
      <vt:lpstr>Cavity photon number-dependent splitting</vt:lpstr>
      <vt:lpstr>Preparation of higher Fock states – basis for qudits</vt:lpstr>
      <vt:lpstr>Qudit gate example – 0-1 subspace rotation</vt:lpstr>
      <vt:lpstr>High Q SRF cavity with weakly coupled transmon</vt:lpstr>
      <vt:lpstr>High Q SRF cavity with weakly coupled transmon on lossy Si</vt:lpstr>
      <vt:lpstr>Modular architecture</vt:lpstr>
      <vt:lpstr>PowerPoint Presentation</vt:lpstr>
      <vt:lpstr>PowerPoint Presentation</vt:lpstr>
      <vt:lpstr>Broader National impact of Colossus development – a Concept for industrial “Quantum Data Center”</vt:lpstr>
      <vt:lpstr>Devices - longer term outlook - 5-10 years</vt:lpstr>
      <vt:lpstr>SQMS Science</vt:lpstr>
      <vt:lpstr>Quantum Advantage in Simulation and Sensing</vt:lpstr>
      <vt:lpstr>Quantum simulation and computation group</vt:lpstr>
      <vt:lpstr>Quantum Simulation and Computation</vt:lpstr>
      <vt:lpstr>PowerPoint Presentation</vt:lpstr>
      <vt:lpstr>Roadmap: Theory Groundwork</vt:lpstr>
      <vt:lpstr>PowerPoint Presentation</vt:lpstr>
      <vt:lpstr>PowerPoint Presentation</vt:lpstr>
      <vt:lpstr>Quantum Sensing for fundamental physics group</vt:lpstr>
      <vt:lpstr>Dark Sectors</vt:lpstr>
      <vt:lpstr>Dark Sectors</vt:lpstr>
      <vt:lpstr>Dark SRF: phase 2 → 2.6GHz cavities in DR</vt:lpstr>
      <vt:lpstr>Deepest sensitivity: Ultrahigh Q for Dark photon DM</vt:lpstr>
      <vt:lpstr>Heterodyne axion DM search: theory to experiment</vt:lpstr>
      <vt:lpstr>SRF cavities for high frequency GW: MAGO 1.0</vt:lpstr>
      <vt:lpstr>Current State of the Art Axion Searches</vt:lpstr>
      <vt:lpstr>Nb3Sn Cavities in Multi-Tesla Field R&amp;D at Fermilab</vt:lpstr>
      <vt:lpstr>FNAL Nb3Sn Cavities for ADMX and INFN</vt:lpstr>
      <vt:lpstr>PowerPoint Presentation</vt:lpstr>
      <vt:lpstr>PowerPoint Presentation</vt:lpstr>
      <vt:lpstr>PowerPoint Presentation</vt:lpstr>
      <vt:lpstr>PowerPoint Presentation</vt:lpstr>
      <vt:lpstr>BSM Physics with One-Electron Qubit</vt:lpstr>
      <vt:lpstr>SQMS:  Cavities for One-Particle Qubits</vt:lpstr>
      <vt:lpstr>Growing an Ecosystem and a Diverse Quantum Workforce</vt:lpstr>
      <vt:lpstr>SQMS leads the organization of several international workshops and conference sessions</vt:lpstr>
      <vt:lpstr>SQMS Workforce Development Develop a diverse workforce in STEM</vt:lpstr>
      <vt:lpstr>USQIS SCHOOL 2023</vt:lpstr>
      <vt:lpstr>SQMS Workforce Development SQMS Pipeline for students in STEM</vt:lpstr>
      <vt:lpstr>HEP-RENEW awarded proposal  Fermilab lead institution</vt:lpstr>
      <vt:lpstr>An exciting future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Bucher</dc:creator>
  <cp:lastModifiedBy>Anna Grassellino</cp:lastModifiedBy>
  <cp:revision>16</cp:revision>
  <cp:lastPrinted>2014-01-20T19:40:21Z</cp:lastPrinted>
  <dcterms:created xsi:type="dcterms:W3CDTF">2021-04-16T20:37:08Z</dcterms:created>
  <dcterms:modified xsi:type="dcterms:W3CDTF">2024-07-10T15:23:13Z</dcterms:modified>
</cp:coreProperties>
</file>