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3"/>
  </p:notesMasterIdLst>
  <p:handoutMasterIdLst>
    <p:handoutMasterId r:id="rId24"/>
  </p:handoutMasterIdLst>
  <p:sldIdLst>
    <p:sldId id="305" r:id="rId2"/>
    <p:sldId id="1142" r:id="rId3"/>
    <p:sldId id="1081" r:id="rId4"/>
    <p:sldId id="1141" r:id="rId5"/>
    <p:sldId id="1139" r:id="rId6"/>
    <p:sldId id="1132" r:id="rId7"/>
    <p:sldId id="1133" r:id="rId8"/>
    <p:sldId id="1134" r:id="rId9"/>
    <p:sldId id="7020" r:id="rId10"/>
    <p:sldId id="7027" r:id="rId11"/>
    <p:sldId id="7030" r:id="rId12"/>
    <p:sldId id="7029" r:id="rId13"/>
    <p:sldId id="1083" r:id="rId14"/>
    <p:sldId id="7021" r:id="rId15"/>
    <p:sldId id="7028" r:id="rId16"/>
    <p:sldId id="1126" r:id="rId17"/>
    <p:sldId id="7022" r:id="rId18"/>
    <p:sldId id="7026" r:id="rId19"/>
    <p:sldId id="7023" r:id="rId20"/>
    <p:sldId id="7024" r:id="rId21"/>
    <p:sldId id="7025" r:id="rId22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2F3FB"/>
    <a:srgbClr val="EBF7FC"/>
    <a:srgbClr val="DAF2FB"/>
    <a:srgbClr val="000000"/>
    <a:srgbClr val="00519A"/>
    <a:srgbClr val="004C97"/>
    <a:srgbClr val="63666A"/>
    <a:srgbClr val="505050"/>
    <a:srgbClr val="97D7EB"/>
    <a:srgbClr val="98D7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0BA392-FACE-4EDB-B472-EC79EA7B3352}" v="34" dt="2024-07-10T17:54:50.97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3"/>
  </p:normalViewPr>
  <p:slideViewPr>
    <p:cSldViewPr snapToGrid="0" snapToObjects="1" showGuides="1">
      <p:cViewPr varScale="1">
        <p:scale>
          <a:sx n="147" d="100"/>
          <a:sy n="147" d="100"/>
        </p:scale>
        <p:origin x="4932" y="12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34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3366FF-FC5A-AF2F-8982-6C4BF5E49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440B3-9F17-BFC5-071C-0E749A69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BA6F94-E34F-7970-1C5D-1D7967F7B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A75D36-F305-4A2D-4B28-9B9D51922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1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DOTP | Fermilab Users Meeting ‘24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7" r:id="rId2"/>
    <p:sldLayoutId id="2147484125" r:id="rId3"/>
    <p:sldLayoutId id="2147484132" r:id="rId4"/>
    <p:sldLayoutId id="2147484131" r:id="rId5"/>
    <p:sldLayoutId id="2147484129" r:id="rId6"/>
    <p:sldLayoutId id="2147484104" r:id="rId7"/>
    <p:sldLayoutId id="2147484105" r:id="rId8"/>
    <p:sldLayoutId id="2147484120" r:id="rId9"/>
    <p:sldLayoutId id="2147484103" r:id="rId10"/>
    <p:sldLayoutId id="2147484122" r:id="rId11"/>
    <p:sldLayoutId id="2147484116" r:id="rId12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The Discovery on the Prairie Initiative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989908"/>
            <a:ext cx="8499231" cy="935794"/>
          </a:xfrm>
        </p:spPr>
        <p:txBody>
          <a:bodyPr/>
          <a:lstStyle/>
          <a:p>
            <a:r>
              <a:rPr lang="en-US" sz="1400" dirty="0"/>
              <a:t>Jonathan Jarvis for the Discovery on the Prairie Team</a:t>
            </a:r>
          </a:p>
          <a:p>
            <a:r>
              <a:rPr lang="en-US" sz="1400" dirty="0"/>
              <a:t>Fermilab Users Meeting</a:t>
            </a:r>
          </a:p>
          <a:p>
            <a:r>
              <a:rPr lang="en-US" sz="1400" dirty="0"/>
              <a:t>10 July 2024</a:t>
            </a:r>
          </a:p>
        </p:txBody>
      </p:sp>
    </p:spTree>
    <p:extLst>
      <p:ext uri="{BB962C8B-B14F-4D97-AF65-F5344CB8AC3E}">
        <p14:creationId xmlns:p14="http://schemas.microsoft.com/office/powerpoint/2010/main" val="2931225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1FA9B1-21B9-61FA-4859-1E9BEC7C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5FAD3-7F14-01BF-8C01-0A51A4BF58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7A3F9-F4B4-5386-3373-D1BC22EEC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C36F2-C9FF-3F37-4013-4CCC1B0C0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2E059A-B5FB-FE25-B015-82727FFD5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12609"/>
            <a:ext cx="3442544" cy="2300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DDF050-239E-E5F5-9141-3FA48C83B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44" y="2300135"/>
            <a:ext cx="4162417" cy="22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C51127-B9C0-FEE0-AA90-7E7B0B27B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649" y="165509"/>
            <a:ext cx="3583044" cy="2371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84E791-FABD-92B8-AC2B-EC8B434861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340" y="2192766"/>
            <a:ext cx="3716847" cy="24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F199F3-9016-2402-91D1-B2A4AB8F9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45" y="4486839"/>
            <a:ext cx="825166" cy="2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CF2A49-E3BC-69EE-2055-7B7F961B0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3192B-2B05-A0C5-01A6-73B7372E68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B7C45-5DC3-FB2A-2653-5BC91F5D4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A151A-6D4C-E526-F9D7-0C5913C88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1" name="Content Placeholder 7" descr="Aerial view of a neighborhood&#10;&#10;Description automatically generated">
            <a:extLst>
              <a:ext uri="{FF2B5EF4-FFF2-40B4-BE49-F238E27FC236}">
                <a16:creationId xmlns:a16="http://schemas.microsoft.com/office/drawing/2014/main" id="{B9624452-47EF-01A9-5DCF-961F159D9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538"/>
          <a:stretch/>
        </p:blipFill>
        <p:spPr>
          <a:xfrm>
            <a:off x="503475" y="509723"/>
            <a:ext cx="8137052" cy="41535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FCE6C8-F511-1B39-EB40-6BFB205D9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75" y="4547401"/>
            <a:ext cx="953311" cy="11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0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aerial view of a town&#10;&#10;Description automatically generated">
            <a:extLst>
              <a:ext uri="{FF2B5EF4-FFF2-40B4-BE49-F238E27FC236}">
                <a16:creationId xmlns:a16="http://schemas.microsoft.com/office/drawing/2014/main" id="{461FC4D0-AFCE-5E82-2C89-4EE226898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6051"/>
          <a:stretch/>
        </p:blipFill>
        <p:spPr>
          <a:xfrm>
            <a:off x="496989" y="535661"/>
            <a:ext cx="8137052" cy="412493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F4A453-EC0F-32E5-6A38-F6EEBCB34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0A02E-52ED-4668-2675-BE94263472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55117-5E5A-F4BD-FA91-DB4299A60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C3B49-C6B8-AFBF-D654-431B7C4E4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08D64A-37F6-3F2D-C42D-7AE64CE0F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75" y="4547401"/>
            <a:ext cx="953311" cy="11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C3E859-C65C-EF1A-0E87-B4B8BEBE5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846" y="623890"/>
            <a:ext cx="4869654" cy="3794522"/>
          </a:xfrm>
        </p:spPr>
        <p:txBody>
          <a:bodyPr/>
          <a:lstStyle/>
          <a:p>
            <a:r>
              <a:rPr lang="en-US" sz="1500" dirty="0"/>
              <a:t>Developing a vision for a technology and innovation Park that empowers a dramatic escalation of Fermilab’s </a:t>
            </a:r>
            <a:r>
              <a:rPr lang="en-US" sz="1500" b="1" dirty="0"/>
              <a:t>partnerships, innovation, and technology transfer</a:t>
            </a:r>
          </a:p>
          <a:p>
            <a:r>
              <a:rPr lang="en-US" sz="1500" dirty="0"/>
              <a:t>Major and lasting impacts on National competitiveness in </a:t>
            </a:r>
            <a:r>
              <a:rPr lang="en-US" sz="1500" b="1" dirty="0"/>
              <a:t>Critical and Emerging Technologies</a:t>
            </a:r>
            <a:r>
              <a:rPr lang="en-US" sz="1500" dirty="0"/>
              <a:t> are a core focus (QIST, microelectronics, AI/ML, directed energy…)</a:t>
            </a:r>
          </a:p>
          <a:p>
            <a:r>
              <a:rPr lang="en-US" sz="1500" dirty="0"/>
              <a:t>Made in-depth site visits to ORNL, BNL and Sandia to understand the promise and pitfalls of different approaches</a:t>
            </a:r>
          </a:p>
          <a:p>
            <a:r>
              <a:rPr lang="en-US" sz="1500" dirty="0"/>
              <a:t>Fieldwork and discussions point to a combination of on-site and off-site solutions</a:t>
            </a:r>
          </a:p>
          <a:p>
            <a:r>
              <a:rPr lang="en-US" sz="1500" dirty="0"/>
              <a:t>Will require simultaneous development of people, infrastructure and equipment, programs, and funding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0DEAEE-CDC6-0B75-FC27-82EAA1320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Technology and Innovation Park is a central long-term element of DOTP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6DCDF-158F-F61B-EA72-BA45B8EBE1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2F768-9CE9-78BA-C72C-0628FF82D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DOTP | Fermilab Users Meeting ‘24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BAC4E-DCDA-85D1-A828-0E8DFF9B1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9" name="Picture 8" descr="A building with a sunset in the background&#10;&#10;Description automatically generated">
            <a:extLst>
              <a:ext uri="{FF2B5EF4-FFF2-40B4-BE49-F238E27FC236}">
                <a16:creationId xmlns:a16="http://schemas.microsoft.com/office/drawing/2014/main" id="{10E3D91D-92C4-9FDF-4EB9-378B19716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14" t="13460" b="24476"/>
          <a:stretch/>
        </p:blipFill>
        <p:spPr>
          <a:xfrm>
            <a:off x="5358604" y="578089"/>
            <a:ext cx="3593866" cy="1918676"/>
          </a:xfrm>
          <a:prstGeom prst="rect">
            <a:avLst/>
          </a:prstGeom>
        </p:spPr>
      </p:pic>
      <p:pic>
        <p:nvPicPr>
          <p:cNvPr id="8" name="Picture 7" descr="Aerial view of a factory&#10;&#10;Description automatically generated">
            <a:extLst>
              <a:ext uri="{FF2B5EF4-FFF2-40B4-BE49-F238E27FC236}">
                <a16:creationId xmlns:a16="http://schemas.microsoft.com/office/drawing/2014/main" id="{67762188-A308-A030-92C7-844BD9843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604" y="2526872"/>
            <a:ext cx="3593866" cy="20215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45A7EB-83D8-BB78-FAAD-76911D089DB8}"/>
              </a:ext>
            </a:extLst>
          </p:cNvPr>
          <p:cNvSpPr txBox="1"/>
          <p:nvPr/>
        </p:nvSpPr>
        <p:spPr>
          <a:xfrm>
            <a:off x="7745274" y="4333887"/>
            <a:ext cx="12041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Helvetica" pitchFamily="2" charset="0"/>
              </a:rPr>
              <a:t>A. </a:t>
            </a:r>
            <a:r>
              <a:rPr lang="en-US" sz="900" dirty="0" err="1">
                <a:solidFill>
                  <a:schemeClr val="bg1"/>
                </a:solidFill>
                <a:latin typeface="Helvetica" pitchFamily="2" charset="0"/>
              </a:rPr>
              <a:t>Federowicz</a:t>
            </a:r>
            <a:r>
              <a:rPr lang="en-US" sz="900" dirty="0">
                <a:solidFill>
                  <a:schemeClr val="bg1"/>
                </a:solidFill>
                <a:latin typeface="Helvetica" pitchFamily="2" charset="0"/>
              </a:rPr>
              <a:t>, T. Li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5FB41F-376D-2EB6-0515-8DC6E493A50E}"/>
              </a:ext>
            </a:extLst>
          </p:cNvPr>
          <p:cNvSpPr txBox="1"/>
          <p:nvPr/>
        </p:nvSpPr>
        <p:spPr>
          <a:xfrm>
            <a:off x="6610345" y="2274082"/>
            <a:ext cx="23647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Helvetica" pitchFamily="2" charset="0"/>
              </a:rPr>
              <a:t>IARC: Illinois Accelerator Research Center</a:t>
            </a:r>
          </a:p>
        </p:txBody>
      </p:sp>
    </p:spTree>
    <p:extLst>
      <p:ext uri="{BB962C8B-B14F-4D97-AF65-F5344CB8AC3E}">
        <p14:creationId xmlns:p14="http://schemas.microsoft.com/office/powerpoint/2010/main" val="429086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A26909-7166-E3E3-9789-8DD543CAA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573289"/>
            <a:ext cx="4343397" cy="3794522"/>
          </a:xfrm>
        </p:spPr>
        <p:txBody>
          <a:bodyPr/>
          <a:lstStyle/>
          <a:p>
            <a:r>
              <a:rPr lang="en-US" dirty="0"/>
              <a:t>Existing STEM programs served by Lederman Center, WH, supporting infrastructure and surrounding ecosystem</a:t>
            </a:r>
          </a:p>
          <a:p>
            <a:r>
              <a:rPr lang="en-US" dirty="0"/>
              <a:t>Currently ~6000 visitors/year connected to STEM programs and community outreach</a:t>
            </a:r>
          </a:p>
          <a:p>
            <a:r>
              <a:rPr lang="en-US" b="1" dirty="0"/>
              <a:t>Capacity limited </a:t>
            </a:r>
            <a:r>
              <a:rPr lang="en-US" dirty="0"/>
              <a:t>with actual demand estimated to be 2-3 times higher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CEB105-67D9-3CF8-F8E7-F145C10E3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has a unique brand and reach in STEM inspiration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875D9-1C06-8D94-7A6B-8B6DAB1267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C61D8-CC2D-F181-AEED-68E102A6C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DOTP | Fermilab Users Meeting ‘24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B2757-9411-15CB-04D3-030046785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8" name="Picture 7" descr="A rainbow in the sky&#10;&#10;Description automatically generated">
            <a:extLst>
              <a:ext uri="{FF2B5EF4-FFF2-40B4-BE49-F238E27FC236}">
                <a16:creationId xmlns:a16="http://schemas.microsoft.com/office/drawing/2014/main" id="{8875CA1E-6C3B-9739-A042-BE3232CA0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203" b="7817"/>
          <a:stretch/>
        </p:blipFill>
        <p:spPr>
          <a:xfrm>
            <a:off x="311153" y="2689319"/>
            <a:ext cx="4044947" cy="175889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4EE5007-E60F-D5CA-26E1-2ABFAE4291F1}"/>
              </a:ext>
            </a:extLst>
          </p:cNvPr>
          <p:cNvGrpSpPr/>
          <p:nvPr/>
        </p:nvGrpSpPr>
        <p:grpSpPr>
          <a:xfrm>
            <a:off x="4534512" y="749166"/>
            <a:ext cx="4430897" cy="3699057"/>
            <a:chOff x="4648889" y="472606"/>
            <a:chExt cx="3835945" cy="3202371"/>
          </a:xfrm>
        </p:grpSpPr>
        <p:pic>
          <p:nvPicPr>
            <p:cNvPr id="10" name="Picture 9" descr="A group of women working on a project&#10;&#10;Description automatically generated">
              <a:extLst>
                <a:ext uri="{FF2B5EF4-FFF2-40B4-BE49-F238E27FC236}">
                  <a16:creationId xmlns:a16="http://schemas.microsoft.com/office/drawing/2014/main" id="{AEEB07FE-8198-B78B-F4FB-6E04639BA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65" r="8065"/>
            <a:stretch/>
          </p:blipFill>
          <p:spPr>
            <a:xfrm>
              <a:off x="4648890" y="472606"/>
              <a:ext cx="1915095" cy="1521312"/>
            </a:xfrm>
            <a:prstGeom prst="rect">
              <a:avLst/>
            </a:prstGeom>
          </p:spPr>
        </p:pic>
        <p:pic>
          <p:nvPicPr>
            <p:cNvPr id="12" name="Picture 11" descr="A person standing in front of a crowd watching a person making a smoke bomb&#10;&#10;Description automatically generated">
              <a:extLst>
                <a:ext uri="{FF2B5EF4-FFF2-40B4-BE49-F238E27FC236}">
                  <a16:creationId xmlns:a16="http://schemas.microsoft.com/office/drawing/2014/main" id="{F5F3C060-5D48-D417-E046-E32EFE99F0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2602"/>
            <a:stretch/>
          </p:blipFill>
          <p:spPr>
            <a:xfrm>
              <a:off x="6717537" y="472606"/>
              <a:ext cx="1767297" cy="1521312"/>
            </a:xfrm>
            <a:prstGeom prst="rect">
              <a:avLst/>
            </a:prstGeom>
          </p:spPr>
        </p:pic>
        <p:pic>
          <p:nvPicPr>
            <p:cNvPr id="14" name="Picture 13" descr="A group of people standing in a field&#10;&#10;Description automatically generated">
              <a:extLst>
                <a:ext uri="{FF2B5EF4-FFF2-40B4-BE49-F238E27FC236}">
                  <a16:creationId xmlns:a16="http://schemas.microsoft.com/office/drawing/2014/main" id="{C84B46CB-E95E-430E-A125-DD5A11E02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6207"/>
            <a:stretch/>
          </p:blipFill>
          <p:spPr>
            <a:xfrm>
              <a:off x="4648889" y="2152251"/>
              <a:ext cx="1915095" cy="1522726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0F5818C-A363-5D1C-2EDF-B6729E0C9D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40" t="3762" r="14643"/>
          <a:stretch/>
        </p:blipFill>
        <p:spPr>
          <a:xfrm>
            <a:off x="6924006" y="2689323"/>
            <a:ext cx="2041404" cy="17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51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03FB62-2A9E-49CB-228A-E45ED0354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126CFE-7587-1677-576E-7B94DCE7C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Expansion of Lederman Center (preliminary concept)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D0979-8ABB-1679-D852-4D8E9A8AFD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D8AC8-7C1D-B3FF-3715-2F6E2E284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FB6B7-E292-B174-7A61-96BB0FFD5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889778-F353-FDEE-F4D6-8E33CC3E0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55" y="835734"/>
            <a:ext cx="3472031" cy="347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7D43F3-616F-3CDC-D897-17147E6E9C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22" y="1253801"/>
            <a:ext cx="4539458" cy="25534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4B253B-383B-CC7B-3DD5-7D71AAF99669}"/>
              </a:ext>
            </a:extLst>
          </p:cNvPr>
          <p:cNvSpPr txBox="1"/>
          <p:nvPr/>
        </p:nvSpPr>
        <p:spPr>
          <a:xfrm>
            <a:off x="8234159" y="3576414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Helvetica" pitchFamily="2" charset="0"/>
              </a:rPr>
              <a:t>T. Li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9958D9-363F-9A9D-C5A7-6B29F8CEC217}"/>
              </a:ext>
            </a:extLst>
          </p:cNvPr>
          <p:cNvSpPr txBox="1"/>
          <p:nvPr/>
        </p:nvSpPr>
        <p:spPr>
          <a:xfrm>
            <a:off x="3563700" y="4069228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Helvetica" pitchFamily="2" charset="0"/>
              </a:rPr>
              <a:t>T. Li</a:t>
            </a:r>
          </a:p>
        </p:txBody>
      </p:sp>
    </p:spTree>
    <p:extLst>
      <p:ext uri="{BB962C8B-B14F-4D97-AF65-F5344CB8AC3E}">
        <p14:creationId xmlns:p14="http://schemas.microsoft.com/office/powerpoint/2010/main" val="106586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ue and white map of a city&#10;&#10;Description automatically generated">
            <a:extLst>
              <a:ext uri="{FF2B5EF4-FFF2-40B4-BE49-F238E27FC236}">
                <a16:creationId xmlns:a16="http://schemas.microsoft.com/office/drawing/2014/main" id="{D0F50D69-7D6E-169B-FBD8-A1B36D185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837"/>
          <a:stretch/>
        </p:blipFill>
        <p:spPr>
          <a:xfrm>
            <a:off x="5663418" y="405959"/>
            <a:ext cx="3480582" cy="338297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C1A4713-DD4C-50EF-AE41-8EC1011E6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0759"/>
            <a:ext cx="8686800" cy="320908"/>
          </a:xfrm>
        </p:spPr>
        <p:txBody>
          <a:bodyPr/>
          <a:lstStyle/>
          <a:p>
            <a:r>
              <a:rPr lang="en-US" dirty="0"/>
              <a:t>Option 2: Next-generation STEM campus (preliminary concept)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55376-2A55-F09C-C588-355EC2D8F5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69BC5-BF4D-9608-5CAF-9A973603B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20C50-56B4-FE3C-C497-6D3D033E1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0" name="Picture 9" descr="A bird's eye view of a road&#10;&#10;Description automatically generated">
            <a:extLst>
              <a:ext uri="{FF2B5EF4-FFF2-40B4-BE49-F238E27FC236}">
                <a16:creationId xmlns:a16="http://schemas.microsoft.com/office/drawing/2014/main" id="{C515D144-5A30-09D1-F536-E89E59700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2104" y="405960"/>
            <a:ext cx="6745109" cy="379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47DA16-51FF-411D-059E-A800A3531FDC}"/>
              </a:ext>
            </a:extLst>
          </p:cNvPr>
          <p:cNvSpPr txBox="1"/>
          <p:nvPr/>
        </p:nvSpPr>
        <p:spPr>
          <a:xfrm>
            <a:off x="8734914" y="4073015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Helvetica" pitchFamily="2" charset="0"/>
              </a:rPr>
              <a:t>T. Li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B61B12-23E3-BE16-CF60-AB2840481E77}"/>
              </a:ext>
            </a:extLst>
          </p:cNvPr>
          <p:cNvSpPr txBox="1"/>
          <p:nvPr/>
        </p:nvSpPr>
        <p:spPr>
          <a:xfrm>
            <a:off x="5603919" y="4073015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Helvetica" pitchFamily="2" charset="0"/>
              </a:rPr>
              <a:t>T. Li</a:t>
            </a:r>
          </a:p>
        </p:txBody>
      </p:sp>
      <p:pic>
        <p:nvPicPr>
          <p:cNvPr id="9" name="Picture 8" descr="A building with a bridge&#10;&#10;Description automatically generated with medium confidence">
            <a:extLst>
              <a:ext uri="{FF2B5EF4-FFF2-40B4-BE49-F238E27FC236}">
                <a16:creationId xmlns:a16="http://schemas.microsoft.com/office/drawing/2014/main" id="{8AC7C2D3-C18C-220E-62B8-1100AC6B1E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436" b="14781"/>
          <a:stretch/>
        </p:blipFill>
        <p:spPr>
          <a:xfrm>
            <a:off x="0" y="3512712"/>
            <a:ext cx="9144000" cy="109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75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BE1065-C783-3F04-858E-7B517AB83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563564"/>
            <a:ext cx="5086347" cy="379452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400" dirty="0"/>
              <a:t>DOTP is a vehicle for realizing an integrated vision for Fermilab and its site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Principal motivation is to ensure that near-term investments and execution are consistent with long-term needs, strategy and vision for the lab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DOTP report coming soon</a:t>
            </a:r>
          </a:p>
          <a:p>
            <a:pPr>
              <a:spcBef>
                <a:spcPts val="600"/>
              </a:spcBef>
            </a:pPr>
            <a:r>
              <a:rPr lang="en-US" sz="1400" b="1" dirty="0"/>
              <a:t>Near-term priorities: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Release $30M in funding from State of IL to construct the Ph-I housing facility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Remove lab functions from the Village; develop campus infrastructure to support this moveout effort</a:t>
            </a:r>
          </a:p>
          <a:p>
            <a:pPr>
              <a:spcBef>
                <a:spcPts val="600"/>
              </a:spcBef>
            </a:pPr>
            <a:r>
              <a:rPr lang="en-US" sz="1400" b="1" dirty="0"/>
              <a:t>Long-term focus: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Refine and update Village master plan and explore sequencing and funding approach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Develop STEM campus and Tech Park concepts in more detail and explore funding approach.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F7EB8B-1D60-FBC7-B33C-2058F323E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Discovery on the Prairie: 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C8335-E75C-A9F7-2CE0-C78041DBF2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527D7-9030-4642-6D3E-58B8182C8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F7D05-491A-1056-978C-153F034FC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 descr="A group of animals in a fence&#10;&#10;Description automatically generated">
            <a:extLst>
              <a:ext uri="{FF2B5EF4-FFF2-40B4-BE49-F238E27FC236}">
                <a16:creationId xmlns:a16="http://schemas.microsoft.com/office/drawing/2014/main" id="{F50F9FCB-508C-846B-5978-9304720F0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68333" y="787274"/>
            <a:ext cx="4334929" cy="32511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F5BBB9-D8C4-369B-A180-2F3F2F7BEB70}"/>
              </a:ext>
            </a:extLst>
          </p:cNvPr>
          <p:cNvSpPr/>
          <p:nvPr/>
        </p:nvSpPr>
        <p:spPr>
          <a:xfrm>
            <a:off x="5410198" y="245408"/>
            <a:ext cx="3251197" cy="954742"/>
          </a:xfrm>
          <a:prstGeom prst="rect">
            <a:avLst/>
          </a:prstGeom>
          <a:gradFill flip="none" rotWithShape="1">
            <a:gsLst>
              <a:gs pos="100000">
                <a:srgbClr val="E2F3FB">
                  <a:alpha val="0"/>
                </a:srgbClr>
              </a:gs>
              <a:gs pos="0">
                <a:srgbClr val="DAF2FB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logo with white text&#10;&#10;Description automatically generated">
            <a:extLst>
              <a:ext uri="{FF2B5EF4-FFF2-40B4-BE49-F238E27FC236}">
                <a16:creationId xmlns:a16="http://schemas.microsoft.com/office/drawing/2014/main" id="{E66301B7-FB35-3543-FFC7-6A6349A1F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239" y="-285241"/>
            <a:ext cx="3393013" cy="190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2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1CF137-88DF-6DAF-DA5C-A65B83C53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864" y="2347814"/>
            <a:ext cx="1183595" cy="320908"/>
          </a:xfrm>
        </p:spPr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2441A-3B8B-56E2-5B0A-835C0CED3E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3CED1-72DD-0088-C8C0-294BEFEDE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9753D-4606-498E-BBD1-3DEE6DD1A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06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F19D-25BC-CA18-85E5-F75AF0B2C3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9D105-0351-A64A-C3EF-F27897D3C8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155AC-FDF1-A2A8-CFE7-5045C5D5A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8" name="Picture 7" descr="A blue circle with white circle and numbers&#10;&#10;Description automatically generated">
            <a:extLst>
              <a:ext uri="{FF2B5EF4-FFF2-40B4-BE49-F238E27FC236}">
                <a16:creationId xmlns:a16="http://schemas.microsoft.com/office/drawing/2014/main" id="{1347822B-FF32-45C6-AC1B-B3438ED15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431818"/>
            <a:ext cx="4182439" cy="4051282"/>
          </a:xfrm>
          <a:prstGeom prst="rect">
            <a:avLst/>
          </a:prstGeom>
        </p:spPr>
      </p:pic>
      <p:pic>
        <p:nvPicPr>
          <p:cNvPr id="11" name="Picture 10" descr="A pie chart with numbers and a black background&#10;&#10;Description automatically generated">
            <a:extLst>
              <a:ext uri="{FF2B5EF4-FFF2-40B4-BE49-F238E27FC236}">
                <a16:creationId xmlns:a16="http://schemas.microsoft.com/office/drawing/2014/main" id="{8B16E1FA-2154-614A-E080-10FA1AD14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76" y="704216"/>
            <a:ext cx="3682974" cy="350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1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00F48B-7A19-FDB2-9A9E-33DFF7F71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098" y="615881"/>
            <a:ext cx="7106516" cy="379452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300" b="1" dirty="0"/>
              <a:t>Fermilab</a:t>
            </a:r>
          </a:p>
          <a:p>
            <a:pPr lvl="1">
              <a:spcBef>
                <a:spcPts val="0"/>
              </a:spcBef>
            </a:pPr>
            <a:r>
              <a:rPr lang="en-US" sz="1300" b="1" dirty="0"/>
              <a:t>Steering Committee</a:t>
            </a:r>
            <a:r>
              <a:rPr lang="en-US" sz="1300" dirty="0"/>
              <a:t>: </a:t>
            </a:r>
          </a:p>
          <a:p>
            <a:pPr lvl="2">
              <a:spcBef>
                <a:spcPts val="0"/>
              </a:spcBef>
            </a:pPr>
            <a:r>
              <a:rPr lang="en-US" sz="1300" dirty="0"/>
              <a:t>B. Flemming, R. Goffi, J. Jarvis*, M. Jeffers, L. Merminga, T. </a:t>
            </a:r>
            <a:r>
              <a:rPr lang="en-US" sz="1300" dirty="0" err="1"/>
              <a:t>Nightengale</a:t>
            </a:r>
            <a:r>
              <a:rPr lang="en-US" sz="1300" dirty="0"/>
              <a:t>, V. </a:t>
            </a:r>
            <a:r>
              <a:rPr lang="en-US" sz="1300" dirty="0" err="1"/>
              <a:t>Shiltsev</a:t>
            </a:r>
            <a:r>
              <a:rPr lang="en-US" sz="1300" dirty="0"/>
              <a:t>*, S. Tingey; T. Langford (admin)</a:t>
            </a:r>
          </a:p>
          <a:p>
            <a:pPr lvl="1">
              <a:spcBef>
                <a:spcPts val="0"/>
              </a:spcBef>
            </a:pPr>
            <a:r>
              <a:rPr lang="en-US" sz="1300" b="1" dirty="0"/>
              <a:t>Planning Committee</a:t>
            </a:r>
            <a:r>
              <a:rPr lang="en-US" sz="1300" dirty="0"/>
              <a:t>:</a:t>
            </a:r>
          </a:p>
          <a:p>
            <a:pPr lvl="2">
              <a:spcBef>
                <a:spcPts val="0"/>
              </a:spcBef>
            </a:pPr>
            <a:r>
              <a:rPr lang="en-US" sz="1300" i="1" dirty="0"/>
              <a:t>Stakeholder Engagement Subcommittee</a:t>
            </a:r>
            <a:r>
              <a:rPr lang="en-US" sz="1300" dirty="0"/>
              <a:t>: K. </a:t>
            </a:r>
            <a:r>
              <a:rPr lang="en-US" sz="1300" dirty="0" err="1"/>
              <a:t>Akhobadze</a:t>
            </a:r>
            <a:r>
              <a:rPr lang="en-US" sz="1300" dirty="0"/>
              <a:t>, </a:t>
            </a:r>
            <a:r>
              <a:rPr lang="en-US" sz="1300" b="1" dirty="0"/>
              <a:t>S. Brice</a:t>
            </a:r>
            <a:r>
              <a:rPr lang="en-US" sz="1300" dirty="0"/>
              <a:t>, T. Carrol, S. Charles, J. </a:t>
            </a:r>
            <a:r>
              <a:rPr lang="en-US" sz="1300" dirty="0" err="1"/>
              <a:t>Eacker</a:t>
            </a:r>
            <a:r>
              <a:rPr lang="en-US" sz="1300" dirty="0"/>
              <a:t>, </a:t>
            </a:r>
            <a:r>
              <a:rPr lang="en-US" sz="1300" b="1" dirty="0"/>
              <a:t>N. Johnson*</a:t>
            </a:r>
            <a:r>
              <a:rPr lang="en-US" sz="1300" dirty="0"/>
              <a:t>, R. Moss, </a:t>
            </a:r>
            <a:r>
              <a:rPr lang="en-US" sz="1300" b="1" dirty="0"/>
              <a:t>S. Norberg</a:t>
            </a:r>
            <a:r>
              <a:rPr lang="en-US" sz="1300" dirty="0"/>
              <a:t>, N. Parashar, </a:t>
            </a:r>
            <a:r>
              <a:rPr lang="en-US" sz="1300" b="1" dirty="0"/>
              <a:t>H. Ramamoorthi</a:t>
            </a:r>
            <a:r>
              <a:rPr lang="en-US" sz="1300" dirty="0"/>
              <a:t>, K. </a:t>
            </a:r>
            <a:r>
              <a:rPr lang="en-US" sz="1300" dirty="0" err="1"/>
              <a:t>Reisselman</a:t>
            </a:r>
            <a:r>
              <a:rPr lang="en-US" sz="1300" dirty="0"/>
              <a:t>, N. Saffold, H. </a:t>
            </a:r>
            <a:r>
              <a:rPr lang="en-US" sz="1300" dirty="0" err="1"/>
              <a:t>Sidman</a:t>
            </a:r>
            <a:r>
              <a:rPr lang="en-US" sz="1300" dirty="0"/>
              <a:t>, M. Suarez, </a:t>
            </a:r>
            <a:r>
              <a:rPr lang="en-US" sz="1300" b="1" dirty="0"/>
              <a:t>R. Thompson*</a:t>
            </a:r>
            <a:r>
              <a:rPr lang="en-US" sz="1300" dirty="0"/>
              <a:t>, </a:t>
            </a:r>
          </a:p>
          <a:p>
            <a:pPr lvl="2">
              <a:spcBef>
                <a:spcPts val="0"/>
              </a:spcBef>
            </a:pPr>
            <a:r>
              <a:rPr lang="en-US" sz="1300" i="1" dirty="0"/>
              <a:t>Technology Park Subcommittee</a:t>
            </a:r>
            <a:r>
              <a:rPr lang="en-US" sz="1300" dirty="0"/>
              <a:t>: J. Hoff, </a:t>
            </a:r>
            <a:r>
              <a:rPr lang="en-US" sz="1300" b="1" dirty="0"/>
              <a:t>J. Jarvis*</a:t>
            </a:r>
            <a:r>
              <a:rPr lang="en-US" sz="1300" dirty="0"/>
              <a:t>, B. </a:t>
            </a:r>
            <a:r>
              <a:rPr lang="en-US" sz="1300" dirty="0" err="1"/>
              <a:t>Pelico</a:t>
            </a:r>
            <a:r>
              <a:rPr lang="en-US" sz="1300" dirty="0"/>
              <a:t>, G. Perdue, S. </a:t>
            </a:r>
            <a:r>
              <a:rPr lang="en-US" sz="1300" dirty="0" err="1"/>
              <a:t>Zorzetti</a:t>
            </a:r>
            <a:endParaRPr lang="en-US" sz="1300" dirty="0"/>
          </a:p>
          <a:p>
            <a:pPr lvl="2">
              <a:spcBef>
                <a:spcPts val="0"/>
              </a:spcBef>
            </a:pPr>
            <a:r>
              <a:rPr lang="en-US" sz="1300" i="1" dirty="0"/>
              <a:t>Project Management</a:t>
            </a:r>
            <a:r>
              <a:rPr lang="en-US" sz="1300" dirty="0"/>
              <a:t>: D. Dockery, R. </a:t>
            </a:r>
            <a:r>
              <a:rPr lang="en-US" sz="1300" dirty="0" err="1"/>
              <a:t>Ortgiesen</a:t>
            </a:r>
            <a:r>
              <a:rPr lang="en-US" sz="1300" dirty="0"/>
              <a:t>, </a:t>
            </a:r>
            <a:r>
              <a:rPr lang="en-US" sz="1300" b="1" dirty="0"/>
              <a:t>B. Rubik,*</a:t>
            </a:r>
            <a:r>
              <a:rPr lang="en-US" sz="1300" dirty="0"/>
              <a:t> J. Wills</a:t>
            </a:r>
          </a:p>
          <a:p>
            <a:pPr lvl="2">
              <a:spcBef>
                <a:spcPts val="0"/>
              </a:spcBef>
            </a:pPr>
            <a:r>
              <a:rPr lang="en-US" sz="1300" i="1" dirty="0"/>
              <a:t>Implementation Subcommittee</a:t>
            </a:r>
            <a:r>
              <a:rPr lang="en-US" sz="1300" dirty="0"/>
              <a:t>: </a:t>
            </a:r>
            <a:r>
              <a:rPr lang="en-US" sz="1300" b="1" dirty="0"/>
              <a:t>A. Eiffes*</a:t>
            </a:r>
            <a:r>
              <a:rPr lang="en-US" sz="1300" dirty="0"/>
              <a:t>, A. Federowicz, C. Hurley, B. Iverson, K. </a:t>
            </a:r>
            <a:r>
              <a:rPr lang="en-US" sz="1300" dirty="0" err="1"/>
              <a:t>Laureto</a:t>
            </a:r>
            <a:r>
              <a:rPr lang="en-US" sz="1300" dirty="0"/>
              <a:t>, B. Lipinski, A. Schmitt</a:t>
            </a:r>
            <a:endParaRPr lang="en-US" sz="1300" i="1" dirty="0"/>
          </a:p>
          <a:p>
            <a:pPr lvl="2">
              <a:spcBef>
                <a:spcPts val="0"/>
              </a:spcBef>
            </a:pPr>
            <a:r>
              <a:rPr lang="en-US" sz="1300" i="1" dirty="0"/>
              <a:t>Enablement Subcommittee:</a:t>
            </a:r>
            <a:r>
              <a:rPr lang="en-US" sz="1300" dirty="0"/>
              <a:t> A. Dave, B. </a:t>
            </a:r>
            <a:r>
              <a:rPr lang="en-US" sz="1300" dirty="0" err="1"/>
              <a:t>Fancsali</a:t>
            </a:r>
            <a:r>
              <a:rPr lang="en-US" sz="1300" dirty="0"/>
              <a:t>, M. J. </a:t>
            </a:r>
            <a:r>
              <a:rPr lang="en-US" sz="1300" dirty="0" err="1"/>
              <a:t>Lyke</a:t>
            </a:r>
            <a:r>
              <a:rPr lang="en-US" sz="1300" dirty="0"/>
              <a:t>, E. Moss, S. Nelson, </a:t>
            </a:r>
            <a:r>
              <a:rPr lang="en-US" sz="1300" b="1" dirty="0"/>
              <a:t>C. Schmidt*</a:t>
            </a:r>
          </a:p>
          <a:p>
            <a:pPr lvl="2">
              <a:spcBef>
                <a:spcPts val="0"/>
              </a:spcBef>
            </a:pPr>
            <a:r>
              <a:rPr lang="en-US" sz="1300" dirty="0"/>
              <a:t>A&amp;E Support: A. Federowicz, T. Li</a:t>
            </a:r>
          </a:p>
          <a:p>
            <a:pPr lvl="2">
              <a:spcBef>
                <a:spcPts val="0"/>
              </a:spcBef>
            </a:pPr>
            <a:r>
              <a:rPr lang="en-US" sz="1300" dirty="0"/>
              <a:t>Creative Services Support: S. Koch, R. Postel</a:t>
            </a:r>
          </a:p>
          <a:p>
            <a:pPr>
              <a:spcBef>
                <a:spcPts val="0"/>
              </a:spcBef>
            </a:pPr>
            <a:r>
              <a:rPr lang="en-US" sz="1300" b="1" dirty="0" err="1"/>
              <a:t>StudioGC</a:t>
            </a:r>
            <a:r>
              <a:rPr lang="en-US" sz="1300" b="1" dirty="0"/>
              <a:t>/Confluence</a:t>
            </a:r>
          </a:p>
          <a:p>
            <a:pPr lvl="2">
              <a:spcBef>
                <a:spcPts val="0"/>
              </a:spcBef>
            </a:pPr>
            <a:r>
              <a:rPr lang="en-US" sz="1300" dirty="0"/>
              <a:t>T. Berkbuegler, C. Brown, S. Delano, Z. Jiang, C. Meadows, M. Miller, M. Strange</a:t>
            </a:r>
          </a:p>
          <a:p>
            <a:pPr>
              <a:spcBef>
                <a:spcPts val="0"/>
              </a:spcBef>
            </a:pPr>
            <a:r>
              <a:rPr lang="en-US" sz="1300" b="1" dirty="0"/>
              <a:t>Numerous partners from other laboratories:</a:t>
            </a:r>
            <a:r>
              <a:rPr lang="en-US" sz="1300" dirty="0"/>
              <a:t> BNL, ORNL, Sandia, CERN</a:t>
            </a:r>
          </a:p>
          <a:p>
            <a:pPr>
              <a:spcBef>
                <a:spcPts val="0"/>
              </a:spcBef>
            </a:pPr>
            <a:r>
              <a:rPr lang="en-US" sz="1300" b="1" dirty="0"/>
              <a:t>Support from DOE:</a:t>
            </a:r>
            <a:r>
              <a:rPr lang="en-US" sz="1300" dirty="0"/>
              <a:t> including HEP, Fermi Site Office, and various other DOE/SC&amp;HQ offices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77D4DE-F78B-84E3-D501-60F50CFE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Acknowledgements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6E3AA-72E6-1369-062E-E76AE28324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726EC-83E9-C241-FD0F-A1B9A4DC03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B7D30-6C16-41EB-CC77-FCD3147F6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Picture 7" descr="A sign on the side of a road&#10;&#10;Description automatically generated">
            <a:extLst>
              <a:ext uri="{FF2B5EF4-FFF2-40B4-BE49-F238E27FC236}">
                <a16:creationId xmlns:a16="http://schemas.microsoft.com/office/drawing/2014/main" id="{BB4005C5-ECB9-CF53-4AF5-AA6918F04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6" r="31732"/>
          <a:stretch/>
        </p:blipFill>
        <p:spPr>
          <a:xfrm>
            <a:off x="7281614" y="2853559"/>
            <a:ext cx="1783559" cy="1790723"/>
          </a:xfrm>
          <a:prstGeom prst="rect">
            <a:avLst/>
          </a:prstGeom>
        </p:spPr>
      </p:pic>
      <p:pic>
        <p:nvPicPr>
          <p:cNvPr id="10" name="Picture 9" descr="An aerial view of a tennis court and a building&#10;&#10;Description automatically generated">
            <a:extLst>
              <a:ext uri="{FF2B5EF4-FFF2-40B4-BE49-F238E27FC236}">
                <a16:creationId xmlns:a16="http://schemas.microsoft.com/office/drawing/2014/main" id="{BA382833-5404-B455-250C-7A1B1F906D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8" r="12101"/>
          <a:stretch/>
        </p:blipFill>
        <p:spPr>
          <a:xfrm>
            <a:off x="7283670" y="510537"/>
            <a:ext cx="1781503" cy="228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BD5D-8F81-3116-8460-6685A274F2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1BB46-CB10-A83D-30C9-BB1EDF827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9233A-CA48-69AD-ABEC-2AB502A7E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7" name="Picture 16" descr="A screen shot of a computer&#10;&#10;Description automatically generated">
            <a:extLst>
              <a:ext uri="{FF2B5EF4-FFF2-40B4-BE49-F238E27FC236}">
                <a16:creationId xmlns:a16="http://schemas.microsoft.com/office/drawing/2014/main" id="{7DAD598B-F141-8103-467D-92619EA80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2698750"/>
            <a:ext cx="4680817" cy="1919806"/>
          </a:xfrm>
          <a:prstGeom prst="rect">
            <a:avLst/>
          </a:prstGeom>
        </p:spPr>
      </p:pic>
      <p:pic>
        <p:nvPicPr>
          <p:cNvPr id="15" name="Picture 14" descr="A screen shot of a computer&#10;&#10;Description automatically generated">
            <a:extLst>
              <a:ext uri="{FF2B5EF4-FFF2-40B4-BE49-F238E27FC236}">
                <a16:creationId xmlns:a16="http://schemas.microsoft.com/office/drawing/2014/main" id="{F697EEF6-4C5B-AE5C-5999-0F4B242E1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442132"/>
            <a:ext cx="3950567" cy="1859859"/>
          </a:xfrm>
          <a:prstGeom prst="rect">
            <a:avLst/>
          </a:prstGeom>
        </p:spPr>
      </p:pic>
      <p:pic>
        <p:nvPicPr>
          <p:cNvPr id="9" name="Picture 8" descr="A pie chart with numbers and percentages&#10;&#10;Description automatically generated">
            <a:extLst>
              <a:ext uri="{FF2B5EF4-FFF2-40B4-BE49-F238E27FC236}">
                <a16:creationId xmlns:a16="http://schemas.microsoft.com/office/drawing/2014/main" id="{0DAD56D1-F99A-2CC0-7881-666F45110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035" y="254000"/>
            <a:ext cx="2787843" cy="2716114"/>
          </a:xfrm>
          <a:prstGeom prst="rect">
            <a:avLst/>
          </a:prstGeom>
        </p:spPr>
      </p:pic>
      <p:pic>
        <p:nvPicPr>
          <p:cNvPr id="13" name="Picture 12" descr="A blue circle with white numbers and numbers&#10;&#10;Description automatically generated">
            <a:extLst>
              <a:ext uri="{FF2B5EF4-FFF2-40B4-BE49-F238E27FC236}">
                <a16:creationId xmlns:a16="http://schemas.microsoft.com/office/drawing/2014/main" id="{5D923AE0-0415-169B-61E6-4BE0B5728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428" y="1991231"/>
            <a:ext cx="3748122" cy="3338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899763-9BDF-2862-2456-2C7D6B8AB99E}"/>
              </a:ext>
            </a:extLst>
          </p:cNvPr>
          <p:cNvSpPr txBox="1"/>
          <p:nvPr/>
        </p:nvSpPr>
        <p:spPr>
          <a:xfrm>
            <a:off x="2134315" y="254000"/>
            <a:ext cx="19543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0000"/>
                </a:solidFill>
                <a:latin typeface="Helvetica" pitchFamily="2" charset="0"/>
              </a:rPr>
              <a:t>Importance of various food options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579750-D6CE-7564-A872-749AB37828EE}"/>
              </a:ext>
            </a:extLst>
          </p:cNvPr>
          <p:cNvSpPr txBox="1"/>
          <p:nvPr/>
        </p:nvSpPr>
        <p:spPr>
          <a:xfrm>
            <a:off x="1829748" y="2511405"/>
            <a:ext cx="25635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0000"/>
                </a:solidFill>
                <a:latin typeface="Helvetica" pitchFamily="2" charset="0"/>
              </a:rPr>
              <a:t>Importance of various administrative amenities</a:t>
            </a:r>
          </a:p>
        </p:txBody>
      </p:sp>
    </p:spTree>
    <p:extLst>
      <p:ext uri="{BB962C8B-B14F-4D97-AF65-F5344CB8AC3E}">
        <p14:creationId xmlns:p14="http://schemas.microsoft.com/office/powerpoint/2010/main" val="3170403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FD11D-C3D8-09F8-BAD9-8A4DDC3909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5AEA5-71B4-4226-B09A-2064BE662D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AECB6-0BE4-FA02-6E34-28B03A327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Picture 7" descr="A blue and black bar&#10;&#10;Description automatically generated">
            <a:extLst>
              <a:ext uri="{FF2B5EF4-FFF2-40B4-BE49-F238E27FC236}">
                <a16:creationId xmlns:a16="http://schemas.microsoft.com/office/drawing/2014/main" id="{4109491E-83C3-AA8B-04DF-69AB44201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772623"/>
            <a:ext cx="4927600" cy="804085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CA2144E9-7DB6-0558-44CD-FB94D0201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850" y="3592942"/>
            <a:ext cx="5194300" cy="1048897"/>
          </a:xfrm>
          <a:prstGeom prst="rect">
            <a:avLst/>
          </a:prstGeom>
        </p:spPr>
      </p:pic>
      <p:pic>
        <p:nvPicPr>
          <p:cNvPr id="19" name="Picture 18" descr="A blue bar graph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CCBBE21E-2CFD-DFA9-B0D8-41BB899F2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550" y="2032552"/>
            <a:ext cx="4927600" cy="10783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CC0DC9-2158-7223-9CC3-07C09AD5622A}"/>
              </a:ext>
            </a:extLst>
          </p:cNvPr>
          <p:cNvSpPr txBox="1"/>
          <p:nvPr/>
        </p:nvSpPr>
        <p:spPr>
          <a:xfrm>
            <a:off x="3350981" y="506812"/>
            <a:ext cx="36022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0000"/>
                </a:solidFill>
                <a:latin typeface="Helvetica" pitchFamily="2" charset="0"/>
              </a:rPr>
              <a:t>Importance of various transportation modes for off-site destinations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1F9CB-A42D-9374-3C21-438A1405EF0B}"/>
              </a:ext>
            </a:extLst>
          </p:cNvPr>
          <p:cNvSpPr txBox="1"/>
          <p:nvPr/>
        </p:nvSpPr>
        <p:spPr>
          <a:xfrm>
            <a:off x="3571740" y="1724193"/>
            <a:ext cx="27879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0000"/>
                </a:solidFill>
                <a:latin typeface="Helvetica" pitchFamily="2" charset="0"/>
              </a:rPr>
              <a:t>Importance of various on-site transportation modes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B3BB0E-09FB-8D06-E9A0-72E8DF8C115C}"/>
              </a:ext>
            </a:extLst>
          </p:cNvPr>
          <p:cNvSpPr txBox="1"/>
          <p:nvPr/>
        </p:nvSpPr>
        <p:spPr>
          <a:xfrm>
            <a:off x="3703027" y="3363381"/>
            <a:ext cx="30251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0000"/>
                </a:solidFill>
                <a:latin typeface="Helvetica" pitchFamily="2" charset="0"/>
              </a:rPr>
              <a:t>Adequacy of various conference facilities and amenities</a:t>
            </a:r>
          </a:p>
        </p:txBody>
      </p:sp>
    </p:spTree>
    <p:extLst>
      <p:ext uri="{BB962C8B-B14F-4D97-AF65-F5344CB8AC3E}">
        <p14:creationId xmlns:p14="http://schemas.microsoft.com/office/powerpoint/2010/main" val="1152240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0E799A-1860-23A6-C68A-D010A0F9F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1" y="725243"/>
            <a:ext cx="4025424" cy="3794522"/>
          </a:xfrm>
        </p:spPr>
        <p:txBody>
          <a:bodyPr/>
          <a:lstStyle/>
          <a:p>
            <a:r>
              <a:rPr lang="en-US" sz="1650" dirty="0"/>
              <a:t>America’s High-Energy Physics Laboratory</a:t>
            </a:r>
          </a:p>
          <a:p>
            <a:r>
              <a:rPr lang="en-US" sz="1650" dirty="0"/>
              <a:t>&gt;50-year history rooted in fundamental discovery and technological innovation</a:t>
            </a:r>
          </a:p>
          <a:p>
            <a:r>
              <a:rPr lang="en-US" sz="1650" dirty="0"/>
              <a:t>Deep and fruitful relationships with local and state communities and govts.</a:t>
            </a:r>
          </a:p>
          <a:p>
            <a:r>
              <a:rPr lang="en-US" sz="1650" dirty="0"/>
              <a:t>Aggressively expanding capabilities in Critical and Emerging Technologies (Quantum, AI/ML, microelectronics, directed energy…)</a:t>
            </a:r>
            <a:endParaRPr lang="en-US" sz="1450" dirty="0"/>
          </a:p>
          <a:p>
            <a:r>
              <a:rPr lang="en-US" sz="1650" dirty="0"/>
              <a:t>6800 acres in the heart of Chicagoland with easy access to ORD, MDW, DPA Metra, Chicago, and all major suburbs</a:t>
            </a:r>
          </a:p>
          <a:p>
            <a:endParaRPr lang="en-US" sz="1650" dirty="0"/>
          </a:p>
          <a:p>
            <a:endParaRPr lang="en-US" sz="1650" dirty="0"/>
          </a:p>
          <a:p>
            <a:endParaRPr lang="en-US" sz="1650" dirty="0"/>
          </a:p>
          <a:p>
            <a:endParaRPr lang="en-US" sz="165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E5A4D8-457F-577A-923C-06479369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833757" cy="320908"/>
          </a:xfrm>
        </p:spPr>
        <p:txBody>
          <a:bodyPr/>
          <a:lstStyle/>
          <a:p>
            <a:r>
              <a:rPr lang="en-US" sz="1800" dirty="0"/>
              <a:t>Fermilab is a unique place for Science, Innovation, Community and Inspiration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86310-62B4-78A9-1CD1-4CD1527B8E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63D8A-A836-B2C3-A3A7-3A8B233B7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FCABD-C4D4-ACD6-4238-01D163EA9D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8C3225-AAB9-59E5-1C16-E14FE4DF1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5"/>
          <a:stretch/>
        </p:blipFill>
        <p:spPr>
          <a:xfrm>
            <a:off x="4200525" y="796680"/>
            <a:ext cx="4714875" cy="369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logo with text overlay&#10;&#10;Description automatically generated">
            <a:extLst>
              <a:ext uri="{FF2B5EF4-FFF2-40B4-BE49-F238E27FC236}">
                <a16:creationId xmlns:a16="http://schemas.microsoft.com/office/drawing/2014/main" id="{70091B4F-3F61-D538-B2C8-CD5F494EA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482" y="296765"/>
            <a:ext cx="8280750" cy="465792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7254EE6-0D19-FC53-6F6B-D177BF8E3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4D25-91B8-30BD-9637-C7F555F7E1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1D710-C93C-9E7D-9332-827611F19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C6E16-B277-1481-E846-6AAA9C41C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13A829-F6EF-7277-64FC-D3C9AABA9381}"/>
              </a:ext>
            </a:extLst>
          </p:cNvPr>
          <p:cNvSpPr txBox="1"/>
          <p:nvPr/>
        </p:nvSpPr>
        <p:spPr>
          <a:xfrm>
            <a:off x="8326777" y="4375385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Helvetica" pitchFamily="2" charset="0"/>
              </a:rPr>
              <a:t>S. Koch</a:t>
            </a:r>
          </a:p>
        </p:txBody>
      </p:sp>
    </p:spTree>
    <p:extLst>
      <p:ext uri="{BB962C8B-B14F-4D97-AF65-F5344CB8AC3E}">
        <p14:creationId xmlns:p14="http://schemas.microsoft.com/office/powerpoint/2010/main" val="69160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76996-A892-3FD1-65FA-0D2DCC6788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9FEDE-0C8E-A8E1-8B1F-5A76D4B752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65705-3178-B88E-05FB-65869BAE2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EA56B5E-C5FE-40CC-D240-D6928012E8C6}"/>
              </a:ext>
            </a:extLst>
          </p:cNvPr>
          <p:cNvSpPr txBox="1">
            <a:spLocks/>
          </p:cNvSpPr>
          <p:nvPr/>
        </p:nvSpPr>
        <p:spPr>
          <a:xfrm>
            <a:off x="136172" y="565519"/>
            <a:ext cx="5650683" cy="2284838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ts val="1312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37675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76409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142971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519729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Charged with developing an integrated, long-term vision for Fermilab that dramatically expands our impact for the nation, High-Energy Physics, and our state and local communities</a:t>
            </a:r>
          </a:p>
          <a:p>
            <a:r>
              <a:rPr lang="en-US" sz="1400" dirty="0"/>
              <a:t>Revitalization of our historic campus and infrastructure driven by community needs in the LBNF/DUNE era and beyond</a:t>
            </a:r>
          </a:p>
          <a:p>
            <a:pPr marL="539743" lvl="1" indent="-257175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A new vision and master plan for the Fermilab Village</a:t>
            </a:r>
          </a:p>
          <a:p>
            <a:pPr marL="539743" lvl="1" indent="-257175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Phased development of housing; </a:t>
            </a:r>
            <a:r>
              <a:rPr lang="en-US" sz="1400" b="1" dirty="0"/>
              <a:t>$30M investment from State of Illinois for Phase-I housing construction</a:t>
            </a:r>
          </a:p>
          <a:p>
            <a:pPr marL="539743" lvl="1" indent="-257175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Modern daycare, recreational and community amenities</a:t>
            </a:r>
          </a:p>
          <a:p>
            <a:pPr marL="539743" lvl="1" indent="-257175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/>
              <a:t>A new, world-class STEM and community-outreach facility</a:t>
            </a:r>
          </a:p>
          <a:p>
            <a:r>
              <a:rPr lang="en-US" sz="1400" dirty="0"/>
              <a:t>Technology and Innovation Park with university and industrial partners for maximizing Fermilab’s impact in science, society and industry</a:t>
            </a:r>
          </a:p>
          <a:p>
            <a:r>
              <a:rPr lang="en-US" sz="1400" dirty="0"/>
              <a:t>Near-term operational considerations (e.g. site access and security)</a:t>
            </a:r>
          </a:p>
          <a:p>
            <a:r>
              <a:rPr lang="en-US" sz="1400" b="1" dirty="0"/>
              <a:t>***Overall vision is long term, but with many concrete, near-term actions that will have important benefits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A65E9F7-F5B6-D7B0-5B0E-F14DF5C57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833757" cy="320908"/>
          </a:xfrm>
        </p:spPr>
        <p:txBody>
          <a:bodyPr/>
          <a:lstStyle/>
          <a:p>
            <a:r>
              <a:rPr lang="en-US" sz="2100" dirty="0"/>
              <a:t>Discovery on the Prairie: an integrated vision for Fermilab’s future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B9C668-49BB-6342-0A6C-787DBAFF9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868" y="523517"/>
            <a:ext cx="3157121" cy="40964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3CCDE0-3EE1-A6A2-46AE-0A84019968B6}"/>
              </a:ext>
            </a:extLst>
          </p:cNvPr>
          <p:cNvSpPr txBox="1"/>
          <p:nvPr/>
        </p:nvSpPr>
        <p:spPr>
          <a:xfrm>
            <a:off x="8473734" y="4375385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Helvetica" pitchFamily="2" charset="0"/>
              </a:rPr>
              <a:t>S. Koch</a:t>
            </a:r>
          </a:p>
        </p:txBody>
      </p:sp>
    </p:spTree>
    <p:extLst>
      <p:ext uri="{BB962C8B-B14F-4D97-AF65-F5344CB8AC3E}">
        <p14:creationId xmlns:p14="http://schemas.microsoft.com/office/powerpoint/2010/main" val="737972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80ADFE-57A4-5918-3CAC-DEFAE1632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18" y="560594"/>
            <a:ext cx="4764929" cy="3794522"/>
          </a:xfrm>
        </p:spPr>
        <p:txBody>
          <a:bodyPr/>
          <a:lstStyle/>
          <a:p>
            <a:r>
              <a:rPr lang="en-US" b="1" dirty="0"/>
              <a:t>Village:</a:t>
            </a:r>
          </a:p>
          <a:p>
            <a:pPr lvl="1"/>
            <a:r>
              <a:rPr lang="en-US" dirty="0"/>
              <a:t>DOTP Survey completed in late ’23; &gt;600 respondents (65% employees, 35% users/affiliates)</a:t>
            </a:r>
          </a:p>
          <a:p>
            <a:pPr lvl="1"/>
            <a:r>
              <a:rPr lang="en-US" dirty="0"/>
              <a:t>Focus Groups with representatives from experimental collaborations, user organizations, and other stakeholder groups</a:t>
            </a:r>
          </a:p>
          <a:p>
            <a:pPr lvl="1"/>
            <a:r>
              <a:rPr lang="en-US" dirty="0"/>
              <a:t>Focus on Access/Security, Housing, Amenities (Daycare, Recreation, Food, IT), Transportation</a:t>
            </a:r>
          </a:p>
          <a:p>
            <a:r>
              <a:rPr lang="en-US" b="1" dirty="0"/>
              <a:t>Tech Park:</a:t>
            </a:r>
          </a:p>
          <a:p>
            <a:pPr lvl="1"/>
            <a:r>
              <a:rPr lang="en-US" dirty="0"/>
              <a:t>Site visits to ORNL, BNL and Sandia</a:t>
            </a:r>
          </a:p>
          <a:p>
            <a:pPr lvl="1"/>
            <a:r>
              <a:rPr lang="en-US" dirty="0"/>
              <a:t>Broad discussions with Fermi Site Office, industry, state of IL, academia</a:t>
            </a:r>
          </a:p>
          <a:p>
            <a:r>
              <a:rPr lang="en-US" b="1" dirty="0"/>
              <a:t>STEM Campus:</a:t>
            </a:r>
          </a:p>
          <a:p>
            <a:pPr lvl="1"/>
            <a:r>
              <a:rPr lang="en-US" dirty="0"/>
              <a:t>Focus groups; historic data; internal discussions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C60C27-FE8A-D7A4-903D-190665221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DOTP is driven by data and fieldwork to benefit mission and stakeholders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31F4C-3079-358C-6574-DC906120FD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D979F-6A97-A09E-C269-25BAC1321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9A3CF-0EA5-ECC8-4380-499E32F37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361A3351-1235-8DEB-B488-5033C5996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820" y="2444448"/>
            <a:ext cx="3408772" cy="2217393"/>
          </a:xfrm>
          <a:prstGeom prst="rect">
            <a:avLst/>
          </a:prstGeom>
        </p:spPr>
      </p:pic>
      <p:pic>
        <p:nvPicPr>
          <p:cNvPr id="14" name="Picture 13" descr="A blue circle with white circle and numbers&#10;&#10;Description automatically generated">
            <a:extLst>
              <a:ext uri="{FF2B5EF4-FFF2-40B4-BE49-F238E27FC236}">
                <a16:creationId xmlns:a16="http://schemas.microsoft.com/office/drawing/2014/main" id="{44B76EE7-90A7-29B4-D00D-F81203D98D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003"/>
          <a:stretch/>
        </p:blipFill>
        <p:spPr>
          <a:xfrm>
            <a:off x="5450597" y="548471"/>
            <a:ext cx="3344153" cy="187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1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5B67AA-6D5F-2366-AA26-FA2149662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The Fermilab Village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E9868-1C0E-FE07-9A18-14756AAA1B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7016A-4BC8-72AA-E96B-67DD54C87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78748-E6BB-E9D4-A42A-6E8673924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2" name="Picture 11" descr="An aerial view of a town&#10;&#10;Description automatically generated">
            <a:extLst>
              <a:ext uri="{FF2B5EF4-FFF2-40B4-BE49-F238E27FC236}">
                <a16:creationId xmlns:a16="http://schemas.microsoft.com/office/drawing/2014/main" id="{82648FE1-D1D9-44A2-5E73-B789AB907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67" y="76612"/>
            <a:ext cx="3972105" cy="4597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5F80E7-01D0-F917-6CAB-2421AE3AF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67" y="38100"/>
            <a:ext cx="4004313" cy="46362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0761C6-A1AA-96C6-FC9B-402707149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552" y="1098550"/>
            <a:ext cx="4681945" cy="3213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250BF3-7EF4-C964-00B8-610F2FF0B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066" y="4558631"/>
            <a:ext cx="953311" cy="11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3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8C46A4-A28C-56C5-A1DC-95443E94A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76ACD1-38A9-950E-52CB-BE676A63A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C0722-C075-5B2B-1892-FA9DB6B7BF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FD777-2D39-E7C9-8FCE-2854E239F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8DFDA-E17D-C209-F49D-D074E2680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90BC56-D29F-1CEF-EFB9-2273A20FE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284"/>
          <a:stretch/>
        </p:blipFill>
        <p:spPr>
          <a:xfrm>
            <a:off x="0" y="54483"/>
            <a:ext cx="9144000" cy="22750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55F754-6871-06E5-F64A-A17FAADEE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516"/>
          <a:stretch/>
        </p:blipFill>
        <p:spPr>
          <a:xfrm>
            <a:off x="0" y="70827"/>
            <a:ext cx="9144000" cy="2275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45F820-490C-71FF-D354-F05D03056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516"/>
          <a:stretch/>
        </p:blipFill>
        <p:spPr>
          <a:xfrm>
            <a:off x="0" y="2322406"/>
            <a:ext cx="9144000" cy="2275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24CF00-1852-A3B5-1CC4-F9FF8AE44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1" y="4581122"/>
            <a:ext cx="953311" cy="11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81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2DCB5A-CDB3-07DB-7F48-426D1D144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Phase-I housing is a near-term anchor and first step toward the vision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4064B-2329-7593-1C69-F6A1F09381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07/10/2024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A350D-2066-267B-95D4-4668624A3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DOTP | Fermilab Users Meeting ‘24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536BB-3EF0-C955-DDB8-2C7F1657C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6" name="Content Placeholder 15" descr="A house with different elevation drawings&#10;&#10;Description automatically generated with medium confidence">
            <a:extLst>
              <a:ext uri="{FF2B5EF4-FFF2-40B4-BE49-F238E27FC236}">
                <a16:creationId xmlns:a16="http://schemas.microsoft.com/office/drawing/2014/main" id="{06AC9DC6-627A-AEEF-B8B7-0C1392508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4384" y="2505914"/>
            <a:ext cx="4323730" cy="2125223"/>
          </a:xfrm>
        </p:spPr>
      </p:pic>
      <p:pic>
        <p:nvPicPr>
          <p:cNvPr id="18" name="Picture 17" descr="A building with a lawn and a path&#10;&#10;Description automatically generated">
            <a:extLst>
              <a:ext uri="{FF2B5EF4-FFF2-40B4-BE49-F238E27FC236}">
                <a16:creationId xmlns:a16="http://schemas.microsoft.com/office/drawing/2014/main" id="{93E5171A-0A2C-5193-E42A-21CDBFEBC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080" y="592220"/>
            <a:ext cx="3290884" cy="1838052"/>
          </a:xfrm>
          <a:prstGeom prst="rect">
            <a:avLst/>
          </a:prstGeom>
        </p:spPr>
      </p:pic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C0EA1E5-8099-F80D-35AF-16FCE4A5575B}"/>
              </a:ext>
            </a:extLst>
          </p:cNvPr>
          <p:cNvSpPr txBox="1">
            <a:spLocks/>
          </p:cNvSpPr>
          <p:nvPr/>
        </p:nvSpPr>
        <p:spPr>
          <a:xfrm>
            <a:off x="228603" y="754703"/>
            <a:ext cx="4387847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Ph-I housing is motivated by lab’s critical near-term housing needs and expanded activities in the LBNF/DUNE era</a:t>
            </a:r>
          </a:p>
          <a:p>
            <a:r>
              <a:rPr lang="en-US" dirty="0"/>
              <a:t>Targets modern, affordable accommodations that are comfortable and efficient for short-term and long-term stays</a:t>
            </a:r>
          </a:p>
          <a:p>
            <a:r>
              <a:rPr lang="en-US" dirty="0"/>
              <a:t>Modular design that can be internally reconfigured as lab needs shift in the future</a:t>
            </a:r>
          </a:p>
          <a:p>
            <a:r>
              <a:rPr lang="en-US" dirty="0"/>
              <a:t>Total capacity 112 beds; individual bathrooms; a common area and kitchenette per 8 rooms</a:t>
            </a:r>
          </a:p>
          <a:p>
            <a:r>
              <a:rPr lang="en-US" dirty="0"/>
              <a:t>Envisioned amenities include grab-and-go, café/coffee bar, collaboration spaces, and conference/zoom rooms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B66F58-FB05-E450-0A95-12D3BB033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798" y="3754124"/>
            <a:ext cx="825166" cy="2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94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_Powerpoint_16x9_103023" id="{E1BB9EEB-EE7F-6A45-902D-2FAAA9CEF802}" vid="{7D1E3761-D559-8944-983C-6FB4DBA43E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FNAL_PowerPoint_16x9_103023(1)</Template>
  <TotalTime>7348</TotalTime>
  <Words>1284</Words>
  <Application>Microsoft Office PowerPoint</Application>
  <PresentationFormat>On-screen Show (16:9)</PresentationFormat>
  <Paragraphs>153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Courier New</vt:lpstr>
      <vt:lpstr>Helvetica</vt:lpstr>
      <vt:lpstr>Fermilab_PPT_090915</vt:lpstr>
      <vt:lpstr>PowerPoint Presentation</vt:lpstr>
      <vt:lpstr>Acknowledgements</vt:lpstr>
      <vt:lpstr>Fermilab is a unique place for Science, Innovation, Community and Inspiration</vt:lpstr>
      <vt:lpstr>PowerPoint Presentation</vt:lpstr>
      <vt:lpstr>Discovery on the Prairie: an integrated vision for Fermilab’s future</vt:lpstr>
      <vt:lpstr>DOTP is driven by data and fieldwork to benefit mission and stakeholders</vt:lpstr>
      <vt:lpstr>The Fermilab Village</vt:lpstr>
      <vt:lpstr>PowerPoint Presentation</vt:lpstr>
      <vt:lpstr>Phase-I housing is a near-term anchor and first step toward the vision</vt:lpstr>
      <vt:lpstr>PowerPoint Presentation</vt:lpstr>
      <vt:lpstr>PowerPoint Presentation</vt:lpstr>
      <vt:lpstr>PowerPoint Presentation</vt:lpstr>
      <vt:lpstr>A Technology and Innovation Park is a central long-term element of DOTP</vt:lpstr>
      <vt:lpstr>Fermilab has a unique brand and reach in STEM inspiration</vt:lpstr>
      <vt:lpstr>Option 1: Expansion of Lederman Center (preliminary concept)</vt:lpstr>
      <vt:lpstr>Option 2: Next-generation STEM campus (preliminary concept)</vt:lpstr>
      <vt:lpstr>Discovery on the Prairie: Summary</vt:lpstr>
      <vt:lpstr>EXTRAS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Jonathan D. Jarvis x 35151N</dc:creator>
  <cp:lastModifiedBy>John Jarvis</cp:lastModifiedBy>
  <cp:revision>36</cp:revision>
  <cp:lastPrinted>2014-01-20T19:40:21Z</cp:lastPrinted>
  <dcterms:created xsi:type="dcterms:W3CDTF">2024-07-03T23:19:06Z</dcterms:created>
  <dcterms:modified xsi:type="dcterms:W3CDTF">2024-07-10T18:26:47Z</dcterms:modified>
</cp:coreProperties>
</file>