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6"/>
  </p:notesMasterIdLst>
  <p:handoutMasterIdLst>
    <p:handoutMasterId r:id="rId17"/>
  </p:handoutMasterIdLst>
  <p:sldIdLst>
    <p:sldId id="4072" r:id="rId5"/>
    <p:sldId id="2076137349" r:id="rId6"/>
    <p:sldId id="2076137627" r:id="rId7"/>
    <p:sldId id="2076137558" r:id="rId8"/>
    <p:sldId id="2125" r:id="rId9"/>
    <p:sldId id="4139" r:id="rId10"/>
    <p:sldId id="2147469111" r:id="rId11"/>
    <p:sldId id="2076137559" r:id="rId12"/>
    <p:sldId id="2076137634" r:id="rId13"/>
    <p:sldId id="2076137633" r:id="rId14"/>
    <p:sldId id="2147469110" r:id="rId15"/>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0D11"/>
    <a:srgbClr val="009CDC"/>
    <a:srgbClr val="253746"/>
    <a:srgbClr val="81A8BD"/>
    <a:srgbClr val="B2C6D4"/>
    <a:srgbClr val="E3E8EE"/>
    <a:srgbClr val="00205C"/>
    <a:srgbClr val="FF8400"/>
    <a:srgbClr val="F9C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6966" autoAdjust="0"/>
  </p:normalViewPr>
  <p:slideViewPr>
    <p:cSldViewPr snapToGrid="0">
      <p:cViewPr varScale="1">
        <p:scale>
          <a:sx n="130" d="100"/>
          <a:sy n="130" d="100"/>
        </p:scale>
        <p:origin x="144" y="270"/>
      </p:cViewPr>
      <p:guideLst>
        <p:guide pos="2880"/>
        <p:guide orient="horz" pos="1620"/>
      </p:guideLst>
    </p:cSldViewPr>
  </p:slideViewPr>
  <p:notesTextViewPr>
    <p:cViewPr>
      <p:scale>
        <a:sx n="1" d="1"/>
        <a:sy n="1" d="1"/>
      </p:scale>
      <p:origin x="0" y="0"/>
    </p:cViewPr>
  </p:notesTextViewPr>
  <p:sorterViewPr>
    <p:cViewPr>
      <p:scale>
        <a:sx n="59" d="100"/>
        <a:sy n="59" d="100"/>
      </p:scale>
      <p:origin x="0" y="0"/>
    </p:cViewPr>
  </p:sorterViewPr>
  <p:notesViewPr>
    <p:cSldViewPr snapToGrid="0">
      <p:cViewPr varScale="1">
        <p:scale>
          <a:sx n="74" d="100"/>
          <a:sy n="74" d="100"/>
        </p:scale>
        <p:origin x="25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735" tIns="47867" rIns="95735" bIns="47867"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5735" tIns="47867" rIns="95735" bIns="47867" rtlCol="0"/>
          <a:lstStyle>
            <a:lvl1pPr algn="r">
              <a:defRPr sz="1300"/>
            </a:lvl1pPr>
          </a:lstStyle>
          <a:p>
            <a:fld id="{C364009F-910E-4684-8BDE-467AF747EA17}" type="datetimeFigureOut">
              <a:rPr lang="en-US" smtClean="0"/>
              <a:t>7/9/2024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35" tIns="47867" rIns="95735" bIns="47867" rtlCol="0" anchor="b"/>
          <a:lstStyle>
            <a:lvl1pPr algn="r">
              <a:defRPr sz="1300"/>
            </a:lvl1pPr>
          </a:lstStyle>
          <a:p>
            <a:fld id="{F90836FF-3F43-4135-855F-E6B4D4EF5554}" type="slidenum">
              <a:rPr lang="en-US" smtClean="0"/>
              <a:t>‹#›</a:t>
            </a:fld>
            <a:endParaRPr lang="en-US" dirty="0"/>
          </a:p>
        </p:txBody>
      </p:sp>
    </p:spTree>
    <p:extLst>
      <p:ext uri="{BB962C8B-B14F-4D97-AF65-F5344CB8AC3E}">
        <p14:creationId xmlns:p14="http://schemas.microsoft.com/office/powerpoint/2010/main" val="30569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735" tIns="47867" rIns="95735" bIns="4786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5735" tIns="47867" rIns="95735" bIns="47867" rtlCol="0"/>
          <a:lstStyle>
            <a:lvl1pPr algn="r">
              <a:defRPr sz="1300"/>
            </a:lvl1pPr>
          </a:lstStyle>
          <a:p>
            <a:fld id="{7BE47501-214A-47CA-995E-418DAB35E62E}" type="datetimeFigureOut">
              <a:rPr lang="en-US" smtClean="0"/>
              <a:t>7/9/2024</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35" tIns="47867" rIns="95735" bIns="47867"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5735" tIns="47867" rIns="95735" bIns="478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35" tIns="47867" rIns="95735" bIns="47867" rtlCol="0" anchor="b"/>
          <a:lstStyle>
            <a:lvl1pPr algn="r">
              <a:defRPr sz="1300"/>
            </a:lvl1pPr>
          </a:lstStyle>
          <a:p>
            <a:fld id="{739697D3-004F-42C3-B582-14D863BF3E53}" type="slidenum">
              <a:rPr lang="en-US" smtClean="0"/>
              <a:t>‹#›</a:t>
            </a:fld>
            <a:endParaRPr lang="en-US" dirty="0"/>
          </a:p>
        </p:txBody>
      </p:sp>
    </p:spTree>
    <p:extLst>
      <p:ext uri="{BB962C8B-B14F-4D97-AF65-F5344CB8AC3E}">
        <p14:creationId xmlns:p14="http://schemas.microsoft.com/office/powerpoint/2010/main" val="266052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Please refer to the ABR/QBR User Guide for guidance on how to maximize the value of these reviews and the deck in general (**to be developed**)</a:t>
            </a:r>
          </a:p>
          <a:p>
            <a:pPr lvl="0"/>
            <a:endParaRPr lang="en-US" dirty="0"/>
          </a:p>
          <a:p>
            <a:pPr lvl="0"/>
            <a:r>
              <a:rPr lang="en-US" dirty="0"/>
              <a:t>This template is designed to be modular, to allow the legal teams to select the slides that are most relevant and will resonate with the particular client.</a:t>
            </a:r>
          </a:p>
          <a:p>
            <a:pPr lvl="0"/>
            <a:endParaRPr lang="en-US" dirty="0"/>
          </a:p>
          <a:p>
            <a:pPr lvl="0"/>
            <a:r>
              <a:rPr lang="en-US" dirty="0"/>
              <a:t>Where the client's nomenclature differs from the general terminology used in the deck, the client's nomenclature should be used (e.g. how the client refers to the respective regions).</a:t>
            </a:r>
          </a:p>
          <a:p>
            <a:pPr lvl="0"/>
            <a:endParaRPr lang="en-US" dirty="0"/>
          </a:p>
          <a:p>
            <a:pPr lvl="0"/>
            <a:r>
              <a:rPr lang="en-US" dirty="0"/>
              <a:t>When pulling regional data throughout, ensure you have advised the Reporting Team of the countries to be included in each respective region.</a:t>
            </a:r>
          </a:p>
          <a:p>
            <a:pPr lvl="0"/>
            <a:endParaRPr lang="en-US" dirty="0"/>
          </a:p>
          <a:p>
            <a:pPr lvl="0"/>
            <a:r>
              <a:rPr lang="en-US" dirty="0"/>
              <a:t>As a general recommendation: consider how you can evoke positive emotions during our presentations, to enable them to feel the connection to the team and the firm and strength of the relationship. If the program review will take place in person, consider bringing something tangible to leave with the client to evoke a positive memory of the meeting in them each time they see/use/touch it.</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1</a:t>
            </a:fld>
            <a:endParaRPr lang="en-US" dirty="0"/>
          </a:p>
        </p:txBody>
      </p:sp>
    </p:spTree>
    <p:extLst>
      <p:ext uri="{BB962C8B-B14F-4D97-AF65-F5344CB8AC3E}">
        <p14:creationId xmlns:p14="http://schemas.microsoft.com/office/powerpoint/2010/main" val="171692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Specific competitor names should not be used where they are clients of the firm, but this is an opportunity to provide general insight into how the client's industry is handling certain issues, to provide an opportunity for them to consider whether any adjustments to their program, policies, and/or immigration benefits offered to their employees might be appropriate.</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10</a:t>
            </a:fld>
            <a:endParaRPr lang="en-US" dirty="0"/>
          </a:p>
        </p:txBody>
      </p:sp>
    </p:spTree>
    <p:extLst>
      <p:ext uri="{BB962C8B-B14F-4D97-AF65-F5344CB8AC3E}">
        <p14:creationId xmlns:p14="http://schemas.microsoft.com/office/powerpoint/2010/main" val="5812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868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708025"/>
            <a:ext cx="6296025" cy="3541713"/>
          </a:xfrm>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43952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Include the most significant trends in the environment, that are relevant to the client.</a:t>
            </a:r>
          </a:p>
          <a:p>
            <a:pPr lvl="0"/>
            <a:endParaRPr lang="en-US" dirty="0"/>
          </a:p>
          <a:p>
            <a:pPr lvl="0"/>
            <a:r>
              <a:rPr lang="en-US" dirty="0"/>
              <a:t>Brief summaries should be used for each bullet point to facilitate the discussion during the review.</a:t>
            </a:r>
          </a:p>
          <a:p>
            <a:pPr lvl="0"/>
            <a:endParaRPr lang="en-US" dirty="0"/>
          </a:p>
          <a:p>
            <a:pPr lvl="0"/>
            <a:r>
              <a:rPr lang="en-US" dirty="0"/>
              <a:t>It is important to only include trends that will be relevant for the client and their program.</a:t>
            </a:r>
          </a:p>
        </p:txBody>
      </p:sp>
      <p:sp>
        <p:nvSpPr>
          <p:cNvPr id="4" name="Slide Number Placeholder 3"/>
          <p:cNvSpPr>
            <a:spLocks noGrp="1"/>
          </p:cNvSpPr>
          <p:nvPr>
            <p:ph type="sldNum" sz="quarter" idx="5"/>
          </p:nvPr>
        </p:nvSpPr>
        <p:spPr/>
        <p:txBody>
          <a:bodyPr/>
          <a:lstStyle/>
          <a:p>
            <a:fld id="{739697D3-004F-42C3-B582-14D863BF3E53}" type="slidenum">
              <a:rPr lang="en-US" smtClean="0"/>
              <a:t>3</a:t>
            </a:fld>
            <a:endParaRPr lang="en-US" dirty="0"/>
          </a:p>
        </p:txBody>
      </p:sp>
    </p:spTree>
    <p:extLst>
      <p:ext uri="{BB962C8B-B14F-4D97-AF65-F5344CB8AC3E}">
        <p14:creationId xmlns:p14="http://schemas.microsoft.com/office/powerpoint/2010/main" val="110992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Specific competitor names should not be used where they are clients of the firm, but this is an opportunity to provide general insight into how the client's industry is handling certain issues, to provide an opportunity for them to consider whether any adjustments to their program, policies, and/or immigration benefits offered to their employees might be appropriate.</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4</a:t>
            </a:fld>
            <a:endParaRPr lang="en-US" dirty="0"/>
          </a:p>
        </p:txBody>
      </p:sp>
    </p:spTree>
    <p:extLst>
      <p:ext uri="{BB962C8B-B14F-4D97-AF65-F5344CB8AC3E}">
        <p14:creationId xmlns:p14="http://schemas.microsoft.com/office/powerpoint/2010/main" val="5812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697D3-004F-42C3-B582-14D863BF3E53}" type="slidenum">
              <a:rPr lang="en-US" smtClean="0"/>
              <a:t>5</a:t>
            </a:fld>
            <a:endParaRPr lang="en-US" dirty="0"/>
          </a:p>
        </p:txBody>
      </p:sp>
    </p:spTree>
    <p:extLst>
      <p:ext uri="{BB962C8B-B14F-4D97-AF65-F5344CB8AC3E}">
        <p14:creationId xmlns:p14="http://schemas.microsoft.com/office/powerpoint/2010/main" val="33463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Consider posing certain questions to the client in advance of the meeting to ask if they would be willing to speak to the issues during the meeting, and giving them ample opportunity to prepare, so they're not inadvertently put on the spot during the meeting and unprepared/embarrassed.</a:t>
            </a:r>
          </a:p>
          <a:p>
            <a:pPr lvl="0"/>
            <a:endParaRPr lang="en-US" dirty="0"/>
          </a:p>
          <a:p>
            <a:pPr lvl="0"/>
            <a:r>
              <a:rPr lang="en-US" dirty="0"/>
              <a:t>Client remarks should be high level, blue sky.  Do not ask them to take time to reiterate what we already know.</a:t>
            </a:r>
          </a:p>
          <a:p>
            <a:pPr lvl="0"/>
            <a:endParaRPr lang="en-US" dirty="0"/>
          </a:p>
          <a:p>
            <a:pPr lvl="0"/>
            <a:r>
              <a:rPr lang="en-US" dirty="0"/>
              <a:t>Also consider asking them what their plans are for the next 1-3 years so we can partner with them strategic to address those issues well in advance and make any appropriate program adjustments in preparation for their plans.</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6</a:t>
            </a:fld>
            <a:endParaRPr lang="en-US" dirty="0"/>
          </a:p>
        </p:txBody>
      </p:sp>
    </p:spTree>
    <p:extLst>
      <p:ext uri="{BB962C8B-B14F-4D97-AF65-F5344CB8AC3E}">
        <p14:creationId xmlns:p14="http://schemas.microsoft.com/office/powerpoint/2010/main" val="256914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Consider posing certain questions to the client in advance of the meeting to ask if they would be willing to speak to the issues during the meeting, and giving them ample opportunity to prepare, so they're not inadvertently put on the spot during the meeting and unprepared/embarrassed.</a:t>
            </a:r>
          </a:p>
          <a:p>
            <a:pPr lvl="0"/>
            <a:endParaRPr lang="en-US" dirty="0"/>
          </a:p>
          <a:p>
            <a:pPr lvl="0"/>
            <a:r>
              <a:rPr lang="en-US" dirty="0"/>
              <a:t>Client remarks should be high level, blue sky.  Do not ask them to take time to reiterate what we already know.</a:t>
            </a:r>
          </a:p>
          <a:p>
            <a:pPr lvl="0"/>
            <a:endParaRPr lang="en-US" dirty="0"/>
          </a:p>
          <a:p>
            <a:pPr lvl="0"/>
            <a:r>
              <a:rPr lang="en-US" dirty="0"/>
              <a:t>Also consider asking them what their plans are for the next 1-3 years so we can partner with them strategic to address those issues well in advance and make any appropriate program adjustments in preparation for their plans.</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7</a:t>
            </a:fld>
            <a:endParaRPr lang="en-US" dirty="0"/>
          </a:p>
        </p:txBody>
      </p:sp>
    </p:spTree>
    <p:extLst>
      <p:ext uri="{BB962C8B-B14F-4D97-AF65-F5344CB8AC3E}">
        <p14:creationId xmlns:p14="http://schemas.microsoft.com/office/powerpoint/2010/main" val="163236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slide should be used to provide insightful comparisons into how the client's program stacks up against the competition, including any thoughts as to why their program or policies may differ from the competition.</a:t>
            </a:r>
          </a:p>
          <a:p>
            <a:pPr lvl="0"/>
            <a:endParaRPr lang="en-US" dirty="0"/>
          </a:p>
          <a:p>
            <a:pPr lvl="0"/>
            <a:r>
              <a:rPr lang="en-US" dirty="0"/>
              <a:t>This slide should be used in connection with the next slide.</a:t>
            </a:r>
          </a:p>
          <a:p>
            <a:endParaRPr lang="en-GB" dirty="0"/>
          </a:p>
        </p:txBody>
      </p:sp>
      <p:sp>
        <p:nvSpPr>
          <p:cNvPr id="4" name="Slide Number Placeholder 3"/>
          <p:cNvSpPr>
            <a:spLocks noGrp="1"/>
          </p:cNvSpPr>
          <p:nvPr>
            <p:ph type="sldNum" sz="quarter" idx="5"/>
          </p:nvPr>
        </p:nvSpPr>
        <p:spPr/>
        <p:txBody>
          <a:bodyPr/>
          <a:lstStyle/>
          <a:p>
            <a:fld id="{739697D3-004F-42C3-B582-14D863BF3E53}" type="slidenum">
              <a:rPr lang="en-US" smtClean="0"/>
              <a:t>8</a:t>
            </a:fld>
            <a:endParaRPr lang="en-US" dirty="0"/>
          </a:p>
        </p:txBody>
      </p:sp>
    </p:spTree>
    <p:extLst>
      <p:ext uri="{BB962C8B-B14F-4D97-AF65-F5344CB8AC3E}">
        <p14:creationId xmlns:p14="http://schemas.microsoft.com/office/powerpoint/2010/main" val="406070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697D3-004F-42C3-B582-14D863BF3E53}" type="slidenum">
              <a:rPr lang="en-US" smtClean="0"/>
              <a:t>9</a:t>
            </a:fld>
            <a:endParaRPr lang="en-US" dirty="0"/>
          </a:p>
        </p:txBody>
      </p:sp>
    </p:spTree>
    <p:extLst>
      <p:ext uri="{BB962C8B-B14F-4D97-AF65-F5344CB8AC3E}">
        <p14:creationId xmlns:p14="http://schemas.microsoft.com/office/powerpoint/2010/main" val="326011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908" y="0"/>
            <a:ext cx="9143999" cy="3628810"/>
          </a:xfrm>
          <a:custGeom>
            <a:avLst/>
            <a:gdLst>
              <a:gd name="connsiteX0" fmla="*/ 0 w 9143999"/>
              <a:gd name="connsiteY0" fmla="*/ 0 h 3627210"/>
              <a:gd name="connsiteX1" fmla="*/ 9143999 w 9143999"/>
              <a:gd name="connsiteY1" fmla="*/ 0 h 3627210"/>
              <a:gd name="connsiteX2" fmla="*/ 9143999 w 9143999"/>
              <a:gd name="connsiteY2" fmla="*/ 3627210 h 3627210"/>
              <a:gd name="connsiteX3" fmla="*/ 0 w 9143999"/>
              <a:gd name="connsiteY3" fmla="*/ 3627210 h 3627210"/>
              <a:gd name="connsiteX4" fmla="*/ 0 w 9143999"/>
              <a:gd name="connsiteY4" fmla="*/ 0 h 3627210"/>
              <a:gd name="connsiteX0" fmla="*/ 0 w 9143999"/>
              <a:gd name="connsiteY0" fmla="*/ 0 h 3627210"/>
              <a:gd name="connsiteX1" fmla="*/ 9143999 w 9143999"/>
              <a:gd name="connsiteY1" fmla="*/ 0 h 3627210"/>
              <a:gd name="connsiteX2" fmla="*/ 9143999 w 9143999"/>
              <a:gd name="connsiteY2" fmla="*/ 3627210 h 3627210"/>
              <a:gd name="connsiteX3" fmla="*/ 5778759 w 9143999"/>
              <a:gd name="connsiteY3" fmla="*/ 3626498 h 3627210"/>
              <a:gd name="connsiteX4" fmla="*/ 0 w 9143999"/>
              <a:gd name="connsiteY4" fmla="*/ 3627210 h 3627210"/>
              <a:gd name="connsiteX5" fmla="*/ 0 w 9143999"/>
              <a:gd name="connsiteY5" fmla="*/ 0 h 3627210"/>
              <a:gd name="connsiteX0" fmla="*/ 0 w 9143999"/>
              <a:gd name="connsiteY0" fmla="*/ 0 h 3627210"/>
              <a:gd name="connsiteX1" fmla="*/ 9143999 w 9143999"/>
              <a:gd name="connsiteY1" fmla="*/ 0 h 3627210"/>
              <a:gd name="connsiteX2" fmla="*/ 9143999 w 9143999"/>
              <a:gd name="connsiteY2" fmla="*/ 3627210 h 3627210"/>
              <a:gd name="connsiteX3" fmla="*/ 7016620 w 9143999"/>
              <a:gd name="connsiteY3" fmla="*/ 3626498 h 3627210"/>
              <a:gd name="connsiteX4" fmla="*/ 5778759 w 9143999"/>
              <a:gd name="connsiteY4" fmla="*/ 3626498 h 3627210"/>
              <a:gd name="connsiteX5" fmla="*/ 0 w 9143999"/>
              <a:gd name="connsiteY5" fmla="*/ 3627210 h 3627210"/>
              <a:gd name="connsiteX6" fmla="*/ 0 w 9143999"/>
              <a:gd name="connsiteY6" fmla="*/ 0 h 3627210"/>
              <a:gd name="connsiteX0" fmla="*/ 0 w 9143999"/>
              <a:gd name="connsiteY0" fmla="*/ 0 h 3627210"/>
              <a:gd name="connsiteX1" fmla="*/ 9143999 w 9143999"/>
              <a:gd name="connsiteY1" fmla="*/ 0 h 3627210"/>
              <a:gd name="connsiteX2" fmla="*/ 9143999 w 9143999"/>
              <a:gd name="connsiteY2" fmla="*/ 3627210 h 3627210"/>
              <a:gd name="connsiteX3" fmla="*/ 7016620 w 9143999"/>
              <a:gd name="connsiteY3" fmla="*/ 3626498 h 3627210"/>
              <a:gd name="connsiteX4" fmla="*/ 5778759 w 9143999"/>
              <a:gd name="connsiteY4" fmla="*/ 3626498 h 3627210"/>
              <a:gd name="connsiteX5" fmla="*/ 5666792 w 9143999"/>
              <a:gd name="connsiteY5" fmla="*/ 2569029 h 3627210"/>
              <a:gd name="connsiteX6" fmla="*/ 0 w 9143999"/>
              <a:gd name="connsiteY6" fmla="*/ 3627210 h 3627210"/>
              <a:gd name="connsiteX7" fmla="*/ 0 w 9143999"/>
              <a:gd name="connsiteY7" fmla="*/ 0 h 3627210"/>
              <a:gd name="connsiteX0" fmla="*/ 0 w 9143999"/>
              <a:gd name="connsiteY0" fmla="*/ 0 h 3627210"/>
              <a:gd name="connsiteX1" fmla="*/ 9143999 w 9143999"/>
              <a:gd name="connsiteY1" fmla="*/ 0 h 3627210"/>
              <a:gd name="connsiteX2" fmla="*/ 9143999 w 9143999"/>
              <a:gd name="connsiteY2" fmla="*/ 3627210 h 3627210"/>
              <a:gd name="connsiteX3" fmla="*/ 7016620 w 9143999"/>
              <a:gd name="connsiteY3" fmla="*/ 3626498 h 3627210"/>
              <a:gd name="connsiteX4" fmla="*/ 5778759 w 9143999"/>
              <a:gd name="connsiteY4" fmla="*/ 3626498 h 3627210"/>
              <a:gd name="connsiteX5" fmla="*/ 5666792 w 9143999"/>
              <a:gd name="connsiteY5" fmla="*/ 2569029 h 3627210"/>
              <a:gd name="connsiteX6" fmla="*/ 0 w 9143999"/>
              <a:gd name="connsiteY6" fmla="*/ 2582181 h 3627210"/>
              <a:gd name="connsiteX7" fmla="*/ 0 w 9143999"/>
              <a:gd name="connsiteY7" fmla="*/ 0 h 3627210"/>
              <a:gd name="connsiteX0" fmla="*/ 0 w 9143999"/>
              <a:gd name="connsiteY0" fmla="*/ 0 h 3632718"/>
              <a:gd name="connsiteX1" fmla="*/ 9143999 w 9143999"/>
              <a:gd name="connsiteY1" fmla="*/ 0 h 3632718"/>
              <a:gd name="connsiteX2" fmla="*/ 9143999 w 9143999"/>
              <a:gd name="connsiteY2" fmla="*/ 3627210 h 3632718"/>
              <a:gd name="connsiteX3" fmla="*/ 7016620 w 9143999"/>
              <a:gd name="connsiteY3" fmla="*/ 3626498 h 3632718"/>
              <a:gd name="connsiteX4" fmla="*/ 5697894 w 9143999"/>
              <a:gd name="connsiteY4" fmla="*/ 3632718 h 3632718"/>
              <a:gd name="connsiteX5" fmla="*/ 5666792 w 9143999"/>
              <a:gd name="connsiteY5" fmla="*/ 2569029 h 3632718"/>
              <a:gd name="connsiteX6" fmla="*/ 0 w 9143999"/>
              <a:gd name="connsiteY6" fmla="*/ 2582181 h 3632718"/>
              <a:gd name="connsiteX7" fmla="*/ 0 w 9143999"/>
              <a:gd name="connsiteY7" fmla="*/ 0 h 3632718"/>
              <a:gd name="connsiteX0" fmla="*/ 0 w 9143999"/>
              <a:gd name="connsiteY0" fmla="*/ 0 h 3632718"/>
              <a:gd name="connsiteX1" fmla="*/ 9143999 w 9143999"/>
              <a:gd name="connsiteY1" fmla="*/ 0 h 3632718"/>
              <a:gd name="connsiteX2" fmla="*/ 9143999 w 9143999"/>
              <a:gd name="connsiteY2" fmla="*/ 3627210 h 3632718"/>
              <a:gd name="connsiteX3" fmla="*/ 7016620 w 9143999"/>
              <a:gd name="connsiteY3" fmla="*/ 3626498 h 3632718"/>
              <a:gd name="connsiteX4" fmla="*/ 5697894 w 9143999"/>
              <a:gd name="connsiteY4" fmla="*/ 3632718 h 3632718"/>
              <a:gd name="connsiteX5" fmla="*/ 5666792 w 9143999"/>
              <a:gd name="connsiteY5" fmla="*/ 2569029 h 3632718"/>
              <a:gd name="connsiteX6" fmla="*/ 0 w 9143999"/>
              <a:gd name="connsiteY6" fmla="*/ 2582181 h 3632718"/>
              <a:gd name="connsiteX7" fmla="*/ 0 w 9143999"/>
              <a:gd name="connsiteY7" fmla="*/ 0 h 3632718"/>
              <a:gd name="connsiteX0" fmla="*/ 0 w 9143999"/>
              <a:gd name="connsiteY0" fmla="*/ 0 h 3632718"/>
              <a:gd name="connsiteX1" fmla="*/ 9143999 w 9143999"/>
              <a:gd name="connsiteY1" fmla="*/ 0 h 3632718"/>
              <a:gd name="connsiteX2" fmla="*/ 9143999 w 9143999"/>
              <a:gd name="connsiteY2" fmla="*/ 3627210 h 3632718"/>
              <a:gd name="connsiteX3" fmla="*/ 7016620 w 9143999"/>
              <a:gd name="connsiteY3" fmla="*/ 3626498 h 3632718"/>
              <a:gd name="connsiteX4" fmla="*/ 5697894 w 9143999"/>
              <a:gd name="connsiteY4" fmla="*/ 3632718 h 3632718"/>
              <a:gd name="connsiteX5" fmla="*/ 5666792 w 9143999"/>
              <a:gd name="connsiteY5" fmla="*/ 2569029 h 3632718"/>
              <a:gd name="connsiteX6" fmla="*/ 0 w 9143999"/>
              <a:gd name="connsiteY6" fmla="*/ 2582181 h 3632718"/>
              <a:gd name="connsiteX7" fmla="*/ 0 w 9143999"/>
              <a:gd name="connsiteY7" fmla="*/ 0 h 3632718"/>
              <a:gd name="connsiteX0" fmla="*/ 0 w 9143999"/>
              <a:gd name="connsiteY0" fmla="*/ 0 h 3632718"/>
              <a:gd name="connsiteX1" fmla="*/ 9143999 w 9143999"/>
              <a:gd name="connsiteY1" fmla="*/ 0 h 3632718"/>
              <a:gd name="connsiteX2" fmla="*/ 9143999 w 9143999"/>
              <a:gd name="connsiteY2" fmla="*/ 3627210 h 3632718"/>
              <a:gd name="connsiteX3" fmla="*/ 7016620 w 9143999"/>
              <a:gd name="connsiteY3" fmla="*/ 3626498 h 3632718"/>
              <a:gd name="connsiteX4" fmla="*/ 5697894 w 9143999"/>
              <a:gd name="connsiteY4" fmla="*/ 3632718 h 3632718"/>
              <a:gd name="connsiteX5" fmla="*/ 5685453 w 9143999"/>
              <a:gd name="connsiteY5" fmla="*/ 2569029 h 3632718"/>
              <a:gd name="connsiteX6" fmla="*/ 0 w 9143999"/>
              <a:gd name="connsiteY6" fmla="*/ 2582181 h 3632718"/>
              <a:gd name="connsiteX7" fmla="*/ 0 w 9143999"/>
              <a:gd name="connsiteY7" fmla="*/ 0 h 3632718"/>
              <a:gd name="connsiteX0" fmla="*/ 0 w 9143999"/>
              <a:gd name="connsiteY0" fmla="*/ 0 h 3636626"/>
              <a:gd name="connsiteX1" fmla="*/ 9143999 w 9143999"/>
              <a:gd name="connsiteY1" fmla="*/ 0 h 3636626"/>
              <a:gd name="connsiteX2" fmla="*/ 9143999 w 9143999"/>
              <a:gd name="connsiteY2" fmla="*/ 3627210 h 3636626"/>
              <a:gd name="connsiteX3" fmla="*/ 7016620 w 9143999"/>
              <a:gd name="connsiteY3" fmla="*/ 3626498 h 3636626"/>
              <a:gd name="connsiteX4" fmla="*/ 5686171 w 9143999"/>
              <a:gd name="connsiteY4" fmla="*/ 3636626 h 3636626"/>
              <a:gd name="connsiteX5" fmla="*/ 5685453 w 9143999"/>
              <a:gd name="connsiteY5" fmla="*/ 2569029 h 3636626"/>
              <a:gd name="connsiteX6" fmla="*/ 0 w 9143999"/>
              <a:gd name="connsiteY6" fmla="*/ 2582181 h 3636626"/>
              <a:gd name="connsiteX7" fmla="*/ 0 w 9143999"/>
              <a:gd name="connsiteY7" fmla="*/ 0 h 3636626"/>
              <a:gd name="connsiteX0" fmla="*/ 0 w 9143999"/>
              <a:gd name="connsiteY0" fmla="*/ 0 h 3636626"/>
              <a:gd name="connsiteX1" fmla="*/ 9143999 w 9143999"/>
              <a:gd name="connsiteY1" fmla="*/ 0 h 3636626"/>
              <a:gd name="connsiteX2" fmla="*/ 9143999 w 9143999"/>
              <a:gd name="connsiteY2" fmla="*/ 3627210 h 3636626"/>
              <a:gd name="connsiteX3" fmla="*/ 7016620 w 9143999"/>
              <a:gd name="connsiteY3" fmla="*/ 3626498 h 3636626"/>
              <a:gd name="connsiteX4" fmla="*/ 5686171 w 9143999"/>
              <a:gd name="connsiteY4" fmla="*/ 3636626 h 3636626"/>
              <a:gd name="connsiteX5" fmla="*/ 5685453 w 9143999"/>
              <a:gd name="connsiteY5" fmla="*/ 2569029 h 3636626"/>
              <a:gd name="connsiteX6" fmla="*/ 0 w 9143999"/>
              <a:gd name="connsiteY6" fmla="*/ 2582181 h 3636626"/>
              <a:gd name="connsiteX7" fmla="*/ 0 w 9143999"/>
              <a:gd name="connsiteY7" fmla="*/ 0 h 3636626"/>
              <a:gd name="connsiteX0" fmla="*/ 0 w 9143999"/>
              <a:gd name="connsiteY0" fmla="*/ 0 h 3628810"/>
              <a:gd name="connsiteX1" fmla="*/ 9143999 w 9143999"/>
              <a:gd name="connsiteY1" fmla="*/ 0 h 3628810"/>
              <a:gd name="connsiteX2" fmla="*/ 9143999 w 9143999"/>
              <a:gd name="connsiteY2" fmla="*/ 3627210 h 3628810"/>
              <a:gd name="connsiteX3" fmla="*/ 7016620 w 9143999"/>
              <a:gd name="connsiteY3" fmla="*/ 3626498 h 3628810"/>
              <a:gd name="connsiteX4" fmla="*/ 5686171 w 9143999"/>
              <a:gd name="connsiteY4" fmla="*/ 3628810 h 3628810"/>
              <a:gd name="connsiteX5" fmla="*/ 5685453 w 9143999"/>
              <a:gd name="connsiteY5" fmla="*/ 2569029 h 3628810"/>
              <a:gd name="connsiteX6" fmla="*/ 0 w 9143999"/>
              <a:gd name="connsiteY6" fmla="*/ 2582181 h 3628810"/>
              <a:gd name="connsiteX7" fmla="*/ 0 w 9143999"/>
              <a:gd name="connsiteY7" fmla="*/ 0 h 362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3628810">
                <a:moveTo>
                  <a:pt x="0" y="0"/>
                </a:moveTo>
                <a:lnTo>
                  <a:pt x="9143999" y="0"/>
                </a:lnTo>
                <a:lnTo>
                  <a:pt x="9143999" y="3627210"/>
                </a:lnTo>
                <a:lnTo>
                  <a:pt x="7016620" y="3626498"/>
                </a:lnTo>
                <a:lnTo>
                  <a:pt x="5686171" y="3628810"/>
                </a:lnTo>
                <a:cubicBezTo>
                  <a:pt x="5686172" y="3409023"/>
                  <a:pt x="5690077" y="2672224"/>
                  <a:pt x="5685453" y="2569029"/>
                </a:cubicBezTo>
                <a:lnTo>
                  <a:pt x="0" y="2582181"/>
                </a:lnTo>
                <a:lnTo>
                  <a:pt x="0" y="0"/>
                </a:lnTo>
                <a:close/>
              </a:path>
            </a:pathLst>
          </a:cu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Rectangle 2">
            <a:extLst>
              <a:ext uri="{FF2B5EF4-FFF2-40B4-BE49-F238E27FC236}">
                <a16:creationId xmlns:a16="http://schemas.microsoft.com/office/drawing/2014/main" id="{38FE30F6-FD2D-168B-A0D1-541D8F094B2F}"/>
              </a:ext>
            </a:extLst>
          </p:cNvPr>
          <p:cNvSpPr/>
          <p:nvPr userDrawn="1"/>
        </p:nvSpPr>
        <p:spPr>
          <a:xfrm>
            <a:off x="1191" y="2571751"/>
            <a:ext cx="5696223" cy="2000250"/>
          </a:xfrm>
          <a:prstGeom prst="rect">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pic>
        <p:nvPicPr>
          <p:cNvPr id="4" name="Picture 3" descr="A black and white sign&#10;&#10;Description automatically generated with low confidence">
            <a:extLst>
              <a:ext uri="{FF2B5EF4-FFF2-40B4-BE49-F238E27FC236}">
                <a16:creationId xmlns:a16="http://schemas.microsoft.com/office/drawing/2014/main" id="{7749A3CC-995A-F91F-DC27-8B5C52AAB3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741" y="2851701"/>
            <a:ext cx="1974820" cy="340878"/>
          </a:xfrm>
          <a:prstGeom prst="rect">
            <a:avLst/>
          </a:prstGeom>
        </p:spPr>
      </p:pic>
      <p:sp>
        <p:nvSpPr>
          <p:cNvPr id="5" name="Text Placeholder 3">
            <a:extLst>
              <a:ext uri="{FF2B5EF4-FFF2-40B4-BE49-F238E27FC236}">
                <a16:creationId xmlns:a16="http://schemas.microsoft.com/office/drawing/2014/main" id="{F1EA222C-047C-EA29-97B8-CB9B505D1F6B}"/>
              </a:ext>
            </a:extLst>
          </p:cNvPr>
          <p:cNvSpPr>
            <a:spLocks noGrp="1"/>
          </p:cNvSpPr>
          <p:nvPr>
            <p:ph type="body" sz="quarter" idx="11" hasCustomPrompt="1"/>
          </p:nvPr>
        </p:nvSpPr>
        <p:spPr>
          <a:xfrm>
            <a:off x="4572000" y="4570170"/>
            <a:ext cx="4256955" cy="338138"/>
          </a:xfrm>
          <a:prstGeom prst="rect">
            <a:avLst/>
          </a:prstGeom>
        </p:spPr>
        <p:txBody>
          <a:bodyPr/>
          <a:lstStyle>
            <a:lvl1pPr marL="0" indent="0" algn="r">
              <a:buNone/>
              <a:defRPr sz="14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6" name="Subtitle 2">
            <a:extLst>
              <a:ext uri="{FF2B5EF4-FFF2-40B4-BE49-F238E27FC236}">
                <a16:creationId xmlns:a16="http://schemas.microsoft.com/office/drawing/2014/main" id="{7043AEBE-CA4A-AC77-E700-2222B58DC1CC}"/>
              </a:ext>
            </a:extLst>
          </p:cNvPr>
          <p:cNvSpPr>
            <a:spLocks noGrp="1"/>
          </p:cNvSpPr>
          <p:nvPr>
            <p:ph type="subTitle" idx="1" hasCustomPrompt="1"/>
          </p:nvPr>
        </p:nvSpPr>
        <p:spPr>
          <a:xfrm>
            <a:off x="391082" y="3908760"/>
            <a:ext cx="5099231" cy="485024"/>
          </a:xfrm>
          <a:prstGeom prst="rect">
            <a:avLst/>
          </a:prstGeom>
        </p:spPr>
        <p:txBody>
          <a:bodyPr anchor="t">
            <a:noAutofit/>
          </a:bodyPr>
          <a:lstStyle>
            <a:lvl1pPr marL="0" indent="0" algn="l">
              <a:lnSpc>
                <a:spcPts val="2800"/>
              </a:lnSpc>
              <a:spcBef>
                <a:spcPts val="0"/>
              </a:spcBef>
              <a:buNone/>
              <a:defRPr sz="2400" b="1"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3">
            <a:extLst>
              <a:ext uri="{FF2B5EF4-FFF2-40B4-BE49-F238E27FC236}">
                <a16:creationId xmlns:a16="http://schemas.microsoft.com/office/drawing/2014/main" id="{AA5CEC75-4D84-48AD-6239-CE6BEDB6A61C}"/>
              </a:ext>
            </a:extLst>
          </p:cNvPr>
          <p:cNvSpPr>
            <a:spLocks noGrp="1"/>
          </p:cNvSpPr>
          <p:nvPr>
            <p:ph type="body" sz="quarter" idx="10" hasCustomPrompt="1"/>
          </p:nvPr>
        </p:nvSpPr>
        <p:spPr>
          <a:xfrm>
            <a:off x="391081" y="3467058"/>
            <a:ext cx="5099232" cy="338138"/>
          </a:xfrm>
          <a:prstGeom prst="rect">
            <a:avLst/>
          </a:prstGeom>
        </p:spPr>
        <p:txBody>
          <a:bodyPr anchor="b"/>
          <a:lstStyle>
            <a:lvl1pPr marL="0" indent="0" algn="l">
              <a:buNone/>
              <a:defRPr sz="1600" b="0" i="0">
                <a:solidFill>
                  <a:srgbClr val="E3E8EE"/>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65596995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189FDC1E-4376-B3F1-B0DC-CAE754AC0AE2}"/>
              </a:ext>
            </a:extLst>
          </p:cNvPr>
          <p:cNvSpPr>
            <a:spLocks noGrp="1"/>
          </p:cNvSpPr>
          <p:nvPr>
            <p:ph type="pic" sz="quarter" idx="16"/>
          </p:nvPr>
        </p:nvSpPr>
        <p:spPr>
          <a:xfrm>
            <a:off x="5231718"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Tree>
    <p:extLst>
      <p:ext uri="{BB962C8B-B14F-4D97-AF65-F5344CB8AC3E}">
        <p14:creationId xmlns:p14="http://schemas.microsoft.com/office/powerpoint/2010/main" val="40175462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189FDC1E-4376-B3F1-B0DC-CAE754AC0AE2}"/>
              </a:ext>
            </a:extLst>
          </p:cNvPr>
          <p:cNvSpPr>
            <a:spLocks noGrp="1"/>
          </p:cNvSpPr>
          <p:nvPr>
            <p:ph type="pic" sz="quarter" idx="16"/>
          </p:nvPr>
        </p:nvSpPr>
        <p:spPr>
          <a:xfrm>
            <a:off x="5231718"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7F9BCA58-3743-8FB6-4B55-A748FE9003E4}"/>
              </a:ext>
            </a:extLst>
          </p:cNvPr>
          <p:cNvSpPr>
            <a:spLocks noGrp="1"/>
          </p:cNvSpPr>
          <p:nvPr>
            <p:ph type="subTitle" idx="1" hasCustomPrompt="1"/>
          </p:nvPr>
        </p:nvSpPr>
        <p:spPr>
          <a:xfrm>
            <a:off x="668478" y="686818"/>
            <a:ext cx="4121592"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4">
            <a:extLst>
              <a:ext uri="{FF2B5EF4-FFF2-40B4-BE49-F238E27FC236}">
                <a16:creationId xmlns:a16="http://schemas.microsoft.com/office/drawing/2014/main" id="{41738106-3943-01E1-DCF7-7E4C7F672E1A}"/>
              </a:ext>
            </a:extLst>
          </p:cNvPr>
          <p:cNvSpPr>
            <a:spLocks noGrp="1"/>
          </p:cNvSpPr>
          <p:nvPr>
            <p:ph type="body" sz="quarter" idx="13"/>
          </p:nvPr>
        </p:nvSpPr>
        <p:spPr>
          <a:xfrm>
            <a:off x="668478" y="1268105"/>
            <a:ext cx="4121591" cy="3452176"/>
          </a:xfrm>
          <a:prstGeom prst="rect">
            <a:avLst/>
          </a:prstGeom>
        </p:spPr>
        <p:txBody>
          <a:bodyPr/>
          <a:lstStyle>
            <a:lvl1pPr marL="230188" indent="-230188" algn="l">
              <a:spcBef>
                <a:spcPts val="0"/>
              </a:spcBef>
              <a:spcAft>
                <a:spcPts val="400"/>
              </a:spcAft>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spcBef>
                <a:spcPts val="0"/>
              </a:spcBef>
              <a:spcAft>
                <a:spcPts val="400"/>
              </a:spcAft>
              <a:buClr>
                <a:srgbClr val="009CDC"/>
              </a:buClr>
              <a:buFont typeface=".AppleSystemUIFont" charset="-120"/>
              <a:buChar char="–"/>
              <a:defRPr sz="1300">
                <a:solidFill>
                  <a:schemeClr val="tx2"/>
                </a:solidFill>
                <a:latin typeface="Arial" panose="020B0604020202020204" pitchFamily="34" charset="0"/>
                <a:cs typeface="Arial" panose="020B0604020202020204" pitchFamily="34" charset="0"/>
              </a:defRPr>
            </a:lvl2pPr>
            <a:lvl3pPr marL="1143000" indent="-228600" algn="l">
              <a:spcBef>
                <a:spcPts val="0"/>
              </a:spcBef>
              <a:spcAft>
                <a:spcPts val="400"/>
              </a:spcAft>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spcBef>
                <a:spcPts val="0"/>
              </a:spcBef>
              <a:spcAft>
                <a:spcPts val="400"/>
              </a:spcAft>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spcBef>
                <a:spcPts val="0"/>
              </a:spcBef>
              <a:spcAft>
                <a:spcPts val="400"/>
              </a:spcAft>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8716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ontent_Single_Titl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14900A8-3564-4159-6AA4-CCEB6F389B5A}"/>
              </a:ext>
            </a:extLst>
          </p:cNvPr>
          <p:cNvSpPr>
            <a:spLocks noGrp="1"/>
          </p:cNvSpPr>
          <p:nvPr>
            <p:ph type="subTitle" idx="1" hasCustomPrompt="1"/>
          </p:nvPr>
        </p:nvSpPr>
        <p:spPr>
          <a:xfrm>
            <a:off x="1" y="192296"/>
            <a:ext cx="9144000" cy="581287"/>
          </a:xfrm>
          <a:prstGeom prst="rect">
            <a:avLst/>
          </a:prstGeom>
        </p:spPr>
        <p:txBody>
          <a:bodyPr anchor="t">
            <a:noAutofit/>
          </a:bodyPr>
          <a:lstStyle>
            <a:lvl1pPr marL="0" indent="0" algn="ctr">
              <a:lnSpc>
                <a:spcPts val="2800"/>
              </a:lnSpc>
              <a:spcBef>
                <a:spcPts val="0"/>
              </a:spcBef>
              <a:buNone/>
              <a:defRPr sz="2400" b="1" i="0">
                <a:solidFill>
                  <a:srgbClr val="009CDC"/>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112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_Content_Single_Title_w_Subhea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A3413D9-36A9-F9B3-0380-833C4C4B455D}"/>
              </a:ext>
            </a:extLst>
          </p:cNvPr>
          <p:cNvSpPr>
            <a:spLocks noGrp="1"/>
          </p:cNvSpPr>
          <p:nvPr>
            <p:ph type="subTitle" idx="1" hasCustomPrompt="1"/>
          </p:nvPr>
        </p:nvSpPr>
        <p:spPr>
          <a:xfrm>
            <a:off x="1" y="192296"/>
            <a:ext cx="9144000" cy="581287"/>
          </a:xfrm>
          <a:prstGeom prst="rect">
            <a:avLst/>
          </a:prstGeom>
        </p:spPr>
        <p:txBody>
          <a:bodyPr anchor="t">
            <a:noAutofit/>
          </a:bodyPr>
          <a:lstStyle>
            <a:lvl1pPr marL="0" indent="0" algn="ctr">
              <a:lnSpc>
                <a:spcPts val="2800"/>
              </a:lnSpc>
              <a:spcBef>
                <a:spcPts val="0"/>
              </a:spcBef>
              <a:buNone/>
              <a:defRPr sz="2400" b="1" i="0">
                <a:solidFill>
                  <a:srgbClr val="009CDC"/>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Text Placeholder 3">
            <a:extLst>
              <a:ext uri="{FF2B5EF4-FFF2-40B4-BE49-F238E27FC236}">
                <a16:creationId xmlns:a16="http://schemas.microsoft.com/office/drawing/2014/main" id="{421F09B5-4407-5740-4504-6F798BD8DA86}"/>
              </a:ext>
            </a:extLst>
          </p:cNvPr>
          <p:cNvSpPr>
            <a:spLocks noGrp="1"/>
          </p:cNvSpPr>
          <p:nvPr>
            <p:ph type="body" sz="quarter" idx="10" hasCustomPrompt="1"/>
          </p:nvPr>
        </p:nvSpPr>
        <p:spPr>
          <a:xfrm>
            <a:off x="0" y="604515"/>
            <a:ext cx="9144000" cy="338138"/>
          </a:xfrm>
          <a:prstGeom prst="rect">
            <a:avLst/>
          </a:prstGeom>
        </p:spPr>
        <p:txBody>
          <a:bodyPr/>
          <a:lstStyle>
            <a:lvl1pPr marL="0" indent="0" algn="ctr">
              <a:buNone/>
              <a:defRPr sz="1600" b="0" i="0">
                <a:solidFill>
                  <a:srgbClr val="81A8BD"/>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7138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_Content_Single_Title_w_Double Subhead for Date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A1DF703-5C6E-3147-BF53-FEE29CF224BA}"/>
              </a:ext>
            </a:extLst>
          </p:cNvPr>
          <p:cNvSpPr>
            <a:spLocks noGrp="1"/>
          </p:cNvSpPr>
          <p:nvPr>
            <p:ph type="body" sz="quarter" idx="11" hasCustomPrompt="1"/>
          </p:nvPr>
        </p:nvSpPr>
        <p:spPr>
          <a:xfrm>
            <a:off x="0" y="858088"/>
            <a:ext cx="9144000" cy="338138"/>
          </a:xfrm>
          <a:prstGeom prst="rect">
            <a:avLst/>
          </a:prstGeom>
        </p:spPr>
        <p:txBody>
          <a:bodyPr/>
          <a:lstStyle>
            <a:lvl1pPr marL="0" indent="0" algn="ctr">
              <a:buNone/>
              <a:defRPr sz="1400" b="0">
                <a:solidFill>
                  <a:srgbClr val="253746"/>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 name="Subtitle 2">
            <a:extLst>
              <a:ext uri="{FF2B5EF4-FFF2-40B4-BE49-F238E27FC236}">
                <a16:creationId xmlns:a16="http://schemas.microsoft.com/office/drawing/2014/main" id="{DB3BFE77-2843-95DB-E0F2-E24ED91168C1}"/>
              </a:ext>
            </a:extLst>
          </p:cNvPr>
          <p:cNvSpPr>
            <a:spLocks noGrp="1"/>
          </p:cNvSpPr>
          <p:nvPr>
            <p:ph type="subTitle" idx="1" hasCustomPrompt="1"/>
          </p:nvPr>
        </p:nvSpPr>
        <p:spPr>
          <a:xfrm>
            <a:off x="1" y="192296"/>
            <a:ext cx="9144000" cy="581287"/>
          </a:xfrm>
          <a:prstGeom prst="rect">
            <a:avLst/>
          </a:prstGeom>
        </p:spPr>
        <p:txBody>
          <a:bodyPr anchor="t">
            <a:noAutofit/>
          </a:bodyPr>
          <a:lstStyle>
            <a:lvl1pPr marL="0" indent="0" algn="ctr">
              <a:lnSpc>
                <a:spcPts val="2800"/>
              </a:lnSpc>
              <a:spcBef>
                <a:spcPts val="0"/>
              </a:spcBef>
              <a:buNone/>
              <a:defRPr sz="2400" b="1" i="0">
                <a:solidFill>
                  <a:srgbClr val="009CDC"/>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Text Placeholder 3">
            <a:extLst>
              <a:ext uri="{FF2B5EF4-FFF2-40B4-BE49-F238E27FC236}">
                <a16:creationId xmlns:a16="http://schemas.microsoft.com/office/drawing/2014/main" id="{983AABA7-770A-8FCD-4821-E9C52D5E209D}"/>
              </a:ext>
            </a:extLst>
          </p:cNvPr>
          <p:cNvSpPr>
            <a:spLocks noGrp="1"/>
          </p:cNvSpPr>
          <p:nvPr>
            <p:ph type="body" sz="quarter" idx="10" hasCustomPrompt="1"/>
          </p:nvPr>
        </p:nvSpPr>
        <p:spPr>
          <a:xfrm>
            <a:off x="0" y="604515"/>
            <a:ext cx="9144000" cy="338138"/>
          </a:xfrm>
          <a:prstGeom prst="rect">
            <a:avLst/>
          </a:prstGeom>
        </p:spPr>
        <p:txBody>
          <a:bodyPr/>
          <a:lstStyle>
            <a:lvl1pPr marL="0" indent="0" algn="ctr">
              <a:buNone/>
              <a:defRPr sz="1600" b="0" i="0">
                <a:solidFill>
                  <a:srgbClr val="81A8BD"/>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3932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Pic_Bulleted_Content_Doub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A5ADBAC4-BB75-A9FB-91CD-456DBE0ABEAD}"/>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Text Placeholder 4">
            <a:extLst>
              <a:ext uri="{FF2B5EF4-FFF2-40B4-BE49-F238E27FC236}">
                <a16:creationId xmlns:a16="http://schemas.microsoft.com/office/drawing/2014/main" id="{C6C9D45D-3AEA-D07E-1F18-024A615ABBD5}"/>
              </a:ext>
            </a:extLst>
          </p:cNvPr>
          <p:cNvSpPr>
            <a:spLocks noGrp="1"/>
          </p:cNvSpPr>
          <p:nvPr>
            <p:ph type="body" sz="quarter" idx="13"/>
          </p:nvPr>
        </p:nvSpPr>
        <p:spPr>
          <a:xfrm>
            <a:off x="4369652" y="1667069"/>
            <a:ext cx="4331447" cy="305321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ubtitle 2">
            <a:extLst>
              <a:ext uri="{FF2B5EF4-FFF2-40B4-BE49-F238E27FC236}">
                <a16:creationId xmlns:a16="http://schemas.microsoft.com/office/drawing/2014/main" id="{FD6BCB8E-D81C-B9F6-FB07-2B2B1D3ED392}"/>
              </a:ext>
            </a:extLst>
          </p:cNvPr>
          <p:cNvSpPr>
            <a:spLocks noGrp="1"/>
          </p:cNvSpPr>
          <p:nvPr>
            <p:ph type="subTitle" idx="1" hasCustomPrompt="1"/>
          </p:nvPr>
        </p:nvSpPr>
        <p:spPr>
          <a:xfrm>
            <a:off x="4369653"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2F8BBDFA-C22B-0FBE-1FEB-11847CA08E7D}"/>
              </a:ext>
            </a:extLst>
          </p:cNvPr>
          <p:cNvSpPr>
            <a:spLocks noGrp="1"/>
          </p:cNvSpPr>
          <p:nvPr>
            <p:ph type="body" sz="quarter" idx="10" hasCustomPrompt="1"/>
          </p:nvPr>
        </p:nvSpPr>
        <p:spPr>
          <a:xfrm>
            <a:off x="4369652" y="1162880"/>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36874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eft-Pic_Bulleted_Content_Doub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A5ADBAC4-BB75-A9FB-91CD-456DBE0ABEAD}"/>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Text Placeholder 4">
            <a:extLst>
              <a:ext uri="{FF2B5EF4-FFF2-40B4-BE49-F238E27FC236}">
                <a16:creationId xmlns:a16="http://schemas.microsoft.com/office/drawing/2014/main" id="{C6C9D45D-3AEA-D07E-1F18-024A615ABBD5}"/>
              </a:ext>
            </a:extLst>
          </p:cNvPr>
          <p:cNvSpPr>
            <a:spLocks noGrp="1"/>
          </p:cNvSpPr>
          <p:nvPr>
            <p:ph type="body" sz="quarter" idx="13"/>
          </p:nvPr>
        </p:nvSpPr>
        <p:spPr>
          <a:xfrm>
            <a:off x="4369652" y="1891429"/>
            <a:ext cx="4331447" cy="282885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ubtitle 2">
            <a:extLst>
              <a:ext uri="{FF2B5EF4-FFF2-40B4-BE49-F238E27FC236}">
                <a16:creationId xmlns:a16="http://schemas.microsoft.com/office/drawing/2014/main" id="{FD6BCB8E-D81C-B9F6-FB07-2B2B1D3ED392}"/>
              </a:ext>
            </a:extLst>
          </p:cNvPr>
          <p:cNvSpPr>
            <a:spLocks noGrp="1"/>
          </p:cNvSpPr>
          <p:nvPr>
            <p:ph type="subTitle" idx="1" hasCustomPrompt="1"/>
          </p:nvPr>
        </p:nvSpPr>
        <p:spPr>
          <a:xfrm>
            <a:off x="4369653"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2F8BBDFA-C22B-0FBE-1FEB-11847CA08E7D}"/>
              </a:ext>
            </a:extLst>
          </p:cNvPr>
          <p:cNvSpPr>
            <a:spLocks noGrp="1"/>
          </p:cNvSpPr>
          <p:nvPr>
            <p:ph type="body" sz="quarter" idx="10" hasCustomPrompt="1"/>
          </p:nvPr>
        </p:nvSpPr>
        <p:spPr>
          <a:xfrm>
            <a:off x="4369652" y="1419664"/>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0102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Pic_Custom_Content_Sing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F90023-374F-EB70-96B2-3E9774CD5D4C}"/>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Text Placeholder 4">
            <a:extLst>
              <a:ext uri="{FF2B5EF4-FFF2-40B4-BE49-F238E27FC236}">
                <a16:creationId xmlns:a16="http://schemas.microsoft.com/office/drawing/2014/main" id="{064DBAD0-842C-9B89-AA84-F79164DEA458}"/>
              </a:ext>
            </a:extLst>
          </p:cNvPr>
          <p:cNvSpPr>
            <a:spLocks noGrp="1"/>
          </p:cNvSpPr>
          <p:nvPr>
            <p:ph type="body" sz="quarter" idx="13"/>
          </p:nvPr>
        </p:nvSpPr>
        <p:spPr>
          <a:xfrm>
            <a:off x="4369652" y="1453019"/>
            <a:ext cx="4331447" cy="326726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chemeClr val="tx2"/>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ubtitle 2">
            <a:extLst>
              <a:ext uri="{FF2B5EF4-FFF2-40B4-BE49-F238E27FC236}">
                <a16:creationId xmlns:a16="http://schemas.microsoft.com/office/drawing/2014/main" id="{ED4F3E14-0C99-3BF4-D63F-1DDCF42B303F}"/>
              </a:ext>
            </a:extLst>
          </p:cNvPr>
          <p:cNvSpPr>
            <a:spLocks noGrp="1"/>
          </p:cNvSpPr>
          <p:nvPr>
            <p:ph type="subTitle" idx="1" hasCustomPrompt="1"/>
          </p:nvPr>
        </p:nvSpPr>
        <p:spPr>
          <a:xfrm>
            <a:off x="4369653"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38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ft-Pic_Single_Header_Title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AE646F3-E2AE-5B0D-B300-D3CA4C23FD33}"/>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Tree>
    <p:extLst>
      <p:ext uri="{BB962C8B-B14F-4D97-AF65-F5344CB8AC3E}">
        <p14:creationId xmlns:p14="http://schemas.microsoft.com/office/powerpoint/2010/main" val="368414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Pic_Custom_Content_Double-Line_Title_w_Subhea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DFFF95C9-FF0E-9403-DA1C-64C43DB25F6C}"/>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6" name="Subtitle 2">
            <a:extLst>
              <a:ext uri="{FF2B5EF4-FFF2-40B4-BE49-F238E27FC236}">
                <a16:creationId xmlns:a16="http://schemas.microsoft.com/office/drawing/2014/main" id="{3527B9DF-AE1E-31D0-13A6-90FF57ED8EDE}"/>
              </a:ext>
            </a:extLst>
          </p:cNvPr>
          <p:cNvSpPr>
            <a:spLocks noGrp="1"/>
          </p:cNvSpPr>
          <p:nvPr>
            <p:ph type="subTitle" idx="1" hasCustomPrompt="1"/>
          </p:nvPr>
        </p:nvSpPr>
        <p:spPr>
          <a:xfrm>
            <a:off x="4369653"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3">
            <a:extLst>
              <a:ext uri="{FF2B5EF4-FFF2-40B4-BE49-F238E27FC236}">
                <a16:creationId xmlns:a16="http://schemas.microsoft.com/office/drawing/2014/main" id="{1EC15B5D-4CD5-571F-EDF7-D0327B92C6FA}"/>
              </a:ext>
            </a:extLst>
          </p:cNvPr>
          <p:cNvSpPr>
            <a:spLocks noGrp="1"/>
          </p:cNvSpPr>
          <p:nvPr>
            <p:ph type="body" sz="quarter" idx="10" hasCustomPrompt="1"/>
          </p:nvPr>
        </p:nvSpPr>
        <p:spPr>
          <a:xfrm>
            <a:off x="4369652" y="1162880"/>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163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8295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Pic_Single_Header_Title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AE646F3-E2AE-5B0D-B300-D3CA4C23FD33}"/>
              </a:ext>
            </a:extLst>
          </p:cNvPr>
          <p:cNvSpPr>
            <a:spLocks noGrp="1"/>
          </p:cNvSpPr>
          <p:nvPr>
            <p:ph type="pic" sz="quarter" idx="16"/>
          </p:nvPr>
        </p:nvSpPr>
        <p:spPr>
          <a:xfrm>
            <a:off x="442901"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5" name="Subtitle 2">
            <a:extLst>
              <a:ext uri="{FF2B5EF4-FFF2-40B4-BE49-F238E27FC236}">
                <a16:creationId xmlns:a16="http://schemas.microsoft.com/office/drawing/2014/main" id="{63C2DAEB-1D90-78DB-BFB0-8904D80A5EF7}"/>
              </a:ext>
            </a:extLst>
          </p:cNvPr>
          <p:cNvSpPr>
            <a:spLocks noGrp="1"/>
          </p:cNvSpPr>
          <p:nvPr>
            <p:ph type="subTitle" idx="1" hasCustomPrompt="1"/>
          </p:nvPr>
        </p:nvSpPr>
        <p:spPr>
          <a:xfrm>
            <a:off x="4369653"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61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Left-Pic_Single_Header_Title_Custom-Conten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FD208C9-D07D-7D70-EA26-839D2B002AA5}"/>
              </a:ext>
            </a:extLst>
          </p:cNvPr>
          <p:cNvSpPr>
            <a:spLocks noGrp="1"/>
          </p:cNvSpPr>
          <p:nvPr>
            <p:ph type="pic" sz="quarter" idx="16"/>
          </p:nvPr>
        </p:nvSpPr>
        <p:spPr>
          <a:xfrm>
            <a:off x="442901"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10" name="Subtitle 2">
            <a:extLst>
              <a:ext uri="{FF2B5EF4-FFF2-40B4-BE49-F238E27FC236}">
                <a16:creationId xmlns:a16="http://schemas.microsoft.com/office/drawing/2014/main" id="{22556822-801A-B986-3C14-980BEFB70138}"/>
              </a:ext>
            </a:extLst>
          </p:cNvPr>
          <p:cNvSpPr>
            <a:spLocks noGrp="1"/>
          </p:cNvSpPr>
          <p:nvPr>
            <p:ph type="subTitle" idx="1" hasCustomPrompt="1"/>
          </p:nvPr>
        </p:nvSpPr>
        <p:spPr>
          <a:xfrm>
            <a:off x="2755726"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98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mall-Left-Pic_Single_Header_Title_w_Subhead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D41416E-2C79-9E25-0FAC-40836C1F237D}"/>
              </a:ext>
            </a:extLst>
          </p:cNvPr>
          <p:cNvSpPr>
            <a:spLocks noGrp="1"/>
          </p:cNvSpPr>
          <p:nvPr>
            <p:ph type="pic" sz="quarter" idx="16"/>
          </p:nvPr>
        </p:nvSpPr>
        <p:spPr>
          <a:xfrm>
            <a:off x="442901"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3064BA55-D117-8C14-70F4-620D65BF24D2}"/>
              </a:ext>
            </a:extLst>
          </p:cNvPr>
          <p:cNvSpPr>
            <a:spLocks noGrp="1"/>
          </p:cNvSpPr>
          <p:nvPr>
            <p:ph type="subTitle" idx="1" hasCustomPrompt="1"/>
          </p:nvPr>
        </p:nvSpPr>
        <p:spPr>
          <a:xfrm>
            <a:off x="2755726"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8B7DE30B-EE3A-4B5B-7D30-0F01A0B76816}"/>
              </a:ext>
            </a:extLst>
          </p:cNvPr>
          <p:cNvSpPr>
            <a:spLocks noGrp="1"/>
          </p:cNvSpPr>
          <p:nvPr>
            <p:ph type="body" sz="quarter" idx="10" hasCustomPrompt="1"/>
          </p:nvPr>
        </p:nvSpPr>
        <p:spPr>
          <a:xfrm>
            <a:off x="2755725" y="1162880"/>
            <a:ext cx="5945373"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9654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mall-Left-Pic_Single_Header_Title_Custom-Conten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FD208C9-D07D-7D70-EA26-839D2B002AA5}"/>
              </a:ext>
            </a:extLst>
          </p:cNvPr>
          <p:cNvSpPr>
            <a:spLocks noGrp="1"/>
          </p:cNvSpPr>
          <p:nvPr>
            <p:ph type="pic" sz="quarter" idx="16"/>
          </p:nvPr>
        </p:nvSpPr>
        <p:spPr>
          <a:xfrm>
            <a:off x="442901"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10" name="Subtitle 2">
            <a:extLst>
              <a:ext uri="{FF2B5EF4-FFF2-40B4-BE49-F238E27FC236}">
                <a16:creationId xmlns:a16="http://schemas.microsoft.com/office/drawing/2014/main" id="{22556822-801A-B986-3C14-980BEFB70138}"/>
              </a:ext>
            </a:extLst>
          </p:cNvPr>
          <p:cNvSpPr>
            <a:spLocks noGrp="1"/>
          </p:cNvSpPr>
          <p:nvPr>
            <p:ph type="subTitle" idx="1" hasCustomPrompt="1"/>
          </p:nvPr>
        </p:nvSpPr>
        <p:spPr>
          <a:xfrm>
            <a:off x="2755726"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4">
            <a:extLst>
              <a:ext uri="{FF2B5EF4-FFF2-40B4-BE49-F238E27FC236}">
                <a16:creationId xmlns:a16="http://schemas.microsoft.com/office/drawing/2014/main" id="{48317C55-D210-65B5-B214-608F39B31A41}"/>
              </a:ext>
            </a:extLst>
          </p:cNvPr>
          <p:cNvSpPr>
            <a:spLocks noGrp="1"/>
          </p:cNvSpPr>
          <p:nvPr>
            <p:ph type="body" sz="quarter" idx="13"/>
          </p:nvPr>
        </p:nvSpPr>
        <p:spPr>
          <a:xfrm>
            <a:off x="2755726" y="1365337"/>
            <a:ext cx="5945373" cy="3354944"/>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578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Left-Pic_Single_Header_Title_w_Subhead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D41416E-2C79-9E25-0FAC-40836C1F237D}"/>
              </a:ext>
            </a:extLst>
          </p:cNvPr>
          <p:cNvSpPr>
            <a:spLocks noGrp="1"/>
          </p:cNvSpPr>
          <p:nvPr>
            <p:ph type="pic" sz="quarter" idx="16"/>
          </p:nvPr>
        </p:nvSpPr>
        <p:spPr>
          <a:xfrm>
            <a:off x="442901"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3064BA55-D117-8C14-70F4-620D65BF24D2}"/>
              </a:ext>
            </a:extLst>
          </p:cNvPr>
          <p:cNvSpPr>
            <a:spLocks noGrp="1"/>
          </p:cNvSpPr>
          <p:nvPr>
            <p:ph type="subTitle" idx="1" hasCustomPrompt="1"/>
          </p:nvPr>
        </p:nvSpPr>
        <p:spPr>
          <a:xfrm>
            <a:off x="2755726"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8B7DE30B-EE3A-4B5B-7D30-0F01A0B76816}"/>
              </a:ext>
            </a:extLst>
          </p:cNvPr>
          <p:cNvSpPr>
            <a:spLocks noGrp="1"/>
          </p:cNvSpPr>
          <p:nvPr>
            <p:ph type="body" sz="quarter" idx="10" hasCustomPrompt="1"/>
          </p:nvPr>
        </p:nvSpPr>
        <p:spPr>
          <a:xfrm>
            <a:off x="2755725" y="1162880"/>
            <a:ext cx="5945373"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1" name="Text Placeholder 4">
            <a:extLst>
              <a:ext uri="{FF2B5EF4-FFF2-40B4-BE49-F238E27FC236}">
                <a16:creationId xmlns:a16="http://schemas.microsoft.com/office/drawing/2014/main" id="{39292168-7EBF-6B54-666E-71F7D0AD11B8}"/>
              </a:ext>
            </a:extLst>
          </p:cNvPr>
          <p:cNvSpPr>
            <a:spLocks noGrp="1"/>
          </p:cNvSpPr>
          <p:nvPr>
            <p:ph type="body" sz="quarter" idx="13"/>
          </p:nvPr>
        </p:nvSpPr>
        <p:spPr>
          <a:xfrm>
            <a:off x="2755726" y="1667069"/>
            <a:ext cx="5945374" cy="305321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38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Pic_Bulleted_Content_Sing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1DC54492-EE87-9846-162B-AAFFA57653A5}"/>
              </a:ext>
            </a:extLst>
          </p:cNvPr>
          <p:cNvSpPr>
            <a:spLocks noGrp="1"/>
          </p:cNvSpPr>
          <p:nvPr>
            <p:ph type="pic" sz="quarter" idx="16"/>
          </p:nvPr>
        </p:nvSpPr>
        <p:spPr>
          <a:xfrm>
            <a:off x="5277947"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Text Placeholder 4">
            <a:extLst>
              <a:ext uri="{FF2B5EF4-FFF2-40B4-BE49-F238E27FC236}">
                <a16:creationId xmlns:a16="http://schemas.microsoft.com/office/drawing/2014/main" id="{9AECE59F-6E1F-FBA2-4757-44EF06393720}"/>
              </a:ext>
            </a:extLst>
          </p:cNvPr>
          <p:cNvSpPr>
            <a:spLocks noGrp="1"/>
          </p:cNvSpPr>
          <p:nvPr>
            <p:ph type="body" sz="quarter" idx="13"/>
          </p:nvPr>
        </p:nvSpPr>
        <p:spPr>
          <a:xfrm>
            <a:off x="449005" y="1667069"/>
            <a:ext cx="4331447" cy="305321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ubtitle 2">
            <a:extLst>
              <a:ext uri="{FF2B5EF4-FFF2-40B4-BE49-F238E27FC236}">
                <a16:creationId xmlns:a16="http://schemas.microsoft.com/office/drawing/2014/main" id="{B18F6257-B003-4725-4377-EF957716AF57}"/>
              </a:ext>
            </a:extLst>
          </p:cNvPr>
          <p:cNvSpPr>
            <a:spLocks noGrp="1"/>
          </p:cNvSpPr>
          <p:nvPr>
            <p:ph type="subTitle" idx="1" hasCustomPrompt="1"/>
          </p:nvPr>
        </p:nvSpPr>
        <p:spPr>
          <a:xfrm>
            <a:off x="449006"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F305A3C0-B14A-E1C3-290D-4CB3AF3DECFF}"/>
              </a:ext>
            </a:extLst>
          </p:cNvPr>
          <p:cNvSpPr>
            <a:spLocks noGrp="1"/>
          </p:cNvSpPr>
          <p:nvPr>
            <p:ph type="body" sz="quarter" idx="10" hasCustomPrompt="1"/>
          </p:nvPr>
        </p:nvSpPr>
        <p:spPr>
          <a:xfrm>
            <a:off x="449005" y="1162880"/>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6303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Pic_Bulleted_Content_Doub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C94A315-8FB4-46A4-1721-9DA68CD2CDF6}"/>
              </a:ext>
            </a:extLst>
          </p:cNvPr>
          <p:cNvSpPr>
            <a:spLocks noGrp="1"/>
          </p:cNvSpPr>
          <p:nvPr>
            <p:ph type="pic" sz="quarter" idx="16"/>
          </p:nvPr>
        </p:nvSpPr>
        <p:spPr>
          <a:xfrm>
            <a:off x="5277947"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Text Placeholder 4">
            <a:extLst>
              <a:ext uri="{FF2B5EF4-FFF2-40B4-BE49-F238E27FC236}">
                <a16:creationId xmlns:a16="http://schemas.microsoft.com/office/drawing/2014/main" id="{32FC9F39-515F-316D-3B7E-E8F9A07FA11F}"/>
              </a:ext>
            </a:extLst>
          </p:cNvPr>
          <p:cNvSpPr>
            <a:spLocks noGrp="1"/>
          </p:cNvSpPr>
          <p:nvPr>
            <p:ph type="body" sz="quarter" idx="13"/>
          </p:nvPr>
        </p:nvSpPr>
        <p:spPr>
          <a:xfrm>
            <a:off x="449005" y="1891429"/>
            <a:ext cx="4331447" cy="2828851"/>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ubtitle 2">
            <a:extLst>
              <a:ext uri="{FF2B5EF4-FFF2-40B4-BE49-F238E27FC236}">
                <a16:creationId xmlns:a16="http://schemas.microsoft.com/office/drawing/2014/main" id="{D01D8B99-8EEB-0B1F-613C-6323883180D6}"/>
              </a:ext>
            </a:extLst>
          </p:cNvPr>
          <p:cNvSpPr>
            <a:spLocks noGrp="1"/>
          </p:cNvSpPr>
          <p:nvPr>
            <p:ph type="subTitle" idx="1" hasCustomPrompt="1"/>
          </p:nvPr>
        </p:nvSpPr>
        <p:spPr>
          <a:xfrm>
            <a:off x="449006"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B2D5BEB6-3999-457D-19E4-E879A0004FA7}"/>
              </a:ext>
            </a:extLst>
          </p:cNvPr>
          <p:cNvSpPr>
            <a:spLocks noGrp="1"/>
          </p:cNvSpPr>
          <p:nvPr>
            <p:ph type="body" sz="quarter" idx="10" hasCustomPrompt="1"/>
          </p:nvPr>
        </p:nvSpPr>
        <p:spPr>
          <a:xfrm>
            <a:off x="449005" y="1419664"/>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7970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Pic_Custom_Content_Sing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40FBFB0-ED92-E066-6E31-753FA50867F7}"/>
              </a:ext>
            </a:extLst>
          </p:cNvPr>
          <p:cNvSpPr>
            <a:spLocks noGrp="1"/>
          </p:cNvSpPr>
          <p:nvPr>
            <p:ph type="pic" sz="quarter" idx="16"/>
          </p:nvPr>
        </p:nvSpPr>
        <p:spPr>
          <a:xfrm>
            <a:off x="5277947"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5" name="Subtitle 2">
            <a:extLst>
              <a:ext uri="{FF2B5EF4-FFF2-40B4-BE49-F238E27FC236}">
                <a16:creationId xmlns:a16="http://schemas.microsoft.com/office/drawing/2014/main" id="{4A231E31-42EC-623E-AFA5-8A61E3EC959F}"/>
              </a:ext>
            </a:extLst>
          </p:cNvPr>
          <p:cNvSpPr>
            <a:spLocks noGrp="1"/>
          </p:cNvSpPr>
          <p:nvPr>
            <p:ph type="subTitle" idx="1" hasCustomPrompt="1"/>
          </p:nvPr>
        </p:nvSpPr>
        <p:spPr>
          <a:xfrm>
            <a:off x="449006"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4FD7DB6F-F37D-BAE4-FCDA-065BD86F03BD}"/>
              </a:ext>
            </a:extLst>
          </p:cNvPr>
          <p:cNvSpPr>
            <a:spLocks noGrp="1"/>
          </p:cNvSpPr>
          <p:nvPr>
            <p:ph type="body" sz="quarter" idx="10" hasCustomPrompt="1"/>
          </p:nvPr>
        </p:nvSpPr>
        <p:spPr>
          <a:xfrm>
            <a:off x="449005" y="1162880"/>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624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Pic_Custom_Content_Doub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4DEC169-9764-B63A-EA63-E689E8192FFB}"/>
              </a:ext>
            </a:extLst>
          </p:cNvPr>
          <p:cNvSpPr>
            <a:spLocks noGrp="1"/>
          </p:cNvSpPr>
          <p:nvPr>
            <p:ph type="pic" sz="quarter" idx="16"/>
          </p:nvPr>
        </p:nvSpPr>
        <p:spPr>
          <a:xfrm>
            <a:off x="5277947"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5" name="Subtitle 2">
            <a:extLst>
              <a:ext uri="{FF2B5EF4-FFF2-40B4-BE49-F238E27FC236}">
                <a16:creationId xmlns:a16="http://schemas.microsoft.com/office/drawing/2014/main" id="{0C4FF3B0-AB13-A4EE-EBF0-16EBF7F1248D}"/>
              </a:ext>
            </a:extLst>
          </p:cNvPr>
          <p:cNvSpPr>
            <a:spLocks noGrp="1"/>
          </p:cNvSpPr>
          <p:nvPr>
            <p:ph type="subTitle" idx="1" hasCustomPrompt="1"/>
          </p:nvPr>
        </p:nvSpPr>
        <p:spPr>
          <a:xfrm>
            <a:off x="449006"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8D519B78-5712-0A8A-3CB4-D1D3D9AA08DE}"/>
              </a:ext>
            </a:extLst>
          </p:cNvPr>
          <p:cNvSpPr>
            <a:spLocks noGrp="1"/>
          </p:cNvSpPr>
          <p:nvPr>
            <p:ph type="body" sz="quarter" idx="10" hasCustomPrompt="1"/>
          </p:nvPr>
        </p:nvSpPr>
        <p:spPr>
          <a:xfrm>
            <a:off x="449005" y="1419664"/>
            <a:ext cx="4331446"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41326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ight-Pic_Custom_Content_Double-Line_Title_w_Subhead">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4DEC169-9764-B63A-EA63-E689E8192FFB}"/>
              </a:ext>
            </a:extLst>
          </p:cNvPr>
          <p:cNvSpPr>
            <a:spLocks noGrp="1"/>
          </p:cNvSpPr>
          <p:nvPr>
            <p:ph type="pic" sz="quarter" idx="16"/>
          </p:nvPr>
        </p:nvSpPr>
        <p:spPr>
          <a:xfrm>
            <a:off x="5277947"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5" name="Subtitle 2">
            <a:extLst>
              <a:ext uri="{FF2B5EF4-FFF2-40B4-BE49-F238E27FC236}">
                <a16:creationId xmlns:a16="http://schemas.microsoft.com/office/drawing/2014/main" id="{0C4FF3B0-AB13-A4EE-EBF0-16EBF7F1248D}"/>
              </a:ext>
            </a:extLst>
          </p:cNvPr>
          <p:cNvSpPr>
            <a:spLocks noGrp="1"/>
          </p:cNvSpPr>
          <p:nvPr>
            <p:ph type="subTitle" idx="1" hasCustomPrompt="1"/>
          </p:nvPr>
        </p:nvSpPr>
        <p:spPr>
          <a:xfrm>
            <a:off x="449006" y="581593"/>
            <a:ext cx="4331446"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430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C39E92D-BAFE-8C12-ED2A-89CC77D074F8}"/>
              </a:ext>
            </a:extLst>
          </p:cNvPr>
          <p:cNvSpPr>
            <a:spLocks noGrp="1"/>
          </p:cNvSpPr>
          <p:nvPr>
            <p:ph type="subTitle" idx="1" hasCustomPrompt="1"/>
          </p:nvPr>
        </p:nvSpPr>
        <p:spPr>
          <a:xfrm>
            <a:off x="3772930" y="4443272"/>
            <a:ext cx="5206313" cy="581287"/>
          </a:xfrm>
          <a:prstGeom prst="rect">
            <a:avLst/>
          </a:prstGeom>
        </p:spPr>
        <p:txBody>
          <a:bodyPr anchor="t">
            <a:noAutofit/>
          </a:bodyPr>
          <a:lstStyle>
            <a:lvl1pPr marL="0" indent="0" algn="r">
              <a:lnSpc>
                <a:spcPts val="2800"/>
              </a:lnSpc>
              <a:spcBef>
                <a:spcPts val="0"/>
              </a:spcBef>
              <a:buNone/>
              <a:defRPr sz="2400" b="1" i="0">
                <a:solidFill>
                  <a:srgbClr val="009CDC"/>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Rectangle 2">
            <a:extLst>
              <a:ext uri="{FF2B5EF4-FFF2-40B4-BE49-F238E27FC236}">
                <a16:creationId xmlns:a16="http://schemas.microsoft.com/office/drawing/2014/main" id="{E5C110C6-DA31-C589-8270-B490F9898950}"/>
              </a:ext>
            </a:extLst>
          </p:cNvPr>
          <p:cNvSpPr/>
          <p:nvPr userDrawn="1"/>
        </p:nvSpPr>
        <p:spPr>
          <a:xfrm flipH="1">
            <a:off x="0" y="4443273"/>
            <a:ext cx="3772930" cy="700228"/>
          </a:xfrm>
          <a:prstGeom prst="rect">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Tree>
    <p:extLst>
      <p:ext uri="{BB962C8B-B14F-4D97-AF65-F5344CB8AC3E}">
        <p14:creationId xmlns:p14="http://schemas.microsoft.com/office/powerpoint/2010/main" val="25443361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mall-Right-Pic_Single_Header_Title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7202B2D-55EF-6CD2-FDB3-678DF2F0D04C}"/>
              </a:ext>
            </a:extLst>
          </p:cNvPr>
          <p:cNvSpPr>
            <a:spLocks noGrp="1"/>
          </p:cNvSpPr>
          <p:nvPr>
            <p:ph type="pic" sz="quarter" idx="16"/>
          </p:nvPr>
        </p:nvSpPr>
        <p:spPr>
          <a:xfrm>
            <a:off x="6783866"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8F14FDC4-A6FC-DF20-F4DC-D5DAEC80F14B}"/>
              </a:ext>
            </a:extLst>
          </p:cNvPr>
          <p:cNvSpPr>
            <a:spLocks noGrp="1"/>
          </p:cNvSpPr>
          <p:nvPr>
            <p:ph type="subTitle" idx="1" hasCustomPrompt="1"/>
          </p:nvPr>
        </p:nvSpPr>
        <p:spPr>
          <a:xfrm>
            <a:off x="442902"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371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Right-Pic_Single_Header_Title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7202B2D-55EF-6CD2-FDB3-678DF2F0D04C}"/>
              </a:ext>
            </a:extLst>
          </p:cNvPr>
          <p:cNvSpPr>
            <a:spLocks noGrp="1"/>
          </p:cNvSpPr>
          <p:nvPr>
            <p:ph type="pic" sz="quarter" idx="16"/>
          </p:nvPr>
        </p:nvSpPr>
        <p:spPr>
          <a:xfrm>
            <a:off x="6783866"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8F14FDC4-A6FC-DF20-F4DC-D5DAEC80F14B}"/>
              </a:ext>
            </a:extLst>
          </p:cNvPr>
          <p:cNvSpPr>
            <a:spLocks noGrp="1"/>
          </p:cNvSpPr>
          <p:nvPr>
            <p:ph type="subTitle" idx="1" hasCustomPrompt="1"/>
          </p:nvPr>
        </p:nvSpPr>
        <p:spPr>
          <a:xfrm>
            <a:off x="442902"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3">
            <a:extLst>
              <a:ext uri="{FF2B5EF4-FFF2-40B4-BE49-F238E27FC236}">
                <a16:creationId xmlns:a16="http://schemas.microsoft.com/office/drawing/2014/main" id="{52D21D6F-8D01-C9F3-44CB-D50F2EC453C8}"/>
              </a:ext>
            </a:extLst>
          </p:cNvPr>
          <p:cNvSpPr>
            <a:spLocks noGrp="1"/>
          </p:cNvSpPr>
          <p:nvPr>
            <p:ph type="body" sz="quarter" idx="10" hasCustomPrompt="1"/>
          </p:nvPr>
        </p:nvSpPr>
        <p:spPr>
          <a:xfrm>
            <a:off x="442901" y="1162880"/>
            <a:ext cx="5945373"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02154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Right-Pic_Single_Header_Title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7202B2D-55EF-6CD2-FDB3-678DF2F0D04C}"/>
              </a:ext>
            </a:extLst>
          </p:cNvPr>
          <p:cNvSpPr>
            <a:spLocks noGrp="1"/>
          </p:cNvSpPr>
          <p:nvPr>
            <p:ph type="pic" sz="quarter" idx="16"/>
          </p:nvPr>
        </p:nvSpPr>
        <p:spPr>
          <a:xfrm>
            <a:off x="6783866"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8F14FDC4-A6FC-DF20-F4DC-D5DAEC80F14B}"/>
              </a:ext>
            </a:extLst>
          </p:cNvPr>
          <p:cNvSpPr>
            <a:spLocks noGrp="1"/>
          </p:cNvSpPr>
          <p:nvPr>
            <p:ph type="subTitle" idx="1" hasCustomPrompt="1"/>
          </p:nvPr>
        </p:nvSpPr>
        <p:spPr>
          <a:xfrm>
            <a:off x="442902"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3">
            <a:extLst>
              <a:ext uri="{FF2B5EF4-FFF2-40B4-BE49-F238E27FC236}">
                <a16:creationId xmlns:a16="http://schemas.microsoft.com/office/drawing/2014/main" id="{52D21D6F-8D01-C9F3-44CB-D50F2EC453C8}"/>
              </a:ext>
            </a:extLst>
          </p:cNvPr>
          <p:cNvSpPr>
            <a:spLocks noGrp="1"/>
          </p:cNvSpPr>
          <p:nvPr>
            <p:ph type="body" sz="quarter" idx="10" hasCustomPrompt="1"/>
          </p:nvPr>
        </p:nvSpPr>
        <p:spPr>
          <a:xfrm>
            <a:off x="442901" y="1162880"/>
            <a:ext cx="5945373" cy="338138"/>
          </a:xfrm>
          <a:prstGeom prst="rect">
            <a:avLst/>
          </a:prstGeom>
        </p:spPr>
        <p:txBody>
          <a:bodyPr/>
          <a:lstStyle>
            <a:lvl1pPr marL="0" indent="0" algn="l">
              <a:buNone/>
              <a:defRPr sz="1600" b="0">
                <a:solidFill>
                  <a:srgbClr val="81A8BD"/>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6" name="Text Placeholder 4">
            <a:extLst>
              <a:ext uri="{FF2B5EF4-FFF2-40B4-BE49-F238E27FC236}">
                <a16:creationId xmlns:a16="http://schemas.microsoft.com/office/drawing/2014/main" id="{3D659DCB-9776-C3B5-91DD-11010FB20501}"/>
              </a:ext>
            </a:extLst>
          </p:cNvPr>
          <p:cNvSpPr>
            <a:spLocks noGrp="1"/>
          </p:cNvSpPr>
          <p:nvPr>
            <p:ph type="body" sz="quarter" idx="13"/>
          </p:nvPr>
        </p:nvSpPr>
        <p:spPr>
          <a:xfrm>
            <a:off x="442902" y="1667069"/>
            <a:ext cx="5945374" cy="3053212"/>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681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Right-Pic_Single_Header_Title_w_Subhead_Custom-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06B93695-53EA-4280-7A9F-2BE3FE1443AC}"/>
              </a:ext>
            </a:extLst>
          </p:cNvPr>
          <p:cNvSpPr>
            <a:spLocks noGrp="1"/>
          </p:cNvSpPr>
          <p:nvPr>
            <p:ph type="pic" sz="quarter" idx="16"/>
          </p:nvPr>
        </p:nvSpPr>
        <p:spPr>
          <a:xfrm>
            <a:off x="6783866" y="424430"/>
            <a:ext cx="1979023"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
        <p:nvSpPr>
          <p:cNvPr id="3" name="Subtitle 2">
            <a:extLst>
              <a:ext uri="{FF2B5EF4-FFF2-40B4-BE49-F238E27FC236}">
                <a16:creationId xmlns:a16="http://schemas.microsoft.com/office/drawing/2014/main" id="{C7A4E1FC-1D58-D37C-5792-8F1B1C30A8FC}"/>
              </a:ext>
            </a:extLst>
          </p:cNvPr>
          <p:cNvSpPr>
            <a:spLocks noGrp="1"/>
          </p:cNvSpPr>
          <p:nvPr>
            <p:ph type="subTitle" idx="1" hasCustomPrompt="1"/>
          </p:nvPr>
        </p:nvSpPr>
        <p:spPr>
          <a:xfrm>
            <a:off x="442902" y="581593"/>
            <a:ext cx="5945373" cy="581287"/>
          </a:xfrm>
          <a:prstGeom prst="rect">
            <a:avLst/>
          </a:prstGeom>
        </p:spPr>
        <p:txBody>
          <a:bodyPr anchor="t">
            <a:noAutofit/>
          </a:bodyPr>
          <a:lstStyle>
            <a:lvl1pPr marL="0" indent="0" algn="l">
              <a:lnSpc>
                <a:spcPts val="2800"/>
              </a:lnSpc>
              <a:spcBef>
                <a:spcPts val="0"/>
              </a:spcBef>
              <a:buNone/>
              <a:defRPr sz="2400" b="1" i="0">
                <a:solidFill>
                  <a:srgbClr val="009CDC"/>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4">
            <a:extLst>
              <a:ext uri="{FF2B5EF4-FFF2-40B4-BE49-F238E27FC236}">
                <a16:creationId xmlns:a16="http://schemas.microsoft.com/office/drawing/2014/main" id="{66061C8D-5522-02E4-0354-D07A48B11AE8}"/>
              </a:ext>
            </a:extLst>
          </p:cNvPr>
          <p:cNvSpPr>
            <a:spLocks noGrp="1"/>
          </p:cNvSpPr>
          <p:nvPr>
            <p:ph type="body" sz="quarter" idx="13"/>
          </p:nvPr>
        </p:nvSpPr>
        <p:spPr>
          <a:xfrm>
            <a:off x="442902" y="1290181"/>
            <a:ext cx="5945374" cy="3430100"/>
          </a:xfrm>
          <a:prstGeom prst="rect">
            <a:avLst/>
          </a:prstGeom>
        </p:spPr>
        <p:txBody>
          <a:bodyPr/>
          <a:lstStyle>
            <a:lvl1pPr marL="230188" indent="-230188" algn="l">
              <a:buClr>
                <a:srgbClr val="009CDC"/>
              </a:buClr>
              <a:buFont typeface="Andale Mono" panose="020B0509000000000004" pitchFamily="49" charset="0"/>
              <a:buChar char="►"/>
              <a:defRPr sz="1400">
                <a:solidFill>
                  <a:schemeClr val="tx1"/>
                </a:solidFill>
                <a:latin typeface="Arial" panose="020B0604020202020204" pitchFamily="34" charset="0"/>
                <a:cs typeface="Arial" panose="020B0604020202020204" pitchFamily="34" charset="0"/>
              </a:defRPr>
            </a:lvl1pPr>
            <a:lvl2pPr marL="741363" indent="-284163" algn="l">
              <a:buClr>
                <a:srgbClr val="009CDC"/>
              </a:buClr>
              <a:buFont typeface=".AppleSystemUIFont" charset="-120"/>
              <a:buChar char="–"/>
              <a:defRPr sz="1300">
                <a:solidFill>
                  <a:srgbClr val="81A8BD"/>
                </a:solidFill>
                <a:latin typeface="Arial" panose="020B0604020202020204" pitchFamily="34" charset="0"/>
                <a:cs typeface="Arial" panose="020B0604020202020204" pitchFamily="34" charset="0"/>
              </a:defRPr>
            </a:lvl2pPr>
            <a:lvl3pPr marL="1143000" indent="-228600" algn="l">
              <a:buClr>
                <a:srgbClr val="009CDC"/>
              </a:buClr>
              <a:buFont typeface="Courier New" charset="0"/>
              <a:buChar char="o"/>
              <a:defRPr sz="1200">
                <a:solidFill>
                  <a:schemeClr val="tx1"/>
                </a:solidFill>
                <a:latin typeface="Arial" panose="020B0604020202020204" pitchFamily="34" charset="0"/>
                <a:cs typeface="Arial" panose="020B0604020202020204" pitchFamily="34" charset="0"/>
              </a:defRPr>
            </a:lvl3pPr>
            <a:lvl4pPr marL="1600200" indent="-228600" algn="l">
              <a:buClr>
                <a:srgbClr val="009CDC"/>
              </a:buClr>
              <a:buFont typeface="Arial" charset="0"/>
              <a:buChar char="•"/>
              <a:defRPr sz="1100">
                <a:solidFill>
                  <a:schemeClr val="tx1"/>
                </a:solidFill>
                <a:latin typeface="Arial" panose="020B0604020202020204" pitchFamily="34" charset="0"/>
                <a:cs typeface="Arial" panose="020B0604020202020204" pitchFamily="34" charset="0"/>
              </a:defRPr>
            </a:lvl4pPr>
            <a:lvl5pPr marL="2057400" indent="-228600" algn="l">
              <a:buClr>
                <a:srgbClr val="009CDC"/>
              </a:buClr>
              <a:buFont typeface="Arial" charset="0"/>
              <a:buChar char="•"/>
              <a:defRPr sz="10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191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00AE8-1CBA-1A7E-EDD8-035F72046377}"/>
              </a:ext>
            </a:extLst>
          </p:cNvPr>
          <p:cNvSpPr/>
          <p:nvPr userDrawn="1"/>
        </p:nvSpPr>
        <p:spPr>
          <a:xfrm>
            <a:off x="0" y="-1932"/>
            <a:ext cx="2871524" cy="5145432"/>
          </a:xfrm>
          <a:prstGeom prst="rect">
            <a:avLst/>
          </a:prstGeom>
          <a:solidFill>
            <a:srgbClr val="009CDC"/>
          </a:solidFill>
          <a:ln w="25400" cap="flat" cmpd="sng" algn="ctr">
            <a:noFill/>
            <a:prstDash val="solid"/>
          </a:ln>
          <a:effectLst/>
        </p:spPr>
        <p:txBody>
          <a:bodyPr rtlCol="0" anchor="ctr"/>
          <a:lstStyle/>
          <a:p>
            <a:pPr defTabSz="914378">
              <a:defRPr/>
            </a:pPr>
            <a:endParaRPr lang="en-US" sz="2400" dirty="0">
              <a:solidFill>
                <a:srgbClr val="FFFFFF"/>
              </a:solidFill>
              <a:latin typeface="Proxima Nova" panose="02000506030000020004" pitchFamily="2" charset="0"/>
              <a:ea typeface="Montserrat" charset="0"/>
              <a:cs typeface="Montserrat" charset="0"/>
            </a:endParaRPr>
          </a:p>
        </p:txBody>
      </p:sp>
      <p:sp>
        <p:nvSpPr>
          <p:cNvPr id="3" name="Subtitle 2">
            <a:extLst>
              <a:ext uri="{FF2B5EF4-FFF2-40B4-BE49-F238E27FC236}">
                <a16:creationId xmlns:a16="http://schemas.microsoft.com/office/drawing/2014/main" id="{EDE65B8F-AE34-7768-089E-0E3F49BEACE4}"/>
              </a:ext>
            </a:extLst>
          </p:cNvPr>
          <p:cNvSpPr>
            <a:spLocks noGrp="1"/>
          </p:cNvSpPr>
          <p:nvPr>
            <p:ph type="subTitle" idx="1" hasCustomPrompt="1"/>
          </p:nvPr>
        </p:nvSpPr>
        <p:spPr>
          <a:xfrm>
            <a:off x="215038" y="2001718"/>
            <a:ext cx="2441447" cy="1138132"/>
          </a:xfrm>
          <a:prstGeom prst="rect">
            <a:avLst/>
          </a:prstGeom>
        </p:spPr>
        <p:txBody>
          <a:bodyPr anchor="ctr">
            <a:spAutoFit/>
          </a:bodyPr>
          <a:lstStyle>
            <a:lvl1pPr marL="0" indent="0" algn="l">
              <a:lnSpc>
                <a:spcPts val="2800"/>
              </a:lnSpc>
              <a:spcBef>
                <a:spcPts val="0"/>
              </a:spcBef>
              <a:buNone/>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83088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00AE8-1CBA-1A7E-EDD8-035F72046377}"/>
              </a:ext>
            </a:extLst>
          </p:cNvPr>
          <p:cNvSpPr/>
          <p:nvPr userDrawn="1"/>
        </p:nvSpPr>
        <p:spPr>
          <a:xfrm>
            <a:off x="0" y="-1932"/>
            <a:ext cx="2871524" cy="5145432"/>
          </a:xfrm>
          <a:prstGeom prst="rect">
            <a:avLst/>
          </a:prstGeom>
          <a:solidFill>
            <a:srgbClr val="009CDC"/>
          </a:solidFill>
          <a:ln w="25400" cap="flat" cmpd="sng" algn="ctr">
            <a:noFill/>
            <a:prstDash val="solid"/>
          </a:ln>
          <a:effectLst/>
        </p:spPr>
        <p:txBody>
          <a:bodyPr rtlCol="0" anchor="ctr"/>
          <a:lstStyle/>
          <a:p>
            <a:pPr defTabSz="914378">
              <a:defRPr/>
            </a:pPr>
            <a:endParaRPr lang="en-US" sz="2400" dirty="0">
              <a:solidFill>
                <a:srgbClr val="FFFFFF"/>
              </a:solidFill>
              <a:latin typeface="Proxima Nova" panose="02000506030000020004" pitchFamily="2" charset="0"/>
              <a:ea typeface="Montserrat" charset="0"/>
              <a:cs typeface="Montserrat" charset="0"/>
            </a:endParaRPr>
          </a:p>
        </p:txBody>
      </p:sp>
      <p:sp>
        <p:nvSpPr>
          <p:cNvPr id="3" name="Subtitle 2">
            <a:extLst>
              <a:ext uri="{FF2B5EF4-FFF2-40B4-BE49-F238E27FC236}">
                <a16:creationId xmlns:a16="http://schemas.microsoft.com/office/drawing/2014/main" id="{EDE65B8F-AE34-7768-089E-0E3F49BEACE4}"/>
              </a:ext>
            </a:extLst>
          </p:cNvPr>
          <p:cNvSpPr>
            <a:spLocks noGrp="1"/>
          </p:cNvSpPr>
          <p:nvPr>
            <p:ph type="subTitle" idx="1" hasCustomPrompt="1"/>
          </p:nvPr>
        </p:nvSpPr>
        <p:spPr>
          <a:xfrm>
            <a:off x="215038" y="1433618"/>
            <a:ext cx="2441447" cy="1138132"/>
          </a:xfrm>
          <a:prstGeom prst="rect">
            <a:avLst/>
          </a:prstGeom>
        </p:spPr>
        <p:txBody>
          <a:bodyPr anchor="b">
            <a:spAutoFit/>
          </a:bodyPr>
          <a:lstStyle>
            <a:lvl1pPr marL="0" indent="0" algn="l">
              <a:lnSpc>
                <a:spcPts val="2800"/>
              </a:lnSpc>
              <a:spcBef>
                <a:spcPts val="0"/>
              </a:spcBef>
              <a:buNone/>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3">
            <a:extLst>
              <a:ext uri="{FF2B5EF4-FFF2-40B4-BE49-F238E27FC236}">
                <a16:creationId xmlns:a16="http://schemas.microsoft.com/office/drawing/2014/main" id="{12591A53-C8A5-DEE3-5B08-3F85A3541FEA}"/>
              </a:ext>
            </a:extLst>
          </p:cNvPr>
          <p:cNvSpPr>
            <a:spLocks noGrp="1"/>
          </p:cNvSpPr>
          <p:nvPr>
            <p:ph type="body" sz="quarter" idx="10" hasCustomPrompt="1"/>
          </p:nvPr>
        </p:nvSpPr>
        <p:spPr>
          <a:xfrm>
            <a:off x="215038" y="2901376"/>
            <a:ext cx="2441447" cy="338138"/>
          </a:xfrm>
          <a:prstGeom prst="rect">
            <a:avLst/>
          </a:prstGeom>
        </p:spPr>
        <p:txBody>
          <a:bodyPr/>
          <a:lstStyle>
            <a:lvl1pPr marL="0" indent="0" algn="l">
              <a:buNone/>
              <a:defRPr sz="1600" b="0">
                <a:solidFill>
                  <a:srgbClr val="E3E8EE"/>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5102241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00AE8-1CBA-1A7E-EDD8-035F72046377}"/>
              </a:ext>
            </a:extLst>
          </p:cNvPr>
          <p:cNvSpPr/>
          <p:nvPr userDrawn="1"/>
        </p:nvSpPr>
        <p:spPr>
          <a:xfrm>
            <a:off x="6272476" y="-1932"/>
            <a:ext cx="2871524" cy="5145432"/>
          </a:xfrm>
          <a:prstGeom prst="rect">
            <a:avLst/>
          </a:prstGeom>
          <a:solidFill>
            <a:srgbClr val="009CDC"/>
          </a:solidFill>
          <a:ln w="25400" cap="flat" cmpd="sng" algn="ctr">
            <a:noFill/>
            <a:prstDash val="solid"/>
          </a:ln>
          <a:effectLst/>
        </p:spPr>
        <p:txBody>
          <a:bodyPr rtlCol="0" anchor="ctr"/>
          <a:lstStyle/>
          <a:p>
            <a:pPr defTabSz="914378">
              <a:defRPr/>
            </a:pPr>
            <a:endParaRPr lang="en-US" sz="2400" dirty="0">
              <a:solidFill>
                <a:srgbClr val="FFFFFF"/>
              </a:solidFill>
              <a:latin typeface="Proxima Nova" panose="02000506030000020004" pitchFamily="2" charset="0"/>
              <a:ea typeface="Montserrat" charset="0"/>
              <a:cs typeface="Montserrat" charset="0"/>
            </a:endParaRPr>
          </a:p>
        </p:txBody>
      </p:sp>
      <p:sp>
        <p:nvSpPr>
          <p:cNvPr id="3" name="Subtitle 2">
            <a:extLst>
              <a:ext uri="{FF2B5EF4-FFF2-40B4-BE49-F238E27FC236}">
                <a16:creationId xmlns:a16="http://schemas.microsoft.com/office/drawing/2014/main" id="{EDE65B8F-AE34-7768-089E-0E3F49BEACE4}"/>
              </a:ext>
            </a:extLst>
          </p:cNvPr>
          <p:cNvSpPr>
            <a:spLocks noGrp="1"/>
          </p:cNvSpPr>
          <p:nvPr>
            <p:ph type="subTitle" idx="1" hasCustomPrompt="1"/>
          </p:nvPr>
        </p:nvSpPr>
        <p:spPr>
          <a:xfrm>
            <a:off x="6487514" y="2001718"/>
            <a:ext cx="2441447" cy="1138132"/>
          </a:xfrm>
          <a:prstGeom prst="rect">
            <a:avLst/>
          </a:prstGeom>
        </p:spPr>
        <p:txBody>
          <a:bodyPr anchor="ctr">
            <a:spAutoFit/>
          </a:bodyPr>
          <a:lstStyle>
            <a:lvl1pPr marL="0" indent="0" algn="l">
              <a:lnSpc>
                <a:spcPts val="2800"/>
              </a:lnSpc>
              <a:spcBef>
                <a:spcPts val="0"/>
              </a:spcBef>
              <a:buNone/>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303879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BBC93-D9E1-6B32-6114-202E61A33C7B}"/>
              </a:ext>
            </a:extLst>
          </p:cNvPr>
          <p:cNvSpPr/>
          <p:nvPr userDrawn="1"/>
        </p:nvSpPr>
        <p:spPr>
          <a:xfrm>
            <a:off x="6272476" y="-1932"/>
            <a:ext cx="2871524" cy="5145432"/>
          </a:xfrm>
          <a:prstGeom prst="rect">
            <a:avLst/>
          </a:prstGeom>
          <a:solidFill>
            <a:srgbClr val="009CDC"/>
          </a:solidFill>
          <a:ln w="25400" cap="flat" cmpd="sng" algn="ctr">
            <a:noFill/>
            <a:prstDash val="solid"/>
          </a:ln>
          <a:effectLst/>
        </p:spPr>
        <p:txBody>
          <a:bodyPr rtlCol="0" anchor="ctr"/>
          <a:lstStyle/>
          <a:p>
            <a:pPr defTabSz="914378">
              <a:defRPr/>
            </a:pPr>
            <a:endParaRPr lang="en-US" sz="2400" dirty="0">
              <a:solidFill>
                <a:srgbClr val="FFFFFF"/>
              </a:solidFill>
              <a:latin typeface="Proxima Nova" panose="02000506030000020004" pitchFamily="2" charset="0"/>
              <a:ea typeface="Montserrat" charset="0"/>
              <a:cs typeface="Montserrat" charset="0"/>
            </a:endParaRPr>
          </a:p>
        </p:txBody>
      </p:sp>
      <p:sp>
        <p:nvSpPr>
          <p:cNvPr id="5" name="Subtitle 2">
            <a:extLst>
              <a:ext uri="{FF2B5EF4-FFF2-40B4-BE49-F238E27FC236}">
                <a16:creationId xmlns:a16="http://schemas.microsoft.com/office/drawing/2014/main" id="{A9F277E4-25B1-278F-37C6-854C9ED04FC8}"/>
              </a:ext>
            </a:extLst>
          </p:cNvPr>
          <p:cNvSpPr>
            <a:spLocks noGrp="1"/>
          </p:cNvSpPr>
          <p:nvPr>
            <p:ph type="subTitle" idx="1" hasCustomPrompt="1"/>
          </p:nvPr>
        </p:nvSpPr>
        <p:spPr>
          <a:xfrm>
            <a:off x="6487514" y="1433618"/>
            <a:ext cx="2441447" cy="1138132"/>
          </a:xfrm>
          <a:prstGeom prst="rect">
            <a:avLst/>
          </a:prstGeom>
        </p:spPr>
        <p:txBody>
          <a:bodyPr anchor="b">
            <a:spAutoFit/>
          </a:bodyPr>
          <a:lstStyle>
            <a:lvl1pPr marL="0" indent="0" algn="l">
              <a:lnSpc>
                <a:spcPts val="2800"/>
              </a:lnSpc>
              <a:spcBef>
                <a:spcPts val="0"/>
              </a:spcBef>
              <a:buNone/>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CFF89B36-6168-738A-381B-06A6ECA67A3D}"/>
              </a:ext>
            </a:extLst>
          </p:cNvPr>
          <p:cNvSpPr>
            <a:spLocks noGrp="1"/>
          </p:cNvSpPr>
          <p:nvPr>
            <p:ph type="body" sz="quarter" idx="10" hasCustomPrompt="1"/>
          </p:nvPr>
        </p:nvSpPr>
        <p:spPr>
          <a:xfrm>
            <a:off x="6487514" y="2901376"/>
            <a:ext cx="2441447" cy="338138"/>
          </a:xfrm>
          <a:prstGeom prst="rect">
            <a:avLst/>
          </a:prstGeom>
        </p:spPr>
        <p:txBody>
          <a:bodyPr/>
          <a:lstStyle>
            <a:lvl1pPr marL="0" indent="0" algn="l">
              <a:buNone/>
              <a:defRPr sz="1600" b="0">
                <a:solidFill>
                  <a:srgbClr val="E3E8EE"/>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744014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18A27A61-B0C4-4CAA-4A28-E071769BDB82}"/>
              </a:ext>
            </a:extLst>
          </p:cNvPr>
          <p:cNvSpPr/>
          <p:nvPr userDrawn="1"/>
        </p:nvSpPr>
        <p:spPr>
          <a:xfrm rot="10800000">
            <a:off x="1452730" y="3259492"/>
            <a:ext cx="555353" cy="3341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3" name="Triangle 2">
            <a:extLst>
              <a:ext uri="{FF2B5EF4-FFF2-40B4-BE49-F238E27FC236}">
                <a16:creationId xmlns:a16="http://schemas.microsoft.com/office/drawing/2014/main" id="{0E7CE3B7-D33C-8B58-6326-ACC60FDB3F44}"/>
              </a:ext>
            </a:extLst>
          </p:cNvPr>
          <p:cNvSpPr/>
          <p:nvPr userDrawn="1"/>
        </p:nvSpPr>
        <p:spPr>
          <a:xfrm rot="10800000">
            <a:off x="7130974" y="3259492"/>
            <a:ext cx="555353" cy="3341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4" name="Rectangle 3">
            <a:extLst>
              <a:ext uri="{FF2B5EF4-FFF2-40B4-BE49-F238E27FC236}">
                <a16:creationId xmlns:a16="http://schemas.microsoft.com/office/drawing/2014/main" id="{8456E36F-61C2-CE39-AD70-AAD9AE1BCD3E}"/>
              </a:ext>
            </a:extLst>
          </p:cNvPr>
          <p:cNvSpPr/>
          <p:nvPr userDrawn="1"/>
        </p:nvSpPr>
        <p:spPr>
          <a:xfrm>
            <a:off x="924605" y="3092441"/>
            <a:ext cx="1611607" cy="409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5" name="Triangle 4">
            <a:extLst>
              <a:ext uri="{FF2B5EF4-FFF2-40B4-BE49-F238E27FC236}">
                <a16:creationId xmlns:a16="http://schemas.microsoft.com/office/drawing/2014/main" id="{2C7B2134-0404-CDF8-D83B-063CAE5C2589}"/>
              </a:ext>
            </a:extLst>
          </p:cNvPr>
          <p:cNvSpPr/>
          <p:nvPr userDrawn="1"/>
        </p:nvSpPr>
        <p:spPr>
          <a:xfrm rot="10800000">
            <a:off x="3343790" y="3259492"/>
            <a:ext cx="555353" cy="3341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6" name="Rectangle 5">
            <a:extLst>
              <a:ext uri="{FF2B5EF4-FFF2-40B4-BE49-F238E27FC236}">
                <a16:creationId xmlns:a16="http://schemas.microsoft.com/office/drawing/2014/main" id="{78AE954F-E641-30D3-564C-008B93E88D88}"/>
              </a:ext>
            </a:extLst>
          </p:cNvPr>
          <p:cNvSpPr/>
          <p:nvPr userDrawn="1"/>
        </p:nvSpPr>
        <p:spPr>
          <a:xfrm flipV="1">
            <a:off x="2818999" y="3092436"/>
            <a:ext cx="1611607" cy="409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7" name="Rectangle 6">
            <a:extLst>
              <a:ext uri="{FF2B5EF4-FFF2-40B4-BE49-F238E27FC236}">
                <a16:creationId xmlns:a16="http://schemas.microsoft.com/office/drawing/2014/main" id="{3052B0B5-156F-BCC2-B08E-E15D4D2A0507}"/>
              </a:ext>
            </a:extLst>
          </p:cNvPr>
          <p:cNvSpPr/>
          <p:nvPr userDrawn="1"/>
        </p:nvSpPr>
        <p:spPr>
          <a:xfrm>
            <a:off x="4713393" y="3092441"/>
            <a:ext cx="1611607" cy="409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8" name="Triangle 7">
            <a:extLst>
              <a:ext uri="{FF2B5EF4-FFF2-40B4-BE49-F238E27FC236}">
                <a16:creationId xmlns:a16="http://schemas.microsoft.com/office/drawing/2014/main" id="{CA1A2887-EF4C-BC87-5FFF-925D9815310D}"/>
              </a:ext>
            </a:extLst>
          </p:cNvPr>
          <p:cNvSpPr/>
          <p:nvPr userDrawn="1"/>
        </p:nvSpPr>
        <p:spPr>
          <a:xfrm rot="10800000">
            <a:off x="5241520" y="3259492"/>
            <a:ext cx="555353" cy="3341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9" name="Rectangle 8">
            <a:extLst>
              <a:ext uri="{FF2B5EF4-FFF2-40B4-BE49-F238E27FC236}">
                <a16:creationId xmlns:a16="http://schemas.microsoft.com/office/drawing/2014/main" id="{FC489453-20A1-5DF6-9672-D6AAEA661933}"/>
              </a:ext>
            </a:extLst>
          </p:cNvPr>
          <p:cNvSpPr/>
          <p:nvPr userDrawn="1"/>
        </p:nvSpPr>
        <p:spPr>
          <a:xfrm flipV="1">
            <a:off x="6607787" y="3092436"/>
            <a:ext cx="1611607" cy="409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15" name="Picture Placeholder 14">
            <a:extLst>
              <a:ext uri="{FF2B5EF4-FFF2-40B4-BE49-F238E27FC236}">
                <a16:creationId xmlns:a16="http://schemas.microsoft.com/office/drawing/2014/main" id="{D74412A4-30F2-96C6-8972-2E133870ADF0}"/>
              </a:ext>
            </a:extLst>
          </p:cNvPr>
          <p:cNvSpPr>
            <a:spLocks noGrp="1"/>
          </p:cNvSpPr>
          <p:nvPr>
            <p:ph type="pic" sz="quarter" idx="10"/>
          </p:nvPr>
        </p:nvSpPr>
        <p:spPr>
          <a:xfrm>
            <a:off x="923925" y="1138991"/>
            <a:ext cx="1612900" cy="1611312"/>
          </a:xfrm>
          <a:prstGeom prst="ellipse">
            <a:avLst/>
          </a:prstGeom>
        </p:spPr>
        <p:txBody>
          <a:bodyPr/>
          <a:lstStyle>
            <a:lvl1pPr>
              <a:defRPr sz="1400"/>
            </a:lvl1pPr>
          </a:lstStyle>
          <a:p>
            <a:endParaRPr lang="en-GB" dirty="0"/>
          </a:p>
        </p:txBody>
      </p:sp>
      <p:sp>
        <p:nvSpPr>
          <p:cNvPr id="16" name="Picture Placeholder 14">
            <a:extLst>
              <a:ext uri="{FF2B5EF4-FFF2-40B4-BE49-F238E27FC236}">
                <a16:creationId xmlns:a16="http://schemas.microsoft.com/office/drawing/2014/main" id="{6E74C34C-6F9B-996A-359A-3795985CC163}"/>
              </a:ext>
            </a:extLst>
          </p:cNvPr>
          <p:cNvSpPr>
            <a:spLocks noGrp="1"/>
          </p:cNvSpPr>
          <p:nvPr>
            <p:ph type="pic" sz="quarter" idx="11"/>
          </p:nvPr>
        </p:nvSpPr>
        <p:spPr>
          <a:xfrm>
            <a:off x="2815016" y="1138991"/>
            <a:ext cx="1612900" cy="1611312"/>
          </a:xfrm>
          <a:prstGeom prst="ellipse">
            <a:avLst/>
          </a:prstGeom>
        </p:spPr>
        <p:txBody>
          <a:bodyPr/>
          <a:lstStyle>
            <a:lvl1pPr>
              <a:defRPr sz="1400"/>
            </a:lvl1pPr>
          </a:lstStyle>
          <a:p>
            <a:endParaRPr lang="en-GB" dirty="0"/>
          </a:p>
        </p:txBody>
      </p:sp>
      <p:sp>
        <p:nvSpPr>
          <p:cNvPr id="17" name="Picture Placeholder 14">
            <a:extLst>
              <a:ext uri="{FF2B5EF4-FFF2-40B4-BE49-F238E27FC236}">
                <a16:creationId xmlns:a16="http://schemas.microsoft.com/office/drawing/2014/main" id="{41AA25EF-90AF-EE25-2B15-730883FB72F3}"/>
              </a:ext>
            </a:extLst>
          </p:cNvPr>
          <p:cNvSpPr>
            <a:spLocks noGrp="1"/>
          </p:cNvSpPr>
          <p:nvPr>
            <p:ph type="pic" sz="quarter" idx="12"/>
          </p:nvPr>
        </p:nvSpPr>
        <p:spPr>
          <a:xfrm>
            <a:off x="4712779" y="1138991"/>
            <a:ext cx="1612900" cy="1611312"/>
          </a:xfrm>
          <a:prstGeom prst="ellipse">
            <a:avLst/>
          </a:prstGeom>
        </p:spPr>
        <p:txBody>
          <a:bodyPr/>
          <a:lstStyle>
            <a:lvl1pPr>
              <a:defRPr sz="1400"/>
            </a:lvl1pPr>
          </a:lstStyle>
          <a:p>
            <a:endParaRPr lang="en-GB" dirty="0"/>
          </a:p>
        </p:txBody>
      </p:sp>
      <p:sp>
        <p:nvSpPr>
          <p:cNvPr id="18" name="Picture Placeholder 14">
            <a:extLst>
              <a:ext uri="{FF2B5EF4-FFF2-40B4-BE49-F238E27FC236}">
                <a16:creationId xmlns:a16="http://schemas.microsoft.com/office/drawing/2014/main" id="{002A94E7-51DC-D402-E96A-9166F9DAEBAA}"/>
              </a:ext>
            </a:extLst>
          </p:cNvPr>
          <p:cNvSpPr>
            <a:spLocks noGrp="1"/>
          </p:cNvSpPr>
          <p:nvPr>
            <p:ph type="pic" sz="quarter" idx="13"/>
          </p:nvPr>
        </p:nvSpPr>
        <p:spPr>
          <a:xfrm>
            <a:off x="6606494" y="1138991"/>
            <a:ext cx="1612900" cy="1611312"/>
          </a:xfrm>
          <a:prstGeom prst="ellipse">
            <a:avLst/>
          </a:prstGeom>
        </p:spPr>
        <p:txBody>
          <a:bodyPr/>
          <a:lstStyle>
            <a:lvl1pPr>
              <a:defRPr sz="1400"/>
            </a:lvl1pPr>
          </a:lstStyle>
          <a:p>
            <a:endParaRPr lang="en-GB" dirty="0"/>
          </a:p>
        </p:txBody>
      </p:sp>
    </p:spTree>
    <p:extLst>
      <p:ext uri="{BB962C8B-B14F-4D97-AF65-F5344CB8AC3E}">
        <p14:creationId xmlns:p14="http://schemas.microsoft.com/office/powerpoint/2010/main" val="380964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5B3CFA-25D2-D005-E7FF-1037FCE4144A}"/>
              </a:ext>
            </a:extLst>
          </p:cNvPr>
          <p:cNvSpPr/>
          <p:nvPr userDrawn="1"/>
        </p:nvSpPr>
        <p:spPr>
          <a:xfrm>
            <a:off x="0" y="1727787"/>
            <a:ext cx="9144000" cy="409101"/>
          </a:xfrm>
          <a:prstGeom prst="rect">
            <a:avLst/>
          </a:prstGeom>
          <a:solidFill>
            <a:srgbClr val="B2C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EDA7EAFB-8C6A-99CA-1B5D-B08C30AFAD87}"/>
              </a:ext>
            </a:extLst>
          </p:cNvPr>
          <p:cNvGrpSpPr/>
          <p:nvPr userDrawn="1"/>
        </p:nvGrpSpPr>
        <p:grpSpPr>
          <a:xfrm>
            <a:off x="924605" y="1624976"/>
            <a:ext cx="7294789" cy="603980"/>
            <a:chOff x="2462438" y="7390152"/>
            <a:chExt cx="19452771" cy="1610615"/>
          </a:xfrm>
        </p:grpSpPr>
        <p:sp>
          <p:nvSpPr>
            <p:cNvPr id="5" name="Rectangle 4">
              <a:extLst>
                <a:ext uri="{FF2B5EF4-FFF2-40B4-BE49-F238E27FC236}">
                  <a16:creationId xmlns:a16="http://schemas.microsoft.com/office/drawing/2014/main" id="{9267746E-6A6C-F0D0-556B-EA266BE4D3F8}"/>
                </a:ext>
              </a:extLst>
            </p:cNvPr>
            <p:cNvSpPr/>
            <p:nvPr/>
          </p:nvSpPr>
          <p:spPr>
            <a:xfrm>
              <a:off x="2462438" y="7664327"/>
              <a:ext cx="4297619" cy="10909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6" name="Triangle 5">
              <a:extLst>
                <a:ext uri="{FF2B5EF4-FFF2-40B4-BE49-F238E27FC236}">
                  <a16:creationId xmlns:a16="http://schemas.microsoft.com/office/drawing/2014/main" id="{FCE6C3AC-F79F-C304-DDB7-7CECA69B9278}"/>
                </a:ext>
              </a:extLst>
            </p:cNvPr>
            <p:cNvSpPr/>
            <p:nvPr/>
          </p:nvSpPr>
          <p:spPr>
            <a:xfrm rot="10800000">
              <a:off x="3870777" y="8109799"/>
              <a:ext cx="1480940" cy="890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7" name="Rectangle 6">
              <a:extLst>
                <a:ext uri="{FF2B5EF4-FFF2-40B4-BE49-F238E27FC236}">
                  <a16:creationId xmlns:a16="http://schemas.microsoft.com/office/drawing/2014/main" id="{9699EA05-4000-CC43-06BF-2E80FD2230F4}"/>
                </a:ext>
              </a:extLst>
            </p:cNvPr>
            <p:cNvSpPr/>
            <p:nvPr/>
          </p:nvSpPr>
          <p:spPr>
            <a:xfrm flipV="1">
              <a:off x="7514156" y="7664316"/>
              <a:ext cx="4297619" cy="109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8" name="Triangle 7">
              <a:extLst>
                <a:ext uri="{FF2B5EF4-FFF2-40B4-BE49-F238E27FC236}">
                  <a16:creationId xmlns:a16="http://schemas.microsoft.com/office/drawing/2014/main" id="{3A235811-F3B2-CA64-B7B8-42BB1872B351}"/>
                </a:ext>
              </a:extLst>
            </p:cNvPr>
            <p:cNvSpPr/>
            <p:nvPr/>
          </p:nvSpPr>
          <p:spPr>
            <a:xfrm rot="10800000" flipV="1">
              <a:off x="8918118" y="7390152"/>
              <a:ext cx="1489694" cy="8909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9" name="Rectangle 8">
              <a:extLst>
                <a:ext uri="{FF2B5EF4-FFF2-40B4-BE49-F238E27FC236}">
                  <a16:creationId xmlns:a16="http://schemas.microsoft.com/office/drawing/2014/main" id="{53EEE574-F88A-D672-2066-1A987A499B48}"/>
                </a:ext>
              </a:extLst>
            </p:cNvPr>
            <p:cNvSpPr/>
            <p:nvPr/>
          </p:nvSpPr>
          <p:spPr>
            <a:xfrm>
              <a:off x="12565873" y="7664327"/>
              <a:ext cx="4297619" cy="10909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10" name="Triangle 9">
              <a:extLst>
                <a:ext uri="{FF2B5EF4-FFF2-40B4-BE49-F238E27FC236}">
                  <a16:creationId xmlns:a16="http://schemas.microsoft.com/office/drawing/2014/main" id="{AB44EBA8-DD45-863B-4A8F-394375784A0A}"/>
                </a:ext>
              </a:extLst>
            </p:cNvPr>
            <p:cNvSpPr/>
            <p:nvPr/>
          </p:nvSpPr>
          <p:spPr>
            <a:xfrm rot="10800000">
              <a:off x="13974212" y="8109799"/>
              <a:ext cx="1480940" cy="890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11" name="Rectangle 10">
              <a:extLst>
                <a:ext uri="{FF2B5EF4-FFF2-40B4-BE49-F238E27FC236}">
                  <a16:creationId xmlns:a16="http://schemas.microsoft.com/office/drawing/2014/main" id="{9E265CB0-C826-8F74-5177-1FC5528B7FD0}"/>
                </a:ext>
              </a:extLst>
            </p:cNvPr>
            <p:cNvSpPr/>
            <p:nvPr/>
          </p:nvSpPr>
          <p:spPr>
            <a:xfrm flipV="1">
              <a:off x="17617590" y="7664316"/>
              <a:ext cx="4297619" cy="109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12" name="Triangle 11">
              <a:extLst>
                <a:ext uri="{FF2B5EF4-FFF2-40B4-BE49-F238E27FC236}">
                  <a16:creationId xmlns:a16="http://schemas.microsoft.com/office/drawing/2014/main" id="{B8BFEAFC-7FFD-64AF-A885-2B24E04259FF}"/>
                </a:ext>
              </a:extLst>
            </p:cNvPr>
            <p:cNvSpPr/>
            <p:nvPr/>
          </p:nvSpPr>
          <p:spPr>
            <a:xfrm rot="10800000" flipV="1">
              <a:off x="19021552" y="7390152"/>
              <a:ext cx="1489694" cy="8909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grpSp>
      <p:sp>
        <p:nvSpPr>
          <p:cNvPr id="26" name="Picture Placeholder 25">
            <a:extLst>
              <a:ext uri="{FF2B5EF4-FFF2-40B4-BE49-F238E27FC236}">
                <a16:creationId xmlns:a16="http://schemas.microsoft.com/office/drawing/2014/main" id="{904B7314-7A00-B2CE-FA2A-35D7AC1A52B7}"/>
              </a:ext>
            </a:extLst>
          </p:cNvPr>
          <p:cNvSpPr>
            <a:spLocks noGrp="1"/>
          </p:cNvSpPr>
          <p:nvPr>
            <p:ph type="pic" sz="quarter" idx="10"/>
          </p:nvPr>
        </p:nvSpPr>
        <p:spPr>
          <a:xfrm>
            <a:off x="923312" y="16551"/>
            <a:ext cx="1612900" cy="1711325"/>
          </a:xfrm>
          <a:prstGeom prst="rect">
            <a:avLst/>
          </a:prstGeom>
        </p:spPr>
        <p:txBody>
          <a:bodyPr/>
          <a:lstStyle/>
          <a:p>
            <a:endParaRPr lang="en-GB" dirty="0"/>
          </a:p>
        </p:txBody>
      </p:sp>
      <p:sp>
        <p:nvSpPr>
          <p:cNvPr id="27" name="Picture Placeholder 25">
            <a:extLst>
              <a:ext uri="{FF2B5EF4-FFF2-40B4-BE49-F238E27FC236}">
                <a16:creationId xmlns:a16="http://schemas.microsoft.com/office/drawing/2014/main" id="{75C7C50B-C8B7-ED05-86AD-406672287422}"/>
              </a:ext>
            </a:extLst>
          </p:cNvPr>
          <p:cNvSpPr>
            <a:spLocks noGrp="1"/>
          </p:cNvSpPr>
          <p:nvPr>
            <p:ph type="pic" sz="quarter" idx="11"/>
          </p:nvPr>
        </p:nvSpPr>
        <p:spPr>
          <a:xfrm>
            <a:off x="2825257" y="2137563"/>
            <a:ext cx="1612900" cy="1711325"/>
          </a:xfrm>
          <a:prstGeom prst="rect">
            <a:avLst/>
          </a:prstGeom>
        </p:spPr>
        <p:txBody>
          <a:bodyPr/>
          <a:lstStyle/>
          <a:p>
            <a:endParaRPr lang="en-GB" dirty="0"/>
          </a:p>
        </p:txBody>
      </p:sp>
      <p:sp>
        <p:nvSpPr>
          <p:cNvPr id="28" name="Picture Placeholder 25">
            <a:extLst>
              <a:ext uri="{FF2B5EF4-FFF2-40B4-BE49-F238E27FC236}">
                <a16:creationId xmlns:a16="http://schemas.microsoft.com/office/drawing/2014/main" id="{E309B37E-2199-38FE-4C03-437FA2181530}"/>
              </a:ext>
            </a:extLst>
          </p:cNvPr>
          <p:cNvSpPr>
            <a:spLocks noGrp="1"/>
          </p:cNvSpPr>
          <p:nvPr>
            <p:ph type="pic" sz="quarter" idx="12"/>
          </p:nvPr>
        </p:nvSpPr>
        <p:spPr>
          <a:xfrm>
            <a:off x="4716090" y="16453"/>
            <a:ext cx="1612900" cy="1711325"/>
          </a:xfrm>
          <a:prstGeom prst="rect">
            <a:avLst/>
          </a:prstGeom>
        </p:spPr>
        <p:txBody>
          <a:bodyPr/>
          <a:lstStyle/>
          <a:p>
            <a:endParaRPr lang="en-GB" dirty="0"/>
          </a:p>
        </p:txBody>
      </p:sp>
      <p:sp>
        <p:nvSpPr>
          <p:cNvPr id="29" name="Picture Placeholder 25">
            <a:extLst>
              <a:ext uri="{FF2B5EF4-FFF2-40B4-BE49-F238E27FC236}">
                <a16:creationId xmlns:a16="http://schemas.microsoft.com/office/drawing/2014/main" id="{9EF1627D-E7A9-FA0D-0B30-C876C73A5E07}"/>
              </a:ext>
            </a:extLst>
          </p:cNvPr>
          <p:cNvSpPr>
            <a:spLocks noGrp="1"/>
          </p:cNvSpPr>
          <p:nvPr>
            <p:ph type="pic" sz="quarter" idx="13"/>
          </p:nvPr>
        </p:nvSpPr>
        <p:spPr>
          <a:xfrm>
            <a:off x="6606526" y="2136886"/>
            <a:ext cx="1612900" cy="1711325"/>
          </a:xfrm>
          <a:prstGeom prst="rect">
            <a:avLst/>
          </a:prstGeom>
        </p:spPr>
        <p:txBody>
          <a:bodyPr/>
          <a:lstStyle/>
          <a:p>
            <a:endParaRPr lang="en-GB" dirty="0"/>
          </a:p>
        </p:txBody>
      </p:sp>
    </p:spTree>
    <p:extLst>
      <p:ext uri="{BB962C8B-B14F-4D97-AF65-F5344CB8AC3E}">
        <p14:creationId xmlns:p14="http://schemas.microsoft.com/office/powerpoint/2010/main" val="290880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0C21CC-AA77-4D3A-4867-5CA9E1C818B1}"/>
              </a:ext>
            </a:extLst>
          </p:cNvPr>
          <p:cNvSpPr/>
          <p:nvPr userDrawn="1"/>
        </p:nvSpPr>
        <p:spPr>
          <a:xfrm>
            <a:off x="0" y="391349"/>
            <a:ext cx="9144000" cy="38331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roxima Nova" panose="02000506030000020004" pitchFamily="2" charset="0"/>
            </a:endParaRPr>
          </a:p>
        </p:txBody>
      </p:sp>
      <p:sp>
        <p:nvSpPr>
          <p:cNvPr id="3" name="Rectangle 2">
            <a:extLst>
              <a:ext uri="{FF2B5EF4-FFF2-40B4-BE49-F238E27FC236}">
                <a16:creationId xmlns:a16="http://schemas.microsoft.com/office/drawing/2014/main" id="{D75B3CFA-25D2-D005-E7FF-1037FCE4144A}"/>
              </a:ext>
            </a:extLst>
          </p:cNvPr>
          <p:cNvSpPr/>
          <p:nvPr userDrawn="1"/>
        </p:nvSpPr>
        <p:spPr>
          <a:xfrm>
            <a:off x="0" y="2103349"/>
            <a:ext cx="9144000" cy="409101"/>
          </a:xfrm>
          <a:prstGeom prst="rect">
            <a:avLst/>
          </a:prstGeom>
          <a:solidFill>
            <a:srgbClr val="B2C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267746E-6A6C-F0D0-556B-EA266BE4D3F8}"/>
              </a:ext>
            </a:extLst>
          </p:cNvPr>
          <p:cNvSpPr/>
          <p:nvPr/>
        </p:nvSpPr>
        <p:spPr>
          <a:xfrm>
            <a:off x="924605" y="2103354"/>
            <a:ext cx="3506002" cy="409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6" name="Triangle 5">
            <a:extLst>
              <a:ext uri="{FF2B5EF4-FFF2-40B4-BE49-F238E27FC236}">
                <a16:creationId xmlns:a16="http://schemas.microsoft.com/office/drawing/2014/main" id="{FCE6C3AC-F79F-C304-DDB7-7CECA69B9278}"/>
              </a:ext>
            </a:extLst>
          </p:cNvPr>
          <p:cNvSpPr/>
          <p:nvPr/>
        </p:nvSpPr>
        <p:spPr>
          <a:xfrm rot="10800000">
            <a:off x="2397934" y="2270405"/>
            <a:ext cx="555352" cy="3341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9" name="Rectangle 8">
            <a:extLst>
              <a:ext uri="{FF2B5EF4-FFF2-40B4-BE49-F238E27FC236}">
                <a16:creationId xmlns:a16="http://schemas.microsoft.com/office/drawing/2014/main" id="{53EEE574-F88A-D672-2066-1A987A499B48}"/>
              </a:ext>
            </a:extLst>
          </p:cNvPr>
          <p:cNvSpPr/>
          <p:nvPr/>
        </p:nvSpPr>
        <p:spPr>
          <a:xfrm>
            <a:off x="4713393" y="2103354"/>
            <a:ext cx="3506002" cy="409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10" name="Triangle 9">
            <a:extLst>
              <a:ext uri="{FF2B5EF4-FFF2-40B4-BE49-F238E27FC236}">
                <a16:creationId xmlns:a16="http://schemas.microsoft.com/office/drawing/2014/main" id="{AB44EBA8-DD45-863B-4A8F-394375784A0A}"/>
              </a:ext>
            </a:extLst>
          </p:cNvPr>
          <p:cNvSpPr/>
          <p:nvPr/>
        </p:nvSpPr>
        <p:spPr>
          <a:xfrm rot="10800000">
            <a:off x="6188718" y="2270405"/>
            <a:ext cx="555352" cy="3341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Proxima Nova" panose="02000506030000020004" pitchFamily="2" charset="0"/>
            </a:endParaRPr>
          </a:p>
        </p:txBody>
      </p:sp>
      <p:sp>
        <p:nvSpPr>
          <p:cNvPr id="26" name="Picture Placeholder 25">
            <a:extLst>
              <a:ext uri="{FF2B5EF4-FFF2-40B4-BE49-F238E27FC236}">
                <a16:creationId xmlns:a16="http://schemas.microsoft.com/office/drawing/2014/main" id="{904B7314-7A00-B2CE-FA2A-35D7AC1A52B7}"/>
              </a:ext>
            </a:extLst>
          </p:cNvPr>
          <p:cNvSpPr>
            <a:spLocks noGrp="1"/>
          </p:cNvSpPr>
          <p:nvPr>
            <p:ph type="pic" sz="quarter" idx="10"/>
          </p:nvPr>
        </p:nvSpPr>
        <p:spPr>
          <a:xfrm>
            <a:off x="923311" y="392113"/>
            <a:ext cx="3504599" cy="1711325"/>
          </a:xfrm>
          <a:prstGeom prst="rect">
            <a:avLst/>
          </a:prstGeom>
        </p:spPr>
        <p:txBody>
          <a:bodyPr/>
          <a:lstStyle/>
          <a:p>
            <a:endParaRPr lang="en-GB" dirty="0"/>
          </a:p>
        </p:txBody>
      </p:sp>
      <p:sp>
        <p:nvSpPr>
          <p:cNvPr id="28" name="Picture Placeholder 25">
            <a:extLst>
              <a:ext uri="{FF2B5EF4-FFF2-40B4-BE49-F238E27FC236}">
                <a16:creationId xmlns:a16="http://schemas.microsoft.com/office/drawing/2014/main" id="{E309B37E-2199-38FE-4C03-437FA2181530}"/>
              </a:ext>
            </a:extLst>
          </p:cNvPr>
          <p:cNvSpPr>
            <a:spLocks noGrp="1"/>
          </p:cNvSpPr>
          <p:nvPr>
            <p:ph type="pic" sz="quarter" idx="12"/>
          </p:nvPr>
        </p:nvSpPr>
        <p:spPr>
          <a:xfrm>
            <a:off x="4716089" y="392015"/>
            <a:ext cx="3503305" cy="1711325"/>
          </a:xfrm>
          <a:prstGeom prst="rect">
            <a:avLst/>
          </a:prstGeom>
        </p:spPr>
        <p:txBody>
          <a:bodyPr/>
          <a:lstStyle/>
          <a:p>
            <a:endParaRPr lang="en-GB" dirty="0"/>
          </a:p>
        </p:txBody>
      </p:sp>
    </p:spTree>
    <p:extLst>
      <p:ext uri="{BB962C8B-B14F-4D97-AF65-F5344CB8AC3E}">
        <p14:creationId xmlns:p14="http://schemas.microsoft.com/office/powerpoint/2010/main" val="158909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79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C4FC0F0-981A-3344-B4A6-DC041C604F5C}"/>
              </a:ext>
            </a:extLst>
          </p:cNvPr>
          <p:cNvSpPr>
            <a:spLocks noGrp="1"/>
          </p:cNvSpPr>
          <p:nvPr>
            <p:ph type="pic" sz="quarter" idx="14"/>
          </p:nvPr>
        </p:nvSpPr>
        <p:spPr>
          <a:xfrm>
            <a:off x="2454476" y="638504"/>
            <a:ext cx="4235047" cy="3866493"/>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pic>
        <p:nvPicPr>
          <p:cNvPr id="3" name="Picture 2" descr="A black and white sign&#10;&#10;Description automatically generated with medium confidence">
            <a:extLst>
              <a:ext uri="{FF2B5EF4-FFF2-40B4-BE49-F238E27FC236}">
                <a16:creationId xmlns:a16="http://schemas.microsoft.com/office/drawing/2014/main" id="{6DD1CDB2-3E9B-7E27-0721-5A8FC7B097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06487" y="4766862"/>
            <a:ext cx="1130440" cy="197827"/>
          </a:xfrm>
          <a:prstGeom prst="rect">
            <a:avLst/>
          </a:prstGeom>
        </p:spPr>
      </p:pic>
    </p:spTree>
    <p:extLst>
      <p:ext uri="{BB962C8B-B14F-4D97-AF65-F5344CB8AC3E}">
        <p14:creationId xmlns:p14="http://schemas.microsoft.com/office/powerpoint/2010/main" val="333435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60872C8-8DE3-7B43-85DA-214363727243}"/>
              </a:ext>
            </a:extLst>
          </p:cNvPr>
          <p:cNvSpPr>
            <a:spLocks noGrp="1"/>
          </p:cNvSpPr>
          <p:nvPr>
            <p:ph type="pic" sz="quarter" idx="16"/>
          </p:nvPr>
        </p:nvSpPr>
        <p:spPr>
          <a:xfrm>
            <a:off x="427340" y="424430"/>
            <a:ext cx="3484942" cy="4294640"/>
          </a:xfrm>
          <a:prstGeom prst="rect">
            <a:avLst/>
          </a:prstGeom>
          <a:solidFill>
            <a:schemeClr val="bg1">
              <a:lumMod val="95000"/>
            </a:schemeClr>
          </a:solidFill>
        </p:spPr>
        <p:txBody>
          <a:bodyPr>
            <a:normAutofit/>
          </a:bodyPr>
          <a:lstStyle>
            <a:lvl1pPr>
              <a:defRPr sz="788" b="0" i="0">
                <a:latin typeface="Proxima Nova" panose="02000506030000020004" pitchFamily="2" charset="0"/>
              </a:defRPr>
            </a:lvl1pPr>
          </a:lstStyle>
          <a:p>
            <a:endParaRPr lang="en-US" dirty="0"/>
          </a:p>
        </p:txBody>
      </p:sp>
    </p:spTree>
    <p:extLst>
      <p:ext uri="{BB962C8B-B14F-4D97-AF65-F5344CB8AC3E}">
        <p14:creationId xmlns:p14="http://schemas.microsoft.com/office/powerpoint/2010/main" val="2569690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397133"/>
      </p:ext>
    </p:extLst>
  </p:cSld>
  <p:clrMap bg1="lt1" tx1="dk1" bg2="lt2" tx2="dk2" accent1="accent1" accent2="accent2" accent3="accent3" accent4="accent4" accent5="accent5" accent6="accent6" hlink="hlink" folHlink="folHlink"/>
  <p:sldLayoutIdLst>
    <p:sldLayoutId id="2147483960" r:id="rId1"/>
    <p:sldLayoutId id="2147484007" r:id="rId2"/>
    <p:sldLayoutId id="2147484004" r:id="rId3"/>
    <p:sldLayoutId id="2147483979" r:id="rId4"/>
    <p:sldLayoutId id="2147483978" r:id="rId5"/>
    <p:sldLayoutId id="2147483980" r:id="rId6"/>
    <p:sldLayoutId id="2147483977" r:id="rId7"/>
    <p:sldLayoutId id="2147483976" r:id="rId8"/>
    <p:sldLayoutId id="2147483970" r:id="rId9"/>
    <p:sldLayoutId id="2147484005" r:id="rId10"/>
    <p:sldLayoutId id="2147483981" r:id="rId11"/>
    <p:sldLayoutId id="2147483982" r:id="rId12"/>
    <p:sldLayoutId id="2147483983" r:id="rId13"/>
    <p:sldLayoutId id="2147483984" r:id="rId14"/>
    <p:sldLayoutId id="2147483985" r:id="rId15"/>
    <p:sldLayoutId id="2147483986" r:id="rId16"/>
    <p:sldLayoutId id="2147483987" r:id="rId17"/>
    <p:sldLayoutId id="2147484006"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8" r:id="rId34"/>
    <p:sldLayoutId id="2147484010" r:id="rId35"/>
    <p:sldLayoutId id="2147484009" r:id="rId36"/>
    <p:sldLayoutId id="2147484011"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2800" b="1" kern="1200">
          <a:solidFill>
            <a:schemeClr val="bg2"/>
          </a:solidFill>
          <a:latin typeface="+mj-lt"/>
          <a:ea typeface="+mj-ea"/>
          <a:cs typeface="+mj-cs"/>
        </a:defRPr>
      </a:lvl1pPr>
    </p:titleStyle>
    <p:bodyStyle>
      <a:lvl1pPr marL="230188" indent="-230188" algn="l" defTabSz="914400" rtl="0" eaLnBrk="1" latinLnBrk="0" hangingPunct="1">
        <a:spcBef>
          <a:spcPct val="20000"/>
        </a:spcBef>
        <a:buClr>
          <a:schemeClr val="bg2">
            <a:lumMod val="75000"/>
          </a:schemeClr>
        </a:buClr>
        <a:buFont typeface="Arial" panose="020B0604020202020204" pitchFamily="34" charset="0"/>
        <a:buChar char="•"/>
        <a:defRPr sz="2400" kern="1200">
          <a:solidFill>
            <a:schemeClr val="tx1">
              <a:lumMod val="50000"/>
            </a:schemeClr>
          </a:solidFill>
          <a:latin typeface="+mn-lt"/>
          <a:ea typeface="+mn-ea"/>
          <a:cs typeface="+mn-cs"/>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egov.uscis.gov/processing-tim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uscis.gov/policy-manual/volume-6-part-f-chapter-5"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forest, lush&#10;&#10;Description automatically generated">
            <a:extLst>
              <a:ext uri="{FF2B5EF4-FFF2-40B4-BE49-F238E27FC236}">
                <a16:creationId xmlns:a16="http://schemas.microsoft.com/office/drawing/2014/main" id="{8A097E16-C919-5DF3-D2EF-8ABB7DB5C14C}"/>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p:pic>
      <p:sp>
        <p:nvSpPr>
          <p:cNvPr id="31" name="Text Placeholder 30">
            <a:extLst>
              <a:ext uri="{FF2B5EF4-FFF2-40B4-BE49-F238E27FC236}">
                <a16:creationId xmlns:a16="http://schemas.microsoft.com/office/drawing/2014/main" id="{0C208AF5-104E-5DB4-CC60-E97EE8D83A9F}"/>
              </a:ext>
            </a:extLst>
          </p:cNvPr>
          <p:cNvSpPr>
            <a:spLocks noGrp="1"/>
          </p:cNvSpPr>
          <p:nvPr>
            <p:ph type="body" sz="quarter" idx="11"/>
          </p:nvPr>
        </p:nvSpPr>
        <p:spPr/>
        <p:txBody>
          <a:bodyPr/>
          <a:lstStyle/>
          <a:p>
            <a:endParaRPr lang="en-US" dirty="0"/>
          </a:p>
        </p:txBody>
      </p:sp>
      <p:sp>
        <p:nvSpPr>
          <p:cNvPr id="29" name="Subtitle 28">
            <a:extLst>
              <a:ext uri="{FF2B5EF4-FFF2-40B4-BE49-F238E27FC236}">
                <a16:creationId xmlns:a16="http://schemas.microsoft.com/office/drawing/2014/main" id="{39C34050-84A6-5138-4A3E-3A2B00106A59}"/>
              </a:ext>
            </a:extLst>
          </p:cNvPr>
          <p:cNvSpPr>
            <a:spLocks noGrp="1"/>
          </p:cNvSpPr>
          <p:nvPr>
            <p:ph type="subTitle" idx="1"/>
          </p:nvPr>
        </p:nvSpPr>
        <p:spPr>
          <a:xfrm>
            <a:off x="391081" y="3207648"/>
            <a:ext cx="5099231" cy="1025959"/>
          </a:xfrm>
        </p:spPr>
        <p:txBody>
          <a:bodyPr/>
          <a:lstStyle/>
          <a:p>
            <a:r>
              <a:rPr lang="en-US" dirty="0"/>
              <a:t>Fermilab Immigration Q+A</a:t>
            </a:r>
          </a:p>
        </p:txBody>
      </p:sp>
      <p:sp>
        <p:nvSpPr>
          <p:cNvPr id="30" name="Text Placeholder 29">
            <a:extLst>
              <a:ext uri="{FF2B5EF4-FFF2-40B4-BE49-F238E27FC236}">
                <a16:creationId xmlns:a16="http://schemas.microsoft.com/office/drawing/2014/main" id="{EE6DF2BF-8719-6AC7-04DC-593D88E18E9A}"/>
              </a:ext>
            </a:extLst>
          </p:cNvPr>
          <p:cNvSpPr>
            <a:spLocks noGrp="1"/>
          </p:cNvSpPr>
          <p:nvPr>
            <p:ph type="body" sz="quarter" idx="10"/>
          </p:nvPr>
        </p:nvSpPr>
        <p:spPr>
          <a:xfrm>
            <a:off x="391081" y="3741313"/>
            <a:ext cx="5099232" cy="289774"/>
          </a:xfrm>
        </p:spPr>
        <p:txBody>
          <a:bodyPr/>
          <a:lstStyle/>
          <a:p>
            <a:r>
              <a:rPr lang="en-US" dirty="0"/>
              <a:t>July 10, 2024</a:t>
            </a:r>
          </a:p>
        </p:txBody>
      </p:sp>
    </p:spTree>
    <p:extLst>
      <p:ext uri="{BB962C8B-B14F-4D97-AF65-F5344CB8AC3E}">
        <p14:creationId xmlns:p14="http://schemas.microsoft.com/office/powerpoint/2010/main" val="273718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8C8DB4-302B-2118-1052-FD5352DC8EB7}"/>
              </a:ext>
            </a:extLst>
          </p:cNvPr>
          <p:cNvSpPr/>
          <p:nvPr/>
        </p:nvSpPr>
        <p:spPr>
          <a:xfrm>
            <a:off x="0" y="680992"/>
            <a:ext cx="992203" cy="319947"/>
          </a:xfrm>
          <a:prstGeom prst="rect">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84802AC-BCE2-62F8-DDF1-034B06347384}"/>
              </a:ext>
            </a:extLst>
          </p:cNvPr>
          <p:cNvSpPr txBox="1"/>
          <p:nvPr/>
        </p:nvSpPr>
        <p:spPr>
          <a:xfrm>
            <a:off x="1161408" y="571751"/>
            <a:ext cx="3898965" cy="461665"/>
          </a:xfrm>
          <a:prstGeom prst="rect">
            <a:avLst/>
          </a:prstGeom>
          <a:noFill/>
        </p:spPr>
        <p:txBody>
          <a:bodyPr wrap="square" rtlCol="0">
            <a:spAutoFit/>
          </a:bodyPr>
          <a:lstStyle/>
          <a:p>
            <a:r>
              <a:rPr lang="en-US" sz="2400" b="1" dirty="0">
                <a:solidFill>
                  <a:srgbClr val="090D11"/>
                </a:solidFill>
                <a:latin typeface="Proxima Nova" panose="02000506030000020004"/>
                <a:ea typeface="Montserrat" charset="0"/>
                <a:cs typeface="Arial" panose="020B0604020202020204" pitchFamily="34" charset="0"/>
              </a:rPr>
              <a:t>Case Processing Steps </a:t>
            </a:r>
          </a:p>
        </p:txBody>
      </p:sp>
      <p:sp>
        <p:nvSpPr>
          <p:cNvPr id="7" name="Triangle 6">
            <a:extLst>
              <a:ext uri="{FF2B5EF4-FFF2-40B4-BE49-F238E27FC236}">
                <a16:creationId xmlns:a16="http://schemas.microsoft.com/office/drawing/2014/main" id="{0A1C8790-604E-7B32-4C3F-E72B9B4EB6DB}"/>
              </a:ext>
            </a:extLst>
          </p:cNvPr>
          <p:cNvSpPr/>
          <p:nvPr/>
        </p:nvSpPr>
        <p:spPr>
          <a:xfrm rot="5400000">
            <a:off x="501530" y="1388982"/>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riangle 7">
            <a:extLst>
              <a:ext uri="{FF2B5EF4-FFF2-40B4-BE49-F238E27FC236}">
                <a16:creationId xmlns:a16="http://schemas.microsoft.com/office/drawing/2014/main" id="{E990A67D-C3C1-3FB9-2F11-334E436EB9A7}"/>
              </a:ext>
            </a:extLst>
          </p:cNvPr>
          <p:cNvSpPr/>
          <p:nvPr/>
        </p:nvSpPr>
        <p:spPr>
          <a:xfrm rot="5400000">
            <a:off x="495367" y="2194091"/>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Triangle 9">
            <a:extLst>
              <a:ext uri="{FF2B5EF4-FFF2-40B4-BE49-F238E27FC236}">
                <a16:creationId xmlns:a16="http://schemas.microsoft.com/office/drawing/2014/main" id="{978E3E21-0E6F-6DD8-49A7-7A31EB63A504}"/>
              </a:ext>
            </a:extLst>
          </p:cNvPr>
          <p:cNvSpPr/>
          <p:nvPr/>
        </p:nvSpPr>
        <p:spPr>
          <a:xfrm rot="5400000">
            <a:off x="531918" y="3200275"/>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5" name="Picture Placeholder 14" descr="A group of people running on a track&#10;&#10;Description automatically generated with low confidence">
            <a:extLst>
              <a:ext uri="{FF2B5EF4-FFF2-40B4-BE49-F238E27FC236}">
                <a16:creationId xmlns:a16="http://schemas.microsoft.com/office/drawing/2014/main" id="{769EFF51-1824-BC47-35BA-BAC0D818D9A7}"/>
              </a:ext>
            </a:extLst>
          </p:cNvPr>
          <p:cNvPicPr>
            <a:picLocks noGrp="1" noChangeAspect="1"/>
          </p:cNvPicPr>
          <p:nvPr>
            <p:ph type="pic" sz="quarter" idx="16"/>
          </p:nvPr>
        </p:nvPicPr>
        <p:blipFill rotWithShape="1">
          <a:blip r:embed="rId3" cstate="hqprint">
            <a:extLst>
              <a:ext uri="{28A0092B-C50C-407E-A947-70E740481C1C}">
                <a14:useLocalDpi xmlns:a14="http://schemas.microsoft.com/office/drawing/2010/main"/>
              </a:ext>
            </a:extLst>
          </a:blip>
          <a:srcRect/>
          <a:stretch/>
        </p:blipFill>
        <p:spPr>
          <a:prstGeom prst="rect">
            <a:avLst/>
          </a:prstGeom>
        </p:spPr>
      </p:pic>
      <p:sp>
        <p:nvSpPr>
          <p:cNvPr id="3" name="TextBox 2">
            <a:extLst>
              <a:ext uri="{FF2B5EF4-FFF2-40B4-BE49-F238E27FC236}">
                <a16:creationId xmlns:a16="http://schemas.microsoft.com/office/drawing/2014/main" id="{7630ACB0-E412-3151-EF20-4571A1458C51}"/>
              </a:ext>
            </a:extLst>
          </p:cNvPr>
          <p:cNvSpPr txBox="1"/>
          <p:nvPr/>
        </p:nvSpPr>
        <p:spPr>
          <a:xfrm>
            <a:off x="863600" y="1346199"/>
            <a:ext cx="4298950" cy="3139321"/>
          </a:xfrm>
          <a:prstGeom prst="rect">
            <a:avLst/>
          </a:prstGeom>
          <a:noFill/>
        </p:spPr>
        <p:txBody>
          <a:bodyPr wrap="square">
            <a:spAutoFit/>
          </a:bodyPr>
          <a:lstStyle/>
          <a:p>
            <a:r>
              <a:rPr lang="en-US" altLang="en-US" sz="1100" b="1" dirty="0">
                <a:latin typeface="Proxima Nova"/>
              </a:rPr>
              <a:t>Case preparation</a:t>
            </a:r>
          </a:p>
          <a:p>
            <a:pPr marL="628650" lvl="1" indent="-171450">
              <a:buFont typeface="Arial" panose="020B0604020202020204" pitchFamily="34" charset="0"/>
              <a:buChar char="•"/>
            </a:pPr>
            <a:r>
              <a:rPr lang="en-US" altLang="en-US" sz="1100" dirty="0">
                <a:latin typeface="Proxima Nova"/>
              </a:rPr>
              <a:t>Document gathering</a:t>
            </a:r>
          </a:p>
          <a:p>
            <a:pPr marL="628650" lvl="1" indent="-171450">
              <a:buFont typeface="Arial" panose="020B0604020202020204" pitchFamily="34" charset="0"/>
              <a:buChar char="•"/>
            </a:pPr>
            <a:r>
              <a:rPr lang="en-US" altLang="en-US" sz="1100" dirty="0">
                <a:latin typeface="Proxima Nova"/>
              </a:rPr>
              <a:t>Collecting expert letters</a:t>
            </a:r>
          </a:p>
          <a:p>
            <a:pPr marL="628650" lvl="1" indent="-171450">
              <a:buFont typeface="Arial" panose="020B0604020202020204" pitchFamily="34" charset="0"/>
              <a:buChar char="•"/>
            </a:pPr>
            <a:r>
              <a:rPr lang="en-US" altLang="en-US" sz="1100" dirty="0">
                <a:latin typeface="Proxima Nova"/>
              </a:rPr>
              <a:t>Case drafting</a:t>
            </a:r>
          </a:p>
          <a:p>
            <a:endParaRPr lang="en-US" altLang="en-US" sz="1100" dirty="0">
              <a:latin typeface="Proxima Nova"/>
            </a:endParaRPr>
          </a:p>
          <a:p>
            <a:r>
              <a:rPr lang="en-US" altLang="en-US" sz="1100" b="1" dirty="0">
                <a:latin typeface="Proxima Nova"/>
              </a:rPr>
              <a:t>I-140 Immigrant Visa Processing</a:t>
            </a:r>
          </a:p>
          <a:p>
            <a:pPr marL="628650" lvl="1" indent="-171450">
              <a:buFont typeface="Arial" panose="020B0604020202020204" pitchFamily="34" charset="0"/>
              <a:buChar char="•"/>
            </a:pPr>
            <a:r>
              <a:rPr lang="en-US" altLang="en-US" sz="1100" dirty="0">
                <a:latin typeface="Proxima Nova"/>
              </a:rPr>
              <a:t>Variable based on USCIS processing times (</a:t>
            </a:r>
            <a:r>
              <a:rPr lang="en-US" altLang="en-US" sz="1100" dirty="0">
                <a:latin typeface="Proxima Nova"/>
                <a:hlinkClick r:id="rId4"/>
              </a:rPr>
              <a:t>https://egov.uscis.gov/processing-times/</a:t>
            </a:r>
            <a:r>
              <a:rPr lang="en-US" altLang="en-US" sz="1100" dirty="0">
                <a:latin typeface="Proxima Nova"/>
              </a:rPr>
              <a:t>) </a:t>
            </a:r>
          </a:p>
          <a:p>
            <a:pPr marL="628650" lvl="1" indent="-171450">
              <a:buFont typeface="Arial" panose="020B0604020202020204" pitchFamily="34" charset="0"/>
              <a:buChar char="•"/>
            </a:pPr>
            <a:r>
              <a:rPr lang="en-US" altLang="en-US" sz="1100" dirty="0">
                <a:latin typeface="Proxima Nova"/>
              </a:rPr>
              <a:t>Premium processing is available for both case types</a:t>
            </a:r>
          </a:p>
          <a:p>
            <a:pPr marL="628650" lvl="1" indent="-171450">
              <a:buFont typeface="Arial" panose="020B0604020202020204" pitchFamily="34" charset="0"/>
              <a:buChar char="•"/>
            </a:pPr>
            <a:r>
              <a:rPr lang="en-US" altLang="en-US" sz="1100" dirty="0">
                <a:latin typeface="Proxima Nova"/>
              </a:rPr>
              <a:t>Add more time if a Request for Evidence (RFE) received</a:t>
            </a:r>
          </a:p>
          <a:p>
            <a:endParaRPr lang="en-US" altLang="en-US" sz="1100" dirty="0">
              <a:latin typeface="Proxima Nova"/>
            </a:endParaRPr>
          </a:p>
          <a:p>
            <a:r>
              <a:rPr lang="en-US" altLang="en-US" sz="1100" b="1" dirty="0">
                <a:latin typeface="Proxima Nova"/>
              </a:rPr>
              <a:t>I-485 Adjustment of Status (AOS) Processing</a:t>
            </a:r>
          </a:p>
          <a:p>
            <a:pPr marL="628650" lvl="1" indent="-171450">
              <a:buFont typeface="Arial" panose="020B0604020202020204" pitchFamily="34" charset="0"/>
              <a:buChar char="•"/>
            </a:pPr>
            <a:r>
              <a:rPr lang="en-US" altLang="en-US" sz="1100" dirty="0">
                <a:latin typeface="Proxima Nova"/>
              </a:rPr>
              <a:t>Variable based on USCIS processing times Premium processing not available</a:t>
            </a:r>
          </a:p>
          <a:p>
            <a:pPr marL="628650" lvl="1" indent="-171450">
              <a:buFont typeface="Arial" panose="020B0604020202020204" pitchFamily="34" charset="0"/>
              <a:buChar char="•"/>
            </a:pPr>
            <a:r>
              <a:rPr lang="en-US" altLang="en-US" sz="1100" dirty="0">
                <a:latin typeface="Proxima Nova"/>
              </a:rPr>
              <a:t>Option to concurrently file alternative forms of work and travel authorization (EAD and AP) </a:t>
            </a:r>
          </a:p>
          <a:p>
            <a:pPr marL="628650" lvl="1" indent="-171450">
              <a:buFont typeface="Arial" panose="020B0604020202020204" pitchFamily="34" charset="0"/>
              <a:buChar char="•"/>
            </a:pPr>
            <a:r>
              <a:rPr lang="en-US" altLang="en-US" sz="1100" dirty="0">
                <a:latin typeface="Proxima Nova"/>
              </a:rPr>
              <a:t>File for Dependent Family Members at this Stage </a:t>
            </a:r>
          </a:p>
          <a:p>
            <a:pPr marL="628650" lvl="1" indent="-171450">
              <a:buFont typeface="Arial" panose="020B0604020202020204" pitchFamily="34" charset="0"/>
              <a:buChar char="•"/>
            </a:pPr>
            <a:r>
              <a:rPr lang="en-US" altLang="en-US" sz="1100" dirty="0">
                <a:latin typeface="Proxima Nova"/>
              </a:rPr>
              <a:t>Potential to file this step concurrently with the I-140 </a:t>
            </a:r>
          </a:p>
        </p:txBody>
      </p:sp>
    </p:spTree>
    <p:extLst>
      <p:ext uri="{BB962C8B-B14F-4D97-AF65-F5344CB8AC3E}">
        <p14:creationId xmlns:p14="http://schemas.microsoft.com/office/powerpoint/2010/main" val="20426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BF91F-AB72-EC73-0344-71CCD2CE4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0" b="-175"/>
          <a:stretch/>
        </p:blipFill>
        <p:spPr>
          <a:xfrm>
            <a:off x="0" y="0"/>
            <a:ext cx="9144000" cy="5143500"/>
          </a:xfrm>
          <a:prstGeom prst="rect">
            <a:avLst/>
          </a:prstGeom>
        </p:spPr>
      </p:pic>
      <p:sp>
        <p:nvSpPr>
          <p:cNvPr id="7" name="Freeform 6">
            <a:extLst>
              <a:ext uri="{FF2B5EF4-FFF2-40B4-BE49-F238E27FC236}">
                <a16:creationId xmlns:a16="http://schemas.microsoft.com/office/drawing/2014/main" id="{4F8602FA-A44B-6325-8AD9-7B0EAA3BA601}"/>
              </a:ext>
            </a:extLst>
          </p:cNvPr>
          <p:cNvSpPr/>
          <p:nvPr/>
        </p:nvSpPr>
        <p:spPr>
          <a:xfrm>
            <a:off x="0" y="2571750"/>
            <a:ext cx="9144000" cy="2576322"/>
          </a:xfrm>
          <a:custGeom>
            <a:avLst/>
            <a:gdLst>
              <a:gd name="connsiteX0" fmla="*/ 0 w 6656294"/>
              <a:gd name="connsiteY0" fmla="*/ 0 h 5139297"/>
              <a:gd name="connsiteX1" fmla="*/ 6656294 w 6656294"/>
              <a:gd name="connsiteY1" fmla="*/ 0 h 5139297"/>
              <a:gd name="connsiteX2" fmla="*/ 6656294 w 6656294"/>
              <a:gd name="connsiteY2" fmla="*/ 5139298 h 5139297"/>
              <a:gd name="connsiteX3" fmla="*/ 0 w 6656294"/>
              <a:gd name="connsiteY3" fmla="*/ 5139298 h 5139297"/>
            </a:gdLst>
            <a:ahLst/>
            <a:cxnLst>
              <a:cxn ang="0">
                <a:pos x="connsiteX0" y="connsiteY0"/>
              </a:cxn>
              <a:cxn ang="0">
                <a:pos x="connsiteX1" y="connsiteY1"/>
              </a:cxn>
              <a:cxn ang="0">
                <a:pos x="connsiteX2" y="connsiteY2"/>
              </a:cxn>
              <a:cxn ang="0">
                <a:pos x="connsiteX3" y="connsiteY3"/>
              </a:cxn>
            </a:cxnLst>
            <a:rect l="l" t="t" r="r" b="b"/>
            <a:pathLst>
              <a:path w="6656294" h="5139297">
                <a:moveTo>
                  <a:pt x="0" y="0"/>
                </a:moveTo>
                <a:lnTo>
                  <a:pt x="6656294" y="0"/>
                </a:lnTo>
                <a:lnTo>
                  <a:pt x="6656294" y="5139298"/>
                </a:lnTo>
                <a:lnTo>
                  <a:pt x="0" y="5139298"/>
                </a:lnTo>
                <a:close/>
              </a:path>
            </a:pathLst>
          </a:custGeom>
          <a:gradFill>
            <a:gsLst>
              <a:gs pos="38000">
                <a:schemeClr val="bg1">
                  <a:alpha val="0"/>
                </a:schemeClr>
              </a:gs>
              <a:gs pos="75000">
                <a:srgbClr val="253746">
                  <a:alpha val="75000"/>
                </a:srgbClr>
              </a:gs>
            </a:gsLst>
            <a:lin ang="5400000" scaled="1"/>
          </a:gradFill>
          <a:ln w="8395"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3746"/>
              </a:solidFill>
              <a:effectLst/>
              <a:uLnTx/>
              <a:uFillTx/>
              <a:latin typeface="Arial"/>
              <a:ea typeface="+mn-ea"/>
              <a:cs typeface="+mn-cs"/>
            </a:endParaRPr>
          </a:p>
        </p:txBody>
      </p:sp>
      <p:sp>
        <p:nvSpPr>
          <p:cNvPr id="3" name="Freeform 2" hidden="1">
            <a:extLst>
              <a:ext uri="{FF2B5EF4-FFF2-40B4-BE49-F238E27FC236}">
                <a16:creationId xmlns:a16="http://schemas.microsoft.com/office/drawing/2014/main" id="{2B135A4A-E0A8-9485-9487-ED46E84A85C9}"/>
              </a:ext>
            </a:extLst>
          </p:cNvPr>
          <p:cNvSpPr/>
          <p:nvPr/>
        </p:nvSpPr>
        <p:spPr>
          <a:xfrm>
            <a:off x="0" y="0"/>
            <a:ext cx="9144000" cy="5143501"/>
          </a:xfrm>
          <a:custGeom>
            <a:avLst/>
            <a:gdLst>
              <a:gd name="connsiteX0" fmla="*/ 0 w 6656294"/>
              <a:gd name="connsiteY0" fmla="*/ 0 h 5139297"/>
              <a:gd name="connsiteX1" fmla="*/ 6656294 w 6656294"/>
              <a:gd name="connsiteY1" fmla="*/ 0 h 5139297"/>
              <a:gd name="connsiteX2" fmla="*/ 6656294 w 6656294"/>
              <a:gd name="connsiteY2" fmla="*/ 5139298 h 5139297"/>
              <a:gd name="connsiteX3" fmla="*/ 0 w 6656294"/>
              <a:gd name="connsiteY3" fmla="*/ 5139298 h 5139297"/>
            </a:gdLst>
            <a:ahLst/>
            <a:cxnLst>
              <a:cxn ang="0">
                <a:pos x="connsiteX0" y="connsiteY0"/>
              </a:cxn>
              <a:cxn ang="0">
                <a:pos x="connsiteX1" y="connsiteY1"/>
              </a:cxn>
              <a:cxn ang="0">
                <a:pos x="connsiteX2" y="connsiteY2"/>
              </a:cxn>
              <a:cxn ang="0">
                <a:pos x="connsiteX3" y="connsiteY3"/>
              </a:cxn>
            </a:cxnLst>
            <a:rect l="l" t="t" r="r" b="b"/>
            <a:pathLst>
              <a:path w="6656294" h="5139297">
                <a:moveTo>
                  <a:pt x="0" y="0"/>
                </a:moveTo>
                <a:lnTo>
                  <a:pt x="6656294" y="0"/>
                </a:lnTo>
                <a:lnTo>
                  <a:pt x="6656294" y="5139298"/>
                </a:lnTo>
                <a:lnTo>
                  <a:pt x="0" y="5139298"/>
                </a:lnTo>
                <a:close/>
              </a:path>
            </a:pathLst>
          </a:custGeom>
          <a:solidFill>
            <a:schemeClr val="tx1">
              <a:lumMod val="50000"/>
              <a:alpha val="10004"/>
            </a:schemeClr>
          </a:solidFill>
          <a:ln w="8395"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3746"/>
              </a:solidFill>
              <a:effectLst/>
              <a:uLnTx/>
              <a:uFillTx/>
              <a:latin typeface="Arial"/>
              <a:ea typeface="+mn-ea"/>
              <a:cs typeface="+mn-cs"/>
            </a:endParaRPr>
          </a:p>
        </p:txBody>
      </p:sp>
      <p:sp>
        <p:nvSpPr>
          <p:cNvPr id="9" name="Freeform 8">
            <a:extLst>
              <a:ext uri="{FF2B5EF4-FFF2-40B4-BE49-F238E27FC236}">
                <a16:creationId xmlns:a16="http://schemas.microsoft.com/office/drawing/2014/main" id="{3CC3EC2D-2AFA-264D-6F00-FDE6F187754F}"/>
              </a:ext>
            </a:extLst>
          </p:cNvPr>
          <p:cNvSpPr/>
          <p:nvPr/>
        </p:nvSpPr>
        <p:spPr>
          <a:xfrm>
            <a:off x="1194244" y="-757711"/>
            <a:ext cx="7949756" cy="6142993"/>
          </a:xfrm>
          <a:custGeom>
            <a:avLst/>
            <a:gdLst>
              <a:gd name="connsiteX0" fmla="*/ 0 w 6656294"/>
              <a:gd name="connsiteY0" fmla="*/ 0 h 5143500"/>
              <a:gd name="connsiteX1" fmla="*/ 6656294 w 6656294"/>
              <a:gd name="connsiteY1" fmla="*/ 0 h 5143500"/>
              <a:gd name="connsiteX2" fmla="*/ 6656294 w 6656294"/>
              <a:gd name="connsiteY2" fmla="*/ 5143500 h 5143500"/>
              <a:gd name="connsiteX3" fmla="*/ 0 w 665629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656294" h="5143500">
                <a:moveTo>
                  <a:pt x="0" y="0"/>
                </a:moveTo>
                <a:lnTo>
                  <a:pt x="6656294" y="0"/>
                </a:lnTo>
                <a:lnTo>
                  <a:pt x="6656294" y="5143500"/>
                </a:lnTo>
                <a:lnTo>
                  <a:pt x="0" y="5143500"/>
                </a:lnTo>
                <a:close/>
              </a:path>
            </a:pathLst>
          </a:custGeom>
          <a:noFill/>
          <a:ln w="8395"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3746"/>
              </a:solidFill>
              <a:effectLst/>
              <a:uLnTx/>
              <a:uFillTx/>
              <a:latin typeface="Arial"/>
              <a:ea typeface="+mn-ea"/>
              <a:cs typeface="+mn-cs"/>
            </a:endParaRPr>
          </a:p>
        </p:txBody>
      </p:sp>
      <p:sp>
        <p:nvSpPr>
          <p:cNvPr id="4" name="Title 3">
            <a:extLst>
              <a:ext uri="{FF2B5EF4-FFF2-40B4-BE49-F238E27FC236}">
                <a16:creationId xmlns:a16="http://schemas.microsoft.com/office/drawing/2014/main" id="{427C5933-CBA5-4EE7-A296-8737365B95BF}"/>
              </a:ext>
            </a:extLst>
          </p:cNvPr>
          <p:cNvSpPr>
            <a:spLocks noGrp="1"/>
          </p:cNvSpPr>
          <p:nvPr>
            <p:ph type="ctrTitle" idx="4294967295"/>
          </p:nvPr>
        </p:nvSpPr>
        <p:spPr>
          <a:xfrm>
            <a:off x="104775" y="3446487"/>
            <a:ext cx="3559175" cy="1371600"/>
          </a:xfrm>
          <a:prstGeom prst="rect">
            <a:avLst/>
          </a:prstGeom>
        </p:spPr>
        <p:txBody>
          <a:bodyPr anchor="b">
            <a:noAutofit/>
          </a:bodyPr>
          <a:lstStyle/>
          <a:p>
            <a:pPr>
              <a:lnSpc>
                <a:spcPct val="80000"/>
              </a:lnSpc>
            </a:pPr>
            <a:r>
              <a:rPr lang="en-US" sz="4800" dirty="0">
                <a:solidFill>
                  <a:schemeClr val="bg1"/>
                </a:solidFill>
                <a:latin typeface="+mn-lt"/>
                <a:cs typeface="Times New Roman" panose="02020603050405020304" pitchFamily="18" charset="0"/>
              </a:rPr>
              <a:t>Questions &amp; Answers</a:t>
            </a:r>
          </a:p>
        </p:txBody>
      </p:sp>
      <p:pic>
        <p:nvPicPr>
          <p:cNvPr id="11" name="Graphic 10">
            <a:extLst>
              <a:ext uri="{FF2B5EF4-FFF2-40B4-BE49-F238E27FC236}">
                <a16:creationId xmlns:a16="http://schemas.microsoft.com/office/drawing/2014/main" id="{C56FC52C-9024-27E0-5587-E124B8C241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452402"/>
            <a:ext cx="1736351" cy="213705"/>
          </a:xfrm>
          <a:prstGeom prst="rect">
            <a:avLst/>
          </a:prstGeom>
        </p:spPr>
      </p:pic>
    </p:spTree>
    <p:extLst>
      <p:ext uri="{BB962C8B-B14F-4D97-AF65-F5344CB8AC3E}">
        <p14:creationId xmlns:p14="http://schemas.microsoft.com/office/powerpoint/2010/main" val="15140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D0783D-F3C7-8B44-BEF9-57CC79DFD5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99" cy="5197393"/>
          </a:xfrm>
          <a:prstGeom prst="rect">
            <a:avLst/>
          </a:prstGeom>
        </p:spPr>
      </p:pic>
      <p:sp>
        <p:nvSpPr>
          <p:cNvPr id="895" name="Subtitle 1"/>
          <p:cNvSpPr txBox="1">
            <a:spLocks noGrp="1"/>
          </p:cNvSpPr>
          <p:nvPr>
            <p:ph type="subTitle" idx="1"/>
          </p:nvPr>
        </p:nvSpPr>
        <p:spPr/>
        <p:txBody>
          <a:bodyPr/>
          <a:lstStyle/>
          <a:p>
            <a:r>
              <a:rPr lang="en-US" dirty="0">
                <a:solidFill>
                  <a:srgbClr val="090D11"/>
                </a:solidFill>
              </a:rPr>
              <a:t>Fragomen – Who We Are</a:t>
            </a:r>
            <a:endParaRPr lang="en-US" b="1" dirty="0">
              <a:solidFill>
                <a:srgbClr val="090D11"/>
              </a:solidFill>
            </a:endParaRPr>
          </a:p>
        </p:txBody>
      </p:sp>
      <p:grpSp>
        <p:nvGrpSpPr>
          <p:cNvPr id="14" name="Group 13">
            <a:extLst>
              <a:ext uri="{FF2B5EF4-FFF2-40B4-BE49-F238E27FC236}">
                <a16:creationId xmlns:a16="http://schemas.microsoft.com/office/drawing/2014/main" id="{87EDDCB7-9268-5F45-9F17-DE16EE86E79B}"/>
              </a:ext>
            </a:extLst>
          </p:cNvPr>
          <p:cNvGrpSpPr/>
          <p:nvPr/>
        </p:nvGrpSpPr>
        <p:grpSpPr>
          <a:xfrm>
            <a:off x="831628" y="1767250"/>
            <a:ext cx="428440" cy="428440"/>
            <a:chOff x="4355335" y="1187322"/>
            <a:chExt cx="428440" cy="428440"/>
          </a:xfrm>
        </p:grpSpPr>
        <p:sp>
          <p:nvSpPr>
            <p:cNvPr id="15" name="Circle">
              <a:extLst>
                <a:ext uri="{FF2B5EF4-FFF2-40B4-BE49-F238E27FC236}">
                  <a16:creationId xmlns:a16="http://schemas.microsoft.com/office/drawing/2014/main" id="{C2F99466-048A-C047-8407-21726D7F28F6}"/>
                </a:ext>
              </a:extLst>
            </p:cNvPr>
            <p:cNvSpPr/>
            <p:nvPr/>
          </p:nvSpPr>
          <p:spPr>
            <a:xfrm>
              <a:off x="4355335" y="1187322"/>
              <a:ext cx="428440" cy="428440"/>
            </a:xfrm>
            <a:prstGeom prst="ellipse">
              <a:avLst/>
            </a:prstGeom>
            <a:solidFill>
              <a:srgbClr val="009CDC"/>
            </a:solidFill>
            <a:ln w="12700">
              <a:miter lim="400000"/>
            </a:ln>
          </p:spPr>
          <p:txBody>
            <a:bodyPr lIns="45719" rIns="45719" anchor="ctr"/>
            <a:lstStyle/>
            <a:p>
              <a:endParaRPr dirty="0"/>
            </a:p>
          </p:txBody>
        </p:sp>
        <p:pic>
          <p:nvPicPr>
            <p:cNvPr id="17" name="rating-star.png" descr="rating-star.png">
              <a:extLst>
                <a:ext uri="{FF2B5EF4-FFF2-40B4-BE49-F238E27FC236}">
                  <a16:creationId xmlns:a16="http://schemas.microsoft.com/office/drawing/2014/main" id="{607076A0-49DA-9A49-8D92-35EAC06B3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2501" y="1274488"/>
              <a:ext cx="254108" cy="254108"/>
            </a:xfrm>
            <a:prstGeom prst="rect">
              <a:avLst/>
            </a:prstGeom>
            <a:ln w="12700">
              <a:miter lim="400000"/>
            </a:ln>
          </p:spPr>
        </p:pic>
      </p:grpSp>
      <p:grpSp>
        <p:nvGrpSpPr>
          <p:cNvPr id="18" name="Group 17">
            <a:extLst>
              <a:ext uri="{FF2B5EF4-FFF2-40B4-BE49-F238E27FC236}">
                <a16:creationId xmlns:a16="http://schemas.microsoft.com/office/drawing/2014/main" id="{81927C5A-AD7C-9249-A7E7-B01BCB980E12}"/>
              </a:ext>
            </a:extLst>
          </p:cNvPr>
          <p:cNvGrpSpPr/>
          <p:nvPr/>
        </p:nvGrpSpPr>
        <p:grpSpPr>
          <a:xfrm>
            <a:off x="4383768" y="990010"/>
            <a:ext cx="428440" cy="428440"/>
            <a:chOff x="5298425" y="1536612"/>
            <a:chExt cx="428440" cy="428440"/>
          </a:xfrm>
        </p:grpSpPr>
        <p:sp>
          <p:nvSpPr>
            <p:cNvPr id="19" name="Circle">
              <a:extLst>
                <a:ext uri="{FF2B5EF4-FFF2-40B4-BE49-F238E27FC236}">
                  <a16:creationId xmlns:a16="http://schemas.microsoft.com/office/drawing/2014/main" id="{22A1A8EB-AFCC-FC4B-968B-B948AB17715B}"/>
                </a:ext>
              </a:extLst>
            </p:cNvPr>
            <p:cNvSpPr/>
            <p:nvPr/>
          </p:nvSpPr>
          <p:spPr>
            <a:xfrm>
              <a:off x="5298425" y="1536612"/>
              <a:ext cx="428440" cy="428440"/>
            </a:xfrm>
            <a:prstGeom prst="ellipse">
              <a:avLst/>
            </a:prstGeom>
            <a:solidFill>
              <a:srgbClr val="009CDC"/>
            </a:solidFill>
            <a:ln w="12700">
              <a:miter lim="400000"/>
            </a:ln>
          </p:spPr>
          <p:txBody>
            <a:bodyPr lIns="45719" rIns="45719" anchor="ctr"/>
            <a:lstStyle/>
            <a:p>
              <a:endParaRPr dirty="0"/>
            </a:p>
          </p:txBody>
        </p:sp>
        <p:pic>
          <p:nvPicPr>
            <p:cNvPr id="20" name="fireworks-people-watch.png" descr="fireworks-people-watch.png">
              <a:extLst>
                <a:ext uri="{FF2B5EF4-FFF2-40B4-BE49-F238E27FC236}">
                  <a16:creationId xmlns:a16="http://schemas.microsoft.com/office/drawing/2014/main" id="{4E629514-926C-9B4A-A079-255A1C0B60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6615" y="1634801"/>
              <a:ext cx="232062" cy="232062"/>
            </a:xfrm>
            <a:prstGeom prst="rect">
              <a:avLst/>
            </a:prstGeom>
            <a:ln w="12700">
              <a:miter lim="400000"/>
            </a:ln>
          </p:spPr>
        </p:pic>
      </p:grpSp>
      <p:grpSp>
        <p:nvGrpSpPr>
          <p:cNvPr id="21" name="Group 20">
            <a:extLst>
              <a:ext uri="{FF2B5EF4-FFF2-40B4-BE49-F238E27FC236}">
                <a16:creationId xmlns:a16="http://schemas.microsoft.com/office/drawing/2014/main" id="{3505A0AF-22AF-4A48-A948-8BF24E8F3973}"/>
              </a:ext>
            </a:extLst>
          </p:cNvPr>
          <p:cNvGrpSpPr/>
          <p:nvPr/>
        </p:nvGrpSpPr>
        <p:grpSpPr>
          <a:xfrm>
            <a:off x="6159838" y="1218610"/>
            <a:ext cx="428440" cy="428440"/>
            <a:chOff x="5695777" y="2498713"/>
            <a:chExt cx="428440" cy="428440"/>
          </a:xfrm>
        </p:grpSpPr>
        <p:sp>
          <p:nvSpPr>
            <p:cNvPr id="22" name="Circle">
              <a:extLst>
                <a:ext uri="{FF2B5EF4-FFF2-40B4-BE49-F238E27FC236}">
                  <a16:creationId xmlns:a16="http://schemas.microsoft.com/office/drawing/2014/main" id="{E0EC09F2-E110-DE47-86DD-51B8E1D58A27}"/>
                </a:ext>
              </a:extLst>
            </p:cNvPr>
            <p:cNvSpPr/>
            <p:nvPr/>
          </p:nvSpPr>
          <p:spPr>
            <a:xfrm>
              <a:off x="5695777" y="2498713"/>
              <a:ext cx="428440" cy="428440"/>
            </a:xfrm>
            <a:prstGeom prst="ellipse">
              <a:avLst/>
            </a:prstGeom>
            <a:solidFill>
              <a:srgbClr val="009CDC"/>
            </a:solidFill>
            <a:ln w="12700">
              <a:miter lim="400000"/>
            </a:ln>
          </p:spPr>
          <p:txBody>
            <a:bodyPr lIns="45719" rIns="45719" anchor="ctr"/>
            <a:lstStyle/>
            <a:p>
              <a:endParaRPr dirty="0"/>
            </a:p>
          </p:txBody>
        </p:sp>
        <p:pic>
          <p:nvPicPr>
            <p:cNvPr id="23" name="book-close.png" descr="book-close.png">
              <a:extLst>
                <a:ext uri="{FF2B5EF4-FFF2-40B4-BE49-F238E27FC236}">
                  <a16:creationId xmlns:a16="http://schemas.microsoft.com/office/drawing/2014/main" id="{C81B899D-CD2E-2A4C-9AF4-8C89E33AB6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3966" y="2596901"/>
              <a:ext cx="232062" cy="232063"/>
            </a:xfrm>
            <a:prstGeom prst="rect">
              <a:avLst/>
            </a:prstGeom>
            <a:ln w="12700">
              <a:miter lim="400000"/>
            </a:ln>
          </p:spPr>
        </p:pic>
      </p:grpSp>
      <p:grpSp>
        <p:nvGrpSpPr>
          <p:cNvPr id="24" name="Group 23">
            <a:extLst>
              <a:ext uri="{FF2B5EF4-FFF2-40B4-BE49-F238E27FC236}">
                <a16:creationId xmlns:a16="http://schemas.microsoft.com/office/drawing/2014/main" id="{F8F193C0-8824-FE4A-B253-041715EF2700}"/>
              </a:ext>
            </a:extLst>
          </p:cNvPr>
          <p:cNvGrpSpPr/>
          <p:nvPr/>
        </p:nvGrpSpPr>
        <p:grpSpPr>
          <a:xfrm>
            <a:off x="7935907" y="1767250"/>
            <a:ext cx="428440" cy="428440"/>
            <a:chOff x="5298425" y="3468404"/>
            <a:chExt cx="428440" cy="428440"/>
          </a:xfrm>
        </p:grpSpPr>
        <p:sp>
          <p:nvSpPr>
            <p:cNvPr id="25" name="Circle">
              <a:extLst>
                <a:ext uri="{FF2B5EF4-FFF2-40B4-BE49-F238E27FC236}">
                  <a16:creationId xmlns:a16="http://schemas.microsoft.com/office/drawing/2014/main" id="{A6113631-0FC6-654F-B6EF-CC93295D6952}"/>
                </a:ext>
              </a:extLst>
            </p:cNvPr>
            <p:cNvSpPr/>
            <p:nvPr/>
          </p:nvSpPr>
          <p:spPr>
            <a:xfrm>
              <a:off x="5298425" y="3468404"/>
              <a:ext cx="428440" cy="428440"/>
            </a:xfrm>
            <a:prstGeom prst="ellipse">
              <a:avLst/>
            </a:prstGeom>
            <a:solidFill>
              <a:srgbClr val="009CDC"/>
            </a:solidFill>
            <a:ln w="12700">
              <a:miter lim="400000"/>
            </a:ln>
          </p:spPr>
          <p:txBody>
            <a:bodyPr lIns="45719" rIns="45719" anchor="ctr"/>
            <a:lstStyle/>
            <a:p>
              <a:endParaRPr dirty="0"/>
            </a:p>
          </p:txBody>
        </p:sp>
        <p:pic>
          <p:nvPicPr>
            <p:cNvPr id="26" name="antenna-tower.png" descr="antenna-tower.png">
              <a:extLst>
                <a:ext uri="{FF2B5EF4-FFF2-40B4-BE49-F238E27FC236}">
                  <a16:creationId xmlns:a16="http://schemas.microsoft.com/office/drawing/2014/main" id="{F864F5BE-A8F3-FB4C-B80A-E9AE660746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3736" y="3562964"/>
              <a:ext cx="217820" cy="217820"/>
            </a:xfrm>
            <a:prstGeom prst="rect">
              <a:avLst/>
            </a:prstGeom>
            <a:ln w="12700">
              <a:miter lim="400000"/>
            </a:ln>
          </p:spPr>
        </p:pic>
      </p:grpSp>
      <p:grpSp>
        <p:nvGrpSpPr>
          <p:cNvPr id="27" name="Group 26">
            <a:extLst>
              <a:ext uri="{FF2B5EF4-FFF2-40B4-BE49-F238E27FC236}">
                <a16:creationId xmlns:a16="http://schemas.microsoft.com/office/drawing/2014/main" id="{0AD82C50-072B-C14B-8654-BC3060475363}"/>
              </a:ext>
            </a:extLst>
          </p:cNvPr>
          <p:cNvGrpSpPr/>
          <p:nvPr/>
        </p:nvGrpSpPr>
        <p:grpSpPr>
          <a:xfrm>
            <a:off x="6534157" y="2658824"/>
            <a:ext cx="428440" cy="428440"/>
            <a:chOff x="4355335" y="3819778"/>
            <a:chExt cx="428440" cy="428440"/>
          </a:xfrm>
        </p:grpSpPr>
        <p:sp>
          <p:nvSpPr>
            <p:cNvPr id="28" name="Circle">
              <a:extLst>
                <a:ext uri="{FF2B5EF4-FFF2-40B4-BE49-F238E27FC236}">
                  <a16:creationId xmlns:a16="http://schemas.microsoft.com/office/drawing/2014/main" id="{CF33B648-F645-7F40-9105-441144DBB9E3}"/>
                </a:ext>
              </a:extLst>
            </p:cNvPr>
            <p:cNvSpPr/>
            <p:nvPr/>
          </p:nvSpPr>
          <p:spPr>
            <a:xfrm>
              <a:off x="4355335" y="3819778"/>
              <a:ext cx="428440" cy="428440"/>
            </a:xfrm>
            <a:prstGeom prst="ellipse">
              <a:avLst/>
            </a:prstGeom>
            <a:solidFill>
              <a:srgbClr val="009CDC"/>
            </a:solidFill>
            <a:ln w="12700">
              <a:miter lim="400000"/>
            </a:ln>
          </p:spPr>
          <p:txBody>
            <a:bodyPr lIns="45719" rIns="45719" anchor="ctr"/>
            <a:lstStyle/>
            <a:p>
              <a:endParaRPr dirty="0"/>
            </a:p>
          </p:txBody>
        </p:sp>
        <p:pic>
          <p:nvPicPr>
            <p:cNvPr id="29" name="settings-user.png" descr="settings-user.png">
              <a:extLst>
                <a:ext uri="{FF2B5EF4-FFF2-40B4-BE49-F238E27FC236}">
                  <a16:creationId xmlns:a16="http://schemas.microsoft.com/office/drawing/2014/main" id="{3647DDD8-B2AE-DB49-9B6F-491DC9DED3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53524" y="3917967"/>
              <a:ext cx="232062" cy="232062"/>
            </a:xfrm>
            <a:prstGeom prst="rect">
              <a:avLst/>
            </a:prstGeom>
            <a:ln w="12700">
              <a:miter lim="400000"/>
            </a:ln>
          </p:spPr>
        </p:pic>
      </p:grpSp>
      <p:grpSp>
        <p:nvGrpSpPr>
          <p:cNvPr id="30" name="Group 29">
            <a:extLst>
              <a:ext uri="{FF2B5EF4-FFF2-40B4-BE49-F238E27FC236}">
                <a16:creationId xmlns:a16="http://schemas.microsoft.com/office/drawing/2014/main" id="{66013CB0-6F2B-5C43-A51B-94E177B2B2BF}"/>
              </a:ext>
            </a:extLst>
          </p:cNvPr>
          <p:cNvGrpSpPr/>
          <p:nvPr/>
        </p:nvGrpSpPr>
        <p:grpSpPr>
          <a:xfrm>
            <a:off x="2227259" y="2724864"/>
            <a:ext cx="428440" cy="428440"/>
            <a:chOff x="3389473" y="3468404"/>
            <a:chExt cx="428440" cy="428440"/>
          </a:xfrm>
        </p:grpSpPr>
        <p:sp>
          <p:nvSpPr>
            <p:cNvPr id="31" name="Circle">
              <a:extLst>
                <a:ext uri="{FF2B5EF4-FFF2-40B4-BE49-F238E27FC236}">
                  <a16:creationId xmlns:a16="http://schemas.microsoft.com/office/drawing/2014/main" id="{5E6014ED-6166-914B-AFE1-3062DD17B243}"/>
                </a:ext>
              </a:extLst>
            </p:cNvPr>
            <p:cNvSpPr/>
            <p:nvPr/>
          </p:nvSpPr>
          <p:spPr>
            <a:xfrm>
              <a:off x="3389473" y="3468404"/>
              <a:ext cx="428440" cy="428440"/>
            </a:xfrm>
            <a:prstGeom prst="ellipse">
              <a:avLst/>
            </a:prstGeom>
            <a:solidFill>
              <a:srgbClr val="009CDC"/>
            </a:solidFill>
            <a:ln w="12700">
              <a:miter lim="400000"/>
            </a:ln>
          </p:spPr>
          <p:txBody>
            <a:bodyPr lIns="45719" rIns="45719" anchor="ctr"/>
            <a:lstStyle/>
            <a:p>
              <a:endParaRPr dirty="0"/>
            </a:p>
          </p:txBody>
        </p:sp>
        <p:pic>
          <p:nvPicPr>
            <p:cNvPr id="32" name="team-chat.png" descr="team-chat.png">
              <a:extLst>
                <a:ext uri="{FF2B5EF4-FFF2-40B4-BE49-F238E27FC236}">
                  <a16:creationId xmlns:a16="http://schemas.microsoft.com/office/drawing/2014/main" id="{DD740E79-1838-EA4A-B7FD-2E3DA7905A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4783" y="3573715"/>
              <a:ext cx="217820" cy="217820"/>
            </a:xfrm>
            <a:prstGeom prst="rect">
              <a:avLst/>
            </a:prstGeom>
            <a:ln w="12700">
              <a:miter lim="400000"/>
            </a:ln>
          </p:spPr>
        </p:pic>
      </p:grpSp>
      <p:grpSp>
        <p:nvGrpSpPr>
          <p:cNvPr id="33" name="Group 32">
            <a:extLst>
              <a:ext uri="{FF2B5EF4-FFF2-40B4-BE49-F238E27FC236}">
                <a16:creationId xmlns:a16="http://schemas.microsoft.com/office/drawing/2014/main" id="{12ABEDB3-A150-7446-B15F-E21AB0C6D1DB}"/>
              </a:ext>
            </a:extLst>
          </p:cNvPr>
          <p:cNvGrpSpPr/>
          <p:nvPr/>
        </p:nvGrpSpPr>
        <p:grpSpPr>
          <a:xfrm>
            <a:off x="4383768" y="2506463"/>
            <a:ext cx="428440" cy="428440"/>
            <a:chOff x="2996882" y="2498713"/>
            <a:chExt cx="428440" cy="428440"/>
          </a:xfrm>
        </p:grpSpPr>
        <p:sp>
          <p:nvSpPr>
            <p:cNvPr id="34" name="Circle">
              <a:extLst>
                <a:ext uri="{FF2B5EF4-FFF2-40B4-BE49-F238E27FC236}">
                  <a16:creationId xmlns:a16="http://schemas.microsoft.com/office/drawing/2014/main" id="{040503D1-ABD5-B440-A387-FF208F1FEAF4}"/>
                </a:ext>
              </a:extLst>
            </p:cNvPr>
            <p:cNvSpPr/>
            <p:nvPr/>
          </p:nvSpPr>
          <p:spPr>
            <a:xfrm>
              <a:off x="2996882" y="2498713"/>
              <a:ext cx="428440" cy="428440"/>
            </a:xfrm>
            <a:prstGeom prst="ellipse">
              <a:avLst/>
            </a:prstGeom>
            <a:solidFill>
              <a:srgbClr val="009CDC"/>
            </a:solidFill>
            <a:ln w="12700">
              <a:miter lim="400000"/>
            </a:ln>
          </p:spPr>
          <p:txBody>
            <a:bodyPr lIns="45719" rIns="45719" anchor="ctr"/>
            <a:lstStyle/>
            <a:p>
              <a:endParaRPr dirty="0"/>
            </a:p>
          </p:txBody>
        </p:sp>
        <p:pic>
          <p:nvPicPr>
            <p:cNvPr id="35" name="optimization-graph-line.png" descr="optimization-graph-line.png">
              <a:extLst>
                <a:ext uri="{FF2B5EF4-FFF2-40B4-BE49-F238E27FC236}">
                  <a16:creationId xmlns:a16="http://schemas.microsoft.com/office/drawing/2014/main" id="{905E8129-2983-1B4F-B476-5001FD58A39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84048" y="2585879"/>
              <a:ext cx="254108" cy="254108"/>
            </a:xfrm>
            <a:prstGeom prst="rect">
              <a:avLst/>
            </a:prstGeom>
            <a:ln w="12700">
              <a:miter lim="400000"/>
            </a:ln>
          </p:spPr>
        </p:pic>
      </p:grpSp>
      <p:grpSp>
        <p:nvGrpSpPr>
          <p:cNvPr id="36" name="Group 35">
            <a:extLst>
              <a:ext uri="{FF2B5EF4-FFF2-40B4-BE49-F238E27FC236}">
                <a16:creationId xmlns:a16="http://schemas.microsoft.com/office/drawing/2014/main" id="{243E1F17-13CB-0A41-ADAF-70F1636C211B}"/>
              </a:ext>
            </a:extLst>
          </p:cNvPr>
          <p:cNvGrpSpPr/>
          <p:nvPr/>
        </p:nvGrpSpPr>
        <p:grpSpPr>
          <a:xfrm>
            <a:off x="2607698" y="1218610"/>
            <a:ext cx="428440" cy="428440"/>
            <a:chOff x="3389473" y="1536612"/>
            <a:chExt cx="428440" cy="428440"/>
          </a:xfrm>
        </p:grpSpPr>
        <p:sp>
          <p:nvSpPr>
            <p:cNvPr id="37" name="Circle">
              <a:extLst>
                <a:ext uri="{FF2B5EF4-FFF2-40B4-BE49-F238E27FC236}">
                  <a16:creationId xmlns:a16="http://schemas.microsoft.com/office/drawing/2014/main" id="{E449EC4A-36D4-FD4C-8D64-F25CEB28F256}"/>
                </a:ext>
              </a:extLst>
            </p:cNvPr>
            <p:cNvSpPr/>
            <p:nvPr/>
          </p:nvSpPr>
          <p:spPr>
            <a:xfrm>
              <a:off x="3389473" y="1536612"/>
              <a:ext cx="428440" cy="428440"/>
            </a:xfrm>
            <a:prstGeom prst="ellipse">
              <a:avLst/>
            </a:prstGeom>
            <a:solidFill>
              <a:srgbClr val="009CDC"/>
            </a:solidFill>
            <a:ln w="12700">
              <a:miter lim="400000"/>
            </a:ln>
          </p:spPr>
          <p:txBody>
            <a:bodyPr lIns="45719" rIns="45719" anchor="ctr"/>
            <a:lstStyle/>
            <a:p>
              <a:endParaRPr dirty="0"/>
            </a:p>
          </p:txBody>
        </p:sp>
        <p:pic>
          <p:nvPicPr>
            <p:cNvPr id="38" name="network-arrow-sync.png" descr="network-arrow-sync.png">
              <a:extLst>
                <a:ext uri="{FF2B5EF4-FFF2-40B4-BE49-F238E27FC236}">
                  <a16:creationId xmlns:a16="http://schemas.microsoft.com/office/drawing/2014/main" id="{EF83C1FC-23AE-6A4E-A7C4-EB74B6AD7E1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68560" y="1615699"/>
              <a:ext cx="270268" cy="270268"/>
            </a:xfrm>
            <a:prstGeom prst="rect">
              <a:avLst/>
            </a:prstGeom>
            <a:ln w="12700">
              <a:miter lim="400000"/>
            </a:ln>
          </p:spPr>
        </p:pic>
      </p:grpSp>
      <p:sp>
        <p:nvSpPr>
          <p:cNvPr id="39" name="Largest and leading global immigration firm">
            <a:extLst>
              <a:ext uri="{FF2B5EF4-FFF2-40B4-BE49-F238E27FC236}">
                <a16:creationId xmlns:a16="http://schemas.microsoft.com/office/drawing/2014/main" id="{03E58CB1-8311-6442-BF65-1DD916A1E8C1}"/>
              </a:ext>
            </a:extLst>
          </p:cNvPr>
          <p:cNvSpPr txBox="1"/>
          <p:nvPr/>
        </p:nvSpPr>
        <p:spPr>
          <a:xfrm>
            <a:off x="460965" y="2265099"/>
            <a:ext cx="1169766"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defRPr sz="1000">
                <a:solidFill>
                  <a:schemeClr val="accent3">
                    <a:lumOff val="-4156"/>
                  </a:schemeClr>
                </a:solidFill>
              </a:defRPr>
            </a:lvl1pPr>
          </a:lstStyle>
          <a:p>
            <a:r>
              <a:rPr dirty="0">
                <a:solidFill>
                  <a:srgbClr val="253746"/>
                </a:solidFill>
                <a:latin typeface="+mj-lt"/>
              </a:rPr>
              <a:t>Largest and leading global immigration firm</a:t>
            </a:r>
          </a:p>
        </p:txBody>
      </p:sp>
      <p:sp>
        <p:nvSpPr>
          <p:cNvPr id="40" name="4,200+ professionals including 575+ immigration lawyers">
            <a:extLst>
              <a:ext uri="{FF2B5EF4-FFF2-40B4-BE49-F238E27FC236}">
                <a16:creationId xmlns:a16="http://schemas.microsoft.com/office/drawing/2014/main" id="{2537171A-5AB1-5A45-A14E-9C10FBC6E3A1}"/>
              </a:ext>
            </a:extLst>
          </p:cNvPr>
          <p:cNvSpPr txBox="1"/>
          <p:nvPr/>
        </p:nvSpPr>
        <p:spPr>
          <a:xfrm>
            <a:off x="3921710" y="1487859"/>
            <a:ext cx="1352556"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000">
                <a:solidFill>
                  <a:schemeClr val="accent3">
                    <a:lumOff val="-4156"/>
                  </a:schemeClr>
                </a:solidFill>
              </a:defRPr>
            </a:lvl1pPr>
          </a:lstStyle>
          <a:p>
            <a:pPr algn="ctr"/>
            <a:r>
              <a:rPr lang="en-US" dirty="0">
                <a:solidFill>
                  <a:srgbClr val="253746"/>
                </a:solidFill>
                <a:latin typeface="+mj-lt"/>
              </a:rPr>
              <a:t>4,700</a:t>
            </a:r>
            <a:r>
              <a:rPr dirty="0">
                <a:solidFill>
                  <a:srgbClr val="253746"/>
                </a:solidFill>
                <a:latin typeface="+mj-lt"/>
              </a:rPr>
              <a:t>+ professionals including </a:t>
            </a:r>
            <a:r>
              <a:rPr lang="en-US" dirty="0">
                <a:solidFill>
                  <a:srgbClr val="253746"/>
                </a:solidFill>
                <a:latin typeface="+mj-lt"/>
              </a:rPr>
              <a:t>625</a:t>
            </a:r>
            <a:r>
              <a:rPr dirty="0">
                <a:solidFill>
                  <a:srgbClr val="253746"/>
                </a:solidFill>
                <a:latin typeface="+mj-lt"/>
              </a:rPr>
              <a:t>+ immigration lawyers</a:t>
            </a:r>
          </a:p>
        </p:txBody>
      </p:sp>
      <p:sp>
        <p:nvSpPr>
          <p:cNvPr id="41" name="Deep legal expertise in immigration and global mobility thought leaders">
            <a:extLst>
              <a:ext uri="{FF2B5EF4-FFF2-40B4-BE49-F238E27FC236}">
                <a16:creationId xmlns:a16="http://schemas.microsoft.com/office/drawing/2014/main" id="{5D27831F-CB8E-0847-A0AF-39777BD2AC92}"/>
              </a:ext>
            </a:extLst>
          </p:cNvPr>
          <p:cNvSpPr txBox="1"/>
          <p:nvPr/>
        </p:nvSpPr>
        <p:spPr>
          <a:xfrm>
            <a:off x="5751611" y="1716459"/>
            <a:ext cx="124756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000">
                <a:solidFill>
                  <a:schemeClr val="accent3">
                    <a:lumOff val="-4156"/>
                  </a:schemeClr>
                </a:solidFill>
              </a:defRPr>
            </a:lvl1pPr>
          </a:lstStyle>
          <a:p>
            <a:pPr algn="ctr"/>
            <a:r>
              <a:rPr dirty="0">
                <a:solidFill>
                  <a:srgbClr val="253746"/>
                </a:solidFill>
              </a:rPr>
              <a:t>Deep legal expertise in immigration and global mobility</a:t>
            </a:r>
          </a:p>
        </p:txBody>
      </p:sp>
      <p:sp>
        <p:nvSpPr>
          <p:cNvPr id="42" name="More than 6,200 corporate clients, including over half of Fortune 100">
            <a:extLst>
              <a:ext uri="{FF2B5EF4-FFF2-40B4-BE49-F238E27FC236}">
                <a16:creationId xmlns:a16="http://schemas.microsoft.com/office/drawing/2014/main" id="{EB67E130-B538-1844-BDDE-1228DADB7FFF}"/>
              </a:ext>
            </a:extLst>
          </p:cNvPr>
          <p:cNvSpPr txBox="1"/>
          <p:nvPr/>
        </p:nvSpPr>
        <p:spPr>
          <a:xfrm>
            <a:off x="7649641" y="2265099"/>
            <a:ext cx="99305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000">
                <a:solidFill>
                  <a:schemeClr val="accent3">
                    <a:lumOff val="-4156"/>
                  </a:schemeClr>
                </a:solidFill>
              </a:defRPr>
            </a:lvl1pPr>
          </a:lstStyle>
          <a:p>
            <a:pPr algn="ctr"/>
            <a:r>
              <a:rPr dirty="0">
                <a:solidFill>
                  <a:srgbClr val="253746"/>
                </a:solidFill>
                <a:latin typeface="+mj-lt"/>
              </a:rPr>
              <a:t>More than </a:t>
            </a:r>
            <a:r>
              <a:rPr lang="en-US" dirty="0">
                <a:solidFill>
                  <a:srgbClr val="253746"/>
                </a:solidFill>
                <a:latin typeface="+mj-lt"/>
              </a:rPr>
              <a:t>8,000 </a:t>
            </a:r>
            <a:r>
              <a:rPr dirty="0">
                <a:solidFill>
                  <a:srgbClr val="253746"/>
                </a:solidFill>
                <a:latin typeface="+mj-lt"/>
              </a:rPr>
              <a:t>corporate clients</a:t>
            </a:r>
          </a:p>
        </p:txBody>
      </p:sp>
      <p:sp>
        <p:nvSpPr>
          <p:cNvPr id="43" name="Pioneer cutting-edge immigration technology solutions">
            <a:extLst>
              <a:ext uri="{FF2B5EF4-FFF2-40B4-BE49-F238E27FC236}">
                <a16:creationId xmlns:a16="http://schemas.microsoft.com/office/drawing/2014/main" id="{7FB041E3-680D-0D44-A86E-F5F695D2D8A9}"/>
              </a:ext>
            </a:extLst>
          </p:cNvPr>
          <p:cNvSpPr txBox="1"/>
          <p:nvPr/>
        </p:nvSpPr>
        <p:spPr>
          <a:xfrm>
            <a:off x="3770251" y="3021830"/>
            <a:ext cx="1649354"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defRPr sz="1000">
                <a:solidFill>
                  <a:schemeClr val="accent3">
                    <a:lumOff val="-4156"/>
                  </a:schemeClr>
                </a:solidFill>
              </a:defRPr>
            </a:lvl1pPr>
          </a:lstStyle>
          <a:p>
            <a:r>
              <a:rPr dirty="0">
                <a:solidFill>
                  <a:srgbClr val="253746"/>
                </a:solidFill>
                <a:latin typeface="+mj-lt"/>
              </a:rPr>
              <a:t>Pioneer cutting-edge immigration technology solutions</a:t>
            </a:r>
          </a:p>
        </p:txBody>
      </p:sp>
      <p:sp>
        <p:nvSpPr>
          <p:cNvPr id="44" name="Market-leader in advisory &amp; consulting e.g., Covid-19, crisis management, global mobility trends, EU strategies">
            <a:extLst>
              <a:ext uri="{FF2B5EF4-FFF2-40B4-BE49-F238E27FC236}">
                <a16:creationId xmlns:a16="http://schemas.microsoft.com/office/drawing/2014/main" id="{59FB76CE-F683-D94C-9331-45D51D9A38B5}"/>
              </a:ext>
            </a:extLst>
          </p:cNvPr>
          <p:cNvSpPr txBox="1"/>
          <p:nvPr/>
        </p:nvSpPr>
        <p:spPr>
          <a:xfrm>
            <a:off x="1765201" y="3227922"/>
            <a:ext cx="1352555"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r">
              <a:defRPr sz="1000">
                <a:solidFill>
                  <a:schemeClr val="accent3">
                    <a:lumOff val="-4156"/>
                  </a:schemeClr>
                </a:solidFill>
              </a:defRPr>
            </a:lvl1pPr>
          </a:lstStyle>
          <a:p>
            <a:pPr algn="ctr"/>
            <a:r>
              <a:rPr dirty="0">
                <a:solidFill>
                  <a:srgbClr val="253746"/>
                </a:solidFill>
                <a:latin typeface="+mj-lt"/>
              </a:rPr>
              <a:t>Market-leader in advisory &amp; consulting</a:t>
            </a:r>
          </a:p>
        </p:txBody>
      </p:sp>
      <p:sp>
        <p:nvSpPr>
          <p:cNvPr id="45" name="More data than any other firm providing benchmarking and best practice">
            <a:extLst>
              <a:ext uri="{FF2B5EF4-FFF2-40B4-BE49-F238E27FC236}">
                <a16:creationId xmlns:a16="http://schemas.microsoft.com/office/drawing/2014/main" id="{8302DA6E-07EB-1B4B-A71C-B1FB0916454B}"/>
              </a:ext>
            </a:extLst>
          </p:cNvPr>
          <p:cNvSpPr txBox="1"/>
          <p:nvPr/>
        </p:nvSpPr>
        <p:spPr>
          <a:xfrm>
            <a:off x="6258027" y="2744104"/>
            <a:ext cx="1057173"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r">
              <a:defRPr sz="1000">
                <a:solidFill>
                  <a:schemeClr val="accent3">
                    <a:lumOff val="-4156"/>
                  </a:schemeClr>
                </a:solidFill>
              </a:defRPr>
            </a:lvl1pPr>
          </a:lstStyle>
          <a:p>
            <a:pPr algn="ctr"/>
            <a:endParaRPr lang="en-US" dirty="0">
              <a:solidFill>
                <a:srgbClr val="253746"/>
              </a:solidFill>
            </a:endParaRPr>
          </a:p>
          <a:p>
            <a:pPr algn="ctr"/>
            <a:endParaRPr lang="en-US" dirty="0">
              <a:solidFill>
                <a:srgbClr val="253746"/>
              </a:solidFill>
            </a:endParaRPr>
          </a:p>
          <a:p>
            <a:pPr algn="ctr"/>
            <a:endParaRPr lang="en-US" dirty="0">
              <a:solidFill>
                <a:srgbClr val="253746"/>
              </a:solidFill>
            </a:endParaRPr>
          </a:p>
          <a:p>
            <a:pPr algn="ctr"/>
            <a:r>
              <a:rPr lang="en-US" dirty="0">
                <a:solidFill>
                  <a:srgbClr val="253746"/>
                </a:solidFill>
                <a:latin typeface="+mj-lt"/>
              </a:rPr>
              <a:t>More data than any other firm for benchmarking and trends analysis</a:t>
            </a:r>
          </a:p>
        </p:txBody>
      </p:sp>
      <p:sp>
        <p:nvSpPr>
          <p:cNvPr id="46" name="Strongest global network across 170+ countries">
            <a:extLst>
              <a:ext uri="{FF2B5EF4-FFF2-40B4-BE49-F238E27FC236}">
                <a16:creationId xmlns:a16="http://schemas.microsoft.com/office/drawing/2014/main" id="{D3F1BD69-DB5A-114B-A036-99C1D94217E8}"/>
              </a:ext>
            </a:extLst>
          </p:cNvPr>
          <p:cNvSpPr txBox="1"/>
          <p:nvPr/>
        </p:nvSpPr>
        <p:spPr>
          <a:xfrm>
            <a:off x="2154784" y="1716459"/>
            <a:ext cx="1352555"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r">
              <a:defRPr sz="1000">
                <a:solidFill>
                  <a:schemeClr val="accent3">
                    <a:lumOff val="-4156"/>
                  </a:schemeClr>
                </a:solidFill>
              </a:defRPr>
            </a:lvl1pPr>
          </a:lstStyle>
          <a:p>
            <a:pPr algn="ctr"/>
            <a:r>
              <a:rPr dirty="0">
                <a:solidFill>
                  <a:srgbClr val="253746"/>
                </a:solidFill>
                <a:latin typeface="+mj-lt"/>
              </a:rPr>
              <a:t>Strongest global </a:t>
            </a:r>
            <a:r>
              <a:rPr lang="en-GB" dirty="0">
                <a:solidFill>
                  <a:srgbClr val="253746"/>
                </a:solidFill>
                <a:latin typeface="+mj-lt"/>
              </a:rPr>
              <a:t>immigration </a:t>
            </a:r>
            <a:r>
              <a:rPr dirty="0">
                <a:solidFill>
                  <a:srgbClr val="253746"/>
                </a:solidFill>
                <a:latin typeface="+mj-lt"/>
              </a:rPr>
              <a:t>network across 1</a:t>
            </a:r>
            <a:r>
              <a:rPr lang="en-US" dirty="0">
                <a:solidFill>
                  <a:srgbClr val="253746"/>
                </a:solidFill>
                <a:latin typeface="+mj-lt"/>
              </a:rPr>
              <a:t>7</a:t>
            </a:r>
            <a:r>
              <a:rPr dirty="0">
                <a:solidFill>
                  <a:srgbClr val="253746"/>
                </a:solidFill>
                <a:latin typeface="+mj-lt"/>
              </a:rPr>
              <a:t>0+ countries  </a:t>
            </a:r>
          </a:p>
        </p:txBody>
      </p:sp>
      <p:pic>
        <p:nvPicPr>
          <p:cNvPr id="2" name="Picture 1">
            <a:extLst>
              <a:ext uri="{FF2B5EF4-FFF2-40B4-BE49-F238E27FC236}">
                <a16:creationId xmlns:a16="http://schemas.microsoft.com/office/drawing/2014/main" id="{AF61D7D9-F253-8F4A-DBC8-51231610DE0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3403" y="3244135"/>
            <a:ext cx="449499" cy="357097"/>
          </a:xfrm>
          <a:prstGeom prst="rect">
            <a:avLst/>
          </a:prstGeom>
        </p:spPr>
      </p:pic>
      <p:sp>
        <p:nvSpPr>
          <p:cNvPr id="3" name="More data than any other firm providing benchmarking and best practice">
            <a:extLst>
              <a:ext uri="{FF2B5EF4-FFF2-40B4-BE49-F238E27FC236}">
                <a16:creationId xmlns:a16="http://schemas.microsoft.com/office/drawing/2014/main" id="{A55FA933-7D90-1D4D-FD4F-4D41D1C11BF4}"/>
              </a:ext>
            </a:extLst>
          </p:cNvPr>
          <p:cNvSpPr txBox="1"/>
          <p:nvPr/>
        </p:nvSpPr>
        <p:spPr>
          <a:xfrm>
            <a:off x="6684907" y="4038988"/>
            <a:ext cx="1433758"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r">
              <a:defRPr sz="1000">
                <a:solidFill>
                  <a:schemeClr val="accent3">
                    <a:lumOff val="-4156"/>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1" i="0" u="none" strike="noStrike" kern="1200" cap="none" spc="0" normalizeH="0" baseline="0" noProof="0" dirty="0">
              <a:ln>
                <a:noFill/>
              </a:ln>
              <a:solidFill>
                <a:srgbClr val="253746"/>
              </a:solidFill>
              <a:effectLst/>
              <a:uLnTx/>
              <a:uFillTx/>
              <a:latin typeface="Arial"/>
              <a:ea typeface="+mn-ea"/>
              <a:cs typeface="+mn-cs"/>
            </a:endParaRPr>
          </a:p>
        </p:txBody>
      </p:sp>
      <p:sp>
        <p:nvSpPr>
          <p:cNvPr id="4" name="TextBox 3">
            <a:extLst>
              <a:ext uri="{FF2B5EF4-FFF2-40B4-BE49-F238E27FC236}">
                <a16:creationId xmlns:a16="http://schemas.microsoft.com/office/drawing/2014/main" id="{67C58456-C574-1B98-2D55-95BEC93255B3}"/>
              </a:ext>
            </a:extLst>
          </p:cNvPr>
          <p:cNvSpPr txBox="1"/>
          <p:nvPr/>
        </p:nvSpPr>
        <p:spPr>
          <a:xfrm>
            <a:off x="383453" y="3687206"/>
            <a:ext cx="112939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253746"/>
                </a:solidFill>
                <a:effectLst/>
                <a:uLnTx/>
                <a:uFillTx/>
                <a:latin typeface="Arial"/>
                <a:ea typeface="+mn-ea"/>
                <a:cs typeface="+mn-cs"/>
              </a:rPr>
              <a:t>Holistic culture of diversity and a focus on sustainable solutions</a:t>
            </a:r>
          </a:p>
        </p:txBody>
      </p:sp>
    </p:spTree>
    <p:extLst>
      <p:ext uri="{BB962C8B-B14F-4D97-AF65-F5344CB8AC3E}">
        <p14:creationId xmlns:p14="http://schemas.microsoft.com/office/powerpoint/2010/main" val="415032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C9475A9D-5E6F-5F56-E2C2-58BF460DCA89}"/>
              </a:ext>
            </a:extLst>
          </p:cNvPr>
          <p:cNvPicPr>
            <a:picLocks noGrp="1" noChangeAspect="1"/>
          </p:cNvPicPr>
          <p:nvPr>
            <p:ph type="pic" sz="quarter" idx="16"/>
          </p:nvPr>
        </p:nvPicPr>
        <p:blipFill rotWithShape="1">
          <a:blip r:embed="rId3" cstate="hqprint">
            <a:extLst>
              <a:ext uri="{28A0092B-C50C-407E-A947-70E740481C1C}">
                <a14:useLocalDpi xmlns:a14="http://schemas.microsoft.com/office/drawing/2010/main"/>
              </a:ext>
            </a:extLst>
          </a:blip>
          <a:srcRect/>
          <a:stretch/>
        </p:blipFill>
        <p:spPr>
          <a:prstGeom prst="rect">
            <a:avLst/>
          </a:prstGeom>
        </p:spPr>
      </p:pic>
      <p:sp>
        <p:nvSpPr>
          <p:cNvPr id="8" name="Subtitle 13">
            <a:extLst>
              <a:ext uri="{FF2B5EF4-FFF2-40B4-BE49-F238E27FC236}">
                <a16:creationId xmlns:a16="http://schemas.microsoft.com/office/drawing/2014/main" id="{CC2601FE-6032-014D-8225-7FA1776AB95E}"/>
              </a:ext>
            </a:extLst>
          </p:cNvPr>
          <p:cNvSpPr txBox="1">
            <a:spLocks/>
          </p:cNvSpPr>
          <p:nvPr/>
        </p:nvSpPr>
        <p:spPr>
          <a:xfrm>
            <a:off x="463954" y="-681295"/>
            <a:ext cx="4565246" cy="581287"/>
          </a:xfrm>
          <a:prstGeom prst="rect">
            <a:avLst/>
          </a:prstGeom>
        </p:spPr>
        <p:txBody>
          <a:bodyPr/>
          <a:lstStyle>
            <a:lvl1pPr marL="230188" indent="-230188" algn="l" defTabSz="914400" rtl="0" eaLnBrk="1" latinLnBrk="0" hangingPunct="1">
              <a:spcBef>
                <a:spcPct val="20000"/>
              </a:spcBef>
              <a:buClr>
                <a:schemeClr val="bg2">
                  <a:lumMod val="75000"/>
                </a:schemeClr>
              </a:buClr>
              <a:buFont typeface="Arial" panose="020B0604020202020204" pitchFamily="34" charset="0"/>
              <a:buChar char="•"/>
              <a:defRPr sz="2400" kern="1200">
                <a:solidFill>
                  <a:schemeClr val="tx1">
                    <a:lumMod val="50000"/>
                  </a:schemeClr>
                </a:solidFill>
                <a:latin typeface="+mn-lt"/>
                <a:ea typeface="+mn-ea"/>
                <a:cs typeface="+mn-cs"/>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solidFill>
                <a:schemeClr val="accent1"/>
              </a:solidFill>
              <a:latin typeface="Proxima Nova" panose="02000506030000020004" pitchFamily="2" charset="0"/>
            </a:endParaRPr>
          </a:p>
        </p:txBody>
      </p:sp>
      <p:sp>
        <p:nvSpPr>
          <p:cNvPr id="2" name="Rectangle 1">
            <a:extLst>
              <a:ext uri="{FF2B5EF4-FFF2-40B4-BE49-F238E27FC236}">
                <a16:creationId xmlns:a16="http://schemas.microsoft.com/office/drawing/2014/main" id="{D5259103-C898-3F1A-78BF-FE993D4B5F86}"/>
              </a:ext>
            </a:extLst>
          </p:cNvPr>
          <p:cNvSpPr/>
          <p:nvPr/>
        </p:nvSpPr>
        <p:spPr>
          <a:xfrm>
            <a:off x="4664083" y="719463"/>
            <a:ext cx="2329497" cy="319947"/>
          </a:xfrm>
          <a:prstGeom prst="rect">
            <a:avLst/>
          </a:prstGeom>
          <a:solidFill>
            <a:srgbClr val="009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Proxima Nova" panose="02000506030000020004" pitchFamily="2" charset="0"/>
            </a:endParaRPr>
          </a:p>
        </p:txBody>
      </p:sp>
      <p:sp>
        <p:nvSpPr>
          <p:cNvPr id="3" name="Subtitle 2">
            <a:extLst>
              <a:ext uri="{FF2B5EF4-FFF2-40B4-BE49-F238E27FC236}">
                <a16:creationId xmlns:a16="http://schemas.microsoft.com/office/drawing/2014/main" id="{29975FB9-D60B-A366-4D1D-66E025A747CB}"/>
              </a:ext>
            </a:extLst>
          </p:cNvPr>
          <p:cNvSpPr>
            <a:spLocks noGrp="1"/>
          </p:cNvSpPr>
          <p:nvPr>
            <p:ph type="subTitle" idx="1"/>
          </p:nvPr>
        </p:nvSpPr>
        <p:spPr>
          <a:xfrm>
            <a:off x="419100" y="571036"/>
            <a:ext cx="4397151" cy="581287"/>
          </a:xfrm>
        </p:spPr>
        <p:txBody>
          <a:bodyPr anchor="ctr"/>
          <a:lstStyle/>
          <a:p>
            <a:r>
              <a:rPr lang="en-GB" dirty="0">
                <a:solidFill>
                  <a:srgbClr val="090D11"/>
                </a:solidFill>
                <a:latin typeface="Proxima Nova" panose="02000506030000020004"/>
              </a:rPr>
              <a:t>Updates And Trends</a:t>
            </a:r>
          </a:p>
        </p:txBody>
      </p:sp>
      <p:sp>
        <p:nvSpPr>
          <p:cNvPr id="10" name="Text Placeholder 9">
            <a:extLst>
              <a:ext uri="{FF2B5EF4-FFF2-40B4-BE49-F238E27FC236}">
                <a16:creationId xmlns:a16="http://schemas.microsoft.com/office/drawing/2014/main" id="{A03EBD25-8621-D2BA-517F-B5B7AC076FA5}"/>
              </a:ext>
            </a:extLst>
          </p:cNvPr>
          <p:cNvSpPr>
            <a:spLocks noGrp="1"/>
          </p:cNvSpPr>
          <p:nvPr>
            <p:ph type="body" sz="quarter" idx="13"/>
          </p:nvPr>
        </p:nvSpPr>
        <p:spPr>
          <a:xfrm>
            <a:off x="427978" y="1085850"/>
            <a:ext cx="4152900" cy="3633219"/>
          </a:xfrm>
        </p:spPr>
        <p:txBody>
          <a:bodyPr/>
          <a:lstStyle/>
          <a:p>
            <a:pPr marL="0" indent="0" algn="just">
              <a:lnSpc>
                <a:spcPct val="50000"/>
              </a:lnSpc>
              <a:buNone/>
            </a:pPr>
            <a:endParaRPr lang="en-GB" sz="1100" dirty="0">
              <a:latin typeface="Proxima Nova" panose="02000506030000020004"/>
            </a:endParaRPr>
          </a:p>
          <a:p>
            <a:pPr algn="just"/>
            <a:r>
              <a:rPr lang="en-GB" sz="1100" dirty="0">
                <a:latin typeface="Proxima Nova" panose="02000506030000020004"/>
              </a:rPr>
              <a:t>Revamped H-1B lottery system </a:t>
            </a:r>
          </a:p>
          <a:p>
            <a:pPr marL="0" indent="0" algn="just">
              <a:buNone/>
            </a:pPr>
            <a:endParaRPr lang="en-GB" sz="1100" dirty="0">
              <a:latin typeface="Proxima Nova" panose="02000506030000020004"/>
            </a:endParaRPr>
          </a:p>
          <a:p>
            <a:pPr algn="just"/>
            <a:r>
              <a:rPr lang="en-GB" sz="1100" dirty="0">
                <a:latin typeface="Proxima Nova" panose="02000506030000020004"/>
              </a:rPr>
              <a:t>Increased filing fees </a:t>
            </a:r>
          </a:p>
          <a:p>
            <a:pPr marL="0" indent="0" algn="just">
              <a:buNone/>
            </a:pPr>
            <a:endParaRPr lang="en-GB" sz="1100" dirty="0">
              <a:latin typeface="Proxima Nova" panose="02000506030000020004"/>
            </a:endParaRPr>
          </a:p>
          <a:p>
            <a:pPr algn="just"/>
            <a:r>
              <a:rPr lang="en-GB" sz="1100" dirty="0">
                <a:latin typeface="Proxima Nova" panose="02000506030000020004"/>
              </a:rPr>
              <a:t>Electronic filing of I-129 and I-907 forms</a:t>
            </a:r>
          </a:p>
          <a:p>
            <a:pPr marL="0" indent="0" algn="just">
              <a:buNone/>
            </a:pPr>
            <a:endParaRPr lang="en-GB" sz="1100" dirty="0">
              <a:latin typeface="Proxima Nova" panose="02000506030000020004"/>
            </a:endParaRPr>
          </a:p>
          <a:p>
            <a:pPr algn="just"/>
            <a:r>
              <a:rPr lang="en-GB" sz="1100" dirty="0">
                <a:latin typeface="Proxima Nova" panose="02000506030000020004"/>
              </a:rPr>
              <a:t>Domestic Visa Renewal Program</a:t>
            </a:r>
          </a:p>
          <a:p>
            <a:pPr algn="just"/>
            <a:endParaRPr lang="en-GB" sz="1100" dirty="0">
              <a:latin typeface="Proxima Nova" panose="02000506030000020004"/>
            </a:endParaRPr>
          </a:p>
          <a:p>
            <a:pPr algn="just"/>
            <a:r>
              <a:rPr lang="en-GB" sz="1100" dirty="0">
                <a:latin typeface="Proxima Nova" panose="02000506030000020004"/>
              </a:rPr>
              <a:t>EAD validity period increased to 5 year for AOS applicants</a:t>
            </a:r>
          </a:p>
          <a:p>
            <a:pPr algn="just"/>
            <a:endParaRPr lang="en-GB" sz="1100" dirty="0">
              <a:latin typeface="Proxima Nova" panose="02000506030000020004"/>
            </a:endParaRPr>
          </a:p>
          <a:p>
            <a:pPr algn="just"/>
            <a:r>
              <a:rPr lang="en-GB" sz="1100" dirty="0">
                <a:latin typeface="Proxima Nova" panose="02000506030000020004"/>
              </a:rPr>
              <a:t>Relief Programs for Undocumented Spouse of US Citizens and Dreamers with US Degrees</a:t>
            </a:r>
          </a:p>
          <a:p>
            <a:pPr marL="0" indent="0" algn="just">
              <a:buNone/>
            </a:pPr>
            <a:endParaRPr lang="en-GB" sz="1100" dirty="0">
              <a:latin typeface="Proxima Nova" panose="02000506030000020004"/>
            </a:endParaRPr>
          </a:p>
          <a:p>
            <a:pPr algn="just"/>
            <a:r>
              <a:rPr lang="en-GB" sz="1100" dirty="0">
                <a:latin typeface="Proxima Nova" panose="02000506030000020004"/>
              </a:rPr>
              <a:t>New PERM Form and current PERM environment</a:t>
            </a:r>
          </a:p>
          <a:p>
            <a:pPr marL="0" indent="0" algn="just">
              <a:buNone/>
            </a:pPr>
            <a:endParaRPr lang="en-GB" sz="1100" dirty="0">
              <a:latin typeface="Proxima Nova" panose="02000506030000020004"/>
            </a:endParaRPr>
          </a:p>
          <a:p>
            <a:pPr algn="just"/>
            <a:r>
              <a:rPr lang="en-GB" sz="1100" dirty="0">
                <a:latin typeface="Proxima Nova" panose="02000506030000020004"/>
              </a:rPr>
              <a:t>DOL processing times remain extremely long</a:t>
            </a:r>
          </a:p>
          <a:p>
            <a:pPr marL="0" indent="0" algn="just">
              <a:lnSpc>
                <a:spcPct val="50000"/>
              </a:lnSpc>
              <a:buNone/>
            </a:pPr>
            <a:endParaRPr lang="en-GB" sz="1100" dirty="0">
              <a:latin typeface="Proxima Nova" panose="02000506030000020004"/>
            </a:endParaRPr>
          </a:p>
          <a:p>
            <a:pPr marL="0" indent="0">
              <a:lnSpc>
                <a:spcPct val="50000"/>
              </a:lnSpc>
              <a:buNone/>
            </a:pPr>
            <a:endParaRPr lang="en-GB" sz="1100" dirty="0">
              <a:latin typeface="Proxima Nova" panose="02000506030000020004"/>
            </a:endParaRPr>
          </a:p>
        </p:txBody>
      </p:sp>
    </p:spTree>
    <p:extLst>
      <p:ext uri="{BB962C8B-B14F-4D97-AF65-F5344CB8AC3E}">
        <p14:creationId xmlns:p14="http://schemas.microsoft.com/office/powerpoint/2010/main" val="111242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8C8DB4-302B-2118-1052-FD5352DC8EB7}"/>
              </a:ext>
            </a:extLst>
          </p:cNvPr>
          <p:cNvSpPr/>
          <p:nvPr/>
        </p:nvSpPr>
        <p:spPr>
          <a:xfrm>
            <a:off x="0" y="680992"/>
            <a:ext cx="992203" cy="319947"/>
          </a:xfrm>
          <a:prstGeom prst="rect">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84802AC-BCE2-62F8-DDF1-034B06347384}"/>
              </a:ext>
            </a:extLst>
          </p:cNvPr>
          <p:cNvSpPr txBox="1"/>
          <p:nvPr/>
        </p:nvSpPr>
        <p:spPr>
          <a:xfrm>
            <a:off x="1161408" y="571751"/>
            <a:ext cx="3898965" cy="707886"/>
          </a:xfrm>
          <a:prstGeom prst="rect">
            <a:avLst/>
          </a:prstGeom>
          <a:noFill/>
        </p:spPr>
        <p:txBody>
          <a:bodyPr wrap="square" rtlCol="0">
            <a:spAutoFit/>
          </a:bodyPr>
          <a:lstStyle/>
          <a:p>
            <a:r>
              <a:rPr lang="en-US" sz="2000" b="1" dirty="0">
                <a:solidFill>
                  <a:srgbClr val="090D11"/>
                </a:solidFill>
                <a:latin typeface="Proxima Nova" panose="02000506030000020004"/>
                <a:ea typeface="Montserrat" charset="0"/>
                <a:cs typeface="Arial" panose="020B0604020202020204" pitchFamily="34" charset="0"/>
              </a:rPr>
              <a:t>Self-Sponsorship Permanent Residency Categories </a:t>
            </a:r>
          </a:p>
        </p:txBody>
      </p:sp>
      <p:sp>
        <p:nvSpPr>
          <p:cNvPr id="7" name="Triangle 6">
            <a:extLst>
              <a:ext uri="{FF2B5EF4-FFF2-40B4-BE49-F238E27FC236}">
                <a16:creationId xmlns:a16="http://schemas.microsoft.com/office/drawing/2014/main" id="{0A1C8790-604E-7B32-4C3F-E72B9B4EB6DB}"/>
              </a:ext>
            </a:extLst>
          </p:cNvPr>
          <p:cNvSpPr/>
          <p:nvPr/>
        </p:nvSpPr>
        <p:spPr>
          <a:xfrm rot="5400000">
            <a:off x="495367" y="1583661"/>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riangle 7">
            <a:extLst>
              <a:ext uri="{FF2B5EF4-FFF2-40B4-BE49-F238E27FC236}">
                <a16:creationId xmlns:a16="http://schemas.microsoft.com/office/drawing/2014/main" id="{E990A67D-C3C1-3FB9-2F11-334E436EB9A7}"/>
              </a:ext>
            </a:extLst>
          </p:cNvPr>
          <p:cNvSpPr/>
          <p:nvPr/>
        </p:nvSpPr>
        <p:spPr>
          <a:xfrm rot="5400000">
            <a:off x="495367" y="2499578"/>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F49F7121-C1E1-EA99-9CA2-0346CD516283}"/>
              </a:ext>
            </a:extLst>
          </p:cNvPr>
          <p:cNvSpPr txBox="1">
            <a:spLocks/>
          </p:cNvSpPr>
          <p:nvPr/>
        </p:nvSpPr>
        <p:spPr>
          <a:xfrm>
            <a:off x="907933" y="1586859"/>
            <a:ext cx="3898965" cy="977836"/>
          </a:xfrm>
          <a:prstGeom prst="rect">
            <a:avLst/>
          </a:prstGeom>
        </p:spPr>
        <p:txBody>
          <a:bodyPr vert="horz" wrap="square" lIns="81537" tIns="40769" rIns="81537" bIns="4076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12"/>
              </a:lnSpc>
            </a:pPr>
            <a:r>
              <a:rPr lang="en-US" altLang="en-US" sz="1100" b="1" dirty="0">
                <a:solidFill>
                  <a:srgbClr val="000000"/>
                </a:solidFill>
                <a:latin typeface="Proxima Nova" panose="02000506030000020004"/>
                <a:ea typeface="Verdana" panose="020B0604030504040204" pitchFamily="34" charset="0"/>
                <a:cs typeface="Verdana" panose="020B0604030504040204" pitchFamily="34" charset="0"/>
              </a:rPr>
              <a:t>EB-1 Extraordinary Ability: </a:t>
            </a:r>
          </a:p>
          <a:p>
            <a:pPr marL="171450" indent="-171450" algn="just">
              <a:lnSpc>
                <a:spcPts val="1612"/>
              </a:lnSpc>
              <a:buFontTx/>
              <a:buChar char="-"/>
            </a:pPr>
            <a:r>
              <a:rPr lang="en-US" altLang="en-US" sz="1100" dirty="0">
                <a:solidFill>
                  <a:srgbClr val="000000"/>
                </a:solidFill>
                <a:latin typeface="Proxima Nova" panose="02000506030000020004"/>
                <a:ea typeface="Verdana" panose="020B0604030504040204" pitchFamily="34" charset="0"/>
                <a:cs typeface="Verdana" panose="020B0604030504040204" pitchFamily="34" charset="0"/>
              </a:rPr>
              <a:t>One of the small percentage at the top of field</a:t>
            </a:r>
          </a:p>
          <a:p>
            <a:pPr marL="171450" indent="-171450" algn="just">
              <a:lnSpc>
                <a:spcPts val="1612"/>
              </a:lnSpc>
              <a:buFontTx/>
              <a:buChar char="-"/>
            </a:pPr>
            <a:r>
              <a:rPr lang="en-US" sz="1100" dirty="0">
                <a:solidFill>
                  <a:srgbClr val="000000"/>
                </a:solidFill>
                <a:latin typeface="Proxima Nova" panose="02000506030000020004"/>
                <a:ea typeface="Verdana" panose="020B0604030504040204" pitchFamily="34" charset="0"/>
                <a:cs typeface="Arial" panose="020B0604020202020204" pitchFamily="34" charset="0"/>
              </a:rPr>
              <a:t>Sustained national or international acclaim</a:t>
            </a:r>
            <a:endParaRPr lang="en-US" sz="1100" dirty="0">
              <a:solidFill>
                <a:schemeClr val="tx1"/>
              </a:solidFill>
              <a:latin typeface="Arial" panose="020B0604020202020204" pitchFamily="34" charset="0"/>
              <a:ea typeface="Lato Light" panose="020F0502020204030203" pitchFamily="34" charset="0"/>
              <a:cs typeface="Arial" panose="020B0604020202020204" pitchFamily="34" charset="0"/>
            </a:endParaRPr>
          </a:p>
          <a:p>
            <a:pPr algn="l">
              <a:lnSpc>
                <a:spcPts val="1612"/>
              </a:lnSpc>
            </a:pPr>
            <a:endParaRPr lang="en-US" sz="105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2" name="Subtitle 2">
            <a:extLst>
              <a:ext uri="{FF2B5EF4-FFF2-40B4-BE49-F238E27FC236}">
                <a16:creationId xmlns:a16="http://schemas.microsoft.com/office/drawing/2014/main" id="{851BE2CF-22E8-D913-D295-1A3CDA761026}"/>
              </a:ext>
            </a:extLst>
          </p:cNvPr>
          <p:cNvSpPr txBox="1">
            <a:spLocks/>
          </p:cNvSpPr>
          <p:nvPr/>
        </p:nvSpPr>
        <p:spPr>
          <a:xfrm>
            <a:off x="907933" y="2270033"/>
            <a:ext cx="3898965" cy="1858590"/>
          </a:xfrm>
          <a:prstGeom prst="rect">
            <a:avLst/>
          </a:prstGeom>
        </p:spPr>
        <p:txBody>
          <a:bodyPr vert="horz" wrap="square" lIns="81537" tIns="40769" rIns="81537" bIns="4076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12"/>
              </a:lnSpc>
            </a:pPr>
            <a:endParaRPr lang="en-US" sz="1100" dirty="0">
              <a:solidFill>
                <a:srgbClr val="090D11"/>
              </a:solidFill>
              <a:latin typeface="Proxima Nova" panose="02000506030000020004"/>
              <a:ea typeface="Lato Light" panose="020F0502020204030203" pitchFamily="34" charset="0"/>
              <a:cs typeface="Arial" panose="020B0604020202020204" pitchFamily="34" charset="0"/>
            </a:endParaRPr>
          </a:p>
          <a:p>
            <a:pPr algn="just">
              <a:lnSpc>
                <a:spcPts val="1612"/>
              </a:lnSpc>
            </a:pPr>
            <a:r>
              <a:rPr lang="en-US" sz="1100" b="1" dirty="0">
                <a:solidFill>
                  <a:srgbClr val="090D11"/>
                </a:solidFill>
                <a:latin typeface="Proxima Nova" panose="02000506030000020004"/>
                <a:ea typeface="Lato Light" panose="020F0502020204030203" pitchFamily="34" charset="0"/>
                <a:cs typeface="Arial" panose="020B0604020202020204" pitchFamily="34" charset="0"/>
              </a:rPr>
              <a:t>EB-2 National Interest Waiver:</a:t>
            </a:r>
          </a:p>
          <a:p>
            <a:pPr marL="171450" indent="-171450" algn="just">
              <a:lnSpc>
                <a:spcPts val="1612"/>
              </a:lnSpc>
              <a:buFontTx/>
              <a:buChar char="-"/>
            </a:pPr>
            <a:r>
              <a:rPr lang="en-US" sz="1100" dirty="0">
                <a:solidFill>
                  <a:srgbClr val="000000"/>
                </a:solidFill>
                <a:latin typeface="Proxima Nova" panose="02000506030000020004"/>
                <a:ea typeface="Lato Light" panose="020F0502020204030203" pitchFamily="34" charset="0"/>
                <a:cs typeface="Arial" panose="020B0604020202020204" pitchFamily="34" charset="0"/>
              </a:rPr>
              <a:t>Proposed endeavor has both substantial merit and national importance</a:t>
            </a:r>
          </a:p>
          <a:p>
            <a:pPr marL="171450" indent="-171450" algn="just">
              <a:lnSpc>
                <a:spcPts val="1612"/>
              </a:lnSpc>
              <a:buFontTx/>
              <a:buChar char="-"/>
            </a:pPr>
            <a:r>
              <a:rPr lang="en-US" sz="1100" dirty="0">
                <a:solidFill>
                  <a:srgbClr val="000000"/>
                </a:solidFill>
                <a:latin typeface="Proxima Nova" panose="02000506030000020004"/>
                <a:ea typeface="Lato Light" panose="020F0502020204030203" pitchFamily="34" charset="0"/>
                <a:cs typeface="Arial" panose="020B0604020202020204" pitchFamily="34" charset="0"/>
              </a:rPr>
              <a:t>Well positioned to advance the proposed endeavor </a:t>
            </a:r>
          </a:p>
          <a:p>
            <a:pPr marL="171450" indent="-171450" algn="just">
              <a:lnSpc>
                <a:spcPts val="1612"/>
              </a:lnSpc>
              <a:buFontTx/>
              <a:buChar char="-"/>
            </a:pPr>
            <a:r>
              <a:rPr lang="en-US" sz="1100" dirty="0">
                <a:solidFill>
                  <a:srgbClr val="000000"/>
                </a:solidFill>
                <a:latin typeface="Proxima Nova" panose="02000506030000020004"/>
                <a:ea typeface="Lato Light" panose="020F0502020204030203" pitchFamily="34" charset="0"/>
                <a:cs typeface="Arial" panose="020B0604020202020204" pitchFamily="34" charset="0"/>
              </a:rPr>
              <a:t>Beneficial to the US to waive the job offer and thus permanent labor certification requirements. </a:t>
            </a:r>
          </a:p>
          <a:p>
            <a:pPr algn="l">
              <a:lnSpc>
                <a:spcPts val="1612"/>
              </a:lnSpc>
            </a:pPr>
            <a:endParaRPr lang="en-US" sz="105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1E513A06-3AF6-AC27-8B75-A7625153CC21}"/>
              </a:ext>
            </a:extLst>
          </p:cNvPr>
          <p:cNvSpPr>
            <a:spLocks noGrp="1"/>
          </p:cNvSpPr>
          <p:nvPr>
            <p:ph type="pic" sz="quarter" idx="16"/>
          </p:nvPr>
        </p:nvSpPr>
        <p:spPr/>
        <p:txBody>
          <a:bodyPr/>
          <a:lstStyle/>
          <a:p>
            <a:endParaRPr lang="en-US" dirty="0"/>
          </a:p>
        </p:txBody>
      </p:sp>
      <p:pic>
        <p:nvPicPr>
          <p:cNvPr id="4" name="Picture 3">
            <a:extLst>
              <a:ext uri="{FF2B5EF4-FFF2-40B4-BE49-F238E27FC236}">
                <a16:creationId xmlns:a16="http://schemas.microsoft.com/office/drawing/2014/main" id="{CB7178D7-EA7D-8914-C342-595458453AAC}"/>
              </a:ext>
            </a:extLst>
          </p:cNvPr>
          <p:cNvPicPr>
            <a:picLocks noChangeAspect="1"/>
          </p:cNvPicPr>
          <p:nvPr/>
        </p:nvPicPr>
        <p:blipFill>
          <a:blip r:embed="rId3" cstate="print">
            <a:extLst>
              <a:ext uri="{28A0092B-C50C-407E-A947-70E740481C1C}">
                <a14:useLocalDpi xmlns:a14="http://schemas.microsoft.com/office/drawing/2010/main" val="0"/>
              </a:ext>
            </a:extLst>
          </a:blip>
          <a:srcRect l="26358" r="26358"/>
          <a:stretch/>
        </p:blipFill>
        <p:spPr>
          <a:xfrm>
            <a:off x="5229579" y="424431"/>
            <a:ext cx="3484942" cy="4294639"/>
          </a:xfrm>
          <a:prstGeom prst="rect">
            <a:avLst/>
          </a:prstGeom>
        </p:spPr>
      </p:pic>
    </p:spTree>
    <p:extLst>
      <p:ext uri="{BB962C8B-B14F-4D97-AF65-F5344CB8AC3E}">
        <p14:creationId xmlns:p14="http://schemas.microsoft.com/office/powerpoint/2010/main" val="318956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70D38E-052B-3E44-AF4E-88C20F578D8F}"/>
              </a:ext>
            </a:extLst>
          </p:cNvPr>
          <p:cNvSpPr>
            <a:spLocks noGrp="1"/>
          </p:cNvSpPr>
          <p:nvPr>
            <p:ph type="subTitle" idx="1"/>
          </p:nvPr>
        </p:nvSpPr>
        <p:spPr>
          <a:xfrm>
            <a:off x="0" y="430683"/>
            <a:ext cx="9144000" cy="546100"/>
          </a:xfrm>
        </p:spPr>
        <p:txBody>
          <a:bodyPr/>
          <a:lstStyle/>
          <a:p>
            <a:r>
              <a:rPr lang="en-US" dirty="0">
                <a:solidFill>
                  <a:srgbClr val="090D11"/>
                </a:solidFill>
                <a:latin typeface="Proxima Nova" panose="02000506030000020004"/>
              </a:rPr>
              <a:t>EB-1 EA vs. EB-2 NIW</a:t>
            </a:r>
            <a:endParaRPr lang="en-GB" dirty="0">
              <a:solidFill>
                <a:srgbClr val="090D11"/>
              </a:solidFill>
              <a:latin typeface="Proxima Nova" panose="02000506030000020004"/>
            </a:endParaRPr>
          </a:p>
        </p:txBody>
      </p:sp>
      <p:pic>
        <p:nvPicPr>
          <p:cNvPr id="7" name="Picture 6">
            <a:extLst>
              <a:ext uri="{FF2B5EF4-FFF2-40B4-BE49-F238E27FC236}">
                <a16:creationId xmlns:a16="http://schemas.microsoft.com/office/drawing/2014/main" id="{22F276CD-113B-4883-8116-C76082EC5AB4}"/>
              </a:ext>
            </a:extLst>
          </p:cNvPr>
          <p:cNvPicPr>
            <a:picLocks noChangeAspect="1"/>
          </p:cNvPicPr>
          <p:nvPr/>
        </p:nvPicPr>
        <p:blipFill>
          <a:blip r:embed="rId3"/>
          <a:stretch>
            <a:fillRect/>
          </a:stretch>
        </p:blipFill>
        <p:spPr>
          <a:xfrm>
            <a:off x="876387" y="1038235"/>
            <a:ext cx="7273239" cy="3214217"/>
          </a:xfrm>
          <a:prstGeom prst="rect">
            <a:avLst/>
          </a:prstGeom>
        </p:spPr>
      </p:pic>
    </p:spTree>
    <p:extLst>
      <p:ext uri="{BB962C8B-B14F-4D97-AF65-F5344CB8AC3E}">
        <p14:creationId xmlns:p14="http://schemas.microsoft.com/office/powerpoint/2010/main" val="382238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A129BE3-1E64-2B41-B842-24AE082635D5}"/>
              </a:ext>
            </a:extLst>
          </p:cNvPr>
          <p:cNvSpPr txBox="1"/>
          <p:nvPr/>
        </p:nvSpPr>
        <p:spPr>
          <a:xfrm>
            <a:off x="5757038" y="625889"/>
            <a:ext cx="3286961" cy="830997"/>
          </a:xfrm>
          <a:prstGeom prst="rect">
            <a:avLst/>
          </a:prstGeom>
          <a:noFill/>
        </p:spPr>
        <p:txBody>
          <a:bodyPr wrap="square" rtlCol="0">
            <a:spAutoFit/>
          </a:bodyPr>
          <a:lstStyle/>
          <a:p>
            <a:r>
              <a:rPr lang="en-US" sz="2400" b="1" dirty="0">
                <a:solidFill>
                  <a:srgbClr val="090D11"/>
                </a:solidFill>
                <a:latin typeface="Proxima Nova" panose="02000506030000020004"/>
                <a:ea typeface="Montserrat" charset="0"/>
                <a:cs typeface="Arial" panose="020B0604020202020204" pitchFamily="34" charset="0"/>
              </a:rPr>
              <a:t>Extraordinary Ability Criteria </a:t>
            </a:r>
          </a:p>
        </p:txBody>
      </p:sp>
      <p:pic>
        <p:nvPicPr>
          <p:cNvPr id="3" name="Picture 2" descr="Icon&#10;&#10;Description automatically generated">
            <a:extLst>
              <a:ext uri="{FF2B5EF4-FFF2-40B4-BE49-F238E27FC236}">
                <a16:creationId xmlns:a16="http://schemas.microsoft.com/office/drawing/2014/main" id="{B5E8CB19-1810-175A-9B48-24C1B17EF9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20893" y="1910990"/>
            <a:ext cx="426420" cy="426420"/>
          </a:xfrm>
          <a:prstGeom prst="rect">
            <a:avLst/>
          </a:prstGeom>
        </p:spPr>
      </p:pic>
      <p:pic>
        <p:nvPicPr>
          <p:cNvPr id="6" name="Picture 5" descr="Icon&#10;&#10;Description automatically generated">
            <a:extLst>
              <a:ext uri="{FF2B5EF4-FFF2-40B4-BE49-F238E27FC236}">
                <a16:creationId xmlns:a16="http://schemas.microsoft.com/office/drawing/2014/main" id="{83341430-F379-51EF-BB2A-A5FFF16339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20893" y="2749516"/>
            <a:ext cx="426420" cy="426420"/>
          </a:xfrm>
          <a:prstGeom prst="rect">
            <a:avLst/>
          </a:prstGeom>
        </p:spPr>
      </p:pic>
      <p:pic>
        <p:nvPicPr>
          <p:cNvPr id="8" name="Picture 7" descr="Icon&#10;&#10;Description automatically generated">
            <a:extLst>
              <a:ext uri="{FF2B5EF4-FFF2-40B4-BE49-F238E27FC236}">
                <a16:creationId xmlns:a16="http://schemas.microsoft.com/office/drawing/2014/main" id="{AFCCF270-5485-EDF4-0DF9-E81D2B89A8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20893" y="3630040"/>
            <a:ext cx="424267" cy="424267"/>
          </a:xfrm>
          <a:prstGeom prst="rect">
            <a:avLst/>
          </a:prstGeom>
        </p:spPr>
      </p:pic>
      <p:pic>
        <p:nvPicPr>
          <p:cNvPr id="14" name="Picture Placeholder 13" descr="A picture containing text&#10;&#10;Description automatically generated">
            <a:extLst>
              <a:ext uri="{FF2B5EF4-FFF2-40B4-BE49-F238E27FC236}">
                <a16:creationId xmlns:a16="http://schemas.microsoft.com/office/drawing/2014/main" id="{2B0AC57D-1B86-BE0C-187C-3C7F2B8192B0}"/>
              </a:ext>
            </a:extLst>
          </p:cNvPr>
          <p:cNvPicPr>
            <a:picLocks noGrp="1" noChangeAspect="1"/>
          </p:cNvPicPr>
          <p:nvPr>
            <p:ph type="pic" sz="quarter" idx="16"/>
          </p:nvPr>
        </p:nvPicPr>
        <p:blipFill rotWithShape="1">
          <a:blip r:embed="rId6" cstate="hqprint">
            <a:extLst>
              <a:ext uri="{28A0092B-C50C-407E-A947-70E740481C1C}">
                <a14:useLocalDpi xmlns:a14="http://schemas.microsoft.com/office/drawing/2010/main"/>
              </a:ext>
            </a:extLst>
          </a:blip>
          <a:srcRect/>
          <a:stretch/>
        </p:blipFill>
        <p:spPr>
          <a:xfrm>
            <a:off x="100001" y="424430"/>
            <a:ext cx="3484942" cy="4294640"/>
          </a:xfrm>
        </p:spPr>
      </p:pic>
      <p:sp>
        <p:nvSpPr>
          <p:cNvPr id="2" name="Rectangle 1">
            <a:extLst>
              <a:ext uri="{FF2B5EF4-FFF2-40B4-BE49-F238E27FC236}">
                <a16:creationId xmlns:a16="http://schemas.microsoft.com/office/drawing/2014/main" id="{0A0E341B-1060-2C66-A988-2627E1AB5300}"/>
              </a:ext>
            </a:extLst>
          </p:cNvPr>
          <p:cNvSpPr/>
          <p:nvPr/>
        </p:nvSpPr>
        <p:spPr>
          <a:xfrm>
            <a:off x="3197697" y="683810"/>
            <a:ext cx="2329497" cy="319947"/>
          </a:xfrm>
          <a:prstGeom prst="rect">
            <a:avLst/>
          </a:prstGeom>
          <a:solidFill>
            <a:srgbClr val="009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rgbClr val="009CDC"/>
              </a:solidFill>
              <a:latin typeface="Proxima Nova" panose="02000506030000020004" pitchFamily="2" charset="0"/>
            </a:endParaRPr>
          </a:p>
        </p:txBody>
      </p:sp>
      <p:sp>
        <p:nvSpPr>
          <p:cNvPr id="10" name="TextBox 9">
            <a:extLst>
              <a:ext uri="{FF2B5EF4-FFF2-40B4-BE49-F238E27FC236}">
                <a16:creationId xmlns:a16="http://schemas.microsoft.com/office/drawing/2014/main" id="{41F4A9D5-C424-FA83-DD76-4DCAE7654FA2}"/>
              </a:ext>
            </a:extLst>
          </p:cNvPr>
          <p:cNvSpPr txBox="1"/>
          <p:nvPr/>
        </p:nvSpPr>
        <p:spPr>
          <a:xfrm>
            <a:off x="3748098" y="1618734"/>
            <a:ext cx="4953000" cy="3308598"/>
          </a:xfrm>
          <a:prstGeom prst="rect">
            <a:avLst/>
          </a:prstGeom>
          <a:noFill/>
        </p:spPr>
        <p:txBody>
          <a:bodyPr wrap="square">
            <a:spAutoFit/>
          </a:bodyPr>
          <a:lstStyle/>
          <a:p>
            <a:pPr marL="171450" indent="-171450">
              <a:buFont typeface="Arial" panose="020B0604020202020204" pitchFamily="34" charset="0"/>
              <a:buChar char="•"/>
            </a:pPr>
            <a:r>
              <a:rPr lang="en-US" altLang="en-US" sz="1100" dirty="0">
                <a:latin typeface="Proxima Nova" panose="02000506030000020004"/>
              </a:rPr>
              <a:t>Must have </a:t>
            </a:r>
            <a:r>
              <a:rPr lang="en-US" altLang="en-US" sz="1100" u="sng" dirty="0">
                <a:latin typeface="Proxima Nova" panose="02000506030000020004"/>
              </a:rPr>
              <a:t>at least 3 </a:t>
            </a:r>
            <a:r>
              <a:rPr lang="en-US" altLang="en-US" sz="1100" dirty="0">
                <a:latin typeface="Proxima Nova" panose="02000506030000020004"/>
              </a:rPr>
              <a:t>of following:</a:t>
            </a:r>
          </a:p>
          <a:p>
            <a:endParaRPr lang="en-US" altLang="en-US" sz="1100" dirty="0">
              <a:latin typeface="Proxima Nova" panose="02000506030000020004"/>
            </a:endParaRPr>
          </a:p>
          <a:p>
            <a:pPr lvl="1"/>
            <a:r>
              <a:rPr lang="en-US" altLang="en-US" sz="1100" dirty="0">
                <a:latin typeface="Proxima Nova" panose="02000506030000020004"/>
              </a:rPr>
              <a:t>Awards for excellence</a:t>
            </a:r>
          </a:p>
          <a:p>
            <a:pPr lvl="1"/>
            <a:r>
              <a:rPr lang="en-US" altLang="en-US" sz="1100" dirty="0">
                <a:latin typeface="Proxima Nova" panose="02000506030000020004"/>
              </a:rPr>
              <a:t>Membership in organization requiring outstanding achievement</a:t>
            </a:r>
          </a:p>
          <a:p>
            <a:pPr lvl="1"/>
            <a:r>
              <a:rPr lang="en-US" altLang="en-US" sz="1100" dirty="0">
                <a:latin typeface="Proxima Nova" panose="02000506030000020004"/>
              </a:rPr>
              <a:t>Articles about employee</a:t>
            </a:r>
          </a:p>
          <a:p>
            <a:pPr lvl="1"/>
            <a:r>
              <a:rPr lang="en-US" altLang="en-US" sz="1100" dirty="0">
                <a:latin typeface="Proxima Nova" panose="02000506030000020004"/>
              </a:rPr>
              <a:t>Judging work of peers</a:t>
            </a:r>
          </a:p>
          <a:p>
            <a:pPr lvl="1"/>
            <a:r>
              <a:rPr lang="en-US" altLang="en-US" sz="1100" dirty="0">
                <a:latin typeface="Proxima Nova" panose="02000506030000020004"/>
              </a:rPr>
              <a:t>Original contributions of major significance</a:t>
            </a:r>
          </a:p>
          <a:p>
            <a:pPr lvl="1"/>
            <a:r>
              <a:rPr lang="en-US" altLang="en-US" sz="1100" dirty="0">
                <a:latin typeface="Proxima Nova" panose="02000506030000020004"/>
              </a:rPr>
              <a:t>Publications by employee </a:t>
            </a:r>
          </a:p>
          <a:p>
            <a:pPr lvl="1"/>
            <a:r>
              <a:rPr lang="en-US" altLang="en-US" sz="1100" dirty="0">
                <a:latin typeface="Proxima Nova" panose="02000506030000020004"/>
              </a:rPr>
              <a:t>Leading/critical role in organization with distinguished reputation</a:t>
            </a:r>
          </a:p>
          <a:p>
            <a:pPr lvl="1"/>
            <a:r>
              <a:rPr lang="en-US" altLang="en-US" sz="1100" dirty="0">
                <a:latin typeface="Proxima Nova" panose="02000506030000020004"/>
              </a:rPr>
              <a:t>High salary relative to peers</a:t>
            </a:r>
          </a:p>
          <a:p>
            <a:pPr lvl="1"/>
            <a:r>
              <a:rPr lang="en-US" altLang="en-US" sz="1100" dirty="0">
                <a:latin typeface="Proxima Nova" panose="02000506030000020004"/>
              </a:rPr>
              <a:t>Work displayed in artistic exhibitions*</a:t>
            </a:r>
          </a:p>
          <a:p>
            <a:pPr lvl="1"/>
            <a:r>
              <a:rPr lang="en-US" altLang="en-US" sz="1100" dirty="0">
                <a:latin typeface="Proxima Nova" panose="02000506030000020004"/>
              </a:rPr>
              <a:t>Commercial success in performing arts*</a:t>
            </a:r>
          </a:p>
          <a:p>
            <a:pPr lvl="1"/>
            <a:r>
              <a:rPr lang="en-US" altLang="en-US" sz="1100" dirty="0">
                <a:latin typeface="Proxima Nova" panose="02000506030000020004"/>
              </a:rPr>
              <a:t>*Comparable evidence</a:t>
            </a:r>
          </a:p>
          <a:p>
            <a:pPr marL="171450" indent="-171450">
              <a:buFont typeface="Arial" panose="020B0604020202020204" pitchFamily="34" charset="0"/>
              <a:buChar char="•"/>
            </a:pPr>
            <a:endParaRPr lang="en-US" altLang="en-US" sz="1100" dirty="0">
              <a:latin typeface="Proxima Nova" panose="02000506030000020004"/>
            </a:endParaRPr>
          </a:p>
          <a:p>
            <a:pPr marL="171450" indent="-171450">
              <a:buFont typeface="Arial" panose="020B0604020202020204" pitchFamily="34" charset="0"/>
              <a:buChar char="•"/>
            </a:pPr>
            <a:r>
              <a:rPr lang="en-US" altLang="en-US" sz="1100" dirty="0">
                <a:latin typeface="Proxima Nova" panose="02000506030000020004"/>
              </a:rPr>
              <a:t>In lieu of 3/10 criteria, a major, internationally recognized award (e.g. Nobel Prize will satisfy the requirement</a:t>
            </a:r>
          </a:p>
          <a:p>
            <a:endParaRPr lang="en-US" altLang="en-US" sz="1100" dirty="0">
              <a:latin typeface="Proxima Nova" panose="02000506030000020004"/>
            </a:endParaRPr>
          </a:p>
          <a:p>
            <a:pPr marL="171450" indent="-171450">
              <a:buFont typeface="Arial" panose="020B0604020202020204" pitchFamily="34" charset="0"/>
              <a:buChar char="•"/>
            </a:pPr>
            <a:r>
              <a:rPr lang="en-US" altLang="en-US" sz="1100" dirty="0">
                <a:latin typeface="Proxima Nova" panose="02000506030000020004"/>
              </a:rPr>
              <a:t>Qualitative (comparative) analysis/evidence taken as a whole must indicate extraordinary ability </a:t>
            </a:r>
            <a:endParaRPr lang="en-US" sz="1100" dirty="0">
              <a:latin typeface="Proxima Nova" panose="02000506030000020004"/>
            </a:endParaRPr>
          </a:p>
        </p:txBody>
      </p:sp>
    </p:spTree>
    <p:extLst>
      <p:ext uri="{BB962C8B-B14F-4D97-AF65-F5344CB8AC3E}">
        <p14:creationId xmlns:p14="http://schemas.microsoft.com/office/powerpoint/2010/main" val="255170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A129BE3-1E64-2B41-B842-24AE082635D5}"/>
              </a:ext>
            </a:extLst>
          </p:cNvPr>
          <p:cNvSpPr txBox="1"/>
          <p:nvPr/>
        </p:nvSpPr>
        <p:spPr>
          <a:xfrm>
            <a:off x="5683296" y="625889"/>
            <a:ext cx="3286961" cy="830997"/>
          </a:xfrm>
          <a:prstGeom prst="rect">
            <a:avLst/>
          </a:prstGeom>
          <a:noFill/>
        </p:spPr>
        <p:txBody>
          <a:bodyPr wrap="square" rtlCol="0">
            <a:spAutoFit/>
          </a:bodyPr>
          <a:lstStyle/>
          <a:p>
            <a:r>
              <a:rPr lang="en-US" sz="2400" b="1" dirty="0">
                <a:solidFill>
                  <a:srgbClr val="090D11"/>
                </a:solidFill>
                <a:latin typeface="Proxima Nova" panose="02000506030000020004"/>
                <a:ea typeface="Montserrat" charset="0"/>
                <a:cs typeface="Arial" panose="020B0604020202020204" pitchFamily="34" charset="0"/>
              </a:rPr>
              <a:t>National Interest Waiver</a:t>
            </a:r>
          </a:p>
        </p:txBody>
      </p:sp>
      <p:pic>
        <p:nvPicPr>
          <p:cNvPr id="3" name="Picture 2" descr="Icon&#10;&#10;Description automatically generated">
            <a:extLst>
              <a:ext uri="{FF2B5EF4-FFF2-40B4-BE49-F238E27FC236}">
                <a16:creationId xmlns:a16="http://schemas.microsoft.com/office/drawing/2014/main" id="{B5E8CB19-1810-175A-9B48-24C1B17EF9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20893" y="1910990"/>
            <a:ext cx="426420" cy="426420"/>
          </a:xfrm>
          <a:prstGeom prst="rect">
            <a:avLst/>
          </a:prstGeom>
        </p:spPr>
      </p:pic>
      <p:pic>
        <p:nvPicPr>
          <p:cNvPr id="6" name="Picture 5" descr="Icon&#10;&#10;Description automatically generated">
            <a:extLst>
              <a:ext uri="{FF2B5EF4-FFF2-40B4-BE49-F238E27FC236}">
                <a16:creationId xmlns:a16="http://schemas.microsoft.com/office/drawing/2014/main" id="{83341430-F379-51EF-BB2A-A5FFF16339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20893" y="2749516"/>
            <a:ext cx="426420" cy="426420"/>
          </a:xfrm>
          <a:prstGeom prst="rect">
            <a:avLst/>
          </a:prstGeom>
        </p:spPr>
      </p:pic>
      <p:pic>
        <p:nvPicPr>
          <p:cNvPr id="8" name="Picture 7" descr="Icon&#10;&#10;Description automatically generated">
            <a:extLst>
              <a:ext uri="{FF2B5EF4-FFF2-40B4-BE49-F238E27FC236}">
                <a16:creationId xmlns:a16="http://schemas.microsoft.com/office/drawing/2014/main" id="{AFCCF270-5485-EDF4-0DF9-E81D2B89A8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20893" y="3630040"/>
            <a:ext cx="424267" cy="424267"/>
          </a:xfrm>
          <a:prstGeom prst="rect">
            <a:avLst/>
          </a:prstGeom>
        </p:spPr>
      </p:pic>
      <p:pic>
        <p:nvPicPr>
          <p:cNvPr id="14" name="Picture Placeholder 13" descr="A picture containing text&#10;&#10;Description automatically generated">
            <a:extLst>
              <a:ext uri="{FF2B5EF4-FFF2-40B4-BE49-F238E27FC236}">
                <a16:creationId xmlns:a16="http://schemas.microsoft.com/office/drawing/2014/main" id="{2B0AC57D-1B86-BE0C-187C-3C7F2B8192B0}"/>
              </a:ext>
            </a:extLst>
          </p:cNvPr>
          <p:cNvPicPr>
            <a:picLocks noGrp="1" noChangeAspect="1"/>
          </p:cNvPicPr>
          <p:nvPr>
            <p:ph type="pic" sz="quarter" idx="16"/>
          </p:nvPr>
        </p:nvPicPr>
        <p:blipFill rotWithShape="1">
          <a:blip r:embed="rId6" cstate="hqprint">
            <a:extLst>
              <a:ext uri="{28A0092B-C50C-407E-A947-70E740481C1C}">
                <a14:useLocalDpi xmlns:a14="http://schemas.microsoft.com/office/drawing/2010/main"/>
              </a:ext>
            </a:extLst>
          </a:blip>
          <a:srcRect/>
          <a:stretch/>
        </p:blipFill>
        <p:spPr>
          <a:xfrm>
            <a:off x="100001" y="424430"/>
            <a:ext cx="3484942" cy="4294640"/>
          </a:xfrm>
        </p:spPr>
      </p:pic>
      <p:sp>
        <p:nvSpPr>
          <p:cNvPr id="2" name="Rectangle 1">
            <a:extLst>
              <a:ext uri="{FF2B5EF4-FFF2-40B4-BE49-F238E27FC236}">
                <a16:creationId xmlns:a16="http://schemas.microsoft.com/office/drawing/2014/main" id="{0A0E341B-1060-2C66-A988-2627E1AB5300}"/>
              </a:ext>
            </a:extLst>
          </p:cNvPr>
          <p:cNvSpPr/>
          <p:nvPr/>
        </p:nvSpPr>
        <p:spPr>
          <a:xfrm>
            <a:off x="3197697" y="683810"/>
            <a:ext cx="2329497" cy="319947"/>
          </a:xfrm>
          <a:prstGeom prst="rect">
            <a:avLst/>
          </a:prstGeom>
          <a:solidFill>
            <a:srgbClr val="009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rgbClr val="009CDC"/>
              </a:solidFill>
              <a:latin typeface="Proxima Nova" panose="02000506030000020004" pitchFamily="2" charset="0"/>
            </a:endParaRPr>
          </a:p>
        </p:txBody>
      </p:sp>
      <p:sp>
        <p:nvSpPr>
          <p:cNvPr id="10" name="TextBox 9">
            <a:extLst>
              <a:ext uri="{FF2B5EF4-FFF2-40B4-BE49-F238E27FC236}">
                <a16:creationId xmlns:a16="http://schemas.microsoft.com/office/drawing/2014/main" id="{41F4A9D5-C424-FA83-DD76-4DCAE7654FA2}"/>
              </a:ext>
            </a:extLst>
          </p:cNvPr>
          <p:cNvSpPr txBox="1"/>
          <p:nvPr/>
        </p:nvSpPr>
        <p:spPr>
          <a:xfrm>
            <a:off x="3892160" y="1698715"/>
            <a:ext cx="4953000" cy="3493264"/>
          </a:xfrm>
          <a:prstGeom prst="rect">
            <a:avLst/>
          </a:prstGeom>
          <a:noFill/>
        </p:spPr>
        <p:txBody>
          <a:bodyPr wrap="square">
            <a:spAutoFit/>
          </a:bodyPr>
          <a:lstStyle/>
          <a:p>
            <a:pPr marL="171450" indent="-171450">
              <a:buFont typeface="Arial" panose="020B0604020202020204" pitchFamily="34" charset="0"/>
              <a:buChar char="•"/>
            </a:pPr>
            <a:r>
              <a:rPr lang="en-US" altLang="en-US" sz="1050" dirty="0">
                <a:solidFill>
                  <a:srgbClr val="090D11"/>
                </a:solidFill>
                <a:latin typeface="Proxima Nova" panose="02000506030000020004"/>
              </a:rPr>
              <a:t>Applicant must meet EB-2 requirements: </a:t>
            </a:r>
          </a:p>
          <a:p>
            <a:pPr marL="628650" lvl="1" indent="-171450">
              <a:buFont typeface="Courier New" panose="02070309020205020404" pitchFamily="49" charset="0"/>
              <a:buChar char="o"/>
            </a:pPr>
            <a:r>
              <a:rPr lang="en-US" altLang="en-US" sz="1050" dirty="0">
                <a:solidFill>
                  <a:srgbClr val="090D11"/>
                </a:solidFill>
                <a:latin typeface="Proxima Nova" panose="02000506030000020004"/>
              </a:rPr>
              <a:t>US MS, or higher (or foreign equivalent), or</a:t>
            </a:r>
          </a:p>
          <a:p>
            <a:pPr marL="628650" lvl="1" indent="-171450">
              <a:buFont typeface="Courier New" panose="02070309020205020404" pitchFamily="49" charset="0"/>
              <a:buChar char="o"/>
            </a:pPr>
            <a:r>
              <a:rPr lang="en-US" altLang="en-US" sz="1050" dirty="0">
                <a:solidFill>
                  <a:srgbClr val="090D11"/>
                </a:solidFill>
                <a:latin typeface="Proxima Nova" panose="02000506030000020004"/>
              </a:rPr>
              <a:t>US BS, or foreign equivalent, + 5 years of post-BS experience</a:t>
            </a:r>
          </a:p>
          <a:p>
            <a:pPr lvl="1"/>
            <a:endParaRPr lang="en-US" altLang="en-US" sz="1050" dirty="0">
              <a:solidFill>
                <a:srgbClr val="090D11"/>
              </a:solidFill>
              <a:latin typeface="Proxima Nova" panose="02000506030000020004"/>
            </a:endParaRPr>
          </a:p>
          <a:p>
            <a:pPr marL="171450" indent="-171450">
              <a:buFont typeface="Arial" panose="020B0604020202020204" pitchFamily="34" charset="0"/>
              <a:buChar char="•"/>
            </a:pPr>
            <a:r>
              <a:rPr lang="en-US" altLang="en-US" sz="1050" dirty="0">
                <a:solidFill>
                  <a:srgbClr val="090D11"/>
                </a:solidFill>
                <a:latin typeface="Proxima Nova" panose="02000506030000020004"/>
              </a:rPr>
              <a:t>Proposed endeavor has both “substantial merit” and “national importance”</a:t>
            </a:r>
          </a:p>
          <a:p>
            <a:r>
              <a:rPr lang="en-US" altLang="en-US" sz="1050" dirty="0">
                <a:solidFill>
                  <a:srgbClr val="090D11"/>
                </a:solidFill>
                <a:latin typeface="Proxima Nova" panose="02000506030000020004"/>
              </a:rPr>
              <a:t> </a:t>
            </a:r>
          </a:p>
          <a:p>
            <a:pPr marL="171450" indent="-171450">
              <a:buFont typeface="Arial" panose="020B0604020202020204" pitchFamily="34" charset="0"/>
              <a:buChar char="•"/>
            </a:pPr>
            <a:r>
              <a:rPr lang="en-US" altLang="en-US" sz="1050" dirty="0">
                <a:solidFill>
                  <a:srgbClr val="090D11"/>
                </a:solidFill>
                <a:latin typeface="Proxima Nova" panose="02000506030000020004"/>
              </a:rPr>
              <a:t>Applicant is “well-positioned to advance the proposed endeavor; and </a:t>
            </a:r>
          </a:p>
          <a:p>
            <a:endParaRPr lang="en-US" altLang="en-US" sz="1050" dirty="0">
              <a:solidFill>
                <a:srgbClr val="090D11"/>
              </a:solidFill>
              <a:latin typeface="Proxima Nova" panose="02000506030000020004"/>
            </a:endParaRPr>
          </a:p>
          <a:p>
            <a:pPr marL="171450" indent="-171450">
              <a:buFont typeface="Arial" panose="020B0604020202020204" pitchFamily="34" charset="0"/>
              <a:buChar char="•"/>
            </a:pPr>
            <a:r>
              <a:rPr lang="en-US" altLang="en-US" sz="1050" dirty="0">
                <a:solidFill>
                  <a:srgbClr val="090D11"/>
                </a:solidFill>
                <a:latin typeface="Proxima Nova" panose="02000506030000020004"/>
              </a:rPr>
              <a:t>On the balance, would be beneficial to the US to waiver requirements of the job offer (and thus the labor certification requirement)</a:t>
            </a:r>
          </a:p>
          <a:p>
            <a:endParaRPr lang="en-US" altLang="en-US" sz="1050" dirty="0">
              <a:solidFill>
                <a:srgbClr val="090D11"/>
              </a:solidFill>
              <a:latin typeface="Proxima Nova" panose="02000506030000020004"/>
            </a:endParaRPr>
          </a:p>
          <a:p>
            <a:pPr marL="171450" indent="-171450">
              <a:buFont typeface="Arial" panose="020B0604020202020204" pitchFamily="34" charset="0"/>
              <a:buChar char="•"/>
            </a:pPr>
            <a:r>
              <a:rPr lang="en-US" sz="1050" dirty="0">
                <a:solidFill>
                  <a:srgbClr val="090D11"/>
                </a:solidFill>
                <a:latin typeface="Proxima Nova" panose="02000506030000020004"/>
              </a:rPr>
              <a:t>USCIS reviews the totality of the circumstances under a preponderance of the evidence legal standard. Approval is a discretionary.</a:t>
            </a:r>
          </a:p>
          <a:p>
            <a:pPr marL="171450" indent="-171450">
              <a:buFont typeface="Arial" panose="020B0604020202020204" pitchFamily="34" charset="0"/>
              <a:buChar char="•"/>
            </a:pPr>
            <a:endParaRPr lang="en-US" sz="1050" dirty="0">
              <a:solidFill>
                <a:srgbClr val="090D11"/>
              </a:solidFill>
              <a:latin typeface="Proxima Nova" panose="02000506030000020004"/>
            </a:endParaRPr>
          </a:p>
          <a:p>
            <a:pPr marL="171450" indent="-171450">
              <a:buFont typeface="Arial" panose="020B0604020202020204" pitchFamily="34" charset="0"/>
              <a:buChar char="•"/>
            </a:pPr>
            <a:r>
              <a:rPr lang="en-US" sz="1050" dirty="0">
                <a:solidFill>
                  <a:srgbClr val="000000"/>
                </a:solidFill>
                <a:latin typeface="Proxima Nova" panose="02000506030000020004"/>
              </a:rPr>
              <a:t>January 2022 update to USCIS Policy Manual, </a:t>
            </a:r>
            <a:r>
              <a:rPr lang="en-US" sz="1050" dirty="0">
                <a:solidFill>
                  <a:srgbClr val="000000"/>
                </a:solidFill>
                <a:latin typeface="Proxima Nova" panose="02000506030000020004"/>
                <a:hlinkClick r:id="rId7"/>
              </a:rPr>
              <a:t>Vol. 6, Part F, Ch. 5</a:t>
            </a:r>
            <a:r>
              <a:rPr lang="en-US" sz="1050" dirty="0">
                <a:solidFill>
                  <a:srgbClr val="000000"/>
                </a:solidFill>
                <a:latin typeface="Proxima Nova" panose="02000506030000020004"/>
              </a:rPr>
              <a:t>: </a:t>
            </a:r>
          </a:p>
          <a:p>
            <a:pPr lvl="1"/>
            <a:r>
              <a:rPr lang="en-US" sz="1050" dirty="0">
                <a:solidFill>
                  <a:srgbClr val="000000"/>
                </a:solidFill>
                <a:latin typeface="Proxima Nova" panose="02000506030000020004"/>
              </a:rPr>
              <a:t>“</a:t>
            </a:r>
            <a:r>
              <a:rPr lang="en-US" sz="1050" b="1" i="1" dirty="0">
                <a:solidFill>
                  <a:srgbClr val="000000"/>
                </a:solidFill>
                <a:latin typeface="Proxima Nova" panose="02000506030000020004"/>
              </a:rPr>
              <a:t>USCIS recognizes the importance of progress in STEM fields and the essential role of persons with advanced STEM degrees in fostering this progress</a:t>
            </a:r>
            <a:r>
              <a:rPr lang="en-US" sz="1050" dirty="0">
                <a:solidFill>
                  <a:srgbClr val="000000"/>
                </a:solidFill>
                <a:latin typeface="Proxima Nova" panose="02000506030000020004"/>
              </a:rPr>
              <a:t>, especially in focused critical and emerging technologies, or other STEM areas important to U.S. competitiveness or national security.” (emphasis added)</a:t>
            </a:r>
          </a:p>
          <a:p>
            <a:pPr marL="171450" indent="-171450">
              <a:buFont typeface="Arial" panose="020B0604020202020204" pitchFamily="34" charset="0"/>
              <a:buChar char="•"/>
            </a:pPr>
            <a:endParaRPr lang="en-US" sz="1100" dirty="0">
              <a:solidFill>
                <a:srgbClr val="090D11"/>
              </a:solidFill>
              <a:latin typeface="Proxima Nova" panose="02000506030000020004"/>
            </a:endParaRPr>
          </a:p>
        </p:txBody>
      </p:sp>
    </p:spTree>
    <p:extLst>
      <p:ext uri="{BB962C8B-B14F-4D97-AF65-F5344CB8AC3E}">
        <p14:creationId xmlns:p14="http://schemas.microsoft.com/office/powerpoint/2010/main" val="28786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8C8DB4-302B-2118-1052-FD5352DC8EB7}"/>
              </a:ext>
            </a:extLst>
          </p:cNvPr>
          <p:cNvSpPr/>
          <p:nvPr/>
        </p:nvSpPr>
        <p:spPr>
          <a:xfrm>
            <a:off x="0" y="680992"/>
            <a:ext cx="992203" cy="319947"/>
          </a:xfrm>
          <a:prstGeom prst="rect">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84802AC-BCE2-62F8-DDF1-034B06347384}"/>
              </a:ext>
            </a:extLst>
          </p:cNvPr>
          <p:cNvSpPr txBox="1"/>
          <p:nvPr/>
        </p:nvSpPr>
        <p:spPr>
          <a:xfrm>
            <a:off x="1161408" y="638986"/>
            <a:ext cx="3898965" cy="646331"/>
          </a:xfrm>
          <a:prstGeom prst="rect">
            <a:avLst/>
          </a:prstGeom>
          <a:noFill/>
        </p:spPr>
        <p:txBody>
          <a:bodyPr wrap="square" rtlCol="0">
            <a:spAutoFit/>
          </a:bodyPr>
          <a:lstStyle/>
          <a:p>
            <a:r>
              <a:rPr lang="en-US" b="1" dirty="0">
                <a:solidFill>
                  <a:srgbClr val="090D11"/>
                </a:solidFill>
                <a:latin typeface="Proxima Nova" panose="02000506030000020004"/>
                <a:ea typeface="Montserrat" charset="0"/>
                <a:cs typeface="Arial" panose="020B0604020202020204" pitchFamily="34" charset="0"/>
              </a:rPr>
              <a:t>Documentation for EB-1 EA and EB-2 NIW Cases</a:t>
            </a:r>
          </a:p>
        </p:txBody>
      </p:sp>
      <p:sp>
        <p:nvSpPr>
          <p:cNvPr id="7" name="Triangle 6">
            <a:extLst>
              <a:ext uri="{FF2B5EF4-FFF2-40B4-BE49-F238E27FC236}">
                <a16:creationId xmlns:a16="http://schemas.microsoft.com/office/drawing/2014/main" id="{0A1C8790-604E-7B32-4C3F-E72B9B4EB6DB}"/>
              </a:ext>
            </a:extLst>
          </p:cNvPr>
          <p:cNvSpPr/>
          <p:nvPr/>
        </p:nvSpPr>
        <p:spPr>
          <a:xfrm rot="5400000">
            <a:off x="474239" y="1608721"/>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riangle 8">
            <a:extLst>
              <a:ext uri="{FF2B5EF4-FFF2-40B4-BE49-F238E27FC236}">
                <a16:creationId xmlns:a16="http://schemas.microsoft.com/office/drawing/2014/main" id="{8C548FD6-9566-F693-0AA3-3F6B9BD74493}"/>
              </a:ext>
            </a:extLst>
          </p:cNvPr>
          <p:cNvSpPr/>
          <p:nvPr/>
        </p:nvSpPr>
        <p:spPr>
          <a:xfrm rot="5400000">
            <a:off x="474239" y="2944519"/>
            <a:ext cx="316992" cy="273269"/>
          </a:xfrm>
          <a:prstGeom prst="triangle">
            <a:avLst/>
          </a:prstGeom>
          <a:solidFill>
            <a:srgbClr val="00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F49F7121-C1E1-EA99-9CA2-0346CD516283}"/>
              </a:ext>
            </a:extLst>
          </p:cNvPr>
          <p:cNvSpPr txBox="1">
            <a:spLocks/>
          </p:cNvSpPr>
          <p:nvPr/>
        </p:nvSpPr>
        <p:spPr>
          <a:xfrm>
            <a:off x="894486" y="1586859"/>
            <a:ext cx="3898965" cy="3499295"/>
          </a:xfrm>
          <a:prstGeom prst="rect">
            <a:avLst/>
          </a:prstGeom>
        </p:spPr>
        <p:txBody>
          <a:bodyPr vert="horz" wrap="square" lIns="81537" tIns="40769" rIns="81537" bIns="4076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altLang="en-US" sz="900" b="1" dirty="0">
                <a:solidFill>
                  <a:schemeClr val="tx1"/>
                </a:solidFill>
                <a:latin typeface="Proxima Nova" panose="02000506030000020004"/>
              </a:rPr>
              <a:t>Expert letters </a:t>
            </a:r>
            <a:r>
              <a:rPr lang="en-US" altLang="en-US" sz="900" dirty="0">
                <a:solidFill>
                  <a:schemeClr val="tx1"/>
                </a:solidFill>
                <a:latin typeface="Proxima Nova" panose="02000506030000020004"/>
              </a:rPr>
              <a:t>(professional associations, employers, PhD advisers, government, etc.)</a:t>
            </a:r>
          </a:p>
          <a:p>
            <a:pPr algn="l"/>
            <a:r>
              <a:rPr lang="en-US" altLang="en-US" sz="900" dirty="0">
                <a:solidFill>
                  <a:schemeClr val="tx1"/>
                </a:solidFill>
                <a:latin typeface="Proxima Nova" panose="02000506030000020004"/>
              </a:rPr>
              <a:t>         Establish contributions to field</a:t>
            </a:r>
          </a:p>
          <a:p>
            <a:pPr algn="l"/>
            <a:r>
              <a:rPr lang="en-US" altLang="en-US" sz="900" dirty="0">
                <a:solidFill>
                  <a:schemeClr val="tx1"/>
                </a:solidFill>
                <a:latin typeface="Proxima Nova" panose="02000506030000020004"/>
              </a:rPr>
              <a:t>         Detailed and Specific</a:t>
            </a:r>
          </a:p>
          <a:p>
            <a:pPr algn="l"/>
            <a:r>
              <a:rPr lang="en-US" altLang="en-US" sz="900" dirty="0">
                <a:solidFill>
                  <a:schemeClr val="tx1"/>
                </a:solidFill>
                <a:latin typeface="Proxima Nova" panose="02000506030000020004"/>
              </a:rPr>
              <a:t>         In laymen’s language</a:t>
            </a:r>
          </a:p>
          <a:p>
            <a:pPr algn="l"/>
            <a:r>
              <a:rPr lang="en-US" altLang="en-US" sz="900" dirty="0">
                <a:solidFill>
                  <a:schemeClr val="tx1"/>
                </a:solidFill>
                <a:latin typeface="Proxima Nova" panose="02000506030000020004"/>
              </a:rPr>
              <a:t>         Concrete examples</a:t>
            </a:r>
          </a:p>
          <a:p>
            <a:pPr algn="l"/>
            <a:r>
              <a:rPr lang="en-US" altLang="en-US" sz="900" dirty="0">
                <a:solidFill>
                  <a:schemeClr val="tx1"/>
                </a:solidFill>
                <a:latin typeface="Proxima Nova" panose="02000506030000020004"/>
              </a:rPr>
              <a:t>         Explain significance/benefit</a:t>
            </a:r>
          </a:p>
          <a:p>
            <a:pPr algn="l"/>
            <a:endParaRPr lang="en-US" altLang="en-US" sz="900" dirty="0">
              <a:solidFill>
                <a:schemeClr val="tx1"/>
              </a:solidFill>
              <a:latin typeface="Proxima Nova" panose="02000506030000020004"/>
            </a:endParaRPr>
          </a:p>
          <a:p>
            <a:pPr algn="l"/>
            <a:r>
              <a:rPr lang="en-US" altLang="en-US" sz="900" b="1" dirty="0">
                <a:solidFill>
                  <a:schemeClr val="tx1"/>
                </a:solidFill>
                <a:latin typeface="Proxima Nova" panose="02000506030000020004"/>
              </a:rPr>
              <a:t>Other Documentation </a:t>
            </a:r>
          </a:p>
          <a:p>
            <a:pPr algn="l"/>
            <a:r>
              <a:rPr lang="en-US" altLang="en-US" sz="900" dirty="0">
                <a:solidFill>
                  <a:schemeClr val="tx1"/>
                </a:solidFill>
                <a:latin typeface="Proxima Nova" panose="02000506030000020004"/>
              </a:rPr>
              <a:t>        CV, list of publications, copies of degrees &amp; transcripts</a:t>
            </a:r>
          </a:p>
          <a:p>
            <a:pPr algn="l"/>
            <a:r>
              <a:rPr lang="en-US" altLang="en-US" sz="900" dirty="0">
                <a:solidFill>
                  <a:schemeClr val="tx1"/>
                </a:solidFill>
                <a:latin typeface="Proxima Nova" panose="02000506030000020004"/>
              </a:rPr>
              <a:t>        Copies of publications &amp; patents</a:t>
            </a:r>
          </a:p>
          <a:p>
            <a:pPr algn="l"/>
            <a:r>
              <a:rPr lang="en-US" altLang="en-US" sz="900" dirty="0">
                <a:solidFill>
                  <a:schemeClr val="tx1"/>
                </a:solidFill>
                <a:latin typeface="Proxima Nova" panose="02000506030000020004"/>
              </a:rPr>
              <a:t>        Citation list and copies of citing articles</a:t>
            </a:r>
          </a:p>
          <a:p>
            <a:pPr algn="l"/>
            <a:r>
              <a:rPr lang="en-US" altLang="en-US" sz="900" dirty="0">
                <a:solidFill>
                  <a:schemeClr val="tx1"/>
                </a:solidFill>
                <a:latin typeface="Proxima Nova" panose="02000506030000020004"/>
              </a:rPr>
              <a:t>        Copies of press or articles about employee work</a:t>
            </a:r>
          </a:p>
          <a:p>
            <a:pPr algn="l"/>
            <a:r>
              <a:rPr lang="en-US" altLang="en-US" sz="900" dirty="0">
                <a:solidFill>
                  <a:schemeClr val="tx1"/>
                </a:solidFill>
                <a:latin typeface="Proxima Nova" panose="02000506030000020004"/>
              </a:rPr>
              <a:t>        Copies of awards (criteria, significance, reputation)</a:t>
            </a:r>
          </a:p>
          <a:p>
            <a:pPr algn="l"/>
            <a:r>
              <a:rPr lang="en-US" altLang="en-US" sz="900" dirty="0">
                <a:solidFill>
                  <a:schemeClr val="tx1"/>
                </a:solidFill>
                <a:latin typeface="Proxima Nova" panose="02000506030000020004"/>
              </a:rPr>
              <a:t>        Membership documentation &amp; membership criteria</a:t>
            </a:r>
          </a:p>
          <a:p>
            <a:pPr algn="l"/>
            <a:r>
              <a:rPr lang="en-US" altLang="en-US" sz="900" dirty="0">
                <a:solidFill>
                  <a:schemeClr val="tx1"/>
                </a:solidFill>
                <a:latin typeface="Proxima Nova" panose="02000506030000020004"/>
              </a:rPr>
              <a:t>        Peer reviewing of articles &amp; judging awards/grants  </a:t>
            </a:r>
          </a:p>
          <a:p>
            <a:pPr algn="l"/>
            <a:r>
              <a:rPr lang="en-US" altLang="en-US" sz="900" dirty="0">
                <a:solidFill>
                  <a:schemeClr val="tx1"/>
                </a:solidFill>
                <a:latin typeface="Proxima Nova" panose="02000506030000020004"/>
              </a:rPr>
              <a:t>        Impact factors of publishing &amp; citing journals</a:t>
            </a:r>
          </a:p>
          <a:p>
            <a:pPr algn="l"/>
            <a:r>
              <a:rPr lang="en-US" altLang="en-US" sz="900" dirty="0">
                <a:solidFill>
                  <a:schemeClr val="tx1"/>
                </a:solidFill>
                <a:latin typeface="Proxima Nova" panose="02000506030000020004"/>
              </a:rPr>
              <a:t>        Conference participation (organizer or speaker)</a:t>
            </a:r>
          </a:p>
        </p:txBody>
      </p:sp>
      <p:pic>
        <p:nvPicPr>
          <p:cNvPr id="14" name="Picture Placeholder 13">
            <a:extLst>
              <a:ext uri="{FF2B5EF4-FFF2-40B4-BE49-F238E27FC236}">
                <a16:creationId xmlns:a16="http://schemas.microsoft.com/office/drawing/2014/main" id="{B297A25B-3740-6B47-2E67-F4DFDB644613}"/>
              </a:ext>
            </a:extLst>
          </p:cNvPr>
          <p:cNvPicPr>
            <a:picLocks noGrp="1" noChangeAspect="1"/>
          </p:cNvPicPr>
          <p:nvPr>
            <p:ph type="pic" sz="quarter" idx="16"/>
          </p:nvPr>
        </p:nvPicPr>
        <p:blipFill rotWithShape="1">
          <a:blip r:embed="rId3" cstate="hqprint">
            <a:extLst>
              <a:ext uri="{28A0092B-C50C-407E-A947-70E740481C1C}">
                <a14:useLocalDpi xmlns:a14="http://schemas.microsoft.com/office/drawing/2010/main"/>
              </a:ext>
            </a:extLst>
          </a:blip>
          <a:srcRect/>
          <a:stretch/>
        </p:blipFill>
        <p:spPr>
          <a:xfrm>
            <a:off x="5231718" y="424430"/>
            <a:ext cx="3484942" cy="4294640"/>
          </a:xfrm>
        </p:spPr>
      </p:pic>
    </p:spTree>
    <p:extLst>
      <p:ext uri="{BB962C8B-B14F-4D97-AF65-F5344CB8AC3E}">
        <p14:creationId xmlns:p14="http://schemas.microsoft.com/office/powerpoint/2010/main" val="124245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70D38E-052B-3E44-AF4E-88C20F578D8F}"/>
              </a:ext>
            </a:extLst>
          </p:cNvPr>
          <p:cNvSpPr>
            <a:spLocks noGrp="1"/>
          </p:cNvSpPr>
          <p:nvPr>
            <p:ph type="subTitle" idx="1"/>
          </p:nvPr>
        </p:nvSpPr>
        <p:spPr>
          <a:xfrm>
            <a:off x="0" y="430683"/>
            <a:ext cx="9144000" cy="546100"/>
          </a:xfrm>
        </p:spPr>
        <p:txBody>
          <a:bodyPr/>
          <a:lstStyle/>
          <a:p>
            <a:r>
              <a:rPr lang="en-US" dirty="0">
                <a:solidFill>
                  <a:srgbClr val="090D11"/>
                </a:solidFill>
                <a:latin typeface="Proxima Nova" panose="02000506030000020004"/>
              </a:rPr>
              <a:t>Expert/Recommendation Letters</a:t>
            </a:r>
            <a:endParaRPr lang="en-GB" dirty="0">
              <a:solidFill>
                <a:srgbClr val="090D11"/>
              </a:solidFill>
              <a:latin typeface="Proxima Nova" panose="02000506030000020004"/>
            </a:endParaRPr>
          </a:p>
        </p:txBody>
      </p:sp>
      <p:sp>
        <p:nvSpPr>
          <p:cNvPr id="8" name="TextBox 7">
            <a:extLst>
              <a:ext uri="{FF2B5EF4-FFF2-40B4-BE49-F238E27FC236}">
                <a16:creationId xmlns:a16="http://schemas.microsoft.com/office/drawing/2014/main" id="{02903AF8-3362-13AE-4841-0B63ACB17021}"/>
              </a:ext>
            </a:extLst>
          </p:cNvPr>
          <p:cNvSpPr txBox="1"/>
          <p:nvPr/>
        </p:nvSpPr>
        <p:spPr>
          <a:xfrm>
            <a:off x="604683" y="1086728"/>
            <a:ext cx="8125911" cy="3708708"/>
          </a:xfrm>
          <a:prstGeom prst="rect">
            <a:avLst/>
          </a:prstGeom>
          <a:noFill/>
        </p:spPr>
        <p:txBody>
          <a:bodyPr wrap="square">
            <a:spAutoFit/>
          </a:bodyPr>
          <a:lstStyle/>
          <a:p>
            <a:r>
              <a:rPr lang="en-US" sz="1600" b="1" dirty="0">
                <a:solidFill>
                  <a:srgbClr val="090D11"/>
                </a:solidFill>
                <a:latin typeface="Proxima Nova" panose="02000506030000020004"/>
              </a:rPr>
              <a:t>Do’s</a:t>
            </a:r>
          </a:p>
          <a:p>
            <a:endParaRPr lang="en-US" sz="1600" dirty="0">
              <a:solidFill>
                <a:srgbClr val="090D11"/>
              </a:solidFill>
              <a:latin typeface="Proxima Nova" panose="02000506030000020004"/>
            </a:endParaRP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Try to diversify authors – current and prior supervisors, third parties, experts in the field/endeavor </a:t>
            </a: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Fully describe the writer’s credentials and relationship to the Applicant and Applicant’s work </a:t>
            </a: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Submit detailed letters with examples of Applicant’s accomplishments and impact </a:t>
            </a:r>
          </a:p>
          <a:p>
            <a:endParaRPr lang="en-US" sz="1600" dirty="0">
              <a:solidFill>
                <a:srgbClr val="090D11"/>
              </a:solidFill>
              <a:latin typeface="Proxima Nova" panose="02000506030000020004"/>
            </a:endParaRPr>
          </a:p>
          <a:p>
            <a:r>
              <a:rPr lang="en-US" sz="1600" b="1" dirty="0">
                <a:solidFill>
                  <a:srgbClr val="090D11"/>
                </a:solidFill>
                <a:latin typeface="Proxima Nova" panose="02000506030000020004"/>
              </a:rPr>
              <a:t>Don’ts </a:t>
            </a:r>
          </a:p>
          <a:p>
            <a:endParaRPr lang="en-US" sz="1600" dirty="0">
              <a:solidFill>
                <a:srgbClr val="090D11"/>
              </a:solidFill>
              <a:latin typeface="Proxima Nova" panose="02000506030000020004"/>
            </a:endParaRP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Copy and paste the same information in each letter </a:t>
            </a: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Obtain letters from subordinate employees of the Applicant </a:t>
            </a: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Make general statements without concrete examples </a:t>
            </a:r>
          </a:p>
          <a:p>
            <a:pPr marL="285750" indent="-285750">
              <a:buClr>
                <a:srgbClr val="009CDC"/>
              </a:buClr>
              <a:buFont typeface="Wingdings" panose="05000000000000000000" pitchFamily="2" charset="2"/>
              <a:buChar char="ü"/>
            </a:pPr>
            <a:r>
              <a:rPr lang="en-US" sz="1600" dirty="0">
                <a:solidFill>
                  <a:srgbClr val="090D11"/>
                </a:solidFill>
                <a:latin typeface="Proxima Nova" panose="02000506030000020004"/>
              </a:rPr>
              <a:t>Use technical language without explanations in lay terms</a:t>
            </a:r>
          </a:p>
          <a:p>
            <a:endParaRPr lang="en-US" sz="1100" dirty="0">
              <a:latin typeface="Proxima Nova" panose="02000506030000020004"/>
            </a:endParaRPr>
          </a:p>
        </p:txBody>
      </p:sp>
    </p:spTree>
    <p:extLst>
      <p:ext uri="{BB962C8B-B14F-4D97-AF65-F5344CB8AC3E}">
        <p14:creationId xmlns:p14="http://schemas.microsoft.com/office/powerpoint/2010/main" val="143643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ew Fragomen Brand Colors">
      <a:dk1>
        <a:srgbClr val="243746"/>
      </a:dk1>
      <a:lt1>
        <a:srgbClr val="FFFFFF"/>
      </a:lt1>
      <a:dk2>
        <a:srgbClr val="81A8BD"/>
      </a:dk2>
      <a:lt2>
        <a:srgbClr val="B2C6D3"/>
      </a:lt2>
      <a:accent1>
        <a:srgbClr val="243746"/>
      </a:accent1>
      <a:accent2>
        <a:srgbClr val="009CDC"/>
      </a:accent2>
      <a:accent3>
        <a:srgbClr val="FF8300"/>
      </a:accent3>
      <a:accent4>
        <a:srgbClr val="81A8BD"/>
      </a:accent4>
      <a:accent5>
        <a:srgbClr val="306178"/>
      </a:accent5>
      <a:accent6>
        <a:srgbClr val="15B3B7"/>
      </a:accent6>
      <a:hlink>
        <a:srgbClr val="009CDC"/>
      </a:hlink>
      <a:folHlink>
        <a:srgbClr val="FF8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e8b925be-df59-45fa-a417-8cb6c45dab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09FD2D8322A4893A1CFF05B64882B" ma:contentTypeVersion="1" ma:contentTypeDescription="Create a new document." ma:contentTypeScope="" ma:versionID="6f35baf5643ab4374f385891b01718b8">
  <xsd:schema xmlns:xsd="http://www.w3.org/2001/XMLSchema" xmlns:xs="http://www.w3.org/2001/XMLSchema" xmlns:p="http://schemas.microsoft.com/office/2006/metadata/properties" xmlns:ns2="e8b925be-df59-45fa-a417-8cb6c45dabba" targetNamespace="http://schemas.microsoft.com/office/2006/metadata/properties" ma:root="true" ma:fieldsID="14c5c03175d21b3981c69b20391facf8" ns2:_="">
    <xsd:import namespace="e8b925be-df59-45fa-a417-8cb6c45dabba"/>
    <xsd:element name="properties">
      <xsd:complexType>
        <xsd:sequence>
          <xsd:element name="documentManagement">
            <xsd:complexType>
              <xsd:all>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925be-df59-45fa-a417-8cb6c45dabba"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D3B210-8632-47C2-B840-947F7E1855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8b925be-df59-45fa-a417-8cb6c45dabba"/>
    <ds:schemaRef ds:uri="http://www.w3.org/XML/1998/namespace"/>
  </ds:schemaRefs>
</ds:datastoreItem>
</file>

<file path=customXml/itemProps2.xml><?xml version="1.0" encoding="utf-8"?>
<ds:datastoreItem xmlns:ds="http://schemas.openxmlformats.org/officeDocument/2006/customXml" ds:itemID="{8C774829-6AE5-43B6-99C9-BD1D94C704BE}">
  <ds:schemaRefs>
    <ds:schemaRef ds:uri="http://schemas.microsoft.com/sharepoint/v3/contenttype/forms"/>
  </ds:schemaRefs>
</ds:datastoreItem>
</file>

<file path=customXml/itemProps3.xml><?xml version="1.0" encoding="utf-8"?>
<ds:datastoreItem xmlns:ds="http://schemas.openxmlformats.org/officeDocument/2006/customXml" ds:itemID="{D1F44BBD-8A7A-45C9-A5A4-8E6C9008A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b925be-df59-45fa-a417-8cb6c45da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1449</Words>
  <Application>Microsoft Office PowerPoint</Application>
  <PresentationFormat>On-screen Show (16:9)</PresentationFormat>
  <Paragraphs>161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.AppleSystemUIFont</vt:lpstr>
      <vt:lpstr>Andale Mono</vt:lpstr>
      <vt:lpstr>Arial</vt:lpstr>
      <vt:lpstr>Calibri</vt:lpstr>
      <vt:lpstr>Courier New</vt:lpstr>
      <vt:lpstr>Proxima Nova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template</dc:title>
  <dc:creator/>
  <cp:keywords>2015 template, ppt, power point</cp:keywords>
  <cp:lastModifiedBy/>
  <cp:revision>47</cp:revision>
  <cp:lastPrinted>2018-12-13T16:17:49Z</cp:lastPrinted>
  <dcterms:created xsi:type="dcterms:W3CDTF">2014-11-11T10:03:05Z</dcterms:created>
  <dcterms:modified xsi:type="dcterms:W3CDTF">2024-07-09T15:35:58Z</dcterms:modified>
  <cp:category>fragomen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0x0101002E209FD2D8322A4893A1CFF05B64882B</vt:lpwstr>
  </property>
</Properties>
</file>