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mp" ContentType="image/png"/>
  <Default Extension="vsdx" ContentType="application/vnd.ms-visio.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37"/>
  </p:notesMasterIdLst>
  <p:handoutMasterIdLst>
    <p:handoutMasterId r:id="rId38"/>
  </p:handoutMasterIdLst>
  <p:sldIdLst>
    <p:sldId id="294" r:id="rId5"/>
    <p:sldId id="1876" r:id="rId6"/>
    <p:sldId id="6606" r:id="rId7"/>
    <p:sldId id="393" r:id="rId8"/>
    <p:sldId id="6575" r:id="rId9"/>
    <p:sldId id="6585" r:id="rId10"/>
    <p:sldId id="313" r:id="rId11"/>
    <p:sldId id="1832" r:id="rId12"/>
    <p:sldId id="1825" r:id="rId13"/>
    <p:sldId id="6586" r:id="rId14"/>
    <p:sldId id="1850" r:id="rId15"/>
    <p:sldId id="1836" r:id="rId16"/>
    <p:sldId id="1803" r:id="rId17"/>
    <p:sldId id="6604" r:id="rId18"/>
    <p:sldId id="6603" r:id="rId19"/>
    <p:sldId id="6600" r:id="rId20"/>
    <p:sldId id="286" r:id="rId21"/>
    <p:sldId id="6602" r:id="rId22"/>
    <p:sldId id="1899" r:id="rId23"/>
    <p:sldId id="282" r:id="rId24"/>
    <p:sldId id="1875" r:id="rId25"/>
    <p:sldId id="1878" r:id="rId26"/>
    <p:sldId id="1895" r:id="rId27"/>
    <p:sldId id="1887" r:id="rId28"/>
    <p:sldId id="6597" r:id="rId29"/>
    <p:sldId id="6605" r:id="rId30"/>
    <p:sldId id="1798" r:id="rId31"/>
    <p:sldId id="6562" r:id="rId32"/>
    <p:sldId id="6574" r:id="rId33"/>
    <p:sldId id="1828" r:id="rId34"/>
    <p:sldId id="259" r:id="rId35"/>
    <p:sldId id="6601" r:id="rId36"/>
  </p:sldIdLst>
  <p:sldSz cx="9144000" cy="5143500" type="screen16x9"/>
  <p:notesSz cx="7315200" cy="123444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F9068F-E1BC-89D1-5F39-8853BA7A65A0}" name="Alyssa Rodway" initials="AR" userId="S::alyssar@services.fnal.gov::bfbf20af-1c68-4947-a82a-e765e6da6599"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E6E6E6"/>
    <a:srgbClr val="004C97"/>
    <a:srgbClr val="003087"/>
    <a:srgbClr val="79DBAC"/>
    <a:srgbClr val="05668D"/>
    <a:srgbClr val="028090"/>
    <a:srgbClr val="00A896"/>
    <a:srgbClr val="02C39A"/>
    <a:srgbClr val="04738F"/>
    <a:srgbClr val="DFD2B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E14F6A-01CD-48F8-ACEE-504A75F8FA39}" v="491" dt="2024-07-10T20:56:08.51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357" autoAdjust="0"/>
  </p:normalViewPr>
  <p:slideViewPr>
    <p:cSldViewPr snapToGrid="0">
      <p:cViewPr varScale="1">
        <p:scale>
          <a:sx n="100" d="100"/>
          <a:sy n="100" d="100"/>
        </p:scale>
        <p:origin x="941" y="62"/>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https://fermicloud.sharepoint.com/sites/FNALO365-SustainabilityManagementTeam/Shared%20Documents/Communications,%20Outreach%20and%20Reporting/Reporting/Annual%20Lab%20Plan/ALP%202024/Enclosure%204%20(SC)%20-%20Infrastructure%20Investment%20Table%20FY24%20Fina" TargetMode="External"/><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3" Type="http://schemas.openxmlformats.org/officeDocument/2006/relationships/oleObject" Target="https://fermicloud.sharepoint.com/sites/FNALO365-SustainabilityManagementTeam/Shared%20Documents/Communications,%20Outreach%20and%20Reporting/Reporting/Annual%20Lab%20Plan/ALP%202024/Enclosure%204%20(SC)%20-%20Infrastructure%20Investment%20Table%20FY24%20Fina" TargetMode="External"/><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fermicloud.sharepoint.com/sites/FNALO365-SustainabilityManagementTeam/Shared%20Documents/Communications,%20Outreach%20and%20Reporting/Reporting/Site%20Sustainability%20Plan/2024%20SSP/Data/FNAL%20DOE%20ScorecardData%20Analysis.xls.xml" TargetMode="External"/><Relationship Id="rId4"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'[Enclosure 4 (SC) - Infrastructure Investment Table FY24 Final Draft.xlsx]Tab 5 Electricity Table Chart '!$E$5</c:f>
              <c:strCache>
                <c:ptCount val="1"/>
                <c:pt idx="0">
                  <c:v>Site Base</c:v>
                </c:pt>
              </c:strCache>
            </c:strRef>
          </c:tx>
          <c:spPr>
            <a:solidFill>
              <a:schemeClr val="accent3"/>
            </a:solidFill>
            <a:ln>
              <a:noFill/>
            </a:ln>
            <a:effectLst/>
          </c:spPr>
          <c:invertIfNegative val="0"/>
          <c:cat>
            <c:strRef>
              <c:f>'[Enclosure 4 (SC) - Infrastructure Investment Table FY24 Final Draft.xlsx]Tab 5 Electricity Table Chart '!$C$6:$C$21</c:f>
              <c:strCache>
                <c:ptCount val="16"/>
                <c:pt idx="0">
                  <c:v>FY20</c:v>
                </c:pt>
                <c:pt idx="1">
                  <c:v>FY21</c:v>
                </c:pt>
                <c:pt idx="2">
                  <c:v>FY22</c:v>
                </c:pt>
                <c:pt idx="3">
                  <c:v>FY23</c:v>
                </c:pt>
                <c:pt idx="4">
                  <c:v>FY24</c:v>
                </c:pt>
                <c:pt idx="5">
                  <c:v>FY25</c:v>
                </c:pt>
                <c:pt idx="6">
                  <c:v>FY26</c:v>
                </c:pt>
                <c:pt idx="7">
                  <c:v>FY27</c:v>
                </c:pt>
                <c:pt idx="8">
                  <c:v>FY28</c:v>
                </c:pt>
                <c:pt idx="9">
                  <c:v>FY29</c:v>
                </c:pt>
                <c:pt idx="10">
                  <c:v>FY30</c:v>
                </c:pt>
                <c:pt idx="11">
                  <c:v>FY31</c:v>
                </c:pt>
                <c:pt idx="12">
                  <c:v>FY32</c:v>
                </c:pt>
                <c:pt idx="13">
                  <c:v>FY33</c:v>
                </c:pt>
                <c:pt idx="14">
                  <c:v>FY34</c:v>
                </c:pt>
                <c:pt idx="15">
                  <c:v>FY35</c:v>
                </c:pt>
              </c:strCache>
            </c:strRef>
          </c:cat>
          <c:val>
            <c:numRef>
              <c:f>'[Enclosure 4 (SC) - Infrastructure Investment Table FY24 Final Draft.xlsx]Tab 5 Electricity Table Chart '!$E$6:$E$21</c:f>
              <c:numCache>
                <c:formatCode>_(* #,##0_);_(* \(#,##0\);_(* "-"??_);_(@_)</c:formatCode>
                <c:ptCount val="16"/>
                <c:pt idx="0">
                  <c:v>68533.188313159189</c:v>
                </c:pt>
                <c:pt idx="1">
                  <c:v>68150.604209497324</c:v>
                </c:pt>
                <c:pt idx="2">
                  <c:v>67771.845946872098</c:v>
                </c:pt>
                <c:pt idx="3">
                  <c:v>89384.475266873109</c:v>
                </c:pt>
                <c:pt idx="4">
                  <c:v>89013.254293674108</c:v>
                </c:pt>
                <c:pt idx="5">
                  <c:v>88645.745530207118</c:v>
                </c:pt>
                <c:pt idx="6">
                  <c:v>88281.911854374775</c:v>
                </c:pt>
                <c:pt idx="7">
                  <c:v>87921.716515300766</c:v>
                </c:pt>
                <c:pt idx="8">
                  <c:v>87565.123129617481</c:v>
                </c:pt>
                <c:pt idx="9">
                  <c:v>87212.095677791047</c:v>
                </c:pt>
                <c:pt idx="10">
                  <c:v>86862.598500482884</c:v>
                </c:pt>
                <c:pt idx="11">
                  <c:v>86516.596294947783</c:v>
                </c:pt>
                <c:pt idx="12">
                  <c:v>86174.054111468053</c:v>
                </c:pt>
                <c:pt idx="13">
                  <c:v>85834.9373498231</c:v>
                </c:pt>
                <c:pt idx="14">
                  <c:v>85499.211755794604</c:v>
                </c:pt>
                <c:pt idx="15">
                  <c:v>85166.84341770639</c:v>
                </c:pt>
              </c:numCache>
            </c:numRef>
          </c:val>
          <c:extLst>
            <c:ext xmlns:c16="http://schemas.microsoft.com/office/drawing/2014/chart" uri="{C3380CC4-5D6E-409C-BE32-E72D297353CC}">
              <c16:uniqueId val="{00000000-1637-430C-B050-4EDB42BFADFD}"/>
            </c:ext>
          </c:extLst>
        </c:ser>
        <c:ser>
          <c:idx val="2"/>
          <c:order val="1"/>
          <c:tx>
            <c:strRef>
              <c:f>'[Enclosure 4 (SC) - Infrastructure Investment Table FY24 Final Draft.xlsx]Tab 5 Electricity Table Chart '!$F$5</c:f>
              <c:strCache>
                <c:ptCount val="1"/>
                <c:pt idx="0">
                  <c:v>Existing High Performance Computing HEMSF</c:v>
                </c:pt>
              </c:strCache>
            </c:strRef>
          </c:tx>
          <c:spPr>
            <a:solidFill>
              <a:schemeClr val="accent2"/>
            </a:solidFill>
            <a:ln>
              <a:noFill/>
            </a:ln>
            <a:effectLst/>
          </c:spPr>
          <c:invertIfNegative val="0"/>
          <c:cat>
            <c:strRef>
              <c:f>'[Enclosure 4 (SC) - Infrastructure Investment Table FY24 Final Draft.xlsx]Tab 5 Electricity Table Chart '!$C$6:$C$21</c:f>
              <c:strCache>
                <c:ptCount val="16"/>
                <c:pt idx="0">
                  <c:v>FY20</c:v>
                </c:pt>
                <c:pt idx="1">
                  <c:v>FY21</c:v>
                </c:pt>
                <c:pt idx="2">
                  <c:v>FY22</c:v>
                </c:pt>
                <c:pt idx="3">
                  <c:v>FY23</c:v>
                </c:pt>
                <c:pt idx="4">
                  <c:v>FY24</c:v>
                </c:pt>
                <c:pt idx="5">
                  <c:v>FY25</c:v>
                </c:pt>
                <c:pt idx="6">
                  <c:v>FY26</c:v>
                </c:pt>
                <c:pt idx="7">
                  <c:v>FY27</c:v>
                </c:pt>
                <c:pt idx="8">
                  <c:v>FY28</c:v>
                </c:pt>
                <c:pt idx="9">
                  <c:v>FY29</c:v>
                </c:pt>
                <c:pt idx="10">
                  <c:v>FY30</c:v>
                </c:pt>
                <c:pt idx="11">
                  <c:v>FY31</c:v>
                </c:pt>
                <c:pt idx="12">
                  <c:v>FY32</c:v>
                </c:pt>
                <c:pt idx="13">
                  <c:v>FY33</c:v>
                </c:pt>
                <c:pt idx="14">
                  <c:v>FY34</c:v>
                </c:pt>
                <c:pt idx="15">
                  <c:v>FY35</c:v>
                </c:pt>
              </c:strCache>
            </c:strRef>
          </c:cat>
          <c:val>
            <c:numRef>
              <c:f>'[Enclosure 4 (SC) - Infrastructure Investment Table FY24 Final Draft.xlsx]Tab 5 Electricity Table Chart '!$F$6:$F$21</c:f>
              <c:numCache>
                <c:formatCode>_(* #,##0_);_(* \(#,##0\);_(* "-"??_);_(@_)</c:formatCode>
                <c:ptCount val="16"/>
                <c:pt idx="0">
                  <c:v>13131.057169</c:v>
                </c:pt>
                <c:pt idx="1">
                  <c:v>11563.865</c:v>
                </c:pt>
                <c:pt idx="2">
                  <c:v>11117.975329999999</c:v>
                </c:pt>
                <c:pt idx="3">
                  <c:v>10985.002780000001</c:v>
                </c:pt>
                <c:pt idx="4">
                  <c:v>10985.002780000001</c:v>
                </c:pt>
                <c:pt idx="5">
                  <c:v>10985.002780000001</c:v>
                </c:pt>
                <c:pt idx="6">
                  <c:v>10985.002780000001</c:v>
                </c:pt>
                <c:pt idx="7">
                  <c:v>10985.002780000001</c:v>
                </c:pt>
                <c:pt idx="8">
                  <c:v>10985.002780000001</c:v>
                </c:pt>
                <c:pt idx="9">
                  <c:v>10985.002780000001</c:v>
                </c:pt>
                <c:pt idx="10">
                  <c:v>10985.002780000001</c:v>
                </c:pt>
                <c:pt idx="11">
                  <c:v>10985.002780000001</c:v>
                </c:pt>
                <c:pt idx="12">
                  <c:v>10985.002780000001</c:v>
                </c:pt>
                <c:pt idx="13">
                  <c:v>10985.002780000001</c:v>
                </c:pt>
                <c:pt idx="14">
                  <c:v>10985.002780000001</c:v>
                </c:pt>
                <c:pt idx="15">
                  <c:v>10985.002780000001</c:v>
                </c:pt>
              </c:numCache>
            </c:numRef>
          </c:val>
          <c:extLst>
            <c:ext xmlns:c16="http://schemas.microsoft.com/office/drawing/2014/chart" uri="{C3380CC4-5D6E-409C-BE32-E72D297353CC}">
              <c16:uniqueId val="{00000001-1637-430C-B050-4EDB42BFADFD}"/>
            </c:ext>
          </c:extLst>
        </c:ser>
        <c:ser>
          <c:idx val="3"/>
          <c:order val="2"/>
          <c:tx>
            <c:strRef>
              <c:f>'[Enclosure 4 (SC) - Infrastructure Investment Table FY24 Final Draft.xlsx]Tab 5 Electricity Table Chart '!$G$5</c:f>
              <c:strCache>
                <c:ptCount val="1"/>
                <c:pt idx="0">
                  <c:v>Existing Particle Accelerators HEMSF</c:v>
                </c:pt>
              </c:strCache>
            </c:strRef>
          </c:tx>
          <c:spPr>
            <a:solidFill>
              <a:schemeClr val="accent1">
                <a:lumMod val="60000"/>
              </a:schemeClr>
            </a:solidFill>
            <a:ln>
              <a:noFill/>
            </a:ln>
            <a:effectLst/>
          </c:spPr>
          <c:invertIfNegative val="0"/>
          <c:cat>
            <c:strRef>
              <c:f>'[Enclosure 4 (SC) - Infrastructure Investment Table FY24 Final Draft.xlsx]Tab 5 Electricity Table Chart '!$C$6:$C$21</c:f>
              <c:strCache>
                <c:ptCount val="16"/>
                <c:pt idx="0">
                  <c:v>FY20</c:v>
                </c:pt>
                <c:pt idx="1">
                  <c:v>FY21</c:v>
                </c:pt>
                <c:pt idx="2">
                  <c:v>FY22</c:v>
                </c:pt>
                <c:pt idx="3">
                  <c:v>FY23</c:v>
                </c:pt>
                <c:pt idx="4">
                  <c:v>FY24</c:v>
                </c:pt>
                <c:pt idx="5">
                  <c:v>FY25</c:v>
                </c:pt>
                <c:pt idx="6">
                  <c:v>FY26</c:v>
                </c:pt>
                <c:pt idx="7">
                  <c:v>FY27</c:v>
                </c:pt>
                <c:pt idx="8">
                  <c:v>FY28</c:v>
                </c:pt>
                <c:pt idx="9">
                  <c:v>FY29</c:v>
                </c:pt>
                <c:pt idx="10">
                  <c:v>FY30</c:v>
                </c:pt>
                <c:pt idx="11">
                  <c:v>FY31</c:v>
                </c:pt>
                <c:pt idx="12">
                  <c:v>FY32</c:v>
                </c:pt>
                <c:pt idx="13">
                  <c:v>FY33</c:v>
                </c:pt>
                <c:pt idx="14">
                  <c:v>FY34</c:v>
                </c:pt>
                <c:pt idx="15">
                  <c:v>FY35</c:v>
                </c:pt>
              </c:strCache>
            </c:strRef>
          </c:cat>
          <c:val>
            <c:numRef>
              <c:f>'[Enclosure 4 (SC) - Infrastructure Investment Table FY24 Final Draft.xlsx]Tab 5 Electricity Table Chart '!$G$6:$G$21</c:f>
              <c:numCache>
                <c:formatCode>_(* #,##0_);_(* \(#,##0\);_(* "-"??_);_(@_)</c:formatCode>
                <c:ptCount val="16"/>
                <c:pt idx="0">
                  <c:v>133599.97259584081</c:v>
                </c:pt>
                <c:pt idx="1">
                  <c:v>178661.74179050271</c:v>
                </c:pt>
                <c:pt idx="2">
                  <c:v>186889.64508889365</c:v>
                </c:pt>
                <c:pt idx="3">
                  <c:v>140394.51387412689</c:v>
                </c:pt>
                <c:pt idx="4">
                  <c:v>160119.73484732589</c:v>
                </c:pt>
                <c:pt idx="5">
                  <c:v>208055.24361079288</c:v>
                </c:pt>
                <c:pt idx="6">
                  <c:v>208419.07728662522</c:v>
                </c:pt>
                <c:pt idx="7">
                  <c:v>208779.27262569923</c:v>
                </c:pt>
                <c:pt idx="8">
                  <c:v>74399.866011382517</c:v>
                </c:pt>
                <c:pt idx="9">
                  <c:v>94864.89346320898</c:v>
                </c:pt>
                <c:pt idx="10">
                  <c:v>140142.39064051717</c:v>
                </c:pt>
                <c:pt idx="11">
                  <c:v>140488.39284605224</c:v>
                </c:pt>
                <c:pt idx="12">
                  <c:v>141550.935029532</c:v>
                </c:pt>
                <c:pt idx="13">
                  <c:v>140930.05179117696</c:v>
                </c:pt>
                <c:pt idx="14">
                  <c:v>140701.77738520544</c:v>
                </c:pt>
                <c:pt idx="15">
                  <c:v>141598.14572329365</c:v>
                </c:pt>
              </c:numCache>
            </c:numRef>
          </c:val>
          <c:extLst>
            <c:ext xmlns:c16="http://schemas.microsoft.com/office/drawing/2014/chart" uri="{C3380CC4-5D6E-409C-BE32-E72D297353CC}">
              <c16:uniqueId val="{00000002-1637-430C-B050-4EDB42BFADFD}"/>
            </c:ext>
          </c:extLst>
        </c:ser>
        <c:ser>
          <c:idx val="4"/>
          <c:order val="3"/>
          <c:tx>
            <c:strRef>
              <c:f>'[Enclosure 4 (SC) - Infrastructure Investment Table FY24 Final Draft.xlsx]Tab 5 Electricity Table Chart '!$H$5</c:f>
              <c:strCache>
                <c:ptCount val="1"/>
                <c:pt idx="0">
                  <c:v>Muon G-2 (MC-1)</c:v>
                </c:pt>
              </c:strCache>
            </c:strRef>
          </c:tx>
          <c:spPr>
            <a:solidFill>
              <a:schemeClr val="accent3">
                <a:lumMod val="60000"/>
              </a:schemeClr>
            </a:solidFill>
            <a:ln>
              <a:noFill/>
            </a:ln>
            <a:effectLst/>
          </c:spPr>
          <c:invertIfNegative val="0"/>
          <c:cat>
            <c:strRef>
              <c:f>'[Enclosure 4 (SC) - Infrastructure Investment Table FY24 Final Draft.xlsx]Tab 5 Electricity Table Chart '!$C$6:$C$21</c:f>
              <c:strCache>
                <c:ptCount val="16"/>
                <c:pt idx="0">
                  <c:v>FY20</c:v>
                </c:pt>
                <c:pt idx="1">
                  <c:v>FY21</c:v>
                </c:pt>
                <c:pt idx="2">
                  <c:v>FY22</c:v>
                </c:pt>
                <c:pt idx="3">
                  <c:v>FY23</c:v>
                </c:pt>
                <c:pt idx="4">
                  <c:v>FY24</c:v>
                </c:pt>
                <c:pt idx="5">
                  <c:v>FY25</c:v>
                </c:pt>
                <c:pt idx="6">
                  <c:v>FY26</c:v>
                </c:pt>
                <c:pt idx="7">
                  <c:v>FY27</c:v>
                </c:pt>
                <c:pt idx="8">
                  <c:v>FY28</c:v>
                </c:pt>
                <c:pt idx="9">
                  <c:v>FY29</c:v>
                </c:pt>
                <c:pt idx="10">
                  <c:v>FY30</c:v>
                </c:pt>
                <c:pt idx="11">
                  <c:v>FY31</c:v>
                </c:pt>
                <c:pt idx="12">
                  <c:v>FY32</c:v>
                </c:pt>
                <c:pt idx="13">
                  <c:v>FY33</c:v>
                </c:pt>
                <c:pt idx="14">
                  <c:v>FY34</c:v>
                </c:pt>
                <c:pt idx="15">
                  <c:v>FY35</c:v>
                </c:pt>
              </c:strCache>
            </c:strRef>
          </c:cat>
          <c:val>
            <c:numRef>
              <c:f>'[Enclosure 4 (SC) - Infrastructure Investment Table FY24 Final Draft.xlsx]Tab 5 Electricity Table Chart '!$H$6:$H$21</c:f>
              <c:numCache>
                <c:formatCode>_(* #,##0_);_(* \(#,##0\);_(* "-"??_);_(@_)</c:formatCode>
                <c:ptCount val="16"/>
                <c:pt idx="0">
                  <c:v>1057.261487</c:v>
                </c:pt>
                <c:pt idx="1">
                  <c:v>1143.9970000000001</c:v>
                </c:pt>
                <c:pt idx="2">
                  <c:v>1159.0300870000001</c:v>
                </c:pt>
                <c:pt idx="3">
                  <c:v>1196.6683130000001</c:v>
                </c:pt>
                <c:pt idx="4">
                  <c:v>1196.6683130000001</c:v>
                </c:pt>
                <c:pt idx="5">
                  <c:v>1196.6683130000001</c:v>
                </c:pt>
                <c:pt idx="6">
                  <c:v>1196.6683130000001</c:v>
                </c:pt>
                <c:pt idx="7">
                  <c:v>1196.6683130000001</c:v>
                </c:pt>
                <c:pt idx="8">
                  <c:v>1196.6683130000001</c:v>
                </c:pt>
                <c:pt idx="9">
                  <c:v>1196.6683130000001</c:v>
                </c:pt>
                <c:pt idx="10">
                  <c:v>1196.6683130000001</c:v>
                </c:pt>
                <c:pt idx="11">
                  <c:v>1196.6683130000001</c:v>
                </c:pt>
                <c:pt idx="12">
                  <c:v>1196.6683130000001</c:v>
                </c:pt>
                <c:pt idx="13">
                  <c:v>1196.6683130000001</c:v>
                </c:pt>
                <c:pt idx="14">
                  <c:v>1196.6683130000001</c:v>
                </c:pt>
                <c:pt idx="15">
                  <c:v>1196.6683130000001</c:v>
                </c:pt>
              </c:numCache>
            </c:numRef>
          </c:val>
          <c:extLst>
            <c:ext xmlns:c16="http://schemas.microsoft.com/office/drawing/2014/chart" uri="{C3380CC4-5D6E-409C-BE32-E72D297353CC}">
              <c16:uniqueId val="{00000003-1637-430C-B050-4EDB42BFADFD}"/>
            </c:ext>
          </c:extLst>
        </c:ser>
        <c:ser>
          <c:idx val="5"/>
          <c:order val="4"/>
          <c:tx>
            <c:strRef>
              <c:f>'[Enclosure 4 (SC) - Infrastructure Investment Table FY24 Final Draft.xlsx]Tab 5 Electricity Table Chart '!$I$5</c:f>
              <c:strCache>
                <c:ptCount val="1"/>
                <c:pt idx="0">
                  <c:v>Mu2e (MC-2)</c:v>
                </c:pt>
              </c:strCache>
            </c:strRef>
          </c:tx>
          <c:spPr>
            <a:solidFill>
              <a:schemeClr val="accent5">
                <a:lumMod val="60000"/>
              </a:schemeClr>
            </a:solidFill>
            <a:ln>
              <a:noFill/>
            </a:ln>
            <a:effectLst/>
          </c:spPr>
          <c:invertIfNegative val="0"/>
          <c:cat>
            <c:strRef>
              <c:f>'[Enclosure 4 (SC) - Infrastructure Investment Table FY24 Final Draft.xlsx]Tab 5 Electricity Table Chart '!$C$6:$C$21</c:f>
              <c:strCache>
                <c:ptCount val="16"/>
                <c:pt idx="0">
                  <c:v>FY20</c:v>
                </c:pt>
                <c:pt idx="1">
                  <c:v>FY21</c:v>
                </c:pt>
                <c:pt idx="2">
                  <c:v>FY22</c:v>
                </c:pt>
                <c:pt idx="3">
                  <c:v>FY23</c:v>
                </c:pt>
                <c:pt idx="4">
                  <c:v>FY24</c:v>
                </c:pt>
                <c:pt idx="5">
                  <c:v>FY25</c:v>
                </c:pt>
                <c:pt idx="6">
                  <c:v>FY26</c:v>
                </c:pt>
                <c:pt idx="7">
                  <c:v>FY27</c:v>
                </c:pt>
                <c:pt idx="8">
                  <c:v>FY28</c:v>
                </c:pt>
                <c:pt idx="9">
                  <c:v>FY29</c:v>
                </c:pt>
                <c:pt idx="10">
                  <c:v>FY30</c:v>
                </c:pt>
                <c:pt idx="11">
                  <c:v>FY31</c:v>
                </c:pt>
                <c:pt idx="12">
                  <c:v>FY32</c:v>
                </c:pt>
                <c:pt idx="13">
                  <c:v>FY33</c:v>
                </c:pt>
                <c:pt idx="14">
                  <c:v>FY34</c:v>
                </c:pt>
                <c:pt idx="15">
                  <c:v>FY35</c:v>
                </c:pt>
              </c:strCache>
            </c:strRef>
          </c:cat>
          <c:val>
            <c:numRef>
              <c:f>'[Enclosure 4 (SC) - Infrastructure Investment Table FY24 Final Draft.xlsx]Tab 5 Electricity Table Chart '!$I$6:$I$21</c:f>
              <c:numCache>
                <c:formatCode>_(* #,##0_);_(* \(#,##0\);_(* "-"??_);_(@_)</c:formatCode>
                <c:ptCount val="16"/>
                <c:pt idx="0">
                  <c:v>471.105435</c:v>
                </c:pt>
                <c:pt idx="1">
                  <c:v>488.41399999999999</c:v>
                </c:pt>
                <c:pt idx="2">
                  <c:v>504.36543099999898</c:v>
                </c:pt>
                <c:pt idx="3">
                  <c:v>553.80105699999899</c:v>
                </c:pt>
                <c:pt idx="4">
                  <c:v>553.80105699999899</c:v>
                </c:pt>
                <c:pt idx="5">
                  <c:v>553.80105699999899</c:v>
                </c:pt>
                <c:pt idx="6">
                  <c:v>553.80105699999899</c:v>
                </c:pt>
                <c:pt idx="7">
                  <c:v>553.80105699999899</c:v>
                </c:pt>
                <c:pt idx="8">
                  <c:v>553.80105699999899</c:v>
                </c:pt>
                <c:pt idx="9">
                  <c:v>553.80105699999899</c:v>
                </c:pt>
                <c:pt idx="10">
                  <c:v>553.80105699999899</c:v>
                </c:pt>
                <c:pt idx="11">
                  <c:v>553.80105699999899</c:v>
                </c:pt>
                <c:pt idx="12">
                  <c:v>553.80105699999899</c:v>
                </c:pt>
                <c:pt idx="13">
                  <c:v>553.80105699999899</c:v>
                </c:pt>
                <c:pt idx="14">
                  <c:v>553.80105699999899</c:v>
                </c:pt>
                <c:pt idx="15">
                  <c:v>553.80105699999899</c:v>
                </c:pt>
              </c:numCache>
            </c:numRef>
          </c:val>
          <c:extLst>
            <c:ext xmlns:c16="http://schemas.microsoft.com/office/drawing/2014/chart" uri="{C3380CC4-5D6E-409C-BE32-E72D297353CC}">
              <c16:uniqueId val="{00000004-1637-430C-B050-4EDB42BFADFD}"/>
            </c:ext>
          </c:extLst>
        </c:ser>
        <c:ser>
          <c:idx val="6"/>
          <c:order val="5"/>
          <c:tx>
            <c:strRef>
              <c:f>'[Enclosure 4 (SC) - Infrastructure Investment Table FY24 Final Draft.xlsx]Tab 5 Electricity Table Chart '!$J$5</c:f>
              <c:strCache>
                <c:ptCount val="1"/>
                <c:pt idx="0">
                  <c:v>SBN Near &amp; Far Detectors</c:v>
                </c:pt>
              </c:strCache>
            </c:strRef>
          </c:tx>
          <c:spPr>
            <a:solidFill>
              <a:schemeClr val="accent1">
                <a:lumMod val="80000"/>
                <a:lumOff val="20000"/>
              </a:schemeClr>
            </a:solidFill>
            <a:ln>
              <a:noFill/>
            </a:ln>
            <a:effectLst/>
          </c:spPr>
          <c:invertIfNegative val="0"/>
          <c:cat>
            <c:strRef>
              <c:f>'[Enclosure 4 (SC) - Infrastructure Investment Table FY24 Final Draft.xlsx]Tab 5 Electricity Table Chart '!$C$6:$C$21</c:f>
              <c:strCache>
                <c:ptCount val="16"/>
                <c:pt idx="0">
                  <c:v>FY20</c:v>
                </c:pt>
                <c:pt idx="1">
                  <c:v>FY21</c:v>
                </c:pt>
                <c:pt idx="2">
                  <c:v>FY22</c:v>
                </c:pt>
                <c:pt idx="3">
                  <c:v>FY23</c:v>
                </c:pt>
                <c:pt idx="4">
                  <c:v>FY24</c:v>
                </c:pt>
                <c:pt idx="5">
                  <c:v>FY25</c:v>
                </c:pt>
                <c:pt idx="6">
                  <c:v>FY26</c:v>
                </c:pt>
                <c:pt idx="7">
                  <c:v>FY27</c:v>
                </c:pt>
                <c:pt idx="8">
                  <c:v>FY28</c:v>
                </c:pt>
                <c:pt idx="9">
                  <c:v>FY29</c:v>
                </c:pt>
                <c:pt idx="10">
                  <c:v>FY30</c:v>
                </c:pt>
                <c:pt idx="11">
                  <c:v>FY31</c:v>
                </c:pt>
                <c:pt idx="12">
                  <c:v>FY32</c:v>
                </c:pt>
                <c:pt idx="13">
                  <c:v>FY33</c:v>
                </c:pt>
                <c:pt idx="14">
                  <c:v>FY34</c:v>
                </c:pt>
                <c:pt idx="15">
                  <c:v>FY35</c:v>
                </c:pt>
              </c:strCache>
            </c:strRef>
          </c:cat>
          <c:val>
            <c:numRef>
              <c:f>'[Enclosure 4 (SC) - Infrastructure Investment Table FY24 Final Draft.xlsx]Tab 5 Electricity Table Chart '!$J$6:$J$21</c:f>
              <c:numCache>
                <c:formatCode>_(* #,##0_);_(* \(#,##0\);_(* "-"??_);_(@_)</c:formatCode>
                <c:ptCount val="16"/>
                <c:pt idx="0">
                  <c:v>699.75800000000004</c:v>
                </c:pt>
                <c:pt idx="1">
                  <c:v>631.47799999999995</c:v>
                </c:pt>
                <c:pt idx="2">
                  <c:v>999.81211800000005</c:v>
                </c:pt>
                <c:pt idx="3">
                  <c:v>979.53870899999902</c:v>
                </c:pt>
                <c:pt idx="4">
                  <c:v>979.53870899999902</c:v>
                </c:pt>
                <c:pt idx="5">
                  <c:v>979.53870899999902</c:v>
                </c:pt>
                <c:pt idx="6">
                  <c:v>979.53870899999902</c:v>
                </c:pt>
                <c:pt idx="7">
                  <c:v>979.53870899999902</c:v>
                </c:pt>
                <c:pt idx="8">
                  <c:v>979.53870899999902</c:v>
                </c:pt>
                <c:pt idx="9">
                  <c:v>979.53870899999902</c:v>
                </c:pt>
                <c:pt idx="10">
                  <c:v>979.53870899999902</c:v>
                </c:pt>
                <c:pt idx="11">
                  <c:v>979.53870899999902</c:v>
                </c:pt>
                <c:pt idx="12">
                  <c:v>979.53870899999902</c:v>
                </c:pt>
                <c:pt idx="13">
                  <c:v>979.53870899999902</c:v>
                </c:pt>
                <c:pt idx="14">
                  <c:v>979.53870899999902</c:v>
                </c:pt>
                <c:pt idx="15">
                  <c:v>979.53870899999902</c:v>
                </c:pt>
              </c:numCache>
            </c:numRef>
          </c:val>
          <c:extLst>
            <c:ext xmlns:c16="http://schemas.microsoft.com/office/drawing/2014/chart" uri="{C3380CC4-5D6E-409C-BE32-E72D297353CC}">
              <c16:uniqueId val="{00000005-1637-430C-B050-4EDB42BFADFD}"/>
            </c:ext>
          </c:extLst>
        </c:ser>
        <c:ser>
          <c:idx val="7"/>
          <c:order val="6"/>
          <c:tx>
            <c:strRef>
              <c:f>'[Enclosure 4 (SC) - Infrastructure Investment Table FY24 Final Draft.xlsx]Tab 5 Electricity Table Chart '!$K$5</c:f>
              <c:strCache>
                <c:ptCount val="1"/>
                <c:pt idx="0">
                  <c:v>PIP-II</c:v>
                </c:pt>
              </c:strCache>
            </c:strRef>
          </c:tx>
          <c:spPr>
            <a:solidFill>
              <a:schemeClr val="accent3">
                <a:lumMod val="80000"/>
                <a:lumOff val="20000"/>
              </a:schemeClr>
            </a:solidFill>
            <a:ln>
              <a:noFill/>
            </a:ln>
            <a:effectLst/>
          </c:spPr>
          <c:invertIfNegative val="0"/>
          <c:cat>
            <c:strRef>
              <c:f>'[Enclosure 4 (SC) - Infrastructure Investment Table FY24 Final Draft.xlsx]Tab 5 Electricity Table Chart '!$C$6:$C$21</c:f>
              <c:strCache>
                <c:ptCount val="16"/>
                <c:pt idx="0">
                  <c:v>FY20</c:v>
                </c:pt>
                <c:pt idx="1">
                  <c:v>FY21</c:v>
                </c:pt>
                <c:pt idx="2">
                  <c:v>FY22</c:v>
                </c:pt>
                <c:pt idx="3">
                  <c:v>FY23</c:v>
                </c:pt>
                <c:pt idx="4">
                  <c:v>FY24</c:v>
                </c:pt>
                <c:pt idx="5">
                  <c:v>FY25</c:v>
                </c:pt>
                <c:pt idx="6">
                  <c:v>FY26</c:v>
                </c:pt>
                <c:pt idx="7">
                  <c:v>FY27</c:v>
                </c:pt>
                <c:pt idx="8">
                  <c:v>FY28</c:v>
                </c:pt>
                <c:pt idx="9">
                  <c:v>FY29</c:v>
                </c:pt>
                <c:pt idx="10">
                  <c:v>FY30</c:v>
                </c:pt>
                <c:pt idx="11">
                  <c:v>FY31</c:v>
                </c:pt>
                <c:pt idx="12">
                  <c:v>FY32</c:v>
                </c:pt>
                <c:pt idx="13">
                  <c:v>FY33</c:v>
                </c:pt>
                <c:pt idx="14">
                  <c:v>FY34</c:v>
                </c:pt>
                <c:pt idx="15">
                  <c:v>FY35</c:v>
                </c:pt>
              </c:strCache>
            </c:strRef>
          </c:cat>
          <c:val>
            <c:numRef>
              <c:f>'[Enclosure 4 (SC) - Infrastructure Investment Table FY24 Final Draft.xlsx]Tab 5 Electricity Table Chart '!$K$6:$K$21</c:f>
              <c:numCache>
                <c:formatCode>_(* #,##0_);_(* \(#,##0\);_(* "-"??_);_(@_)</c:formatCode>
                <c:ptCount val="16"/>
                <c:pt idx="0">
                  <c:v>0</c:v>
                </c:pt>
                <c:pt idx="1">
                  <c:v>0</c:v>
                </c:pt>
                <c:pt idx="2">
                  <c:v>0</c:v>
                </c:pt>
                <c:pt idx="3">
                  <c:v>0</c:v>
                </c:pt>
                <c:pt idx="4">
                  <c:v>0</c:v>
                </c:pt>
                <c:pt idx="5">
                  <c:v>0</c:v>
                </c:pt>
                <c:pt idx="6">
                  <c:v>87600</c:v>
                </c:pt>
                <c:pt idx="7">
                  <c:v>96432</c:v>
                </c:pt>
                <c:pt idx="8">
                  <c:v>154872</c:v>
                </c:pt>
                <c:pt idx="9">
                  <c:v>205860</c:v>
                </c:pt>
                <c:pt idx="10">
                  <c:v>205860</c:v>
                </c:pt>
                <c:pt idx="11">
                  <c:v>205860</c:v>
                </c:pt>
                <c:pt idx="12">
                  <c:v>206424</c:v>
                </c:pt>
                <c:pt idx="13">
                  <c:v>205860</c:v>
                </c:pt>
                <c:pt idx="14">
                  <c:v>206424</c:v>
                </c:pt>
                <c:pt idx="15">
                  <c:v>205860</c:v>
                </c:pt>
              </c:numCache>
            </c:numRef>
          </c:val>
          <c:extLst>
            <c:ext xmlns:c16="http://schemas.microsoft.com/office/drawing/2014/chart" uri="{C3380CC4-5D6E-409C-BE32-E72D297353CC}">
              <c16:uniqueId val="{00000006-1637-430C-B050-4EDB42BFADFD}"/>
            </c:ext>
          </c:extLst>
        </c:ser>
        <c:ser>
          <c:idx val="8"/>
          <c:order val="7"/>
          <c:tx>
            <c:strRef>
              <c:f>'[Enclosure 4 (SC) - Infrastructure Investment Table FY24 Final Draft.xlsx]Tab 5 Electricity Table Chart '!$L$5</c:f>
              <c:strCache>
                <c:ptCount val="1"/>
                <c:pt idx="0">
                  <c:v>LBNF</c:v>
                </c:pt>
              </c:strCache>
            </c:strRef>
          </c:tx>
          <c:spPr>
            <a:solidFill>
              <a:schemeClr val="accent4"/>
            </a:solidFill>
            <a:ln>
              <a:noFill/>
            </a:ln>
            <a:effectLst/>
          </c:spPr>
          <c:invertIfNegative val="0"/>
          <c:cat>
            <c:strRef>
              <c:f>'[Enclosure 4 (SC) - Infrastructure Investment Table FY24 Final Draft.xlsx]Tab 5 Electricity Table Chart '!$C$6:$C$21</c:f>
              <c:strCache>
                <c:ptCount val="16"/>
                <c:pt idx="0">
                  <c:v>FY20</c:v>
                </c:pt>
                <c:pt idx="1">
                  <c:v>FY21</c:v>
                </c:pt>
                <c:pt idx="2">
                  <c:v>FY22</c:v>
                </c:pt>
                <c:pt idx="3">
                  <c:v>FY23</c:v>
                </c:pt>
                <c:pt idx="4">
                  <c:v>FY24</c:v>
                </c:pt>
                <c:pt idx="5">
                  <c:v>FY25</c:v>
                </c:pt>
                <c:pt idx="6">
                  <c:v>FY26</c:v>
                </c:pt>
                <c:pt idx="7">
                  <c:v>FY27</c:v>
                </c:pt>
                <c:pt idx="8">
                  <c:v>FY28</c:v>
                </c:pt>
                <c:pt idx="9">
                  <c:v>FY29</c:v>
                </c:pt>
                <c:pt idx="10">
                  <c:v>FY30</c:v>
                </c:pt>
                <c:pt idx="11">
                  <c:v>FY31</c:v>
                </c:pt>
                <c:pt idx="12">
                  <c:v>FY32</c:v>
                </c:pt>
                <c:pt idx="13">
                  <c:v>FY33</c:v>
                </c:pt>
                <c:pt idx="14">
                  <c:v>FY34</c:v>
                </c:pt>
                <c:pt idx="15">
                  <c:v>FY35</c:v>
                </c:pt>
              </c:strCache>
            </c:strRef>
          </c:cat>
          <c:val>
            <c:numRef>
              <c:f>'[Enclosure 4 (SC) - Infrastructure Investment Table FY24 Final Draft.xlsx]Tab 5 Electricity Table Chart '!$L$6:$L$21</c:f>
              <c:numCache>
                <c:formatCode>_(* #,##0_);_(* \(#,##0\);_(* "-"??_);_(@_)</c:formatCode>
                <c:ptCount val="16"/>
                <c:pt idx="0">
                  <c:v>0</c:v>
                </c:pt>
                <c:pt idx="1">
                  <c:v>0</c:v>
                </c:pt>
                <c:pt idx="2">
                  <c:v>0</c:v>
                </c:pt>
                <c:pt idx="3">
                  <c:v>0</c:v>
                </c:pt>
                <c:pt idx="4">
                  <c:v>0</c:v>
                </c:pt>
                <c:pt idx="5">
                  <c:v>0</c:v>
                </c:pt>
                <c:pt idx="6">
                  <c:v>0</c:v>
                </c:pt>
                <c:pt idx="7">
                  <c:v>0</c:v>
                </c:pt>
                <c:pt idx="8">
                  <c:v>0</c:v>
                </c:pt>
                <c:pt idx="9">
                  <c:v>0</c:v>
                </c:pt>
                <c:pt idx="10">
                  <c:v>0</c:v>
                </c:pt>
                <c:pt idx="11">
                  <c:v>20304</c:v>
                </c:pt>
                <c:pt idx="12">
                  <c:v>56832</c:v>
                </c:pt>
                <c:pt idx="13">
                  <c:v>56832</c:v>
                </c:pt>
                <c:pt idx="14">
                  <c:v>56832</c:v>
                </c:pt>
                <c:pt idx="15">
                  <c:v>56832</c:v>
                </c:pt>
              </c:numCache>
            </c:numRef>
          </c:val>
          <c:extLst>
            <c:ext xmlns:c16="http://schemas.microsoft.com/office/drawing/2014/chart" uri="{C3380CC4-5D6E-409C-BE32-E72D297353CC}">
              <c16:uniqueId val="{00000007-1637-430C-B050-4EDB42BFADFD}"/>
            </c:ext>
          </c:extLst>
        </c:ser>
        <c:dLbls>
          <c:showLegendKey val="0"/>
          <c:showVal val="0"/>
          <c:showCatName val="0"/>
          <c:showSerName val="0"/>
          <c:showPercent val="0"/>
          <c:showBubbleSize val="0"/>
        </c:dLbls>
        <c:gapWidth val="75"/>
        <c:overlap val="100"/>
        <c:axId val="149465344"/>
        <c:axId val="149815296"/>
      </c:barChart>
      <c:lineChart>
        <c:grouping val="standard"/>
        <c:varyColors val="0"/>
        <c:ser>
          <c:idx val="0"/>
          <c:order val="8"/>
          <c:tx>
            <c:strRef>
              <c:f>'[Enclosure 4 (SC) - Infrastructure Investment Table FY24 Final Draft.xlsx]Tab 5 Electricity Table Chart '!$D$5</c:f>
              <c:strCache>
                <c:ptCount val="1"/>
                <c:pt idx="0">
                  <c:v>Costs</c:v>
                </c:pt>
              </c:strCache>
            </c:strRef>
          </c:tx>
          <c:spPr>
            <a:ln w="25400" cap="flat" cmpd="sng" algn="ctr">
              <a:solidFill>
                <a:schemeClr val="dk1"/>
              </a:solidFill>
              <a:prstDash val="solid"/>
              <a:round/>
            </a:ln>
            <a:effectLst/>
          </c:spPr>
          <c:marker>
            <c:symbol val="none"/>
          </c:marker>
          <c:cat>
            <c:strRef>
              <c:f>'[Enclosure 4 (SC) - Infrastructure Investment Table FY24 Final Draft.xlsx]Tab 5 Electricity Table Chart '!$C$6:$C$21</c:f>
              <c:strCache>
                <c:ptCount val="16"/>
                <c:pt idx="0">
                  <c:v>FY20</c:v>
                </c:pt>
                <c:pt idx="1">
                  <c:v>FY21</c:v>
                </c:pt>
                <c:pt idx="2">
                  <c:v>FY22</c:v>
                </c:pt>
                <c:pt idx="3">
                  <c:v>FY23</c:v>
                </c:pt>
                <c:pt idx="4">
                  <c:v>FY24</c:v>
                </c:pt>
                <c:pt idx="5">
                  <c:v>FY25</c:v>
                </c:pt>
                <c:pt idx="6">
                  <c:v>FY26</c:v>
                </c:pt>
                <c:pt idx="7">
                  <c:v>FY27</c:v>
                </c:pt>
                <c:pt idx="8">
                  <c:v>FY28</c:v>
                </c:pt>
                <c:pt idx="9">
                  <c:v>FY29</c:v>
                </c:pt>
                <c:pt idx="10">
                  <c:v>FY30</c:v>
                </c:pt>
                <c:pt idx="11">
                  <c:v>FY31</c:v>
                </c:pt>
                <c:pt idx="12">
                  <c:v>FY32</c:v>
                </c:pt>
                <c:pt idx="13">
                  <c:v>FY33</c:v>
                </c:pt>
                <c:pt idx="14">
                  <c:v>FY34</c:v>
                </c:pt>
                <c:pt idx="15">
                  <c:v>FY35</c:v>
                </c:pt>
              </c:strCache>
            </c:strRef>
          </c:cat>
          <c:val>
            <c:numRef>
              <c:f>'[Enclosure 4 (SC) - Infrastructure Investment Table FY24 Final Draft.xlsx]Tab 5 Electricity Table Chart '!$D$6:$D$21</c:f>
              <c:numCache>
                <c:formatCode>_("$"* #,##0.00_);_("$"* \(#,##0.00\);_("$"* "-"??_);_(@_)</c:formatCode>
                <c:ptCount val="16"/>
                <c:pt idx="0">
                  <c:v>10.85842444</c:v>
                </c:pt>
                <c:pt idx="1">
                  <c:v>10.863812145820607</c:v>
                </c:pt>
                <c:pt idx="2">
                  <c:v>7.2978125651112995</c:v>
                </c:pt>
                <c:pt idx="3">
                  <c:v>17.860323491447797</c:v>
                </c:pt>
                <c:pt idx="4">
                  <c:v>22.207476214868102</c:v>
                </c:pt>
                <c:pt idx="5">
                  <c:v>23.798313999999998</c:v>
                </c:pt>
                <c:pt idx="6">
                  <c:v>31.5</c:v>
                </c:pt>
                <c:pt idx="7">
                  <c:v>32.198986975397972</c:v>
                </c:pt>
                <c:pt idx="8">
                  <c:v>26.160727206946458</c:v>
                </c:pt>
                <c:pt idx="9">
                  <c:v>31.787762301013025</c:v>
                </c:pt>
                <c:pt idx="10">
                  <c:v>35.343478654124461</c:v>
                </c:pt>
                <c:pt idx="11">
                  <c:v>36.950388929088277</c:v>
                </c:pt>
                <c:pt idx="12">
                  <c:v>39.942926917510846</c:v>
                </c:pt>
                <c:pt idx="13">
                  <c:v>39.822313675832127</c:v>
                </c:pt>
                <c:pt idx="14">
                  <c:v>39.822313675832127</c:v>
                </c:pt>
                <c:pt idx="15">
                  <c:v>39.822313675832127</c:v>
                </c:pt>
              </c:numCache>
            </c:numRef>
          </c:val>
          <c:smooth val="0"/>
          <c:extLst>
            <c:ext xmlns:c16="http://schemas.microsoft.com/office/drawing/2014/chart" uri="{C3380CC4-5D6E-409C-BE32-E72D297353CC}">
              <c16:uniqueId val="{00000008-1637-430C-B050-4EDB42BFADFD}"/>
            </c:ext>
          </c:extLst>
        </c:ser>
        <c:dLbls>
          <c:showLegendKey val="0"/>
          <c:showVal val="0"/>
          <c:showCatName val="0"/>
          <c:showSerName val="0"/>
          <c:showPercent val="0"/>
          <c:showBubbleSize val="0"/>
        </c:dLbls>
        <c:marker val="1"/>
        <c:smooth val="0"/>
        <c:axId val="961314752"/>
        <c:axId val="961317992"/>
      </c:lineChart>
      <c:catAx>
        <c:axId val="149465344"/>
        <c:scaling>
          <c:orientation val="minMax"/>
        </c:scaling>
        <c:delete val="0"/>
        <c:axPos val="b"/>
        <c:numFmt formatCode="General"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49815296"/>
        <c:crosses val="autoZero"/>
        <c:auto val="1"/>
        <c:lblAlgn val="ctr"/>
        <c:lblOffset val="100"/>
        <c:noMultiLvlLbl val="0"/>
      </c:catAx>
      <c:valAx>
        <c:axId val="149815296"/>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800" b="1" i="0" u="none" strike="noStrike" kern="1200" baseline="0">
                    <a:solidFill>
                      <a:schemeClr val="tx1"/>
                    </a:solidFill>
                    <a:latin typeface="+mn-lt"/>
                    <a:ea typeface="+mn-ea"/>
                    <a:cs typeface="+mn-cs"/>
                  </a:defRPr>
                </a:pPr>
                <a:r>
                  <a:rPr lang="en-US"/>
                  <a:t>MWH</a:t>
                </a:r>
              </a:p>
            </c:rich>
          </c:tx>
          <c:overlay val="0"/>
          <c:spPr>
            <a:noFill/>
            <a:ln>
              <a:noFill/>
            </a:ln>
            <a:effectLst/>
          </c:spPr>
          <c:txPr>
            <a:bodyPr rot="-54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49465344"/>
        <c:crosses val="autoZero"/>
        <c:crossBetween val="between"/>
      </c:valAx>
      <c:valAx>
        <c:axId val="961317992"/>
        <c:scaling>
          <c:orientation val="minMax"/>
        </c:scaling>
        <c:delete val="0"/>
        <c:axPos val="r"/>
        <c:title>
          <c:tx>
            <c:rich>
              <a:bodyPr rot="-5400000" spcFirstLastPara="1" vertOverflow="ellipsis" vert="horz" wrap="square" anchor="ctr" anchorCtr="1"/>
              <a:lstStyle/>
              <a:p>
                <a:pPr>
                  <a:defRPr sz="800" b="1" i="0" u="none" strike="noStrike" kern="1200" baseline="0">
                    <a:solidFill>
                      <a:schemeClr val="tx1"/>
                    </a:solidFill>
                    <a:latin typeface="+mn-lt"/>
                    <a:ea typeface="+mn-ea"/>
                    <a:cs typeface="+mn-cs"/>
                  </a:defRPr>
                </a:pPr>
                <a:r>
                  <a:rPr lang="en-US"/>
                  <a:t>$ Millions</a:t>
                </a:r>
                <a:r>
                  <a:rPr lang="en-US" baseline="0"/>
                  <a:t> </a:t>
                </a:r>
                <a:endParaRPr lang="en-US"/>
              </a:p>
            </c:rich>
          </c:tx>
          <c:overlay val="0"/>
          <c:spPr>
            <a:noFill/>
            <a:ln>
              <a:noFill/>
            </a:ln>
            <a:effectLst/>
          </c:spPr>
          <c:txPr>
            <a:bodyPr rot="-54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title>
        <c:numFmt formatCode="_(&quot;$&quot;* #,##0.00_);_(&quot;$&quot;* \(#,##0.00\);_(&quot;$&quot;* &quot;-&quot;??_);_(@_)"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961314752"/>
        <c:crosses val="max"/>
        <c:crossBetween val="between"/>
      </c:valAx>
      <c:catAx>
        <c:axId val="961314752"/>
        <c:scaling>
          <c:orientation val="minMax"/>
        </c:scaling>
        <c:delete val="1"/>
        <c:axPos val="b"/>
        <c:numFmt formatCode="General" sourceLinked="1"/>
        <c:majorTickMark val="out"/>
        <c:minorTickMark val="none"/>
        <c:tickLblPos val="nextTo"/>
        <c:crossAx val="96131799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'[Enclosure 4 (SC) - Infrastructure Investment Table FY24 Final Draft.xlsx]Tab 7 CFE Table Chart  '!$A$7</c:f>
              <c:strCache>
                <c:ptCount val="1"/>
                <c:pt idx="0">
                  <c:v>  a. Grid-Supplied CFE</c:v>
                </c:pt>
              </c:strCache>
            </c:strRef>
          </c:tx>
          <c:spPr>
            <a:solidFill>
              <a:schemeClr val="accent2"/>
            </a:solidFill>
            <a:ln>
              <a:noFill/>
            </a:ln>
            <a:effectLst/>
          </c:spPr>
          <c:invertIfNegative val="0"/>
          <c:cat>
            <c:strRef>
              <c:f>'[Enclosure 4 (SC) - Infrastructure Investment Table FY24 Final Draft.xlsx]Tab 7 CFE Table Chart  '!$B$5:$I$5</c:f>
              <c:strCache>
                <c:ptCount val="8"/>
                <c:pt idx="0">
                  <c:v>FY23</c:v>
                </c:pt>
                <c:pt idx="1">
                  <c:v>FY24</c:v>
                </c:pt>
                <c:pt idx="2">
                  <c:v>FY25</c:v>
                </c:pt>
                <c:pt idx="3">
                  <c:v>FY26</c:v>
                </c:pt>
                <c:pt idx="4">
                  <c:v>FY27</c:v>
                </c:pt>
                <c:pt idx="5">
                  <c:v>FY28</c:v>
                </c:pt>
                <c:pt idx="6">
                  <c:v>FY29</c:v>
                </c:pt>
                <c:pt idx="7">
                  <c:v>FY30</c:v>
                </c:pt>
              </c:strCache>
            </c:strRef>
          </c:cat>
          <c:val>
            <c:numRef>
              <c:f>'[Enclosure 4 (SC) - Infrastructure Investment Table FY24 Final Draft.xlsx]Tab 7 CFE Table Chart  '!$B$7:$I$7</c:f>
              <c:numCache>
                <c:formatCode>_(* #,##0_);_(* \(#,##0\);_(* "-"??_);_(@_)</c:formatCode>
                <c:ptCount val="8"/>
                <c:pt idx="0">
                  <c:v>97397.6</c:v>
                </c:pt>
                <c:pt idx="1">
                  <c:v>105139.20000000001</c:v>
                </c:pt>
                <c:pt idx="2">
                  <c:v>124166.40000000001</c:v>
                </c:pt>
                <c:pt idx="3">
                  <c:v>134628</c:v>
                </c:pt>
                <c:pt idx="4">
                  <c:v>99316.5</c:v>
                </c:pt>
                <c:pt idx="5">
                  <c:v>61168.5</c:v>
                </c:pt>
                <c:pt idx="6">
                  <c:v>193437</c:v>
                </c:pt>
                <c:pt idx="7">
                  <c:v>238365</c:v>
                </c:pt>
              </c:numCache>
            </c:numRef>
          </c:val>
          <c:extLst>
            <c:ext xmlns:c16="http://schemas.microsoft.com/office/drawing/2014/chart" uri="{C3380CC4-5D6E-409C-BE32-E72D297353CC}">
              <c16:uniqueId val="{00000000-7332-493D-94BC-90B71A60167F}"/>
            </c:ext>
          </c:extLst>
        </c:ser>
        <c:ser>
          <c:idx val="2"/>
          <c:order val="1"/>
          <c:tx>
            <c:strRef>
              <c:f>'[Enclosure 4 (SC) - Infrastructure Investment Table FY24 Final Draft.xlsx]Tab 7 CFE Table Chart  '!$A$8</c:f>
              <c:strCache>
                <c:ptCount val="1"/>
                <c:pt idx="0">
                  <c:v>  b. Onsite CFE</c:v>
                </c:pt>
              </c:strCache>
            </c:strRef>
          </c:tx>
          <c:spPr>
            <a:solidFill>
              <a:schemeClr val="accent3"/>
            </a:solidFill>
            <a:ln>
              <a:noFill/>
            </a:ln>
            <a:effectLst/>
          </c:spPr>
          <c:invertIfNegative val="0"/>
          <c:cat>
            <c:strRef>
              <c:f>'[Enclosure 4 (SC) - Infrastructure Investment Table FY24 Final Draft.xlsx]Tab 7 CFE Table Chart  '!$B$5:$I$5</c:f>
              <c:strCache>
                <c:ptCount val="8"/>
                <c:pt idx="0">
                  <c:v>FY23</c:v>
                </c:pt>
                <c:pt idx="1">
                  <c:v>FY24</c:v>
                </c:pt>
                <c:pt idx="2">
                  <c:v>FY25</c:v>
                </c:pt>
                <c:pt idx="3">
                  <c:v>FY26</c:v>
                </c:pt>
                <c:pt idx="4">
                  <c:v>FY27</c:v>
                </c:pt>
                <c:pt idx="5">
                  <c:v>FY28</c:v>
                </c:pt>
                <c:pt idx="6">
                  <c:v>FY29</c:v>
                </c:pt>
                <c:pt idx="7">
                  <c:v>FY30</c:v>
                </c:pt>
              </c:strCache>
            </c:strRef>
          </c:cat>
          <c:val>
            <c:numRef>
              <c:f>'[Enclosure 4 (SC) - Infrastructure Investment Table FY24 Final Draft.xlsx]Tab 7 CFE Table Chart  '!$B$8:$I$8</c:f>
              <c:numCache>
                <c:formatCode>_(* #,##0_);_(* \(#,##0\);_(* "-"??_);_(@_)</c:formatCode>
                <c:ptCount val="8"/>
                <c:pt idx="0">
                  <c:v>0</c:v>
                </c:pt>
                <c:pt idx="1">
                  <c:v>0</c:v>
                </c:pt>
                <c:pt idx="2">
                  <c:v>0</c:v>
                </c:pt>
                <c:pt idx="3">
                  <c:v>128760</c:v>
                </c:pt>
                <c:pt idx="4">
                  <c:v>128760</c:v>
                </c:pt>
                <c:pt idx="5">
                  <c:v>128760</c:v>
                </c:pt>
                <c:pt idx="6">
                  <c:v>128760</c:v>
                </c:pt>
                <c:pt idx="7">
                  <c:v>128760</c:v>
                </c:pt>
              </c:numCache>
            </c:numRef>
          </c:val>
          <c:extLst>
            <c:ext xmlns:c16="http://schemas.microsoft.com/office/drawing/2014/chart" uri="{C3380CC4-5D6E-409C-BE32-E72D297353CC}">
              <c16:uniqueId val="{00000001-7332-493D-94BC-90B71A60167F}"/>
            </c:ext>
          </c:extLst>
        </c:ser>
        <c:ser>
          <c:idx val="3"/>
          <c:order val="2"/>
          <c:tx>
            <c:strRef>
              <c:f>'[Enclosure 4 (SC) - Infrastructure Investment Table FY24 Final Draft.xlsx]Tab 7 CFE Table Chart  '!$A$9</c:f>
              <c:strCache>
                <c:ptCount val="1"/>
                <c:pt idx="0">
                  <c:v>  c. Purchased CFE</c:v>
                </c:pt>
              </c:strCache>
            </c:strRef>
          </c:tx>
          <c:spPr>
            <a:solidFill>
              <a:schemeClr val="accent4"/>
            </a:solidFill>
            <a:ln>
              <a:noFill/>
            </a:ln>
            <a:effectLst/>
          </c:spPr>
          <c:invertIfNegative val="0"/>
          <c:cat>
            <c:strRef>
              <c:f>'[Enclosure 4 (SC) - Infrastructure Investment Table FY24 Final Draft.xlsx]Tab 7 CFE Table Chart  '!$B$5:$I$5</c:f>
              <c:strCache>
                <c:ptCount val="8"/>
                <c:pt idx="0">
                  <c:v>FY23</c:v>
                </c:pt>
                <c:pt idx="1">
                  <c:v>FY24</c:v>
                </c:pt>
                <c:pt idx="2">
                  <c:v>FY25</c:v>
                </c:pt>
                <c:pt idx="3">
                  <c:v>FY26</c:v>
                </c:pt>
                <c:pt idx="4">
                  <c:v>FY27</c:v>
                </c:pt>
                <c:pt idx="5">
                  <c:v>FY28</c:v>
                </c:pt>
                <c:pt idx="6">
                  <c:v>FY29</c:v>
                </c:pt>
                <c:pt idx="7">
                  <c:v>FY30</c:v>
                </c:pt>
              </c:strCache>
            </c:strRef>
          </c:cat>
          <c:val>
            <c:numRef>
              <c:f>'[Enclosure 4 (SC) - Infrastructure Investment Table FY24 Final Draft.xlsx]Tab 7 CFE Table Chart  '!$B$9:$I$9</c:f>
              <c:numCache>
                <c:formatCode>General</c:formatCode>
                <c:ptCount val="8"/>
                <c:pt idx="0" formatCode="_(* #,##0_);_(* \(#,##0\);_(* &quot;-&quot;??_);_(@_)">
                  <c:v>0</c:v>
                </c:pt>
                <c:pt idx="3" formatCode="_(* #,##0_);_(* \(#,##0\);_(* &quot;-&quot;??_);_(@_)">
                  <c:v>0</c:v>
                </c:pt>
                <c:pt idx="4" formatCode="_(* #,##0_);_(* \(#,##0\);_(* &quot;-&quot;??_);_(@_)">
                  <c:v>79455</c:v>
                </c:pt>
                <c:pt idx="5" formatCode="_(* #,##0_);_(* \(#,##0\);_(* &quot;-&quot;??_);_(@_)">
                  <c:v>79455</c:v>
                </c:pt>
                <c:pt idx="6" formatCode="_(* #,##0_);_(* \(#,##0\);_(* &quot;-&quot;??_);_(@_)">
                  <c:v>79455</c:v>
                </c:pt>
                <c:pt idx="7" formatCode="_(* #,##0_);_(* \(#,##0\);_(* &quot;-&quot;??_);_(@_)">
                  <c:v>79455</c:v>
                </c:pt>
              </c:numCache>
            </c:numRef>
          </c:val>
          <c:extLst>
            <c:ext xmlns:c16="http://schemas.microsoft.com/office/drawing/2014/chart" uri="{C3380CC4-5D6E-409C-BE32-E72D297353CC}">
              <c16:uniqueId val="{00000002-7332-493D-94BC-90B71A60167F}"/>
            </c:ext>
          </c:extLst>
        </c:ser>
        <c:ser>
          <c:idx val="4"/>
          <c:order val="3"/>
          <c:tx>
            <c:strRef>
              <c:f>'[Enclosure 4 (SC) - Infrastructure Investment Table FY24 Final Draft.xlsx]Tab 7 CFE Table Chart  '!$A$10</c:f>
              <c:strCache>
                <c:ptCount val="1"/>
                <c:pt idx="0">
                  <c:v>  d. Legacy CFE from EPACT 7.5%</c:v>
                </c:pt>
              </c:strCache>
            </c:strRef>
          </c:tx>
          <c:spPr>
            <a:solidFill>
              <a:schemeClr val="accent5"/>
            </a:solidFill>
            <a:ln>
              <a:noFill/>
            </a:ln>
            <a:effectLst/>
          </c:spPr>
          <c:invertIfNegative val="0"/>
          <c:cat>
            <c:strRef>
              <c:f>'[Enclosure 4 (SC) - Infrastructure Investment Table FY24 Final Draft.xlsx]Tab 7 CFE Table Chart  '!$B$5:$I$5</c:f>
              <c:strCache>
                <c:ptCount val="8"/>
                <c:pt idx="0">
                  <c:v>FY23</c:v>
                </c:pt>
                <c:pt idx="1">
                  <c:v>FY24</c:v>
                </c:pt>
                <c:pt idx="2">
                  <c:v>FY25</c:v>
                </c:pt>
                <c:pt idx="3">
                  <c:v>FY26</c:v>
                </c:pt>
                <c:pt idx="4">
                  <c:v>FY27</c:v>
                </c:pt>
                <c:pt idx="5">
                  <c:v>FY28</c:v>
                </c:pt>
                <c:pt idx="6">
                  <c:v>FY29</c:v>
                </c:pt>
                <c:pt idx="7">
                  <c:v>FY30</c:v>
                </c:pt>
              </c:strCache>
            </c:strRef>
          </c:cat>
          <c:val>
            <c:numRef>
              <c:f>'[Enclosure 4 (SC) - Infrastructure Investment Table FY24 Final Draft.xlsx]Tab 7 CFE Table Chart  '!$B$10:$I$10</c:f>
              <c:numCache>
                <c:formatCode>_(* #,##0_);_(* \(#,##0\);_(* "-"??_);_(@_)</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3-7332-493D-94BC-90B71A60167F}"/>
            </c:ext>
          </c:extLst>
        </c:ser>
        <c:dLbls>
          <c:showLegendKey val="0"/>
          <c:showVal val="0"/>
          <c:showCatName val="0"/>
          <c:showSerName val="0"/>
          <c:showPercent val="0"/>
          <c:showBubbleSize val="0"/>
        </c:dLbls>
        <c:gapWidth val="150"/>
        <c:overlap val="100"/>
        <c:axId val="794124368"/>
        <c:axId val="794124728"/>
      </c:barChart>
      <c:lineChart>
        <c:grouping val="standard"/>
        <c:varyColors val="0"/>
        <c:ser>
          <c:idx val="5"/>
          <c:order val="4"/>
          <c:tx>
            <c:strRef>
              <c:f>'[Enclosure 4 (SC) - Infrastructure Investment Table FY24 Final Draft.xlsx]Tab 7 CFE Table Chart  '!$A$11</c:f>
              <c:strCache>
                <c:ptCount val="1"/>
                <c:pt idx="0">
                  <c:v>2. Total Electricity Use</c:v>
                </c:pt>
              </c:strCache>
            </c:strRef>
          </c:tx>
          <c:spPr>
            <a:ln w="28575" cap="rnd">
              <a:solidFill>
                <a:schemeClr val="accent6"/>
              </a:solidFill>
              <a:round/>
            </a:ln>
            <a:effectLst/>
          </c:spPr>
          <c:marker>
            <c:symbol val="none"/>
          </c:marker>
          <c:cat>
            <c:strRef>
              <c:f>'[Enclosure 4 (SC) - Infrastructure Investment Table FY24 Final Draft.xlsx]Tab 7 CFE Table Chart  '!$B$5:$I$5</c:f>
              <c:strCache>
                <c:ptCount val="8"/>
                <c:pt idx="0">
                  <c:v>FY23</c:v>
                </c:pt>
                <c:pt idx="1">
                  <c:v>FY24</c:v>
                </c:pt>
                <c:pt idx="2">
                  <c:v>FY25</c:v>
                </c:pt>
                <c:pt idx="3">
                  <c:v>FY26</c:v>
                </c:pt>
                <c:pt idx="4">
                  <c:v>FY27</c:v>
                </c:pt>
                <c:pt idx="5">
                  <c:v>FY28</c:v>
                </c:pt>
                <c:pt idx="6">
                  <c:v>FY29</c:v>
                </c:pt>
                <c:pt idx="7">
                  <c:v>FY30</c:v>
                </c:pt>
              </c:strCache>
            </c:strRef>
          </c:cat>
          <c:val>
            <c:numRef>
              <c:f>'[Enclosure 4 (SC) - Infrastructure Investment Table FY24 Final Draft.xlsx]Tab 7 CFE Table Chart  '!$B$11:$I$11</c:f>
              <c:numCache>
                <c:formatCode>#,##0</c:formatCode>
                <c:ptCount val="8"/>
                <c:pt idx="0">
                  <c:v>243494</c:v>
                </c:pt>
                <c:pt idx="1">
                  <c:v>262848</c:v>
                </c:pt>
                <c:pt idx="2">
                  <c:v>310416</c:v>
                </c:pt>
                <c:pt idx="3">
                  <c:v>398016</c:v>
                </c:pt>
                <c:pt idx="4">
                  <c:v>406848</c:v>
                </c:pt>
                <c:pt idx="5">
                  <c:v>330552</c:v>
                </c:pt>
                <c:pt idx="6">
                  <c:v>401652</c:v>
                </c:pt>
                <c:pt idx="7">
                  <c:v>446580</c:v>
                </c:pt>
              </c:numCache>
            </c:numRef>
          </c:val>
          <c:smooth val="0"/>
          <c:extLst>
            <c:ext xmlns:c16="http://schemas.microsoft.com/office/drawing/2014/chart" uri="{C3380CC4-5D6E-409C-BE32-E72D297353CC}">
              <c16:uniqueId val="{00000004-7332-493D-94BC-90B71A60167F}"/>
            </c:ext>
          </c:extLst>
        </c:ser>
        <c:dLbls>
          <c:showLegendKey val="0"/>
          <c:showVal val="0"/>
          <c:showCatName val="0"/>
          <c:showSerName val="0"/>
          <c:showPercent val="0"/>
          <c:showBubbleSize val="0"/>
        </c:dLbls>
        <c:marker val="1"/>
        <c:smooth val="0"/>
        <c:axId val="912631624"/>
        <c:axId val="912630184"/>
      </c:lineChart>
      <c:catAx>
        <c:axId val="794124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6"/>
                </a:solidFill>
                <a:latin typeface="+mn-lt"/>
                <a:ea typeface="+mn-ea"/>
                <a:cs typeface="+mn-cs"/>
              </a:defRPr>
            </a:pPr>
            <a:endParaRPr lang="en-US"/>
          </a:p>
        </c:txPr>
        <c:crossAx val="794124728"/>
        <c:crosses val="autoZero"/>
        <c:auto val="1"/>
        <c:lblAlgn val="ctr"/>
        <c:lblOffset val="100"/>
        <c:noMultiLvlLbl val="0"/>
      </c:catAx>
      <c:valAx>
        <c:axId val="794124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accent6"/>
                    </a:solidFill>
                    <a:latin typeface="+mn-lt"/>
                    <a:ea typeface="+mn-ea"/>
                    <a:cs typeface="+mn-cs"/>
                  </a:defRPr>
                </a:pPr>
                <a:r>
                  <a:rPr lang="en-US"/>
                  <a:t>MWH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accent6"/>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6"/>
                </a:solidFill>
                <a:latin typeface="+mn-lt"/>
                <a:ea typeface="+mn-ea"/>
                <a:cs typeface="+mn-cs"/>
              </a:defRPr>
            </a:pPr>
            <a:endParaRPr lang="en-US"/>
          </a:p>
        </c:txPr>
        <c:crossAx val="794124368"/>
        <c:crosses val="autoZero"/>
        <c:crossBetween val="between"/>
      </c:valAx>
      <c:valAx>
        <c:axId val="91263018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accent6"/>
                    </a:solidFill>
                    <a:latin typeface="+mn-lt"/>
                    <a:ea typeface="+mn-ea"/>
                    <a:cs typeface="+mn-cs"/>
                  </a:defRPr>
                </a:pPr>
                <a:r>
                  <a:rPr lang="en-US"/>
                  <a:t>MWH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accent6"/>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6"/>
                </a:solidFill>
                <a:latin typeface="+mn-lt"/>
                <a:ea typeface="+mn-ea"/>
                <a:cs typeface="+mn-cs"/>
              </a:defRPr>
            </a:pPr>
            <a:endParaRPr lang="en-US"/>
          </a:p>
        </c:txPr>
        <c:crossAx val="912631624"/>
        <c:crosses val="max"/>
        <c:crossBetween val="between"/>
      </c:valAx>
      <c:catAx>
        <c:axId val="912631624"/>
        <c:scaling>
          <c:orientation val="minMax"/>
        </c:scaling>
        <c:delete val="1"/>
        <c:axPos val="b"/>
        <c:numFmt formatCode="General" sourceLinked="1"/>
        <c:majorTickMark val="out"/>
        <c:minorTickMark val="none"/>
        <c:tickLblPos val="nextTo"/>
        <c:crossAx val="91263018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6"/>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6"/>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Total Natural Gas Usage</a:t>
            </a:r>
          </a:p>
        </c:rich>
      </c:tx>
      <c:layout>
        <c:manualLayout>
          <c:xMode val="edge"/>
          <c:yMode val="edge"/>
          <c:x val="0.25461881023747557"/>
          <c:y val="4.788978151358448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'Natural Gas Projections'!$A$2:$A$44</c:f>
              <c:numCache>
                <c:formatCode>General</c:formatCode>
                <c:ptCount val="4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pt idx="18">
                  <c:v>2026</c:v>
                </c:pt>
                <c:pt idx="19">
                  <c:v>2027</c:v>
                </c:pt>
                <c:pt idx="20">
                  <c:v>2028</c:v>
                </c:pt>
                <c:pt idx="21">
                  <c:v>2029</c:v>
                </c:pt>
                <c:pt idx="22">
                  <c:v>2030</c:v>
                </c:pt>
                <c:pt idx="23">
                  <c:v>2031</c:v>
                </c:pt>
                <c:pt idx="24">
                  <c:v>2032</c:v>
                </c:pt>
                <c:pt idx="25">
                  <c:v>2033</c:v>
                </c:pt>
                <c:pt idx="26">
                  <c:v>2034</c:v>
                </c:pt>
                <c:pt idx="27">
                  <c:v>2035</c:v>
                </c:pt>
                <c:pt idx="28">
                  <c:v>2036</c:v>
                </c:pt>
                <c:pt idx="29">
                  <c:v>2037</c:v>
                </c:pt>
                <c:pt idx="30">
                  <c:v>2038</c:v>
                </c:pt>
                <c:pt idx="31">
                  <c:v>2039</c:v>
                </c:pt>
                <c:pt idx="32">
                  <c:v>2040</c:v>
                </c:pt>
                <c:pt idx="33">
                  <c:v>2041</c:v>
                </c:pt>
                <c:pt idx="34">
                  <c:v>2042</c:v>
                </c:pt>
                <c:pt idx="35">
                  <c:v>2043</c:v>
                </c:pt>
                <c:pt idx="36">
                  <c:v>2044</c:v>
                </c:pt>
                <c:pt idx="37">
                  <c:v>2045</c:v>
                </c:pt>
                <c:pt idx="38">
                  <c:v>2046</c:v>
                </c:pt>
                <c:pt idx="39">
                  <c:v>2047</c:v>
                </c:pt>
                <c:pt idx="40">
                  <c:v>2048</c:v>
                </c:pt>
                <c:pt idx="41">
                  <c:v>2049</c:v>
                </c:pt>
                <c:pt idx="42">
                  <c:v>2050</c:v>
                </c:pt>
              </c:numCache>
            </c:numRef>
          </c:cat>
          <c:val>
            <c:numRef>
              <c:f>'Natural Gas Projections'!$J$2:$J$44</c:f>
              <c:numCache>
                <c:formatCode>_(* #,##0_);_(* \(#,##0\);_(* "-"??_);_(@_)</c:formatCode>
                <c:ptCount val="43"/>
                <c:pt idx="0">
                  <c:v>88100.872999999992</c:v>
                </c:pt>
                <c:pt idx="1">
                  <c:v>99263.821000000011</c:v>
                </c:pt>
                <c:pt idx="2">
                  <c:v>88448.108999999997</c:v>
                </c:pt>
                <c:pt idx="3">
                  <c:v>92756.808999999994</c:v>
                </c:pt>
                <c:pt idx="4">
                  <c:v>74310.311284046707</c:v>
                </c:pt>
                <c:pt idx="5">
                  <c:v>98340.710116731541</c:v>
                </c:pt>
                <c:pt idx="6">
                  <c:v>106518.48249027235</c:v>
                </c:pt>
                <c:pt idx="7">
                  <c:v>100131</c:v>
                </c:pt>
                <c:pt idx="8">
                  <c:v>82185</c:v>
                </c:pt>
                <c:pt idx="9">
                  <c:v>84566</c:v>
                </c:pt>
                <c:pt idx="10">
                  <c:v>94007</c:v>
                </c:pt>
                <c:pt idx="11">
                  <c:v>96355</c:v>
                </c:pt>
                <c:pt idx="12">
                  <c:v>90782</c:v>
                </c:pt>
                <c:pt idx="13">
                  <c:v>82594</c:v>
                </c:pt>
                <c:pt idx="14">
                  <c:v>86465</c:v>
                </c:pt>
                <c:pt idx="15">
                  <c:v>86464.244000000006</c:v>
                </c:pt>
                <c:pt idx="16">
                  <c:v>86463.865999999995</c:v>
                </c:pt>
                <c:pt idx="17">
                  <c:v>86463.487999999998</c:v>
                </c:pt>
                <c:pt idx="18">
                  <c:v>86443.51</c:v>
                </c:pt>
                <c:pt idx="19">
                  <c:v>83671.897789473704</c:v>
                </c:pt>
                <c:pt idx="20">
                  <c:v>80902.771578947373</c:v>
                </c:pt>
                <c:pt idx="21">
                  <c:v>78137.909368421053</c:v>
                </c:pt>
                <c:pt idx="22">
                  <c:v>52753.974597894732</c:v>
                </c:pt>
                <c:pt idx="23">
                  <c:v>49990.912387368415</c:v>
                </c:pt>
                <c:pt idx="24">
                  <c:v>47227.808176842103</c:v>
                </c:pt>
                <c:pt idx="25">
                  <c:v>44464.703966315778</c:v>
                </c:pt>
                <c:pt idx="26">
                  <c:v>41701.599755789466</c:v>
                </c:pt>
                <c:pt idx="27">
                  <c:v>38938.495545263155</c:v>
                </c:pt>
                <c:pt idx="28">
                  <c:v>36175.391334736836</c:v>
                </c:pt>
                <c:pt idx="29">
                  <c:v>33412.287124210518</c:v>
                </c:pt>
                <c:pt idx="30">
                  <c:v>30649.492913684197</c:v>
                </c:pt>
                <c:pt idx="31">
                  <c:v>27886.808703157883</c:v>
                </c:pt>
                <c:pt idx="32">
                  <c:v>25124.12449263157</c:v>
                </c:pt>
                <c:pt idx="33">
                  <c:v>22361.440282105257</c:v>
                </c:pt>
                <c:pt idx="34">
                  <c:v>19598.756071578944</c:v>
                </c:pt>
                <c:pt idx="35">
                  <c:v>16836.071861052631</c:v>
                </c:pt>
                <c:pt idx="36">
                  <c:v>14073.387650526318</c:v>
                </c:pt>
                <c:pt idx="37">
                  <c:v>0.26716000000305939</c:v>
                </c:pt>
                <c:pt idx="38">
                  <c:v>0.26716000000305939</c:v>
                </c:pt>
                <c:pt idx="39">
                  <c:v>0.26716000000305939</c:v>
                </c:pt>
                <c:pt idx="40">
                  <c:v>0.26716000000305939</c:v>
                </c:pt>
                <c:pt idx="41">
                  <c:v>0.26716000000305939</c:v>
                </c:pt>
                <c:pt idx="42">
                  <c:v>0.26716000000305939</c:v>
                </c:pt>
              </c:numCache>
            </c:numRef>
          </c:val>
          <c:smooth val="0"/>
          <c:extLst>
            <c:ext xmlns:c16="http://schemas.microsoft.com/office/drawing/2014/chart" uri="{C3380CC4-5D6E-409C-BE32-E72D297353CC}">
              <c16:uniqueId val="{00000000-C1AC-468D-9EFA-ACC25D9F2CCE}"/>
            </c:ext>
          </c:extLst>
        </c:ser>
        <c:dLbls>
          <c:showLegendKey val="0"/>
          <c:showVal val="0"/>
          <c:showCatName val="0"/>
          <c:showSerName val="0"/>
          <c:showPercent val="0"/>
          <c:showBubbleSize val="0"/>
        </c:dLbls>
        <c:smooth val="0"/>
        <c:axId val="1121694600"/>
        <c:axId val="1121693880"/>
      </c:lineChart>
      <c:catAx>
        <c:axId val="11216946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1693880"/>
        <c:crosses val="autoZero"/>
        <c:auto val="1"/>
        <c:lblAlgn val="ctr"/>
        <c:lblOffset val="100"/>
        <c:tickLblSkip val="5"/>
        <c:noMultiLvlLbl val="0"/>
      </c:catAx>
      <c:valAx>
        <c:axId val="1121693880"/>
        <c:scaling>
          <c:orientation val="minMax"/>
          <c:min val="0"/>
        </c:scaling>
        <c:delete val="0"/>
        <c:axPos val="l"/>
        <c:majorGridlines>
          <c:spPr>
            <a:ln w="9525" cap="flat" cmpd="sng" algn="ctr">
              <a:solidFill>
                <a:sysClr val="windowText" lastClr="000000">
                  <a:lumMod val="25000"/>
                  <a:lumOff val="75000"/>
                </a:sys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Gas Usage (Million Standard</a:t>
                </a:r>
                <a:r>
                  <a:rPr lang="en-US" baseline="0"/>
                  <a:t> Cubic Feet)</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1694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Sheet16!$A$3:$A$13</cx:f>
        <cx:lvl ptCount="11">
          <cx:pt idx="0">Natural gas</cx:pt>
          <cx:pt idx="1">Electricity</cx:pt>
          <cx:pt idx="2">Non-Fleet V&amp;E Fuel</cx:pt>
          <cx:pt idx="3">Fleet Fuel</cx:pt>
          <cx:pt idx="4">Fugitive Emissions</cx:pt>
          <cx:pt idx="5">T&amp;D Losses*</cx:pt>
          <cx:pt idx="6">Air Travel</cx:pt>
          <cx:pt idx="7">Ground Travel</cx:pt>
          <cx:pt idx="8">Commute</cx:pt>
          <cx:pt idx="9">Off-Site MSW</cx:pt>
          <cx:pt idx="10">Off-Site WWT</cx:pt>
        </cx:lvl>
      </cx:strDim>
      <cx:numDim type="size">
        <cx:f>Sheet16!$D$3:$D$13</cx:f>
        <cx:lvl ptCount="11" formatCode="#,##0.00">
          <cx:pt idx="0">4712</cx:pt>
          <cx:pt idx="1">116312.3</cx:pt>
          <cx:pt idx="2">31.100000000000001</cx:pt>
          <cx:pt idx="3">308.60000000000002</cx:pt>
          <cx:pt idx="4">342.69999999999999</cx:pt>
          <cx:pt idx="5">5479.8000000000002</cx:pt>
          <cx:pt idx="6">2396.8000000000002</cx:pt>
          <cx:pt idx="7">247</cx:pt>
          <cx:pt idx="8">4481.1000000000004</cx:pt>
          <cx:pt idx="9">166.69999999999999</cx:pt>
          <cx:pt idx="10">11.699999999999999</cx:pt>
        </cx:lvl>
      </cx:numDim>
    </cx:data>
  </cx:chartData>
  <cx:chart>
    <cx:title pos="t" align="ctr" overlay="0">
      <cx:tx>
        <cx:txData>
          <cx:v>Scope 1, 2 &amp; 3 Emissions</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Calibri" panose="020F0502020204030204"/>
            </a:rPr>
            <a:t>Scope 1, 2 &amp; 3 Emissions</a:t>
          </a:r>
        </a:p>
      </cx:txPr>
    </cx:title>
    <cx:plotArea>
      <cx:plotAreaRegion>
        <cx:series layoutId="treemap" uniqueId="{2539D17C-F7BE-493C-93EC-EF36F02ABE76}">
          <cx:dataLabels pos="inEnd">
            <cx:txPr>
              <a:bodyPr spcFirstLastPara="1" vertOverflow="ellipsis" horzOverflow="overflow" wrap="square" lIns="0" tIns="0" rIns="0" bIns="0" anchor="ctr" anchorCtr="1"/>
              <a:lstStyle/>
              <a:p>
                <a:pPr algn="ctr" rtl="0">
                  <a:defRPr sz="1400"/>
                </a:pPr>
                <a:endParaRPr lang="en-US" sz="1400" b="0" i="0" u="none" strike="noStrike" baseline="0">
                  <a:solidFill>
                    <a:prstClr val="white"/>
                  </a:solidFill>
                  <a:latin typeface="Calibri" panose="020F0502020204030204"/>
                </a:endParaRPr>
              </a:p>
            </cx:txPr>
            <cx:visibility seriesName="0" categoryName="1" value="0"/>
          </cx:dataLabels>
          <cx:dataId val="0"/>
          <cx:layoutPr>
            <cx:parentLabelLayout val="overlapping"/>
          </cx:layoutPr>
        </cx:series>
      </cx:plotAreaRegion>
    </cx:plotArea>
    <cx:legend pos="t" align="ctr" overlay="0"/>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1AFB3C-C5F1-4E78-8821-9FA3AFA11429}"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D8540301-F177-403F-8842-F1357EF47D4D}">
      <dgm:prSet phldrT="[Text]"/>
      <dgm:spPr>
        <a:solidFill>
          <a:srgbClr val="79DBAC"/>
        </a:solidFill>
      </dgm:spPr>
      <dgm:t>
        <a:bodyPr/>
        <a:lstStyle/>
        <a:p>
          <a:r>
            <a:rPr lang="en-US"/>
            <a:t>Sustainability Overview &amp; Drivers</a:t>
          </a:r>
        </a:p>
      </dgm:t>
    </dgm:pt>
    <dgm:pt modelId="{3B830CD4-B2B4-4510-9A0A-01AA109FE5FD}" type="parTrans" cxnId="{BE701A92-9E7D-4D84-B2B9-3E8668F29C5E}">
      <dgm:prSet/>
      <dgm:spPr/>
      <dgm:t>
        <a:bodyPr/>
        <a:lstStyle/>
        <a:p>
          <a:endParaRPr lang="en-US"/>
        </a:p>
      </dgm:t>
    </dgm:pt>
    <dgm:pt modelId="{054DE8A7-C20B-4C74-B624-A871DDF6D8A4}" type="sibTrans" cxnId="{BE701A92-9E7D-4D84-B2B9-3E8668F29C5E}">
      <dgm:prSet/>
      <dgm:spPr/>
      <dgm:t>
        <a:bodyPr/>
        <a:lstStyle/>
        <a:p>
          <a:endParaRPr lang="en-US"/>
        </a:p>
      </dgm:t>
    </dgm:pt>
    <dgm:pt modelId="{5FB8F3B7-3341-4CFD-A946-54F0E00FA535}">
      <dgm:prSet/>
      <dgm:spPr>
        <a:solidFill>
          <a:srgbClr val="04738F"/>
        </a:solidFill>
      </dgm:spPr>
      <dgm:t>
        <a:bodyPr/>
        <a:lstStyle/>
        <a:p>
          <a:r>
            <a:rPr lang="en-US"/>
            <a:t>Sustainability in Science</a:t>
          </a:r>
        </a:p>
      </dgm:t>
    </dgm:pt>
    <dgm:pt modelId="{9C174888-866A-4072-B136-C1ADB38EDB1B}" type="parTrans" cxnId="{9C343DC4-9EEF-4906-B6F7-7676B4A6A92B}">
      <dgm:prSet/>
      <dgm:spPr/>
      <dgm:t>
        <a:bodyPr/>
        <a:lstStyle/>
        <a:p>
          <a:endParaRPr lang="en-US"/>
        </a:p>
      </dgm:t>
    </dgm:pt>
    <dgm:pt modelId="{7449E59F-0267-4863-8D65-A957283394D0}" type="sibTrans" cxnId="{9C343DC4-9EEF-4906-B6F7-7676B4A6A92B}">
      <dgm:prSet/>
      <dgm:spPr/>
      <dgm:t>
        <a:bodyPr/>
        <a:lstStyle/>
        <a:p>
          <a:endParaRPr lang="en-US"/>
        </a:p>
      </dgm:t>
    </dgm:pt>
    <dgm:pt modelId="{3F72ECB7-F72D-4EA6-AEEA-7F5736789F67}">
      <dgm:prSet phldrT="[Text]"/>
      <dgm:spPr>
        <a:solidFill>
          <a:srgbClr val="00A896"/>
        </a:solidFill>
      </dgm:spPr>
      <dgm:t>
        <a:bodyPr/>
        <a:lstStyle/>
        <a:p>
          <a:r>
            <a:rPr lang="en-US"/>
            <a:t>Sustainability Strategy</a:t>
          </a:r>
        </a:p>
      </dgm:t>
    </dgm:pt>
    <dgm:pt modelId="{2CE2F26C-A0A2-4EFF-B870-5C22E961FD5D}" type="parTrans" cxnId="{68AD620B-6025-4F4A-AA9A-0DAE59103231}">
      <dgm:prSet/>
      <dgm:spPr/>
      <dgm:t>
        <a:bodyPr/>
        <a:lstStyle/>
        <a:p>
          <a:endParaRPr lang="en-US"/>
        </a:p>
      </dgm:t>
    </dgm:pt>
    <dgm:pt modelId="{57FCC286-6856-4D6E-9671-A2C6F3A034C8}" type="sibTrans" cxnId="{68AD620B-6025-4F4A-AA9A-0DAE59103231}">
      <dgm:prSet/>
      <dgm:spPr/>
      <dgm:t>
        <a:bodyPr/>
        <a:lstStyle/>
        <a:p>
          <a:endParaRPr lang="en-US"/>
        </a:p>
      </dgm:t>
    </dgm:pt>
    <dgm:pt modelId="{4F3AA82F-B465-45DE-9428-C242938F2797}">
      <dgm:prSet phldrT="[Text]"/>
      <dgm:spPr>
        <a:solidFill>
          <a:srgbClr val="00A896"/>
        </a:solidFill>
      </dgm:spPr>
      <dgm:t>
        <a:bodyPr/>
        <a:lstStyle/>
        <a:p>
          <a:r>
            <a:rPr lang="en-US"/>
            <a:t>Fermilab Sustainability Context </a:t>
          </a:r>
        </a:p>
      </dgm:t>
    </dgm:pt>
    <dgm:pt modelId="{F6349E8B-95D3-4AB2-911B-15976A4406CD}" type="parTrans" cxnId="{12C5AEE8-4A7F-4892-B4E1-833148CDDF69}">
      <dgm:prSet/>
      <dgm:spPr/>
      <dgm:t>
        <a:bodyPr/>
        <a:lstStyle/>
        <a:p>
          <a:endParaRPr lang="en-US"/>
        </a:p>
      </dgm:t>
    </dgm:pt>
    <dgm:pt modelId="{46B8A524-7C5A-409D-AA90-D500FB02F9A1}" type="sibTrans" cxnId="{12C5AEE8-4A7F-4892-B4E1-833148CDDF69}">
      <dgm:prSet/>
      <dgm:spPr/>
      <dgm:t>
        <a:bodyPr/>
        <a:lstStyle/>
        <a:p>
          <a:endParaRPr lang="en-US"/>
        </a:p>
      </dgm:t>
    </dgm:pt>
    <dgm:pt modelId="{E938D351-32C7-4EE7-9492-1B71FFB75815}">
      <dgm:prSet phldrT="[Text]"/>
      <dgm:spPr>
        <a:solidFill>
          <a:srgbClr val="00A896"/>
        </a:solidFill>
      </dgm:spPr>
      <dgm:t>
        <a:bodyPr/>
        <a:lstStyle/>
        <a:p>
          <a:r>
            <a:rPr lang="en-US"/>
            <a:t>Key Initiatives</a:t>
          </a:r>
        </a:p>
      </dgm:t>
    </dgm:pt>
    <dgm:pt modelId="{9C8D51F4-8DA5-45F5-A57F-1A420F007C26}" type="parTrans" cxnId="{620DE85D-0453-40AA-B3E3-A642FC85D24E}">
      <dgm:prSet/>
      <dgm:spPr/>
      <dgm:t>
        <a:bodyPr/>
        <a:lstStyle/>
        <a:p>
          <a:endParaRPr lang="en-US"/>
        </a:p>
      </dgm:t>
    </dgm:pt>
    <dgm:pt modelId="{D70D3839-2258-4489-8EEA-66F8178FBAA2}" type="sibTrans" cxnId="{620DE85D-0453-40AA-B3E3-A642FC85D24E}">
      <dgm:prSet/>
      <dgm:spPr/>
      <dgm:t>
        <a:bodyPr/>
        <a:lstStyle/>
        <a:p>
          <a:endParaRPr lang="en-US"/>
        </a:p>
      </dgm:t>
    </dgm:pt>
    <dgm:pt modelId="{CDC79F59-4EAB-4A86-87AA-5CBF0678B8D2}" type="pres">
      <dgm:prSet presAssocID="{081AFB3C-C5F1-4E78-8821-9FA3AFA11429}" presName="Name0" presStyleCnt="0">
        <dgm:presLayoutVars>
          <dgm:chMax val="7"/>
          <dgm:chPref val="7"/>
          <dgm:dir/>
        </dgm:presLayoutVars>
      </dgm:prSet>
      <dgm:spPr/>
    </dgm:pt>
    <dgm:pt modelId="{BCC7C946-AACF-46E3-9BB9-E77ED7D9187A}" type="pres">
      <dgm:prSet presAssocID="{081AFB3C-C5F1-4E78-8821-9FA3AFA11429}" presName="Name1" presStyleCnt="0"/>
      <dgm:spPr/>
    </dgm:pt>
    <dgm:pt modelId="{BB25CD13-5ADB-47AB-B411-A5DD311253CE}" type="pres">
      <dgm:prSet presAssocID="{081AFB3C-C5F1-4E78-8821-9FA3AFA11429}" presName="cycle" presStyleCnt="0"/>
      <dgm:spPr/>
    </dgm:pt>
    <dgm:pt modelId="{CC951E7D-6E05-4DD0-ABAA-0C34D825EE5A}" type="pres">
      <dgm:prSet presAssocID="{081AFB3C-C5F1-4E78-8821-9FA3AFA11429}" presName="srcNode" presStyleLbl="node1" presStyleIdx="0" presStyleCnt="5"/>
      <dgm:spPr/>
    </dgm:pt>
    <dgm:pt modelId="{0F6245DC-3A0F-4222-8B23-6F61B70D8DA0}" type="pres">
      <dgm:prSet presAssocID="{081AFB3C-C5F1-4E78-8821-9FA3AFA11429}" presName="conn" presStyleLbl="parChTrans1D2" presStyleIdx="0" presStyleCnt="1"/>
      <dgm:spPr/>
    </dgm:pt>
    <dgm:pt modelId="{5049F5E8-161C-40A2-BFFF-E1E4F746ED41}" type="pres">
      <dgm:prSet presAssocID="{081AFB3C-C5F1-4E78-8821-9FA3AFA11429}" presName="extraNode" presStyleLbl="node1" presStyleIdx="0" presStyleCnt="5"/>
      <dgm:spPr/>
    </dgm:pt>
    <dgm:pt modelId="{2B8E97A1-3462-41A5-8E79-7364D1B16EB9}" type="pres">
      <dgm:prSet presAssocID="{081AFB3C-C5F1-4E78-8821-9FA3AFA11429}" presName="dstNode" presStyleLbl="node1" presStyleIdx="0" presStyleCnt="5"/>
      <dgm:spPr/>
    </dgm:pt>
    <dgm:pt modelId="{0562AA92-0903-45F9-885F-BE9248F7150C}" type="pres">
      <dgm:prSet presAssocID="{D8540301-F177-403F-8842-F1357EF47D4D}" presName="text_1" presStyleLbl="node1" presStyleIdx="0" presStyleCnt="5">
        <dgm:presLayoutVars>
          <dgm:bulletEnabled val="1"/>
        </dgm:presLayoutVars>
      </dgm:prSet>
      <dgm:spPr/>
    </dgm:pt>
    <dgm:pt modelId="{5C682DCF-A5FA-4889-8B41-6C3BC51B225C}" type="pres">
      <dgm:prSet presAssocID="{D8540301-F177-403F-8842-F1357EF47D4D}" presName="accent_1" presStyleCnt="0"/>
      <dgm:spPr/>
    </dgm:pt>
    <dgm:pt modelId="{129C0B65-334B-46A6-9831-628C31C868B7}" type="pres">
      <dgm:prSet presAssocID="{D8540301-F177-403F-8842-F1357EF47D4D}" presName="accentRepeatNode" presStyleLbl="solidFgAcc1" presStyleIdx="0" presStyleCnt="5"/>
      <dgm:spPr>
        <a:ln>
          <a:solidFill>
            <a:srgbClr val="79DBAC"/>
          </a:solidFill>
        </a:ln>
      </dgm:spPr>
    </dgm:pt>
    <dgm:pt modelId="{206D456B-E8C4-4EFD-B9BD-4B9D5DD1DAAF}" type="pres">
      <dgm:prSet presAssocID="{4F3AA82F-B465-45DE-9428-C242938F2797}" presName="text_2" presStyleLbl="node1" presStyleIdx="1" presStyleCnt="5">
        <dgm:presLayoutVars>
          <dgm:bulletEnabled val="1"/>
        </dgm:presLayoutVars>
      </dgm:prSet>
      <dgm:spPr/>
    </dgm:pt>
    <dgm:pt modelId="{B4B3755F-2188-4D96-84A9-3998CEE063D3}" type="pres">
      <dgm:prSet presAssocID="{4F3AA82F-B465-45DE-9428-C242938F2797}" presName="accent_2" presStyleCnt="0"/>
      <dgm:spPr/>
    </dgm:pt>
    <dgm:pt modelId="{A192D331-1B05-4FA6-BFB1-C64C6E773988}" type="pres">
      <dgm:prSet presAssocID="{4F3AA82F-B465-45DE-9428-C242938F2797}" presName="accentRepeatNode" presStyleLbl="solidFgAcc1" presStyleIdx="1" presStyleCnt="5"/>
      <dgm:spPr/>
    </dgm:pt>
    <dgm:pt modelId="{5FDE9A52-A2A5-43EA-B1F8-7E645AD9190C}" type="pres">
      <dgm:prSet presAssocID="{3F72ECB7-F72D-4EA6-AEEA-7F5736789F67}" presName="text_3" presStyleLbl="node1" presStyleIdx="2" presStyleCnt="5">
        <dgm:presLayoutVars>
          <dgm:bulletEnabled val="1"/>
        </dgm:presLayoutVars>
      </dgm:prSet>
      <dgm:spPr/>
    </dgm:pt>
    <dgm:pt modelId="{570AA47F-B7F5-47F4-89B7-5ED6545BF1B3}" type="pres">
      <dgm:prSet presAssocID="{3F72ECB7-F72D-4EA6-AEEA-7F5736789F67}" presName="accent_3" presStyleCnt="0"/>
      <dgm:spPr/>
    </dgm:pt>
    <dgm:pt modelId="{8D73AED5-AB90-4A8A-A9D5-BCD5E096933D}" type="pres">
      <dgm:prSet presAssocID="{3F72ECB7-F72D-4EA6-AEEA-7F5736789F67}" presName="accentRepeatNode" presStyleLbl="solidFgAcc1" presStyleIdx="2" presStyleCnt="5"/>
      <dgm:spPr>
        <a:ln>
          <a:solidFill>
            <a:srgbClr val="00A896"/>
          </a:solidFill>
        </a:ln>
      </dgm:spPr>
    </dgm:pt>
    <dgm:pt modelId="{428C3536-6FC3-49BD-B324-D0E68BEDF7BA}" type="pres">
      <dgm:prSet presAssocID="{E938D351-32C7-4EE7-9492-1B71FFB75815}" presName="text_4" presStyleLbl="node1" presStyleIdx="3" presStyleCnt="5">
        <dgm:presLayoutVars>
          <dgm:bulletEnabled val="1"/>
        </dgm:presLayoutVars>
      </dgm:prSet>
      <dgm:spPr/>
    </dgm:pt>
    <dgm:pt modelId="{8A89F503-986B-4B19-9735-AAC37367DACB}" type="pres">
      <dgm:prSet presAssocID="{E938D351-32C7-4EE7-9492-1B71FFB75815}" presName="accent_4" presStyleCnt="0"/>
      <dgm:spPr/>
    </dgm:pt>
    <dgm:pt modelId="{1B78F3E5-E04E-42F6-AE98-1F78342F9145}" type="pres">
      <dgm:prSet presAssocID="{E938D351-32C7-4EE7-9492-1B71FFB75815}" presName="accentRepeatNode" presStyleLbl="solidFgAcc1" presStyleIdx="3" presStyleCnt="5"/>
      <dgm:spPr/>
    </dgm:pt>
    <dgm:pt modelId="{FE6DC65B-EAA3-492E-8995-6037A1A1078D}" type="pres">
      <dgm:prSet presAssocID="{5FB8F3B7-3341-4CFD-A946-54F0E00FA535}" presName="text_5" presStyleLbl="node1" presStyleIdx="4" presStyleCnt="5">
        <dgm:presLayoutVars>
          <dgm:bulletEnabled val="1"/>
        </dgm:presLayoutVars>
      </dgm:prSet>
      <dgm:spPr/>
    </dgm:pt>
    <dgm:pt modelId="{EB0EAD90-D666-4A30-A50E-3831C0E79D11}" type="pres">
      <dgm:prSet presAssocID="{5FB8F3B7-3341-4CFD-A946-54F0E00FA535}" presName="accent_5" presStyleCnt="0"/>
      <dgm:spPr/>
    </dgm:pt>
    <dgm:pt modelId="{2A49B6A6-6089-43FD-8FCD-D7C809D01F85}" type="pres">
      <dgm:prSet presAssocID="{5FB8F3B7-3341-4CFD-A946-54F0E00FA535}" presName="accentRepeatNode" presStyleLbl="solidFgAcc1" presStyleIdx="4" presStyleCnt="5"/>
      <dgm:spPr>
        <a:ln>
          <a:solidFill>
            <a:srgbClr val="05668D"/>
          </a:solidFill>
        </a:ln>
      </dgm:spPr>
    </dgm:pt>
  </dgm:ptLst>
  <dgm:cxnLst>
    <dgm:cxn modelId="{68AD620B-6025-4F4A-AA9A-0DAE59103231}" srcId="{081AFB3C-C5F1-4E78-8821-9FA3AFA11429}" destId="{3F72ECB7-F72D-4EA6-AEEA-7F5736789F67}" srcOrd="2" destOrd="0" parTransId="{2CE2F26C-A0A2-4EFF-B870-5C22E961FD5D}" sibTransId="{57FCC286-6856-4D6E-9671-A2C6F3A034C8}"/>
    <dgm:cxn modelId="{AFE2BA3D-D3AE-40F6-AF27-2A3A7F9B8C8A}" type="presOf" srcId="{E938D351-32C7-4EE7-9492-1B71FFB75815}" destId="{428C3536-6FC3-49BD-B324-D0E68BEDF7BA}" srcOrd="0" destOrd="0" presId="urn:microsoft.com/office/officeart/2008/layout/VerticalCurvedList"/>
    <dgm:cxn modelId="{620DE85D-0453-40AA-B3E3-A642FC85D24E}" srcId="{081AFB3C-C5F1-4E78-8821-9FA3AFA11429}" destId="{E938D351-32C7-4EE7-9492-1B71FFB75815}" srcOrd="3" destOrd="0" parTransId="{9C8D51F4-8DA5-45F5-A57F-1A420F007C26}" sibTransId="{D70D3839-2258-4489-8EEA-66F8178FBAA2}"/>
    <dgm:cxn modelId="{86CBFB5E-F43A-4043-ADBD-EA286BFF2897}" type="presOf" srcId="{054DE8A7-C20B-4C74-B624-A871DDF6D8A4}" destId="{0F6245DC-3A0F-4222-8B23-6F61B70D8DA0}" srcOrd="0" destOrd="0" presId="urn:microsoft.com/office/officeart/2008/layout/VerticalCurvedList"/>
    <dgm:cxn modelId="{FFDEBA66-E5DE-4936-9F4A-036540919D2C}" type="presOf" srcId="{D8540301-F177-403F-8842-F1357EF47D4D}" destId="{0562AA92-0903-45F9-885F-BE9248F7150C}" srcOrd="0" destOrd="0" presId="urn:microsoft.com/office/officeart/2008/layout/VerticalCurvedList"/>
    <dgm:cxn modelId="{AC26CE68-5690-4408-ADB7-3C51FDB23482}" type="presOf" srcId="{4F3AA82F-B465-45DE-9428-C242938F2797}" destId="{206D456B-E8C4-4EFD-B9BD-4B9D5DD1DAAF}" srcOrd="0" destOrd="0" presId="urn:microsoft.com/office/officeart/2008/layout/VerticalCurvedList"/>
    <dgm:cxn modelId="{C767EB8E-BC28-4A2D-B888-25D239E979B1}" type="presOf" srcId="{081AFB3C-C5F1-4E78-8821-9FA3AFA11429}" destId="{CDC79F59-4EAB-4A86-87AA-5CBF0678B8D2}" srcOrd="0" destOrd="0" presId="urn:microsoft.com/office/officeart/2008/layout/VerticalCurvedList"/>
    <dgm:cxn modelId="{BE701A92-9E7D-4D84-B2B9-3E8668F29C5E}" srcId="{081AFB3C-C5F1-4E78-8821-9FA3AFA11429}" destId="{D8540301-F177-403F-8842-F1357EF47D4D}" srcOrd="0" destOrd="0" parTransId="{3B830CD4-B2B4-4510-9A0A-01AA109FE5FD}" sibTransId="{054DE8A7-C20B-4C74-B624-A871DDF6D8A4}"/>
    <dgm:cxn modelId="{18E16795-512C-4DDF-BA9C-6CE65E896B94}" type="presOf" srcId="{5FB8F3B7-3341-4CFD-A946-54F0E00FA535}" destId="{FE6DC65B-EAA3-492E-8995-6037A1A1078D}" srcOrd="0" destOrd="0" presId="urn:microsoft.com/office/officeart/2008/layout/VerticalCurvedList"/>
    <dgm:cxn modelId="{9C343DC4-9EEF-4906-B6F7-7676B4A6A92B}" srcId="{081AFB3C-C5F1-4E78-8821-9FA3AFA11429}" destId="{5FB8F3B7-3341-4CFD-A946-54F0E00FA535}" srcOrd="4" destOrd="0" parTransId="{9C174888-866A-4072-B136-C1ADB38EDB1B}" sibTransId="{7449E59F-0267-4863-8D65-A957283394D0}"/>
    <dgm:cxn modelId="{12C5AEE8-4A7F-4892-B4E1-833148CDDF69}" srcId="{081AFB3C-C5F1-4E78-8821-9FA3AFA11429}" destId="{4F3AA82F-B465-45DE-9428-C242938F2797}" srcOrd="1" destOrd="0" parTransId="{F6349E8B-95D3-4AB2-911B-15976A4406CD}" sibTransId="{46B8A524-7C5A-409D-AA90-D500FB02F9A1}"/>
    <dgm:cxn modelId="{40B63EF1-9982-4DB3-8C51-40FF1BBF29B3}" type="presOf" srcId="{3F72ECB7-F72D-4EA6-AEEA-7F5736789F67}" destId="{5FDE9A52-A2A5-43EA-B1F8-7E645AD9190C}" srcOrd="0" destOrd="0" presId="urn:microsoft.com/office/officeart/2008/layout/VerticalCurvedList"/>
    <dgm:cxn modelId="{86D0A9A6-F234-4712-AF5A-A5401097CEB3}" type="presParOf" srcId="{CDC79F59-4EAB-4A86-87AA-5CBF0678B8D2}" destId="{BCC7C946-AACF-46E3-9BB9-E77ED7D9187A}" srcOrd="0" destOrd="0" presId="urn:microsoft.com/office/officeart/2008/layout/VerticalCurvedList"/>
    <dgm:cxn modelId="{655ED43B-37A3-4892-B9C2-4317B5E48F5F}" type="presParOf" srcId="{BCC7C946-AACF-46E3-9BB9-E77ED7D9187A}" destId="{BB25CD13-5ADB-47AB-B411-A5DD311253CE}" srcOrd="0" destOrd="0" presId="urn:microsoft.com/office/officeart/2008/layout/VerticalCurvedList"/>
    <dgm:cxn modelId="{C95DB5B5-8CF0-42F5-9357-9384CDB2AA14}" type="presParOf" srcId="{BB25CD13-5ADB-47AB-B411-A5DD311253CE}" destId="{CC951E7D-6E05-4DD0-ABAA-0C34D825EE5A}" srcOrd="0" destOrd="0" presId="urn:microsoft.com/office/officeart/2008/layout/VerticalCurvedList"/>
    <dgm:cxn modelId="{953DD5AA-42FC-4BA2-93E5-CD78F9A0DB21}" type="presParOf" srcId="{BB25CD13-5ADB-47AB-B411-A5DD311253CE}" destId="{0F6245DC-3A0F-4222-8B23-6F61B70D8DA0}" srcOrd="1" destOrd="0" presId="urn:microsoft.com/office/officeart/2008/layout/VerticalCurvedList"/>
    <dgm:cxn modelId="{A536C338-81B8-45C3-85FF-EE0B5D8C5662}" type="presParOf" srcId="{BB25CD13-5ADB-47AB-B411-A5DD311253CE}" destId="{5049F5E8-161C-40A2-BFFF-E1E4F746ED41}" srcOrd="2" destOrd="0" presId="urn:microsoft.com/office/officeart/2008/layout/VerticalCurvedList"/>
    <dgm:cxn modelId="{9FE5525D-7C0A-4C90-8D7D-684CFA337617}" type="presParOf" srcId="{BB25CD13-5ADB-47AB-B411-A5DD311253CE}" destId="{2B8E97A1-3462-41A5-8E79-7364D1B16EB9}" srcOrd="3" destOrd="0" presId="urn:microsoft.com/office/officeart/2008/layout/VerticalCurvedList"/>
    <dgm:cxn modelId="{5B249E15-B3F9-4F1D-94DB-910CAA776E21}" type="presParOf" srcId="{BCC7C946-AACF-46E3-9BB9-E77ED7D9187A}" destId="{0562AA92-0903-45F9-885F-BE9248F7150C}" srcOrd="1" destOrd="0" presId="urn:microsoft.com/office/officeart/2008/layout/VerticalCurvedList"/>
    <dgm:cxn modelId="{47286B94-DB46-41E1-B814-3BECA2BA641C}" type="presParOf" srcId="{BCC7C946-AACF-46E3-9BB9-E77ED7D9187A}" destId="{5C682DCF-A5FA-4889-8B41-6C3BC51B225C}" srcOrd="2" destOrd="0" presId="urn:microsoft.com/office/officeart/2008/layout/VerticalCurvedList"/>
    <dgm:cxn modelId="{8E0CFEFC-DDB8-4DBC-8FBE-69F4853CEF56}" type="presParOf" srcId="{5C682DCF-A5FA-4889-8B41-6C3BC51B225C}" destId="{129C0B65-334B-46A6-9831-628C31C868B7}" srcOrd="0" destOrd="0" presId="urn:microsoft.com/office/officeart/2008/layout/VerticalCurvedList"/>
    <dgm:cxn modelId="{D56D25C7-4B07-4C6F-9BF9-687BA7AE9413}" type="presParOf" srcId="{BCC7C946-AACF-46E3-9BB9-E77ED7D9187A}" destId="{206D456B-E8C4-4EFD-B9BD-4B9D5DD1DAAF}" srcOrd="3" destOrd="0" presId="urn:microsoft.com/office/officeart/2008/layout/VerticalCurvedList"/>
    <dgm:cxn modelId="{14D568CD-D644-4B14-850C-19BA9F334C1D}" type="presParOf" srcId="{BCC7C946-AACF-46E3-9BB9-E77ED7D9187A}" destId="{B4B3755F-2188-4D96-84A9-3998CEE063D3}" srcOrd="4" destOrd="0" presId="urn:microsoft.com/office/officeart/2008/layout/VerticalCurvedList"/>
    <dgm:cxn modelId="{361D1A68-AE16-4FA2-AC29-49921E69A544}" type="presParOf" srcId="{B4B3755F-2188-4D96-84A9-3998CEE063D3}" destId="{A192D331-1B05-4FA6-BFB1-C64C6E773988}" srcOrd="0" destOrd="0" presId="urn:microsoft.com/office/officeart/2008/layout/VerticalCurvedList"/>
    <dgm:cxn modelId="{0E7F2751-71CD-4E4B-8CDF-9101B6F8B71B}" type="presParOf" srcId="{BCC7C946-AACF-46E3-9BB9-E77ED7D9187A}" destId="{5FDE9A52-A2A5-43EA-B1F8-7E645AD9190C}" srcOrd="5" destOrd="0" presId="urn:microsoft.com/office/officeart/2008/layout/VerticalCurvedList"/>
    <dgm:cxn modelId="{9DFBDED6-A59E-4DB0-8304-FB0743A6F573}" type="presParOf" srcId="{BCC7C946-AACF-46E3-9BB9-E77ED7D9187A}" destId="{570AA47F-B7F5-47F4-89B7-5ED6545BF1B3}" srcOrd="6" destOrd="0" presId="urn:microsoft.com/office/officeart/2008/layout/VerticalCurvedList"/>
    <dgm:cxn modelId="{82D977AF-FF2C-4849-89F6-A321A9A6EA8B}" type="presParOf" srcId="{570AA47F-B7F5-47F4-89B7-5ED6545BF1B3}" destId="{8D73AED5-AB90-4A8A-A9D5-BCD5E096933D}" srcOrd="0" destOrd="0" presId="urn:microsoft.com/office/officeart/2008/layout/VerticalCurvedList"/>
    <dgm:cxn modelId="{CDD20372-8574-4C9C-99FC-16000F594C9F}" type="presParOf" srcId="{BCC7C946-AACF-46E3-9BB9-E77ED7D9187A}" destId="{428C3536-6FC3-49BD-B324-D0E68BEDF7BA}" srcOrd="7" destOrd="0" presId="urn:microsoft.com/office/officeart/2008/layout/VerticalCurvedList"/>
    <dgm:cxn modelId="{E0FE3264-79B3-4A66-9530-091B6E452E35}" type="presParOf" srcId="{BCC7C946-AACF-46E3-9BB9-E77ED7D9187A}" destId="{8A89F503-986B-4B19-9735-AAC37367DACB}" srcOrd="8" destOrd="0" presId="urn:microsoft.com/office/officeart/2008/layout/VerticalCurvedList"/>
    <dgm:cxn modelId="{57CF3904-F52F-434F-B254-709793BEDF81}" type="presParOf" srcId="{8A89F503-986B-4B19-9735-AAC37367DACB}" destId="{1B78F3E5-E04E-42F6-AE98-1F78342F9145}" srcOrd="0" destOrd="0" presId="urn:microsoft.com/office/officeart/2008/layout/VerticalCurvedList"/>
    <dgm:cxn modelId="{DE4F5866-4752-46CA-AA87-69A8BBE69A81}" type="presParOf" srcId="{BCC7C946-AACF-46E3-9BB9-E77ED7D9187A}" destId="{FE6DC65B-EAA3-492E-8995-6037A1A1078D}" srcOrd="9" destOrd="0" presId="urn:microsoft.com/office/officeart/2008/layout/VerticalCurvedList"/>
    <dgm:cxn modelId="{BC2AF7B6-9E1B-4678-82D7-A1C0D587583D}" type="presParOf" srcId="{BCC7C946-AACF-46E3-9BB9-E77ED7D9187A}" destId="{EB0EAD90-D666-4A30-A50E-3831C0E79D11}" srcOrd="10" destOrd="0" presId="urn:microsoft.com/office/officeart/2008/layout/VerticalCurvedList"/>
    <dgm:cxn modelId="{563FC108-351B-4E5B-A705-A20EADA759F3}" type="presParOf" srcId="{EB0EAD90-D666-4A30-A50E-3831C0E79D11}" destId="{2A49B6A6-6089-43FD-8FCD-D7C809D01F8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35F8D7D-D704-4088-A0FB-7757B34EE1E6}" type="doc">
      <dgm:prSet loTypeId="urn:microsoft.com/office/officeart/2005/8/layout/pyramid3" loCatId="pyramid" qsTypeId="urn:microsoft.com/office/officeart/2005/8/quickstyle/simple1" qsCatId="simple" csTypeId="urn:microsoft.com/office/officeart/2005/8/colors/accent1_2" csCatId="accent1" phldr="1"/>
      <dgm:spPr/>
    </dgm:pt>
    <dgm:pt modelId="{9EB98213-8754-456F-B941-D28203F8BC3F}">
      <dgm:prSet phldrT="[Text]" custT="1"/>
      <dgm:spPr>
        <a:solidFill>
          <a:srgbClr val="02C39A"/>
        </a:solidFill>
      </dgm:spPr>
      <dgm:t>
        <a:bodyPr/>
        <a:lstStyle/>
        <a:p>
          <a:r>
            <a:rPr lang="en-US" sz="1200">
              <a:solidFill>
                <a:schemeClr val="bg1"/>
              </a:solidFill>
            </a:rPr>
            <a:t>Improve performance measurement, report progress, communicate success</a:t>
          </a:r>
        </a:p>
      </dgm:t>
    </dgm:pt>
    <dgm:pt modelId="{DA62B5D7-EBE3-454F-8AA0-CAD167FACCA4}" type="parTrans" cxnId="{8FFE918A-BB8D-4431-95E4-911B813FC16A}">
      <dgm:prSet/>
      <dgm:spPr/>
      <dgm:t>
        <a:bodyPr/>
        <a:lstStyle/>
        <a:p>
          <a:endParaRPr lang="en-US" sz="2000">
            <a:solidFill>
              <a:schemeClr val="bg1"/>
            </a:solidFill>
          </a:endParaRPr>
        </a:p>
      </dgm:t>
    </dgm:pt>
    <dgm:pt modelId="{AE889DC0-4271-458B-9F41-9BE16DAC40C4}" type="sibTrans" cxnId="{8FFE918A-BB8D-4431-95E4-911B813FC16A}">
      <dgm:prSet/>
      <dgm:spPr/>
      <dgm:t>
        <a:bodyPr/>
        <a:lstStyle/>
        <a:p>
          <a:endParaRPr lang="en-US" sz="2000">
            <a:solidFill>
              <a:schemeClr val="bg1"/>
            </a:solidFill>
          </a:endParaRPr>
        </a:p>
      </dgm:t>
    </dgm:pt>
    <dgm:pt modelId="{1FECC7EC-D479-4196-8A71-7B27A725EFBC}">
      <dgm:prSet phldrT="[Text]" custT="1"/>
      <dgm:spPr>
        <a:solidFill>
          <a:srgbClr val="028090"/>
        </a:solidFill>
      </dgm:spPr>
      <dgm:t>
        <a:bodyPr/>
        <a:lstStyle/>
        <a:p>
          <a:r>
            <a:rPr lang="en-US" sz="1200">
              <a:solidFill>
                <a:schemeClr val="bg1"/>
              </a:solidFill>
            </a:rPr>
            <a:t>Reduce impact with infrastructure and operations changes</a:t>
          </a:r>
        </a:p>
      </dgm:t>
    </dgm:pt>
    <dgm:pt modelId="{017B39B2-7B4F-4E6F-AFCD-24FCD6D46571}" type="parTrans" cxnId="{28F41388-55AD-4E76-8CDB-5A7C2540281F}">
      <dgm:prSet/>
      <dgm:spPr/>
      <dgm:t>
        <a:bodyPr/>
        <a:lstStyle/>
        <a:p>
          <a:endParaRPr lang="en-US" sz="2000">
            <a:solidFill>
              <a:schemeClr val="bg1"/>
            </a:solidFill>
          </a:endParaRPr>
        </a:p>
      </dgm:t>
    </dgm:pt>
    <dgm:pt modelId="{1E4CC059-F795-481F-9608-8803F55D3AE7}" type="sibTrans" cxnId="{28F41388-55AD-4E76-8CDB-5A7C2540281F}">
      <dgm:prSet/>
      <dgm:spPr/>
      <dgm:t>
        <a:bodyPr/>
        <a:lstStyle/>
        <a:p>
          <a:endParaRPr lang="en-US" sz="2000">
            <a:solidFill>
              <a:schemeClr val="bg1"/>
            </a:solidFill>
          </a:endParaRPr>
        </a:p>
      </dgm:t>
    </dgm:pt>
    <dgm:pt modelId="{C6338087-726B-466A-B0DC-9040E777504E}">
      <dgm:prSet phldrT="[Text]" custT="1"/>
      <dgm:spPr>
        <a:solidFill>
          <a:srgbClr val="04738F"/>
        </a:solidFill>
      </dgm:spPr>
      <dgm:t>
        <a:bodyPr/>
        <a:lstStyle/>
        <a:p>
          <a:r>
            <a:rPr lang="en-US" sz="1100">
              <a:solidFill>
                <a:srgbClr val="E6E6E6"/>
              </a:solidFill>
            </a:rPr>
            <a:t>Substitute carbon-based energy with zero emission</a:t>
          </a:r>
        </a:p>
      </dgm:t>
    </dgm:pt>
    <dgm:pt modelId="{6D2E871D-1A30-4931-89FB-AA2AC82E04F0}" type="parTrans" cxnId="{6AB35594-06A8-4E1C-B804-C5E0D4818341}">
      <dgm:prSet/>
      <dgm:spPr/>
      <dgm:t>
        <a:bodyPr/>
        <a:lstStyle/>
        <a:p>
          <a:endParaRPr lang="en-US" sz="2000">
            <a:solidFill>
              <a:schemeClr val="bg1"/>
            </a:solidFill>
          </a:endParaRPr>
        </a:p>
      </dgm:t>
    </dgm:pt>
    <dgm:pt modelId="{21362A18-9F4F-4619-880E-62B9867FED69}" type="sibTrans" cxnId="{6AB35594-06A8-4E1C-B804-C5E0D4818341}">
      <dgm:prSet/>
      <dgm:spPr/>
      <dgm:t>
        <a:bodyPr/>
        <a:lstStyle/>
        <a:p>
          <a:endParaRPr lang="en-US" sz="2000">
            <a:solidFill>
              <a:schemeClr val="bg1"/>
            </a:solidFill>
          </a:endParaRPr>
        </a:p>
      </dgm:t>
    </dgm:pt>
    <dgm:pt modelId="{57A976E8-A87B-4BCE-8EF4-C918B1C185BE}">
      <dgm:prSet phldrT="[Text]" custT="1"/>
      <dgm:spPr>
        <a:solidFill>
          <a:srgbClr val="05668D"/>
        </a:solidFill>
      </dgm:spPr>
      <dgm:t>
        <a:bodyPr/>
        <a:lstStyle/>
        <a:p>
          <a:pPr>
            <a:lnSpc>
              <a:spcPct val="100000"/>
            </a:lnSpc>
          </a:pPr>
          <a:r>
            <a:rPr lang="en-US" sz="900" b="0">
              <a:solidFill>
                <a:schemeClr val="bg1"/>
              </a:solidFill>
            </a:rPr>
            <a:t>Offset</a:t>
          </a:r>
        </a:p>
        <a:p>
          <a:pPr>
            <a:lnSpc>
              <a:spcPct val="100000"/>
            </a:lnSpc>
          </a:pPr>
          <a:r>
            <a:rPr lang="en-US" sz="900" b="0">
              <a:solidFill>
                <a:schemeClr val="bg1"/>
              </a:solidFill>
            </a:rPr>
            <a:t> impacts</a:t>
          </a:r>
        </a:p>
        <a:p>
          <a:pPr>
            <a:lnSpc>
              <a:spcPct val="100000"/>
            </a:lnSpc>
          </a:pPr>
          <a:endParaRPr lang="en-US" sz="1400" b="1">
            <a:solidFill>
              <a:schemeClr val="bg1"/>
            </a:solidFill>
          </a:endParaRPr>
        </a:p>
      </dgm:t>
    </dgm:pt>
    <dgm:pt modelId="{B6DC44F5-746B-4F72-B018-C660F6014455}" type="parTrans" cxnId="{2AAAE3D7-B24F-4312-9EF1-1C099E4DC7EF}">
      <dgm:prSet/>
      <dgm:spPr/>
      <dgm:t>
        <a:bodyPr/>
        <a:lstStyle/>
        <a:p>
          <a:endParaRPr lang="en-US" sz="2000">
            <a:solidFill>
              <a:schemeClr val="bg1"/>
            </a:solidFill>
          </a:endParaRPr>
        </a:p>
      </dgm:t>
    </dgm:pt>
    <dgm:pt modelId="{D99811D0-3BB2-4470-A3FF-0CEC86C58374}" type="sibTrans" cxnId="{2AAAE3D7-B24F-4312-9EF1-1C099E4DC7EF}">
      <dgm:prSet/>
      <dgm:spPr/>
      <dgm:t>
        <a:bodyPr/>
        <a:lstStyle/>
        <a:p>
          <a:endParaRPr lang="en-US" sz="2000">
            <a:solidFill>
              <a:schemeClr val="bg1"/>
            </a:solidFill>
          </a:endParaRPr>
        </a:p>
      </dgm:t>
    </dgm:pt>
    <dgm:pt modelId="{EE8B506F-4607-4722-B34F-C854D55C5F0E}">
      <dgm:prSet phldrT="[Text]" custT="1"/>
      <dgm:spPr>
        <a:solidFill>
          <a:srgbClr val="00A896"/>
        </a:solidFill>
      </dgm:spPr>
      <dgm:t>
        <a:bodyPr/>
        <a:lstStyle/>
        <a:p>
          <a:r>
            <a:rPr lang="en-US" sz="1200">
              <a:solidFill>
                <a:schemeClr val="bg1"/>
              </a:solidFill>
            </a:rPr>
            <a:t>Avoid impact with sustainable design, procurement and operations strategies</a:t>
          </a:r>
        </a:p>
      </dgm:t>
    </dgm:pt>
    <dgm:pt modelId="{61CDC017-C131-4A7D-B049-27B47584B641}" type="parTrans" cxnId="{122ADE5A-BD39-43AA-A3F4-2A82261AB020}">
      <dgm:prSet/>
      <dgm:spPr/>
      <dgm:t>
        <a:bodyPr/>
        <a:lstStyle/>
        <a:p>
          <a:endParaRPr lang="en-US" sz="2000">
            <a:solidFill>
              <a:schemeClr val="bg1"/>
            </a:solidFill>
          </a:endParaRPr>
        </a:p>
      </dgm:t>
    </dgm:pt>
    <dgm:pt modelId="{2B0A6CAD-EA30-42E7-A3A7-DF6ED0048107}" type="sibTrans" cxnId="{122ADE5A-BD39-43AA-A3F4-2A82261AB020}">
      <dgm:prSet/>
      <dgm:spPr/>
      <dgm:t>
        <a:bodyPr/>
        <a:lstStyle/>
        <a:p>
          <a:endParaRPr lang="en-US" sz="2000">
            <a:solidFill>
              <a:schemeClr val="bg1"/>
            </a:solidFill>
          </a:endParaRPr>
        </a:p>
      </dgm:t>
    </dgm:pt>
    <dgm:pt modelId="{FAAB1C14-0487-4C0E-8EA6-89A1CBC1347F}" type="pres">
      <dgm:prSet presAssocID="{835F8D7D-D704-4088-A0FB-7757B34EE1E6}" presName="Name0" presStyleCnt="0">
        <dgm:presLayoutVars>
          <dgm:dir/>
          <dgm:animLvl val="lvl"/>
          <dgm:resizeHandles val="exact"/>
        </dgm:presLayoutVars>
      </dgm:prSet>
      <dgm:spPr/>
    </dgm:pt>
    <dgm:pt modelId="{8D574463-1108-4A48-8A76-6209192D013F}" type="pres">
      <dgm:prSet presAssocID="{9EB98213-8754-456F-B941-D28203F8BC3F}" presName="Name8" presStyleCnt="0"/>
      <dgm:spPr/>
    </dgm:pt>
    <dgm:pt modelId="{709D439E-927B-42A6-80B1-3F34DF43C4E0}" type="pres">
      <dgm:prSet presAssocID="{9EB98213-8754-456F-B941-D28203F8BC3F}" presName="level" presStyleLbl="node1" presStyleIdx="0" presStyleCnt="5">
        <dgm:presLayoutVars>
          <dgm:chMax val="1"/>
          <dgm:bulletEnabled val="1"/>
        </dgm:presLayoutVars>
      </dgm:prSet>
      <dgm:spPr/>
    </dgm:pt>
    <dgm:pt modelId="{FC9286EE-3057-4C85-A1F8-95D21D1B376F}" type="pres">
      <dgm:prSet presAssocID="{9EB98213-8754-456F-B941-D28203F8BC3F}" presName="levelTx" presStyleLbl="revTx" presStyleIdx="0" presStyleCnt="0">
        <dgm:presLayoutVars>
          <dgm:chMax val="1"/>
          <dgm:bulletEnabled val="1"/>
        </dgm:presLayoutVars>
      </dgm:prSet>
      <dgm:spPr/>
    </dgm:pt>
    <dgm:pt modelId="{DDA8604F-155D-4519-8891-1B3106516C47}" type="pres">
      <dgm:prSet presAssocID="{EE8B506F-4607-4722-B34F-C854D55C5F0E}" presName="Name8" presStyleCnt="0"/>
      <dgm:spPr/>
    </dgm:pt>
    <dgm:pt modelId="{8C284C3A-A81F-4F1B-899E-40DF9DEEDB3A}" type="pres">
      <dgm:prSet presAssocID="{EE8B506F-4607-4722-B34F-C854D55C5F0E}" presName="level" presStyleLbl="node1" presStyleIdx="1" presStyleCnt="5">
        <dgm:presLayoutVars>
          <dgm:chMax val="1"/>
          <dgm:bulletEnabled val="1"/>
        </dgm:presLayoutVars>
      </dgm:prSet>
      <dgm:spPr/>
    </dgm:pt>
    <dgm:pt modelId="{C73EE807-072D-4A7D-8843-C933FE13F17F}" type="pres">
      <dgm:prSet presAssocID="{EE8B506F-4607-4722-B34F-C854D55C5F0E}" presName="levelTx" presStyleLbl="revTx" presStyleIdx="0" presStyleCnt="0">
        <dgm:presLayoutVars>
          <dgm:chMax val="1"/>
          <dgm:bulletEnabled val="1"/>
        </dgm:presLayoutVars>
      </dgm:prSet>
      <dgm:spPr/>
    </dgm:pt>
    <dgm:pt modelId="{DF719224-E200-445D-B108-9A039474110F}" type="pres">
      <dgm:prSet presAssocID="{1FECC7EC-D479-4196-8A71-7B27A725EFBC}" presName="Name8" presStyleCnt="0"/>
      <dgm:spPr/>
    </dgm:pt>
    <dgm:pt modelId="{D09F6743-356A-40F0-A3A2-ECA32C3EC46C}" type="pres">
      <dgm:prSet presAssocID="{1FECC7EC-D479-4196-8A71-7B27A725EFBC}" presName="level" presStyleLbl="node1" presStyleIdx="2" presStyleCnt="5">
        <dgm:presLayoutVars>
          <dgm:chMax val="1"/>
          <dgm:bulletEnabled val="1"/>
        </dgm:presLayoutVars>
      </dgm:prSet>
      <dgm:spPr/>
    </dgm:pt>
    <dgm:pt modelId="{E9E58D6F-F85B-41A2-9282-48D29CFFEA8B}" type="pres">
      <dgm:prSet presAssocID="{1FECC7EC-D479-4196-8A71-7B27A725EFBC}" presName="levelTx" presStyleLbl="revTx" presStyleIdx="0" presStyleCnt="0">
        <dgm:presLayoutVars>
          <dgm:chMax val="1"/>
          <dgm:bulletEnabled val="1"/>
        </dgm:presLayoutVars>
      </dgm:prSet>
      <dgm:spPr/>
    </dgm:pt>
    <dgm:pt modelId="{D71E6BC3-06E6-46FC-8959-E8D484BC0A4A}" type="pres">
      <dgm:prSet presAssocID="{C6338087-726B-466A-B0DC-9040E777504E}" presName="Name8" presStyleCnt="0"/>
      <dgm:spPr/>
    </dgm:pt>
    <dgm:pt modelId="{F2D25748-54E7-4D25-8EBC-7C057522478E}" type="pres">
      <dgm:prSet presAssocID="{C6338087-726B-466A-B0DC-9040E777504E}" presName="level" presStyleLbl="node1" presStyleIdx="3" presStyleCnt="5">
        <dgm:presLayoutVars>
          <dgm:chMax val="1"/>
          <dgm:bulletEnabled val="1"/>
        </dgm:presLayoutVars>
      </dgm:prSet>
      <dgm:spPr/>
    </dgm:pt>
    <dgm:pt modelId="{0E4DCCB0-6A66-4FB6-B81B-A87253D6A773}" type="pres">
      <dgm:prSet presAssocID="{C6338087-726B-466A-B0DC-9040E777504E}" presName="levelTx" presStyleLbl="revTx" presStyleIdx="0" presStyleCnt="0">
        <dgm:presLayoutVars>
          <dgm:chMax val="1"/>
          <dgm:bulletEnabled val="1"/>
        </dgm:presLayoutVars>
      </dgm:prSet>
      <dgm:spPr/>
    </dgm:pt>
    <dgm:pt modelId="{363672FE-59E0-47AE-B1ED-8679D6CDD7B4}" type="pres">
      <dgm:prSet presAssocID="{57A976E8-A87B-4BCE-8EF4-C918B1C185BE}" presName="Name8" presStyleCnt="0"/>
      <dgm:spPr/>
    </dgm:pt>
    <dgm:pt modelId="{2F13117B-442C-49DF-80DF-6A4543386B72}" type="pres">
      <dgm:prSet presAssocID="{57A976E8-A87B-4BCE-8EF4-C918B1C185BE}" presName="level" presStyleLbl="node1" presStyleIdx="4" presStyleCnt="5">
        <dgm:presLayoutVars>
          <dgm:chMax val="1"/>
          <dgm:bulletEnabled val="1"/>
        </dgm:presLayoutVars>
      </dgm:prSet>
      <dgm:spPr/>
    </dgm:pt>
    <dgm:pt modelId="{8CA04C94-DF6A-45FE-9130-4DF890175434}" type="pres">
      <dgm:prSet presAssocID="{57A976E8-A87B-4BCE-8EF4-C918B1C185BE}" presName="levelTx" presStyleLbl="revTx" presStyleIdx="0" presStyleCnt="0">
        <dgm:presLayoutVars>
          <dgm:chMax val="1"/>
          <dgm:bulletEnabled val="1"/>
        </dgm:presLayoutVars>
      </dgm:prSet>
      <dgm:spPr/>
    </dgm:pt>
  </dgm:ptLst>
  <dgm:cxnLst>
    <dgm:cxn modelId="{35938B00-8CBF-4B75-8BC4-15C6C70FC974}" type="presOf" srcId="{EE8B506F-4607-4722-B34F-C854D55C5F0E}" destId="{8C284C3A-A81F-4F1B-899E-40DF9DEEDB3A}" srcOrd="0" destOrd="0" presId="urn:microsoft.com/office/officeart/2005/8/layout/pyramid3"/>
    <dgm:cxn modelId="{4B0A0315-0BDE-4C77-8331-DA5962216080}" type="presOf" srcId="{9EB98213-8754-456F-B941-D28203F8BC3F}" destId="{709D439E-927B-42A6-80B1-3F34DF43C4E0}" srcOrd="0" destOrd="0" presId="urn:microsoft.com/office/officeart/2005/8/layout/pyramid3"/>
    <dgm:cxn modelId="{697A521C-38B6-42E2-AABD-DFA1F9FA17BF}" type="presOf" srcId="{C6338087-726B-466A-B0DC-9040E777504E}" destId="{F2D25748-54E7-4D25-8EBC-7C057522478E}" srcOrd="0" destOrd="0" presId="urn:microsoft.com/office/officeart/2005/8/layout/pyramid3"/>
    <dgm:cxn modelId="{15E55D36-5EF9-42EE-BA7C-9804C3D3F47C}" type="presOf" srcId="{835F8D7D-D704-4088-A0FB-7757B34EE1E6}" destId="{FAAB1C14-0487-4C0E-8EA6-89A1CBC1347F}" srcOrd="0" destOrd="0" presId="urn:microsoft.com/office/officeart/2005/8/layout/pyramid3"/>
    <dgm:cxn modelId="{5E718776-30E9-4D92-88BD-5258730FDFF6}" type="presOf" srcId="{1FECC7EC-D479-4196-8A71-7B27A725EFBC}" destId="{D09F6743-356A-40F0-A3A2-ECA32C3EC46C}" srcOrd="0" destOrd="0" presId="urn:microsoft.com/office/officeart/2005/8/layout/pyramid3"/>
    <dgm:cxn modelId="{EB28CB77-9286-4F1E-BB45-3603F2AE102F}" type="presOf" srcId="{57A976E8-A87B-4BCE-8EF4-C918B1C185BE}" destId="{2F13117B-442C-49DF-80DF-6A4543386B72}" srcOrd="0" destOrd="0" presId="urn:microsoft.com/office/officeart/2005/8/layout/pyramid3"/>
    <dgm:cxn modelId="{122ADE5A-BD39-43AA-A3F4-2A82261AB020}" srcId="{835F8D7D-D704-4088-A0FB-7757B34EE1E6}" destId="{EE8B506F-4607-4722-B34F-C854D55C5F0E}" srcOrd="1" destOrd="0" parTransId="{61CDC017-C131-4A7D-B049-27B47584B641}" sibTransId="{2B0A6CAD-EA30-42E7-A3A7-DF6ED0048107}"/>
    <dgm:cxn modelId="{28F41388-55AD-4E76-8CDB-5A7C2540281F}" srcId="{835F8D7D-D704-4088-A0FB-7757B34EE1E6}" destId="{1FECC7EC-D479-4196-8A71-7B27A725EFBC}" srcOrd="2" destOrd="0" parTransId="{017B39B2-7B4F-4E6F-AFCD-24FCD6D46571}" sibTransId="{1E4CC059-F795-481F-9608-8803F55D3AE7}"/>
    <dgm:cxn modelId="{8FFE918A-BB8D-4431-95E4-911B813FC16A}" srcId="{835F8D7D-D704-4088-A0FB-7757B34EE1E6}" destId="{9EB98213-8754-456F-B941-D28203F8BC3F}" srcOrd="0" destOrd="0" parTransId="{DA62B5D7-EBE3-454F-8AA0-CAD167FACCA4}" sibTransId="{AE889DC0-4271-458B-9F41-9BE16DAC40C4}"/>
    <dgm:cxn modelId="{6AB35594-06A8-4E1C-B804-C5E0D4818341}" srcId="{835F8D7D-D704-4088-A0FB-7757B34EE1E6}" destId="{C6338087-726B-466A-B0DC-9040E777504E}" srcOrd="3" destOrd="0" parTransId="{6D2E871D-1A30-4931-89FB-AA2AC82E04F0}" sibTransId="{21362A18-9F4F-4619-880E-62B9867FED69}"/>
    <dgm:cxn modelId="{DC7BBA9A-E02F-498E-BD65-CCF25E1793AD}" type="presOf" srcId="{C6338087-726B-466A-B0DC-9040E777504E}" destId="{0E4DCCB0-6A66-4FB6-B81B-A87253D6A773}" srcOrd="1" destOrd="0" presId="urn:microsoft.com/office/officeart/2005/8/layout/pyramid3"/>
    <dgm:cxn modelId="{81FA24A0-FDA3-4CCC-A274-0D48DB157483}" type="presOf" srcId="{1FECC7EC-D479-4196-8A71-7B27A725EFBC}" destId="{E9E58D6F-F85B-41A2-9282-48D29CFFEA8B}" srcOrd="1" destOrd="0" presId="urn:microsoft.com/office/officeart/2005/8/layout/pyramid3"/>
    <dgm:cxn modelId="{28F56BD5-BA12-4DD2-AE96-28386F0F22C7}" type="presOf" srcId="{9EB98213-8754-456F-B941-D28203F8BC3F}" destId="{FC9286EE-3057-4C85-A1F8-95D21D1B376F}" srcOrd="1" destOrd="0" presId="urn:microsoft.com/office/officeart/2005/8/layout/pyramid3"/>
    <dgm:cxn modelId="{2AAAE3D7-B24F-4312-9EF1-1C099E4DC7EF}" srcId="{835F8D7D-D704-4088-A0FB-7757B34EE1E6}" destId="{57A976E8-A87B-4BCE-8EF4-C918B1C185BE}" srcOrd="4" destOrd="0" parTransId="{B6DC44F5-746B-4F72-B018-C660F6014455}" sibTransId="{D99811D0-3BB2-4470-A3FF-0CEC86C58374}"/>
    <dgm:cxn modelId="{6965F6DA-5947-4DD1-B04A-CE95D126CE03}" type="presOf" srcId="{57A976E8-A87B-4BCE-8EF4-C918B1C185BE}" destId="{8CA04C94-DF6A-45FE-9130-4DF890175434}" srcOrd="1" destOrd="0" presId="urn:microsoft.com/office/officeart/2005/8/layout/pyramid3"/>
    <dgm:cxn modelId="{512C19E9-2C82-4B1D-B099-29033059F11C}" type="presOf" srcId="{EE8B506F-4607-4722-B34F-C854D55C5F0E}" destId="{C73EE807-072D-4A7D-8843-C933FE13F17F}" srcOrd="1" destOrd="0" presId="urn:microsoft.com/office/officeart/2005/8/layout/pyramid3"/>
    <dgm:cxn modelId="{8130A424-2864-4D11-962E-6689510333A3}" type="presParOf" srcId="{FAAB1C14-0487-4C0E-8EA6-89A1CBC1347F}" destId="{8D574463-1108-4A48-8A76-6209192D013F}" srcOrd="0" destOrd="0" presId="urn:microsoft.com/office/officeart/2005/8/layout/pyramid3"/>
    <dgm:cxn modelId="{518A7A90-653C-4AFA-A5D4-B4071464D9DD}" type="presParOf" srcId="{8D574463-1108-4A48-8A76-6209192D013F}" destId="{709D439E-927B-42A6-80B1-3F34DF43C4E0}" srcOrd="0" destOrd="0" presId="urn:microsoft.com/office/officeart/2005/8/layout/pyramid3"/>
    <dgm:cxn modelId="{2D2E8808-A995-44D6-B403-46457C9178D0}" type="presParOf" srcId="{8D574463-1108-4A48-8A76-6209192D013F}" destId="{FC9286EE-3057-4C85-A1F8-95D21D1B376F}" srcOrd="1" destOrd="0" presId="urn:microsoft.com/office/officeart/2005/8/layout/pyramid3"/>
    <dgm:cxn modelId="{6AE2BB6A-5A27-4D07-9105-5237D6F6735C}" type="presParOf" srcId="{FAAB1C14-0487-4C0E-8EA6-89A1CBC1347F}" destId="{DDA8604F-155D-4519-8891-1B3106516C47}" srcOrd="1" destOrd="0" presId="urn:microsoft.com/office/officeart/2005/8/layout/pyramid3"/>
    <dgm:cxn modelId="{57D9962F-6D4D-4D36-8474-9BA9CD189EF3}" type="presParOf" srcId="{DDA8604F-155D-4519-8891-1B3106516C47}" destId="{8C284C3A-A81F-4F1B-899E-40DF9DEEDB3A}" srcOrd="0" destOrd="0" presId="urn:microsoft.com/office/officeart/2005/8/layout/pyramid3"/>
    <dgm:cxn modelId="{1EF375BD-E4EC-4F7C-B1B0-64DFB8C5A61B}" type="presParOf" srcId="{DDA8604F-155D-4519-8891-1B3106516C47}" destId="{C73EE807-072D-4A7D-8843-C933FE13F17F}" srcOrd="1" destOrd="0" presId="urn:microsoft.com/office/officeart/2005/8/layout/pyramid3"/>
    <dgm:cxn modelId="{67402F90-589E-4126-BB41-DDBD030048ED}" type="presParOf" srcId="{FAAB1C14-0487-4C0E-8EA6-89A1CBC1347F}" destId="{DF719224-E200-445D-B108-9A039474110F}" srcOrd="2" destOrd="0" presId="urn:microsoft.com/office/officeart/2005/8/layout/pyramid3"/>
    <dgm:cxn modelId="{084EB160-D2F9-43D3-8544-BAFD1D52A0D5}" type="presParOf" srcId="{DF719224-E200-445D-B108-9A039474110F}" destId="{D09F6743-356A-40F0-A3A2-ECA32C3EC46C}" srcOrd="0" destOrd="0" presId="urn:microsoft.com/office/officeart/2005/8/layout/pyramid3"/>
    <dgm:cxn modelId="{40C679DF-EBDF-45BA-A3BC-A0CB0889E315}" type="presParOf" srcId="{DF719224-E200-445D-B108-9A039474110F}" destId="{E9E58D6F-F85B-41A2-9282-48D29CFFEA8B}" srcOrd="1" destOrd="0" presId="urn:microsoft.com/office/officeart/2005/8/layout/pyramid3"/>
    <dgm:cxn modelId="{425E91E4-C8BD-4572-82ED-DACD7C8989DF}" type="presParOf" srcId="{FAAB1C14-0487-4C0E-8EA6-89A1CBC1347F}" destId="{D71E6BC3-06E6-46FC-8959-E8D484BC0A4A}" srcOrd="3" destOrd="0" presId="urn:microsoft.com/office/officeart/2005/8/layout/pyramid3"/>
    <dgm:cxn modelId="{98F150BE-0F7E-4036-965C-3B2FE9135472}" type="presParOf" srcId="{D71E6BC3-06E6-46FC-8959-E8D484BC0A4A}" destId="{F2D25748-54E7-4D25-8EBC-7C057522478E}" srcOrd="0" destOrd="0" presId="urn:microsoft.com/office/officeart/2005/8/layout/pyramid3"/>
    <dgm:cxn modelId="{82B87310-74C2-4305-99E8-60CA3C8DE030}" type="presParOf" srcId="{D71E6BC3-06E6-46FC-8959-E8D484BC0A4A}" destId="{0E4DCCB0-6A66-4FB6-B81B-A87253D6A773}" srcOrd="1" destOrd="0" presId="urn:microsoft.com/office/officeart/2005/8/layout/pyramid3"/>
    <dgm:cxn modelId="{53AB0A26-97DC-4E3C-B0DC-8C565B0EAFC1}" type="presParOf" srcId="{FAAB1C14-0487-4C0E-8EA6-89A1CBC1347F}" destId="{363672FE-59E0-47AE-B1ED-8679D6CDD7B4}" srcOrd="4" destOrd="0" presId="urn:microsoft.com/office/officeart/2005/8/layout/pyramid3"/>
    <dgm:cxn modelId="{4D8B0AAA-08C8-4FFC-8448-0D8EDD20012B}" type="presParOf" srcId="{363672FE-59E0-47AE-B1ED-8679D6CDD7B4}" destId="{2F13117B-442C-49DF-80DF-6A4543386B72}" srcOrd="0" destOrd="0" presId="urn:microsoft.com/office/officeart/2005/8/layout/pyramid3"/>
    <dgm:cxn modelId="{1C8DEE7F-0DA9-48CE-9304-FB7E9C174600}" type="presParOf" srcId="{363672FE-59E0-47AE-B1ED-8679D6CDD7B4}" destId="{8CA04C94-DF6A-45FE-9130-4DF890175434}" srcOrd="1" destOrd="0" presId="urn:microsoft.com/office/officeart/2005/8/layout/pyramid3"/>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89EC68-980B-4F38-96F2-BA777C9E5FDC}" type="doc">
      <dgm:prSet loTypeId="urn:microsoft.com/office/officeart/2005/8/layout/cycle8" loCatId="cycle" qsTypeId="urn:microsoft.com/office/officeart/2005/8/quickstyle/simple1" qsCatId="simple" csTypeId="urn:microsoft.com/office/officeart/2005/8/colors/colorful3" csCatId="colorful" phldr="1"/>
      <dgm:spPr/>
    </dgm:pt>
    <dgm:pt modelId="{92C94E53-B35F-4A82-83F2-36306FC73A20}">
      <dgm:prSet phldrT="[Text]"/>
      <dgm:spPr/>
      <dgm:t>
        <a:bodyPr/>
        <a:lstStyle/>
        <a:p>
          <a:r>
            <a:rPr lang="en-US" b="1" cap="all" baseline="0"/>
            <a:t>Comprehensive</a:t>
          </a:r>
        </a:p>
      </dgm:t>
    </dgm:pt>
    <dgm:pt modelId="{8962AB9F-4656-497E-BC92-6C6D3F61D314}" type="parTrans" cxnId="{4A342E03-F90C-4706-88F5-517198624003}">
      <dgm:prSet/>
      <dgm:spPr/>
      <dgm:t>
        <a:bodyPr/>
        <a:lstStyle/>
        <a:p>
          <a:endParaRPr lang="en-US" b="1" cap="all" baseline="0"/>
        </a:p>
      </dgm:t>
    </dgm:pt>
    <dgm:pt modelId="{47AD1B21-8B47-48D8-BC82-E840CD8229AE}" type="sibTrans" cxnId="{4A342E03-F90C-4706-88F5-517198624003}">
      <dgm:prSet/>
      <dgm:spPr/>
      <dgm:t>
        <a:bodyPr/>
        <a:lstStyle/>
        <a:p>
          <a:endParaRPr lang="en-US" b="1" cap="all" baseline="0"/>
        </a:p>
      </dgm:t>
    </dgm:pt>
    <dgm:pt modelId="{C51B2529-25F2-4462-9651-F6DFF2C593A8}">
      <dgm:prSet phldrT="[Text]"/>
      <dgm:spPr/>
      <dgm:t>
        <a:bodyPr/>
        <a:lstStyle/>
        <a:p>
          <a:r>
            <a:rPr lang="en-US" b="1" cap="all" baseline="0"/>
            <a:t>Innovative</a:t>
          </a:r>
        </a:p>
      </dgm:t>
    </dgm:pt>
    <dgm:pt modelId="{84DAB896-E25C-456E-AB21-D6419BE29559}" type="parTrans" cxnId="{D896B504-89D5-48A3-BB63-590ECD625EC1}">
      <dgm:prSet/>
      <dgm:spPr/>
      <dgm:t>
        <a:bodyPr/>
        <a:lstStyle/>
        <a:p>
          <a:endParaRPr lang="en-US" b="1" cap="all" baseline="0"/>
        </a:p>
      </dgm:t>
    </dgm:pt>
    <dgm:pt modelId="{01C2A4BE-724A-48E1-95CD-7309DF2E0B25}" type="sibTrans" cxnId="{D896B504-89D5-48A3-BB63-590ECD625EC1}">
      <dgm:prSet/>
      <dgm:spPr/>
      <dgm:t>
        <a:bodyPr/>
        <a:lstStyle/>
        <a:p>
          <a:endParaRPr lang="en-US" b="1" cap="all" baseline="0"/>
        </a:p>
      </dgm:t>
    </dgm:pt>
    <dgm:pt modelId="{F02D4BC6-5D2D-4D11-A4DB-22E5414DFE15}">
      <dgm:prSet phldrT="[Text]"/>
      <dgm:spPr/>
      <dgm:t>
        <a:bodyPr/>
        <a:lstStyle/>
        <a:p>
          <a:r>
            <a:rPr lang="en-US" b="1" cap="all" baseline="0"/>
            <a:t>Addressing the Mission</a:t>
          </a:r>
        </a:p>
      </dgm:t>
    </dgm:pt>
    <dgm:pt modelId="{90361260-089C-46F8-8E65-4AA4250EC127}" type="parTrans" cxnId="{BBF0A549-5785-4B73-B20E-988CE5B59A98}">
      <dgm:prSet/>
      <dgm:spPr/>
      <dgm:t>
        <a:bodyPr/>
        <a:lstStyle/>
        <a:p>
          <a:endParaRPr lang="en-US" b="1" cap="all" baseline="0"/>
        </a:p>
      </dgm:t>
    </dgm:pt>
    <dgm:pt modelId="{01193EAF-4FBF-475D-AD23-286B972D84D9}" type="sibTrans" cxnId="{BBF0A549-5785-4B73-B20E-988CE5B59A98}">
      <dgm:prSet/>
      <dgm:spPr/>
      <dgm:t>
        <a:bodyPr/>
        <a:lstStyle/>
        <a:p>
          <a:endParaRPr lang="en-US" b="1" cap="all" baseline="0"/>
        </a:p>
      </dgm:t>
    </dgm:pt>
    <dgm:pt modelId="{73FCBFF1-CFB4-46EC-B7A6-06313BA37F29}">
      <dgm:prSet phldrT="[Text]"/>
      <dgm:spPr/>
      <dgm:t>
        <a:bodyPr/>
        <a:lstStyle/>
        <a:p>
          <a:r>
            <a:rPr lang="en-US" b="1" cap="all" baseline="0"/>
            <a:t>Energy Resilient &amp; Secure</a:t>
          </a:r>
        </a:p>
      </dgm:t>
    </dgm:pt>
    <dgm:pt modelId="{B919BDF6-CE84-4ED1-BA86-6E96E491A347}" type="parTrans" cxnId="{8F926C2B-6B7E-4359-8BBA-F8B98C0B3EEA}">
      <dgm:prSet/>
      <dgm:spPr/>
      <dgm:t>
        <a:bodyPr/>
        <a:lstStyle/>
        <a:p>
          <a:endParaRPr lang="en-US"/>
        </a:p>
      </dgm:t>
    </dgm:pt>
    <dgm:pt modelId="{9F79F1C8-E73B-43C9-800E-4C64B1612033}" type="sibTrans" cxnId="{8F926C2B-6B7E-4359-8BBA-F8B98C0B3EEA}">
      <dgm:prSet/>
      <dgm:spPr/>
      <dgm:t>
        <a:bodyPr/>
        <a:lstStyle/>
        <a:p>
          <a:endParaRPr lang="en-US"/>
        </a:p>
      </dgm:t>
    </dgm:pt>
    <dgm:pt modelId="{348F6348-F288-48A5-A171-879F4EE365CA}" type="pres">
      <dgm:prSet presAssocID="{5089EC68-980B-4F38-96F2-BA777C9E5FDC}" presName="compositeShape" presStyleCnt="0">
        <dgm:presLayoutVars>
          <dgm:chMax val="7"/>
          <dgm:dir/>
          <dgm:resizeHandles val="exact"/>
        </dgm:presLayoutVars>
      </dgm:prSet>
      <dgm:spPr/>
    </dgm:pt>
    <dgm:pt modelId="{8F95ED11-9334-4D53-B065-622038597877}" type="pres">
      <dgm:prSet presAssocID="{5089EC68-980B-4F38-96F2-BA777C9E5FDC}" presName="wedge1" presStyleLbl="node1" presStyleIdx="0" presStyleCnt="4"/>
      <dgm:spPr/>
    </dgm:pt>
    <dgm:pt modelId="{AC4B14CC-CCA0-4907-893C-4890226450EF}" type="pres">
      <dgm:prSet presAssocID="{5089EC68-980B-4F38-96F2-BA777C9E5FDC}" presName="dummy1a" presStyleCnt="0"/>
      <dgm:spPr/>
    </dgm:pt>
    <dgm:pt modelId="{01ED3623-0A8B-4A07-8C63-A637BD2DB65F}" type="pres">
      <dgm:prSet presAssocID="{5089EC68-980B-4F38-96F2-BA777C9E5FDC}" presName="dummy1b" presStyleCnt="0"/>
      <dgm:spPr/>
    </dgm:pt>
    <dgm:pt modelId="{977C97F8-4DB2-43C3-8ED2-143298B10E37}" type="pres">
      <dgm:prSet presAssocID="{5089EC68-980B-4F38-96F2-BA777C9E5FDC}" presName="wedge1Tx" presStyleLbl="node1" presStyleIdx="0" presStyleCnt="4">
        <dgm:presLayoutVars>
          <dgm:chMax val="0"/>
          <dgm:chPref val="0"/>
          <dgm:bulletEnabled val="1"/>
        </dgm:presLayoutVars>
      </dgm:prSet>
      <dgm:spPr/>
    </dgm:pt>
    <dgm:pt modelId="{0F1FA57B-FB73-437A-8556-9DB5029CCC10}" type="pres">
      <dgm:prSet presAssocID="{5089EC68-980B-4F38-96F2-BA777C9E5FDC}" presName="wedge2" presStyleLbl="node1" presStyleIdx="1" presStyleCnt="4"/>
      <dgm:spPr/>
    </dgm:pt>
    <dgm:pt modelId="{95789116-B0CF-4743-ACD0-4FF080215C94}" type="pres">
      <dgm:prSet presAssocID="{5089EC68-980B-4F38-96F2-BA777C9E5FDC}" presName="dummy2a" presStyleCnt="0"/>
      <dgm:spPr/>
    </dgm:pt>
    <dgm:pt modelId="{18498F42-766C-4FF9-8D63-D9CF0307A22E}" type="pres">
      <dgm:prSet presAssocID="{5089EC68-980B-4F38-96F2-BA777C9E5FDC}" presName="dummy2b" presStyleCnt="0"/>
      <dgm:spPr/>
    </dgm:pt>
    <dgm:pt modelId="{EEE58DB8-E025-46A3-9DE3-552104E6F7DB}" type="pres">
      <dgm:prSet presAssocID="{5089EC68-980B-4F38-96F2-BA777C9E5FDC}" presName="wedge2Tx" presStyleLbl="node1" presStyleIdx="1" presStyleCnt="4">
        <dgm:presLayoutVars>
          <dgm:chMax val="0"/>
          <dgm:chPref val="0"/>
          <dgm:bulletEnabled val="1"/>
        </dgm:presLayoutVars>
      </dgm:prSet>
      <dgm:spPr/>
    </dgm:pt>
    <dgm:pt modelId="{5639AF38-A406-497C-AD8A-0DE16DAF9961}" type="pres">
      <dgm:prSet presAssocID="{5089EC68-980B-4F38-96F2-BA777C9E5FDC}" presName="wedge3" presStyleLbl="node1" presStyleIdx="2" presStyleCnt="4"/>
      <dgm:spPr/>
    </dgm:pt>
    <dgm:pt modelId="{82A8E965-A5C8-4776-A5EA-5E4774E3C5C9}" type="pres">
      <dgm:prSet presAssocID="{5089EC68-980B-4F38-96F2-BA777C9E5FDC}" presName="dummy3a" presStyleCnt="0"/>
      <dgm:spPr/>
    </dgm:pt>
    <dgm:pt modelId="{64CCC17E-F216-4B98-B651-D207B0047FC7}" type="pres">
      <dgm:prSet presAssocID="{5089EC68-980B-4F38-96F2-BA777C9E5FDC}" presName="dummy3b" presStyleCnt="0"/>
      <dgm:spPr/>
    </dgm:pt>
    <dgm:pt modelId="{D075F712-AAB3-4518-8EFB-335E4D5CD218}" type="pres">
      <dgm:prSet presAssocID="{5089EC68-980B-4F38-96F2-BA777C9E5FDC}" presName="wedge3Tx" presStyleLbl="node1" presStyleIdx="2" presStyleCnt="4">
        <dgm:presLayoutVars>
          <dgm:chMax val="0"/>
          <dgm:chPref val="0"/>
          <dgm:bulletEnabled val="1"/>
        </dgm:presLayoutVars>
      </dgm:prSet>
      <dgm:spPr/>
    </dgm:pt>
    <dgm:pt modelId="{3CDC0D8F-24F8-43F3-A643-FF4ED6F5E032}" type="pres">
      <dgm:prSet presAssocID="{5089EC68-980B-4F38-96F2-BA777C9E5FDC}" presName="wedge4" presStyleLbl="node1" presStyleIdx="3" presStyleCnt="4"/>
      <dgm:spPr/>
    </dgm:pt>
    <dgm:pt modelId="{7F8F4A01-0371-4F7D-9109-F778EC14A9C6}" type="pres">
      <dgm:prSet presAssocID="{5089EC68-980B-4F38-96F2-BA777C9E5FDC}" presName="dummy4a" presStyleCnt="0"/>
      <dgm:spPr/>
    </dgm:pt>
    <dgm:pt modelId="{EBA046C3-CF8E-487A-83F1-62EDC43CBF08}" type="pres">
      <dgm:prSet presAssocID="{5089EC68-980B-4F38-96F2-BA777C9E5FDC}" presName="dummy4b" presStyleCnt="0"/>
      <dgm:spPr/>
    </dgm:pt>
    <dgm:pt modelId="{AA62987A-1E7B-4D21-B53A-988B94BB80F6}" type="pres">
      <dgm:prSet presAssocID="{5089EC68-980B-4F38-96F2-BA777C9E5FDC}" presName="wedge4Tx" presStyleLbl="node1" presStyleIdx="3" presStyleCnt="4">
        <dgm:presLayoutVars>
          <dgm:chMax val="0"/>
          <dgm:chPref val="0"/>
          <dgm:bulletEnabled val="1"/>
        </dgm:presLayoutVars>
      </dgm:prSet>
      <dgm:spPr/>
    </dgm:pt>
    <dgm:pt modelId="{DDC22567-6EA3-4D54-ABF3-1868ADB33F2C}" type="pres">
      <dgm:prSet presAssocID="{47AD1B21-8B47-48D8-BC82-E840CD8229AE}" presName="arrowWedge1" presStyleLbl="fgSibTrans2D1" presStyleIdx="0" presStyleCnt="4"/>
      <dgm:spPr/>
    </dgm:pt>
    <dgm:pt modelId="{9A169EAA-B77A-42A2-B2A7-3106931ACC2A}" type="pres">
      <dgm:prSet presAssocID="{01C2A4BE-724A-48E1-95CD-7309DF2E0B25}" presName="arrowWedge2" presStyleLbl="fgSibTrans2D1" presStyleIdx="1" presStyleCnt="4"/>
      <dgm:spPr/>
    </dgm:pt>
    <dgm:pt modelId="{743B4151-766D-4763-B079-2E93B5FF979F}" type="pres">
      <dgm:prSet presAssocID="{9F79F1C8-E73B-43C9-800E-4C64B1612033}" presName="arrowWedge3" presStyleLbl="fgSibTrans2D1" presStyleIdx="2" presStyleCnt="4"/>
      <dgm:spPr/>
    </dgm:pt>
    <dgm:pt modelId="{EC8CA1EE-D356-408B-BD5A-B7AC5DE0F4F7}" type="pres">
      <dgm:prSet presAssocID="{01193EAF-4FBF-475D-AD23-286B972D84D9}" presName="arrowWedge4" presStyleLbl="fgSibTrans2D1" presStyleIdx="3" presStyleCnt="4"/>
      <dgm:spPr/>
    </dgm:pt>
  </dgm:ptLst>
  <dgm:cxnLst>
    <dgm:cxn modelId="{4A342E03-F90C-4706-88F5-517198624003}" srcId="{5089EC68-980B-4F38-96F2-BA777C9E5FDC}" destId="{92C94E53-B35F-4A82-83F2-36306FC73A20}" srcOrd="0" destOrd="0" parTransId="{8962AB9F-4656-497E-BC92-6C6D3F61D314}" sibTransId="{47AD1B21-8B47-48D8-BC82-E840CD8229AE}"/>
    <dgm:cxn modelId="{D896B504-89D5-48A3-BB63-590ECD625EC1}" srcId="{5089EC68-980B-4F38-96F2-BA777C9E5FDC}" destId="{C51B2529-25F2-4462-9651-F6DFF2C593A8}" srcOrd="1" destOrd="0" parTransId="{84DAB896-E25C-456E-AB21-D6419BE29559}" sibTransId="{01C2A4BE-724A-48E1-95CD-7309DF2E0B25}"/>
    <dgm:cxn modelId="{B345961F-1ED7-4B82-9432-8C275C0D62BD}" type="presOf" srcId="{C51B2529-25F2-4462-9651-F6DFF2C593A8}" destId="{0F1FA57B-FB73-437A-8556-9DB5029CCC10}" srcOrd="0" destOrd="0" presId="urn:microsoft.com/office/officeart/2005/8/layout/cycle8"/>
    <dgm:cxn modelId="{8F926C2B-6B7E-4359-8BBA-F8B98C0B3EEA}" srcId="{5089EC68-980B-4F38-96F2-BA777C9E5FDC}" destId="{73FCBFF1-CFB4-46EC-B7A6-06313BA37F29}" srcOrd="2" destOrd="0" parTransId="{B919BDF6-CE84-4ED1-BA86-6E96E491A347}" sibTransId="{9F79F1C8-E73B-43C9-800E-4C64B1612033}"/>
    <dgm:cxn modelId="{F6D6053A-DE2C-4840-801C-12D2C589F309}" type="presOf" srcId="{73FCBFF1-CFB4-46EC-B7A6-06313BA37F29}" destId="{D075F712-AAB3-4518-8EFB-335E4D5CD218}" srcOrd="1" destOrd="0" presId="urn:microsoft.com/office/officeart/2005/8/layout/cycle8"/>
    <dgm:cxn modelId="{B49B703F-1F46-4CE6-8D1E-1B2539F168A4}" type="presOf" srcId="{5089EC68-980B-4F38-96F2-BA777C9E5FDC}" destId="{348F6348-F288-48A5-A171-879F4EE365CA}" srcOrd="0" destOrd="0" presId="urn:microsoft.com/office/officeart/2005/8/layout/cycle8"/>
    <dgm:cxn modelId="{ECFE085F-2710-4AA7-9514-DB8E324ABC3E}" type="presOf" srcId="{73FCBFF1-CFB4-46EC-B7A6-06313BA37F29}" destId="{5639AF38-A406-497C-AD8A-0DE16DAF9961}" srcOrd="0" destOrd="0" presId="urn:microsoft.com/office/officeart/2005/8/layout/cycle8"/>
    <dgm:cxn modelId="{1E1BFD63-D9AF-44FA-B133-CCA4F59E8D37}" type="presOf" srcId="{F02D4BC6-5D2D-4D11-A4DB-22E5414DFE15}" destId="{3CDC0D8F-24F8-43F3-A643-FF4ED6F5E032}" srcOrd="0" destOrd="0" presId="urn:microsoft.com/office/officeart/2005/8/layout/cycle8"/>
    <dgm:cxn modelId="{BBF0A549-5785-4B73-B20E-988CE5B59A98}" srcId="{5089EC68-980B-4F38-96F2-BA777C9E5FDC}" destId="{F02D4BC6-5D2D-4D11-A4DB-22E5414DFE15}" srcOrd="3" destOrd="0" parTransId="{90361260-089C-46F8-8E65-4AA4250EC127}" sibTransId="{01193EAF-4FBF-475D-AD23-286B972D84D9}"/>
    <dgm:cxn modelId="{AA3BA194-9432-42BE-B2C2-0775E6D0D607}" type="presOf" srcId="{92C94E53-B35F-4A82-83F2-36306FC73A20}" destId="{977C97F8-4DB2-43C3-8ED2-143298B10E37}" srcOrd="1" destOrd="0" presId="urn:microsoft.com/office/officeart/2005/8/layout/cycle8"/>
    <dgm:cxn modelId="{89ADB0C5-B9C9-47AE-A3C8-31A5A3B08565}" type="presOf" srcId="{F02D4BC6-5D2D-4D11-A4DB-22E5414DFE15}" destId="{AA62987A-1E7B-4D21-B53A-988B94BB80F6}" srcOrd="1" destOrd="0" presId="urn:microsoft.com/office/officeart/2005/8/layout/cycle8"/>
    <dgm:cxn modelId="{9A0046C6-3F9B-4BDE-B0FC-1F771F41E827}" type="presOf" srcId="{C51B2529-25F2-4462-9651-F6DFF2C593A8}" destId="{EEE58DB8-E025-46A3-9DE3-552104E6F7DB}" srcOrd="1" destOrd="0" presId="urn:microsoft.com/office/officeart/2005/8/layout/cycle8"/>
    <dgm:cxn modelId="{0F02A6D9-7F0D-4E1C-AA22-7710F5EE228B}" type="presOf" srcId="{92C94E53-B35F-4A82-83F2-36306FC73A20}" destId="{8F95ED11-9334-4D53-B065-622038597877}" srcOrd="0" destOrd="0" presId="urn:microsoft.com/office/officeart/2005/8/layout/cycle8"/>
    <dgm:cxn modelId="{657C6100-64CD-41E9-BCF2-C1F46231B14A}" type="presParOf" srcId="{348F6348-F288-48A5-A171-879F4EE365CA}" destId="{8F95ED11-9334-4D53-B065-622038597877}" srcOrd="0" destOrd="0" presId="urn:microsoft.com/office/officeart/2005/8/layout/cycle8"/>
    <dgm:cxn modelId="{BA3CD9F8-555B-4B19-9A6D-D01EB8C0ED98}" type="presParOf" srcId="{348F6348-F288-48A5-A171-879F4EE365CA}" destId="{AC4B14CC-CCA0-4907-893C-4890226450EF}" srcOrd="1" destOrd="0" presId="urn:microsoft.com/office/officeart/2005/8/layout/cycle8"/>
    <dgm:cxn modelId="{675B7379-006B-4D79-8188-B45FF1EE1A5A}" type="presParOf" srcId="{348F6348-F288-48A5-A171-879F4EE365CA}" destId="{01ED3623-0A8B-4A07-8C63-A637BD2DB65F}" srcOrd="2" destOrd="0" presId="urn:microsoft.com/office/officeart/2005/8/layout/cycle8"/>
    <dgm:cxn modelId="{BAE1FEC0-0F30-4A0C-B561-E17A3C18C6B8}" type="presParOf" srcId="{348F6348-F288-48A5-A171-879F4EE365CA}" destId="{977C97F8-4DB2-43C3-8ED2-143298B10E37}" srcOrd="3" destOrd="0" presId="urn:microsoft.com/office/officeart/2005/8/layout/cycle8"/>
    <dgm:cxn modelId="{AA94EEB7-6781-4A18-9DCE-BF4AEFD7AC87}" type="presParOf" srcId="{348F6348-F288-48A5-A171-879F4EE365CA}" destId="{0F1FA57B-FB73-437A-8556-9DB5029CCC10}" srcOrd="4" destOrd="0" presId="urn:microsoft.com/office/officeart/2005/8/layout/cycle8"/>
    <dgm:cxn modelId="{D39B0B6C-1C03-4D3F-AB59-A0C24184B312}" type="presParOf" srcId="{348F6348-F288-48A5-A171-879F4EE365CA}" destId="{95789116-B0CF-4743-ACD0-4FF080215C94}" srcOrd="5" destOrd="0" presId="urn:microsoft.com/office/officeart/2005/8/layout/cycle8"/>
    <dgm:cxn modelId="{B4BB9A00-B996-4D4A-8EE1-38625B3399FC}" type="presParOf" srcId="{348F6348-F288-48A5-A171-879F4EE365CA}" destId="{18498F42-766C-4FF9-8D63-D9CF0307A22E}" srcOrd="6" destOrd="0" presId="urn:microsoft.com/office/officeart/2005/8/layout/cycle8"/>
    <dgm:cxn modelId="{C20E8931-9FD6-41F0-9384-927AE2D27895}" type="presParOf" srcId="{348F6348-F288-48A5-A171-879F4EE365CA}" destId="{EEE58DB8-E025-46A3-9DE3-552104E6F7DB}" srcOrd="7" destOrd="0" presId="urn:microsoft.com/office/officeart/2005/8/layout/cycle8"/>
    <dgm:cxn modelId="{A75ADD4E-EF3D-46D2-ADD1-475F03F1765E}" type="presParOf" srcId="{348F6348-F288-48A5-A171-879F4EE365CA}" destId="{5639AF38-A406-497C-AD8A-0DE16DAF9961}" srcOrd="8" destOrd="0" presId="urn:microsoft.com/office/officeart/2005/8/layout/cycle8"/>
    <dgm:cxn modelId="{E50E44F3-146E-4EC2-A41E-D161F6120935}" type="presParOf" srcId="{348F6348-F288-48A5-A171-879F4EE365CA}" destId="{82A8E965-A5C8-4776-A5EA-5E4774E3C5C9}" srcOrd="9" destOrd="0" presId="urn:microsoft.com/office/officeart/2005/8/layout/cycle8"/>
    <dgm:cxn modelId="{8A9EB447-C324-4C2B-A241-B5E826169609}" type="presParOf" srcId="{348F6348-F288-48A5-A171-879F4EE365CA}" destId="{64CCC17E-F216-4B98-B651-D207B0047FC7}" srcOrd="10" destOrd="0" presId="urn:microsoft.com/office/officeart/2005/8/layout/cycle8"/>
    <dgm:cxn modelId="{89855BEC-507C-4CC6-8465-2DF13B72C40B}" type="presParOf" srcId="{348F6348-F288-48A5-A171-879F4EE365CA}" destId="{D075F712-AAB3-4518-8EFB-335E4D5CD218}" srcOrd="11" destOrd="0" presId="urn:microsoft.com/office/officeart/2005/8/layout/cycle8"/>
    <dgm:cxn modelId="{1788A3E0-D258-4757-BC05-011D0B0632F9}" type="presParOf" srcId="{348F6348-F288-48A5-A171-879F4EE365CA}" destId="{3CDC0D8F-24F8-43F3-A643-FF4ED6F5E032}" srcOrd="12" destOrd="0" presId="urn:microsoft.com/office/officeart/2005/8/layout/cycle8"/>
    <dgm:cxn modelId="{241D97F7-49FE-41B3-BA7A-AD62D42978F1}" type="presParOf" srcId="{348F6348-F288-48A5-A171-879F4EE365CA}" destId="{7F8F4A01-0371-4F7D-9109-F778EC14A9C6}" srcOrd="13" destOrd="0" presId="urn:microsoft.com/office/officeart/2005/8/layout/cycle8"/>
    <dgm:cxn modelId="{9ECB0D57-BB85-403D-B3AC-629939D105D1}" type="presParOf" srcId="{348F6348-F288-48A5-A171-879F4EE365CA}" destId="{EBA046C3-CF8E-487A-83F1-62EDC43CBF08}" srcOrd="14" destOrd="0" presId="urn:microsoft.com/office/officeart/2005/8/layout/cycle8"/>
    <dgm:cxn modelId="{4613DEF2-576E-4A2B-8CA8-5528EEE302B9}" type="presParOf" srcId="{348F6348-F288-48A5-A171-879F4EE365CA}" destId="{AA62987A-1E7B-4D21-B53A-988B94BB80F6}" srcOrd="15" destOrd="0" presId="urn:microsoft.com/office/officeart/2005/8/layout/cycle8"/>
    <dgm:cxn modelId="{A8AA2FB9-8DE9-48AD-8238-AD66D62AC25B}" type="presParOf" srcId="{348F6348-F288-48A5-A171-879F4EE365CA}" destId="{DDC22567-6EA3-4D54-ABF3-1868ADB33F2C}" srcOrd="16" destOrd="0" presId="urn:microsoft.com/office/officeart/2005/8/layout/cycle8"/>
    <dgm:cxn modelId="{C4C30892-1DA1-4DAF-B4B2-A8EDDC591C1B}" type="presParOf" srcId="{348F6348-F288-48A5-A171-879F4EE365CA}" destId="{9A169EAA-B77A-42A2-B2A7-3106931ACC2A}" srcOrd="17" destOrd="0" presId="urn:microsoft.com/office/officeart/2005/8/layout/cycle8"/>
    <dgm:cxn modelId="{F5F47F96-3960-4FDB-97C9-64CCD2109CDE}" type="presParOf" srcId="{348F6348-F288-48A5-A171-879F4EE365CA}" destId="{743B4151-766D-4763-B079-2E93B5FF979F}" srcOrd="18" destOrd="0" presId="urn:microsoft.com/office/officeart/2005/8/layout/cycle8"/>
    <dgm:cxn modelId="{5A0492AC-95CB-4085-9AD6-C808BB122D21}" type="presParOf" srcId="{348F6348-F288-48A5-A171-879F4EE365CA}" destId="{EC8CA1EE-D356-408B-BD5A-B7AC5DE0F4F7}"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245DC-3A0F-4222-8B23-6F61B70D8DA0}">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62AA92-0903-45F9-885F-BE9248F7150C}">
      <dsp:nvSpPr>
        <dsp:cNvPr id="0" name=""/>
        <dsp:cNvSpPr/>
      </dsp:nvSpPr>
      <dsp:spPr>
        <a:xfrm>
          <a:off x="384538" y="253918"/>
          <a:ext cx="5656275" cy="508162"/>
        </a:xfrm>
        <a:prstGeom prst="rect">
          <a:avLst/>
        </a:prstGeom>
        <a:solidFill>
          <a:srgbClr val="79DBA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Sustainability Overview &amp; Drivers</a:t>
          </a:r>
        </a:p>
      </dsp:txBody>
      <dsp:txXfrm>
        <a:off x="384538" y="253918"/>
        <a:ext cx="5656275" cy="508162"/>
      </dsp:txXfrm>
    </dsp:sp>
    <dsp:sp modelId="{129C0B65-334B-46A6-9831-628C31C868B7}">
      <dsp:nvSpPr>
        <dsp:cNvPr id="0" name=""/>
        <dsp:cNvSpPr/>
      </dsp:nvSpPr>
      <dsp:spPr>
        <a:xfrm>
          <a:off x="66936" y="190398"/>
          <a:ext cx="635203" cy="635203"/>
        </a:xfrm>
        <a:prstGeom prst="ellipse">
          <a:avLst/>
        </a:prstGeom>
        <a:solidFill>
          <a:schemeClr val="lt1">
            <a:hueOff val="0"/>
            <a:satOff val="0"/>
            <a:lumOff val="0"/>
            <a:alphaOff val="0"/>
          </a:schemeClr>
        </a:solidFill>
        <a:ln w="25400" cap="flat" cmpd="sng" algn="ctr">
          <a:solidFill>
            <a:srgbClr val="79DBAC"/>
          </a:solidFill>
          <a:prstDash val="solid"/>
        </a:ln>
        <a:effectLst/>
      </dsp:spPr>
      <dsp:style>
        <a:lnRef idx="2">
          <a:scrgbClr r="0" g="0" b="0"/>
        </a:lnRef>
        <a:fillRef idx="1">
          <a:scrgbClr r="0" g="0" b="0"/>
        </a:fillRef>
        <a:effectRef idx="0">
          <a:scrgbClr r="0" g="0" b="0"/>
        </a:effectRef>
        <a:fontRef idx="minor"/>
      </dsp:style>
    </dsp:sp>
    <dsp:sp modelId="{206D456B-E8C4-4EFD-B9BD-4B9D5DD1DAAF}">
      <dsp:nvSpPr>
        <dsp:cNvPr id="0" name=""/>
        <dsp:cNvSpPr/>
      </dsp:nvSpPr>
      <dsp:spPr>
        <a:xfrm>
          <a:off x="748672" y="1015918"/>
          <a:ext cx="5292140" cy="508162"/>
        </a:xfrm>
        <a:prstGeom prst="rect">
          <a:avLst/>
        </a:prstGeom>
        <a:solidFill>
          <a:srgbClr val="00A89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Fermilab Sustainability Context </a:t>
          </a:r>
        </a:p>
      </dsp:txBody>
      <dsp:txXfrm>
        <a:off x="748672" y="1015918"/>
        <a:ext cx="5292140" cy="508162"/>
      </dsp:txXfrm>
    </dsp:sp>
    <dsp:sp modelId="{A192D331-1B05-4FA6-BFB1-C64C6E773988}">
      <dsp:nvSpPr>
        <dsp:cNvPr id="0" name=""/>
        <dsp:cNvSpPr/>
      </dsp:nvSpPr>
      <dsp:spPr>
        <a:xfrm>
          <a:off x="431071" y="952398"/>
          <a:ext cx="635203" cy="635203"/>
        </a:xfrm>
        <a:prstGeom prst="ellipse">
          <a:avLst/>
        </a:prstGeom>
        <a:solidFill>
          <a:schemeClr val="lt1">
            <a:hueOff val="0"/>
            <a:satOff val="0"/>
            <a:lumOff val="0"/>
            <a:alphaOff val="0"/>
          </a:schemeClr>
        </a:solidFill>
        <a:ln w="25400" cap="flat" cmpd="sng" algn="ctr">
          <a:solidFill>
            <a:schemeClr val="accent5">
              <a:hueOff val="-2879200"/>
              <a:satOff val="-25000"/>
              <a:lumOff val="-3235"/>
              <a:alphaOff val="0"/>
            </a:schemeClr>
          </a:solidFill>
          <a:prstDash val="solid"/>
        </a:ln>
        <a:effectLst/>
      </dsp:spPr>
      <dsp:style>
        <a:lnRef idx="2">
          <a:scrgbClr r="0" g="0" b="0"/>
        </a:lnRef>
        <a:fillRef idx="1">
          <a:scrgbClr r="0" g="0" b="0"/>
        </a:fillRef>
        <a:effectRef idx="0">
          <a:scrgbClr r="0" g="0" b="0"/>
        </a:effectRef>
        <a:fontRef idx="minor"/>
      </dsp:style>
    </dsp:sp>
    <dsp:sp modelId="{5FDE9A52-A2A5-43EA-B1F8-7E645AD9190C}">
      <dsp:nvSpPr>
        <dsp:cNvPr id="0" name=""/>
        <dsp:cNvSpPr/>
      </dsp:nvSpPr>
      <dsp:spPr>
        <a:xfrm>
          <a:off x="860432" y="1777918"/>
          <a:ext cx="5180380" cy="508162"/>
        </a:xfrm>
        <a:prstGeom prst="rect">
          <a:avLst/>
        </a:prstGeom>
        <a:solidFill>
          <a:srgbClr val="00A89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Sustainability Strategy</a:t>
          </a:r>
        </a:p>
      </dsp:txBody>
      <dsp:txXfrm>
        <a:off x="860432" y="1777918"/>
        <a:ext cx="5180380" cy="508162"/>
      </dsp:txXfrm>
    </dsp:sp>
    <dsp:sp modelId="{8D73AED5-AB90-4A8A-A9D5-BCD5E096933D}">
      <dsp:nvSpPr>
        <dsp:cNvPr id="0" name=""/>
        <dsp:cNvSpPr/>
      </dsp:nvSpPr>
      <dsp:spPr>
        <a:xfrm>
          <a:off x="542831" y="1714398"/>
          <a:ext cx="635203" cy="635203"/>
        </a:xfrm>
        <a:prstGeom prst="ellipse">
          <a:avLst/>
        </a:prstGeom>
        <a:solidFill>
          <a:schemeClr val="lt1">
            <a:hueOff val="0"/>
            <a:satOff val="0"/>
            <a:lumOff val="0"/>
            <a:alphaOff val="0"/>
          </a:schemeClr>
        </a:solidFill>
        <a:ln w="25400" cap="flat" cmpd="sng" algn="ctr">
          <a:solidFill>
            <a:srgbClr val="00A896"/>
          </a:solidFill>
          <a:prstDash val="solid"/>
        </a:ln>
        <a:effectLst/>
      </dsp:spPr>
      <dsp:style>
        <a:lnRef idx="2">
          <a:scrgbClr r="0" g="0" b="0"/>
        </a:lnRef>
        <a:fillRef idx="1">
          <a:scrgbClr r="0" g="0" b="0"/>
        </a:fillRef>
        <a:effectRef idx="0">
          <a:scrgbClr r="0" g="0" b="0"/>
        </a:effectRef>
        <a:fontRef idx="minor"/>
      </dsp:style>
    </dsp:sp>
    <dsp:sp modelId="{428C3536-6FC3-49BD-B324-D0E68BEDF7BA}">
      <dsp:nvSpPr>
        <dsp:cNvPr id="0" name=""/>
        <dsp:cNvSpPr/>
      </dsp:nvSpPr>
      <dsp:spPr>
        <a:xfrm>
          <a:off x="748672" y="2539918"/>
          <a:ext cx="5292140" cy="508162"/>
        </a:xfrm>
        <a:prstGeom prst="rect">
          <a:avLst/>
        </a:prstGeom>
        <a:solidFill>
          <a:srgbClr val="00A89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Key Initiatives</a:t>
          </a:r>
        </a:p>
      </dsp:txBody>
      <dsp:txXfrm>
        <a:off x="748672" y="2539918"/>
        <a:ext cx="5292140" cy="508162"/>
      </dsp:txXfrm>
    </dsp:sp>
    <dsp:sp modelId="{1B78F3E5-E04E-42F6-AE98-1F78342F9145}">
      <dsp:nvSpPr>
        <dsp:cNvPr id="0" name=""/>
        <dsp:cNvSpPr/>
      </dsp:nvSpPr>
      <dsp:spPr>
        <a:xfrm>
          <a:off x="431071" y="2476398"/>
          <a:ext cx="635203" cy="635203"/>
        </a:xfrm>
        <a:prstGeom prst="ellipse">
          <a:avLst/>
        </a:prstGeom>
        <a:solidFill>
          <a:schemeClr val="lt1">
            <a:hueOff val="0"/>
            <a:satOff val="0"/>
            <a:lumOff val="0"/>
            <a:alphaOff val="0"/>
          </a:schemeClr>
        </a:solidFill>
        <a:ln w="25400" cap="flat" cmpd="sng" algn="ctr">
          <a:solidFill>
            <a:schemeClr val="accent5">
              <a:hueOff val="-8637599"/>
              <a:satOff val="-75000"/>
              <a:lumOff val="-9706"/>
              <a:alphaOff val="0"/>
            </a:schemeClr>
          </a:solidFill>
          <a:prstDash val="solid"/>
        </a:ln>
        <a:effectLst/>
      </dsp:spPr>
      <dsp:style>
        <a:lnRef idx="2">
          <a:scrgbClr r="0" g="0" b="0"/>
        </a:lnRef>
        <a:fillRef idx="1">
          <a:scrgbClr r="0" g="0" b="0"/>
        </a:fillRef>
        <a:effectRef idx="0">
          <a:scrgbClr r="0" g="0" b="0"/>
        </a:effectRef>
        <a:fontRef idx="minor"/>
      </dsp:style>
    </dsp:sp>
    <dsp:sp modelId="{FE6DC65B-EAA3-492E-8995-6037A1A1078D}">
      <dsp:nvSpPr>
        <dsp:cNvPr id="0" name=""/>
        <dsp:cNvSpPr/>
      </dsp:nvSpPr>
      <dsp:spPr>
        <a:xfrm>
          <a:off x="384538" y="3301918"/>
          <a:ext cx="5656275" cy="508162"/>
        </a:xfrm>
        <a:prstGeom prst="rect">
          <a:avLst/>
        </a:prstGeom>
        <a:solidFill>
          <a:srgbClr val="0473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Sustainability in Science</a:t>
          </a:r>
        </a:p>
      </dsp:txBody>
      <dsp:txXfrm>
        <a:off x="384538" y="3301918"/>
        <a:ext cx="5656275" cy="508162"/>
      </dsp:txXfrm>
    </dsp:sp>
    <dsp:sp modelId="{2A49B6A6-6089-43FD-8FCD-D7C809D01F85}">
      <dsp:nvSpPr>
        <dsp:cNvPr id="0" name=""/>
        <dsp:cNvSpPr/>
      </dsp:nvSpPr>
      <dsp:spPr>
        <a:xfrm>
          <a:off x="66936" y="3238398"/>
          <a:ext cx="635203" cy="635203"/>
        </a:xfrm>
        <a:prstGeom prst="ellipse">
          <a:avLst/>
        </a:prstGeom>
        <a:solidFill>
          <a:schemeClr val="lt1">
            <a:hueOff val="0"/>
            <a:satOff val="0"/>
            <a:lumOff val="0"/>
            <a:alphaOff val="0"/>
          </a:schemeClr>
        </a:solidFill>
        <a:ln w="25400" cap="flat" cmpd="sng" algn="ctr">
          <a:solidFill>
            <a:srgbClr val="05668D"/>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D439E-927B-42A6-80B1-3F34DF43C4E0}">
      <dsp:nvSpPr>
        <dsp:cNvPr id="0" name=""/>
        <dsp:cNvSpPr/>
      </dsp:nvSpPr>
      <dsp:spPr>
        <a:xfrm rot="10800000">
          <a:off x="0" y="0"/>
          <a:ext cx="4497828" cy="633456"/>
        </a:xfrm>
        <a:prstGeom prst="trapezoid">
          <a:avLst>
            <a:gd name="adj" fmla="val 71005"/>
          </a:avLst>
        </a:prstGeom>
        <a:solidFill>
          <a:srgbClr val="02C3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rPr>
            <a:t>Improve performance measurement, report progress, communicate success</a:t>
          </a:r>
        </a:p>
      </dsp:txBody>
      <dsp:txXfrm rot="-10800000">
        <a:off x="787119" y="0"/>
        <a:ext cx="2923588" cy="633456"/>
      </dsp:txXfrm>
    </dsp:sp>
    <dsp:sp modelId="{8C284C3A-A81F-4F1B-899E-40DF9DEEDB3A}">
      <dsp:nvSpPr>
        <dsp:cNvPr id="0" name=""/>
        <dsp:cNvSpPr/>
      </dsp:nvSpPr>
      <dsp:spPr>
        <a:xfrm rot="10800000">
          <a:off x="449782" y="633456"/>
          <a:ext cx="3598262" cy="633456"/>
        </a:xfrm>
        <a:prstGeom prst="trapezoid">
          <a:avLst>
            <a:gd name="adj" fmla="val 71005"/>
          </a:avLst>
        </a:prstGeom>
        <a:solidFill>
          <a:srgbClr val="00A89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rPr>
            <a:t>Avoid impact with sustainable design, procurement and operations strategies</a:t>
          </a:r>
        </a:p>
      </dsp:txBody>
      <dsp:txXfrm rot="-10800000">
        <a:off x="1079478" y="633456"/>
        <a:ext cx="2338870" cy="633456"/>
      </dsp:txXfrm>
    </dsp:sp>
    <dsp:sp modelId="{D09F6743-356A-40F0-A3A2-ECA32C3EC46C}">
      <dsp:nvSpPr>
        <dsp:cNvPr id="0" name=""/>
        <dsp:cNvSpPr/>
      </dsp:nvSpPr>
      <dsp:spPr>
        <a:xfrm rot="10800000">
          <a:off x="899565" y="1266912"/>
          <a:ext cx="2698696" cy="633456"/>
        </a:xfrm>
        <a:prstGeom prst="trapezoid">
          <a:avLst>
            <a:gd name="adj" fmla="val 71005"/>
          </a:avLst>
        </a:prstGeom>
        <a:solidFill>
          <a:srgbClr val="028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rPr>
            <a:t>Reduce impact with infrastructure and operations changes</a:t>
          </a:r>
        </a:p>
      </dsp:txBody>
      <dsp:txXfrm rot="-10800000">
        <a:off x="1371837" y="1266912"/>
        <a:ext cx="1754152" cy="633456"/>
      </dsp:txXfrm>
    </dsp:sp>
    <dsp:sp modelId="{F2D25748-54E7-4D25-8EBC-7C057522478E}">
      <dsp:nvSpPr>
        <dsp:cNvPr id="0" name=""/>
        <dsp:cNvSpPr/>
      </dsp:nvSpPr>
      <dsp:spPr>
        <a:xfrm rot="10800000">
          <a:off x="1349348" y="1900368"/>
          <a:ext cx="1799131" cy="633456"/>
        </a:xfrm>
        <a:prstGeom prst="trapezoid">
          <a:avLst>
            <a:gd name="adj" fmla="val 71005"/>
          </a:avLst>
        </a:prstGeom>
        <a:solidFill>
          <a:srgbClr val="0473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rgbClr val="E6E6E6"/>
              </a:solidFill>
            </a:rPr>
            <a:t>Substitute carbon-based energy with zero emission</a:t>
          </a:r>
        </a:p>
      </dsp:txBody>
      <dsp:txXfrm rot="-10800000">
        <a:off x="1664196" y="1900368"/>
        <a:ext cx="1169435" cy="633456"/>
      </dsp:txXfrm>
    </dsp:sp>
    <dsp:sp modelId="{2F13117B-442C-49DF-80DF-6A4543386B72}">
      <dsp:nvSpPr>
        <dsp:cNvPr id="0" name=""/>
        <dsp:cNvSpPr/>
      </dsp:nvSpPr>
      <dsp:spPr>
        <a:xfrm rot="10800000">
          <a:off x="1799131" y="2533824"/>
          <a:ext cx="899565" cy="633456"/>
        </a:xfrm>
        <a:prstGeom prst="trapezoid">
          <a:avLst>
            <a:gd name="adj" fmla="val 71005"/>
          </a:avLst>
        </a:prstGeom>
        <a:solidFill>
          <a:srgbClr val="05668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100000"/>
            </a:lnSpc>
            <a:spcBef>
              <a:spcPct val="0"/>
            </a:spcBef>
            <a:spcAft>
              <a:spcPct val="35000"/>
            </a:spcAft>
            <a:buNone/>
          </a:pPr>
          <a:r>
            <a:rPr lang="en-US" sz="900" b="0" kern="1200">
              <a:solidFill>
                <a:schemeClr val="bg1"/>
              </a:solidFill>
            </a:rPr>
            <a:t>Offset</a:t>
          </a:r>
        </a:p>
        <a:p>
          <a:pPr marL="0" lvl="0" indent="0" algn="ctr" defTabSz="400050">
            <a:lnSpc>
              <a:spcPct val="100000"/>
            </a:lnSpc>
            <a:spcBef>
              <a:spcPct val="0"/>
            </a:spcBef>
            <a:spcAft>
              <a:spcPct val="35000"/>
            </a:spcAft>
            <a:buNone/>
          </a:pPr>
          <a:r>
            <a:rPr lang="en-US" sz="900" b="0" kern="1200">
              <a:solidFill>
                <a:schemeClr val="bg1"/>
              </a:solidFill>
            </a:rPr>
            <a:t> impacts</a:t>
          </a:r>
        </a:p>
        <a:p>
          <a:pPr marL="0" lvl="0" indent="0" algn="ctr" defTabSz="400050">
            <a:lnSpc>
              <a:spcPct val="100000"/>
            </a:lnSpc>
            <a:spcBef>
              <a:spcPct val="0"/>
            </a:spcBef>
            <a:spcAft>
              <a:spcPct val="35000"/>
            </a:spcAft>
            <a:buNone/>
          </a:pPr>
          <a:endParaRPr lang="en-US" sz="1400" b="1" kern="1200">
            <a:solidFill>
              <a:schemeClr val="bg1"/>
            </a:solidFill>
          </a:endParaRPr>
        </a:p>
      </dsp:txBody>
      <dsp:txXfrm rot="-10800000">
        <a:off x="1799131" y="2533824"/>
        <a:ext cx="899565" cy="6334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5ED11-9334-4D53-B065-622038597877}">
      <dsp:nvSpPr>
        <dsp:cNvPr id="0" name=""/>
        <dsp:cNvSpPr/>
      </dsp:nvSpPr>
      <dsp:spPr>
        <a:xfrm>
          <a:off x="1398806" y="205744"/>
          <a:ext cx="2851973" cy="2851973"/>
        </a:xfrm>
        <a:prstGeom prst="pie">
          <a:avLst>
            <a:gd name="adj1" fmla="val 16200000"/>
            <a:gd name="adj2" fmla="val 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cap="all" baseline="0"/>
            <a:t>Comprehensive</a:t>
          </a:r>
        </a:p>
      </dsp:txBody>
      <dsp:txXfrm>
        <a:off x="2912729" y="796849"/>
        <a:ext cx="1052513" cy="780897"/>
      </dsp:txXfrm>
    </dsp:sp>
    <dsp:sp modelId="{0F1FA57B-FB73-437A-8556-9DB5029CCC10}">
      <dsp:nvSpPr>
        <dsp:cNvPr id="0" name=""/>
        <dsp:cNvSpPr/>
      </dsp:nvSpPr>
      <dsp:spPr>
        <a:xfrm>
          <a:off x="1398806" y="301488"/>
          <a:ext cx="2851973" cy="2851973"/>
        </a:xfrm>
        <a:prstGeom prst="pie">
          <a:avLst>
            <a:gd name="adj1" fmla="val 0"/>
            <a:gd name="adj2" fmla="val 5400000"/>
          </a:avLst>
        </a:prstGeom>
        <a:solidFill>
          <a:schemeClr val="accent3">
            <a:hueOff val="5187025"/>
            <a:satOff val="481"/>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cap="all" baseline="0"/>
            <a:t>Innovative</a:t>
          </a:r>
        </a:p>
      </dsp:txBody>
      <dsp:txXfrm>
        <a:off x="2912729" y="1781459"/>
        <a:ext cx="1052513" cy="780897"/>
      </dsp:txXfrm>
    </dsp:sp>
    <dsp:sp modelId="{5639AF38-A406-497C-AD8A-0DE16DAF9961}">
      <dsp:nvSpPr>
        <dsp:cNvPr id="0" name=""/>
        <dsp:cNvSpPr/>
      </dsp:nvSpPr>
      <dsp:spPr>
        <a:xfrm>
          <a:off x="1303062" y="301488"/>
          <a:ext cx="2851973" cy="2851973"/>
        </a:xfrm>
        <a:prstGeom prst="pie">
          <a:avLst>
            <a:gd name="adj1" fmla="val 5400000"/>
            <a:gd name="adj2" fmla="val 10800000"/>
          </a:avLst>
        </a:prstGeom>
        <a:solidFill>
          <a:schemeClr val="accent3">
            <a:hueOff val="10374049"/>
            <a:satOff val="962"/>
            <a:lumOff val="31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cap="all" baseline="0"/>
            <a:t>Energy Resilient &amp; Secure</a:t>
          </a:r>
        </a:p>
      </dsp:txBody>
      <dsp:txXfrm>
        <a:off x="1588598" y="1781459"/>
        <a:ext cx="1052513" cy="780897"/>
      </dsp:txXfrm>
    </dsp:sp>
    <dsp:sp modelId="{3CDC0D8F-24F8-43F3-A643-FF4ED6F5E032}">
      <dsp:nvSpPr>
        <dsp:cNvPr id="0" name=""/>
        <dsp:cNvSpPr/>
      </dsp:nvSpPr>
      <dsp:spPr>
        <a:xfrm>
          <a:off x="1303062" y="205744"/>
          <a:ext cx="2851973" cy="2851973"/>
        </a:xfrm>
        <a:prstGeom prst="pie">
          <a:avLst>
            <a:gd name="adj1" fmla="val 10800000"/>
            <a:gd name="adj2" fmla="val 16200000"/>
          </a:avLst>
        </a:prstGeom>
        <a:solidFill>
          <a:schemeClr val="accent3">
            <a:hueOff val="15561074"/>
            <a:satOff val="1443"/>
            <a:lumOff val="47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cap="all" baseline="0"/>
            <a:t>Addressing the Mission</a:t>
          </a:r>
        </a:p>
      </dsp:txBody>
      <dsp:txXfrm>
        <a:off x="1588598" y="796849"/>
        <a:ext cx="1052513" cy="780897"/>
      </dsp:txXfrm>
    </dsp:sp>
    <dsp:sp modelId="{DDC22567-6EA3-4D54-ABF3-1868ADB33F2C}">
      <dsp:nvSpPr>
        <dsp:cNvPr id="0" name=""/>
        <dsp:cNvSpPr/>
      </dsp:nvSpPr>
      <dsp:spPr>
        <a:xfrm>
          <a:off x="1222256" y="29193"/>
          <a:ext cx="3205074" cy="3205074"/>
        </a:xfrm>
        <a:prstGeom prst="circularArrow">
          <a:avLst>
            <a:gd name="adj1" fmla="val 5085"/>
            <a:gd name="adj2" fmla="val 327528"/>
            <a:gd name="adj3" fmla="val 21272472"/>
            <a:gd name="adj4" fmla="val 16200000"/>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169EAA-B77A-42A2-B2A7-3106931ACC2A}">
      <dsp:nvSpPr>
        <dsp:cNvPr id="0" name=""/>
        <dsp:cNvSpPr/>
      </dsp:nvSpPr>
      <dsp:spPr>
        <a:xfrm>
          <a:off x="1222256" y="124938"/>
          <a:ext cx="3205074" cy="3205074"/>
        </a:xfrm>
        <a:prstGeom prst="circularArrow">
          <a:avLst>
            <a:gd name="adj1" fmla="val 5085"/>
            <a:gd name="adj2" fmla="val 327528"/>
            <a:gd name="adj3" fmla="val 5072472"/>
            <a:gd name="adj4" fmla="val 0"/>
            <a:gd name="adj5" fmla="val 5932"/>
          </a:avLst>
        </a:prstGeom>
        <a:solidFill>
          <a:schemeClr val="accent3">
            <a:hueOff val="5187025"/>
            <a:satOff val="481"/>
            <a:lumOff val="156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3B4151-766D-4763-B079-2E93B5FF979F}">
      <dsp:nvSpPr>
        <dsp:cNvPr id="0" name=""/>
        <dsp:cNvSpPr/>
      </dsp:nvSpPr>
      <dsp:spPr>
        <a:xfrm>
          <a:off x="1126511" y="124938"/>
          <a:ext cx="3205074" cy="3205074"/>
        </a:xfrm>
        <a:prstGeom prst="circularArrow">
          <a:avLst>
            <a:gd name="adj1" fmla="val 5085"/>
            <a:gd name="adj2" fmla="val 327528"/>
            <a:gd name="adj3" fmla="val 10472472"/>
            <a:gd name="adj4" fmla="val 5400000"/>
            <a:gd name="adj5" fmla="val 5932"/>
          </a:avLst>
        </a:prstGeom>
        <a:solidFill>
          <a:schemeClr val="accent3">
            <a:hueOff val="10374049"/>
            <a:satOff val="962"/>
            <a:lumOff val="313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8CA1EE-D356-408B-BD5A-B7AC5DE0F4F7}">
      <dsp:nvSpPr>
        <dsp:cNvPr id="0" name=""/>
        <dsp:cNvSpPr/>
      </dsp:nvSpPr>
      <dsp:spPr>
        <a:xfrm>
          <a:off x="1126511" y="29193"/>
          <a:ext cx="3205074" cy="3205074"/>
        </a:xfrm>
        <a:prstGeom prst="circularArrow">
          <a:avLst>
            <a:gd name="adj1" fmla="val 5085"/>
            <a:gd name="adj2" fmla="val 327528"/>
            <a:gd name="adj3" fmla="val 15872472"/>
            <a:gd name="adj4" fmla="val 10800000"/>
            <a:gd name="adj5" fmla="val 5932"/>
          </a:avLst>
        </a:prstGeom>
        <a:solidFill>
          <a:schemeClr val="accent3">
            <a:hueOff val="15561074"/>
            <a:satOff val="1443"/>
            <a:lumOff val="4707"/>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617220"/>
          </a:xfrm>
          <a:prstGeom prst="rect">
            <a:avLst/>
          </a:prstGeom>
        </p:spPr>
        <p:txBody>
          <a:bodyPr vert="horz" lIns="96661" tIns="48331" rIns="96661" bIns="48331" rtlCol="0"/>
          <a:lstStyle>
            <a:lvl1pPr algn="l" fontAlgn="auto">
              <a:spcBef>
                <a:spcPts val="0"/>
              </a:spcBef>
              <a:spcAft>
                <a:spcPts val="0"/>
              </a:spcAft>
              <a:defRPr sz="13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4143587" y="0"/>
            <a:ext cx="3169920" cy="617220"/>
          </a:xfrm>
          <a:prstGeom prst="rect">
            <a:avLst/>
          </a:prstGeom>
        </p:spPr>
        <p:txBody>
          <a:bodyPr vert="horz" wrap="square" lIns="96661" tIns="48331" rIns="96661" bIns="48331" numCol="1" anchor="t" anchorCtr="0" compatLnSpc="1">
            <a:prstTxWarp prst="textNoShape">
              <a:avLst/>
            </a:prstTxWarp>
          </a:bodyPr>
          <a:lstStyle>
            <a:lvl1pPr algn="r">
              <a:defRPr sz="1300" smtClean="0">
                <a:latin typeface="Helvetica" charset="0"/>
                <a:cs typeface="ＭＳ Ｐゴシック" charset="0"/>
              </a:defRPr>
            </a:lvl1pPr>
          </a:lstStyle>
          <a:p>
            <a:pPr>
              <a:defRPr/>
            </a:pPr>
            <a:fld id="{DBB872F3-6144-3148-BC13-C063BA20AE80}" type="datetimeFigureOut">
              <a:rPr lang="en-US"/>
              <a:pPr>
                <a:defRPr/>
              </a:pPr>
              <a:t>7/9/2024</a:t>
            </a:fld>
            <a:endParaRPr lang="en-US"/>
          </a:p>
        </p:txBody>
      </p:sp>
      <p:sp>
        <p:nvSpPr>
          <p:cNvPr id="4" name="Footer Placeholder 3"/>
          <p:cNvSpPr>
            <a:spLocks noGrp="1"/>
          </p:cNvSpPr>
          <p:nvPr>
            <p:ph type="ftr" sz="quarter" idx="2"/>
          </p:nvPr>
        </p:nvSpPr>
        <p:spPr>
          <a:xfrm>
            <a:off x="0" y="11725038"/>
            <a:ext cx="3169920" cy="617220"/>
          </a:xfrm>
          <a:prstGeom prst="rect">
            <a:avLst/>
          </a:prstGeom>
        </p:spPr>
        <p:txBody>
          <a:bodyPr vert="horz" lIns="96661" tIns="48331" rIns="96661" bIns="48331" rtlCol="0" anchor="b"/>
          <a:lstStyle>
            <a:lvl1pPr algn="l" fontAlgn="auto">
              <a:spcBef>
                <a:spcPts val="0"/>
              </a:spcBef>
              <a:spcAft>
                <a:spcPts val="0"/>
              </a:spcAft>
              <a:defRPr sz="13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4143587" y="11725038"/>
            <a:ext cx="3169920" cy="617220"/>
          </a:xfrm>
          <a:prstGeom prst="rect">
            <a:avLst/>
          </a:prstGeom>
        </p:spPr>
        <p:txBody>
          <a:bodyPr vert="horz" wrap="square" lIns="96661" tIns="48331" rIns="96661" bIns="48331" numCol="1" anchor="b" anchorCtr="0" compatLnSpc="1">
            <a:prstTxWarp prst="textNoShape">
              <a:avLst/>
            </a:prstTxWarp>
          </a:bodyPr>
          <a:lstStyle>
            <a:lvl1pPr algn="r">
              <a:defRPr sz="13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617220"/>
          </a:xfrm>
          <a:prstGeom prst="rect">
            <a:avLst/>
          </a:prstGeom>
        </p:spPr>
        <p:txBody>
          <a:bodyPr vert="horz" lIns="96661" tIns="48331" rIns="96661" bIns="48331" rtlCol="0"/>
          <a:lstStyle>
            <a:lvl1pPr algn="l" fontAlgn="auto">
              <a:spcBef>
                <a:spcPts val="0"/>
              </a:spcBef>
              <a:spcAft>
                <a:spcPts val="0"/>
              </a:spcAft>
              <a:defRPr sz="13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4143587" y="0"/>
            <a:ext cx="3169920" cy="617220"/>
          </a:xfrm>
          <a:prstGeom prst="rect">
            <a:avLst/>
          </a:prstGeom>
        </p:spPr>
        <p:txBody>
          <a:bodyPr vert="horz" wrap="square" lIns="96661" tIns="48331" rIns="96661" bIns="48331" numCol="1" anchor="t" anchorCtr="0" compatLnSpc="1">
            <a:prstTxWarp prst="textNoShape">
              <a:avLst/>
            </a:prstTxWarp>
          </a:bodyPr>
          <a:lstStyle>
            <a:lvl1pPr algn="r">
              <a:defRPr sz="1300" smtClean="0">
                <a:latin typeface="Helvetica" charset="0"/>
                <a:cs typeface="ＭＳ Ｐゴシック" charset="0"/>
              </a:defRPr>
            </a:lvl1pPr>
          </a:lstStyle>
          <a:p>
            <a:pPr>
              <a:defRPr/>
            </a:pPr>
            <a:fld id="{531CFD29-8380-B24A-89EC-384D8B8A981B}" type="datetimeFigureOut">
              <a:rPr lang="en-US"/>
              <a:pPr>
                <a:defRPr/>
              </a:pPr>
              <a:t>7/9/2024</a:t>
            </a:fld>
            <a:endParaRPr lang="en-US"/>
          </a:p>
        </p:txBody>
      </p:sp>
      <p:sp>
        <p:nvSpPr>
          <p:cNvPr id="4" name="Slide Image Placeholder 3"/>
          <p:cNvSpPr>
            <a:spLocks noGrp="1" noRot="1" noChangeAspect="1"/>
          </p:cNvSpPr>
          <p:nvPr>
            <p:ph type="sldImg" idx="2"/>
          </p:nvPr>
        </p:nvSpPr>
        <p:spPr>
          <a:xfrm>
            <a:off x="-457200" y="927100"/>
            <a:ext cx="8229600" cy="46291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5863590"/>
            <a:ext cx="5852160" cy="5554980"/>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11725038"/>
            <a:ext cx="3169920" cy="617220"/>
          </a:xfrm>
          <a:prstGeom prst="rect">
            <a:avLst/>
          </a:prstGeom>
        </p:spPr>
        <p:txBody>
          <a:bodyPr vert="horz" lIns="96661" tIns="48331" rIns="96661" bIns="48331" rtlCol="0" anchor="b"/>
          <a:lstStyle>
            <a:lvl1pPr algn="l" fontAlgn="auto">
              <a:spcBef>
                <a:spcPts val="0"/>
              </a:spcBef>
              <a:spcAft>
                <a:spcPts val="0"/>
              </a:spcAft>
              <a:defRPr sz="13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4143587" y="11725038"/>
            <a:ext cx="3169920" cy="617220"/>
          </a:xfrm>
          <a:prstGeom prst="rect">
            <a:avLst/>
          </a:prstGeom>
        </p:spPr>
        <p:txBody>
          <a:bodyPr vert="horz" wrap="square" lIns="96661" tIns="48331" rIns="96661" bIns="48331" numCol="1" anchor="b" anchorCtr="0" compatLnSpc="1">
            <a:prstTxWarp prst="textNoShape">
              <a:avLst/>
            </a:prstTxWarp>
          </a:bodyPr>
          <a:lstStyle>
            <a:lvl1pPr algn="r">
              <a:defRPr sz="13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Fermilab overview</a:t>
            </a:r>
          </a:p>
          <a:p>
            <a:r>
              <a:rPr lang="en-US" sz="1400"/>
              <a:t>Energy profile</a:t>
            </a:r>
          </a:p>
          <a:p>
            <a:r>
              <a:rPr lang="en-US" sz="1400"/>
              <a:t>Sustainability program strategy</a:t>
            </a:r>
          </a:p>
          <a:p>
            <a:r>
              <a:rPr lang="en-US" sz="1400"/>
              <a:t>Sustainability in Science Foci</a:t>
            </a:r>
          </a:p>
          <a:p>
            <a:pPr lvl="1"/>
            <a:r>
              <a:rPr lang="en-US" sz="1200"/>
              <a:t>New infrastructure / experiments</a:t>
            </a:r>
          </a:p>
          <a:p>
            <a:pPr lvl="1"/>
            <a:r>
              <a:rPr lang="en-US" sz="1200"/>
              <a:t>Existing infrastructure / experiments</a:t>
            </a:r>
          </a:p>
          <a:p>
            <a:pPr lvl="1"/>
            <a:r>
              <a:rPr lang="en-US" sz="1200"/>
              <a:t>Tech transfer</a:t>
            </a:r>
          </a:p>
          <a:p>
            <a:r>
              <a:rPr lang="en-US" sz="1400"/>
              <a:t>Accelerator Energy Flow Mapping</a:t>
            </a:r>
          </a:p>
          <a:p>
            <a:r>
              <a:rPr lang="en-US" sz="1400"/>
              <a:t>Existing Efforts:</a:t>
            </a:r>
          </a:p>
          <a:p>
            <a:pPr lvl="1"/>
            <a:r>
              <a:rPr lang="en-US" sz="1200"/>
              <a:t>AI for Accelerator Operations</a:t>
            </a:r>
          </a:p>
          <a:p>
            <a:pPr lvl="1"/>
            <a:r>
              <a:rPr lang="en-US" sz="1200"/>
              <a:t>Data Center </a:t>
            </a:r>
          </a:p>
          <a:p>
            <a:r>
              <a:rPr lang="en-US" sz="1400"/>
              <a:t>New Efforts</a:t>
            </a:r>
          </a:p>
          <a:p>
            <a:pPr lvl="1"/>
            <a:r>
              <a:rPr lang="en-US" sz="1200"/>
              <a:t>Analyze Accelerator Energy mapping to identify new priorities</a:t>
            </a:r>
          </a:p>
          <a:p>
            <a:pPr lvl="1"/>
            <a:r>
              <a:rPr lang="en-US" sz="1200"/>
              <a:t>New cavity design for MI upgrade using SC</a:t>
            </a:r>
          </a:p>
          <a:p>
            <a:pPr lvl="1"/>
            <a:r>
              <a:rPr lang="en-US" sz="1200"/>
              <a:t>SCA and larger sustainability Workshop </a:t>
            </a:r>
          </a:p>
          <a:p>
            <a:pPr lvl="1"/>
            <a:r>
              <a:rPr lang="en-US" sz="1200"/>
              <a:t>Pursue funding to pilot SC technology on site</a:t>
            </a:r>
          </a:p>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1674512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solidFill>
                  <a:schemeClr val="accent6">
                    <a:lumMod val="50000"/>
                  </a:schemeClr>
                </a:solidFill>
                <a:latin typeface="Times New Roman" panose="02020603050405020304" pitchFamily="18" charset="0"/>
              </a:rPr>
              <a:t>50% of peak heating load is met by heat recovery chillers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solidFill>
                  <a:schemeClr val="accent6">
                    <a:lumMod val="50000"/>
                  </a:schemeClr>
                </a:solidFill>
                <a:latin typeface="Times New Roman" panose="02020603050405020304" pitchFamily="18" charset="0"/>
              </a:rPr>
              <a:t>50% is met by electric boilers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solidFill>
                  <a:schemeClr val="accent6">
                    <a:lumMod val="50000"/>
                  </a:schemeClr>
                </a:solidFill>
                <a:latin typeface="Times New Roman" panose="02020603050405020304" pitchFamily="18" charset="0"/>
              </a:rPr>
              <a:t>Natural gas back-up boilers installed for resilience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solidFill>
                  <a:schemeClr val="accent6">
                    <a:lumMod val="50000"/>
                  </a:schemeClr>
                </a:solidFill>
                <a:latin typeface="Times New Roman" panose="02020603050405020304" pitchFamily="18" charset="0"/>
              </a:rPr>
              <a:t>88% reduction in natural gas use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solidFill>
                  <a:schemeClr val="accent6">
                    <a:lumMod val="50000"/>
                  </a:schemeClr>
                </a:solidFill>
                <a:latin typeface="Times New Roman" panose="02020603050405020304" pitchFamily="18" charset="0"/>
              </a:rPr>
              <a:t>Space allocation included for future heat recovery system to support Wilson Hall heating</a:t>
            </a:r>
          </a:p>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18</a:t>
            </a:fld>
            <a:endParaRPr lang="en-US"/>
          </a:p>
        </p:txBody>
      </p:sp>
    </p:spTree>
    <p:extLst>
      <p:ext uri="{BB962C8B-B14F-4D97-AF65-F5344CB8AC3E}">
        <p14:creationId xmlns:p14="http://schemas.microsoft.com/office/powerpoint/2010/main" val="1899879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2"/>
        <p:cNvGrpSpPr/>
        <p:nvPr/>
      </p:nvGrpSpPr>
      <p:grpSpPr>
        <a:xfrm>
          <a:off x="0" y="0"/>
          <a:ext cx="0" cy="0"/>
          <a:chOff x="0" y="0"/>
          <a:chExt cx="0" cy="0"/>
        </a:xfrm>
      </p:grpSpPr>
      <p:sp>
        <p:nvSpPr>
          <p:cNvPr id="2683" name="Google Shape;2683;g98856a3ece_1_6684:notes"/>
          <p:cNvSpPr>
            <a:spLocks noGrp="1" noRot="1" noChangeAspect="1"/>
          </p:cNvSpPr>
          <p:nvPr>
            <p:ph type="sldImg" idx="2"/>
          </p:nvPr>
        </p:nvSpPr>
        <p:spPr>
          <a:xfrm>
            <a:off x="-490538" y="881063"/>
            <a:ext cx="7839076" cy="4410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4" name="Google Shape;2684;g98856a3ece_1_6684:notes"/>
          <p:cNvSpPr txBox="1">
            <a:spLocks noGrp="1"/>
          </p:cNvSpPr>
          <p:nvPr>
            <p:ph type="body" idx="1"/>
          </p:nvPr>
        </p:nvSpPr>
        <p:spPr>
          <a:xfrm>
            <a:off x="685800" y="5584372"/>
            <a:ext cx="5486400" cy="5290457"/>
          </a:xfrm>
          <a:prstGeom prst="rect">
            <a:avLst/>
          </a:prstGeom>
        </p:spPr>
        <p:txBody>
          <a:bodyPr spcFirstLastPara="1" wrap="square" lIns="91425" tIns="91425" rIns="91425" bIns="91425" anchor="t" anchorCtr="0">
            <a:noAutofit/>
          </a:bodyPr>
          <a:lstStyle/>
          <a:p>
            <a:pPr marL="0" marR="0" lvl="0" indent="0" algn="l" defTabSz="457200" rtl="0" eaLnBrk="0" fontAlgn="base" latinLnBrk="0" hangingPunct="0">
              <a:lnSpc>
                <a:spcPct val="100000"/>
              </a:lnSpc>
              <a:spcBef>
                <a:spcPts val="0"/>
              </a:spcBef>
              <a:spcAft>
                <a:spcPts val="0"/>
              </a:spcAft>
              <a:buClrTx/>
              <a:buSzTx/>
              <a:buFontTx/>
              <a:buNone/>
              <a:tabLst/>
              <a:defRPr/>
            </a:pPr>
            <a:r>
              <a:rPr lang="en-US"/>
              <a:t>Add DOE will require additional paperwork and justification if we do not accept a ZEV if available (lack of charging infrastructure not acceptable reason).</a:t>
            </a: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a:solidFill>
                  <a:srgbClr val="003087"/>
                </a:solidFill>
                <a:latin typeface="Helvetica" panose="020B0604020202020204" pitchFamily="34" charset="0"/>
                <a:cs typeface="Helvetica" panose="020B0604020202020204" pitchFamily="34" charset="0"/>
              </a:rPr>
              <a:t>Sustainability in New Scientific Infrastructure and Activities</a:t>
            </a:r>
          </a:p>
          <a:p>
            <a:pPr marL="171450" indent="-171450">
              <a:buFont typeface="Arial" panose="020B0604020202020204" pitchFamily="34" charset="0"/>
              <a:buChar char="•"/>
            </a:pPr>
            <a:r>
              <a:rPr lang="en-US" sz="1800">
                <a:solidFill>
                  <a:srgbClr val="003087"/>
                </a:solidFill>
                <a:latin typeface="Helvetica" panose="020B0604020202020204" pitchFamily="34" charset="0"/>
                <a:cs typeface="Helvetica" panose="020B0604020202020204" pitchFamily="34" charset="0"/>
              </a:rPr>
              <a:t>Partnered with LBNF/DUNE project team for implementing sustainable practices into NSCF design and construction.</a:t>
            </a:r>
          </a:p>
          <a:p>
            <a:pPr marL="171450" indent="-171450">
              <a:buFont typeface="Arial" panose="020B0604020202020204" pitchFamily="34" charset="0"/>
              <a:buChar char="•"/>
            </a:pPr>
            <a:endParaRPr lang="en-US" sz="1800">
              <a:solidFill>
                <a:srgbClr val="003087"/>
              </a:solidFill>
              <a:latin typeface="Helvetica" panose="020B0604020202020204" pitchFamily="34" charset="0"/>
              <a:cs typeface="Helvetica" panose="020B0604020202020204" pitchFamily="34" charset="0"/>
            </a:endParaRPr>
          </a:p>
          <a:p>
            <a:pPr marL="171450" indent="-171450">
              <a:buFont typeface="Arial" panose="020B0604020202020204" pitchFamily="34" charset="0"/>
              <a:buChar char="•"/>
            </a:pPr>
            <a:r>
              <a:rPr lang="en-US" sz="1800">
                <a:solidFill>
                  <a:srgbClr val="003087"/>
                </a:solidFill>
                <a:latin typeface="Helvetica" panose="020B0604020202020204" pitchFamily="34" charset="0"/>
                <a:cs typeface="Helvetica" panose="020B0604020202020204" pitchFamily="34" charset="0"/>
              </a:rPr>
              <a:t>Energy savings for Main Injector RF Cavities : Develop an alternative cavity framework that would use superconducting cavities instead of the current copper cavities to save on electricity during PIP-II era.</a:t>
            </a:r>
          </a:p>
          <a:p>
            <a:endParaRPr lang="en-US" sz="180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a:t>Sustainability in existing </a:t>
            </a:r>
            <a:r>
              <a:rPr lang="en-US" sz="1800">
                <a:solidFill>
                  <a:srgbClr val="003087"/>
                </a:solidFill>
                <a:latin typeface="Helvetica" panose="020B0604020202020204" pitchFamily="34" charset="0"/>
                <a:cs typeface="Helvetica" panose="020B0604020202020204" pitchFamily="34" charset="0"/>
              </a:rPr>
              <a:t>Scientific Infrastructure and Activities</a:t>
            </a:r>
            <a:endParaRPr lang="en-US" sz="1800"/>
          </a:p>
          <a:p>
            <a:pPr marL="171450" indent="-171450">
              <a:buFont typeface="Arial" panose="020B0604020202020204" pitchFamily="34" charset="0"/>
              <a:buChar char="•"/>
            </a:pPr>
            <a:r>
              <a:rPr lang="en-US" sz="1800">
                <a:solidFill>
                  <a:srgbClr val="003087"/>
                </a:solidFill>
                <a:latin typeface="Helvetica" panose="020B0604020202020204" pitchFamily="34" charset="0"/>
                <a:cs typeface="Helvetica" panose="020B0604020202020204" pitchFamily="34" charset="0"/>
              </a:rPr>
              <a:t>Baseline and benchmark accelerator energy use into stage-by-stage process buckets to identify major energy use systems and need for monitoring and metering investments.</a:t>
            </a:r>
          </a:p>
          <a:p>
            <a:pPr marL="171450" indent="-171450">
              <a:buFont typeface="Arial" panose="020B0604020202020204" pitchFamily="34" charset="0"/>
              <a:buChar char="•"/>
            </a:pPr>
            <a:endParaRPr lang="en-US" sz="1800">
              <a:solidFill>
                <a:srgbClr val="003087"/>
              </a:solidFill>
              <a:latin typeface="Helvetica" panose="020B0604020202020204" pitchFamily="34" charset="0"/>
              <a:cs typeface="Helvetica" panose="020B0604020202020204" pitchFamily="34" charset="0"/>
            </a:endParaRPr>
          </a:p>
          <a:p>
            <a:pPr marL="171450" indent="-171450">
              <a:buFont typeface="Arial" panose="020B0604020202020204" pitchFamily="34" charset="0"/>
              <a:buChar char="•"/>
            </a:pPr>
            <a:r>
              <a:rPr lang="en-US" sz="1800">
                <a:solidFill>
                  <a:srgbClr val="003087"/>
                </a:solidFill>
                <a:latin typeface="Helvetica" panose="020B0604020202020204" pitchFamily="34" charset="0"/>
                <a:cs typeface="Helvetica" panose="020B0604020202020204" pitchFamily="34" charset="0"/>
              </a:rPr>
              <a:t>Low conductivity water system: Modernize this system to meet the increased cooling needs for PIP-II and LBNF.  A new system would deionize the water using modern electrical systems and removes the need for using different acids.</a:t>
            </a:r>
          </a:p>
          <a:p>
            <a:pPr marL="171450" indent="-171450">
              <a:buFont typeface="Arial" panose="020B0604020202020204" pitchFamily="34" charset="0"/>
              <a:buChar char="•"/>
            </a:pPr>
            <a:endParaRPr lang="en-US" sz="1800">
              <a:solidFill>
                <a:srgbClr val="003087"/>
              </a:solidFill>
              <a:latin typeface="Helvetica" panose="020B0604020202020204" pitchFamily="34" charset="0"/>
              <a:cs typeface="Helvetica" panose="020B0604020202020204" pitchFamily="34" charset="0"/>
            </a:endParaRPr>
          </a:p>
          <a:p>
            <a:pPr marL="0" indent="0">
              <a:buFont typeface="Arial" panose="020B0604020202020204" pitchFamily="34" charset="0"/>
              <a:buNone/>
            </a:pPr>
            <a:r>
              <a:rPr lang="en-US" sz="1800">
                <a:solidFill>
                  <a:srgbClr val="003087"/>
                </a:solidFill>
                <a:latin typeface="Helvetica" panose="020B0604020202020204" pitchFamily="34" charset="0"/>
                <a:cs typeface="Helvetica" panose="020B0604020202020204" pitchFamily="34" charset="0"/>
              </a:rPr>
              <a:t>Tech Transfer to Support Sustainability Outcomes</a:t>
            </a:r>
          </a:p>
          <a:p>
            <a:pPr marL="171450" indent="-171450">
              <a:buFont typeface="Arial" panose="020B0604020202020204" pitchFamily="34" charset="0"/>
              <a:buChar char="•"/>
            </a:pPr>
            <a:r>
              <a:rPr lang="en-US" sz="1800">
                <a:solidFill>
                  <a:srgbClr val="003087"/>
                </a:solidFill>
                <a:latin typeface="Helvetica" panose="020B0604020202020204" pitchFamily="34" charset="0"/>
                <a:cs typeface="Helvetica" panose="020B0604020202020204" pitchFamily="34" charset="0"/>
              </a:rPr>
              <a:t>Collaborate with LDRD Program to encourage proposals that support sustainability goals.</a:t>
            </a:r>
          </a:p>
          <a:p>
            <a:pPr marL="171450" indent="-171450">
              <a:buFont typeface="Arial" panose="020B0604020202020204" pitchFamily="34" charset="0"/>
              <a:buChar char="•"/>
            </a:pPr>
            <a:r>
              <a:rPr lang="en-US" sz="1800">
                <a:effectLst/>
                <a:latin typeface="Helvetica" panose="020B0604020202020204" pitchFamily="34" charset="0"/>
                <a:ea typeface="Times New Roman" panose="02020603050405020304" pitchFamily="18" charset="0"/>
                <a:cs typeface="Helvetica" panose="020B0604020202020204" pitchFamily="34" charset="0"/>
              </a:rPr>
              <a:t>Exploring development of a superconductivity application concept to support sustainability that could engage external partners and be considered for a pilot demonstration project in the future.</a:t>
            </a:r>
            <a:endParaRPr lang="en-US" sz="1800">
              <a:latin typeface="Helvetica" panose="020B0604020202020204" pitchFamily="34" charset="0"/>
              <a:ea typeface="Times New Roman" panose="02020603050405020304" pitchFamily="18" charset="0"/>
              <a:cs typeface="Helvetica" panose="020B0604020202020204" pitchFamily="34" charset="0"/>
            </a:endParaRPr>
          </a:p>
          <a:p>
            <a:pPr marL="171450" indent="-171450">
              <a:buFont typeface="Arial" panose="020B0604020202020204" pitchFamily="34" charset="0"/>
              <a:buChar char="•"/>
            </a:pPr>
            <a:r>
              <a:rPr lang="en-US" sz="1800">
                <a:effectLst/>
                <a:latin typeface="Helvetica" panose="020B0604020202020204" pitchFamily="34" charset="0"/>
                <a:ea typeface="Times New Roman" panose="02020603050405020304" pitchFamily="18" charset="0"/>
                <a:cs typeface="Helvetica" panose="020B0604020202020204" pitchFamily="34" charset="0"/>
              </a:rPr>
              <a:t>Fermilab IARC industrialization effort is exploring development of emerging technologies application concepts to support sustainability that could engage external partners and be considered for a pilot demonstration project in the future. </a:t>
            </a:r>
            <a:endParaRPr lang="en-US" sz="1800">
              <a:effectLst/>
              <a:latin typeface="Helvetica" panose="020B0604020202020204" pitchFamily="34" charset="0"/>
              <a:ea typeface="Calibri" panose="020F0502020204030204" pitchFamily="34" charset="0"/>
              <a:cs typeface="Helvetica"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22</a:t>
            </a:fld>
            <a:endParaRPr lang="en-US"/>
          </a:p>
        </p:txBody>
      </p:sp>
    </p:spTree>
    <p:extLst>
      <p:ext uri="{BB962C8B-B14F-4D97-AF65-F5344CB8AC3E}">
        <p14:creationId xmlns:p14="http://schemas.microsoft.com/office/powerpoint/2010/main" val="3760049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003087"/>
                </a:solidFill>
                <a:latin typeface="Helvetica" panose="020B0604020202020204" pitchFamily="34" charset="0"/>
                <a:cs typeface="Helvetica" panose="020B0604020202020204" pitchFamily="34" charset="0"/>
              </a:rPr>
              <a:t>Develop an alternative cavity framework that would use superconducting cavities instead of the current copper cavities to save on electricity during PIP-II era.</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003087"/>
                </a:solidFill>
                <a:latin typeface="Helvetica" panose="020B0604020202020204" pitchFamily="34" charset="0"/>
                <a:cs typeface="Helvetica" panose="020B0604020202020204" pitchFamily="34" charset="0"/>
              </a:rPr>
              <a:t>Modernize this system to meet the increased cooling needs for PIP-II and LBNF.  A new system would deionize the water using modern electrical systems and removes the need for using different acids.</a:t>
            </a: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23</a:t>
            </a:fld>
            <a:endParaRPr lang="en-US"/>
          </a:p>
        </p:txBody>
      </p:sp>
    </p:spTree>
    <p:extLst>
      <p:ext uri="{BB962C8B-B14F-4D97-AF65-F5344CB8AC3E}">
        <p14:creationId xmlns:p14="http://schemas.microsoft.com/office/powerpoint/2010/main" val="3471919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What: Opportunity to talk about sustainability topics with your Fermilab colleagues</a:t>
            </a:r>
          </a:p>
          <a:p>
            <a:endParaRPr lang="en-US" sz="1200"/>
          </a:p>
          <a:p>
            <a:r>
              <a:rPr lang="en-US" sz="1200"/>
              <a:t>Where: Users Center</a:t>
            </a:r>
          </a:p>
          <a:p>
            <a:endParaRPr lang="en-US" sz="1200"/>
          </a:p>
          <a:p>
            <a:r>
              <a:rPr lang="en-US" sz="1200"/>
              <a:t>When: Thursday, January 25</a:t>
            </a:r>
            <a:r>
              <a:rPr lang="en-US" sz="1200" baseline="30000"/>
              <a:t>th</a:t>
            </a:r>
            <a:r>
              <a:rPr lang="en-US" sz="1200"/>
              <a:t> from 4-6:30pm Inaugural event </a:t>
            </a:r>
          </a:p>
          <a:p>
            <a:endParaRPr lang="en-US" sz="1200"/>
          </a:p>
          <a:p>
            <a:r>
              <a:rPr lang="en-US" sz="1200"/>
              <a:t>Who: Employees, users, and badged </a:t>
            </a:r>
          </a:p>
          <a:p>
            <a:endParaRPr lang="en-US" sz="1200"/>
          </a:p>
          <a:p>
            <a:r>
              <a:rPr lang="en-US" sz="1200"/>
              <a:t>Why: </a:t>
            </a:r>
            <a:r>
              <a:rPr lang="en-US" sz="1200" b="1"/>
              <a:t>Learn</a:t>
            </a:r>
            <a:r>
              <a:rPr lang="en-US" sz="1200"/>
              <a:t> about sustainability topics, </a:t>
            </a:r>
            <a:r>
              <a:rPr lang="en-US" sz="1200" b="1"/>
              <a:t>Engage</a:t>
            </a:r>
            <a:r>
              <a:rPr lang="en-US" sz="1200"/>
              <a:t> with your colleagues in thoughtful conversation, </a:t>
            </a:r>
            <a:r>
              <a:rPr lang="en-US" sz="1200" b="1"/>
              <a:t>Connect</a:t>
            </a:r>
            <a:r>
              <a:rPr lang="en-US" sz="1200"/>
              <a:t> outside of work with extended team</a:t>
            </a:r>
          </a:p>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24</a:t>
            </a:fld>
            <a:endParaRPr lang="en-US"/>
          </a:p>
        </p:txBody>
      </p:sp>
    </p:spTree>
    <p:extLst>
      <p:ext uri="{BB962C8B-B14F-4D97-AF65-F5344CB8AC3E}">
        <p14:creationId xmlns:p14="http://schemas.microsoft.com/office/powerpoint/2010/main" val="2387298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i="0" dirty="0">
                <a:solidFill>
                  <a:schemeClr val="accent6">
                    <a:lumMod val="50000"/>
                  </a:schemeClr>
                </a:solidFill>
                <a:effectLst/>
                <a:latin typeface="Arial" panose="020B0604020202020204" pitchFamily="34" charset="0"/>
              </a:rPr>
              <a:t>Living labs</a:t>
            </a:r>
            <a:r>
              <a:rPr lang="en-US" sz="1200" b="0" i="0" dirty="0">
                <a:solidFill>
                  <a:schemeClr val="accent6">
                    <a:lumMod val="50000"/>
                  </a:schemeClr>
                </a:solidFill>
                <a:effectLst/>
                <a:latin typeface="Arial" panose="020B0604020202020204" pitchFamily="34" charset="0"/>
              </a:rPr>
              <a:t> are open innovation ecosystems in real-life environments using iterative feedback processes throughout a lifecycle approach of an innovation to create sustainable impact. They focus on </a:t>
            </a:r>
            <a:r>
              <a:rPr lang="en-US" sz="1200" b="0" i="0" u="none" strike="noStrike" dirty="0">
                <a:solidFill>
                  <a:schemeClr val="accent6">
                    <a:lumMod val="50000"/>
                  </a:schemeClr>
                </a:solidFill>
                <a:effectLst/>
                <a:latin typeface="Arial" panose="020B0604020202020204" pitchFamily="34" charset="0"/>
              </a:rPr>
              <a:t>co-creation</a:t>
            </a:r>
            <a:r>
              <a:rPr lang="en-US" sz="1200" b="0" i="0" dirty="0">
                <a:solidFill>
                  <a:schemeClr val="accent6">
                    <a:lumMod val="50000"/>
                  </a:schemeClr>
                </a:solidFill>
                <a:effectLst/>
                <a:latin typeface="Arial" panose="020B0604020202020204" pitchFamily="34" charset="0"/>
              </a:rPr>
              <a:t>, </a:t>
            </a:r>
            <a:r>
              <a:rPr lang="en-US" sz="1200" b="0" i="0" u="none" strike="noStrike" dirty="0">
                <a:solidFill>
                  <a:schemeClr val="accent6">
                    <a:lumMod val="50000"/>
                  </a:schemeClr>
                </a:solidFill>
                <a:effectLst/>
                <a:latin typeface="Arial" panose="020B0604020202020204" pitchFamily="34" charset="0"/>
              </a:rPr>
              <a:t>rapid prototyping</a:t>
            </a:r>
            <a:r>
              <a:rPr lang="en-US" sz="1200" b="0" i="0" dirty="0">
                <a:solidFill>
                  <a:schemeClr val="accent6">
                    <a:lumMod val="50000"/>
                  </a:schemeClr>
                </a:solidFill>
                <a:effectLst/>
                <a:latin typeface="Arial" panose="020B0604020202020204" pitchFamily="34" charset="0"/>
              </a:rPr>
              <a:t> &amp; testing and scaling-up innovations &amp; businesses, providing (different types of) joint-value to the involved stakeholders. In this context, living labs operate as intermediaries/orchestrators among citizens, research organizations, companies and government agencies/levels.</a:t>
            </a:r>
            <a:endParaRPr lang="en-US" sz="1200" dirty="0">
              <a:solidFill>
                <a:schemeClr val="accent6">
                  <a:lumMod val="50000"/>
                </a:schemeClr>
              </a:solidFill>
            </a:endParaRP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25</a:t>
            </a:fld>
            <a:endParaRPr lang="en-US"/>
          </a:p>
        </p:txBody>
      </p:sp>
    </p:spTree>
    <p:extLst>
      <p:ext uri="{BB962C8B-B14F-4D97-AF65-F5344CB8AC3E}">
        <p14:creationId xmlns:p14="http://schemas.microsoft.com/office/powerpoint/2010/main" val="4274323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Karen</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27</a:t>
            </a:fld>
            <a:endParaRPr lang="en-US"/>
          </a:p>
        </p:txBody>
      </p:sp>
    </p:spTree>
    <p:extLst>
      <p:ext uri="{BB962C8B-B14F-4D97-AF65-F5344CB8AC3E}">
        <p14:creationId xmlns:p14="http://schemas.microsoft.com/office/powerpoint/2010/main" val="4131580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https://news.fnal.gov/wp-content/uploads/pip-ii.pdf</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28</a:t>
            </a:fld>
            <a:endParaRPr lang="en-US"/>
          </a:p>
        </p:txBody>
      </p:sp>
    </p:spTree>
    <p:extLst>
      <p:ext uri="{BB962C8B-B14F-4D97-AF65-F5344CB8AC3E}">
        <p14:creationId xmlns:p14="http://schemas.microsoft.com/office/powerpoint/2010/main" val="2545055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881063"/>
            <a:ext cx="7839076" cy="4410075"/>
          </a:xfrm>
        </p:spPr>
      </p:sp>
      <p:sp>
        <p:nvSpPr>
          <p:cNvPr id="3" name="Notes Placeholder 2"/>
          <p:cNvSpPr>
            <a:spLocks noGrp="1"/>
          </p:cNvSpPr>
          <p:nvPr>
            <p:ph type="body" idx="1"/>
          </p:nvPr>
        </p:nvSpPr>
        <p:spPr/>
        <p:txBody>
          <a:bodyPr/>
          <a:lstStyle/>
          <a:p>
            <a:pPr marL="158750" indent="0" algn="l">
              <a:buNone/>
            </a:pPr>
            <a:r>
              <a:rPr lang="en-US" b="1" i="0">
                <a:solidFill>
                  <a:srgbClr val="212529"/>
                </a:solidFill>
                <a:effectLst/>
                <a:latin typeface="Helvetica Neue"/>
              </a:rPr>
              <a:t>Global warming</a:t>
            </a:r>
            <a:r>
              <a:rPr lang="en-US" b="0" i="0">
                <a:solidFill>
                  <a:srgbClr val="212529"/>
                </a:solidFill>
                <a:effectLst/>
                <a:latin typeface="Helvetica Neue"/>
              </a:rPr>
              <a:t> is the rise in global mean temperature due to the rampant release of heat trapping gasses like carbon dioxide and methane (see figure below). The atmosphere acts like a blanket that surrounds the earth. When we burn oil, coal, or natural gas for energy, the carbon dioxide released acts like thickening the blanket that envelops our planet. This disrupts the balance of incoming and outgoing solar radiation, and creates a warming system that cannot naturally repair itself in the span of the coming centuries. Based on surface and atmospheric temperatures from thousands of locations, and from satellites worldwide, scientists have determined that the global mean temperature has risen 0.8 degrees C (1.4 degrees F) since 1880. We know the carbon dioxide released from the fossil fuels that humans are burning is responsible for this change because its unique chemical signature matches that found in the carbon dioxide entering our atmosphere right now.</a:t>
            </a:r>
            <a:br>
              <a:rPr lang="en-US" b="0" i="0">
                <a:solidFill>
                  <a:srgbClr val="212529"/>
                </a:solidFill>
                <a:effectLst/>
                <a:latin typeface="Helvetica Neue"/>
              </a:rPr>
            </a:br>
            <a:br>
              <a:rPr lang="en-US" b="0" i="0">
                <a:solidFill>
                  <a:srgbClr val="212529"/>
                </a:solidFill>
                <a:effectLst/>
                <a:latin typeface="Helvetica Neue"/>
              </a:rPr>
            </a:br>
            <a:r>
              <a:rPr lang="en-US" b="1" i="0">
                <a:solidFill>
                  <a:srgbClr val="212529"/>
                </a:solidFill>
                <a:effectLst/>
                <a:latin typeface="Helvetica Neue"/>
              </a:rPr>
              <a:t>Climate change</a:t>
            </a:r>
            <a:r>
              <a:rPr lang="en-US" b="0" i="0">
                <a:solidFill>
                  <a:srgbClr val="212529"/>
                </a:solidFill>
                <a:effectLst/>
                <a:latin typeface="Helvetica Neue"/>
              </a:rPr>
              <a:t> is a more general term that refers to changes in many climatic factors (such as temperature and precipitation) from the global to the local scale. These changes are happening at different rates and in different ways in response to global warming. As a large scale example, the United States has overall become wetter over the 20th century, while the Sahel region of central Africa has become drier. Locally, the timing and amount of rainfall is changing, which is generally resulting in less frequent but more severe storms. This could lead to increased hillside erosion and flooding, even as overall aridity continues to intensify in some areas. Furthermore, global warming and associated climate change is decreasing the Sierra snow pack and melting it sooner, causing water shortages across the state and increasing wildfire risk. In other words, the climate is becoming more extreme in response to global warming.</a:t>
            </a:r>
          </a:p>
          <a:p>
            <a:pPr marL="158750" indent="0" algn="l">
              <a:buNone/>
            </a:pPr>
            <a:endParaRPr lang="en-US" b="0" i="0">
              <a:solidFill>
                <a:srgbClr val="212529"/>
              </a:solidFill>
              <a:effectLst/>
              <a:latin typeface="Helvetica Neue"/>
            </a:endParaRPr>
          </a:p>
        </p:txBody>
      </p:sp>
    </p:spTree>
    <p:extLst>
      <p:ext uri="{BB962C8B-B14F-4D97-AF65-F5344CB8AC3E}">
        <p14:creationId xmlns:p14="http://schemas.microsoft.com/office/powerpoint/2010/main" val="2639477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3629944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1016005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Strategy efficiency integrates DOE Order 436.1A implementation in an easy to understand farmwork</a:t>
            </a:r>
          </a:p>
          <a:p>
            <a:r>
              <a:rPr lang="en-US"/>
              <a:t>Developed following initial listening tour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3092216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883" indent="-164883">
              <a:buFont typeface="Arial" panose="020B0604020202020204" pitchFamily="34" charset="0"/>
              <a:buChar char="•"/>
            </a:pPr>
            <a:r>
              <a:rPr lang="en-US"/>
              <a:t>Hired team</a:t>
            </a:r>
          </a:p>
          <a:p>
            <a:pPr marL="164883" indent="-164883">
              <a:buFont typeface="Arial" panose="020B0604020202020204" pitchFamily="34" charset="0"/>
              <a:buChar char="•"/>
            </a:pPr>
            <a:r>
              <a:rPr lang="en-US"/>
              <a:t>Skills Bridge Intern starting 1/8</a:t>
            </a:r>
          </a:p>
          <a:p>
            <a:pPr marL="164883" indent="-164883">
              <a:buFont typeface="Arial" panose="020B0604020202020204" pitchFamily="34" charset="0"/>
              <a:buChar char="•"/>
            </a:pPr>
            <a:r>
              <a:rPr lang="en-US"/>
              <a:t>Expanded SMT with sub-teams</a:t>
            </a:r>
          </a:p>
          <a:p>
            <a:pPr marL="164883" indent="-164883">
              <a:buFont typeface="Arial" panose="020B0604020202020204" pitchFamily="34" charset="0"/>
              <a:buChar char="•"/>
            </a:pPr>
            <a:r>
              <a:rPr lang="en-US"/>
              <a:t>Leveraging people with Subject matter expertise</a:t>
            </a:r>
          </a:p>
          <a:p>
            <a:pPr marL="164883" indent="-164883">
              <a:buFont typeface="Arial" panose="020B0604020202020204" pitchFamily="34" charset="0"/>
              <a:buChar char="•"/>
            </a:pPr>
            <a:r>
              <a:rPr lang="en-US"/>
              <a:t>New sustainability in science sub-team – engaging engineering and science staff in creating opportunities to integrate sustainability into their work proactively</a:t>
            </a:r>
          </a:p>
          <a:p>
            <a:endParaRPr lang="en-US"/>
          </a:p>
          <a:p>
            <a:r>
              <a:rPr lang="en-US"/>
              <a:t>Each sub-team is different but we are engaging a much broader group of people across the lab which is wonderful</a:t>
            </a:r>
          </a:p>
          <a:p>
            <a:endParaRPr lang="en-US"/>
          </a:p>
          <a:p>
            <a:r>
              <a:rPr lang="en-US"/>
              <a:t>Thank you for supporting a robust staff; it has made a big impact and recognized in the PEMP for Section 7.</a:t>
            </a:r>
          </a:p>
          <a:p>
            <a:endParaRPr lang="en-US"/>
          </a:p>
          <a:p>
            <a:endParaRPr lang="en-US"/>
          </a:p>
          <a:p>
            <a:pPr marL="274806" indent="-274806">
              <a:buFont typeface="Arial" panose="020B0604020202020204" pitchFamily="34" charset="0"/>
              <a:buChar char="•"/>
            </a:pPr>
            <a:r>
              <a:rPr lang="en-US"/>
              <a:t>Share directorate perspective</a:t>
            </a:r>
          </a:p>
          <a:p>
            <a:pPr marL="274806" indent="-274806">
              <a:buFont typeface="Arial" panose="020B0604020202020204" pitchFamily="34" charset="0"/>
              <a:buChar char="•"/>
            </a:pPr>
            <a:r>
              <a:rPr lang="en-US"/>
              <a:t>Provide feedback</a:t>
            </a:r>
          </a:p>
          <a:p>
            <a:pPr marL="274806" indent="-274806">
              <a:buFont typeface="Arial" panose="020B0604020202020204" pitchFamily="34" charset="0"/>
              <a:buChar char="•"/>
            </a:pPr>
            <a:r>
              <a:rPr lang="en-US"/>
              <a:t>Opportunity to enhance role to be more proactive</a:t>
            </a:r>
          </a:p>
          <a:p>
            <a:endParaRPr lang="en-US" i="1">
              <a:solidFill>
                <a:schemeClr val="accent6"/>
              </a:solidFill>
            </a:endParaRPr>
          </a:p>
          <a:p>
            <a:r>
              <a:rPr lang="en-US" i="1">
                <a:solidFill>
                  <a:schemeClr val="accent6"/>
                </a:solidFill>
              </a:rPr>
              <a:t>Directorate Liaisons:</a:t>
            </a:r>
          </a:p>
          <a:p>
            <a:r>
              <a:rPr lang="en-US">
                <a:solidFill>
                  <a:schemeClr val="accent6"/>
                </a:solidFill>
              </a:rPr>
              <a:t>Oliver </a:t>
            </a:r>
            <a:r>
              <a:rPr lang="en-US" err="1">
                <a:solidFill>
                  <a:schemeClr val="accent6"/>
                </a:solidFill>
              </a:rPr>
              <a:t>Kiemchies</a:t>
            </a:r>
            <a:r>
              <a:rPr lang="en-US">
                <a:solidFill>
                  <a:schemeClr val="accent6"/>
                </a:solidFill>
              </a:rPr>
              <a:t> – TD</a:t>
            </a:r>
          </a:p>
          <a:p>
            <a:r>
              <a:rPr lang="en-US">
                <a:solidFill>
                  <a:schemeClr val="accent6"/>
                </a:solidFill>
              </a:rPr>
              <a:t>Kyle Hazelwood – AD</a:t>
            </a:r>
          </a:p>
          <a:p>
            <a:r>
              <a:rPr lang="en-US">
                <a:solidFill>
                  <a:schemeClr val="accent6"/>
                </a:solidFill>
              </a:rPr>
              <a:t>Cindy Joe – ND</a:t>
            </a:r>
          </a:p>
          <a:p>
            <a:r>
              <a:rPr lang="en-US" i="1">
                <a:solidFill>
                  <a:schemeClr val="accent6"/>
                </a:solidFill>
              </a:rPr>
              <a:t>Project Liaisons:</a:t>
            </a:r>
          </a:p>
          <a:p>
            <a:r>
              <a:rPr lang="en-US">
                <a:solidFill>
                  <a:schemeClr val="accent6"/>
                </a:solidFill>
              </a:rPr>
              <a:t>Tiffany Price – PIP-II</a:t>
            </a:r>
          </a:p>
          <a:p>
            <a:r>
              <a:rPr lang="en-US" i="1">
                <a:solidFill>
                  <a:schemeClr val="accent6"/>
                </a:solidFill>
              </a:rPr>
              <a:t>Other Advisors:</a:t>
            </a:r>
          </a:p>
          <a:p>
            <a:r>
              <a:rPr lang="en-US">
                <a:solidFill>
                  <a:schemeClr val="accent6"/>
                </a:solidFill>
              </a:rPr>
              <a:t>Cristian Boffo – PIP-II</a:t>
            </a:r>
          </a:p>
          <a:p>
            <a:r>
              <a:rPr lang="en-US">
                <a:solidFill>
                  <a:schemeClr val="accent6"/>
                </a:solidFill>
              </a:rPr>
              <a:t>Bill Pellico - ETD</a:t>
            </a:r>
          </a:p>
          <a:p>
            <a:endParaRPr lang="en-US">
              <a:solidFill>
                <a:schemeClr val="accent6"/>
              </a:solidFill>
            </a:endParaRPr>
          </a:p>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2279212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https://www.sciencedirect.com/science/article/pii/S1364032121001532</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3170297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Goal: </a:t>
            </a:r>
            <a:r>
              <a:rPr lang="en-US" sz="1400"/>
              <a:t>100% CFE by 2030 w/ 50% 24/7</a:t>
            </a:r>
          </a:p>
          <a:p>
            <a:r>
              <a:rPr lang="en-US" sz="1600"/>
              <a:t>Strategy: </a:t>
            </a:r>
            <a:r>
              <a:rPr lang="en-US" sz="1400"/>
              <a:t>Diversify energy sources to add CFE from on-site and off-site purchased</a:t>
            </a:r>
          </a:p>
          <a:p>
            <a:r>
              <a:rPr lang="en-US" sz="1600"/>
              <a:t>Assumptions:</a:t>
            </a:r>
          </a:p>
          <a:p>
            <a:pPr marL="742950" lvl="1" indent="-285750">
              <a:buFont typeface="Arial" panose="020B0604020202020204" pitchFamily="34" charset="0"/>
              <a:buChar char="•"/>
            </a:pPr>
            <a:r>
              <a:rPr lang="en-US" sz="1400"/>
              <a:t>Grid-supplied CFE based on our grid mix for PJM disclosed by our supplier Direct Energy</a:t>
            </a:r>
          </a:p>
          <a:p>
            <a:pPr marL="1200150" lvl="2" indent="-285750">
              <a:buFont typeface="Arial" panose="020B0604020202020204" pitchFamily="34" charset="0"/>
              <a:buChar char="•"/>
            </a:pPr>
            <a:r>
              <a:rPr lang="en-US" sz="1300"/>
              <a:t>Current: 35% - Nuclear is 33%, Solar is 1%, Wind is 1%</a:t>
            </a:r>
          </a:p>
          <a:p>
            <a:pPr marL="1200150" lvl="2" indent="-285750">
              <a:buFont typeface="Arial" panose="020B0604020202020204" pitchFamily="34" charset="0"/>
              <a:buChar char="•"/>
            </a:pPr>
            <a:r>
              <a:rPr lang="en-US" sz="1300"/>
              <a:t>Projected: Increase to 50% by FY30</a:t>
            </a:r>
          </a:p>
          <a:p>
            <a:pPr marL="742950" lvl="1" indent="-285750">
              <a:buFont typeface="Arial" panose="020B0604020202020204" pitchFamily="34" charset="0"/>
              <a:buChar char="•"/>
            </a:pPr>
            <a:r>
              <a:rPr lang="en-US" sz="1400"/>
              <a:t>On-site CFE potential of 60 MW (min. 2MW planned for FREP)</a:t>
            </a:r>
          </a:p>
          <a:p>
            <a:pPr marL="742950" lvl="1" indent="-285750">
              <a:buFont typeface="Arial" panose="020B0604020202020204" pitchFamily="34" charset="0"/>
              <a:buChar char="•"/>
            </a:pPr>
            <a:r>
              <a:rPr lang="en-US" sz="1400"/>
              <a:t>Off-site contracted CFE planned to take advantage of utility scale investments</a:t>
            </a:r>
          </a:p>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14</a:t>
            </a:fld>
            <a:endParaRPr lang="en-US"/>
          </a:p>
        </p:txBody>
      </p:sp>
    </p:spTree>
    <p:extLst>
      <p:ext uri="{BB962C8B-B14F-4D97-AF65-F5344CB8AC3E}">
        <p14:creationId xmlns:p14="http://schemas.microsoft.com/office/powerpoint/2010/main" val="1882459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Net Zero Carbon Emissions by 2045</a:t>
            </a:r>
          </a:p>
          <a:p>
            <a:r>
              <a:rPr lang="en-US"/>
              <a:t>Strategy: reduce natural gas use through large investments and incremental progress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15</a:t>
            </a:fld>
            <a:endParaRPr lang="en-US"/>
          </a:p>
        </p:txBody>
      </p:sp>
    </p:spTree>
    <p:extLst>
      <p:ext uri="{BB962C8B-B14F-4D97-AF65-F5344CB8AC3E}">
        <p14:creationId xmlns:p14="http://schemas.microsoft.com/office/powerpoint/2010/main" val="16797635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61762"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pic>
        <p:nvPicPr>
          <p:cNvPr id="2" name="Picture 1">
            <a:extLst>
              <a:ext uri="{FF2B5EF4-FFF2-40B4-BE49-F238E27FC236}">
                <a16:creationId xmlns:a16="http://schemas.microsoft.com/office/drawing/2014/main" id="{1F82B046-B378-3F92-792D-A95B8156D24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497" r="-54"/>
          <a:stretch/>
        </p:blipFill>
        <p:spPr>
          <a:xfrm>
            <a:off x="0" y="672701"/>
            <a:ext cx="9144000" cy="2508919"/>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D3C54-2BED-07A9-C22D-D406125E7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446951-F768-7C76-96B9-E3ECDF8DD80A}"/>
              </a:ext>
            </a:extLst>
          </p:cNvPr>
          <p:cNvSpPr>
            <a:spLocks noGrp="1"/>
          </p:cNvSpPr>
          <p:nvPr>
            <p:ph type="dt" sz="half" idx="10"/>
          </p:nvPr>
        </p:nvSpPr>
        <p:spPr/>
        <p:txBody>
          <a:bodyPr/>
          <a:lstStyle/>
          <a:p>
            <a:fld id="{16450A37-5C67-492D-9BC8-B65C3E67AF72}" type="datetimeFigureOut">
              <a:rPr lang="en-US" smtClean="0"/>
              <a:t>7/9/2024</a:t>
            </a:fld>
            <a:endParaRPr lang="en-US"/>
          </a:p>
        </p:txBody>
      </p:sp>
      <p:sp>
        <p:nvSpPr>
          <p:cNvPr id="4" name="Footer Placeholder 3">
            <a:extLst>
              <a:ext uri="{FF2B5EF4-FFF2-40B4-BE49-F238E27FC236}">
                <a16:creationId xmlns:a16="http://schemas.microsoft.com/office/drawing/2014/main" id="{DB9DF370-63C9-76AC-6CBB-96546DCADB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A3C806-5E0B-8F99-C6ED-45FC04C719DF}"/>
              </a:ext>
            </a:extLst>
          </p:cNvPr>
          <p:cNvSpPr>
            <a:spLocks noGrp="1"/>
          </p:cNvSpPr>
          <p:nvPr>
            <p:ph type="sldNum" sz="quarter" idx="12"/>
          </p:nvPr>
        </p:nvSpPr>
        <p:spPr/>
        <p:txBody>
          <a:bodyPr/>
          <a:lstStyle/>
          <a:p>
            <a:fld id="{5F3B7293-72B5-441A-A951-8D6B207E4B56}" type="slidenum">
              <a:rPr lang="en-US" smtClean="0"/>
              <a:t>‹#›</a:t>
            </a:fld>
            <a:endParaRPr lang="en-US"/>
          </a:p>
        </p:txBody>
      </p:sp>
    </p:spTree>
    <p:extLst>
      <p:ext uri="{BB962C8B-B14F-4D97-AF65-F5344CB8AC3E}">
        <p14:creationId xmlns:p14="http://schemas.microsoft.com/office/powerpoint/2010/main" val="1922152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7"/>
        <p:cNvGrpSpPr/>
        <p:nvPr/>
      </p:nvGrpSpPr>
      <p:grpSpPr>
        <a:xfrm>
          <a:off x="0" y="0"/>
          <a:ext cx="0" cy="0"/>
          <a:chOff x="0" y="0"/>
          <a:chExt cx="0" cy="0"/>
        </a:xfrm>
      </p:grpSpPr>
      <p:sp>
        <p:nvSpPr>
          <p:cNvPr id="48" name="Google Shape;48;p4"/>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 name="Google Shape;49;p4"/>
          <p:cNvSpPr txBox="1">
            <a:spLocks noGrp="1"/>
          </p:cNvSpPr>
          <p:nvPr>
            <p:ph type="body" idx="1"/>
          </p:nvPr>
        </p:nvSpPr>
        <p:spPr>
          <a:xfrm>
            <a:off x="720000" y="1174500"/>
            <a:ext cx="7704000" cy="4170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sz="1400"/>
            </a:lvl1pPr>
            <a:lvl2pPr marL="914400" lvl="1" indent="-311150" algn="ctr" rtl="0">
              <a:lnSpc>
                <a:spcPct val="115000"/>
              </a:lnSpc>
              <a:spcBef>
                <a:spcPts val="0"/>
              </a:spcBef>
              <a:spcAft>
                <a:spcPts val="0"/>
              </a:spcAft>
              <a:buSzPts val="1300"/>
              <a:buChar char="○"/>
              <a:defRPr/>
            </a:lvl2pPr>
            <a:lvl3pPr marL="1371600" lvl="2" indent="-311150" algn="ctr" rtl="0">
              <a:lnSpc>
                <a:spcPct val="115000"/>
              </a:lnSpc>
              <a:spcBef>
                <a:spcPts val="1600"/>
              </a:spcBef>
              <a:spcAft>
                <a:spcPts val="0"/>
              </a:spcAft>
              <a:buSzPts val="1300"/>
              <a:buChar char="■"/>
              <a:defRPr/>
            </a:lvl3pPr>
            <a:lvl4pPr marL="1828800" lvl="3" indent="-311150" algn="ctr" rtl="0">
              <a:lnSpc>
                <a:spcPct val="115000"/>
              </a:lnSpc>
              <a:spcBef>
                <a:spcPts val="1600"/>
              </a:spcBef>
              <a:spcAft>
                <a:spcPts val="0"/>
              </a:spcAft>
              <a:buSzPts val="1300"/>
              <a:buChar char="●"/>
              <a:defRPr/>
            </a:lvl4pPr>
            <a:lvl5pPr marL="2286000" lvl="4" indent="-311150" algn="ctr" rtl="0">
              <a:lnSpc>
                <a:spcPct val="115000"/>
              </a:lnSpc>
              <a:spcBef>
                <a:spcPts val="1600"/>
              </a:spcBef>
              <a:spcAft>
                <a:spcPts val="0"/>
              </a:spcAft>
              <a:buSzPts val="1300"/>
              <a:buChar char="○"/>
              <a:defRPr/>
            </a:lvl5pPr>
            <a:lvl6pPr marL="2743200" lvl="5" indent="-311150" algn="ctr" rtl="0">
              <a:lnSpc>
                <a:spcPct val="115000"/>
              </a:lnSpc>
              <a:spcBef>
                <a:spcPts val="1600"/>
              </a:spcBef>
              <a:spcAft>
                <a:spcPts val="0"/>
              </a:spcAft>
              <a:buSzPts val="1300"/>
              <a:buChar char="■"/>
              <a:defRPr/>
            </a:lvl6pPr>
            <a:lvl7pPr marL="3200400" lvl="6" indent="-311150" algn="ctr" rtl="0">
              <a:lnSpc>
                <a:spcPct val="115000"/>
              </a:lnSpc>
              <a:spcBef>
                <a:spcPts val="1600"/>
              </a:spcBef>
              <a:spcAft>
                <a:spcPts val="0"/>
              </a:spcAft>
              <a:buSzPts val="1300"/>
              <a:buChar char="●"/>
              <a:defRPr/>
            </a:lvl7pPr>
            <a:lvl8pPr marL="3657600" lvl="7" indent="-311150" algn="ctr" rtl="0">
              <a:lnSpc>
                <a:spcPct val="115000"/>
              </a:lnSpc>
              <a:spcBef>
                <a:spcPts val="1600"/>
              </a:spcBef>
              <a:spcAft>
                <a:spcPts val="0"/>
              </a:spcAft>
              <a:buSzPts val="1300"/>
              <a:buChar char="○"/>
              <a:defRPr/>
            </a:lvl8pPr>
            <a:lvl9pPr marL="4114800" lvl="8" indent="-311150" algn="ctr" rtl="0">
              <a:lnSpc>
                <a:spcPct val="115000"/>
              </a:lnSpc>
              <a:spcBef>
                <a:spcPts val="1600"/>
              </a:spcBef>
              <a:spcAft>
                <a:spcPts val="1600"/>
              </a:spcAft>
              <a:buSzPts val="1300"/>
              <a:buChar char="■"/>
              <a:defRPr/>
            </a:lvl9pPr>
          </a:lstStyle>
          <a:p>
            <a:endParaRPr/>
          </a:p>
        </p:txBody>
      </p:sp>
    </p:spTree>
    <p:extLst>
      <p:ext uri="{BB962C8B-B14F-4D97-AF65-F5344CB8AC3E}">
        <p14:creationId xmlns:p14="http://schemas.microsoft.com/office/powerpoint/2010/main" val="261988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447664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1FAA2A6-C449-41E1-BE29-0B0DF006276C}" type="datetime1">
              <a:rPr lang="en-US" smtClean="0"/>
              <a:t>7/9/2024</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Catherine Hurley | Sustainability Program Update</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66A2DF8-469D-4D0B-9EEE-BE7593384AF8}" type="datetime1">
              <a:rPr lang="en-US" smtClean="0"/>
              <a:t>7/9/2024</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Catherine Hurley| SMT</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13D7AE94-5183-4358-BD30-C508ED9E339A}" type="datetime1">
              <a:rPr lang="en-US" smtClean="0"/>
              <a:t>7/9/2024</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Catherine Hurley| SMT</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F887B34A-E086-4D80-9378-DB900251A9A1}" type="datetime1">
              <a:rPr lang="en-US" smtClean="0"/>
              <a:t>7/9/2024</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Catherine Hurley| SMT</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E9D68AE0-163A-48A6-9ABE-16DBCCBBE7FD}" type="datetime1">
              <a:rPr lang="en-US" smtClean="0"/>
              <a:t>7/9/2024</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Catherine Hurley| SMT</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685508C-1891-49CE-BF29-5640A5455330}" type="datetime1">
              <a:rPr lang="en-US" smtClean="0"/>
              <a:t>7/9/2024</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Catherine Hurley| SMT</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57200" y="411475"/>
            <a:ext cx="8229600" cy="3363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8" name="Google Shape;1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86637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002F8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650" b="0" i="0">
                <a:solidFill>
                  <a:srgbClr val="282828"/>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a:defRPr/>
            </a:pPr>
            <a:r>
              <a:rPr lang="en-US"/>
              <a:t>R. Stanek | Project Director | PIP-II 2023 DOE Independent Project Review Plenary</a:t>
            </a:r>
            <a:endParaRPr lang="en-US" b="1"/>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5/2/2023</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87411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94F01AD-2212-4920-864E-5C864DD0EB20}" type="datetime1">
              <a:rPr lang="en-US" smtClean="0"/>
              <a:t>7/10/2024</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Catherine Hurley| SMT</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4" r:id="rId8"/>
    <p:sldLayoutId id="2147484125" r:id="rId9"/>
    <p:sldLayoutId id="2147484126" r:id="rId10"/>
    <p:sldLayoutId id="2147484127" r:id="rId11"/>
    <p:sldLayoutId id="2147484128" r:id="rId12"/>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churley@fnal.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5.svg"/><Relationship Id="rId5" Type="http://schemas.openxmlformats.org/officeDocument/2006/relationships/diagramQuickStyle" Target="../diagrams/quickStyle2.xml"/><Relationship Id="rId10" Type="http://schemas.openxmlformats.org/officeDocument/2006/relationships/image" Target="../media/image14.png"/><Relationship Id="rId4" Type="http://schemas.openxmlformats.org/officeDocument/2006/relationships/diagramLayout" Target="../diagrams/layout2.xml"/><Relationship Id="rId9"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emf"/><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package" Target="../embeddings/Microsoft_Visio_Drawing_D0AF7230.vsdx"/></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5.jpe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jpe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4.tmp"/><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Brundtland_Report"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nrdc.org/bio/rob-moore/ipcc-sea-level-rise-adaptation-essential-not-optional" TargetMode="External"/><Relationship Id="rId3" Type="http://schemas.openxmlformats.org/officeDocument/2006/relationships/image" Target="../media/image9.png"/><Relationship Id="rId7" Type="http://schemas.openxmlformats.org/officeDocument/2006/relationships/hyperlink" Target="https://www.nrdc.org/stories/flooding-and-climate-change-everything-you-need-know"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hyperlink" Target="https://www.nrdc.org/stories/drought-everything-you-need-know" TargetMode="External"/><Relationship Id="rId5" Type="http://schemas.openxmlformats.org/officeDocument/2006/relationships/hyperlink" Target="https://www.nrdc.org/stories/hurricanes-and-climate-change-everything-you-need-know" TargetMode="External"/><Relationship Id="rId4" Type="http://schemas.openxmlformats.org/officeDocument/2006/relationships/hyperlink" Target="https://www.nrdc.org/stories/heat-stress-killing-workers-states-can-protect-them" TargetMode="External"/></Relationships>
</file>

<file path=ppt/slides/_rels/slide8.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41924" y="3237621"/>
            <a:ext cx="8865660" cy="752287"/>
          </a:xfrm>
        </p:spPr>
        <p:txBody>
          <a:bodyPr>
            <a:noAutofit/>
          </a:bodyPr>
          <a:lstStyle/>
          <a:p>
            <a:r>
              <a:rPr lang="en-US"/>
              <a:t>Sustainability at Fermilab: Engaging Mission and Operations</a:t>
            </a:r>
            <a:endParaRPr lang="en-US" sz="2400"/>
          </a:p>
        </p:txBody>
      </p:sp>
      <p:sp>
        <p:nvSpPr>
          <p:cNvPr id="4" name="Text Placeholder 3"/>
          <p:cNvSpPr>
            <a:spLocks noGrp="1"/>
          </p:cNvSpPr>
          <p:nvPr>
            <p:ph type="body" sz="quarter" idx="10"/>
          </p:nvPr>
        </p:nvSpPr>
        <p:spPr>
          <a:xfrm>
            <a:off x="341927" y="4180076"/>
            <a:ext cx="3671273" cy="752287"/>
          </a:xfrm>
        </p:spPr>
        <p:txBody>
          <a:bodyPr/>
          <a:lstStyle/>
          <a:p>
            <a:r>
              <a:rPr lang="en-US" sz="1400" dirty="0">
                <a:solidFill>
                  <a:schemeClr val="tx2"/>
                </a:solidFill>
              </a:rPr>
              <a:t>Catherine Hurley, Sustainability Manager</a:t>
            </a:r>
          </a:p>
          <a:p>
            <a:r>
              <a:rPr lang="en-US" sz="1400" dirty="0">
                <a:solidFill>
                  <a:schemeClr val="tx2"/>
                </a:solidFill>
                <a:hlinkClick r:id="rId2"/>
              </a:rPr>
              <a:t>churley@fnal.gov</a:t>
            </a:r>
            <a:r>
              <a:rPr lang="en-US" sz="1400" dirty="0">
                <a:solidFill>
                  <a:schemeClr val="tx2"/>
                </a:solidFill>
              </a:rPr>
              <a:t>   </a:t>
            </a:r>
          </a:p>
          <a:p>
            <a:r>
              <a:rPr lang="en-US" sz="1400" dirty="0">
                <a:solidFill>
                  <a:schemeClr val="tx2"/>
                </a:solidFill>
              </a:rPr>
              <a:t>July 10, 2024</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EB9F3E-4D0A-1AA3-E0B3-8E698916F42F}"/>
              </a:ext>
            </a:extLst>
          </p:cNvPr>
          <p:cNvSpPr>
            <a:spLocks noGrp="1"/>
          </p:cNvSpPr>
          <p:nvPr>
            <p:ph type="title"/>
          </p:nvPr>
        </p:nvSpPr>
        <p:spPr/>
        <p:txBody>
          <a:bodyPr/>
          <a:lstStyle/>
          <a:p>
            <a:r>
              <a:rPr lang="en-US" dirty="0"/>
              <a:t>Key Sustainability Metrics 2023</a:t>
            </a:r>
          </a:p>
        </p:txBody>
      </p:sp>
      <p:sp>
        <p:nvSpPr>
          <p:cNvPr id="4" name="Date Placeholder 3">
            <a:extLst>
              <a:ext uri="{FF2B5EF4-FFF2-40B4-BE49-F238E27FC236}">
                <a16:creationId xmlns:a16="http://schemas.microsoft.com/office/drawing/2014/main" id="{9BE34C93-0A6A-8D6C-A45E-72798EE38DAB}"/>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5" name="Footer Placeholder 4">
            <a:extLst>
              <a:ext uri="{FF2B5EF4-FFF2-40B4-BE49-F238E27FC236}">
                <a16:creationId xmlns:a16="http://schemas.microsoft.com/office/drawing/2014/main" id="{2A39E18A-93E2-0623-4DD7-5A97406E670F}"/>
              </a:ext>
            </a:extLst>
          </p:cNvPr>
          <p:cNvSpPr>
            <a:spLocks noGrp="1"/>
          </p:cNvSpPr>
          <p:nvPr>
            <p:ph type="ftr" sz="quarter" idx="3"/>
          </p:nvPr>
        </p:nvSpPr>
        <p:spPr/>
        <p:txBody>
          <a:bodyPr/>
          <a:lstStyle/>
          <a:p>
            <a:pPr>
              <a:defRPr/>
            </a:pPr>
            <a:r>
              <a:rPr lang="en-US"/>
              <a:t>Catherine Hurley | Sustainability Program Update</a:t>
            </a:r>
            <a:endParaRPr lang="en-US" b="1"/>
          </a:p>
        </p:txBody>
      </p:sp>
      <p:sp>
        <p:nvSpPr>
          <p:cNvPr id="6" name="Slide Number Placeholder 5">
            <a:extLst>
              <a:ext uri="{FF2B5EF4-FFF2-40B4-BE49-F238E27FC236}">
                <a16:creationId xmlns:a16="http://schemas.microsoft.com/office/drawing/2014/main" id="{9F92DE16-D77C-9B7A-5415-415C9ECFEA58}"/>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a:p>
        </p:txBody>
      </p:sp>
      <p:pic>
        <p:nvPicPr>
          <p:cNvPr id="8" name="Picture 7" descr="Graphical user interface&#10;&#10;Description automatically generated with medium confidence">
            <a:extLst>
              <a:ext uri="{FF2B5EF4-FFF2-40B4-BE49-F238E27FC236}">
                <a16:creationId xmlns:a16="http://schemas.microsoft.com/office/drawing/2014/main" id="{F7B6C0C4-02B4-A01F-FB45-20FF876D09A0}"/>
              </a:ext>
            </a:extLst>
          </p:cNvPr>
          <p:cNvPicPr>
            <a:picLocks noChangeAspect="1"/>
          </p:cNvPicPr>
          <p:nvPr/>
        </p:nvPicPr>
        <p:blipFill rotWithShape="1">
          <a:blip r:embed="rId2"/>
          <a:srcRect t="28834" r="52298"/>
          <a:stretch/>
        </p:blipFill>
        <p:spPr>
          <a:xfrm>
            <a:off x="2884809" y="593159"/>
            <a:ext cx="2442662" cy="3660434"/>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C18B2048-5469-2D79-07EF-2D4DA930F578}"/>
              </a:ext>
            </a:extLst>
          </p:cNvPr>
          <p:cNvPicPr>
            <a:picLocks noChangeAspect="1"/>
          </p:cNvPicPr>
          <p:nvPr/>
        </p:nvPicPr>
        <p:blipFill rotWithShape="1">
          <a:blip r:embed="rId2"/>
          <a:srcRect l="50000" b="23962"/>
          <a:stretch/>
        </p:blipFill>
        <p:spPr>
          <a:xfrm>
            <a:off x="5591912" y="604769"/>
            <a:ext cx="2560358" cy="3910991"/>
          </a:xfrm>
          <a:prstGeom prst="rect">
            <a:avLst/>
          </a:prstGeom>
        </p:spPr>
      </p:pic>
      <p:pic>
        <p:nvPicPr>
          <p:cNvPr id="11" name="Picture 10" descr="Graphical user interface&#10;&#10;Description automatically generated with medium confidence">
            <a:extLst>
              <a:ext uri="{FF2B5EF4-FFF2-40B4-BE49-F238E27FC236}">
                <a16:creationId xmlns:a16="http://schemas.microsoft.com/office/drawing/2014/main" id="{BDD3944C-C82C-B7C8-9C81-C94318CDA144}"/>
              </a:ext>
            </a:extLst>
          </p:cNvPr>
          <p:cNvPicPr>
            <a:picLocks noChangeAspect="1"/>
          </p:cNvPicPr>
          <p:nvPr/>
        </p:nvPicPr>
        <p:blipFill rotWithShape="1">
          <a:blip r:embed="rId2"/>
          <a:srcRect r="53292" b="69729"/>
          <a:stretch/>
        </p:blipFill>
        <p:spPr>
          <a:xfrm>
            <a:off x="228600" y="604769"/>
            <a:ext cx="2391769" cy="1557002"/>
          </a:xfrm>
          <a:prstGeom prst="rect">
            <a:avLst/>
          </a:prstGeom>
        </p:spPr>
      </p:pic>
      <p:pic>
        <p:nvPicPr>
          <p:cNvPr id="12" name="Picture 11" descr="Graphical user interface&#10;&#10;Description automatically generated with medium confidence">
            <a:extLst>
              <a:ext uri="{FF2B5EF4-FFF2-40B4-BE49-F238E27FC236}">
                <a16:creationId xmlns:a16="http://schemas.microsoft.com/office/drawing/2014/main" id="{7EC30DD0-2995-3B12-7250-85981040A42E}"/>
              </a:ext>
            </a:extLst>
          </p:cNvPr>
          <p:cNvPicPr>
            <a:picLocks noChangeAspect="1"/>
          </p:cNvPicPr>
          <p:nvPr/>
        </p:nvPicPr>
        <p:blipFill rotWithShape="1">
          <a:blip r:embed="rId2"/>
          <a:srcRect l="52299" t="75565" r="993"/>
          <a:stretch/>
        </p:blipFill>
        <p:spPr>
          <a:xfrm>
            <a:off x="228600" y="2334427"/>
            <a:ext cx="2391769" cy="1256832"/>
          </a:xfrm>
          <a:prstGeom prst="rect">
            <a:avLst/>
          </a:prstGeom>
        </p:spPr>
      </p:pic>
    </p:spTree>
    <p:extLst>
      <p:ext uri="{BB962C8B-B14F-4D97-AF65-F5344CB8AC3E}">
        <p14:creationId xmlns:p14="http://schemas.microsoft.com/office/powerpoint/2010/main" val="3500835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E57DAA-5D06-A7AA-8293-09AE42576B84}"/>
              </a:ext>
            </a:extLst>
          </p:cNvPr>
          <p:cNvSpPr>
            <a:spLocks noGrp="1"/>
          </p:cNvSpPr>
          <p:nvPr>
            <p:ph type="title"/>
          </p:nvPr>
        </p:nvSpPr>
        <p:spPr/>
        <p:txBody>
          <a:bodyPr/>
          <a:lstStyle/>
          <a:p>
            <a:r>
              <a:rPr lang="en-US"/>
              <a:t>Fermilab Sustainability Strategy</a:t>
            </a:r>
          </a:p>
        </p:txBody>
      </p:sp>
      <p:sp>
        <p:nvSpPr>
          <p:cNvPr id="4" name="Date Placeholder 3">
            <a:extLst>
              <a:ext uri="{FF2B5EF4-FFF2-40B4-BE49-F238E27FC236}">
                <a16:creationId xmlns:a16="http://schemas.microsoft.com/office/drawing/2014/main" id="{C312081C-7486-7824-86DC-C620B75B0832}"/>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6" name="Slide Number Placeholder 5">
            <a:extLst>
              <a:ext uri="{FF2B5EF4-FFF2-40B4-BE49-F238E27FC236}">
                <a16:creationId xmlns:a16="http://schemas.microsoft.com/office/drawing/2014/main" id="{5C9F09E5-07CA-79FD-B95D-DB61DECFF429}"/>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a:p>
        </p:txBody>
      </p:sp>
      <p:sp>
        <p:nvSpPr>
          <p:cNvPr id="14" name="Content Placeholder 1">
            <a:extLst>
              <a:ext uri="{FF2B5EF4-FFF2-40B4-BE49-F238E27FC236}">
                <a16:creationId xmlns:a16="http://schemas.microsoft.com/office/drawing/2014/main" id="{EE75DF70-E95D-390D-5BA8-6D054D1EFC3D}"/>
              </a:ext>
            </a:extLst>
          </p:cNvPr>
          <p:cNvSpPr>
            <a:spLocks noGrp="1"/>
          </p:cNvSpPr>
          <p:nvPr>
            <p:ph idx="1"/>
          </p:nvPr>
        </p:nvSpPr>
        <p:spPr>
          <a:xfrm>
            <a:off x="222250" y="615694"/>
            <a:ext cx="8857955" cy="539692"/>
          </a:xfrm>
          <a:solidFill>
            <a:srgbClr val="02C39A"/>
          </a:solidFill>
        </p:spPr>
        <p:txBody>
          <a:bodyPr lIns="182880" tIns="0" rIns="182880" bIns="0" anchor="t"/>
          <a:lstStyle/>
          <a:p>
            <a:pPr marL="0" indent="0" algn="ctr">
              <a:buNone/>
            </a:pPr>
            <a:r>
              <a:rPr lang="en-US" sz="1600" b="1">
                <a:solidFill>
                  <a:schemeClr val="bg1"/>
                </a:solidFill>
                <a:latin typeface="+mn-lt"/>
              </a:rPr>
              <a:t>Sustainability Vision: </a:t>
            </a:r>
            <a:r>
              <a:rPr lang="en-US" sz="1600">
                <a:solidFill>
                  <a:schemeClr val="bg1"/>
                </a:solidFill>
              </a:rPr>
              <a:t>Be a global leader for sustainability in particle and accelerator physics and technology innovation.</a:t>
            </a:r>
            <a:endParaRPr lang="en-US" sz="1600">
              <a:solidFill>
                <a:schemeClr val="bg1"/>
              </a:solidFill>
              <a:latin typeface="+mn-lt"/>
            </a:endParaRPr>
          </a:p>
          <a:p>
            <a:pPr marL="0" indent="0" algn="ctr">
              <a:buNone/>
            </a:pPr>
            <a:endParaRPr lang="en-US" sz="2000">
              <a:solidFill>
                <a:srgbClr val="C00000"/>
              </a:solidFill>
              <a:latin typeface="+mn-lt"/>
            </a:endParaRPr>
          </a:p>
          <a:p>
            <a:pPr marL="0" indent="0" algn="ctr">
              <a:buNone/>
            </a:pPr>
            <a:endParaRPr lang="en-US" sz="2000">
              <a:solidFill>
                <a:srgbClr val="C00000"/>
              </a:solidFill>
              <a:latin typeface="+mn-lt"/>
            </a:endParaRPr>
          </a:p>
          <a:p>
            <a:pPr marL="0" indent="0" algn="ctr">
              <a:buNone/>
            </a:pPr>
            <a:endParaRPr lang="en-US" sz="2000">
              <a:solidFill>
                <a:srgbClr val="C00000"/>
              </a:solidFill>
              <a:latin typeface="+mn-lt"/>
            </a:endParaRPr>
          </a:p>
        </p:txBody>
      </p:sp>
      <p:graphicFrame>
        <p:nvGraphicFramePr>
          <p:cNvPr id="15" name="Diagram 14">
            <a:extLst>
              <a:ext uri="{FF2B5EF4-FFF2-40B4-BE49-F238E27FC236}">
                <a16:creationId xmlns:a16="http://schemas.microsoft.com/office/drawing/2014/main" id="{12E262B2-6174-BDDD-2C7E-C1EB3A094BE4}"/>
              </a:ext>
            </a:extLst>
          </p:cNvPr>
          <p:cNvGraphicFramePr/>
          <p:nvPr>
            <p:extLst>
              <p:ext uri="{D42A27DB-BD31-4B8C-83A1-F6EECF244321}">
                <p14:modId xmlns:p14="http://schemas.microsoft.com/office/powerpoint/2010/main" val="95384224"/>
              </p:ext>
            </p:extLst>
          </p:nvPr>
        </p:nvGraphicFramePr>
        <p:xfrm>
          <a:off x="4549816" y="1504365"/>
          <a:ext cx="4497828" cy="3167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Content Placeholder 1">
            <a:extLst>
              <a:ext uri="{FF2B5EF4-FFF2-40B4-BE49-F238E27FC236}">
                <a16:creationId xmlns:a16="http://schemas.microsoft.com/office/drawing/2014/main" id="{F98AA774-7BE7-A00B-9A85-B7EE552AF879}"/>
              </a:ext>
            </a:extLst>
          </p:cNvPr>
          <p:cNvSpPr txBox="1">
            <a:spLocks/>
          </p:cNvSpPr>
          <p:nvPr/>
        </p:nvSpPr>
        <p:spPr>
          <a:xfrm>
            <a:off x="5733901" y="1211141"/>
            <a:ext cx="2129659" cy="443319"/>
          </a:xfrm>
          <a:prstGeom prst="rect">
            <a:avLst/>
          </a:prstGeom>
          <a:noFill/>
        </p:spPr>
        <p:txBody>
          <a:bodyPr lIns="182880" tIns="0" rIns="182880" bIns="0" anchor="t"/>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200" b="1">
                <a:solidFill>
                  <a:srgbClr val="004C97"/>
                </a:solidFill>
                <a:latin typeface="+mn-lt"/>
              </a:rPr>
              <a:t>Key Objectives </a:t>
            </a:r>
            <a:endParaRPr lang="en-US" sz="1200">
              <a:solidFill>
                <a:srgbClr val="004C97"/>
              </a:solidFill>
              <a:latin typeface="+mn-lt"/>
            </a:endParaRPr>
          </a:p>
        </p:txBody>
      </p:sp>
      <p:grpSp>
        <p:nvGrpSpPr>
          <p:cNvPr id="43" name="Group 42">
            <a:extLst>
              <a:ext uri="{FF2B5EF4-FFF2-40B4-BE49-F238E27FC236}">
                <a16:creationId xmlns:a16="http://schemas.microsoft.com/office/drawing/2014/main" id="{6425709F-ED1A-F0D3-F09B-B620229D9FCD}"/>
              </a:ext>
            </a:extLst>
          </p:cNvPr>
          <p:cNvGrpSpPr/>
          <p:nvPr/>
        </p:nvGrpSpPr>
        <p:grpSpPr>
          <a:xfrm>
            <a:off x="429420" y="1215859"/>
            <a:ext cx="3790379" cy="3489142"/>
            <a:chOff x="145989" y="1320695"/>
            <a:chExt cx="3790379" cy="3489142"/>
          </a:xfrm>
        </p:grpSpPr>
        <p:grpSp>
          <p:nvGrpSpPr>
            <p:cNvPr id="18" name="Group 17">
              <a:extLst>
                <a:ext uri="{FF2B5EF4-FFF2-40B4-BE49-F238E27FC236}">
                  <a16:creationId xmlns:a16="http://schemas.microsoft.com/office/drawing/2014/main" id="{891AA870-1F6F-5AFC-4585-29C5D3E2FBFE}"/>
                </a:ext>
              </a:extLst>
            </p:cNvPr>
            <p:cNvGrpSpPr/>
            <p:nvPr/>
          </p:nvGrpSpPr>
          <p:grpSpPr>
            <a:xfrm>
              <a:off x="145989" y="1621580"/>
              <a:ext cx="3790379" cy="3188257"/>
              <a:chOff x="2612530" y="1293199"/>
              <a:chExt cx="3901672" cy="3399737"/>
            </a:xfrm>
          </p:grpSpPr>
          <p:sp>
            <p:nvSpPr>
              <p:cNvPr id="19" name="Google Shape;601;p26">
                <a:extLst>
                  <a:ext uri="{FF2B5EF4-FFF2-40B4-BE49-F238E27FC236}">
                    <a16:creationId xmlns:a16="http://schemas.microsoft.com/office/drawing/2014/main" id="{2EF203BB-7D20-F748-73EA-186962944932}"/>
                  </a:ext>
                </a:extLst>
              </p:cNvPr>
              <p:cNvSpPr/>
              <p:nvPr/>
            </p:nvSpPr>
            <p:spPr>
              <a:xfrm>
                <a:off x="4572000" y="1499503"/>
                <a:ext cx="1942202" cy="1937728"/>
              </a:xfrm>
              <a:custGeom>
                <a:avLst/>
                <a:gdLst/>
                <a:ahLst/>
                <a:cxnLst/>
                <a:rect l="l" t="t" r="r" b="b"/>
                <a:pathLst>
                  <a:path w="24743" h="24686" extrusionOk="0">
                    <a:moveTo>
                      <a:pt x="9028" y="0"/>
                    </a:moveTo>
                    <a:cubicBezTo>
                      <a:pt x="8997" y="0"/>
                      <a:pt x="8937" y="31"/>
                      <a:pt x="8906" y="31"/>
                    </a:cubicBezTo>
                    <a:lnTo>
                      <a:pt x="8754" y="31"/>
                    </a:lnTo>
                    <a:cubicBezTo>
                      <a:pt x="7508" y="274"/>
                      <a:pt x="6505" y="1247"/>
                      <a:pt x="6231" y="2462"/>
                    </a:cubicBezTo>
                    <a:cubicBezTo>
                      <a:pt x="6201" y="2523"/>
                      <a:pt x="6201" y="2554"/>
                      <a:pt x="6201" y="2584"/>
                    </a:cubicBezTo>
                    <a:cubicBezTo>
                      <a:pt x="6201" y="2614"/>
                      <a:pt x="6171" y="2614"/>
                      <a:pt x="6171" y="2645"/>
                    </a:cubicBezTo>
                    <a:cubicBezTo>
                      <a:pt x="6171" y="2675"/>
                      <a:pt x="6171" y="2706"/>
                      <a:pt x="6171" y="2736"/>
                    </a:cubicBezTo>
                    <a:cubicBezTo>
                      <a:pt x="6171" y="2766"/>
                      <a:pt x="6171" y="2797"/>
                      <a:pt x="6171" y="2827"/>
                    </a:cubicBezTo>
                    <a:cubicBezTo>
                      <a:pt x="6140" y="2827"/>
                      <a:pt x="6140" y="2858"/>
                      <a:pt x="6140" y="2888"/>
                    </a:cubicBezTo>
                    <a:cubicBezTo>
                      <a:pt x="6140" y="2918"/>
                      <a:pt x="6140" y="2949"/>
                      <a:pt x="6140" y="2979"/>
                    </a:cubicBezTo>
                    <a:cubicBezTo>
                      <a:pt x="6140" y="3010"/>
                      <a:pt x="6140" y="3040"/>
                      <a:pt x="6140" y="3040"/>
                    </a:cubicBezTo>
                    <a:cubicBezTo>
                      <a:pt x="6140" y="3070"/>
                      <a:pt x="6140" y="3070"/>
                      <a:pt x="6140" y="3070"/>
                    </a:cubicBezTo>
                    <a:cubicBezTo>
                      <a:pt x="6140" y="3131"/>
                      <a:pt x="6140" y="3162"/>
                      <a:pt x="6140" y="3222"/>
                    </a:cubicBezTo>
                    <a:cubicBezTo>
                      <a:pt x="6140" y="3222"/>
                      <a:pt x="6140" y="3253"/>
                      <a:pt x="6140" y="3283"/>
                    </a:cubicBezTo>
                    <a:cubicBezTo>
                      <a:pt x="6140" y="3314"/>
                      <a:pt x="6140" y="3344"/>
                      <a:pt x="6140" y="3374"/>
                    </a:cubicBezTo>
                    <a:cubicBezTo>
                      <a:pt x="6140" y="3435"/>
                      <a:pt x="6140" y="3465"/>
                      <a:pt x="6140" y="3526"/>
                    </a:cubicBezTo>
                    <a:cubicBezTo>
                      <a:pt x="6140" y="3557"/>
                      <a:pt x="6171" y="3587"/>
                      <a:pt x="6171" y="3648"/>
                    </a:cubicBezTo>
                    <a:cubicBezTo>
                      <a:pt x="6171" y="3678"/>
                      <a:pt x="6171" y="3739"/>
                      <a:pt x="6171" y="3769"/>
                    </a:cubicBezTo>
                    <a:cubicBezTo>
                      <a:pt x="6201" y="3800"/>
                      <a:pt x="6201" y="3861"/>
                      <a:pt x="6201" y="3891"/>
                    </a:cubicBezTo>
                    <a:cubicBezTo>
                      <a:pt x="6201" y="3921"/>
                      <a:pt x="6231" y="3982"/>
                      <a:pt x="6231" y="4013"/>
                    </a:cubicBezTo>
                    <a:cubicBezTo>
                      <a:pt x="6231" y="4043"/>
                      <a:pt x="6262" y="4073"/>
                      <a:pt x="6262" y="4134"/>
                    </a:cubicBezTo>
                    <a:cubicBezTo>
                      <a:pt x="6262" y="4134"/>
                      <a:pt x="6262" y="4134"/>
                      <a:pt x="6262" y="4165"/>
                    </a:cubicBezTo>
                    <a:cubicBezTo>
                      <a:pt x="6383" y="4529"/>
                      <a:pt x="6140" y="4924"/>
                      <a:pt x="5775" y="4985"/>
                    </a:cubicBezTo>
                    <a:lnTo>
                      <a:pt x="0" y="4985"/>
                    </a:lnTo>
                    <a:lnTo>
                      <a:pt x="0" y="8754"/>
                    </a:lnTo>
                    <a:cubicBezTo>
                      <a:pt x="0" y="9137"/>
                      <a:pt x="300" y="9391"/>
                      <a:pt x="630" y="9391"/>
                    </a:cubicBezTo>
                    <a:cubicBezTo>
                      <a:pt x="693" y="9391"/>
                      <a:pt x="757" y="9382"/>
                      <a:pt x="821" y="9362"/>
                    </a:cubicBezTo>
                    <a:lnTo>
                      <a:pt x="851" y="9362"/>
                    </a:lnTo>
                    <a:cubicBezTo>
                      <a:pt x="912" y="9332"/>
                      <a:pt x="943" y="9332"/>
                      <a:pt x="973" y="9332"/>
                    </a:cubicBezTo>
                    <a:cubicBezTo>
                      <a:pt x="1003" y="9301"/>
                      <a:pt x="1064" y="9301"/>
                      <a:pt x="1094" y="9301"/>
                    </a:cubicBezTo>
                    <a:cubicBezTo>
                      <a:pt x="1125" y="9271"/>
                      <a:pt x="1186" y="9271"/>
                      <a:pt x="1216" y="9271"/>
                    </a:cubicBezTo>
                    <a:cubicBezTo>
                      <a:pt x="1246" y="9271"/>
                      <a:pt x="1307" y="9241"/>
                      <a:pt x="1338" y="9241"/>
                    </a:cubicBezTo>
                    <a:lnTo>
                      <a:pt x="1459" y="9241"/>
                    </a:lnTo>
                    <a:cubicBezTo>
                      <a:pt x="1520" y="9241"/>
                      <a:pt x="1550" y="9241"/>
                      <a:pt x="1611" y="9210"/>
                    </a:cubicBezTo>
                    <a:lnTo>
                      <a:pt x="1946" y="9210"/>
                    </a:lnTo>
                    <a:cubicBezTo>
                      <a:pt x="1946" y="9210"/>
                      <a:pt x="1976" y="9241"/>
                      <a:pt x="2006" y="9241"/>
                    </a:cubicBezTo>
                    <a:lnTo>
                      <a:pt x="2250" y="9241"/>
                    </a:lnTo>
                    <a:cubicBezTo>
                      <a:pt x="2280" y="9271"/>
                      <a:pt x="2310" y="9271"/>
                      <a:pt x="2341" y="9271"/>
                    </a:cubicBezTo>
                    <a:lnTo>
                      <a:pt x="2402" y="9271"/>
                    </a:lnTo>
                    <a:cubicBezTo>
                      <a:pt x="2432" y="9301"/>
                      <a:pt x="2462" y="9301"/>
                      <a:pt x="2523" y="9301"/>
                    </a:cubicBezTo>
                    <a:cubicBezTo>
                      <a:pt x="3739" y="9605"/>
                      <a:pt x="4712" y="10608"/>
                      <a:pt x="4955" y="11855"/>
                    </a:cubicBezTo>
                    <a:cubicBezTo>
                      <a:pt x="4955" y="11885"/>
                      <a:pt x="4955" y="11915"/>
                      <a:pt x="4955" y="11946"/>
                    </a:cubicBezTo>
                    <a:cubicBezTo>
                      <a:pt x="4955" y="11976"/>
                      <a:pt x="4955" y="11976"/>
                      <a:pt x="4955" y="12007"/>
                    </a:cubicBezTo>
                    <a:cubicBezTo>
                      <a:pt x="4955" y="12037"/>
                      <a:pt x="4985" y="12067"/>
                      <a:pt x="4985" y="12098"/>
                    </a:cubicBezTo>
                    <a:cubicBezTo>
                      <a:pt x="4985" y="12128"/>
                      <a:pt x="4985" y="12159"/>
                      <a:pt x="4985" y="12159"/>
                    </a:cubicBezTo>
                    <a:cubicBezTo>
                      <a:pt x="4985" y="12189"/>
                      <a:pt x="4985" y="12219"/>
                      <a:pt x="4985" y="12280"/>
                    </a:cubicBezTo>
                    <a:cubicBezTo>
                      <a:pt x="4985" y="12280"/>
                      <a:pt x="4985" y="12311"/>
                      <a:pt x="4985" y="12341"/>
                    </a:cubicBezTo>
                    <a:cubicBezTo>
                      <a:pt x="4985" y="12371"/>
                      <a:pt x="4985" y="12402"/>
                      <a:pt x="4985" y="12432"/>
                    </a:cubicBezTo>
                    <a:cubicBezTo>
                      <a:pt x="4985" y="12463"/>
                      <a:pt x="4985" y="12493"/>
                      <a:pt x="4985" y="12523"/>
                    </a:cubicBezTo>
                    <a:cubicBezTo>
                      <a:pt x="4985" y="12554"/>
                      <a:pt x="4985" y="12584"/>
                      <a:pt x="4985" y="12615"/>
                    </a:cubicBezTo>
                    <a:cubicBezTo>
                      <a:pt x="4985" y="12615"/>
                      <a:pt x="4985" y="12645"/>
                      <a:pt x="4985" y="12645"/>
                    </a:cubicBezTo>
                    <a:cubicBezTo>
                      <a:pt x="4985" y="12675"/>
                      <a:pt x="4985" y="12675"/>
                      <a:pt x="4985" y="12706"/>
                    </a:cubicBezTo>
                    <a:cubicBezTo>
                      <a:pt x="4985" y="12736"/>
                      <a:pt x="4985" y="12736"/>
                      <a:pt x="4985" y="12767"/>
                    </a:cubicBezTo>
                    <a:cubicBezTo>
                      <a:pt x="4985" y="12797"/>
                      <a:pt x="4955" y="12827"/>
                      <a:pt x="4955" y="12888"/>
                    </a:cubicBezTo>
                    <a:cubicBezTo>
                      <a:pt x="4955" y="12888"/>
                      <a:pt x="4955" y="12919"/>
                      <a:pt x="4955" y="12919"/>
                    </a:cubicBezTo>
                    <a:cubicBezTo>
                      <a:pt x="4955" y="12949"/>
                      <a:pt x="4955" y="13010"/>
                      <a:pt x="4955" y="13040"/>
                    </a:cubicBezTo>
                    <a:cubicBezTo>
                      <a:pt x="4712" y="14286"/>
                      <a:pt x="3739" y="15289"/>
                      <a:pt x="2523" y="15563"/>
                    </a:cubicBezTo>
                    <a:cubicBezTo>
                      <a:pt x="2462" y="15593"/>
                      <a:pt x="2432" y="15593"/>
                      <a:pt x="2402" y="15593"/>
                    </a:cubicBezTo>
                    <a:cubicBezTo>
                      <a:pt x="2371" y="15593"/>
                      <a:pt x="2371" y="15593"/>
                      <a:pt x="2341" y="15624"/>
                    </a:cubicBezTo>
                    <a:lnTo>
                      <a:pt x="2158" y="15624"/>
                    </a:lnTo>
                    <a:cubicBezTo>
                      <a:pt x="2158" y="15624"/>
                      <a:pt x="2128" y="15654"/>
                      <a:pt x="2098" y="15654"/>
                    </a:cubicBezTo>
                    <a:lnTo>
                      <a:pt x="1520" y="15654"/>
                    </a:lnTo>
                    <a:cubicBezTo>
                      <a:pt x="1459" y="15654"/>
                      <a:pt x="1368" y="15624"/>
                      <a:pt x="1307" y="15624"/>
                    </a:cubicBezTo>
                    <a:lnTo>
                      <a:pt x="1277" y="15624"/>
                    </a:lnTo>
                    <a:cubicBezTo>
                      <a:pt x="1216" y="15624"/>
                      <a:pt x="1125" y="15593"/>
                      <a:pt x="1064" y="15593"/>
                    </a:cubicBezTo>
                    <a:cubicBezTo>
                      <a:pt x="1064" y="15593"/>
                      <a:pt x="1064" y="15563"/>
                      <a:pt x="1034" y="15563"/>
                    </a:cubicBezTo>
                    <a:cubicBezTo>
                      <a:pt x="973" y="15563"/>
                      <a:pt x="912" y="15533"/>
                      <a:pt x="851" y="15533"/>
                    </a:cubicBezTo>
                    <a:cubicBezTo>
                      <a:pt x="851" y="15533"/>
                      <a:pt x="821" y="15533"/>
                      <a:pt x="821" y="15502"/>
                    </a:cubicBezTo>
                    <a:cubicBezTo>
                      <a:pt x="757" y="15484"/>
                      <a:pt x="693" y="15475"/>
                      <a:pt x="631" y="15475"/>
                    </a:cubicBezTo>
                    <a:cubicBezTo>
                      <a:pt x="285" y="15475"/>
                      <a:pt x="0" y="15749"/>
                      <a:pt x="0" y="16110"/>
                    </a:cubicBezTo>
                    <a:lnTo>
                      <a:pt x="0" y="19909"/>
                    </a:lnTo>
                    <a:lnTo>
                      <a:pt x="5563" y="19909"/>
                    </a:lnTo>
                    <a:cubicBezTo>
                      <a:pt x="5958" y="19909"/>
                      <a:pt x="6262" y="20274"/>
                      <a:pt x="6171" y="20669"/>
                    </a:cubicBezTo>
                    <a:cubicBezTo>
                      <a:pt x="6110" y="20943"/>
                      <a:pt x="6079" y="21186"/>
                      <a:pt x="6079" y="21460"/>
                    </a:cubicBezTo>
                    <a:cubicBezTo>
                      <a:pt x="6079" y="23230"/>
                      <a:pt x="7540" y="24686"/>
                      <a:pt x="9322" y="24686"/>
                    </a:cubicBezTo>
                    <a:cubicBezTo>
                      <a:pt x="9376" y="24686"/>
                      <a:pt x="9430" y="24684"/>
                      <a:pt x="9484" y="24682"/>
                    </a:cubicBezTo>
                    <a:cubicBezTo>
                      <a:pt x="11125" y="24560"/>
                      <a:pt x="12432" y="23223"/>
                      <a:pt x="12493" y="21612"/>
                    </a:cubicBezTo>
                    <a:cubicBezTo>
                      <a:pt x="12523" y="21277"/>
                      <a:pt x="12493" y="20973"/>
                      <a:pt x="12402" y="20669"/>
                    </a:cubicBezTo>
                    <a:cubicBezTo>
                      <a:pt x="12311" y="20274"/>
                      <a:pt x="12614" y="19909"/>
                      <a:pt x="13010" y="19909"/>
                    </a:cubicBezTo>
                    <a:lnTo>
                      <a:pt x="19757" y="19909"/>
                    </a:lnTo>
                    <a:lnTo>
                      <a:pt x="19757" y="16019"/>
                    </a:lnTo>
                    <a:cubicBezTo>
                      <a:pt x="19808" y="15714"/>
                      <a:pt x="20071" y="15473"/>
                      <a:pt x="20369" y="15473"/>
                    </a:cubicBezTo>
                    <a:cubicBezTo>
                      <a:pt x="20428" y="15473"/>
                      <a:pt x="20488" y="15482"/>
                      <a:pt x="20548" y="15502"/>
                    </a:cubicBezTo>
                    <a:lnTo>
                      <a:pt x="20578" y="15502"/>
                    </a:lnTo>
                    <a:lnTo>
                      <a:pt x="20609" y="15533"/>
                    </a:lnTo>
                    <a:cubicBezTo>
                      <a:pt x="20669" y="15533"/>
                      <a:pt x="20730" y="15563"/>
                      <a:pt x="20791" y="15563"/>
                    </a:cubicBezTo>
                    <a:cubicBezTo>
                      <a:pt x="20791" y="15563"/>
                      <a:pt x="20821" y="15593"/>
                      <a:pt x="20821" y="15593"/>
                    </a:cubicBezTo>
                    <a:cubicBezTo>
                      <a:pt x="20882" y="15593"/>
                      <a:pt x="20943" y="15593"/>
                      <a:pt x="21034" y="15624"/>
                    </a:cubicBezTo>
                    <a:lnTo>
                      <a:pt x="21064" y="15624"/>
                    </a:lnTo>
                    <a:cubicBezTo>
                      <a:pt x="21125" y="15624"/>
                      <a:pt x="21186" y="15654"/>
                      <a:pt x="21277" y="15654"/>
                    </a:cubicBezTo>
                    <a:lnTo>
                      <a:pt x="21855" y="15654"/>
                    </a:lnTo>
                    <a:cubicBezTo>
                      <a:pt x="21855" y="15654"/>
                      <a:pt x="21885" y="15624"/>
                      <a:pt x="21916" y="15624"/>
                    </a:cubicBezTo>
                    <a:lnTo>
                      <a:pt x="22007" y="15624"/>
                    </a:lnTo>
                    <a:cubicBezTo>
                      <a:pt x="22037" y="15624"/>
                      <a:pt x="22068" y="15624"/>
                      <a:pt x="22098" y="15593"/>
                    </a:cubicBezTo>
                    <a:lnTo>
                      <a:pt x="22128" y="15593"/>
                    </a:lnTo>
                    <a:cubicBezTo>
                      <a:pt x="22189" y="15593"/>
                      <a:pt x="22220" y="15593"/>
                      <a:pt x="22250" y="15563"/>
                    </a:cubicBezTo>
                    <a:lnTo>
                      <a:pt x="22280" y="15563"/>
                    </a:lnTo>
                    <a:cubicBezTo>
                      <a:pt x="23496" y="15289"/>
                      <a:pt x="24469" y="14286"/>
                      <a:pt x="24682" y="13040"/>
                    </a:cubicBezTo>
                    <a:cubicBezTo>
                      <a:pt x="24682" y="13010"/>
                      <a:pt x="24712" y="12949"/>
                      <a:pt x="24712" y="12919"/>
                    </a:cubicBezTo>
                    <a:cubicBezTo>
                      <a:pt x="24712" y="12919"/>
                      <a:pt x="24712" y="12888"/>
                      <a:pt x="24712" y="12888"/>
                    </a:cubicBezTo>
                    <a:cubicBezTo>
                      <a:pt x="24712" y="12827"/>
                      <a:pt x="24712" y="12797"/>
                      <a:pt x="24712" y="12767"/>
                    </a:cubicBezTo>
                    <a:cubicBezTo>
                      <a:pt x="24712" y="12736"/>
                      <a:pt x="24742" y="12736"/>
                      <a:pt x="24742" y="12706"/>
                    </a:cubicBezTo>
                    <a:cubicBezTo>
                      <a:pt x="24742" y="12675"/>
                      <a:pt x="24742" y="12675"/>
                      <a:pt x="24742" y="12645"/>
                    </a:cubicBezTo>
                    <a:cubicBezTo>
                      <a:pt x="24742" y="12645"/>
                      <a:pt x="24742" y="12615"/>
                      <a:pt x="24742" y="12615"/>
                    </a:cubicBezTo>
                    <a:cubicBezTo>
                      <a:pt x="24742" y="12584"/>
                      <a:pt x="24742" y="12554"/>
                      <a:pt x="24742" y="12523"/>
                    </a:cubicBezTo>
                    <a:cubicBezTo>
                      <a:pt x="24742" y="12493"/>
                      <a:pt x="24742" y="12463"/>
                      <a:pt x="24742" y="12432"/>
                    </a:cubicBezTo>
                    <a:cubicBezTo>
                      <a:pt x="24742" y="12402"/>
                      <a:pt x="24742" y="12371"/>
                      <a:pt x="24742" y="12341"/>
                    </a:cubicBezTo>
                    <a:cubicBezTo>
                      <a:pt x="24742" y="12311"/>
                      <a:pt x="24742" y="12280"/>
                      <a:pt x="24742" y="12280"/>
                    </a:cubicBezTo>
                    <a:cubicBezTo>
                      <a:pt x="24742" y="12219"/>
                      <a:pt x="24742" y="12189"/>
                      <a:pt x="24742" y="12159"/>
                    </a:cubicBezTo>
                    <a:cubicBezTo>
                      <a:pt x="24742" y="12159"/>
                      <a:pt x="24712" y="12128"/>
                      <a:pt x="24712" y="12098"/>
                    </a:cubicBezTo>
                    <a:cubicBezTo>
                      <a:pt x="24712" y="12067"/>
                      <a:pt x="24712" y="12037"/>
                      <a:pt x="24712" y="12007"/>
                    </a:cubicBezTo>
                    <a:cubicBezTo>
                      <a:pt x="24712" y="11976"/>
                      <a:pt x="24712" y="11976"/>
                      <a:pt x="24712" y="11946"/>
                    </a:cubicBezTo>
                    <a:cubicBezTo>
                      <a:pt x="24712" y="11915"/>
                      <a:pt x="24682" y="11885"/>
                      <a:pt x="24682" y="11855"/>
                    </a:cubicBezTo>
                    <a:cubicBezTo>
                      <a:pt x="24469" y="10608"/>
                      <a:pt x="23496" y="9605"/>
                      <a:pt x="22280" y="9301"/>
                    </a:cubicBezTo>
                    <a:lnTo>
                      <a:pt x="22250" y="9301"/>
                    </a:lnTo>
                    <a:cubicBezTo>
                      <a:pt x="22220" y="9301"/>
                      <a:pt x="22189" y="9271"/>
                      <a:pt x="22128" y="9271"/>
                    </a:cubicBezTo>
                    <a:lnTo>
                      <a:pt x="22098" y="9271"/>
                    </a:lnTo>
                    <a:cubicBezTo>
                      <a:pt x="22068" y="9271"/>
                      <a:pt x="22037" y="9271"/>
                      <a:pt x="22007" y="9241"/>
                    </a:cubicBezTo>
                    <a:lnTo>
                      <a:pt x="21733" y="9241"/>
                    </a:lnTo>
                    <a:cubicBezTo>
                      <a:pt x="21733" y="9210"/>
                      <a:pt x="21703" y="9210"/>
                      <a:pt x="21672" y="9210"/>
                    </a:cubicBezTo>
                    <a:lnTo>
                      <a:pt x="21338" y="9210"/>
                    </a:lnTo>
                    <a:cubicBezTo>
                      <a:pt x="21308" y="9241"/>
                      <a:pt x="21247" y="9241"/>
                      <a:pt x="21216" y="9241"/>
                    </a:cubicBezTo>
                    <a:lnTo>
                      <a:pt x="21095" y="9241"/>
                    </a:lnTo>
                    <a:cubicBezTo>
                      <a:pt x="21064" y="9241"/>
                      <a:pt x="21004" y="9271"/>
                      <a:pt x="20973" y="9271"/>
                    </a:cubicBezTo>
                    <a:cubicBezTo>
                      <a:pt x="20912" y="9271"/>
                      <a:pt x="20882" y="9271"/>
                      <a:pt x="20852" y="9301"/>
                    </a:cubicBezTo>
                    <a:cubicBezTo>
                      <a:pt x="20821" y="9301"/>
                      <a:pt x="20761" y="9301"/>
                      <a:pt x="20730" y="9332"/>
                    </a:cubicBezTo>
                    <a:cubicBezTo>
                      <a:pt x="20669" y="9332"/>
                      <a:pt x="20639" y="9332"/>
                      <a:pt x="20609" y="9362"/>
                    </a:cubicBezTo>
                    <a:lnTo>
                      <a:pt x="20578" y="9362"/>
                    </a:lnTo>
                    <a:cubicBezTo>
                      <a:pt x="20509" y="9384"/>
                      <a:pt x="20440" y="9394"/>
                      <a:pt x="20374" y="9394"/>
                    </a:cubicBezTo>
                    <a:cubicBezTo>
                      <a:pt x="20064" y="9394"/>
                      <a:pt x="19808" y="9171"/>
                      <a:pt x="19757" y="8845"/>
                    </a:cubicBezTo>
                    <a:lnTo>
                      <a:pt x="19757" y="4985"/>
                    </a:lnTo>
                    <a:lnTo>
                      <a:pt x="12949" y="4985"/>
                    </a:lnTo>
                    <a:cubicBezTo>
                      <a:pt x="12554" y="4924"/>
                      <a:pt x="12311" y="4560"/>
                      <a:pt x="12432" y="4165"/>
                    </a:cubicBezTo>
                    <a:lnTo>
                      <a:pt x="12432" y="4134"/>
                    </a:lnTo>
                    <a:cubicBezTo>
                      <a:pt x="12462" y="4073"/>
                      <a:pt x="12462" y="4013"/>
                      <a:pt x="12493" y="3952"/>
                    </a:cubicBezTo>
                    <a:cubicBezTo>
                      <a:pt x="12493" y="3921"/>
                      <a:pt x="12493" y="3921"/>
                      <a:pt x="12493" y="3921"/>
                    </a:cubicBezTo>
                    <a:cubicBezTo>
                      <a:pt x="12523" y="3861"/>
                      <a:pt x="12523" y="3769"/>
                      <a:pt x="12523" y="3709"/>
                    </a:cubicBezTo>
                    <a:cubicBezTo>
                      <a:pt x="12523" y="3709"/>
                      <a:pt x="12523" y="3678"/>
                      <a:pt x="12554" y="3678"/>
                    </a:cubicBezTo>
                    <a:cubicBezTo>
                      <a:pt x="12554" y="3617"/>
                      <a:pt x="12554" y="3526"/>
                      <a:pt x="12554" y="3465"/>
                    </a:cubicBezTo>
                    <a:cubicBezTo>
                      <a:pt x="12554" y="3465"/>
                      <a:pt x="12554" y="3435"/>
                      <a:pt x="12554" y="3435"/>
                    </a:cubicBezTo>
                    <a:cubicBezTo>
                      <a:pt x="12584" y="3374"/>
                      <a:pt x="12584" y="3283"/>
                      <a:pt x="12584" y="3222"/>
                    </a:cubicBezTo>
                    <a:cubicBezTo>
                      <a:pt x="12584" y="3162"/>
                      <a:pt x="12584" y="3101"/>
                      <a:pt x="12554" y="3070"/>
                    </a:cubicBezTo>
                    <a:cubicBezTo>
                      <a:pt x="12554" y="3070"/>
                      <a:pt x="12554" y="3040"/>
                      <a:pt x="12554" y="3040"/>
                    </a:cubicBezTo>
                    <a:cubicBezTo>
                      <a:pt x="12554" y="3040"/>
                      <a:pt x="12554" y="3010"/>
                      <a:pt x="12554" y="2979"/>
                    </a:cubicBezTo>
                    <a:cubicBezTo>
                      <a:pt x="12554" y="2949"/>
                      <a:pt x="12554" y="2918"/>
                      <a:pt x="12554" y="2888"/>
                    </a:cubicBezTo>
                    <a:cubicBezTo>
                      <a:pt x="12554" y="2858"/>
                      <a:pt x="12554" y="2827"/>
                      <a:pt x="12554" y="2827"/>
                    </a:cubicBezTo>
                    <a:cubicBezTo>
                      <a:pt x="12554" y="2797"/>
                      <a:pt x="12554" y="2766"/>
                      <a:pt x="12523" y="2736"/>
                    </a:cubicBezTo>
                    <a:cubicBezTo>
                      <a:pt x="12523" y="2706"/>
                      <a:pt x="12523" y="2675"/>
                      <a:pt x="12523" y="2645"/>
                    </a:cubicBezTo>
                    <a:cubicBezTo>
                      <a:pt x="12523" y="2614"/>
                      <a:pt x="12523" y="2614"/>
                      <a:pt x="12523" y="2584"/>
                    </a:cubicBezTo>
                    <a:cubicBezTo>
                      <a:pt x="12493" y="2554"/>
                      <a:pt x="12493" y="2523"/>
                      <a:pt x="12493" y="2462"/>
                    </a:cubicBezTo>
                    <a:cubicBezTo>
                      <a:pt x="12189" y="1247"/>
                      <a:pt x="11186" y="274"/>
                      <a:pt x="9940" y="31"/>
                    </a:cubicBezTo>
                    <a:lnTo>
                      <a:pt x="9788" y="31"/>
                    </a:lnTo>
                    <a:cubicBezTo>
                      <a:pt x="9757" y="31"/>
                      <a:pt x="9727" y="0"/>
                      <a:pt x="9696" y="0"/>
                    </a:cubicBezTo>
                    <a:close/>
                  </a:path>
                </a:pathLst>
              </a:custGeom>
              <a:solidFill>
                <a:srgbClr val="02C3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602;p26">
                <a:extLst>
                  <a:ext uri="{FF2B5EF4-FFF2-40B4-BE49-F238E27FC236}">
                    <a16:creationId xmlns:a16="http://schemas.microsoft.com/office/drawing/2014/main" id="{541FEBD3-75A2-3391-8D6A-6E9DBE7B4E3A}"/>
                  </a:ext>
                </a:extLst>
              </p:cNvPr>
              <p:cNvSpPr/>
              <p:nvPr/>
            </p:nvSpPr>
            <p:spPr>
              <a:xfrm>
                <a:off x="4955272" y="1293199"/>
                <a:ext cx="690300" cy="690300"/>
              </a:xfrm>
              <a:prstGeom prst="ellipse">
                <a:avLst/>
              </a:prstGeom>
              <a:solidFill>
                <a:srgbClr val="02C3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615;p26">
                <a:extLst>
                  <a:ext uri="{FF2B5EF4-FFF2-40B4-BE49-F238E27FC236}">
                    <a16:creationId xmlns:a16="http://schemas.microsoft.com/office/drawing/2014/main" id="{252CE924-C9F9-CAE4-6E80-0965877558E1}"/>
                  </a:ext>
                </a:extLst>
              </p:cNvPr>
              <p:cNvSpPr/>
              <p:nvPr/>
            </p:nvSpPr>
            <p:spPr>
              <a:xfrm>
                <a:off x="4178266" y="3062274"/>
                <a:ext cx="2335933" cy="1562835"/>
              </a:xfrm>
              <a:custGeom>
                <a:avLst/>
                <a:gdLst/>
                <a:ahLst/>
                <a:cxnLst/>
                <a:rect l="l" t="t" r="r" b="b"/>
                <a:pathLst>
                  <a:path w="29759" h="19910" extrusionOk="0">
                    <a:moveTo>
                      <a:pt x="5016" y="0"/>
                    </a:moveTo>
                    <a:lnTo>
                      <a:pt x="5016" y="3496"/>
                    </a:lnTo>
                    <a:cubicBezTo>
                      <a:pt x="5016" y="3857"/>
                      <a:pt x="4731" y="4131"/>
                      <a:pt x="4404" y="4131"/>
                    </a:cubicBezTo>
                    <a:cubicBezTo>
                      <a:pt x="4345" y="4131"/>
                      <a:pt x="4286" y="4122"/>
                      <a:pt x="4226" y="4104"/>
                    </a:cubicBezTo>
                    <a:cubicBezTo>
                      <a:pt x="4196" y="4104"/>
                      <a:pt x="4165" y="4073"/>
                      <a:pt x="4135" y="4073"/>
                    </a:cubicBezTo>
                    <a:lnTo>
                      <a:pt x="4104" y="4073"/>
                    </a:lnTo>
                    <a:cubicBezTo>
                      <a:pt x="4044" y="4043"/>
                      <a:pt x="3952" y="4043"/>
                      <a:pt x="3892" y="4013"/>
                    </a:cubicBezTo>
                    <a:lnTo>
                      <a:pt x="3861" y="4013"/>
                    </a:lnTo>
                    <a:cubicBezTo>
                      <a:pt x="3770" y="4013"/>
                      <a:pt x="3709" y="3982"/>
                      <a:pt x="3648" y="3982"/>
                    </a:cubicBezTo>
                    <a:lnTo>
                      <a:pt x="3588" y="3982"/>
                    </a:lnTo>
                    <a:cubicBezTo>
                      <a:pt x="3527" y="3952"/>
                      <a:pt x="3436" y="3952"/>
                      <a:pt x="3375" y="3952"/>
                    </a:cubicBezTo>
                    <a:lnTo>
                      <a:pt x="3101" y="3952"/>
                    </a:lnTo>
                    <a:cubicBezTo>
                      <a:pt x="1460" y="4013"/>
                      <a:pt x="123" y="5350"/>
                      <a:pt x="31" y="6961"/>
                    </a:cubicBezTo>
                    <a:cubicBezTo>
                      <a:pt x="1" y="7083"/>
                      <a:pt x="1" y="7204"/>
                      <a:pt x="31" y="7326"/>
                    </a:cubicBezTo>
                    <a:cubicBezTo>
                      <a:pt x="31" y="7843"/>
                      <a:pt x="183" y="8298"/>
                      <a:pt x="426" y="8724"/>
                    </a:cubicBezTo>
                    <a:cubicBezTo>
                      <a:pt x="457" y="8815"/>
                      <a:pt x="518" y="8876"/>
                      <a:pt x="548" y="8967"/>
                    </a:cubicBezTo>
                    <a:cubicBezTo>
                      <a:pt x="639" y="9058"/>
                      <a:pt x="700" y="9180"/>
                      <a:pt x="791" y="9271"/>
                    </a:cubicBezTo>
                    <a:cubicBezTo>
                      <a:pt x="852" y="9332"/>
                      <a:pt x="913" y="9393"/>
                      <a:pt x="943" y="9454"/>
                    </a:cubicBezTo>
                    <a:cubicBezTo>
                      <a:pt x="974" y="9484"/>
                      <a:pt x="1034" y="9514"/>
                      <a:pt x="1065" y="9545"/>
                    </a:cubicBezTo>
                    <a:cubicBezTo>
                      <a:pt x="1126" y="9605"/>
                      <a:pt x="1186" y="9666"/>
                      <a:pt x="1247" y="9697"/>
                    </a:cubicBezTo>
                    <a:cubicBezTo>
                      <a:pt x="1369" y="9818"/>
                      <a:pt x="1521" y="9909"/>
                      <a:pt x="1642" y="9970"/>
                    </a:cubicBezTo>
                    <a:cubicBezTo>
                      <a:pt x="1703" y="10001"/>
                      <a:pt x="1764" y="10031"/>
                      <a:pt x="1855" y="10061"/>
                    </a:cubicBezTo>
                    <a:cubicBezTo>
                      <a:pt x="1916" y="10122"/>
                      <a:pt x="2007" y="10153"/>
                      <a:pt x="2098" y="10183"/>
                    </a:cubicBezTo>
                    <a:cubicBezTo>
                      <a:pt x="2433" y="10305"/>
                      <a:pt x="2828" y="10396"/>
                      <a:pt x="3223" y="10396"/>
                    </a:cubicBezTo>
                    <a:lnTo>
                      <a:pt x="3496" y="10396"/>
                    </a:lnTo>
                    <a:cubicBezTo>
                      <a:pt x="3496" y="10396"/>
                      <a:pt x="3527" y="10365"/>
                      <a:pt x="3557" y="10365"/>
                    </a:cubicBezTo>
                    <a:lnTo>
                      <a:pt x="3740" y="10365"/>
                    </a:lnTo>
                    <a:cubicBezTo>
                      <a:pt x="3770" y="10365"/>
                      <a:pt x="3800" y="10335"/>
                      <a:pt x="3831" y="10335"/>
                    </a:cubicBezTo>
                    <a:cubicBezTo>
                      <a:pt x="3861" y="10335"/>
                      <a:pt x="3922" y="10335"/>
                      <a:pt x="3952" y="10305"/>
                    </a:cubicBezTo>
                    <a:cubicBezTo>
                      <a:pt x="3983" y="10305"/>
                      <a:pt x="4013" y="10305"/>
                      <a:pt x="4074" y="10274"/>
                    </a:cubicBezTo>
                    <a:cubicBezTo>
                      <a:pt x="4104" y="10274"/>
                      <a:pt x="4135" y="10274"/>
                      <a:pt x="4196" y="10244"/>
                    </a:cubicBezTo>
                    <a:cubicBezTo>
                      <a:pt x="4255" y="10225"/>
                      <a:pt x="4316" y="10217"/>
                      <a:pt x="4375" y="10217"/>
                    </a:cubicBezTo>
                    <a:cubicBezTo>
                      <a:pt x="4710" y="10217"/>
                      <a:pt x="5016" y="10490"/>
                      <a:pt x="5016" y="10852"/>
                    </a:cubicBezTo>
                    <a:lnTo>
                      <a:pt x="5016" y="14925"/>
                    </a:lnTo>
                    <a:lnTo>
                      <a:pt x="10791" y="14925"/>
                    </a:lnTo>
                    <a:cubicBezTo>
                      <a:pt x="11156" y="14955"/>
                      <a:pt x="11399" y="15350"/>
                      <a:pt x="11308" y="15715"/>
                    </a:cubicBezTo>
                    <a:lnTo>
                      <a:pt x="11278" y="15745"/>
                    </a:lnTo>
                    <a:cubicBezTo>
                      <a:pt x="11278" y="15745"/>
                      <a:pt x="11278" y="15745"/>
                      <a:pt x="11278" y="15776"/>
                    </a:cubicBezTo>
                    <a:cubicBezTo>
                      <a:pt x="11278" y="15837"/>
                      <a:pt x="11247" y="15897"/>
                      <a:pt x="11217" y="15958"/>
                    </a:cubicBezTo>
                    <a:cubicBezTo>
                      <a:pt x="11217" y="15958"/>
                      <a:pt x="11217" y="15958"/>
                      <a:pt x="11217" y="15989"/>
                    </a:cubicBezTo>
                    <a:cubicBezTo>
                      <a:pt x="11217" y="16049"/>
                      <a:pt x="11187" y="16110"/>
                      <a:pt x="11187" y="16171"/>
                    </a:cubicBezTo>
                    <a:cubicBezTo>
                      <a:pt x="11187" y="16201"/>
                      <a:pt x="11187" y="16201"/>
                      <a:pt x="11187" y="16232"/>
                    </a:cubicBezTo>
                    <a:cubicBezTo>
                      <a:pt x="11156" y="16293"/>
                      <a:pt x="11156" y="16353"/>
                      <a:pt x="11156" y="16414"/>
                    </a:cubicBezTo>
                    <a:cubicBezTo>
                      <a:pt x="11156" y="16444"/>
                      <a:pt x="11156" y="16444"/>
                      <a:pt x="11156" y="16475"/>
                    </a:cubicBezTo>
                    <a:cubicBezTo>
                      <a:pt x="11156" y="16536"/>
                      <a:pt x="11156" y="16596"/>
                      <a:pt x="11156" y="16688"/>
                    </a:cubicBezTo>
                    <a:cubicBezTo>
                      <a:pt x="11156" y="16748"/>
                      <a:pt x="11156" y="16779"/>
                      <a:pt x="11156" y="16840"/>
                    </a:cubicBezTo>
                    <a:cubicBezTo>
                      <a:pt x="11156" y="16870"/>
                      <a:pt x="11156" y="16870"/>
                      <a:pt x="11156" y="16900"/>
                    </a:cubicBezTo>
                    <a:cubicBezTo>
                      <a:pt x="11156" y="16931"/>
                      <a:pt x="11156" y="16961"/>
                      <a:pt x="11156" y="16992"/>
                    </a:cubicBezTo>
                    <a:cubicBezTo>
                      <a:pt x="11156" y="17022"/>
                      <a:pt x="11156" y="17052"/>
                      <a:pt x="11156" y="17083"/>
                    </a:cubicBezTo>
                    <a:cubicBezTo>
                      <a:pt x="11187" y="17113"/>
                      <a:pt x="11187" y="17144"/>
                      <a:pt x="11187" y="17144"/>
                    </a:cubicBezTo>
                    <a:cubicBezTo>
                      <a:pt x="11187" y="17204"/>
                      <a:pt x="11187" y="17235"/>
                      <a:pt x="11187" y="17265"/>
                    </a:cubicBezTo>
                    <a:cubicBezTo>
                      <a:pt x="11187" y="17265"/>
                      <a:pt x="11217" y="17296"/>
                      <a:pt x="11217" y="17296"/>
                    </a:cubicBezTo>
                    <a:cubicBezTo>
                      <a:pt x="11217" y="17356"/>
                      <a:pt x="11217" y="17387"/>
                      <a:pt x="11217" y="17417"/>
                    </a:cubicBezTo>
                    <a:cubicBezTo>
                      <a:pt x="11247" y="17417"/>
                      <a:pt x="11247" y="17417"/>
                      <a:pt x="11247" y="17448"/>
                    </a:cubicBezTo>
                    <a:cubicBezTo>
                      <a:pt x="11521" y="18663"/>
                      <a:pt x="12524" y="19606"/>
                      <a:pt x="13770" y="19849"/>
                    </a:cubicBezTo>
                    <a:cubicBezTo>
                      <a:pt x="13801" y="19849"/>
                      <a:pt x="13831" y="19849"/>
                      <a:pt x="13861" y="19879"/>
                    </a:cubicBezTo>
                    <a:lnTo>
                      <a:pt x="14105" y="19879"/>
                    </a:lnTo>
                    <a:cubicBezTo>
                      <a:pt x="14105" y="19879"/>
                      <a:pt x="14135" y="19910"/>
                      <a:pt x="14165" y="19910"/>
                    </a:cubicBezTo>
                    <a:lnTo>
                      <a:pt x="14530" y="19910"/>
                    </a:lnTo>
                    <a:cubicBezTo>
                      <a:pt x="14560" y="19910"/>
                      <a:pt x="14621" y="19879"/>
                      <a:pt x="14652" y="19879"/>
                    </a:cubicBezTo>
                    <a:lnTo>
                      <a:pt x="14864" y="19879"/>
                    </a:lnTo>
                    <a:cubicBezTo>
                      <a:pt x="14895" y="19849"/>
                      <a:pt x="14925" y="19849"/>
                      <a:pt x="14956" y="19849"/>
                    </a:cubicBezTo>
                    <a:cubicBezTo>
                      <a:pt x="16202" y="19606"/>
                      <a:pt x="17205" y="18663"/>
                      <a:pt x="17509" y="17448"/>
                    </a:cubicBezTo>
                    <a:cubicBezTo>
                      <a:pt x="17509" y="17417"/>
                      <a:pt x="17509" y="17417"/>
                      <a:pt x="17509" y="17417"/>
                    </a:cubicBezTo>
                    <a:cubicBezTo>
                      <a:pt x="17509" y="17387"/>
                      <a:pt x="17509" y="17356"/>
                      <a:pt x="17539" y="17296"/>
                    </a:cubicBezTo>
                    <a:cubicBezTo>
                      <a:pt x="17539" y="17296"/>
                      <a:pt x="17539" y="17265"/>
                      <a:pt x="17539" y="17265"/>
                    </a:cubicBezTo>
                    <a:cubicBezTo>
                      <a:pt x="17539" y="17235"/>
                      <a:pt x="17539" y="17204"/>
                      <a:pt x="17539" y="17144"/>
                    </a:cubicBezTo>
                    <a:cubicBezTo>
                      <a:pt x="17570" y="17144"/>
                      <a:pt x="17570" y="17113"/>
                      <a:pt x="17570" y="17083"/>
                    </a:cubicBezTo>
                    <a:cubicBezTo>
                      <a:pt x="17570" y="17052"/>
                      <a:pt x="17570" y="17022"/>
                      <a:pt x="17570" y="16992"/>
                    </a:cubicBezTo>
                    <a:cubicBezTo>
                      <a:pt x="17570" y="16961"/>
                      <a:pt x="17570" y="16931"/>
                      <a:pt x="17570" y="16900"/>
                    </a:cubicBezTo>
                    <a:cubicBezTo>
                      <a:pt x="17570" y="16870"/>
                      <a:pt x="17570" y="16870"/>
                      <a:pt x="17570" y="16840"/>
                    </a:cubicBezTo>
                    <a:cubicBezTo>
                      <a:pt x="17570" y="16840"/>
                      <a:pt x="17570" y="16809"/>
                      <a:pt x="17570" y="16809"/>
                    </a:cubicBezTo>
                    <a:cubicBezTo>
                      <a:pt x="17600" y="16779"/>
                      <a:pt x="17600" y="16718"/>
                      <a:pt x="17600" y="16688"/>
                    </a:cubicBezTo>
                    <a:cubicBezTo>
                      <a:pt x="17600" y="16657"/>
                      <a:pt x="17600" y="16657"/>
                      <a:pt x="17570" y="16627"/>
                    </a:cubicBezTo>
                    <a:cubicBezTo>
                      <a:pt x="17570" y="16596"/>
                      <a:pt x="17570" y="16536"/>
                      <a:pt x="17570" y="16505"/>
                    </a:cubicBezTo>
                    <a:cubicBezTo>
                      <a:pt x="17570" y="16475"/>
                      <a:pt x="17570" y="16414"/>
                      <a:pt x="17570" y="16384"/>
                    </a:cubicBezTo>
                    <a:cubicBezTo>
                      <a:pt x="17570" y="16323"/>
                      <a:pt x="17570" y="16293"/>
                      <a:pt x="17570" y="16262"/>
                    </a:cubicBezTo>
                    <a:cubicBezTo>
                      <a:pt x="17539" y="16201"/>
                      <a:pt x="17539" y="16171"/>
                      <a:pt x="17539" y="16110"/>
                    </a:cubicBezTo>
                    <a:cubicBezTo>
                      <a:pt x="17539" y="16080"/>
                      <a:pt x="17509" y="16049"/>
                      <a:pt x="17509" y="16019"/>
                    </a:cubicBezTo>
                    <a:cubicBezTo>
                      <a:pt x="17509" y="15958"/>
                      <a:pt x="17509" y="15928"/>
                      <a:pt x="17478" y="15867"/>
                    </a:cubicBezTo>
                    <a:cubicBezTo>
                      <a:pt x="17478" y="15837"/>
                      <a:pt x="17478" y="15806"/>
                      <a:pt x="17448" y="15776"/>
                    </a:cubicBezTo>
                    <a:cubicBezTo>
                      <a:pt x="17448" y="15745"/>
                      <a:pt x="17448" y="15745"/>
                      <a:pt x="17448" y="15745"/>
                    </a:cubicBezTo>
                    <a:cubicBezTo>
                      <a:pt x="17327" y="15350"/>
                      <a:pt x="17570" y="14955"/>
                      <a:pt x="17965" y="14925"/>
                    </a:cubicBezTo>
                    <a:lnTo>
                      <a:pt x="24773" y="14925"/>
                    </a:lnTo>
                    <a:lnTo>
                      <a:pt x="24773" y="11216"/>
                    </a:lnTo>
                    <a:cubicBezTo>
                      <a:pt x="24824" y="10912"/>
                      <a:pt x="25087" y="10670"/>
                      <a:pt x="25385" y="10670"/>
                    </a:cubicBezTo>
                    <a:cubicBezTo>
                      <a:pt x="25444" y="10670"/>
                      <a:pt x="25504" y="10680"/>
                      <a:pt x="25564" y="10700"/>
                    </a:cubicBezTo>
                    <a:lnTo>
                      <a:pt x="25594" y="10700"/>
                    </a:lnTo>
                    <a:cubicBezTo>
                      <a:pt x="25594" y="10730"/>
                      <a:pt x="25594" y="10730"/>
                      <a:pt x="25625" y="10730"/>
                    </a:cubicBezTo>
                    <a:cubicBezTo>
                      <a:pt x="25685" y="10730"/>
                      <a:pt x="25746" y="10761"/>
                      <a:pt x="25807" y="10761"/>
                    </a:cubicBezTo>
                    <a:cubicBezTo>
                      <a:pt x="25807" y="10761"/>
                      <a:pt x="25837" y="10791"/>
                      <a:pt x="25837" y="10791"/>
                    </a:cubicBezTo>
                    <a:cubicBezTo>
                      <a:pt x="25898" y="10791"/>
                      <a:pt x="25959" y="10791"/>
                      <a:pt x="26050" y="10821"/>
                    </a:cubicBezTo>
                    <a:lnTo>
                      <a:pt x="26080" y="10821"/>
                    </a:lnTo>
                    <a:cubicBezTo>
                      <a:pt x="26141" y="10821"/>
                      <a:pt x="26202" y="10852"/>
                      <a:pt x="26293" y="10852"/>
                    </a:cubicBezTo>
                    <a:lnTo>
                      <a:pt x="26871" y="10852"/>
                    </a:lnTo>
                    <a:cubicBezTo>
                      <a:pt x="26871" y="10852"/>
                      <a:pt x="26901" y="10821"/>
                      <a:pt x="26932" y="10821"/>
                    </a:cubicBezTo>
                    <a:lnTo>
                      <a:pt x="27023" y="10821"/>
                    </a:lnTo>
                    <a:cubicBezTo>
                      <a:pt x="27053" y="10821"/>
                      <a:pt x="27084" y="10821"/>
                      <a:pt x="27114" y="10791"/>
                    </a:cubicBezTo>
                    <a:lnTo>
                      <a:pt x="27144" y="10791"/>
                    </a:lnTo>
                    <a:cubicBezTo>
                      <a:pt x="27205" y="10791"/>
                      <a:pt x="27236" y="10791"/>
                      <a:pt x="27266" y="10761"/>
                    </a:cubicBezTo>
                    <a:lnTo>
                      <a:pt x="27296" y="10761"/>
                    </a:lnTo>
                    <a:cubicBezTo>
                      <a:pt x="28512" y="10487"/>
                      <a:pt x="29485" y="9484"/>
                      <a:pt x="29698" y="8238"/>
                    </a:cubicBezTo>
                    <a:cubicBezTo>
                      <a:pt x="29698" y="8207"/>
                      <a:pt x="29728" y="8147"/>
                      <a:pt x="29728" y="8116"/>
                    </a:cubicBezTo>
                    <a:cubicBezTo>
                      <a:pt x="29728" y="8116"/>
                      <a:pt x="29728" y="8086"/>
                      <a:pt x="29728" y="8086"/>
                    </a:cubicBezTo>
                    <a:cubicBezTo>
                      <a:pt x="29728" y="8025"/>
                      <a:pt x="29728" y="7995"/>
                      <a:pt x="29728" y="7964"/>
                    </a:cubicBezTo>
                    <a:cubicBezTo>
                      <a:pt x="29728" y="7934"/>
                      <a:pt x="29758" y="7934"/>
                      <a:pt x="29758" y="7903"/>
                    </a:cubicBezTo>
                    <a:cubicBezTo>
                      <a:pt x="29758" y="7873"/>
                      <a:pt x="29758" y="7873"/>
                      <a:pt x="29758" y="7843"/>
                    </a:cubicBezTo>
                    <a:cubicBezTo>
                      <a:pt x="29758" y="7843"/>
                      <a:pt x="29758" y="7812"/>
                      <a:pt x="29758" y="7812"/>
                    </a:cubicBezTo>
                    <a:cubicBezTo>
                      <a:pt x="29758" y="7782"/>
                      <a:pt x="29758" y="7751"/>
                      <a:pt x="29758" y="7721"/>
                    </a:cubicBezTo>
                    <a:cubicBezTo>
                      <a:pt x="29758" y="7691"/>
                      <a:pt x="29758" y="7660"/>
                      <a:pt x="29758" y="7630"/>
                    </a:cubicBezTo>
                    <a:cubicBezTo>
                      <a:pt x="29758" y="7599"/>
                      <a:pt x="29758" y="7569"/>
                      <a:pt x="29758" y="7539"/>
                    </a:cubicBezTo>
                    <a:cubicBezTo>
                      <a:pt x="29758" y="7508"/>
                      <a:pt x="29758" y="7478"/>
                      <a:pt x="29758" y="7478"/>
                    </a:cubicBezTo>
                    <a:cubicBezTo>
                      <a:pt x="29758" y="7417"/>
                      <a:pt x="29758" y="7387"/>
                      <a:pt x="29758" y="7356"/>
                    </a:cubicBezTo>
                    <a:cubicBezTo>
                      <a:pt x="29758" y="7356"/>
                      <a:pt x="29758" y="7326"/>
                      <a:pt x="29728" y="7295"/>
                    </a:cubicBezTo>
                    <a:cubicBezTo>
                      <a:pt x="29728" y="7265"/>
                      <a:pt x="29728" y="7235"/>
                      <a:pt x="29728" y="7204"/>
                    </a:cubicBezTo>
                    <a:cubicBezTo>
                      <a:pt x="29728" y="7174"/>
                      <a:pt x="29728" y="7174"/>
                      <a:pt x="29728" y="7143"/>
                    </a:cubicBezTo>
                    <a:cubicBezTo>
                      <a:pt x="29728" y="7113"/>
                      <a:pt x="29698" y="7083"/>
                      <a:pt x="29698" y="7052"/>
                    </a:cubicBezTo>
                    <a:cubicBezTo>
                      <a:pt x="29485" y="5806"/>
                      <a:pt x="28512" y="4803"/>
                      <a:pt x="27296" y="4499"/>
                    </a:cubicBezTo>
                    <a:lnTo>
                      <a:pt x="27266" y="4499"/>
                    </a:lnTo>
                    <a:cubicBezTo>
                      <a:pt x="27236" y="4499"/>
                      <a:pt x="27205" y="4469"/>
                      <a:pt x="27144" y="4469"/>
                    </a:cubicBezTo>
                    <a:lnTo>
                      <a:pt x="27114" y="4469"/>
                    </a:lnTo>
                    <a:cubicBezTo>
                      <a:pt x="27084" y="4469"/>
                      <a:pt x="27053" y="4469"/>
                      <a:pt x="27023" y="4438"/>
                    </a:cubicBezTo>
                    <a:lnTo>
                      <a:pt x="26749" y="4438"/>
                    </a:lnTo>
                    <a:cubicBezTo>
                      <a:pt x="26749" y="4408"/>
                      <a:pt x="26719" y="4408"/>
                      <a:pt x="26688" y="4408"/>
                    </a:cubicBezTo>
                    <a:lnTo>
                      <a:pt x="26354" y="4408"/>
                    </a:lnTo>
                    <a:cubicBezTo>
                      <a:pt x="26324" y="4438"/>
                      <a:pt x="26263" y="4438"/>
                      <a:pt x="26232" y="4438"/>
                    </a:cubicBezTo>
                    <a:lnTo>
                      <a:pt x="26111" y="4438"/>
                    </a:lnTo>
                    <a:cubicBezTo>
                      <a:pt x="26080" y="4438"/>
                      <a:pt x="26020" y="4469"/>
                      <a:pt x="25989" y="4469"/>
                    </a:cubicBezTo>
                    <a:cubicBezTo>
                      <a:pt x="25928" y="4469"/>
                      <a:pt x="25898" y="4469"/>
                      <a:pt x="25868" y="4499"/>
                    </a:cubicBezTo>
                    <a:cubicBezTo>
                      <a:pt x="25837" y="4499"/>
                      <a:pt x="25777" y="4499"/>
                      <a:pt x="25746" y="4529"/>
                    </a:cubicBezTo>
                    <a:cubicBezTo>
                      <a:pt x="25685" y="4529"/>
                      <a:pt x="25655" y="4529"/>
                      <a:pt x="25625" y="4560"/>
                    </a:cubicBezTo>
                    <a:lnTo>
                      <a:pt x="25594" y="4560"/>
                    </a:lnTo>
                    <a:cubicBezTo>
                      <a:pt x="25525" y="4581"/>
                      <a:pt x="25456" y="4591"/>
                      <a:pt x="25390" y="4591"/>
                    </a:cubicBezTo>
                    <a:cubicBezTo>
                      <a:pt x="25080" y="4591"/>
                      <a:pt x="24824" y="4369"/>
                      <a:pt x="24773" y="4043"/>
                    </a:cubicBezTo>
                    <a:lnTo>
                      <a:pt x="24773" y="0"/>
                    </a:lnTo>
                    <a:lnTo>
                      <a:pt x="18026" y="0"/>
                    </a:lnTo>
                    <a:cubicBezTo>
                      <a:pt x="17630" y="0"/>
                      <a:pt x="17327" y="365"/>
                      <a:pt x="17418" y="760"/>
                    </a:cubicBezTo>
                    <a:cubicBezTo>
                      <a:pt x="17509" y="1064"/>
                      <a:pt x="17539" y="1368"/>
                      <a:pt x="17509" y="1703"/>
                    </a:cubicBezTo>
                    <a:cubicBezTo>
                      <a:pt x="17448" y="3314"/>
                      <a:pt x="16141" y="4651"/>
                      <a:pt x="14500" y="4773"/>
                    </a:cubicBezTo>
                    <a:cubicBezTo>
                      <a:pt x="14445" y="4775"/>
                      <a:pt x="14390" y="4777"/>
                      <a:pt x="14335" y="4777"/>
                    </a:cubicBezTo>
                    <a:cubicBezTo>
                      <a:pt x="12555" y="4777"/>
                      <a:pt x="11095" y="3350"/>
                      <a:pt x="11095" y="1551"/>
                    </a:cubicBezTo>
                    <a:cubicBezTo>
                      <a:pt x="11095" y="1277"/>
                      <a:pt x="11126" y="1034"/>
                      <a:pt x="11187" y="791"/>
                    </a:cubicBezTo>
                    <a:cubicBezTo>
                      <a:pt x="11278" y="365"/>
                      <a:pt x="10974" y="0"/>
                      <a:pt x="10579" y="0"/>
                    </a:cubicBezTo>
                    <a:close/>
                  </a:path>
                </a:pathLst>
              </a:custGeom>
              <a:solidFill>
                <a:srgbClr val="00A8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616;p26">
                <a:extLst>
                  <a:ext uri="{FF2B5EF4-FFF2-40B4-BE49-F238E27FC236}">
                    <a16:creationId xmlns:a16="http://schemas.microsoft.com/office/drawing/2014/main" id="{B93BC102-A909-8B28-FD00-BACD321A525B}"/>
                  </a:ext>
                </a:extLst>
              </p:cNvPr>
              <p:cNvSpPr/>
              <p:nvPr/>
            </p:nvSpPr>
            <p:spPr>
              <a:xfrm>
                <a:off x="4955272" y="4002636"/>
                <a:ext cx="690300" cy="690300"/>
              </a:xfrm>
              <a:prstGeom prst="ellipse">
                <a:avLst/>
              </a:prstGeom>
              <a:solidFill>
                <a:srgbClr val="00A8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622;p26">
                <a:extLst>
                  <a:ext uri="{FF2B5EF4-FFF2-40B4-BE49-F238E27FC236}">
                    <a16:creationId xmlns:a16="http://schemas.microsoft.com/office/drawing/2014/main" id="{E3EAA79B-AA59-F065-80C8-15482AD0C7E7}"/>
                  </a:ext>
                </a:extLst>
              </p:cNvPr>
              <p:cNvSpPr/>
              <p:nvPr/>
            </p:nvSpPr>
            <p:spPr>
              <a:xfrm>
                <a:off x="3444309" y="1293211"/>
                <a:ext cx="690300" cy="690300"/>
              </a:xfrm>
              <a:prstGeom prst="ellipse">
                <a:avLst/>
              </a:prstGeom>
              <a:solidFill>
                <a:srgbClr val="0566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621;p26">
                <a:extLst>
                  <a:ext uri="{FF2B5EF4-FFF2-40B4-BE49-F238E27FC236}">
                    <a16:creationId xmlns:a16="http://schemas.microsoft.com/office/drawing/2014/main" id="{0C28622F-B3AF-51EB-70EE-77FF272369B8}"/>
                  </a:ext>
                </a:extLst>
              </p:cNvPr>
              <p:cNvSpPr/>
              <p:nvPr/>
            </p:nvSpPr>
            <p:spPr>
              <a:xfrm>
                <a:off x="2629860" y="1499503"/>
                <a:ext cx="2333499" cy="1562835"/>
              </a:xfrm>
              <a:custGeom>
                <a:avLst/>
                <a:gdLst/>
                <a:ahLst/>
                <a:cxnLst/>
                <a:rect l="l" t="t" r="r" b="b"/>
                <a:pathLst>
                  <a:path w="29728" h="19910" extrusionOk="0">
                    <a:moveTo>
                      <a:pt x="14529" y="0"/>
                    </a:moveTo>
                    <a:cubicBezTo>
                      <a:pt x="14499" y="0"/>
                      <a:pt x="14468" y="31"/>
                      <a:pt x="14438" y="31"/>
                    </a:cubicBezTo>
                    <a:lnTo>
                      <a:pt x="14377" y="31"/>
                    </a:lnTo>
                    <a:cubicBezTo>
                      <a:pt x="14347" y="31"/>
                      <a:pt x="14317" y="31"/>
                      <a:pt x="14286" y="61"/>
                    </a:cubicBezTo>
                    <a:cubicBezTo>
                      <a:pt x="13040" y="274"/>
                      <a:pt x="12037" y="1247"/>
                      <a:pt x="11733" y="2462"/>
                    </a:cubicBezTo>
                    <a:cubicBezTo>
                      <a:pt x="11733" y="2523"/>
                      <a:pt x="11733" y="2554"/>
                      <a:pt x="11702" y="2584"/>
                    </a:cubicBezTo>
                    <a:cubicBezTo>
                      <a:pt x="11702" y="2614"/>
                      <a:pt x="11702" y="2614"/>
                      <a:pt x="11702" y="2645"/>
                    </a:cubicBezTo>
                    <a:cubicBezTo>
                      <a:pt x="11702" y="2675"/>
                      <a:pt x="11702" y="2706"/>
                      <a:pt x="11672" y="2736"/>
                    </a:cubicBezTo>
                    <a:cubicBezTo>
                      <a:pt x="11672" y="2766"/>
                      <a:pt x="11672" y="2797"/>
                      <a:pt x="11672" y="2827"/>
                    </a:cubicBezTo>
                    <a:cubicBezTo>
                      <a:pt x="11672" y="2827"/>
                      <a:pt x="11672" y="2858"/>
                      <a:pt x="11672" y="2888"/>
                    </a:cubicBezTo>
                    <a:cubicBezTo>
                      <a:pt x="11672" y="2918"/>
                      <a:pt x="11672" y="2949"/>
                      <a:pt x="11672" y="2979"/>
                    </a:cubicBezTo>
                    <a:cubicBezTo>
                      <a:pt x="11672" y="3010"/>
                      <a:pt x="11642" y="3040"/>
                      <a:pt x="11642" y="3040"/>
                    </a:cubicBezTo>
                    <a:cubicBezTo>
                      <a:pt x="11642" y="3070"/>
                      <a:pt x="11642" y="3070"/>
                      <a:pt x="11642" y="3101"/>
                    </a:cubicBezTo>
                    <a:cubicBezTo>
                      <a:pt x="11642" y="3131"/>
                      <a:pt x="11642" y="3162"/>
                      <a:pt x="11642" y="3222"/>
                    </a:cubicBezTo>
                    <a:cubicBezTo>
                      <a:pt x="11642" y="3222"/>
                      <a:pt x="11642" y="3253"/>
                      <a:pt x="11642" y="3283"/>
                    </a:cubicBezTo>
                    <a:cubicBezTo>
                      <a:pt x="11642" y="3314"/>
                      <a:pt x="11642" y="3344"/>
                      <a:pt x="11672" y="3374"/>
                    </a:cubicBezTo>
                    <a:cubicBezTo>
                      <a:pt x="11672" y="3435"/>
                      <a:pt x="11672" y="3465"/>
                      <a:pt x="11672" y="3526"/>
                    </a:cubicBezTo>
                    <a:cubicBezTo>
                      <a:pt x="11672" y="3557"/>
                      <a:pt x="11672" y="3587"/>
                      <a:pt x="11672" y="3648"/>
                    </a:cubicBezTo>
                    <a:cubicBezTo>
                      <a:pt x="11672" y="3678"/>
                      <a:pt x="11702" y="3739"/>
                      <a:pt x="11702" y="3769"/>
                    </a:cubicBezTo>
                    <a:cubicBezTo>
                      <a:pt x="11702" y="3800"/>
                      <a:pt x="11702" y="3861"/>
                      <a:pt x="11733" y="3891"/>
                    </a:cubicBezTo>
                    <a:cubicBezTo>
                      <a:pt x="11733" y="3921"/>
                      <a:pt x="11733" y="3982"/>
                      <a:pt x="11763" y="4013"/>
                    </a:cubicBezTo>
                    <a:cubicBezTo>
                      <a:pt x="11763" y="4043"/>
                      <a:pt x="11763" y="4073"/>
                      <a:pt x="11794" y="4134"/>
                    </a:cubicBezTo>
                    <a:cubicBezTo>
                      <a:pt x="11794" y="4134"/>
                      <a:pt x="11794" y="4134"/>
                      <a:pt x="11794" y="4165"/>
                    </a:cubicBezTo>
                    <a:cubicBezTo>
                      <a:pt x="11915" y="4529"/>
                      <a:pt x="11672" y="4924"/>
                      <a:pt x="11277" y="4985"/>
                    </a:cubicBezTo>
                    <a:lnTo>
                      <a:pt x="4985" y="4985"/>
                    </a:lnTo>
                    <a:lnTo>
                      <a:pt x="4985" y="8845"/>
                    </a:lnTo>
                    <a:cubicBezTo>
                      <a:pt x="4960" y="9171"/>
                      <a:pt x="4687" y="9394"/>
                      <a:pt x="4388" y="9394"/>
                    </a:cubicBezTo>
                    <a:cubicBezTo>
                      <a:pt x="4324" y="9394"/>
                      <a:pt x="4259" y="9384"/>
                      <a:pt x="4195" y="9362"/>
                    </a:cubicBezTo>
                    <a:lnTo>
                      <a:pt x="4134" y="9362"/>
                    </a:lnTo>
                    <a:cubicBezTo>
                      <a:pt x="4073" y="9332"/>
                      <a:pt x="4012" y="9332"/>
                      <a:pt x="3952" y="9301"/>
                    </a:cubicBezTo>
                    <a:lnTo>
                      <a:pt x="3921" y="9301"/>
                    </a:lnTo>
                    <a:cubicBezTo>
                      <a:pt x="3860" y="9271"/>
                      <a:pt x="3800" y="9271"/>
                      <a:pt x="3739" y="9271"/>
                    </a:cubicBezTo>
                    <a:cubicBezTo>
                      <a:pt x="3708" y="9271"/>
                      <a:pt x="3708" y="9241"/>
                      <a:pt x="3678" y="9241"/>
                    </a:cubicBezTo>
                    <a:lnTo>
                      <a:pt x="3435" y="9241"/>
                    </a:lnTo>
                    <a:cubicBezTo>
                      <a:pt x="3374" y="9210"/>
                      <a:pt x="3313" y="9210"/>
                      <a:pt x="3222" y="9210"/>
                    </a:cubicBezTo>
                    <a:lnTo>
                      <a:pt x="3070" y="9210"/>
                    </a:lnTo>
                    <a:cubicBezTo>
                      <a:pt x="3040" y="9210"/>
                      <a:pt x="3040" y="9241"/>
                      <a:pt x="3009" y="9241"/>
                    </a:cubicBezTo>
                    <a:lnTo>
                      <a:pt x="2766" y="9241"/>
                    </a:lnTo>
                    <a:cubicBezTo>
                      <a:pt x="2736" y="9271"/>
                      <a:pt x="2675" y="9271"/>
                      <a:pt x="2645" y="9271"/>
                    </a:cubicBezTo>
                    <a:lnTo>
                      <a:pt x="2614" y="9271"/>
                    </a:lnTo>
                    <a:cubicBezTo>
                      <a:pt x="2584" y="9301"/>
                      <a:pt x="2523" y="9301"/>
                      <a:pt x="2493" y="9301"/>
                    </a:cubicBezTo>
                    <a:cubicBezTo>
                      <a:pt x="1246" y="9605"/>
                      <a:pt x="304" y="10608"/>
                      <a:pt x="61" y="11855"/>
                    </a:cubicBezTo>
                    <a:cubicBezTo>
                      <a:pt x="61" y="11885"/>
                      <a:pt x="61" y="11915"/>
                      <a:pt x="31" y="11946"/>
                    </a:cubicBezTo>
                    <a:cubicBezTo>
                      <a:pt x="31" y="11976"/>
                      <a:pt x="31" y="11976"/>
                      <a:pt x="31" y="12007"/>
                    </a:cubicBezTo>
                    <a:cubicBezTo>
                      <a:pt x="31" y="12037"/>
                      <a:pt x="31" y="12067"/>
                      <a:pt x="31" y="12098"/>
                    </a:cubicBezTo>
                    <a:cubicBezTo>
                      <a:pt x="31" y="12128"/>
                      <a:pt x="31" y="12159"/>
                      <a:pt x="31" y="12159"/>
                    </a:cubicBezTo>
                    <a:cubicBezTo>
                      <a:pt x="31" y="12189"/>
                      <a:pt x="0" y="12219"/>
                      <a:pt x="0" y="12250"/>
                    </a:cubicBezTo>
                    <a:cubicBezTo>
                      <a:pt x="0" y="12250"/>
                      <a:pt x="0" y="12250"/>
                      <a:pt x="0" y="12280"/>
                    </a:cubicBezTo>
                    <a:cubicBezTo>
                      <a:pt x="0" y="12311"/>
                      <a:pt x="0" y="12311"/>
                      <a:pt x="0" y="12341"/>
                    </a:cubicBezTo>
                    <a:cubicBezTo>
                      <a:pt x="0" y="12371"/>
                      <a:pt x="0" y="12402"/>
                      <a:pt x="0" y="12432"/>
                    </a:cubicBezTo>
                    <a:cubicBezTo>
                      <a:pt x="0" y="12463"/>
                      <a:pt x="0" y="12493"/>
                      <a:pt x="0" y="12523"/>
                    </a:cubicBezTo>
                    <a:cubicBezTo>
                      <a:pt x="0" y="12554"/>
                      <a:pt x="0" y="12584"/>
                      <a:pt x="0" y="12615"/>
                    </a:cubicBezTo>
                    <a:cubicBezTo>
                      <a:pt x="0" y="12645"/>
                      <a:pt x="31" y="12675"/>
                      <a:pt x="31" y="12706"/>
                    </a:cubicBezTo>
                    <a:cubicBezTo>
                      <a:pt x="31" y="12736"/>
                      <a:pt x="31" y="12736"/>
                      <a:pt x="31" y="12767"/>
                    </a:cubicBezTo>
                    <a:cubicBezTo>
                      <a:pt x="31" y="12797"/>
                      <a:pt x="31" y="12858"/>
                      <a:pt x="31" y="12888"/>
                    </a:cubicBezTo>
                    <a:cubicBezTo>
                      <a:pt x="31" y="12888"/>
                      <a:pt x="31" y="12919"/>
                      <a:pt x="31" y="12919"/>
                    </a:cubicBezTo>
                    <a:cubicBezTo>
                      <a:pt x="61" y="12949"/>
                      <a:pt x="61" y="13010"/>
                      <a:pt x="61" y="13040"/>
                    </a:cubicBezTo>
                    <a:cubicBezTo>
                      <a:pt x="304" y="14286"/>
                      <a:pt x="1246" y="15289"/>
                      <a:pt x="2493" y="15563"/>
                    </a:cubicBezTo>
                    <a:cubicBezTo>
                      <a:pt x="2523" y="15593"/>
                      <a:pt x="2584" y="15593"/>
                      <a:pt x="2614" y="15593"/>
                    </a:cubicBezTo>
                    <a:cubicBezTo>
                      <a:pt x="2614" y="15593"/>
                      <a:pt x="2645" y="15593"/>
                      <a:pt x="2645" y="15624"/>
                    </a:cubicBezTo>
                    <a:lnTo>
                      <a:pt x="2827" y="15624"/>
                    </a:lnTo>
                    <a:cubicBezTo>
                      <a:pt x="2857" y="15624"/>
                      <a:pt x="2888" y="15654"/>
                      <a:pt x="2918" y="15654"/>
                    </a:cubicBezTo>
                    <a:lnTo>
                      <a:pt x="3526" y="15654"/>
                    </a:lnTo>
                    <a:cubicBezTo>
                      <a:pt x="3587" y="15654"/>
                      <a:pt x="3617" y="15624"/>
                      <a:pt x="3648" y="15624"/>
                    </a:cubicBezTo>
                    <a:lnTo>
                      <a:pt x="3800" y="15624"/>
                    </a:lnTo>
                    <a:cubicBezTo>
                      <a:pt x="3830" y="15593"/>
                      <a:pt x="3860" y="15593"/>
                      <a:pt x="3891" y="15593"/>
                    </a:cubicBezTo>
                    <a:cubicBezTo>
                      <a:pt x="3952" y="15593"/>
                      <a:pt x="3982" y="15563"/>
                      <a:pt x="4043" y="15563"/>
                    </a:cubicBezTo>
                    <a:cubicBezTo>
                      <a:pt x="4073" y="15533"/>
                      <a:pt x="4104" y="15533"/>
                      <a:pt x="4134" y="15533"/>
                    </a:cubicBezTo>
                    <a:cubicBezTo>
                      <a:pt x="4164" y="15533"/>
                      <a:pt x="4164" y="15533"/>
                      <a:pt x="4164" y="15502"/>
                    </a:cubicBezTo>
                    <a:cubicBezTo>
                      <a:pt x="4221" y="15489"/>
                      <a:pt x="4277" y="15483"/>
                      <a:pt x="4333" y="15483"/>
                    </a:cubicBezTo>
                    <a:cubicBezTo>
                      <a:pt x="4665" y="15483"/>
                      <a:pt x="4959" y="15706"/>
                      <a:pt x="4985" y="16019"/>
                    </a:cubicBezTo>
                    <a:lnTo>
                      <a:pt x="4985" y="19909"/>
                    </a:lnTo>
                    <a:lnTo>
                      <a:pt x="11125" y="19909"/>
                    </a:lnTo>
                    <a:cubicBezTo>
                      <a:pt x="11551" y="19909"/>
                      <a:pt x="11854" y="19514"/>
                      <a:pt x="11733" y="19119"/>
                    </a:cubicBezTo>
                    <a:cubicBezTo>
                      <a:pt x="11733" y="19089"/>
                      <a:pt x="11733" y="19058"/>
                      <a:pt x="11733" y="19028"/>
                    </a:cubicBezTo>
                    <a:cubicBezTo>
                      <a:pt x="11733" y="18998"/>
                      <a:pt x="11702" y="18967"/>
                      <a:pt x="11702" y="18967"/>
                    </a:cubicBezTo>
                    <a:cubicBezTo>
                      <a:pt x="11702" y="18906"/>
                      <a:pt x="11702" y="18876"/>
                      <a:pt x="11672" y="18846"/>
                    </a:cubicBezTo>
                    <a:cubicBezTo>
                      <a:pt x="11672" y="18815"/>
                      <a:pt x="11672" y="18785"/>
                      <a:pt x="11672" y="18754"/>
                    </a:cubicBezTo>
                    <a:cubicBezTo>
                      <a:pt x="11672" y="18724"/>
                      <a:pt x="11672" y="18663"/>
                      <a:pt x="11672" y="18633"/>
                    </a:cubicBezTo>
                    <a:cubicBezTo>
                      <a:pt x="11672" y="18602"/>
                      <a:pt x="11642" y="18572"/>
                      <a:pt x="11642" y="18542"/>
                    </a:cubicBezTo>
                    <a:cubicBezTo>
                      <a:pt x="11642" y="18481"/>
                      <a:pt x="11642" y="18420"/>
                      <a:pt x="11642" y="18359"/>
                    </a:cubicBezTo>
                    <a:cubicBezTo>
                      <a:pt x="11642" y="16576"/>
                      <a:pt x="13075" y="15130"/>
                      <a:pt x="14861" y="15130"/>
                    </a:cubicBezTo>
                    <a:cubicBezTo>
                      <a:pt x="14933" y="15130"/>
                      <a:pt x="15004" y="15133"/>
                      <a:pt x="15076" y="15137"/>
                    </a:cubicBezTo>
                    <a:cubicBezTo>
                      <a:pt x="15289" y="15137"/>
                      <a:pt x="15472" y="15168"/>
                      <a:pt x="15684" y="15229"/>
                    </a:cubicBezTo>
                    <a:cubicBezTo>
                      <a:pt x="15776" y="15259"/>
                      <a:pt x="15867" y="15289"/>
                      <a:pt x="15958" y="15320"/>
                    </a:cubicBezTo>
                    <a:cubicBezTo>
                      <a:pt x="15988" y="15320"/>
                      <a:pt x="16049" y="15350"/>
                      <a:pt x="16079" y="15381"/>
                    </a:cubicBezTo>
                    <a:cubicBezTo>
                      <a:pt x="16535" y="15563"/>
                      <a:pt x="16931" y="15836"/>
                      <a:pt x="17265" y="16201"/>
                    </a:cubicBezTo>
                    <a:cubicBezTo>
                      <a:pt x="17356" y="16323"/>
                      <a:pt x="17447" y="16414"/>
                      <a:pt x="17538" y="16536"/>
                    </a:cubicBezTo>
                    <a:cubicBezTo>
                      <a:pt x="17599" y="16627"/>
                      <a:pt x="17630" y="16718"/>
                      <a:pt x="17690" y="16779"/>
                    </a:cubicBezTo>
                    <a:cubicBezTo>
                      <a:pt x="17934" y="17204"/>
                      <a:pt x="18055" y="17691"/>
                      <a:pt x="18086" y="18207"/>
                    </a:cubicBezTo>
                    <a:cubicBezTo>
                      <a:pt x="18086" y="18268"/>
                      <a:pt x="18086" y="18359"/>
                      <a:pt x="18086" y="18450"/>
                    </a:cubicBezTo>
                    <a:cubicBezTo>
                      <a:pt x="18086" y="18450"/>
                      <a:pt x="18086" y="18481"/>
                      <a:pt x="18086" y="18511"/>
                    </a:cubicBezTo>
                    <a:cubicBezTo>
                      <a:pt x="18086" y="18572"/>
                      <a:pt x="18086" y="18602"/>
                      <a:pt x="18086" y="18663"/>
                    </a:cubicBezTo>
                    <a:cubicBezTo>
                      <a:pt x="18055" y="18694"/>
                      <a:pt x="18055" y="18724"/>
                      <a:pt x="18055" y="18754"/>
                    </a:cubicBezTo>
                    <a:cubicBezTo>
                      <a:pt x="18055" y="18815"/>
                      <a:pt x="18055" y="18846"/>
                      <a:pt x="18055" y="18906"/>
                    </a:cubicBezTo>
                    <a:cubicBezTo>
                      <a:pt x="18025" y="18937"/>
                      <a:pt x="18025" y="18967"/>
                      <a:pt x="18025" y="18998"/>
                    </a:cubicBezTo>
                    <a:cubicBezTo>
                      <a:pt x="18025" y="19028"/>
                      <a:pt x="17994" y="19058"/>
                      <a:pt x="17994" y="19119"/>
                    </a:cubicBezTo>
                    <a:cubicBezTo>
                      <a:pt x="17903" y="19514"/>
                      <a:pt x="18207" y="19909"/>
                      <a:pt x="18602" y="19909"/>
                    </a:cubicBezTo>
                    <a:lnTo>
                      <a:pt x="24742" y="19909"/>
                    </a:lnTo>
                    <a:lnTo>
                      <a:pt x="24742" y="16110"/>
                    </a:lnTo>
                    <a:cubicBezTo>
                      <a:pt x="24742" y="15749"/>
                      <a:pt x="25027" y="15475"/>
                      <a:pt x="25373" y="15475"/>
                    </a:cubicBezTo>
                    <a:cubicBezTo>
                      <a:pt x="25435" y="15475"/>
                      <a:pt x="25499" y="15484"/>
                      <a:pt x="25563" y="15502"/>
                    </a:cubicBezTo>
                    <a:cubicBezTo>
                      <a:pt x="25563" y="15502"/>
                      <a:pt x="25563" y="15502"/>
                      <a:pt x="25563" y="15533"/>
                    </a:cubicBezTo>
                    <a:lnTo>
                      <a:pt x="25593" y="15533"/>
                    </a:lnTo>
                    <a:cubicBezTo>
                      <a:pt x="25654" y="15533"/>
                      <a:pt x="25715" y="15563"/>
                      <a:pt x="25776" y="15563"/>
                    </a:cubicBezTo>
                    <a:cubicBezTo>
                      <a:pt x="25806" y="15593"/>
                      <a:pt x="25806" y="15593"/>
                      <a:pt x="25806" y="15593"/>
                    </a:cubicBezTo>
                    <a:cubicBezTo>
                      <a:pt x="25867" y="15593"/>
                      <a:pt x="25958" y="15624"/>
                      <a:pt x="26019" y="15624"/>
                    </a:cubicBezTo>
                    <a:lnTo>
                      <a:pt x="26049" y="15624"/>
                    </a:lnTo>
                    <a:cubicBezTo>
                      <a:pt x="26110" y="15624"/>
                      <a:pt x="26201" y="15654"/>
                      <a:pt x="26262" y="15654"/>
                    </a:cubicBezTo>
                    <a:lnTo>
                      <a:pt x="26840" y="15654"/>
                    </a:lnTo>
                    <a:cubicBezTo>
                      <a:pt x="26870" y="15654"/>
                      <a:pt x="26900" y="15654"/>
                      <a:pt x="26900" y="15624"/>
                    </a:cubicBezTo>
                    <a:lnTo>
                      <a:pt x="27083" y="15624"/>
                    </a:lnTo>
                    <a:cubicBezTo>
                      <a:pt x="27113" y="15593"/>
                      <a:pt x="27113" y="15593"/>
                      <a:pt x="27144" y="15593"/>
                    </a:cubicBezTo>
                    <a:cubicBezTo>
                      <a:pt x="27174" y="15593"/>
                      <a:pt x="27204" y="15593"/>
                      <a:pt x="27265" y="15563"/>
                    </a:cubicBezTo>
                    <a:cubicBezTo>
                      <a:pt x="28481" y="15289"/>
                      <a:pt x="29454" y="14286"/>
                      <a:pt x="29697" y="13040"/>
                    </a:cubicBezTo>
                    <a:cubicBezTo>
                      <a:pt x="29697" y="13010"/>
                      <a:pt x="29697" y="12979"/>
                      <a:pt x="29697" y="12919"/>
                    </a:cubicBezTo>
                    <a:cubicBezTo>
                      <a:pt x="29697" y="12919"/>
                      <a:pt x="29697" y="12888"/>
                      <a:pt x="29697" y="12888"/>
                    </a:cubicBezTo>
                    <a:cubicBezTo>
                      <a:pt x="29697" y="12858"/>
                      <a:pt x="29727" y="12797"/>
                      <a:pt x="29727" y="12767"/>
                    </a:cubicBezTo>
                    <a:cubicBezTo>
                      <a:pt x="29727" y="12767"/>
                      <a:pt x="29727" y="12736"/>
                      <a:pt x="29727" y="12706"/>
                    </a:cubicBezTo>
                    <a:cubicBezTo>
                      <a:pt x="29727" y="12706"/>
                      <a:pt x="29727" y="12675"/>
                      <a:pt x="29727" y="12645"/>
                    </a:cubicBezTo>
                    <a:cubicBezTo>
                      <a:pt x="29727" y="12645"/>
                      <a:pt x="29727" y="12615"/>
                      <a:pt x="29727" y="12615"/>
                    </a:cubicBezTo>
                    <a:cubicBezTo>
                      <a:pt x="29727" y="12584"/>
                      <a:pt x="29727" y="12554"/>
                      <a:pt x="29727" y="12523"/>
                    </a:cubicBezTo>
                    <a:cubicBezTo>
                      <a:pt x="29727" y="12493"/>
                      <a:pt x="29727" y="12463"/>
                      <a:pt x="29727" y="12432"/>
                    </a:cubicBezTo>
                    <a:cubicBezTo>
                      <a:pt x="29727" y="12402"/>
                      <a:pt x="29727" y="12371"/>
                      <a:pt x="29727" y="12341"/>
                    </a:cubicBezTo>
                    <a:cubicBezTo>
                      <a:pt x="29727" y="12311"/>
                      <a:pt x="29727" y="12311"/>
                      <a:pt x="29727" y="12280"/>
                    </a:cubicBezTo>
                    <a:cubicBezTo>
                      <a:pt x="29727" y="12219"/>
                      <a:pt x="29727" y="12189"/>
                      <a:pt x="29727" y="12159"/>
                    </a:cubicBezTo>
                    <a:cubicBezTo>
                      <a:pt x="29727" y="12159"/>
                      <a:pt x="29727" y="12128"/>
                      <a:pt x="29727" y="12098"/>
                    </a:cubicBezTo>
                    <a:cubicBezTo>
                      <a:pt x="29727" y="12067"/>
                      <a:pt x="29697" y="12037"/>
                      <a:pt x="29697" y="12007"/>
                    </a:cubicBezTo>
                    <a:cubicBezTo>
                      <a:pt x="29697" y="11976"/>
                      <a:pt x="29697" y="11976"/>
                      <a:pt x="29697" y="11946"/>
                    </a:cubicBezTo>
                    <a:cubicBezTo>
                      <a:pt x="29697" y="11915"/>
                      <a:pt x="29697" y="11885"/>
                      <a:pt x="29697" y="11855"/>
                    </a:cubicBezTo>
                    <a:cubicBezTo>
                      <a:pt x="29454" y="10608"/>
                      <a:pt x="28481" y="9605"/>
                      <a:pt x="27265" y="9301"/>
                    </a:cubicBezTo>
                    <a:cubicBezTo>
                      <a:pt x="27204" y="9301"/>
                      <a:pt x="27174" y="9301"/>
                      <a:pt x="27144" y="9271"/>
                    </a:cubicBezTo>
                    <a:lnTo>
                      <a:pt x="27083" y="9271"/>
                    </a:lnTo>
                    <a:cubicBezTo>
                      <a:pt x="27052" y="9271"/>
                      <a:pt x="27022" y="9271"/>
                      <a:pt x="26992" y="9241"/>
                    </a:cubicBezTo>
                    <a:lnTo>
                      <a:pt x="26748" y="9241"/>
                    </a:lnTo>
                    <a:cubicBezTo>
                      <a:pt x="26718" y="9241"/>
                      <a:pt x="26688" y="9210"/>
                      <a:pt x="26688" y="9210"/>
                    </a:cubicBezTo>
                    <a:lnTo>
                      <a:pt x="26444" y="9210"/>
                    </a:lnTo>
                    <a:cubicBezTo>
                      <a:pt x="26414" y="9210"/>
                      <a:pt x="26384" y="9210"/>
                      <a:pt x="26353" y="9241"/>
                    </a:cubicBezTo>
                    <a:lnTo>
                      <a:pt x="26080" y="9241"/>
                    </a:lnTo>
                    <a:cubicBezTo>
                      <a:pt x="26049" y="9241"/>
                      <a:pt x="25988" y="9271"/>
                      <a:pt x="25958" y="9271"/>
                    </a:cubicBezTo>
                    <a:cubicBezTo>
                      <a:pt x="25928" y="9271"/>
                      <a:pt x="25867" y="9271"/>
                      <a:pt x="25836" y="9301"/>
                    </a:cubicBezTo>
                    <a:cubicBezTo>
                      <a:pt x="25806" y="9301"/>
                      <a:pt x="25745" y="9301"/>
                      <a:pt x="25715" y="9332"/>
                    </a:cubicBezTo>
                    <a:cubicBezTo>
                      <a:pt x="25685" y="9332"/>
                      <a:pt x="25654" y="9332"/>
                      <a:pt x="25593" y="9362"/>
                    </a:cubicBezTo>
                    <a:lnTo>
                      <a:pt x="25563" y="9362"/>
                    </a:lnTo>
                    <a:cubicBezTo>
                      <a:pt x="25499" y="9382"/>
                      <a:pt x="25434" y="9391"/>
                      <a:pt x="25371" y="9391"/>
                    </a:cubicBezTo>
                    <a:cubicBezTo>
                      <a:pt x="25041" y="9391"/>
                      <a:pt x="24742" y="9141"/>
                      <a:pt x="24742" y="8785"/>
                    </a:cubicBezTo>
                    <a:lnTo>
                      <a:pt x="24742" y="4985"/>
                    </a:lnTo>
                    <a:lnTo>
                      <a:pt x="18450" y="4985"/>
                    </a:lnTo>
                    <a:cubicBezTo>
                      <a:pt x="18086" y="4924"/>
                      <a:pt x="17812" y="4560"/>
                      <a:pt x="17934" y="4165"/>
                    </a:cubicBezTo>
                    <a:cubicBezTo>
                      <a:pt x="17964" y="4165"/>
                      <a:pt x="17964" y="4134"/>
                      <a:pt x="17964" y="4134"/>
                    </a:cubicBezTo>
                    <a:cubicBezTo>
                      <a:pt x="17964" y="4073"/>
                      <a:pt x="17994" y="4013"/>
                      <a:pt x="17994" y="3952"/>
                    </a:cubicBezTo>
                    <a:cubicBezTo>
                      <a:pt x="17994" y="3921"/>
                      <a:pt x="18025" y="3921"/>
                      <a:pt x="18025" y="3921"/>
                    </a:cubicBezTo>
                    <a:cubicBezTo>
                      <a:pt x="18025" y="3861"/>
                      <a:pt x="18025" y="3769"/>
                      <a:pt x="18055" y="3709"/>
                    </a:cubicBezTo>
                    <a:cubicBezTo>
                      <a:pt x="18055" y="3709"/>
                      <a:pt x="18055" y="3678"/>
                      <a:pt x="18055" y="3678"/>
                    </a:cubicBezTo>
                    <a:cubicBezTo>
                      <a:pt x="18055" y="3617"/>
                      <a:pt x="18086" y="3526"/>
                      <a:pt x="18086" y="3465"/>
                    </a:cubicBezTo>
                    <a:cubicBezTo>
                      <a:pt x="18086" y="3465"/>
                      <a:pt x="18086" y="3435"/>
                      <a:pt x="18086" y="3435"/>
                    </a:cubicBezTo>
                    <a:cubicBezTo>
                      <a:pt x="18086" y="3374"/>
                      <a:pt x="18086" y="3283"/>
                      <a:pt x="18086" y="3222"/>
                    </a:cubicBezTo>
                    <a:cubicBezTo>
                      <a:pt x="18086" y="3162"/>
                      <a:pt x="18086" y="3101"/>
                      <a:pt x="18086" y="3070"/>
                    </a:cubicBezTo>
                    <a:cubicBezTo>
                      <a:pt x="18086" y="3070"/>
                      <a:pt x="18086" y="3040"/>
                      <a:pt x="18086" y="3040"/>
                    </a:cubicBezTo>
                    <a:cubicBezTo>
                      <a:pt x="18086" y="3040"/>
                      <a:pt x="18086" y="3010"/>
                      <a:pt x="18086" y="3010"/>
                    </a:cubicBezTo>
                    <a:cubicBezTo>
                      <a:pt x="18086" y="2949"/>
                      <a:pt x="18086" y="2918"/>
                      <a:pt x="18086" y="2888"/>
                    </a:cubicBezTo>
                    <a:cubicBezTo>
                      <a:pt x="18086" y="2858"/>
                      <a:pt x="18055" y="2827"/>
                      <a:pt x="18055" y="2827"/>
                    </a:cubicBezTo>
                    <a:cubicBezTo>
                      <a:pt x="18055" y="2797"/>
                      <a:pt x="18055" y="2766"/>
                      <a:pt x="18055" y="2736"/>
                    </a:cubicBezTo>
                    <a:cubicBezTo>
                      <a:pt x="18055" y="2706"/>
                      <a:pt x="18055" y="2675"/>
                      <a:pt x="18025" y="2645"/>
                    </a:cubicBezTo>
                    <a:cubicBezTo>
                      <a:pt x="18025" y="2614"/>
                      <a:pt x="18025" y="2614"/>
                      <a:pt x="18025" y="2584"/>
                    </a:cubicBezTo>
                    <a:cubicBezTo>
                      <a:pt x="18025" y="2554"/>
                      <a:pt x="18025" y="2523"/>
                      <a:pt x="17994" y="2462"/>
                    </a:cubicBezTo>
                    <a:cubicBezTo>
                      <a:pt x="17721" y="1247"/>
                      <a:pt x="16718" y="274"/>
                      <a:pt x="15472" y="61"/>
                    </a:cubicBezTo>
                    <a:cubicBezTo>
                      <a:pt x="15441" y="31"/>
                      <a:pt x="15380" y="31"/>
                      <a:pt x="15350" y="31"/>
                    </a:cubicBezTo>
                    <a:lnTo>
                      <a:pt x="15320" y="31"/>
                    </a:lnTo>
                    <a:cubicBezTo>
                      <a:pt x="15259" y="31"/>
                      <a:pt x="15228" y="0"/>
                      <a:pt x="15198" y="0"/>
                    </a:cubicBezTo>
                    <a:close/>
                  </a:path>
                </a:pathLst>
              </a:custGeom>
              <a:solidFill>
                <a:srgbClr val="0566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nvGrpSpPr>
              <p:cNvPr id="26" name="Group 25">
                <a:extLst>
                  <a:ext uri="{FF2B5EF4-FFF2-40B4-BE49-F238E27FC236}">
                    <a16:creationId xmlns:a16="http://schemas.microsoft.com/office/drawing/2014/main" id="{AD411CA6-6FD1-2D1B-1319-F15D4CAD41C8}"/>
                  </a:ext>
                </a:extLst>
              </p:cNvPr>
              <p:cNvGrpSpPr/>
              <p:nvPr/>
            </p:nvGrpSpPr>
            <p:grpSpPr>
              <a:xfrm>
                <a:off x="2612530" y="1333907"/>
                <a:ext cx="3481550" cy="3346915"/>
                <a:chOff x="2616725" y="1142719"/>
                <a:chExt cx="3481550" cy="3346915"/>
              </a:xfrm>
            </p:grpSpPr>
            <p:grpSp>
              <p:nvGrpSpPr>
                <p:cNvPr id="27" name="Google Shape;594;p26">
                  <a:extLst>
                    <a:ext uri="{FF2B5EF4-FFF2-40B4-BE49-F238E27FC236}">
                      <a16:creationId xmlns:a16="http://schemas.microsoft.com/office/drawing/2014/main" id="{AC836CCC-624C-27A8-4AEE-FE7D94423026}"/>
                    </a:ext>
                  </a:extLst>
                </p:cNvPr>
                <p:cNvGrpSpPr/>
                <p:nvPr/>
              </p:nvGrpSpPr>
              <p:grpSpPr>
                <a:xfrm>
                  <a:off x="3012150" y="1704425"/>
                  <a:ext cx="3086125" cy="2334800"/>
                  <a:chOff x="3012150" y="1704425"/>
                  <a:chExt cx="3086125" cy="2334800"/>
                </a:xfrm>
              </p:grpSpPr>
              <p:sp>
                <p:nvSpPr>
                  <p:cNvPr id="34" name="Google Shape;595;p26">
                    <a:extLst>
                      <a:ext uri="{FF2B5EF4-FFF2-40B4-BE49-F238E27FC236}">
                        <a16:creationId xmlns:a16="http://schemas.microsoft.com/office/drawing/2014/main" id="{8AA9BD8D-A4CA-7DBD-C641-FBE1D0BC0A6A}"/>
                      </a:ext>
                    </a:extLst>
                  </p:cNvPr>
                  <p:cNvSpPr/>
                  <p:nvPr/>
                </p:nvSpPr>
                <p:spPr>
                  <a:xfrm>
                    <a:off x="4531675" y="1768262"/>
                    <a:ext cx="1566600" cy="1122145"/>
                  </a:xfrm>
                  <a:prstGeom prst="rect">
                    <a:avLst/>
                  </a:prstGeom>
                  <a:solidFill>
                    <a:srgbClr val="02C3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25000" noProof="0">
                      <a:ln>
                        <a:noFill/>
                      </a:ln>
                      <a:solidFill>
                        <a:srgbClr val="000000"/>
                      </a:solidFill>
                      <a:effectLst/>
                      <a:uLnTx/>
                      <a:uFillTx/>
                      <a:latin typeface="Arial"/>
                      <a:cs typeface="Arial"/>
                      <a:sym typeface="Arial"/>
                    </a:endParaRPr>
                  </a:p>
                </p:txBody>
              </p:sp>
              <p:sp>
                <p:nvSpPr>
                  <p:cNvPr id="35" name="Google Shape;596;p26">
                    <a:extLst>
                      <a:ext uri="{FF2B5EF4-FFF2-40B4-BE49-F238E27FC236}">
                        <a16:creationId xmlns:a16="http://schemas.microsoft.com/office/drawing/2014/main" id="{9964F90E-5D9E-B9F2-0857-E3916DE70235}"/>
                      </a:ext>
                    </a:extLst>
                  </p:cNvPr>
                  <p:cNvSpPr/>
                  <p:nvPr/>
                </p:nvSpPr>
                <p:spPr>
                  <a:xfrm>
                    <a:off x="4531675" y="2868013"/>
                    <a:ext cx="1566600" cy="1122145"/>
                  </a:xfrm>
                  <a:prstGeom prst="rect">
                    <a:avLst/>
                  </a:prstGeom>
                  <a:solidFill>
                    <a:srgbClr val="00A8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25000" noProof="0">
                      <a:ln>
                        <a:noFill/>
                      </a:ln>
                      <a:solidFill>
                        <a:srgbClr val="000000"/>
                      </a:solidFill>
                      <a:effectLst/>
                      <a:uLnTx/>
                      <a:uFillTx/>
                      <a:latin typeface="Arial"/>
                      <a:cs typeface="Arial"/>
                      <a:sym typeface="Arial"/>
                    </a:endParaRPr>
                  </a:p>
                </p:txBody>
              </p:sp>
              <p:sp>
                <p:nvSpPr>
                  <p:cNvPr id="36" name="Google Shape;597;p26">
                    <a:extLst>
                      <a:ext uri="{FF2B5EF4-FFF2-40B4-BE49-F238E27FC236}">
                        <a16:creationId xmlns:a16="http://schemas.microsoft.com/office/drawing/2014/main" id="{CFC52E2B-0DA5-C574-E5D6-1A1691AD517D}"/>
                      </a:ext>
                    </a:extLst>
                  </p:cNvPr>
                  <p:cNvSpPr/>
                  <p:nvPr/>
                </p:nvSpPr>
                <p:spPr>
                  <a:xfrm>
                    <a:off x="3012150" y="1704425"/>
                    <a:ext cx="1566600" cy="1186200"/>
                  </a:xfrm>
                  <a:prstGeom prst="rect">
                    <a:avLst/>
                  </a:prstGeom>
                  <a:solidFill>
                    <a:srgbClr val="0566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25000" noProof="0">
                      <a:ln>
                        <a:noFill/>
                      </a:ln>
                      <a:solidFill>
                        <a:srgbClr val="000000"/>
                      </a:solidFill>
                      <a:effectLst/>
                      <a:uLnTx/>
                      <a:uFillTx/>
                      <a:latin typeface="Arial"/>
                      <a:cs typeface="Arial"/>
                      <a:sym typeface="Arial"/>
                    </a:endParaRPr>
                  </a:p>
                </p:txBody>
              </p:sp>
              <p:sp>
                <p:nvSpPr>
                  <p:cNvPr id="37" name="Google Shape;598;p26">
                    <a:extLst>
                      <a:ext uri="{FF2B5EF4-FFF2-40B4-BE49-F238E27FC236}">
                        <a16:creationId xmlns:a16="http://schemas.microsoft.com/office/drawing/2014/main" id="{1A9605F7-9758-B4BD-4D1B-99D3F5D3F363}"/>
                      </a:ext>
                    </a:extLst>
                  </p:cNvPr>
                  <p:cNvSpPr/>
                  <p:nvPr/>
                </p:nvSpPr>
                <p:spPr>
                  <a:xfrm>
                    <a:off x="3012150" y="2868025"/>
                    <a:ext cx="1566600" cy="1171200"/>
                  </a:xfrm>
                  <a:prstGeom prst="rect">
                    <a:avLst/>
                  </a:prstGeom>
                  <a:solidFill>
                    <a:srgbClr val="0280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25000" noProof="0">
                      <a:ln>
                        <a:noFill/>
                      </a:ln>
                      <a:solidFill>
                        <a:srgbClr val="000000"/>
                      </a:solidFill>
                      <a:effectLst/>
                      <a:uLnTx/>
                      <a:uFillTx/>
                      <a:latin typeface="Arial"/>
                      <a:cs typeface="Arial"/>
                      <a:sym typeface="Arial"/>
                    </a:endParaRPr>
                  </a:p>
                </p:txBody>
              </p:sp>
            </p:grpSp>
            <p:sp>
              <p:nvSpPr>
                <p:cNvPr id="28" name="Google Shape;606;p26">
                  <a:extLst>
                    <a:ext uri="{FF2B5EF4-FFF2-40B4-BE49-F238E27FC236}">
                      <a16:creationId xmlns:a16="http://schemas.microsoft.com/office/drawing/2014/main" id="{3AC7283B-84C2-71BA-50CF-FAEDFCCD4C67}"/>
                    </a:ext>
                  </a:extLst>
                </p:cNvPr>
                <p:cNvSpPr/>
                <p:nvPr/>
              </p:nvSpPr>
              <p:spPr>
                <a:xfrm>
                  <a:off x="2616725" y="2492250"/>
                  <a:ext cx="1942202" cy="1937963"/>
                </a:xfrm>
                <a:custGeom>
                  <a:avLst/>
                  <a:gdLst/>
                  <a:ahLst/>
                  <a:cxnLst/>
                  <a:rect l="l" t="t" r="r" b="b"/>
                  <a:pathLst>
                    <a:path w="24743" h="24689" extrusionOk="0">
                      <a:moveTo>
                        <a:pt x="14861" y="0"/>
                      </a:moveTo>
                      <a:cubicBezTo>
                        <a:pt x="13075" y="0"/>
                        <a:pt x="11642" y="1446"/>
                        <a:pt x="11642" y="3229"/>
                      </a:cubicBezTo>
                      <a:cubicBezTo>
                        <a:pt x="11642" y="3290"/>
                        <a:pt x="11642" y="3351"/>
                        <a:pt x="11642" y="3412"/>
                      </a:cubicBezTo>
                      <a:cubicBezTo>
                        <a:pt x="11642" y="3442"/>
                        <a:pt x="11672" y="3472"/>
                        <a:pt x="11672" y="3503"/>
                      </a:cubicBezTo>
                      <a:cubicBezTo>
                        <a:pt x="11672" y="3533"/>
                        <a:pt x="11672" y="3564"/>
                        <a:pt x="11672" y="3624"/>
                      </a:cubicBezTo>
                      <a:cubicBezTo>
                        <a:pt x="11672" y="3655"/>
                        <a:pt x="11672" y="3685"/>
                        <a:pt x="11672" y="3716"/>
                      </a:cubicBezTo>
                      <a:cubicBezTo>
                        <a:pt x="11702" y="3746"/>
                        <a:pt x="11702" y="3776"/>
                        <a:pt x="11702" y="3807"/>
                      </a:cubicBezTo>
                      <a:cubicBezTo>
                        <a:pt x="11702" y="3837"/>
                        <a:pt x="11733" y="3868"/>
                        <a:pt x="11733" y="3898"/>
                      </a:cubicBezTo>
                      <a:cubicBezTo>
                        <a:pt x="11733" y="3928"/>
                        <a:pt x="11733" y="3959"/>
                        <a:pt x="11733" y="3989"/>
                      </a:cubicBezTo>
                      <a:cubicBezTo>
                        <a:pt x="11854" y="4384"/>
                        <a:pt x="11551" y="4779"/>
                        <a:pt x="11125" y="4779"/>
                      </a:cubicBezTo>
                      <a:lnTo>
                        <a:pt x="4985" y="4779"/>
                      </a:lnTo>
                      <a:lnTo>
                        <a:pt x="4985" y="8822"/>
                      </a:lnTo>
                      <a:cubicBezTo>
                        <a:pt x="4960" y="9127"/>
                        <a:pt x="4679" y="9368"/>
                        <a:pt x="4375" y="9368"/>
                      </a:cubicBezTo>
                      <a:cubicBezTo>
                        <a:pt x="4315" y="9368"/>
                        <a:pt x="4255" y="9359"/>
                        <a:pt x="4195" y="9339"/>
                      </a:cubicBezTo>
                      <a:lnTo>
                        <a:pt x="4134" y="9339"/>
                      </a:lnTo>
                      <a:cubicBezTo>
                        <a:pt x="4073" y="9308"/>
                        <a:pt x="4012" y="9278"/>
                        <a:pt x="3952" y="9278"/>
                      </a:cubicBezTo>
                      <a:lnTo>
                        <a:pt x="3921" y="9278"/>
                      </a:lnTo>
                      <a:cubicBezTo>
                        <a:pt x="3860" y="9248"/>
                        <a:pt x="3800" y="9248"/>
                        <a:pt x="3739" y="9248"/>
                      </a:cubicBezTo>
                      <a:cubicBezTo>
                        <a:pt x="3708" y="9217"/>
                        <a:pt x="3708" y="9217"/>
                        <a:pt x="3678" y="9217"/>
                      </a:cubicBezTo>
                      <a:lnTo>
                        <a:pt x="3496" y="9217"/>
                      </a:lnTo>
                      <a:cubicBezTo>
                        <a:pt x="3465" y="9187"/>
                        <a:pt x="3465" y="9187"/>
                        <a:pt x="3435" y="9187"/>
                      </a:cubicBezTo>
                      <a:lnTo>
                        <a:pt x="3009" y="9187"/>
                      </a:lnTo>
                      <a:cubicBezTo>
                        <a:pt x="2979" y="9217"/>
                        <a:pt x="2949" y="9217"/>
                        <a:pt x="2918" y="9217"/>
                      </a:cubicBezTo>
                      <a:lnTo>
                        <a:pt x="2766" y="9217"/>
                      </a:lnTo>
                      <a:cubicBezTo>
                        <a:pt x="2736" y="9217"/>
                        <a:pt x="2675" y="9248"/>
                        <a:pt x="2645" y="9248"/>
                      </a:cubicBezTo>
                      <a:lnTo>
                        <a:pt x="2614" y="9248"/>
                      </a:lnTo>
                      <a:cubicBezTo>
                        <a:pt x="2584" y="9248"/>
                        <a:pt x="2523" y="9278"/>
                        <a:pt x="2493" y="9278"/>
                      </a:cubicBezTo>
                      <a:cubicBezTo>
                        <a:pt x="1246" y="9582"/>
                        <a:pt x="304" y="10585"/>
                        <a:pt x="61" y="11831"/>
                      </a:cubicBezTo>
                      <a:cubicBezTo>
                        <a:pt x="61" y="11862"/>
                        <a:pt x="61" y="11892"/>
                        <a:pt x="31" y="11922"/>
                      </a:cubicBezTo>
                      <a:cubicBezTo>
                        <a:pt x="31" y="11953"/>
                        <a:pt x="31" y="11953"/>
                        <a:pt x="31" y="11983"/>
                      </a:cubicBezTo>
                      <a:cubicBezTo>
                        <a:pt x="31" y="12014"/>
                        <a:pt x="31" y="12044"/>
                        <a:pt x="31" y="12074"/>
                      </a:cubicBezTo>
                      <a:cubicBezTo>
                        <a:pt x="31" y="12105"/>
                        <a:pt x="31" y="12135"/>
                        <a:pt x="31" y="12135"/>
                      </a:cubicBezTo>
                      <a:cubicBezTo>
                        <a:pt x="31" y="12166"/>
                        <a:pt x="0" y="12196"/>
                        <a:pt x="0" y="12196"/>
                      </a:cubicBezTo>
                      <a:cubicBezTo>
                        <a:pt x="0" y="12226"/>
                        <a:pt x="0" y="12226"/>
                        <a:pt x="0" y="12226"/>
                      </a:cubicBezTo>
                      <a:cubicBezTo>
                        <a:pt x="0" y="12257"/>
                        <a:pt x="0" y="12287"/>
                        <a:pt x="0" y="12318"/>
                      </a:cubicBezTo>
                      <a:cubicBezTo>
                        <a:pt x="0" y="12348"/>
                        <a:pt x="0" y="12378"/>
                        <a:pt x="0" y="12409"/>
                      </a:cubicBezTo>
                      <a:cubicBezTo>
                        <a:pt x="0" y="12439"/>
                        <a:pt x="0" y="12470"/>
                        <a:pt x="0" y="12500"/>
                      </a:cubicBezTo>
                      <a:cubicBezTo>
                        <a:pt x="0" y="12530"/>
                        <a:pt x="0" y="12561"/>
                        <a:pt x="0" y="12591"/>
                      </a:cubicBezTo>
                      <a:cubicBezTo>
                        <a:pt x="0" y="12622"/>
                        <a:pt x="31" y="12652"/>
                        <a:pt x="31" y="12682"/>
                      </a:cubicBezTo>
                      <a:cubicBezTo>
                        <a:pt x="31" y="12713"/>
                        <a:pt x="31" y="12713"/>
                        <a:pt x="31" y="12743"/>
                      </a:cubicBezTo>
                      <a:cubicBezTo>
                        <a:pt x="31" y="12774"/>
                        <a:pt x="31" y="12804"/>
                        <a:pt x="31" y="12865"/>
                      </a:cubicBezTo>
                      <a:cubicBezTo>
                        <a:pt x="31" y="12865"/>
                        <a:pt x="31" y="12895"/>
                        <a:pt x="31" y="12895"/>
                      </a:cubicBezTo>
                      <a:cubicBezTo>
                        <a:pt x="61" y="12926"/>
                        <a:pt x="61" y="12956"/>
                        <a:pt x="61" y="12986"/>
                      </a:cubicBezTo>
                      <a:cubicBezTo>
                        <a:pt x="304" y="14263"/>
                        <a:pt x="1246" y="15266"/>
                        <a:pt x="2493" y="15540"/>
                      </a:cubicBezTo>
                      <a:cubicBezTo>
                        <a:pt x="2523" y="15570"/>
                        <a:pt x="2584" y="15570"/>
                        <a:pt x="2614" y="15570"/>
                      </a:cubicBezTo>
                      <a:lnTo>
                        <a:pt x="2645" y="15570"/>
                      </a:lnTo>
                      <a:cubicBezTo>
                        <a:pt x="2675" y="15600"/>
                        <a:pt x="2736" y="15600"/>
                        <a:pt x="2766" y="15600"/>
                      </a:cubicBezTo>
                      <a:lnTo>
                        <a:pt x="2827" y="15600"/>
                      </a:lnTo>
                      <a:cubicBezTo>
                        <a:pt x="2857" y="15600"/>
                        <a:pt x="2888" y="15600"/>
                        <a:pt x="2918" y="15631"/>
                      </a:cubicBezTo>
                      <a:lnTo>
                        <a:pt x="3526" y="15631"/>
                      </a:lnTo>
                      <a:cubicBezTo>
                        <a:pt x="3587" y="15600"/>
                        <a:pt x="3617" y="15600"/>
                        <a:pt x="3648" y="15600"/>
                      </a:cubicBezTo>
                      <a:cubicBezTo>
                        <a:pt x="3708" y="15600"/>
                        <a:pt x="3739" y="15600"/>
                        <a:pt x="3800" y="15570"/>
                      </a:cubicBezTo>
                      <a:lnTo>
                        <a:pt x="3891" y="15570"/>
                      </a:lnTo>
                      <a:cubicBezTo>
                        <a:pt x="3952" y="15540"/>
                        <a:pt x="3982" y="15540"/>
                        <a:pt x="4043" y="15540"/>
                      </a:cubicBezTo>
                      <a:cubicBezTo>
                        <a:pt x="4073" y="15509"/>
                        <a:pt x="4104" y="15509"/>
                        <a:pt x="4134" y="15509"/>
                      </a:cubicBezTo>
                      <a:cubicBezTo>
                        <a:pt x="4164" y="15509"/>
                        <a:pt x="4164" y="15509"/>
                        <a:pt x="4164" y="15479"/>
                      </a:cubicBezTo>
                      <a:cubicBezTo>
                        <a:pt x="4229" y="15459"/>
                        <a:pt x="4294" y="15449"/>
                        <a:pt x="4357" y="15449"/>
                      </a:cubicBezTo>
                      <a:cubicBezTo>
                        <a:pt x="4679" y="15449"/>
                        <a:pt x="4960" y="15691"/>
                        <a:pt x="4985" y="15995"/>
                      </a:cubicBezTo>
                      <a:lnTo>
                        <a:pt x="4985" y="19704"/>
                      </a:lnTo>
                      <a:lnTo>
                        <a:pt x="11277" y="19704"/>
                      </a:lnTo>
                      <a:cubicBezTo>
                        <a:pt x="11672" y="19734"/>
                        <a:pt x="11915" y="20129"/>
                        <a:pt x="11794" y="20494"/>
                      </a:cubicBezTo>
                      <a:lnTo>
                        <a:pt x="11794" y="20524"/>
                      </a:lnTo>
                      <a:cubicBezTo>
                        <a:pt x="11763" y="20616"/>
                        <a:pt x="11733" y="20676"/>
                        <a:pt x="11733" y="20737"/>
                      </a:cubicBezTo>
                      <a:cubicBezTo>
                        <a:pt x="11702" y="20828"/>
                        <a:pt x="11702" y="20889"/>
                        <a:pt x="11702" y="20950"/>
                      </a:cubicBezTo>
                      <a:cubicBezTo>
                        <a:pt x="11672" y="20980"/>
                        <a:pt x="11672" y="20980"/>
                        <a:pt x="11672" y="21011"/>
                      </a:cubicBezTo>
                      <a:cubicBezTo>
                        <a:pt x="11672" y="21072"/>
                        <a:pt x="11672" y="21132"/>
                        <a:pt x="11672" y="21193"/>
                      </a:cubicBezTo>
                      <a:cubicBezTo>
                        <a:pt x="11672" y="21223"/>
                        <a:pt x="11642" y="21223"/>
                        <a:pt x="11642" y="21254"/>
                      </a:cubicBezTo>
                      <a:cubicBezTo>
                        <a:pt x="11642" y="21315"/>
                        <a:pt x="11642" y="21375"/>
                        <a:pt x="11642" y="21467"/>
                      </a:cubicBezTo>
                      <a:cubicBezTo>
                        <a:pt x="11642" y="21497"/>
                        <a:pt x="11642" y="21558"/>
                        <a:pt x="11642" y="21619"/>
                      </a:cubicBezTo>
                      <a:cubicBezTo>
                        <a:pt x="11642" y="21649"/>
                        <a:pt x="11642" y="21649"/>
                        <a:pt x="11642" y="21679"/>
                      </a:cubicBezTo>
                      <a:cubicBezTo>
                        <a:pt x="11672" y="21710"/>
                        <a:pt x="11672" y="21740"/>
                        <a:pt x="11672" y="21771"/>
                      </a:cubicBezTo>
                      <a:cubicBezTo>
                        <a:pt x="11672" y="21801"/>
                        <a:pt x="11672" y="21831"/>
                        <a:pt x="11672" y="21862"/>
                      </a:cubicBezTo>
                      <a:cubicBezTo>
                        <a:pt x="11672" y="21892"/>
                        <a:pt x="11672" y="21923"/>
                        <a:pt x="11672" y="21923"/>
                      </a:cubicBezTo>
                      <a:cubicBezTo>
                        <a:pt x="11702" y="21953"/>
                        <a:pt x="11702" y="21983"/>
                        <a:pt x="11702" y="22044"/>
                      </a:cubicBezTo>
                      <a:cubicBezTo>
                        <a:pt x="11702" y="22044"/>
                        <a:pt x="11702" y="22075"/>
                        <a:pt x="11702" y="22075"/>
                      </a:cubicBezTo>
                      <a:cubicBezTo>
                        <a:pt x="11702" y="22105"/>
                        <a:pt x="11733" y="22166"/>
                        <a:pt x="11733" y="22196"/>
                      </a:cubicBezTo>
                      <a:cubicBezTo>
                        <a:pt x="12037" y="23442"/>
                        <a:pt x="13040" y="24385"/>
                        <a:pt x="14286" y="24628"/>
                      </a:cubicBezTo>
                      <a:lnTo>
                        <a:pt x="14377" y="24628"/>
                      </a:lnTo>
                      <a:cubicBezTo>
                        <a:pt x="14408" y="24658"/>
                        <a:pt x="14408" y="24658"/>
                        <a:pt x="14438" y="24658"/>
                      </a:cubicBezTo>
                      <a:lnTo>
                        <a:pt x="14590" y="24658"/>
                      </a:lnTo>
                      <a:cubicBezTo>
                        <a:pt x="14620" y="24658"/>
                        <a:pt x="14651" y="24658"/>
                        <a:pt x="14651" y="24689"/>
                      </a:cubicBezTo>
                      <a:lnTo>
                        <a:pt x="15046" y="24689"/>
                      </a:lnTo>
                      <a:cubicBezTo>
                        <a:pt x="15076" y="24658"/>
                        <a:pt x="15107" y="24658"/>
                        <a:pt x="15137" y="24658"/>
                      </a:cubicBezTo>
                      <a:lnTo>
                        <a:pt x="15320" y="24658"/>
                      </a:lnTo>
                      <a:cubicBezTo>
                        <a:pt x="15320" y="24658"/>
                        <a:pt x="15350" y="24658"/>
                        <a:pt x="15350" y="24628"/>
                      </a:cubicBezTo>
                      <a:lnTo>
                        <a:pt x="15441" y="24628"/>
                      </a:lnTo>
                      <a:cubicBezTo>
                        <a:pt x="16718" y="24385"/>
                        <a:pt x="17721" y="23442"/>
                        <a:pt x="17994" y="22196"/>
                      </a:cubicBezTo>
                      <a:cubicBezTo>
                        <a:pt x="18025" y="22166"/>
                        <a:pt x="18025" y="22105"/>
                        <a:pt x="18025" y="22075"/>
                      </a:cubicBezTo>
                      <a:cubicBezTo>
                        <a:pt x="18025" y="22075"/>
                        <a:pt x="18025" y="22044"/>
                        <a:pt x="18025" y="22044"/>
                      </a:cubicBezTo>
                      <a:cubicBezTo>
                        <a:pt x="18055" y="21983"/>
                        <a:pt x="18055" y="21953"/>
                        <a:pt x="18055" y="21923"/>
                      </a:cubicBezTo>
                      <a:cubicBezTo>
                        <a:pt x="18055" y="21923"/>
                        <a:pt x="18055" y="21892"/>
                        <a:pt x="18055" y="21862"/>
                      </a:cubicBezTo>
                      <a:cubicBezTo>
                        <a:pt x="18055" y="21831"/>
                        <a:pt x="18055" y="21801"/>
                        <a:pt x="18086" y="21771"/>
                      </a:cubicBezTo>
                      <a:cubicBezTo>
                        <a:pt x="18086" y="21740"/>
                        <a:pt x="18086" y="21710"/>
                        <a:pt x="18086" y="21679"/>
                      </a:cubicBezTo>
                      <a:cubicBezTo>
                        <a:pt x="18086" y="21649"/>
                        <a:pt x="18086" y="21649"/>
                        <a:pt x="18086" y="21619"/>
                      </a:cubicBezTo>
                      <a:cubicBezTo>
                        <a:pt x="18086" y="21619"/>
                        <a:pt x="18086" y="21588"/>
                        <a:pt x="18086" y="21588"/>
                      </a:cubicBezTo>
                      <a:cubicBezTo>
                        <a:pt x="18086" y="21558"/>
                        <a:pt x="18086" y="21497"/>
                        <a:pt x="18086" y="21467"/>
                      </a:cubicBezTo>
                      <a:cubicBezTo>
                        <a:pt x="18086" y="21436"/>
                        <a:pt x="18086" y="21406"/>
                        <a:pt x="18086" y="21406"/>
                      </a:cubicBezTo>
                      <a:cubicBezTo>
                        <a:pt x="18086" y="21375"/>
                        <a:pt x="18086" y="21315"/>
                        <a:pt x="18086" y="21284"/>
                      </a:cubicBezTo>
                      <a:cubicBezTo>
                        <a:pt x="18086" y="21223"/>
                        <a:pt x="18086" y="21193"/>
                        <a:pt x="18086" y="21132"/>
                      </a:cubicBezTo>
                      <a:cubicBezTo>
                        <a:pt x="18055" y="21102"/>
                        <a:pt x="18055" y="21072"/>
                        <a:pt x="18055" y="21041"/>
                      </a:cubicBezTo>
                      <a:cubicBezTo>
                        <a:pt x="18055" y="20980"/>
                        <a:pt x="18055" y="20950"/>
                        <a:pt x="18025" y="20889"/>
                      </a:cubicBezTo>
                      <a:cubicBezTo>
                        <a:pt x="18025" y="20859"/>
                        <a:pt x="18025" y="20828"/>
                        <a:pt x="18025" y="20798"/>
                      </a:cubicBezTo>
                      <a:cubicBezTo>
                        <a:pt x="17994" y="20737"/>
                        <a:pt x="17994" y="20707"/>
                        <a:pt x="17994" y="20646"/>
                      </a:cubicBezTo>
                      <a:cubicBezTo>
                        <a:pt x="17964" y="20616"/>
                        <a:pt x="17964" y="20585"/>
                        <a:pt x="17964" y="20555"/>
                      </a:cubicBezTo>
                      <a:cubicBezTo>
                        <a:pt x="17964" y="20524"/>
                        <a:pt x="17964" y="20524"/>
                        <a:pt x="17934" y="20524"/>
                      </a:cubicBezTo>
                      <a:cubicBezTo>
                        <a:pt x="17842" y="20129"/>
                        <a:pt x="18086" y="19734"/>
                        <a:pt x="18450" y="19704"/>
                      </a:cubicBezTo>
                      <a:lnTo>
                        <a:pt x="24742" y="19704"/>
                      </a:lnTo>
                      <a:lnTo>
                        <a:pt x="24742" y="15600"/>
                      </a:lnTo>
                      <a:cubicBezTo>
                        <a:pt x="24742" y="15265"/>
                        <a:pt x="24436" y="14996"/>
                        <a:pt x="24102" y="14996"/>
                      </a:cubicBezTo>
                      <a:cubicBezTo>
                        <a:pt x="24042" y="14996"/>
                        <a:pt x="23982" y="15004"/>
                        <a:pt x="23922" y="15023"/>
                      </a:cubicBezTo>
                      <a:cubicBezTo>
                        <a:pt x="23861" y="15053"/>
                        <a:pt x="23830" y="15053"/>
                        <a:pt x="23800" y="15053"/>
                      </a:cubicBezTo>
                      <a:cubicBezTo>
                        <a:pt x="23739" y="15084"/>
                        <a:pt x="23709" y="15084"/>
                        <a:pt x="23678" y="15084"/>
                      </a:cubicBezTo>
                      <a:cubicBezTo>
                        <a:pt x="23648" y="15114"/>
                        <a:pt x="23587" y="15114"/>
                        <a:pt x="23557" y="15114"/>
                      </a:cubicBezTo>
                      <a:cubicBezTo>
                        <a:pt x="23526" y="15114"/>
                        <a:pt x="23496" y="15114"/>
                        <a:pt x="23466" y="15144"/>
                      </a:cubicBezTo>
                      <a:lnTo>
                        <a:pt x="23283" y="15144"/>
                      </a:lnTo>
                      <a:cubicBezTo>
                        <a:pt x="23253" y="15144"/>
                        <a:pt x="23222" y="15175"/>
                        <a:pt x="23222" y="15175"/>
                      </a:cubicBezTo>
                      <a:lnTo>
                        <a:pt x="22949" y="15175"/>
                      </a:lnTo>
                      <a:cubicBezTo>
                        <a:pt x="22554" y="15175"/>
                        <a:pt x="22159" y="15084"/>
                        <a:pt x="21824" y="14962"/>
                      </a:cubicBezTo>
                      <a:cubicBezTo>
                        <a:pt x="21733" y="14932"/>
                        <a:pt x="21642" y="14901"/>
                        <a:pt x="21551" y="14840"/>
                      </a:cubicBezTo>
                      <a:cubicBezTo>
                        <a:pt x="21490" y="14810"/>
                        <a:pt x="21429" y="14780"/>
                        <a:pt x="21368" y="14749"/>
                      </a:cubicBezTo>
                      <a:cubicBezTo>
                        <a:pt x="21247" y="14688"/>
                        <a:pt x="21095" y="14597"/>
                        <a:pt x="20973" y="14476"/>
                      </a:cubicBezTo>
                      <a:cubicBezTo>
                        <a:pt x="20912" y="14445"/>
                        <a:pt x="20852" y="14384"/>
                        <a:pt x="20791" y="14324"/>
                      </a:cubicBezTo>
                      <a:cubicBezTo>
                        <a:pt x="20760" y="14293"/>
                        <a:pt x="20700" y="14263"/>
                        <a:pt x="20669" y="14202"/>
                      </a:cubicBezTo>
                      <a:cubicBezTo>
                        <a:pt x="20608" y="14172"/>
                        <a:pt x="20578" y="14111"/>
                        <a:pt x="20517" y="14050"/>
                      </a:cubicBezTo>
                      <a:cubicBezTo>
                        <a:pt x="20426" y="13959"/>
                        <a:pt x="20365" y="13837"/>
                        <a:pt x="20274" y="13746"/>
                      </a:cubicBezTo>
                      <a:cubicBezTo>
                        <a:pt x="20244" y="13655"/>
                        <a:pt x="20183" y="13594"/>
                        <a:pt x="20152" y="13503"/>
                      </a:cubicBezTo>
                      <a:cubicBezTo>
                        <a:pt x="19909" y="13077"/>
                        <a:pt x="19757" y="12622"/>
                        <a:pt x="19757" y="12105"/>
                      </a:cubicBezTo>
                      <a:cubicBezTo>
                        <a:pt x="19727" y="11983"/>
                        <a:pt x="19727" y="11862"/>
                        <a:pt x="19757" y="11740"/>
                      </a:cubicBezTo>
                      <a:cubicBezTo>
                        <a:pt x="19849" y="10129"/>
                        <a:pt x="21186" y="8792"/>
                        <a:pt x="22827" y="8731"/>
                      </a:cubicBezTo>
                      <a:lnTo>
                        <a:pt x="23101" y="8731"/>
                      </a:lnTo>
                      <a:cubicBezTo>
                        <a:pt x="23162" y="8731"/>
                        <a:pt x="23253" y="8731"/>
                        <a:pt x="23314" y="8761"/>
                      </a:cubicBezTo>
                      <a:lnTo>
                        <a:pt x="23374" y="8761"/>
                      </a:lnTo>
                      <a:cubicBezTo>
                        <a:pt x="23435" y="8761"/>
                        <a:pt x="23496" y="8761"/>
                        <a:pt x="23587" y="8792"/>
                      </a:cubicBezTo>
                      <a:lnTo>
                        <a:pt x="23618" y="8792"/>
                      </a:lnTo>
                      <a:cubicBezTo>
                        <a:pt x="23678" y="8822"/>
                        <a:pt x="23770" y="8822"/>
                        <a:pt x="23830" y="8852"/>
                      </a:cubicBezTo>
                      <a:lnTo>
                        <a:pt x="23861" y="8852"/>
                      </a:lnTo>
                      <a:cubicBezTo>
                        <a:pt x="23891" y="8852"/>
                        <a:pt x="23922" y="8883"/>
                        <a:pt x="23922" y="8883"/>
                      </a:cubicBezTo>
                      <a:cubicBezTo>
                        <a:pt x="23986" y="8901"/>
                        <a:pt x="24049" y="8910"/>
                        <a:pt x="24111" y="8910"/>
                      </a:cubicBezTo>
                      <a:cubicBezTo>
                        <a:pt x="24457" y="8910"/>
                        <a:pt x="24742" y="8636"/>
                        <a:pt x="24742" y="8275"/>
                      </a:cubicBezTo>
                      <a:lnTo>
                        <a:pt x="24742" y="4779"/>
                      </a:lnTo>
                      <a:lnTo>
                        <a:pt x="18602" y="4779"/>
                      </a:lnTo>
                      <a:cubicBezTo>
                        <a:pt x="18207" y="4779"/>
                        <a:pt x="17903" y="4384"/>
                        <a:pt x="17994" y="3989"/>
                      </a:cubicBezTo>
                      <a:cubicBezTo>
                        <a:pt x="17994" y="3928"/>
                        <a:pt x="18025" y="3898"/>
                        <a:pt x="18025" y="3868"/>
                      </a:cubicBezTo>
                      <a:cubicBezTo>
                        <a:pt x="18025" y="3837"/>
                        <a:pt x="18025" y="3807"/>
                        <a:pt x="18055" y="3776"/>
                      </a:cubicBezTo>
                      <a:cubicBezTo>
                        <a:pt x="18055" y="3716"/>
                        <a:pt x="18055" y="3685"/>
                        <a:pt x="18055" y="3624"/>
                      </a:cubicBezTo>
                      <a:cubicBezTo>
                        <a:pt x="18055" y="3594"/>
                        <a:pt x="18055" y="3564"/>
                        <a:pt x="18086" y="3533"/>
                      </a:cubicBezTo>
                      <a:cubicBezTo>
                        <a:pt x="18086" y="3472"/>
                        <a:pt x="18086" y="3442"/>
                        <a:pt x="18086" y="3381"/>
                      </a:cubicBezTo>
                      <a:cubicBezTo>
                        <a:pt x="18086" y="3351"/>
                        <a:pt x="18086" y="3320"/>
                        <a:pt x="18086" y="3320"/>
                      </a:cubicBezTo>
                      <a:cubicBezTo>
                        <a:pt x="18086" y="3229"/>
                        <a:pt x="18086" y="3138"/>
                        <a:pt x="18086" y="3077"/>
                      </a:cubicBezTo>
                      <a:cubicBezTo>
                        <a:pt x="18055" y="2561"/>
                        <a:pt x="17934" y="2074"/>
                        <a:pt x="17690" y="1649"/>
                      </a:cubicBezTo>
                      <a:cubicBezTo>
                        <a:pt x="17630" y="1588"/>
                        <a:pt x="17599" y="1497"/>
                        <a:pt x="17538" y="1406"/>
                      </a:cubicBezTo>
                      <a:cubicBezTo>
                        <a:pt x="17447" y="1284"/>
                        <a:pt x="17356" y="1162"/>
                        <a:pt x="17265" y="1071"/>
                      </a:cubicBezTo>
                      <a:cubicBezTo>
                        <a:pt x="16931" y="706"/>
                        <a:pt x="16535" y="433"/>
                        <a:pt x="16079" y="251"/>
                      </a:cubicBezTo>
                      <a:cubicBezTo>
                        <a:pt x="16049" y="220"/>
                        <a:pt x="15988" y="190"/>
                        <a:pt x="15958" y="190"/>
                      </a:cubicBezTo>
                      <a:cubicBezTo>
                        <a:pt x="15867" y="159"/>
                        <a:pt x="15776" y="129"/>
                        <a:pt x="15684" y="99"/>
                      </a:cubicBezTo>
                      <a:cubicBezTo>
                        <a:pt x="15472" y="38"/>
                        <a:pt x="15289" y="7"/>
                        <a:pt x="15076" y="7"/>
                      </a:cubicBezTo>
                      <a:cubicBezTo>
                        <a:pt x="15004" y="3"/>
                        <a:pt x="14933" y="0"/>
                        <a:pt x="14861" y="0"/>
                      </a:cubicBezTo>
                      <a:close/>
                    </a:path>
                  </a:pathLst>
                </a:custGeom>
                <a:solidFill>
                  <a:srgbClr val="0280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25000" noProof="0">
                    <a:ln>
                      <a:noFill/>
                    </a:ln>
                    <a:solidFill>
                      <a:srgbClr val="000000"/>
                    </a:solidFill>
                    <a:effectLst/>
                    <a:uLnTx/>
                    <a:uFillTx/>
                    <a:latin typeface="Arial"/>
                    <a:cs typeface="Arial"/>
                    <a:sym typeface="Arial"/>
                  </a:endParaRPr>
                </a:p>
              </p:txBody>
            </p:sp>
            <p:sp>
              <p:nvSpPr>
                <p:cNvPr id="29" name="Google Shape;607;p26">
                  <a:extLst>
                    <a:ext uri="{FF2B5EF4-FFF2-40B4-BE49-F238E27FC236}">
                      <a16:creationId xmlns:a16="http://schemas.microsoft.com/office/drawing/2014/main" id="{C1A36DA9-D5B0-3C36-8A7C-8D29A707D9FA}"/>
                    </a:ext>
                  </a:extLst>
                </p:cNvPr>
                <p:cNvSpPr/>
                <p:nvPr/>
              </p:nvSpPr>
              <p:spPr>
                <a:xfrm>
                  <a:off x="3431200" y="3799334"/>
                  <a:ext cx="690300" cy="690300"/>
                </a:xfrm>
                <a:prstGeom prst="ellipse">
                  <a:avLst/>
                </a:prstGeom>
                <a:solidFill>
                  <a:srgbClr val="0280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25000" noProof="0">
                    <a:ln>
                      <a:noFill/>
                    </a:ln>
                    <a:solidFill>
                      <a:srgbClr val="000000"/>
                    </a:solidFill>
                    <a:effectLst/>
                    <a:uLnTx/>
                    <a:uFillTx/>
                    <a:latin typeface="Arial"/>
                    <a:cs typeface="Arial"/>
                    <a:sym typeface="Arial"/>
                  </a:endParaRPr>
                </a:p>
              </p:txBody>
            </p:sp>
            <p:sp>
              <p:nvSpPr>
                <p:cNvPr id="30" name="Google Shape;619;p26">
                  <a:extLst>
                    <a:ext uri="{FF2B5EF4-FFF2-40B4-BE49-F238E27FC236}">
                      <a16:creationId xmlns:a16="http://schemas.microsoft.com/office/drawing/2014/main" id="{BB998A95-E754-8121-088A-F071CE39CA67}"/>
                    </a:ext>
                  </a:extLst>
                </p:cNvPr>
                <p:cNvSpPr/>
                <p:nvPr/>
              </p:nvSpPr>
              <p:spPr>
                <a:xfrm>
                  <a:off x="3572424" y="3990210"/>
                  <a:ext cx="418994" cy="385467"/>
                </a:xfrm>
                <a:custGeom>
                  <a:avLst/>
                  <a:gdLst/>
                  <a:ahLst/>
                  <a:cxnLst/>
                  <a:rect l="l" t="t" r="r" b="b"/>
                  <a:pathLst>
                    <a:path w="11910" h="10957" extrusionOk="0">
                      <a:moveTo>
                        <a:pt x="7325" y="654"/>
                      </a:moveTo>
                      <a:cubicBezTo>
                        <a:pt x="7412" y="654"/>
                        <a:pt x="7498" y="686"/>
                        <a:pt x="7561" y="749"/>
                      </a:cubicBezTo>
                      <a:lnTo>
                        <a:pt x="10995" y="4088"/>
                      </a:lnTo>
                      <a:cubicBezTo>
                        <a:pt x="11122" y="4246"/>
                        <a:pt x="11122" y="4466"/>
                        <a:pt x="10995" y="4592"/>
                      </a:cubicBezTo>
                      <a:lnTo>
                        <a:pt x="10082" y="5506"/>
                      </a:lnTo>
                      <a:lnTo>
                        <a:pt x="7404" y="2859"/>
                      </a:lnTo>
                      <a:cubicBezTo>
                        <a:pt x="7215" y="2670"/>
                        <a:pt x="6955" y="2576"/>
                        <a:pt x="6691" y="2576"/>
                      </a:cubicBezTo>
                      <a:cubicBezTo>
                        <a:pt x="6427" y="2576"/>
                        <a:pt x="6159" y="2670"/>
                        <a:pt x="5955" y="2859"/>
                      </a:cubicBezTo>
                      <a:lnTo>
                        <a:pt x="4978" y="3805"/>
                      </a:lnTo>
                      <a:cubicBezTo>
                        <a:pt x="4915" y="3868"/>
                        <a:pt x="4828" y="3899"/>
                        <a:pt x="4742" y="3899"/>
                      </a:cubicBezTo>
                      <a:cubicBezTo>
                        <a:pt x="4655" y="3899"/>
                        <a:pt x="4568" y="3868"/>
                        <a:pt x="4505" y="3805"/>
                      </a:cubicBezTo>
                      <a:cubicBezTo>
                        <a:pt x="4379" y="3679"/>
                        <a:pt x="4379" y="3458"/>
                        <a:pt x="4505" y="3332"/>
                      </a:cubicBezTo>
                      <a:lnTo>
                        <a:pt x="5955" y="1883"/>
                      </a:lnTo>
                      <a:lnTo>
                        <a:pt x="7089" y="749"/>
                      </a:lnTo>
                      <a:cubicBezTo>
                        <a:pt x="7152" y="686"/>
                        <a:pt x="7239" y="654"/>
                        <a:pt x="7325" y="654"/>
                      </a:cubicBezTo>
                      <a:close/>
                      <a:moveTo>
                        <a:pt x="2808" y="5183"/>
                      </a:moveTo>
                      <a:cubicBezTo>
                        <a:pt x="2899" y="5183"/>
                        <a:pt x="2993" y="5207"/>
                        <a:pt x="3056" y="5254"/>
                      </a:cubicBezTo>
                      <a:cubicBezTo>
                        <a:pt x="3151" y="5380"/>
                        <a:pt x="3151" y="5632"/>
                        <a:pt x="3056" y="5726"/>
                      </a:cubicBezTo>
                      <a:lnTo>
                        <a:pt x="2048" y="6735"/>
                      </a:lnTo>
                      <a:cubicBezTo>
                        <a:pt x="2001" y="6782"/>
                        <a:pt x="1914" y="6805"/>
                        <a:pt x="1824" y="6805"/>
                      </a:cubicBezTo>
                      <a:cubicBezTo>
                        <a:pt x="1733" y="6805"/>
                        <a:pt x="1639" y="6782"/>
                        <a:pt x="1576" y="6735"/>
                      </a:cubicBezTo>
                      <a:cubicBezTo>
                        <a:pt x="1449" y="6609"/>
                        <a:pt x="1449" y="6357"/>
                        <a:pt x="1576" y="6262"/>
                      </a:cubicBezTo>
                      <a:lnTo>
                        <a:pt x="2584" y="5254"/>
                      </a:lnTo>
                      <a:cubicBezTo>
                        <a:pt x="2631" y="5207"/>
                        <a:pt x="2718" y="5183"/>
                        <a:pt x="2808" y="5183"/>
                      </a:cubicBezTo>
                      <a:close/>
                      <a:moveTo>
                        <a:pt x="3785" y="6167"/>
                      </a:moveTo>
                      <a:cubicBezTo>
                        <a:pt x="3875" y="6167"/>
                        <a:pt x="3970" y="6199"/>
                        <a:pt x="4033" y="6262"/>
                      </a:cubicBezTo>
                      <a:cubicBezTo>
                        <a:pt x="4159" y="6357"/>
                        <a:pt x="4159" y="6609"/>
                        <a:pt x="4033" y="6735"/>
                      </a:cubicBezTo>
                      <a:lnTo>
                        <a:pt x="3056" y="7711"/>
                      </a:lnTo>
                      <a:cubicBezTo>
                        <a:pt x="2993" y="7774"/>
                        <a:pt x="2899" y="7806"/>
                        <a:pt x="2808" y="7806"/>
                      </a:cubicBezTo>
                      <a:cubicBezTo>
                        <a:pt x="2718" y="7806"/>
                        <a:pt x="2631" y="7774"/>
                        <a:pt x="2584" y="7711"/>
                      </a:cubicBezTo>
                      <a:cubicBezTo>
                        <a:pt x="2395" y="7554"/>
                        <a:pt x="2395" y="7365"/>
                        <a:pt x="2584" y="7239"/>
                      </a:cubicBezTo>
                      <a:lnTo>
                        <a:pt x="3560" y="6262"/>
                      </a:lnTo>
                      <a:cubicBezTo>
                        <a:pt x="3608" y="6199"/>
                        <a:pt x="3694" y="6167"/>
                        <a:pt x="3785" y="6167"/>
                      </a:cubicBezTo>
                      <a:close/>
                      <a:moveTo>
                        <a:pt x="4730" y="7113"/>
                      </a:moveTo>
                      <a:cubicBezTo>
                        <a:pt x="4821" y="7113"/>
                        <a:pt x="4915" y="7144"/>
                        <a:pt x="4978" y="7207"/>
                      </a:cubicBezTo>
                      <a:cubicBezTo>
                        <a:pt x="5073" y="7302"/>
                        <a:pt x="5073" y="7554"/>
                        <a:pt x="4978" y="7680"/>
                      </a:cubicBezTo>
                      <a:lnTo>
                        <a:pt x="4001" y="8656"/>
                      </a:lnTo>
                      <a:cubicBezTo>
                        <a:pt x="3938" y="8719"/>
                        <a:pt x="3844" y="8751"/>
                        <a:pt x="3749" y="8751"/>
                      </a:cubicBezTo>
                      <a:cubicBezTo>
                        <a:pt x="3655" y="8751"/>
                        <a:pt x="3560" y="8719"/>
                        <a:pt x="3497" y="8656"/>
                      </a:cubicBezTo>
                      <a:cubicBezTo>
                        <a:pt x="3403" y="8530"/>
                        <a:pt x="3403" y="8310"/>
                        <a:pt x="3497" y="8184"/>
                      </a:cubicBezTo>
                      <a:lnTo>
                        <a:pt x="4505" y="7207"/>
                      </a:lnTo>
                      <a:cubicBezTo>
                        <a:pt x="4553" y="7144"/>
                        <a:pt x="4639" y="7113"/>
                        <a:pt x="4730" y="7113"/>
                      </a:cubicBezTo>
                      <a:close/>
                      <a:moveTo>
                        <a:pt x="4100" y="969"/>
                      </a:moveTo>
                      <a:cubicBezTo>
                        <a:pt x="4190" y="969"/>
                        <a:pt x="4285" y="1001"/>
                        <a:pt x="4348" y="1064"/>
                      </a:cubicBezTo>
                      <a:lnTo>
                        <a:pt x="5041" y="1725"/>
                      </a:lnTo>
                      <a:lnTo>
                        <a:pt x="3938" y="2828"/>
                      </a:lnTo>
                      <a:cubicBezTo>
                        <a:pt x="3560" y="3206"/>
                        <a:pt x="3560" y="3899"/>
                        <a:pt x="3938" y="4277"/>
                      </a:cubicBezTo>
                      <a:cubicBezTo>
                        <a:pt x="4143" y="4482"/>
                        <a:pt x="4411" y="4584"/>
                        <a:pt x="4675" y="4584"/>
                      </a:cubicBezTo>
                      <a:cubicBezTo>
                        <a:pt x="4939" y="4584"/>
                        <a:pt x="5199" y="4482"/>
                        <a:pt x="5388" y="4277"/>
                      </a:cubicBezTo>
                      <a:lnTo>
                        <a:pt x="6396" y="3332"/>
                      </a:lnTo>
                      <a:cubicBezTo>
                        <a:pt x="6443" y="3269"/>
                        <a:pt x="6530" y="3238"/>
                        <a:pt x="6620" y="3238"/>
                      </a:cubicBezTo>
                      <a:cubicBezTo>
                        <a:pt x="6711" y="3238"/>
                        <a:pt x="6805" y="3269"/>
                        <a:pt x="6868" y="3332"/>
                      </a:cubicBezTo>
                      <a:lnTo>
                        <a:pt x="10334" y="6735"/>
                      </a:lnTo>
                      <a:cubicBezTo>
                        <a:pt x="10491" y="6829"/>
                        <a:pt x="10491" y="7113"/>
                        <a:pt x="10365" y="7239"/>
                      </a:cubicBezTo>
                      <a:cubicBezTo>
                        <a:pt x="10302" y="7302"/>
                        <a:pt x="10216" y="7333"/>
                        <a:pt x="10129" y="7333"/>
                      </a:cubicBezTo>
                      <a:cubicBezTo>
                        <a:pt x="10042" y="7333"/>
                        <a:pt x="9956" y="7302"/>
                        <a:pt x="9893" y="7239"/>
                      </a:cubicBezTo>
                      <a:lnTo>
                        <a:pt x="8444" y="5789"/>
                      </a:lnTo>
                      <a:cubicBezTo>
                        <a:pt x="8381" y="5726"/>
                        <a:pt x="8286" y="5695"/>
                        <a:pt x="8195" y="5695"/>
                      </a:cubicBezTo>
                      <a:cubicBezTo>
                        <a:pt x="8105" y="5695"/>
                        <a:pt x="8018" y="5726"/>
                        <a:pt x="7971" y="5789"/>
                      </a:cubicBezTo>
                      <a:cubicBezTo>
                        <a:pt x="7845" y="5884"/>
                        <a:pt x="7845" y="6136"/>
                        <a:pt x="7971" y="6262"/>
                      </a:cubicBezTo>
                      <a:lnTo>
                        <a:pt x="9420" y="7711"/>
                      </a:lnTo>
                      <a:cubicBezTo>
                        <a:pt x="9546" y="7837"/>
                        <a:pt x="9546" y="8058"/>
                        <a:pt x="9420" y="8184"/>
                      </a:cubicBezTo>
                      <a:cubicBezTo>
                        <a:pt x="9357" y="8247"/>
                        <a:pt x="9271" y="8278"/>
                        <a:pt x="9184" y="8278"/>
                      </a:cubicBezTo>
                      <a:cubicBezTo>
                        <a:pt x="9097" y="8278"/>
                        <a:pt x="9011" y="8247"/>
                        <a:pt x="8948" y="8184"/>
                      </a:cubicBezTo>
                      <a:lnTo>
                        <a:pt x="7498" y="6735"/>
                      </a:lnTo>
                      <a:cubicBezTo>
                        <a:pt x="7435" y="6672"/>
                        <a:pt x="7341" y="6640"/>
                        <a:pt x="7250" y="6640"/>
                      </a:cubicBezTo>
                      <a:cubicBezTo>
                        <a:pt x="7160" y="6640"/>
                        <a:pt x="7073" y="6672"/>
                        <a:pt x="7026" y="6735"/>
                      </a:cubicBezTo>
                      <a:cubicBezTo>
                        <a:pt x="6900" y="6829"/>
                        <a:pt x="6900" y="7081"/>
                        <a:pt x="7026" y="7176"/>
                      </a:cubicBezTo>
                      <a:lnTo>
                        <a:pt x="8475" y="8656"/>
                      </a:lnTo>
                      <a:cubicBezTo>
                        <a:pt x="8601" y="8751"/>
                        <a:pt x="8601" y="9003"/>
                        <a:pt x="8475" y="9129"/>
                      </a:cubicBezTo>
                      <a:cubicBezTo>
                        <a:pt x="8412" y="9176"/>
                        <a:pt x="8325" y="9200"/>
                        <a:pt x="8239" y="9200"/>
                      </a:cubicBezTo>
                      <a:cubicBezTo>
                        <a:pt x="8152" y="9200"/>
                        <a:pt x="8066" y="9176"/>
                        <a:pt x="8003" y="9129"/>
                      </a:cubicBezTo>
                      <a:lnTo>
                        <a:pt x="6459" y="7648"/>
                      </a:lnTo>
                      <a:cubicBezTo>
                        <a:pt x="6270" y="7459"/>
                        <a:pt x="6018" y="7396"/>
                        <a:pt x="5797" y="7396"/>
                      </a:cubicBezTo>
                      <a:cubicBezTo>
                        <a:pt x="5797" y="7144"/>
                        <a:pt x="5671" y="6924"/>
                        <a:pt x="5482" y="6735"/>
                      </a:cubicBezTo>
                      <a:cubicBezTo>
                        <a:pt x="5293" y="6514"/>
                        <a:pt x="5041" y="6451"/>
                        <a:pt x="4821" y="6388"/>
                      </a:cubicBezTo>
                      <a:cubicBezTo>
                        <a:pt x="4821" y="6167"/>
                        <a:pt x="4694" y="5947"/>
                        <a:pt x="4505" y="5726"/>
                      </a:cubicBezTo>
                      <a:cubicBezTo>
                        <a:pt x="4285" y="5537"/>
                        <a:pt x="4064" y="5474"/>
                        <a:pt x="3812" y="5411"/>
                      </a:cubicBezTo>
                      <a:cubicBezTo>
                        <a:pt x="3812" y="5191"/>
                        <a:pt x="3718" y="4939"/>
                        <a:pt x="3497" y="4750"/>
                      </a:cubicBezTo>
                      <a:cubicBezTo>
                        <a:pt x="3308" y="4561"/>
                        <a:pt x="3048" y="4466"/>
                        <a:pt x="2785" y="4466"/>
                      </a:cubicBezTo>
                      <a:cubicBezTo>
                        <a:pt x="2521" y="4466"/>
                        <a:pt x="2253" y="4561"/>
                        <a:pt x="2048" y="4750"/>
                      </a:cubicBezTo>
                      <a:lnTo>
                        <a:pt x="1544" y="5254"/>
                      </a:lnTo>
                      <a:lnTo>
                        <a:pt x="819" y="4561"/>
                      </a:lnTo>
                      <a:cubicBezTo>
                        <a:pt x="725" y="4435"/>
                        <a:pt x="725" y="4183"/>
                        <a:pt x="819" y="4088"/>
                      </a:cubicBezTo>
                      <a:lnTo>
                        <a:pt x="3875" y="1064"/>
                      </a:lnTo>
                      <a:cubicBezTo>
                        <a:pt x="3923" y="1001"/>
                        <a:pt x="4009" y="969"/>
                        <a:pt x="4100" y="969"/>
                      </a:cubicBezTo>
                      <a:close/>
                      <a:moveTo>
                        <a:pt x="5718" y="8089"/>
                      </a:moveTo>
                      <a:cubicBezTo>
                        <a:pt x="5805" y="8089"/>
                        <a:pt x="5892" y="8121"/>
                        <a:pt x="5955" y="8184"/>
                      </a:cubicBezTo>
                      <a:cubicBezTo>
                        <a:pt x="6081" y="8310"/>
                        <a:pt x="6081" y="8530"/>
                        <a:pt x="5955" y="8656"/>
                      </a:cubicBezTo>
                      <a:lnTo>
                        <a:pt x="4978" y="9633"/>
                      </a:lnTo>
                      <a:cubicBezTo>
                        <a:pt x="4915" y="9696"/>
                        <a:pt x="4821" y="9728"/>
                        <a:pt x="4730" y="9728"/>
                      </a:cubicBezTo>
                      <a:cubicBezTo>
                        <a:pt x="4639" y="9728"/>
                        <a:pt x="4553" y="9696"/>
                        <a:pt x="4505" y="9633"/>
                      </a:cubicBezTo>
                      <a:cubicBezTo>
                        <a:pt x="4379" y="9507"/>
                        <a:pt x="4379" y="9286"/>
                        <a:pt x="4505" y="9160"/>
                      </a:cubicBezTo>
                      <a:lnTo>
                        <a:pt x="5482" y="8184"/>
                      </a:lnTo>
                      <a:cubicBezTo>
                        <a:pt x="5545" y="8121"/>
                        <a:pt x="5632" y="8089"/>
                        <a:pt x="5718" y="8089"/>
                      </a:cubicBezTo>
                      <a:close/>
                      <a:moveTo>
                        <a:pt x="6616" y="8877"/>
                      </a:moveTo>
                      <a:lnTo>
                        <a:pt x="7467" y="9665"/>
                      </a:lnTo>
                      <a:cubicBezTo>
                        <a:pt x="7593" y="9759"/>
                        <a:pt x="7593" y="9980"/>
                        <a:pt x="7435" y="10106"/>
                      </a:cubicBezTo>
                      <a:cubicBezTo>
                        <a:pt x="7388" y="10169"/>
                        <a:pt x="7286" y="10200"/>
                        <a:pt x="7179" y="10200"/>
                      </a:cubicBezTo>
                      <a:cubicBezTo>
                        <a:pt x="7073" y="10200"/>
                        <a:pt x="6963" y="10169"/>
                        <a:pt x="6900" y="10106"/>
                      </a:cubicBezTo>
                      <a:lnTo>
                        <a:pt x="6207" y="9412"/>
                      </a:lnTo>
                      <a:lnTo>
                        <a:pt x="6427" y="9160"/>
                      </a:lnTo>
                      <a:cubicBezTo>
                        <a:pt x="6522" y="9097"/>
                        <a:pt x="6585" y="8971"/>
                        <a:pt x="6616" y="8877"/>
                      </a:cubicBezTo>
                      <a:close/>
                      <a:moveTo>
                        <a:pt x="7309" y="0"/>
                      </a:moveTo>
                      <a:cubicBezTo>
                        <a:pt x="7042" y="0"/>
                        <a:pt x="6774" y="103"/>
                        <a:pt x="6585" y="308"/>
                      </a:cubicBezTo>
                      <a:lnTo>
                        <a:pt x="5608" y="1284"/>
                      </a:lnTo>
                      <a:lnTo>
                        <a:pt x="4852" y="560"/>
                      </a:lnTo>
                      <a:cubicBezTo>
                        <a:pt x="4656" y="394"/>
                        <a:pt x="4409" y="307"/>
                        <a:pt x="4163" y="307"/>
                      </a:cubicBezTo>
                      <a:cubicBezTo>
                        <a:pt x="3897" y="307"/>
                        <a:pt x="3631" y="409"/>
                        <a:pt x="3434" y="623"/>
                      </a:cubicBezTo>
                      <a:lnTo>
                        <a:pt x="410" y="3647"/>
                      </a:lnTo>
                      <a:cubicBezTo>
                        <a:pt x="0" y="4025"/>
                        <a:pt x="0" y="4718"/>
                        <a:pt x="410" y="5096"/>
                      </a:cubicBezTo>
                      <a:lnTo>
                        <a:pt x="1103" y="5821"/>
                      </a:lnTo>
                      <a:cubicBezTo>
                        <a:pt x="725" y="6199"/>
                        <a:pt x="725" y="6829"/>
                        <a:pt x="1103" y="7239"/>
                      </a:cubicBezTo>
                      <a:cubicBezTo>
                        <a:pt x="1292" y="7428"/>
                        <a:pt x="1544" y="7491"/>
                        <a:pt x="1765" y="7554"/>
                      </a:cubicBezTo>
                      <a:cubicBezTo>
                        <a:pt x="1765" y="7774"/>
                        <a:pt x="1891" y="8026"/>
                        <a:pt x="2080" y="8215"/>
                      </a:cubicBezTo>
                      <a:cubicBezTo>
                        <a:pt x="2300" y="8404"/>
                        <a:pt x="2521" y="8499"/>
                        <a:pt x="2773" y="8530"/>
                      </a:cubicBezTo>
                      <a:cubicBezTo>
                        <a:pt x="2773" y="8751"/>
                        <a:pt x="2867" y="9003"/>
                        <a:pt x="3088" y="9192"/>
                      </a:cubicBezTo>
                      <a:cubicBezTo>
                        <a:pt x="3277" y="9381"/>
                        <a:pt x="3497" y="9475"/>
                        <a:pt x="3749" y="9507"/>
                      </a:cubicBezTo>
                      <a:cubicBezTo>
                        <a:pt x="3749" y="9759"/>
                        <a:pt x="3875" y="9980"/>
                        <a:pt x="4064" y="10169"/>
                      </a:cubicBezTo>
                      <a:cubicBezTo>
                        <a:pt x="4253" y="10373"/>
                        <a:pt x="4521" y="10476"/>
                        <a:pt x="4789" y="10476"/>
                      </a:cubicBezTo>
                      <a:cubicBezTo>
                        <a:pt x="5057" y="10476"/>
                        <a:pt x="5325" y="10373"/>
                        <a:pt x="5514" y="10169"/>
                      </a:cubicBezTo>
                      <a:lnTo>
                        <a:pt x="5766" y="9948"/>
                      </a:lnTo>
                      <a:lnTo>
                        <a:pt x="6459" y="10673"/>
                      </a:lnTo>
                      <a:cubicBezTo>
                        <a:pt x="6664" y="10862"/>
                        <a:pt x="6939" y="10956"/>
                        <a:pt x="7219" y="10956"/>
                      </a:cubicBezTo>
                      <a:cubicBezTo>
                        <a:pt x="7498" y="10956"/>
                        <a:pt x="7782" y="10862"/>
                        <a:pt x="8003" y="10673"/>
                      </a:cubicBezTo>
                      <a:cubicBezTo>
                        <a:pt x="8192" y="10452"/>
                        <a:pt x="8286" y="10232"/>
                        <a:pt x="8318" y="9980"/>
                      </a:cubicBezTo>
                      <a:cubicBezTo>
                        <a:pt x="8538" y="9980"/>
                        <a:pt x="8790" y="9885"/>
                        <a:pt x="8979" y="9665"/>
                      </a:cubicBezTo>
                      <a:cubicBezTo>
                        <a:pt x="9168" y="9475"/>
                        <a:pt x="9263" y="9255"/>
                        <a:pt x="9294" y="9003"/>
                      </a:cubicBezTo>
                      <a:cubicBezTo>
                        <a:pt x="9546" y="9003"/>
                        <a:pt x="9767" y="8877"/>
                        <a:pt x="9956" y="8688"/>
                      </a:cubicBezTo>
                      <a:cubicBezTo>
                        <a:pt x="10176" y="8499"/>
                        <a:pt x="10239" y="8247"/>
                        <a:pt x="10271" y="8026"/>
                      </a:cubicBezTo>
                      <a:cubicBezTo>
                        <a:pt x="10523" y="8026"/>
                        <a:pt x="10743" y="7900"/>
                        <a:pt x="10964" y="7711"/>
                      </a:cubicBezTo>
                      <a:cubicBezTo>
                        <a:pt x="11342" y="7302"/>
                        <a:pt x="11342" y="6640"/>
                        <a:pt x="10964" y="6262"/>
                      </a:cubicBezTo>
                      <a:lnTo>
                        <a:pt x="10680" y="5978"/>
                      </a:lnTo>
                      <a:lnTo>
                        <a:pt x="11594" y="5065"/>
                      </a:lnTo>
                      <a:cubicBezTo>
                        <a:pt x="11909" y="4687"/>
                        <a:pt x="11909" y="4057"/>
                        <a:pt x="11468" y="3647"/>
                      </a:cubicBezTo>
                      <a:lnTo>
                        <a:pt x="8034" y="308"/>
                      </a:lnTo>
                      <a:cubicBezTo>
                        <a:pt x="7845" y="103"/>
                        <a:pt x="7577" y="0"/>
                        <a:pt x="73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25000" noProof="0">
                    <a:ln>
                      <a:noFill/>
                    </a:ln>
                    <a:solidFill>
                      <a:srgbClr val="000000"/>
                    </a:solidFill>
                    <a:effectLst/>
                    <a:uLnTx/>
                    <a:uFillTx/>
                    <a:latin typeface="Arial"/>
                    <a:cs typeface="Arial"/>
                    <a:sym typeface="Arial"/>
                  </a:endParaRPr>
                </a:p>
              </p:txBody>
            </p:sp>
            <p:pic>
              <p:nvPicPr>
                <p:cNvPr id="31" name="Graphic 30" descr="Group success with solid fill">
                  <a:extLst>
                    <a:ext uri="{FF2B5EF4-FFF2-40B4-BE49-F238E27FC236}">
                      <a16:creationId xmlns:a16="http://schemas.microsoft.com/office/drawing/2014/main" id="{10225C2C-450C-5466-FF6D-7FCCC2C3D0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92734" y="1159585"/>
                  <a:ext cx="567181" cy="567181"/>
                </a:xfrm>
                <a:prstGeom prst="rect">
                  <a:avLst/>
                </a:prstGeom>
              </p:spPr>
            </p:pic>
            <p:pic>
              <p:nvPicPr>
                <p:cNvPr id="32" name="Graphic 31" descr="Circles with arrows with solid fill">
                  <a:extLst>
                    <a:ext uri="{FF2B5EF4-FFF2-40B4-BE49-F238E27FC236}">
                      <a16:creationId xmlns:a16="http://schemas.microsoft.com/office/drawing/2014/main" id="{938D105F-E011-2C1E-79E9-9F3F158FC1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04559" y="1142719"/>
                  <a:ext cx="582784" cy="582784"/>
                </a:xfrm>
                <a:prstGeom prst="rect">
                  <a:avLst/>
                </a:prstGeom>
              </p:spPr>
            </p:pic>
            <p:pic>
              <p:nvPicPr>
                <p:cNvPr id="33" name="Graphic 32" descr="Atom with solid fill">
                  <a:extLst>
                    <a:ext uri="{FF2B5EF4-FFF2-40B4-BE49-F238E27FC236}">
                      <a16:creationId xmlns:a16="http://schemas.microsoft.com/office/drawing/2014/main" id="{18D9C9A0-B040-E361-C784-B527869C3EE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04559" y="3881353"/>
                  <a:ext cx="582784" cy="582784"/>
                </a:xfrm>
                <a:prstGeom prst="rect">
                  <a:avLst/>
                </a:prstGeom>
              </p:spPr>
            </p:pic>
          </p:grpSp>
        </p:grpSp>
        <p:sp>
          <p:nvSpPr>
            <p:cNvPr id="38" name="Content Placeholder 1">
              <a:extLst>
                <a:ext uri="{FF2B5EF4-FFF2-40B4-BE49-F238E27FC236}">
                  <a16:creationId xmlns:a16="http://schemas.microsoft.com/office/drawing/2014/main" id="{9ADD597A-033A-141D-1DF8-73140D0E7B28}"/>
                </a:ext>
              </a:extLst>
            </p:cNvPr>
            <p:cNvSpPr txBox="1">
              <a:spLocks/>
            </p:cNvSpPr>
            <p:nvPr/>
          </p:nvSpPr>
          <p:spPr>
            <a:xfrm>
              <a:off x="622893" y="1320695"/>
              <a:ext cx="2836561" cy="400746"/>
            </a:xfrm>
            <a:prstGeom prst="rect">
              <a:avLst/>
            </a:prstGeom>
            <a:noFill/>
          </p:spPr>
          <p:txBody>
            <a:bodyPr lIns="182880" tIns="0" rIns="182880" bIns="0" anchor="t"/>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200" b="1">
                  <a:solidFill>
                    <a:srgbClr val="004C97"/>
                  </a:solidFill>
                  <a:latin typeface="+mn-lt"/>
                </a:rPr>
                <a:t>Key Strategies</a:t>
              </a:r>
              <a:endParaRPr lang="en-US" sz="1200">
                <a:solidFill>
                  <a:srgbClr val="004C97"/>
                </a:solidFill>
                <a:latin typeface="+mn-lt"/>
              </a:endParaRPr>
            </a:p>
          </p:txBody>
        </p:sp>
        <p:sp>
          <p:nvSpPr>
            <p:cNvPr id="39" name="Google Shape;604;p26">
              <a:extLst>
                <a:ext uri="{FF2B5EF4-FFF2-40B4-BE49-F238E27FC236}">
                  <a16:creationId xmlns:a16="http://schemas.microsoft.com/office/drawing/2014/main" id="{DAF7ECA7-FB19-095A-7660-99492B84217A}"/>
                </a:ext>
              </a:extLst>
            </p:cNvPr>
            <p:cNvSpPr txBox="1"/>
            <p:nvPr/>
          </p:nvSpPr>
          <p:spPr>
            <a:xfrm>
              <a:off x="1956417" y="2617557"/>
              <a:ext cx="1356135" cy="216410"/>
            </a:xfrm>
            <a:prstGeom prst="rect">
              <a:avLst/>
            </a:prstGeom>
            <a:no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chemeClr val="bg1"/>
                  </a:solidFill>
                  <a:effectLst/>
                  <a:uLnTx/>
                  <a:uFillTx/>
                  <a:latin typeface="Fira Sans"/>
                  <a:ea typeface="Fira Sans"/>
                  <a:cs typeface="Fira Sans"/>
                  <a:sym typeface="Fira Sans"/>
                </a:rPr>
                <a:t>Operations Best Practices</a:t>
              </a:r>
              <a:endParaRPr kumimoji="0" sz="1200" b="1" i="0" u="none" strike="noStrike" kern="0" cap="none" spc="0" normalizeH="0" baseline="0" noProof="0">
                <a:ln>
                  <a:noFill/>
                </a:ln>
                <a:solidFill>
                  <a:schemeClr val="bg1"/>
                </a:solidFill>
                <a:effectLst/>
                <a:uLnTx/>
                <a:uFillTx/>
                <a:latin typeface="Fira Sans"/>
                <a:ea typeface="Fira Sans"/>
                <a:cs typeface="Fira Sans"/>
                <a:sym typeface="Fira Sans"/>
              </a:endParaRPr>
            </a:p>
          </p:txBody>
        </p:sp>
        <p:sp>
          <p:nvSpPr>
            <p:cNvPr id="40" name="Google Shape;624;p26">
              <a:extLst>
                <a:ext uri="{FF2B5EF4-FFF2-40B4-BE49-F238E27FC236}">
                  <a16:creationId xmlns:a16="http://schemas.microsoft.com/office/drawing/2014/main" id="{75F0BA64-EFF4-E6B3-AC36-9E15CC298E78}"/>
                </a:ext>
              </a:extLst>
            </p:cNvPr>
            <p:cNvSpPr txBox="1"/>
            <p:nvPr/>
          </p:nvSpPr>
          <p:spPr>
            <a:xfrm>
              <a:off x="526484" y="2614201"/>
              <a:ext cx="1675575" cy="21641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chemeClr val="bg1"/>
                  </a:solidFill>
                  <a:effectLst/>
                  <a:uLnTx/>
                  <a:uFillTx/>
                  <a:latin typeface="Fira Sans"/>
                  <a:ea typeface="Fira Sans"/>
                  <a:cs typeface="Fira Sans"/>
                  <a:sym typeface="Fira Sans"/>
                </a:rPr>
                <a:t>Culture of Sustainability</a:t>
              </a:r>
              <a:endParaRPr kumimoji="0" sz="1200" b="1" i="0" u="none" strike="noStrike" kern="0" cap="none" spc="0" normalizeH="0" baseline="0" noProof="0">
                <a:ln>
                  <a:noFill/>
                </a:ln>
                <a:solidFill>
                  <a:schemeClr val="bg1"/>
                </a:solidFill>
                <a:effectLst/>
                <a:uLnTx/>
                <a:uFillTx/>
                <a:latin typeface="Fira Sans"/>
                <a:ea typeface="Fira Sans"/>
                <a:cs typeface="Fira Sans"/>
                <a:sym typeface="Fira Sans"/>
              </a:endParaRPr>
            </a:p>
          </p:txBody>
        </p:sp>
        <p:sp>
          <p:nvSpPr>
            <p:cNvPr id="41" name="Google Shape;609;p26">
              <a:extLst>
                <a:ext uri="{FF2B5EF4-FFF2-40B4-BE49-F238E27FC236}">
                  <a16:creationId xmlns:a16="http://schemas.microsoft.com/office/drawing/2014/main" id="{B0D9EE5A-06E2-E253-7F91-A0FB9197A584}"/>
                </a:ext>
              </a:extLst>
            </p:cNvPr>
            <p:cNvSpPr txBox="1"/>
            <p:nvPr/>
          </p:nvSpPr>
          <p:spPr>
            <a:xfrm>
              <a:off x="492358" y="3760759"/>
              <a:ext cx="1262853" cy="216410"/>
            </a:xfrm>
            <a:prstGeom prst="rect">
              <a:avLst/>
            </a:prstGeom>
            <a:noFill/>
            <a:ln>
              <a:noFill/>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r>
                <a:rPr lang="en" sz="1200" b="1" kern="0">
                  <a:solidFill>
                    <a:schemeClr val="bg1"/>
                  </a:solidFill>
                  <a:latin typeface="Fira Sans"/>
                  <a:ea typeface="Fira Sans"/>
                  <a:cs typeface="Fira Sans"/>
                  <a:sym typeface="Fira Sans"/>
                </a:rPr>
                <a:t>Partnerships to Drive Impact</a:t>
              </a:r>
              <a:endParaRPr sz="1200" b="1" kern="0">
                <a:solidFill>
                  <a:schemeClr val="bg1"/>
                </a:solidFill>
                <a:latin typeface="Fira Sans"/>
                <a:ea typeface="Fira Sans"/>
                <a:cs typeface="Fira Sans"/>
                <a:sym typeface="Fira Sans"/>
              </a:endParaRPr>
            </a:p>
          </p:txBody>
        </p:sp>
        <p:sp>
          <p:nvSpPr>
            <p:cNvPr id="42" name="Google Shape;618;p26">
              <a:extLst>
                <a:ext uri="{FF2B5EF4-FFF2-40B4-BE49-F238E27FC236}">
                  <a16:creationId xmlns:a16="http://schemas.microsoft.com/office/drawing/2014/main" id="{E9BC614B-2480-AECB-88CB-B1AC1E96578B}"/>
                </a:ext>
              </a:extLst>
            </p:cNvPr>
            <p:cNvSpPr txBox="1"/>
            <p:nvPr/>
          </p:nvSpPr>
          <p:spPr>
            <a:xfrm>
              <a:off x="2091006" y="3776134"/>
              <a:ext cx="1368448" cy="213605"/>
            </a:xfrm>
            <a:prstGeom prst="rect">
              <a:avLst/>
            </a:prstGeom>
            <a:no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chemeClr val="bg1"/>
                  </a:solidFill>
                  <a:effectLst/>
                  <a:uLnTx/>
                  <a:uFillTx/>
                  <a:latin typeface="Fira Sans"/>
                  <a:ea typeface="Fira Sans"/>
                  <a:cs typeface="Fira Sans"/>
                  <a:sym typeface="Fira Sans"/>
                </a:rPr>
                <a:t>Sustainability in Science</a:t>
              </a:r>
              <a:endParaRPr kumimoji="0" sz="1200" b="1" i="0" u="none" strike="noStrike" kern="0" cap="none" spc="0" normalizeH="0" baseline="0" noProof="0">
                <a:ln>
                  <a:noFill/>
                </a:ln>
                <a:solidFill>
                  <a:schemeClr val="bg1"/>
                </a:solidFill>
                <a:effectLst/>
                <a:uLnTx/>
                <a:uFillTx/>
                <a:latin typeface="Fira Sans"/>
                <a:ea typeface="Fira Sans"/>
                <a:cs typeface="Fira Sans"/>
                <a:sym typeface="Fira Sans"/>
              </a:endParaRPr>
            </a:p>
          </p:txBody>
        </p:sp>
      </p:grpSp>
      <p:sp>
        <p:nvSpPr>
          <p:cNvPr id="8" name="Content Placeholder 1">
            <a:extLst>
              <a:ext uri="{FF2B5EF4-FFF2-40B4-BE49-F238E27FC236}">
                <a16:creationId xmlns:a16="http://schemas.microsoft.com/office/drawing/2014/main" id="{2FFF9079-D778-2B8E-054F-5E98227F18BF}"/>
              </a:ext>
            </a:extLst>
          </p:cNvPr>
          <p:cNvSpPr txBox="1">
            <a:spLocks/>
          </p:cNvSpPr>
          <p:nvPr/>
        </p:nvSpPr>
        <p:spPr>
          <a:xfrm>
            <a:off x="1301289" y="2911133"/>
            <a:ext cx="2129659" cy="443319"/>
          </a:xfrm>
          <a:prstGeom prst="rect">
            <a:avLst/>
          </a:prstGeom>
          <a:noFill/>
        </p:spPr>
        <p:txBody>
          <a:bodyPr lIns="182880" tIns="0" rIns="182880" bIns="0" anchor="t"/>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200" b="1">
                <a:solidFill>
                  <a:schemeClr val="bg1"/>
                </a:solidFill>
                <a:latin typeface="+mn-lt"/>
              </a:rPr>
              <a:t>Pilot and </a:t>
            </a:r>
          </a:p>
          <a:p>
            <a:pPr marL="0" indent="0" algn="ctr">
              <a:buFont typeface="Arial" charset="0"/>
              <a:buNone/>
            </a:pPr>
            <a:r>
              <a:rPr lang="en-US" sz="1200" b="1">
                <a:solidFill>
                  <a:schemeClr val="bg1"/>
                </a:solidFill>
                <a:latin typeface="+mn-lt"/>
              </a:rPr>
              <a:t>Demonstration </a:t>
            </a:r>
          </a:p>
          <a:p>
            <a:pPr marL="0" indent="0" algn="ctr">
              <a:buFont typeface="Arial" charset="0"/>
              <a:buNone/>
            </a:pPr>
            <a:r>
              <a:rPr lang="en-US" sz="1200" b="1">
                <a:solidFill>
                  <a:schemeClr val="bg1"/>
                </a:solidFill>
                <a:latin typeface="+mn-lt"/>
              </a:rPr>
              <a:t>Projects</a:t>
            </a:r>
            <a:endParaRPr lang="en-US" sz="1200">
              <a:solidFill>
                <a:schemeClr val="bg1"/>
              </a:solidFill>
              <a:latin typeface="+mn-lt"/>
            </a:endParaRPr>
          </a:p>
        </p:txBody>
      </p:sp>
    </p:spTree>
    <p:extLst>
      <p:ext uri="{BB962C8B-B14F-4D97-AF65-F5344CB8AC3E}">
        <p14:creationId xmlns:p14="http://schemas.microsoft.com/office/powerpoint/2010/main" val="3985859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CD9AFD1-877A-E32C-2295-A1B758EF28B9}"/>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6" name="Slide Number Placeholder 5">
            <a:extLst>
              <a:ext uri="{FF2B5EF4-FFF2-40B4-BE49-F238E27FC236}">
                <a16:creationId xmlns:a16="http://schemas.microsoft.com/office/drawing/2014/main" id="{659F241A-4FE8-C64C-750D-7DDE14449173}"/>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a:p>
        </p:txBody>
      </p:sp>
      <p:sp>
        <p:nvSpPr>
          <p:cNvPr id="7" name="Title 2">
            <a:extLst>
              <a:ext uri="{FF2B5EF4-FFF2-40B4-BE49-F238E27FC236}">
                <a16:creationId xmlns:a16="http://schemas.microsoft.com/office/drawing/2014/main" id="{1D0361FC-6914-1B8A-E2C4-55A1C800EC49}"/>
              </a:ext>
            </a:extLst>
          </p:cNvPr>
          <p:cNvSpPr>
            <a:spLocks noGrp="1"/>
          </p:cNvSpPr>
          <p:nvPr>
            <p:ph type="title"/>
          </p:nvPr>
        </p:nvSpPr>
        <p:spPr>
          <a:xfrm>
            <a:off x="222250" y="83184"/>
            <a:ext cx="8807444" cy="320908"/>
          </a:xfrm>
        </p:spPr>
        <p:txBody>
          <a:bodyPr/>
          <a:lstStyle/>
          <a:p>
            <a:r>
              <a:rPr lang="en-US"/>
              <a:t>Sustainability Management Team</a:t>
            </a:r>
          </a:p>
        </p:txBody>
      </p:sp>
      <p:sp>
        <p:nvSpPr>
          <p:cNvPr id="8" name="Freeform: Shape 7">
            <a:extLst>
              <a:ext uri="{FF2B5EF4-FFF2-40B4-BE49-F238E27FC236}">
                <a16:creationId xmlns:a16="http://schemas.microsoft.com/office/drawing/2014/main" id="{1E22DB93-3850-D4E2-ED95-AD106908A339}"/>
              </a:ext>
            </a:extLst>
          </p:cNvPr>
          <p:cNvSpPr/>
          <p:nvPr/>
        </p:nvSpPr>
        <p:spPr>
          <a:xfrm>
            <a:off x="3420355" y="1548070"/>
            <a:ext cx="868695" cy="374018"/>
          </a:xfrm>
          <a:custGeom>
            <a:avLst/>
            <a:gdLst>
              <a:gd name="connsiteX0" fmla="*/ 0 w 1113565"/>
              <a:gd name="connsiteY0" fmla="*/ 0 h 556782"/>
              <a:gd name="connsiteX1" fmla="*/ 1113565 w 1113565"/>
              <a:gd name="connsiteY1" fmla="*/ 0 h 556782"/>
              <a:gd name="connsiteX2" fmla="*/ 1113565 w 1113565"/>
              <a:gd name="connsiteY2" fmla="*/ 556782 h 556782"/>
              <a:gd name="connsiteX3" fmla="*/ 0 w 1113565"/>
              <a:gd name="connsiteY3" fmla="*/ 556782 h 556782"/>
              <a:gd name="connsiteX4" fmla="*/ 0 w 1113565"/>
              <a:gd name="connsiteY4" fmla="*/ 0 h 55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565" h="556782">
                <a:moveTo>
                  <a:pt x="0" y="0"/>
                </a:moveTo>
                <a:lnTo>
                  <a:pt x="1113565" y="0"/>
                </a:lnTo>
                <a:lnTo>
                  <a:pt x="1113565" y="556782"/>
                </a:lnTo>
                <a:lnTo>
                  <a:pt x="0" y="556782"/>
                </a:lnTo>
                <a:lnTo>
                  <a:pt x="0" y="0"/>
                </a:lnTo>
                <a:close/>
              </a:path>
            </a:pathLst>
          </a:custGeom>
          <a:solidFill>
            <a:srgbClr val="034661"/>
          </a:solidFill>
          <a:ln>
            <a:noFill/>
          </a:ln>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900" kern="1200"/>
              <a:t>Sustainability Manager</a:t>
            </a:r>
          </a:p>
        </p:txBody>
      </p:sp>
      <p:sp>
        <p:nvSpPr>
          <p:cNvPr id="9" name="Freeform: Shape 8">
            <a:extLst>
              <a:ext uri="{FF2B5EF4-FFF2-40B4-BE49-F238E27FC236}">
                <a16:creationId xmlns:a16="http://schemas.microsoft.com/office/drawing/2014/main" id="{6E53B06D-73E6-48FC-8BE7-B2CFE849D42C}"/>
              </a:ext>
            </a:extLst>
          </p:cNvPr>
          <p:cNvSpPr/>
          <p:nvPr/>
        </p:nvSpPr>
        <p:spPr>
          <a:xfrm>
            <a:off x="435969" y="2920652"/>
            <a:ext cx="850193" cy="363235"/>
          </a:xfrm>
          <a:custGeom>
            <a:avLst/>
            <a:gdLst>
              <a:gd name="connsiteX0" fmla="*/ 0 w 1113565"/>
              <a:gd name="connsiteY0" fmla="*/ 0 h 556782"/>
              <a:gd name="connsiteX1" fmla="*/ 1113565 w 1113565"/>
              <a:gd name="connsiteY1" fmla="*/ 0 h 556782"/>
              <a:gd name="connsiteX2" fmla="*/ 1113565 w 1113565"/>
              <a:gd name="connsiteY2" fmla="*/ 556782 h 556782"/>
              <a:gd name="connsiteX3" fmla="*/ 0 w 1113565"/>
              <a:gd name="connsiteY3" fmla="*/ 556782 h 556782"/>
              <a:gd name="connsiteX4" fmla="*/ 0 w 1113565"/>
              <a:gd name="connsiteY4" fmla="*/ 0 h 55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565" h="556782">
                <a:moveTo>
                  <a:pt x="0" y="0"/>
                </a:moveTo>
                <a:lnTo>
                  <a:pt x="1113565" y="0"/>
                </a:lnTo>
                <a:lnTo>
                  <a:pt x="1113565" y="556782"/>
                </a:lnTo>
                <a:lnTo>
                  <a:pt x="0" y="556782"/>
                </a:lnTo>
                <a:lnTo>
                  <a:pt x="0" y="0"/>
                </a:lnTo>
                <a:close/>
              </a:path>
            </a:pathLst>
          </a:custGeom>
          <a:solidFill>
            <a:srgbClr val="79DBAC"/>
          </a:solidFill>
          <a:ln>
            <a:noFill/>
          </a:ln>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900" kern="1200"/>
              <a:t>Energy Manager</a:t>
            </a:r>
          </a:p>
        </p:txBody>
      </p:sp>
      <p:sp>
        <p:nvSpPr>
          <p:cNvPr id="10" name="Freeform: Shape 9">
            <a:extLst>
              <a:ext uri="{FF2B5EF4-FFF2-40B4-BE49-F238E27FC236}">
                <a16:creationId xmlns:a16="http://schemas.microsoft.com/office/drawing/2014/main" id="{13CBA9B9-8F80-1E30-1E02-097F91951683}"/>
              </a:ext>
            </a:extLst>
          </p:cNvPr>
          <p:cNvSpPr/>
          <p:nvPr/>
        </p:nvSpPr>
        <p:spPr>
          <a:xfrm>
            <a:off x="3430148" y="2917111"/>
            <a:ext cx="839316" cy="363235"/>
          </a:xfrm>
          <a:custGeom>
            <a:avLst/>
            <a:gdLst>
              <a:gd name="connsiteX0" fmla="*/ 0 w 1113565"/>
              <a:gd name="connsiteY0" fmla="*/ 0 h 556782"/>
              <a:gd name="connsiteX1" fmla="*/ 1113565 w 1113565"/>
              <a:gd name="connsiteY1" fmla="*/ 0 h 556782"/>
              <a:gd name="connsiteX2" fmla="*/ 1113565 w 1113565"/>
              <a:gd name="connsiteY2" fmla="*/ 556782 h 556782"/>
              <a:gd name="connsiteX3" fmla="*/ 0 w 1113565"/>
              <a:gd name="connsiteY3" fmla="*/ 556782 h 556782"/>
              <a:gd name="connsiteX4" fmla="*/ 0 w 1113565"/>
              <a:gd name="connsiteY4" fmla="*/ 0 h 55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565" h="556782">
                <a:moveTo>
                  <a:pt x="0" y="0"/>
                </a:moveTo>
                <a:lnTo>
                  <a:pt x="1113565" y="0"/>
                </a:lnTo>
                <a:lnTo>
                  <a:pt x="1113565" y="556782"/>
                </a:lnTo>
                <a:lnTo>
                  <a:pt x="0" y="556782"/>
                </a:lnTo>
                <a:lnTo>
                  <a:pt x="0" y="0"/>
                </a:lnTo>
                <a:close/>
              </a:path>
            </a:pathLst>
          </a:custGeom>
          <a:solidFill>
            <a:srgbClr val="00A896"/>
          </a:solidFill>
          <a:ln>
            <a:noFill/>
          </a:ln>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900" kern="1200"/>
              <a:t>Environmental Engineer</a:t>
            </a:r>
          </a:p>
        </p:txBody>
      </p:sp>
      <p:sp>
        <p:nvSpPr>
          <p:cNvPr id="11" name="Freeform: Shape 10">
            <a:extLst>
              <a:ext uri="{FF2B5EF4-FFF2-40B4-BE49-F238E27FC236}">
                <a16:creationId xmlns:a16="http://schemas.microsoft.com/office/drawing/2014/main" id="{B302AEC0-138A-3C67-8361-B8ACC48D3A7A}"/>
              </a:ext>
            </a:extLst>
          </p:cNvPr>
          <p:cNvSpPr/>
          <p:nvPr/>
        </p:nvSpPr>
        <p:spPr>
          <a:xfrm>
            <a:off x="6487838" y="2927277"/>
            <a:ext cx="839315" cy="363235"/>
          </a:xfrm>
          <a:custGeom>
            <a:avLst/>
            <a:gdLst>
              <a:gd name="connsiteX0" fmla="*/ 0 w 1113565"/>
              <a:gd name="connsiteY0" fmla="*/ 0 h 556782"/>
              <a:gd name="connsiteX1" fmla="*/ 1113565 w 1113565"/>
              <a:gd name="connsiteY1" fmla="*/ 0 h 556782"/>
              <a:gd name="connsiteX2" fmla="*/ 1113565 w 1113565"/>
              <a:gd name="connsiteY2" fmla="*/ 556782 h 556782"/>
              <a:gd name="connsiteX3" fmla="*/ 0 w 1113565"/>
              <a:gd name="connsiteY3" fmla="*/ 556782 h 556782"/>
              <a:gd name="connsiteX4" fmla="*/ 0 w 1113565"/>
              <a:gd name="connsiteY4" fmla="*/ 0 h 55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565" h="556782">
                <a:moveTo>
                  <a:pt x="0" y="0"/>
                </a:moveTo>
                <a:lnTo>
                  <a:pt x="1113565" y="0"/>
                </a:lnTo>
                <a:lnTo>
                  <a:pt x="1113565" y="556782"/>
                </a:lnTo>
                <a:lnTo>
                  <a:pt x="0" y="556782"/>
                </a:lnTo>
                <a:lnTo>
                  <a:pt x="0" y="0"/>
                </a:lnTo>
                <a:close/>
              </a:path>
            </a:pathLst>
          </a:custGeom>
          <a:solidFill>
            <a:srgbClr val="04738F"/>
          </a:solidFill>
          <a:ln>
            <a:noFill/>
          </a:ln>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900" kern="1200"/>
              <a:t>Sustainability Associate</a:t>
            </a:r>
          </a:p>
        </p:txBody>
      </p:sp>
      <p:sp>
        <p:nvSpPr>
          <p:cNvPr id="12" name="Rectangle 11">
            <a:extLst>
              <a:ext uri="{FF2B5EF4-FFF2-40B4-BE49-F238E27FC236}">
                <a16:creationId xmlns:a16="http://schemas.microsoft.com/office/drawing/2014/main" id="{2CF0F2D1-106E-D6CA-AF6E-B8375018C085}"/>
              </a:ext>
            </a:extLst>
          </p:cNvPr>
          <p:cNvSpPr/>
          <p:nvPr/>
        </p:nvSpPr>
        <p:spPr>
          <a:xfrm>
            <a:off x="375312" y="3331736"/>
            <a:ext cx="8654387" cy="23148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a:t>Sub-teams</a:t>
            </a:r>
          </a:p>
        </p:txBody>
      </p:sp>
      <p:sp>
        <p:nvSpPr>
          <p:cNvPr id="14" name="Rectangle 13">
            <a:extLst>
              <a:ext uri="{FF2B5EF4-FFF2-40B4-BE49-F238E27FC236}">
                <a16:creationId xmlns:a16="http://schemas.microsoft.com/office/drawing/2014/main" id="{290935D8-BF5A-9DD7-4BE8-C2535A6DC133}"/>
              </a:ext>
            </a:extLst>
          </p:cNvPr>
          <p:cNvSpPr/>
          <p:nvPr/>
        </p:nvSpPr>
        <p:spPr>
          <a:xfrm>
            <a:off x="375313" y="3319295"/>
            <a:ext cx="8654381" cy="135421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Content Placeholder 7" descr="A person smiling for the camera&#10;&#10;Description automatically generated with medium confidence">
            <a:extLst>
              <a:ext uri="{FF2B5EF4-FFF2-40B4-BE49-F238E27FC236}">
                <a16:creationId xmlns:a16="http://schemas.microsoft.com/office/drawing/2014/main" id="{CD09156B-64CD-C39F-B05B-DC53ED1F5EFC}"/>
              </a:ext>
            </a:extLst>
          </p:cNvPr>
          <p:cNvPicPr>
            <a:picLocks noChangeAspect="1"/>
          </p:cNvPicPr>
          <p:nvPr/>
        </p:nvPicPr>
        <p:blipFill rotWithShape="1">
          <a:blip r:embed="rId3"/>
          <a:srcRect l="12145" t="20099" r="19980" b="28995"/>
          <a:stretch/>
        </p:blipFill>
        <p:spPr>
          <a:xfrm>
            <a:off x="3422079" y="700507"/>
            <a:ext cx="856206" cy="856206"/>
          </a:xfrm>
          <a:prstGeom prst="rect">
            <a:avLst/>
          </a:prstGeom>
        </p:spPr>
      </p:pic>
      <p:pic>
        <p:nvPicPr>
          <p:cNvPr id="18" name="Picture 2" descr="Kerry Aschenbach">
            <a:extLst>
              <a:ext uri="{FF2B5EF4-FFF2-40B4-BE49-F238E27FC236}">
                <a16:creationId xmlns:a16="http://schemas.microsoft.com/office/drawing/2014/main" id="{0CB840E5-8EED-5E07-D554-E04AB02BCA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3" t="8264"/>
          <a:stretch/>
        </p:blipFill>
        <p:spPr bwMode="auto">
          <a:xfrm>
            <a:off x="3430148" y="2089593"/>
            <a:ext cx="839316" cy="8310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Alyssa Rodway">
            <a:extLst>
              <a:ext uri="{FF2B5EF4-FFF2-40B4-BE49-F238E27FC236}">
                <a16:creationId xmlns:a16="http://schemas.microsoft.com/office/drawing/2014/main" id="{E1AE273D-1364-A4A1-C2FE-41CD11774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8314" y="2090396"/>
            <a:ext cx="839316" cy="8393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Shivani Saikar">
            <a:extLst>
              <a:ext uri="{FF2B5EF4-FFF2-40B4-BE49-F238E27FC236}">
                <a16:creationId xmlns:a16="http://schemas.microsoft.com/office/drawing/2014/main" id="{5D7A763D-A9FB-5326-FF22-C343B0A4E0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969" y="2073034"/>
            <a:ext cx="850193" cy="85019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AD85E4E-5745-4A6A-F070-B08D4A365B93}"/>
              </a:ext>
            </a:extLst>
          </p:cNvPr>
          <p:cNvSpPr txBox="1"/>
          <p:nvPr/>
        </p:nvSpPr>
        <p:spPr>
          <a:xfrm>
            <a:off x="1265922" y="2085853"/>
            <a:ext cx="1920894" cy="1384995"/>
          </a:xfrm>
          <a:prstGeom prst="rect">
            <a:avLst/>
          </a:prstGeom>
          <a:noFill/>
        </p:spPr>
        <p:txBody>
          <a:bodyPr wrap="square" rtlCol="0">
            <a:spAutoFit/>
          </a:bodyPr>
          <a:lstStyle/>
          <a:p>
            <a:pPr marL="285750" indent="-285750">
              <a:buFont typeface="Arial" panose="020B0604020202020204" pitchFamily="34" charset="0"/>
              <a:buChar char="•"/>
            </a:pPr>
            <a:r>
              <a:rPr lang="en-US" sz="1200"/>
              <a:t>Analyze energy use</a:t>
            </a:r>
          </a:p>
          <a:p>
            <a:pPr marL="285750" indent="-285750">
              <a:buFont typeface="Arial" panose="020B0604020202020204" pitchFamily="34" charset="0"/>
              <a:buChar char="•"/>
            </a:pPr>
            <a:r>
              <a:rPr lang="en-US" sz="1200"/>
              <a:t>Identify energy savings measures</a:t>
            </a:r>
          </a:p>
          <a:p>
            <a:pPr marL="285750" indent="-285750">
              <a:buFont typeface="Arial" panose="020B0604020202020204" pitchFamily="34" charset="0"/>
              <a:buChar char="•"/>
            </a:pPr>
            <a:r>
              <a:rPr lang="en-US" sz="1200"/>
              <a:t>Develop projects</a:t>
            </a:r>
          </a:p>
          <a:p>
            <a:pPr marL="285750" indent="-285750">
              <a:buFont typeface="Arial" panose="020B0604020202020204" pitchFamily="34" charset="0"/>
              <a:buChar char="•"/>
            </a:pPr>
            <a:r>
              <a:rPr lang="en-US" sz="1200"/>
              <a:t>Coordinate energy procurement</a:t>
            </a:r>
          </a:p>
          <a:p>
            <a:pPr marL="285750" indent="-285750">
              <a:buFont typeface="Arial" panose="020B0604020202020204" pitchFamily="34" charset="0"/>
              <a:buChar char="•"/>
            </a:pPr>
            <a:endParaRPr lang="en-US" sz="1200"/>
          </a:p>
        </p:txBody>
      </p:sp>
      <p:sp>
        <p:nvSpPr>
          <p:cNvPr id="24" name="TextBox 23">
            <a:extLst>
              <a:ext uri="{FF2B5EF4-FFF2-40B4-BE49-F238E27FC236}">
                <a16:creationId xmlns:a16="http://schemas.microsoft.com/office/drawing/2014/main" id="{5EB7F285-2E60-1583-75D4-4B2A44AE46C5}"/>
              </a:ext>
            </a:extLst>
          </p:cNvPr>
          <p:cNvSpPr txBox="1"/>
          <p:nvPr/>
        </p:nvSpPr>
        <p:spPr>
          <a:xfrm>
            <a:off x="4266260" y="2058703"/>
            <a:ext cx="2075146" cy="1384995"/>
          </a:xfrm>
          <a:prstGeom prst="rect">
            <a:avLst/>
          </a:prstGeom>
          <a:noFill/>
        </p:spPr>
        <p:txBody>
          <a:bodyPr wrap="square" rtlCol="0">
            <a:spAutoFit/>
          </a:bodyPr>
          <a:lstStyle/>
          <a:p>
            <a:pPr marL="285750" indent="-285750">
              <a:buFont typeface="Arial" panose="020B0604020202020204" pitchFamily="34" charset="0"/>
              <a:buChar char="•"/>
            </a:pPr>
            <a:r>
              <a:rPr lang="en-US" sz="1200"/>
              <a:t>Identify water savings measures</a:t>
            </a:r>
          </a:p>
          <a:p>
            <a:pPr marL="285750" indent="-285750">
              <a:buFont typeface="Arial" panose="020B0604020202020204" pitchFamily="34" charset="0"/>
              <a:buChar char="•"/>
            </a:pPr>
            <a:r>
              <a:rPr lang="en-US" sz="1200"/>
              <a:t>Develop projects</a:t>
            </a:r>
          </a:p>
          <a:p>
            <a:pPr marL="285750" indent="-285750">
              <a:buFont typeface="Arial" panose="020B0604020202020204" pitchFamily="34" charset="0"/>
              <a:buChar char="•"/>
            </a:pPr>
            <a:r>
              <a:rPr lang="en-US" sz="1200"/>
              <a:t>Advance sustainable &amp; resilient buildings</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sz="1200"/>
          </a:p>
        </p:txBody>
      </p:sp>
      <p:sp>
        <p:nvSpPr>
          <p:cNvPr id="25" name="Freeform: Shape 24">
            <a:extLst>
              <a:ext uri="{FF2B5EF4-FFF2-40B4-BE49-F238E27FC236}">
                <a16:creationId xmlns:a16="http://schemas.microsoft.com/office/drawing/2014/main" id="{B1317E9F-BBB4-713F-B778-B2E80279BA7A}"/>
              </a:ext>
            </a:extLst>
          </p:cNvPr>
          <p:cNvSpPr/>
          <p:nvPr/>
        </p:nvSpPr>
        <p:spPr>
          <a:xfrm>
            <a:off x="3420355" y="563446"/>
            <a:ext cx="858902" cy="191979"/>
          </a:xfrm>
          <a:custGeom>
            <a:avLst/>
            <a:gdLst>
              <a:gd name="connsiteX0" fmla="*/ 0 w 1113565"/>
              <a:gd name="connsiteY0" fmla="*/ 0 h 556782"/>
              <a:gd name="connsiteX1" fmla="*/ 1113565 w 1113565"/>
              <a:gd name="connsiteY1" fmla="*/ 0 h 556782"/>
              <a:gd name="connsiteX2" fmla="*/ 1113565 w 1113565"/>
              <a:gd name="connsiteY2" fmla="*/ 556782 h 556782"/>
              <a:gd name="connsiteX3" fmla="*/ 0 w 1113565"/>
              <a:gd name="connsiteY3" fmla="*/ 556782 h 556782"/>
              <a:gd name="connsiteX4" fmla="*/ 0 w 1113565"/>
              <a:gd name="connsiteY4" fmla="*/ 0 h 55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565" h="556782">
                <a:moveTo>
                  <a:pt x="0" y="0"/>
                </a:moveTo>
                <a:lnTo>
                  <a:pt x="1113565" y="0"/>
                </a:lnTo>
                <a:lnTo>
                  <a:pt x="1113565" y="556782"/>
                </a:lnTo>
                <a:lnTo>
                  <a:pt x="0" y="556782"/>
                </a:lnTo>
                <a:lnTo>
                  <a:pt x="0" y="0"/>
                </a:lnTo>
                <a:close/>
              </a:path>
            </a:pathLst>
          </a:custGeom>
          <a:solidFill>
            <a:srgbClr val="034661"/>
          </a:solidFill>
          <a:ln>
            <a:noFill/>
          </a:ln>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800" kern="1200"/>
              <a:t>Catherine Hurley</a:t>
            </a:r>
          </a:p>
        </p:txBody>
      </p:sp>
      <p:sp>
        <p:nvSpPr>
          <p:cNvPr id="26" name="Freeform: Shape 25">
            <a:extLst>
              <a:ext uri="{FF2B5EF4-FFF2-40B4-BE49-F238E27FC236}">
                <a16:creationId xmlns:a16="http://schemas.microsoft.com/office/drawing/2014/main" id="{5181A826-729C-6F9D-9D62-3D639BBE34AF}"/>
              </a:ext>
            </a:extLst>
          </p:cNvPr>
          <p:cNvSpPr/>
          <p:nvPr/>
        </p:nvSpPr>
        <p:spPr>
          <a:xfrm>
            <a:off x="430818" y="1947352"/>
            <a:ext cx="855344" cy="207340"/>
          </a:xfrm>
          <a:custGeom>
            <a:avLst/>
            <a:gdLst>
              <a:gd name="connsiteX0" fmla="*/ 0 w 1113565"/>
              <a:gd name="connsiteY0" fmla="*/ 0 h 556782"/>
              <a:gd name="connsiteX1" fmla="*/ 1113565 w 1113565"/>
              <a:gd name="connsiteY1" fmla="*/ 0 h 556782"/>
              <a:gd name="connsiteX2" fmla="*/ 1113565 w 1113565"/>
              <a:gd name="connsiteY2" fmla="*/ 556782 h 556782"/>
              <a:gd name="connsiteX3" fmla="*/ 0 w 1113565"/>
              <a:gd name="connsiteY3" fmla="*/ 556782 h 556782"/>
              <a:gd name="connsiteX4" fmla="*/ 0 w 1113565"/>
              <a:gd name="connsiteY4" fmla="*/ 0 h 55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565" h="556782">
                <a:moveTo>
                  <a:pt x="0" y="0"/>
                </a:moveTo>
                <a:lnTo>
                  <a:pt x="1113565" y="0"/>
                </a:lnTo>
                <a:lnTo>
                  <a:pt x="1113565" y="556782"/>
                </a:lnTo>
                <a:lnTo>
                  <a:pt x="0" y="556782"/>
                </a:lnTo>
                <a:lnTo>
                  <a:pt x="0" y="0"/>
                </a:lnTo>
                <a:close/>
              </a:path>
            </a:pathLst>
          </a:custGeom>
          <a:solidFill>
            <a:srgbClr val="79DBAC"/>
          </a:solidFill>
          <a:ln>
            <a:noFill/>
          </a:ln>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800" kern="1200"/>
              <a:t>Shivani Saikar</a:t>
            </a:r>
          </a:p>
        </p:txBody>
      </p:sp>
      <p:sp>
        <p:nvSpPr>
          <p:cNvPr id="27" name="Freeform: Shape 26">
            <a:extLst>
              <a:ext uri="{FF2B5EF4-FFF2-40B4-BE49-F238E27FC236}">
                <a16:creationId xmlns:a16="http://schemas.microsoft.com/office/drawing/2014/main" id="{EC5A71ED-D684-B4FC-7512-E286D14A2283}"/>
              </a:ext>
            </a:extLst>
          </p:cNvPr>
          <p:cNvSpPr/>
          <p:nvPr/>
        </p:nvSpPr>
        <p:spPr>
          <a:xfrm>
            <a:off x="3430148" y="1962713"/>
            <a:ext cx="848137" cy="191979"/>
          </a:xfrm>
          <a:custGeom>
            <a:avLst/>
            <a:gdLst>
              <a:gd name="connsiteX0" fmla="*/ 0 w 1113565"/>
              <a:gd name="connsiteY0" fmla="*/ 0 h 556782"/>
              <a:gd name="connsiteX1" fmla="*/ 1113565 w 1113565"/>
              <a:gd name="connsiteY1" fmla="*/ 0 h 556782"/>
              <a:gd name="connsiteX2" fmla="*/ 1113565 w 1113565"/>
              <a:gd name="connsiteY2" fmla="*/ 556782 h 556782"/>
              <a:gd name="connsiteX3" fmla="*/ 0 w 1113565"/>
              <a:gd name="connsiteY3" fmla="*/ 556782 h 556782"/>
              <a:gd name="connsiteX4" fmla="*/ 0 w 1113565"/>
              <a:gd name="connsiteY4" fmla="*/ 0 h 55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565" h="556782">
                <a:moveTo>
                  <a:pt x="0" y="0"/>
                </a:moveTo>
                <a:lnTo>
                  <a:pt x="1113565" y="0"/>
                </a:lnTo>
                <a:lnTo>
                  <a:pt x="1113565" y="556782"/>
                </a:lnTo>
                <a:lnTo>
                  <a:pt x="0" y="556782"/>
                </a:lnTo>
                <a:lnTo>
                  <a:pt x="0" y="0"/>
                </a:lnTo>
                <a:close/>
              </a:path>
            </a:pathLst>
          </a:custGeom>
          <a:solidFill>
            <a:srgbClr val="00A896"/>
          </a:solidFill>
          <a:ln>
            <a:noFill/>
          </a:ln>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700" kern="1200"/>
              <a:t>Kerry Aschenbach</a:t>
            </a:r>
          </a:p>
        </p:txBody>
      </p:sp>
      <p:sp>
        <p:nvSpPr>
          <p:cNvPr id="28" name="Freeform: Shape 27">
            <a:extLst>
              <a:ext uri="{FF2B5EF4-FFF2-40B4-BE49-F238E27FC236}">
                <a16:creationId xmlns:a16="http://schemas.microsoft.com/office/drawing/2014/main" id="{43F955D7-0D75-717D-2BB8-17840461FDA5}"/>
              </a:ext>
            </a:extLst>
          </p:cNvPr>
          <p:cNvSpPr/>
          <p:nvPr/>
        </p:nvSpPr>
        <p:spPr>
          <a:xfrm>
            <a:off x="6487838" y="1962714"/>
            <a:ext cx="835466" cy="191978"/>
          </a:xfrm>
          <a:custGeom>
            <a:avLst/>
            <a:gdLst>
              <a:gd name="connsiteX0" fmla="*/ 0 w 1113565"/>
              <a:gd name="connsiteY0" fmla="*/ 0 h 556782"/>
              <a:gd name="connsiteX1" fmla="*/ 1113565 w 1113565"/>
              <a:gd name="connsiteY1" fmla="*/ 0 h 556782"/>
              <a:gd name="connsiteX2" fmla="*/ 1113565 w 1113565"/>
              <a:gd name="connsiteY2" fmla="*/ 556782 h 556782"/>
              <a:gd name="connsiteX3" fmla="*/ 0 w 1113565"/>
              <a:gd name="connsiteY3" fmla="*/ 556782 h 556782"/>
              <a:gd name="connsiteX4" fmla="*/ 0 w 1113565"/>
              <a:gd name="connsiteY4" fmla="*/ 0 h 55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565" h="556782">
                <a:moveTo>
                  <a:pt x="0" y="0"/>
                </a:moveTo>
                <a:lnTo>
                  <a:pt x="1113565" y="0"/>
                </a:lnTo>
                <a:lnTo>
                  <a:pt x="1113565" y="556782"/>
                </a:lnTo>
                <a:lnTo>
                  <a:pt x="0" y="556782"/>
                </a:lnTo>
                <a:lnTo>
                  <a:pt x="0" y="0"/>
                </a:lnTo>
                <a:close/>
              </a:path>
            </a:pathLst>
          </a:custGeom>
          <a:solidFill>
            <a:srgbClr val="04738F"/>
          </a:solidFill>
          <a:ln>
            <a:noFill/>
          </a:ln>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800" kern="1200"/>
              <a:t>Alyssa Rodway</a:t>
            </a:r>
          </a:p>
        </p:txBody>
      </p:sp>
      <p:cxnSp>
        <p:nvCxnSpPr>
          <p:cNvPr id="29" name="Straight Connector 28">
            <a:extLst>
              <a:ext uri="{FF2B5EF4-FFF2-40B4-BE49-F238E27FC236}">
                <a16:creationId xmlns:a16="http://schemas.microsoft.com/office/drawing/2014/main" id="{113BF3E6-C90E-97C1-B694-A2D80DF3CD36}"/>
              </a:ext>
            </a:extLst>
          </p:cNvPr>
          <p:cNvCxnSpPr>
            <a:cxnSpLocks/>
          </p:cNvCxnSpPr>
          <p:nvPr/>
        </p:nvCxnSpPr>
        <p:spPr>
          <a:xfrm>
            <a:off x="3866081" y="1904410"/>
            <a:ext cx="0" cy="59578"/>
          </a:xfrm>
          <a:prstGeom prst="line">
            <a:avLst/>
          </a:prstGeom>
          <a:ln>
            <a:solidFill>
              <a:schemeClr val="accent1"/>
            </a:solidFill>
          </a:ln>
        </p:spPr>
        <p:style>
          <a:lnRef idx="2">
            <a:schemeClr val="accent3"/>
          </a:lnRef>
          <a:fillRef idx="0">
            <a:schemeClr val="accent3"/>
          </a:fillRef>
          <a:effectRef idx="1">
            <a:schemeClr val="accent3"/>
          </a:effectRef>
          <a:fontRef idx="minor">
            <a:schemeClr val="tx1"/>
          </a:fontRef>
        </p:style>
      </p:cxnSp>
      <p:cxnSp>
        <p:nvCxnSpPr>
          <p:cNvPr id="30" name="Connector: Elbow 29">
            <a:extLst>
              <a:ext uri="{FF2B5EF4-FFF2-40B4-BE49-F238E27FC236}">
                <a16:creationId xmlns:a16="http://schemas.microsoft.com/office/drawing/2014/main" id="{6D648E17-BDFB-BB39-7CAD-B36BE260128D}"/>
              </a:ext>
            </a:extLst>
          </p:cNvPr>
          <p:cNvCxnSpPr>
            <a:cxnSpLocks/>
          </p:cNvCxnSpPr>
          <p:nvPr/>
        </p:nvCxnSpPr>
        <p:spPr>
          <a:xfrm flipV="1">
            <a:off x="861238" y="1713432"/>
            <a:ext cx="2568910" cy="221868"/>
          </a:xfrm>
          <a:prstGeom prst="bentConnector3">
            <a:avLst>
              <a:gd name="adj1" fmla="val -205"/>
            </a:avLst>
          </a:prstGeom>
        </p:spPr>
        <p:style>
          <a:lnRef idx="2">
            <a:schemeClr val="accent1"/>
          </a:lnRef>
          <a:fillRef idx="0">
            <a:schemeClr val="accent1"/>
          </a:fillRef>
          <a:effectRef idx="1">
            <a:schemeClr val="accent1"/>
          </a:effectRef>
          <a:fontRef idx="minor">
            <a:schemeClr val="tx1"/>
          </a:fontRef>
        </p:style>
      </p:cxnSp>
      <p:cxnSp>
        <p:nvCxnSpPr>
          <p:cNvPr id="31" name="Connector: Elbow 30">
            <a:extLst>
              <a:ext uri="{FF2B5EF4-FFF2-40B4-BE49-F238E27FC236}">
                <a16:creationId xmlns:a16="http://schemas.microsoft.com/office/drawing/2014/main" id="{8FBFDE79-614A-78AA-E1E2-70599493B11D}"/>
              </a:ext>
            </a:extLst>
          </p:cNvPr>
          <p:cNvCxnSpPr>
            <a:cxnSpLocks/>
          </p:cNvCxnSpPr>
          <p:nvPr/>
        </p:nvCxnSpPr>
        <p:spPr>
          <a:xfrm rot="10800000">
            <a:off x="4291697" y="1713432"/>
            <a:ext cx="2638697" cy="240684"/>
          </a:xfrm>
          <a:prstGeom prst="bentConnector3">
            <a:avLst>
              <a:gd name="adj1" fmla="val -170"/>
            </a:avLst>
          </a:prstGeom>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7F25BEB9-9836-380B-001F-D6FCC48D40FF}"/>
              </a:ext>
            </a:extLst>
          </p:cNvPr>
          <p:cNvSpPr txBox="1"/>
          <p:nvPr/>
        </p:nvSpPr>
        <p:spPr>
          <a:xfrm>
            <a:off x="4311411" y="539823"/>
            <a:ext cx="2875366" cy="1754326"/>
          </a:xfrm>
          <a:prstGeom prst="rect">
            <a:avLst/>
          </a:prstGeom>
          <a:noFill/>
        </p:spPr>
        <p:txBody>
          <a:bodyPr wrap="square" rtlCol="0">
            <a:spAutoFit/>
          </a:bodyPr>
          <a:lstStyle/>
          <a:p>
            <a:pPr marL="285750" indent="-285750">
              <a:buFont typeface="Arial" panose="020B0604020202020204" pitchFamily="34" charset="0"/>
              <a:buChar char="•"/>
            </a:pPr>
            <a:r>
              <a:rPr lang="en-US" sz="1200"/>
              <a:t>Lead Lab wide program</a:t>
            </a:r>
          </a:p>
          <a:p>
            <a:pPr marL="285750" indent="-285750">
              <a:buFont typeface="Arial" panose="020B0604020202020204" pitchFamily="34" charset="0"/>
              <a:buChar char="•"/>
            </a:pPr>
            <a:r>
              <a:rPr lang="en-US" sz="1200"/>
              <a:t>Develop strategy</a:t>
            </a:r>
          </a:p>
          <a:p>
            <a:pPr marL="285750" indent="-285750">
              <a:buFont typeface="Arial" panose="020B0604020202020204" pitchFamily="34" charset="0"/>
              <a:buChar char="•"/>
            </a:pPr>
            <a:r>
              <a:rPr lang="en-US" sz="1200"/>
              <a:t>Report &amp; communicate progress</a:t>
            </a:r>
          </a:p>
          <a:p>
            <a:pPr marL="285750" indent="-285750">
              <a:buFont typeface="Arial" panose="020B0604020202020204" pitchFamily="34" charset="0"/>
              <a:buChar char="•"/>
            </a:pPr>
            <a:r>
              <a:rPr lang="en-US" sz="1200"/>
              <a:t>Collaborate with DOE, NL’s and external partners</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sz="1200"/>
          </a:p>
        </p:txBody>
      </p:sp>
      <p:sp>
        <p:nvSpPr>
          <p:cNvPr id="35" name="TextBox 34">
            <a:extLst>
              <a:ext uri="{FF2B5EF4-FFF2-40B4-BE49-F238E27FC236}">
                <a16:creationId xmlns:a16="http://schemas.microsoft.com/office/drawing/2014/main" id="{3C580623-F8E8-6344-6C8C-BE0EFB51AA3C}"/>
              </a:ext>
            </a:extLst>
          </p:cNvPr>
          <p:cNvSpPr txBox="1"/>
          <p:nvPr/>
        </p:nvSpPr>
        <p:spPr>
          <a:xfrm>
            <a:off x="7333209" y="2051022"/>
            <a:ext cx="1829143" cy="1015663"/>
          </a:xfrm>
          <a:prstGeom prst="rect">
            <a:avLst/>
          </a:prstGeom>
          <a:noFill/>
        </p:spPr>
        <p:txBody>
          <a:bodyPr wrap="square" rtlCol="0">
            <a:spAutoFit/>
          </a:bodyPr>
          <a:lstStyle/>
          <a:p>
            <a:pPr marL="285750" indent="-285750">
              <a:buFont typeface="Arial" panose="020B0604020202020204" pitchFamily="34" charset="0"/>
              <a:buChar char="•"/>
            </a:pPr>
            <a:r>
              <a:rPr lang="en-US" sz="1200"/>
              <a:t>Improve recycling &amp; waste reduction</a:t>
            </a:r>
          </a:p>
          <a:p>
            <a:pPr marL="285750" indent="-285750">
              <a:buFont typeface="Arial" panose="020B0604020202020204" pitchFamily="34" charset="0"/>
              <a:buChar char="•"/>
            </a:pPr>
            <a:r>
              <a:rPr lang="en-US" sz="1200"/>
              <a:t>Increase green purchasing</a:t>
            </a:r>
          </a:p>
          <a:p>
            <a:pPr marL="285750" indent="-285750">
              <a:buFont typeface="Arial" panose="020B0604020202020204" pitchFamily="34" charset="0"/>
              <a:buChar char="•"/>
            </a:pPr>
            <a:r>
              <a:rPr lang="en-US" sz="1200"/>
              <a:t>Environmental justice</a:t>
            </a:r>
          </a:p>
        </p:txBody>
      </p:sp>
      <p:graphicFrame>
        <p:nvGraphicFramePr>
          <p:cNvPr id="48" name="Table 48">
            <a:extLst>
              <a:ext uri="{FF2B5EF4-FFF2-40B4-BE49-F238E27FC236}">
                <a16:creationId xmlns:a16="http://schemas.microsoft.com/office/drawing/2014/main" id="{D60C4D3B-2635-5BA0-6B43-7A9B57DFC9F0}"/>
              </a:ext>
            </a:extLst>
          </p:cNvPr>
          <p:cNvGraphicFramePr>
            <a:graphicFrameLocks noGrp="1"/>
          </p:cNvGraphicFramePr>
          <p:nvPr>
            <p:extLst>
              <p:ext uri="{D42A27DB-BD31-4B8C-83A1-F6EECF244321}">
                <p14:modId xmlns:p14="http://schemas.microsoft.com/office/powerpoint/2010/main" val="3026993530"/>
              </p:ext>
            </p:extLst>
          </p:nvPr>
        </p:nvGraphicFramePr>
        <p:xfrm>
          <a:off x="391838" y="3560302"/>
          <a:ext cx="8637856" cy="1089350"/>
        </p:xfrm>
        <a:graphic>
          <a:graphicData uri="http://schemas.openxmlformats.org/drawingml/2006/table">
            <a:tbl>
              <a:tblPr firstRow="1" bandRow="1">
                <a:tableStyleId>{5C22544A-7EE6-4342-B048-85BDC9FD1C3A}</a:tableStyleId>
              </a:tblPr>
              <a:tblGrid>
                <a:gridCol w="2159464">
                  <a:extLst>
                    <a:ext uri="{9D8B030D-6E8A-4147-A177-3AD203B41FA5}">
                      <a16:colId xmlns:a16="http://schemas.microsoft.com/office/drawing/2014/main" val="3542149990"/>
                    </a:ext>
                  </a:extLst>
                </a:gridCol>
                <a:gridCol w="2159464">
                  <a:extLst>
                    <a:ext uri="{9D8B030D-6E8A-4147-A177-3AD203B41FA5}">
                      <a16:colId xmlns:a16="http://schemas.microsoft.com/office/drawing/2014/main" val="1299641217"/>
                    </a:ext>
                  </a:extLst>
                </a:gridCol>
                <a:gridCol w="2159464">
                  <a:extLst>
                    <a:ext uri="{9D8B030D-6E8A-4147-A177-3AD203B41FA5}">
                      <a16:colId xmlns:a16="http://schemas.microsoft.com/office/drawing/2014/main" val="1608905912"/>
                    </a:ext>
                  </a:extLst>
                </a:gridCol>
                <a:gridCol w="2159464">
                  <a:extLst>
                    <a:ext uri="{9D8B030D-6E8A-4147-A177-3AD203B41FA5}">
                      <a16:colId xmlns:a16="http://schemas.microsoft.com/office/drawing/2014/main" val="3659945058"/>
                    </a:ext>
                  </a:extLst>
                </a:gridCol>
              </a:tblGrid>
              <a:tr h="5446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a:solidFill>
                            <a:schemeClr val="bg1"/>
                          </a:solidFill>
                        </a:rPr>
                        <a:t>Sustainability in Science</a:t>
                      </a:r>
                    </a:p>
                  </a:txBody>
                  <a:tcPr anchor="ctr">
                    <a:solidFill>
                      <a:srgbClr val="79DBAC"/>
                    </a:solidFill>
                  </a:tcPr>
                </a:tc>
                <a:tc>
                  <a:txBody>
                    <a:bodyPr/>
                    <a:lstStyle/>
                    <a:p>
                      <a:r>
                        <a:rPr lang="en-US" sz="1400" b="0">
                          <a:solidFill>
                            <a:schemeClr val="bg1"/>
                          </a:solidFill>
                        </a:rPr>
                        <a:t>Water Management</a:t>
                      </a:r>
                    </a:p>
                  </a:txBody>
                  <a:tcPr anchor="ctr">
                    <a:solidFill>
                      <a:srgbClr val="02C39A"/>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a:solidFill>
                            <a:schemeClr val="bg1"/>
                          </a:solidFill>
                        </a:rPr>
                        <a:t>Environmental Stewardship</a:t>
                      </a:r>
                    </a:p>
                  </a:txBody>
                  <a:tcPr anchor="ctr">
                    <a:solidFill>
                      <a:srgbClr val="02809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a:solidFill>
                            <a:schemeClr val="bg1"/>
                          </a:solidFill>
                        </a:rPr>
                        <a:t>Communications, Outreach &amp; Reporting</a:t>
                      </a:r>
                    </a:p>
                  </a:txBody>
                  <a:tcPr anchor="ctr">
                    <a:solidFill>
                      <a:srgbClr val="034661"/>
                    </a:solidFill>
                  </a:tcPr>
                </a:tc>
                <a:extLst>
                  <a:ext uri="{0D108BD9-81ED-4DB2-BD59-A6C34878D82A}">
                    <a16:rowId xmlns:a16="http://schemas.microsoft.com/office/drawing/2014/main" val="1091712466"/>
                  </a:ext>
                </a:extLst>
              </a:tr>
              <a:tr h="544675">
                <a:tc>
                  <a:txBody>
                    <a:bodyPr/>
                    <a:lstStyle/>
                    <a:p>
                      <a:r>
                        <a:rPr lang="en-US" sz="1400" b="0">
                          <a:solidFill>
                            <a:schemeClr val="bg1"/>
                          </a:solidFill>
                        </a:rPr>
                        <a:t>Energy Management	</a:t>
                      </a:r>
                    </a:p>
                  </a:txBody>
                  <a:tcPr anchor="ctr">
                    <a:solidFill>
                      <a:srgbClr val="79DBAC"/>
                    </a:solidFill>
                  </a:tcPr>
                </a:tc>
                <a:tc>
                  <a:txBody>
                    <a:bodyPr/>
                    <a:lstStyle/>
                    <a:p>
                      <a:r>
                        <a:rPr lang="en-US" sz="1400" b="0">
                          <a:solidFill>
                            <a:schemeClr val="bg1"/>
                          </a:solidFill>
                        </a:rPr>
                        <a:t>Sustainable &amp; Resilient Infrastructure </a:t>
                      </a:r>
                    </a:p>
                  </a:txBody>
                  <a:tcPr anchor="ctr">
                    <a:solidFill>
                      <a:srgbClr val="02C39A"/>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a:solidFill>
                            <a:schemeClr val="bg1"/>
                          </a:solidFill>
                        </a:rPr>
                        <a:t>Sustainable Operations</a:t>
                      </a:r>
                    </a:p>
                  </a:txBody>
                  <a:tcPr anchor="ctr">
                    <a:solidFill>
                      <a:srgbClr val="028090"/>
                    </a:solidFill>
                  </a:tcPr>
                </a:tc>
                <a:tc>
                  <a:txBody>
                    <a:bodyPr/>
                    <a:lstStyle/>
                    <a:p>
                      <a:r>
                        <a:rPr lang="en-US" sz="1400" b="0">
                          <a:solidFill>
                            <a:schemeClr val="bg1"/>
                          </a:solidFill>
                        </a:rPr>
                        <a:t>Transportation</a:t>
                      </a:r>
                    </a:p>
                  </a:txBody>
                  <a:tcPr anchor="ctr">
                    <a:solidFill>
                      <a:srgbClr val="034661"/>
                    </a:solidFill>
                  </a:tcPr>
                </a:tc>
                <a:extLst>
                  <a:ext uri="{0D108BD9-81ED-4DB2-BD59-A6C34878D82A}">
                    <a16:rowId xmlns:a16="http://schemas.microsoft.com/office/drawing/2014/main" val="3945030211"/>
                  </a:ext>
                </a:extLst>
              </a:tr>
            </a:tbl>
          </a:graphicData>
        </a:graphic>
      </p:graphicFrame>
      <p:sp>
        <p:nvSpPr>
          <p:cNvPr id="2" name="Rectangle 1">
            <a:extLst>
              <a:ext uri="{FF2B5EF4-FFF2-40B4-BE49-F238E27FC236}">
                <a16:creationId xmlns:a16="http://schemas.microsoft.com/office/drawing/2014/main" id="{B1FA3CC9-A35C-6AC4-8FF1-98F6A956D10E}"/>
              </a:ext>
            </a:extLst>
          </p:cNvPr>
          <p:cNvSpPr/>
          <p:nvPr/>
        </p:nvSpPr>
        <p:spPr>
          <a:xfrm>
            <a:off x="7206491" y="176294"/>
            <a:ext cx="1865149" cy="1640692"/>
          </a:xfrm>
          <a:prstGeom prst="rect">
            <a:avLst/>
          </a:prstGeom>
          <a:solidFill>
            <a:schemeClr val="accent6">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285750" indent="-285750">
              <a:buFont typeface="Arial" panose="020B0604020202020204" pitchFamily="34" charset="0"/>
              <a:buChar char="•"/>
            </a:pPr>
            <a:r>
              <a:rPr lang="en-US" sz="1050">
                <a:solidFill>
                  <a:srgbClr val="003087"/>
                </a:solidFill>
              </a:rPr>
              <a:t>Chartered by COO</a:t>
            </a:r>
          </a:p>
          <a:p>
            <a:pPr marL="285750" indent="-285750">
              <a:buFont typeface="Arial" panose="020B0604020202020204" pitchFamily="34" charset="0"/>
              <a:buChar char="•"/>
            </a:pPr>
            <a:r>
              <a:rPr lang="en-US" sz="1050">
                <a:solidFill>
                  <a:srgbClr val="003087"/>
                </a:solidFill>
              </a:rPr>
              <a:t>Organizationally located in Infrastructure Services – Engineering </a:t>
            </a:r>
          </a:p>
          <a:p>
            <a:pPr marL="285750" indent="-285750">
              <a:buFont typeface="Arial" panose="020B0604020202020204" pitchFamily="34" charset="0"/>
              <a:buChar char="•"/>
            </a:pPr>
            <a:r>
              <a:rPr lang="en-US" sz="1050">
                <a:solidFill>
                  <a:srgbClr val="003087"/>
                </a:solidFill>
              </a:rPr>
              <a:t>46 SMT members</a:t>
            </a:r>
          </a:p>
          <a:p>
            <a:pPr marL="285750" indent="-285750">
              <a:buFont typeface="Arial" panose="020B0604020202020204" pitchFamily="34" charset="0"/>
              <a:buChar char="•"/>
            </a:pPr>
            <a:r>
              <a:rPr lang="en-US" sz="1050">
                <a:solidFill>
                  <a:srgbClr val="003087"/>
                </a:solidFill>
              </a:rPr>
              <a:t>14 groups / departments represented</a:t>
            </a:r>
          </a:p>
        </p:txBody>
      </p:sp>
    </p:spTree>
    <p:extLst>
      <p:ext uri="{BB962C8B-B14F-4D97-AF65-F5344CB8AC3E}">
        <p14:creationId xmlns:p14="http://schemas.microsoft.com/office/powerpoint/2010/main" val="1481196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26C760-0104-592C-ABC4-3CD1C0A05737}"/>
              </a:ext>
            </a:extLst>
          </p:cNvPr>
          <p:cNvSpPr>
            <a:spLocks noGrp="1"/>
          </p:cNvSpPr>
          <p:nvPr>
            <p:ph type="title"/>
          </p:nvPr>
        </p:nvSpPr>
        <p:spPr>
          <a:xfrm>
            <a:off x="218312" y="129698"/>
            <a:ext cx="6897413" cy="369332"/>
          </a:xfrm>
        </p:spPr>
        <p:txBody>
          <a:bodyPr/>
          <a:lstStyle/>
          <a:p>
            <a:r>
              <a:rPr lang="en-US"/>
              <a:t>Sustainable, Net Zero Carbon Infrastructure</a:t>
            </a:r>
          </a:p>
        </p:txBody>
      </p:sp>
      <p:sp>
        <p:nvSpPr>
          <p:cNvPr id="4" name="Date Placeholder 3">
            <a:extLst>
              <a:ext uri="{FF2B5EF4-FFF2-40B4-BE49-F238E27FC236}">
                <a16:creationId xmlns:a16="http://schemas.microsoft.com/office/drawing/2014/main" id="{E5874BA9-244E-859D-AA2C-45C473AB2259}"/>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6" name="Slide Number Placeholder 5">
            <a:extLst>
              <a:ext uri="{FF2B5EF4-FFF2-40B4-BE49-F238E27FC236}">
                <a16:creationId xmlns:a16="http://schemas.microsoft.com/office/drawing/2014/main" id="{E2EF9B76-3697-69B0-1274-4D997AE3157F}"/>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a:p>
        </p:txBody>
      </p:sp>
      <p:pic>
        <p:nvPicPr>
          <p:cNvPr id="1028" name="Picture 4" descr="Marian T - Wilson Hall Fermilab building 3d model">
            <a:extLst>
              <a:ext uri="{FF2B5EF4-FFF2-40B4-BE49-F238E27FC236}">
                <a16:creationId xmlns:a16="http://schemas.microsoft.com/office/drawing/2014/main" id="{5E326232-18B5-73A2-6974-647F183277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63" t="51723" r="11715" b="5159"/>
          <a:stretch/>
        </p:blipFill>
        <p:spPr bwMode="auto">
          <a:xfrm>
            <a:off x="3234671" y="1470400"/>
            <a:ext cx="3380400" cy="221776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3A30D1D-E31D-0BCC-E62E-0CAE05D1EEB2}"/>
              </a:ext>
            </a:extLst>
          </p:cNvPr>
          <p:cNvSpPr/>
          <p:nvPr/>
        </p:nvSpPr>
        <p:spPr>
          <a:xfrm>
            <a:off x="7374467" y="123655"/>
            <a:ext cx="1359521" cy="268475"/>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Building Design</a:t>
            </a:r>
          </a:p>
        </p:txBody>
      </p:sp>
      <p:sp>
        <p:nvSpPr>
          <p:cNvPr id="11" name="Rectangle 10">
            <a:extLst>
              <a:ext uri="{FF2B5EF4-FFF2-40B4-BE49-F238E27FC236}">
                <a16:creationId xmlns:a16="http://schemas.microsoft.com/office/drawing/2014/main" id="{420AC1D4-7089-1334-E7F0-2CEACD910B4B}"/>
              </a:ext>
            </a:extLst>
          </p:cNvPr>
          <p:cNvSpPr/>
          <p:nvPr/>
        </p:nvSpPr>
        <p:spPr>
          <a:xfrm>
            <a:off x="7374467" y="1046923"/>
            <a:ext cx="1359521" cy="268475"/>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Efficient HVAC</a:t>
            </a:r>
          </a:p>
        </p:txBody>
      </p:sp>
      <p:sp>
        <p:nvSpPr>
          <p:cNvPr id="12" name="Rectangle 11">
            <a:extLst>
              <a:ext uri="{FF2B5EF4-FFF2-40B4-BE49-F238E27FC236}">
                <a16:creationId xmlns:a16="http://schemas.microsoft.com/office/drawing/2014/main" id="{065B8A95-29E2-6F3B-7A49-BE5BA153411C}"/>
              </a:ext>
            </a:extLst>
          </p:cNvPr>
          <p:cNvSpPr/>
          <p:nvPr/>
        </p:nvSpPr>
        <p:spPr>
          <a:xfrm>
            <a:off x="7373188" y="742336"/>
            <a:ext cx="1359521" cy="268475"/>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Efficient plug loads</a:t>
            </a:r>
          </a:p>
        </p:txBody>
      </p:sp>
      <p:sp>
        <p:nvSpPr>
          <p:cNvPr id="13" name="Rectangle 12">
            <a:extLst>
              <a:ext uri="{FF2B5EF4-FFF2-40B4-BE49-F238E27FC236}">
                <a16:creationId xmlns:a16="http://schemas.microsoft.com/office/drawing/2014/main" id="{D792146A-2156-56FA-C8F1-80B6616BCD9A}"/>
              </a:ext>
            </a:extLst>
          </p:cNvPr>
          <p:cNvSpPr/>
          <p:nvPr/>
        </p:nvSpPr>
        <p:spPr>
          <a:xfrm>
            <a:off x="7374468" y="1359000"/>
            <a:ext cx="1359521" cy="268475"/>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Efficient controls</a:t>
            </a:r>
          </a:p>
        </p:txBody>
      </p:sp>
      <p:sp>
        <p:nvSpPr>
          <p:cNvPr id="14" name="Rectangle 13">
            <a:extLst>
              <a:ext uri="{FF2B5EF4-FFF2-40B4-BE49-F238E27FC236}">
                <a16:creationId xmlns:a16="http://schemas.microsoft.com/office/drawing/2014/main" id="{3843E7CB-C0F0-BC33-409F-DAD2B5A39F80}"/>
              </a:ext>
            </a:extLst>
          </p:cNvPr>
          <p:cNvSpPr/>
          <p:nvPr/>
        </p:nvSpPr>
        <p:spPr>
          <a:xfrm>
            <a:off x="7376327" y="1678117"/>
            <a:ext cx="1359521" cy="359462"/>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Efficient occupant behavior</a:t>
            </a:r>
          </a:p>
        </p:txBody>
      </p:sp>
      <p:sp>
        <p:nvSpPr>
          <p:cNvPr id="15" name="Rectangle 14">
            <a:extLst>
              <a:ext uri="{FF2B5EF4-FFF2-40B4-BE49-F238E27FC236}">
                <a16:creationId xmlns:a16="http://schemas.microsoft.com/office/drawing/2014/main" id="{A488B894-9F25-57E5-1149-F1208A95898D}"/>
              </a:ext>
            </a:extLst>
          </p:cNvPr>
          <p:cNvSpPr/>
          <p:nvPr/>
        </p:nvSpPr>
        <p:spPr>
          <a:xfrm>
            <a:off x="7378184" y="435380"/>
            <a:ext cx="1359521" cy="268475"/>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Efficient Lighting </a:t>
            </a:r>
          </a:p>
        </p:txBody>
      </p:sp>
      <p:sp>
        <p:nvSpPr>
          <p:cNvPr id="16" name="Rectangle 15">
            <a:extLst>
              <a:ext uri="{FF2B5EF4-FFF2-40B4-BE49-F238E27FC236}">
                <a16:creationId xmlns:a16="http://schemas.microsoft.com/office/drawing/2014/main" id="{E637E45B-0309-70C2-69B5-51C5E8038970}"/>
              </a:ext>
            </a:extLst>
          </p:cNvPr>
          <p:cNvSpPr/>
          <p:nvPr/>
        </p:nvSpPr>
        <p:spPr>
          <a:xfrm>
            <a:off x="228600" y="3281325"/>
            <a:ext cx="1359521" cy="344929"/>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On Building Renewables</a:t>
            </a:r>
          </a:p>
        </p:txBody>
      </p:sp>
      <p:sp>
        <p:nvSpPr>
          <p:cNvPr id="17" name="Rectangle 16">
            <a:extLst>
              <a:ext uri="{FF2B5EF4-FFF2-40B4-BE49-F238E27FC236}">
                <a16:creationId xmlns:a16="http://schemas.microsoft.com/office/drawing/2014/main" id="{A379E759-2057-C421-2238-CBA7CFB823F2}"/>
              </a:ext>
            </a:extLst>
          </p:cNvPr>
          <p:cNvSpPr/>
          <p:nvPr/>
        </p:nvSpPr>
        <p:spPr>
          <a:xfrm>
            <a:off x="236655" y="4037475"/>
            <a:ext cx="1359521" cy="522111"/>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Purchased Carbon Pollution Free Electricity</a:t>
            </a:r>
          </a:p>
        </p:txBody>
      </p:sp>
      <p:sp>
        <p:nvSpPr>
          <p:cNvPr id="19" name="Rectangle 18">
            <a:extLst>
              <a:ext uri="{FF2B5EF4-FFF2-40B4-BE49-F238E27FC236}">
                <a16:creationId xmlns:a16="http://schemas.microsoft.com/office/drawing/2014/main" id="{8BEC6BD0-DD2E-64A2-9A73-3BA779538FEC}"/>
              </a:ext>
            </a:extLst>
          </p:cNvPr>
          <p:cNvSpPr/>
          <p:nvPr/>
        </p:nvSpPr>
        <p:spPr>
          <a:xfrm>
            <a:off x="236655" y="3676002"/>
            <a:ext cx="1359521" cy="311725"/>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Campus Scale Renewables</a:t>
            </a:r>
          </a:p>
        </p:txBody>
      </p:sp>
      <p:sp>
        <p:nvSpPr>
          <p:cNvPr id="20" name="Oval 19">
            <a:extLst>
              <a:ext uri="{FF2B5EF4-FFF2-40B4-BE49-F238E27FC236}">
                <a16:creationId xmlns:a16="http://schemas.microsoft.com/office/drawing/2014/main" id="{BD561FF5-3FA3-F084-66DC-80F27DF038F4}"/>
              </a:ext>
            </a:extLst>
          </p:cNvPr>
          <p:cNvSpPr/>
          <p:nvPr/>
        </p:nvSpPr>
        <p:spPr>
          <a:xfrm>
            <a:off x="1962539" y="3806763"/>
            <a:ext cx="1706361" cy="889680"/>
          </a:xfrm>
          <a:prstGeom prst="ellipse">
            <a:avLst/>
          </a:prstGeom>
          <a:solidFill>
            <a:srgbClr val="05668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a:t>3. Carbon Pollution Free Electricity</a:t>
            </a:r>
          </a:p>
        </p:txBody>
      </p:sp>
      <p:sp>
        <p:nvSpPr>
          <p:cNvPr id="21" name="Oval 20">
            <a:extLst>
              <a:ext uri="{FF2B5EF4-FFF2-40B4-BE49-F238E27FC236}">
                <a16:creationId xmlns:a16="http://schemas.microsoft.com/office/drawing/2014/main" id="{DDFC2C1B-8E86-CBB9-10DF-EACA66D59148}"/>
              </a:ext>
            </a:extLst>
          </p:cNvPr>
          <p:cNvSpPr/>
          <p:nvPr/>
        </p:nvSpPr>
        <p:spPr>
          <a:xfrm>
            <a:off x="1873281" y="2018490"/>
            <a:ext cx="1620224" cy="844769"/>
          </a:xfrm>
          <a:prstGeom prst="ellipse">
            <a:avLst/>
          </a:prstGeom>
          <a:solidFill>
            <a:srgbClr val="05668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a:t>4. Energy Infrastructure Connections</a:t>
            </a:r>
          </a:p>
        </p:txBody>
      </p:sp>
      <p:sp>
        <p:nvSpPr>
          <p:cNvPr id="9" name="Oval 8">
            <a:extLst>
              <a:ext uri="{FF2B5EF4-FFF2-40B4-BE49-F238E27FC236}">
                <a16:creationId xmlns:a16="http://schemas.microsoft.com/office/drawing/2014/main" id="{20F0049D-29D8-D355-E5DF-E12C1F5E80DB}"/>
              </a:ext>
            </a:extLst>
          </p:cNvPr>
          <p:cNvSpPr/>
          <p:nvPr/>
        </p:nvSpPr>
        <p:spPr>
          <a:xfrm>
            <a:off x="5487409" y="648908"/>
            <a:ext cx="1638604" cy="836294"/>
          </a:xfrm>
          <a:prstGeom prst="ellipse">
            <a:avLst/>
          </a:prstGeom>
          <a:solidFill>
            <a:srgbClr val="05668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a:t>1. Energy Efficiency Measures</a:t>
            </a:r>
          </a:p>
        </p:txBody>
      </p:sp>
      <p:sp>
        <p:nvSpPr>
          <p:cNvPr id="23" name="Rectangle 22">
            <a:extLst>
              <a:ext uri="{FF2B5EF4-FFF2-40B4-BE49-F238E27FC236}">
                <a16:creationId xmlns:a16="http://schemas.microsoft.com/office/drawing/2014/main" id="{4923971E-4F14-A816-384B-B37902DE347B}"/>
              </a:ext>
            </a:extLst>
          </p:cNvPr>
          <p:cNvSpPr/>
          <p:nvPr/>
        </p:nvSpPr>
        <p:spPr>
          <a:xfrm>
            <a:off x="7212749" y="2850196"/>
            <a:ext cx="1359521" cy="344929"/>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Heat Recovery Chillers</a:t>
            </a:r>
          </a:p>
        </p:txBody>
      </p:sp>
      <p:sp>
        <p:nvSpPr>
          <p:cNvPr id="24" name="Rectangle 23">
            <a:extLst>
              <a:ext uri="{FF2B5EF4-FFF2-40B4-BE49-F238E27FC236}">
                <a16:creationId xmlns:a16="http://schemas.microsoft.com/office/drawing/2014/main" id="{C9B1C066-073D-E84C-04BC-88CC16CC00B6}"/>
              </a:ext>
            </a:extLst>
          </p:cNvPr>
          <p:cNvSpPr/>
          <p:nvPr/>
        </p:nvSpPr>
        <p:spPr>
          <a:xfrm>
            <a:off x="239428" y="1887679"/>
            <a:ext cx="1359521" cy="268475"/>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Energy Storage </a:t>
            </a:r>
          </a:p>
        </p:txBody>
      </p:sp>
      <p:sp>
        <p:nvSpPr>
          <p:cNvPr id="25" name="Rectangle 24">
            <a:extLst>
              <a:ext uri="{FF2B5EF4-FFF2-40B4-BE49-F238E27FC236}">
                <a16:creationId xmlns:a16="http://schemas.microsoft.com/office/drawing/2014/main" id="{8D40D7F7-D53C-F437-3738-6FE26C201265}"/>
              </a:ext>
            </a:extLst>
          </p:cNvPr>
          <p:cNvSpPr/>
          <p:nvPr/>
        </p:nvSpPr>
        <p:spPr>
          <a:xfrm>
            <a:off x="243765" y="2192074"/>
            <a:ext cx="1359521" cy="359462"/>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District Heat Recovery</a:t>
            </a:r>
          </a:p>
        </p:txBody>
      </p:sp>
      <p:sp>
        <p:nvSpPr>
          <p:cNvPr id="27" name="Oval 26">
            <a:extLst>
              <a:ext uri="{FF2B5EF4-FFF2-40B4-BE49-F238E27FC236}">
                <a16:creationId xmlns:a16="http://schemas.microsoft.com/office/drawing/2014/main" id="{D48B2349-0F15-4B57-014E-F687390E2603}"/>
              </a:ext>
            </a:extLst>
          </p:cNvPr>
          <p:cNvSpPr/>
          <p:nvPr/>
        </p:nvSpPr>
        <p:spPr>
          <a:xfrm>
            <a:off x="5261809" y="3675776"/>
            <a:ext cx="1638604" cy="836294"/>
          </a:xfrm>
          <a:prstGeom prst="ellipse">
            <a:avLst/>
          </a:prstGeom>
          <a:solidFill>
            <a:srgbClr val="05668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a:t>2. Eliminate Fossil Fuel Use</a:t>
            </a:r>
          </a:p>
        </p:txBody>
      </p:sp>
      <p:sp>
        <p:nvSpPr>
          <p:cNvPr id="28" name="Rectangle 27">
            <a:extLst>
              <a:ext uri="{FF2B5EF4-FFF2-40B4-BE49-F238E27FC236}">
                <a16:creationId xmlns:a16="http://schemas.microsoft.com/office/drawing/2014/main" id="{9CFAE871-F4C7-D11D-97BC-D394285AB0CE}"/>
              </a:ext>
            </a:extLst>
          </p:cNvPr>
          <p:cNvSpPr/>
          <p:nvPr/>
        </p:nvSpPr>
        <p:spPr>
          <a:xfrm>
            <a:off x="7205525" y="3222483"/>
            <a:ext cx="1359521" cy="268475"/>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Heat Pumps</a:t>
            </a:r>
          </a:p>
        </p:txBody>
      </p:sp>
      <p:sp>
        <p:nvSpPr>
          <p:cNvPr id="29" name="Rectangle 28">
            <a:extLst>
              <a:ext uri="{FF2B5EF4-FFF2-40B4-BE49-F238E27FC236}">
                <a16:creationId xmlns:a16="http://schemas.microsoft.com/office/drawing/2014/main" id="{E5D878FA-B989-501D-0392-908429E523B3}"/>
              </a:ext>
            </a:extLst>
          </p:cNvPr>
          <p:cNvSpPr/>
          <p:nvPr/>
        </p:nvSpPr>
        <p:spPr>
          <a:xfrm>
            <a:off x="7205524" y="3520574"/>
            <a:ext cx="1359521" cy="268475"/>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Electric Boilers</a:t>
            </a:r>
          </a:p>
        </p:txBody>
      </p:sp>
      <p:sp>
        <p:nvSpPr>
          <p:cNvPr id="30" name="Rectangle 29">
            <a:extLst>
              <a:ext uri="{FF2B5EF4-FFF2-40B4-BE49-F238E27FC236}">
                <a16:creationId xmlns:a16="http://schemas.microsoft.com/office/drawing/2014/main" id="{D4EBC9B9-D4B3-6A72-5475-9CAC95C013B8}"/>
              </a:ext>
            </a:extLst>
          </p:cNvPr>
          <p:cNvSpPr/>
          <p:nvPr/>
        </p:nvSpPr>
        <p:spPr>
          <a:xfrm>
            <a:off x="243765" y="2601284"/>
            <a:ext cx="1359521" cy="359462"/>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Other carbon free energy pipeline</a:t>
            </a:r>
          </a:p>
        </p:txBody>
      </p:sp>
      <p:sp>
        <p:nvSpPr>
          <p:cNvPr id="31" name="Left Brace 30">
            <a:extLst>
              <a:ext uri="{FF2B5EF4-FFF2-40B4-BE49-F238E27FC236}">
                <a16:creationId xmlns:a16="http://schemas.microsoft.com/office/drawing/2014/main" id="{78BB3D43-1DBE-DE75-A802-D785AC2A4D02}"/>
              </a:ext>
            </a:extLst>
          </p:cNvPr>
          <p:cNvSpPr/>
          <p:nvPr/>
        </p:nvSpPr>
        <p:spPr>
          <a:xfrm>
            <a:off x="7047516" y="648908"/>
            <a:ext cx="256884" cy="1922842"/>
          </a:xfrm>
          <a:prstGeom prst="leftBrace">
            <a:avLst>
              <a:gd name="adj1" fmla="val 8333"/>
              <a:gd name="adj2" fmla="val 2041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24" name="Left Brace 1023">
            <a:extLst>
              <a:ext uri="{FF2B5EF4-FFF2-40B4-BE49-F238E27FC236}">
                <a16:creationId xmlns:a16="http://schemas.microsoft.com/office/drawing/2014/main" id="{3E0DF809-BD9E-23EA-DFBC-9A036C0C4462}"/>
              </a:ext>
            </a:extLst>
          </p:cNvPr>
          <p:cNvSpPr/>
          <p:nvPr/>
        </p:nvSpPr>
        <p:spPr>
          <a:xfrm>
            <a:off x="6927407" y="3054350"/>
            <a:ext cx="254054" cy="1452820"/>
          </a:xfrm>
          <a:prstGeom prst="leftBrace">
            <a:avLst>
              <a:gd name="adj1" fmla="val 0"/>
              <a:gd name="adj2" fmla="val 5137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27" name="Right Brace 1026">
            <a:extLst>
              <a:ext uri="{FF2B5EF4-FFF2-40B4-BE49-F238E27FC236}">
                <a16:creationId xmlns:a16="http://schemas.microsoft.com/office/drawing/2014/main" id="{AE19416C-E0F2-AFF4-16AE-2FFFD7C9D84C}"/>
              </a:ext>
            </a:extLst>
          </p:cNvPr>
          <p:cNvSpPr/>
          <p:nvPr/>
        </p:nvSpPr>
        <p:spPr>
          <a:xfrm>
            <a:off x="1610486" y="1887679"/>
            <a:ext cx="218155" cy="1031141"/>
          </a:xfrm>
          <a:prstGeom prst="rightBrace">
            <a:avLst>
              <a:gd name="adj1" fmla="val 8333"/>
              <a:gd name="adj2" fmla="val 4906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29" name="Right Brace 1028">
            <a:extLst>
              <a:ext uri="{FF2B5EF4-FFF2-40B4-BE49-F238E27FC236}">
                <a16:creationId xmlns:a16="http://schemas.microsoft.com/office/drawing/2014/main" id="{14DBF78D-9CDA-8D2D-7FE9-78CCC6CD1F31}"/>
              </a:ext>
            </a:extLst>
          </p:cNvPr>
          <p:cNvSpPr/>
          <p:nvPr/>
        </p:nvSpPr>
        <p:spPr>
          <a:xfrm>
            <a:off x="1634492" y="3290782"/>
            <a:ext cx="218155" cy="1268804"/>
          </a:xfrm>
          <a:prstGeom prst="rightBrace">
            <a:avLst>
              <a:gd name="adj1" fmla="val 8333"/>
              <a:gd name="adj2" fmla="val 7058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0" name="Rectangle 1049">
            <a:extLst>
              <a:ext uri="{FF2B5EF4-FFF2-40B4-BE49-F238E27FC236}">
                <a16:creationId xmlns:a16="http://schemas.microsoft.com/office/drawing/2014/main" id="{2DA3CC55-328E-5C19-6759-D4CDF310E2F1}"/>
              </a:ext>
            </a:extLst>
          </p:cNvPr>
          <p:cNvSpPr/>
          <p:nvPr/>
        </p:nvSpPr>
        <p:spPr>
          <a:xfrm>
            <a:off x="7205525" y="4095212"/>
            <a:ext cx="1359521" cy="268475"/>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Electric Vehicles</a:t>
            </a:r>
          </a:p>
        </p:txBody>
      </p:sp>
      <p:sp>
        <p:nvSpPr>
          <p:cNvPr id="1051" name="Rectangle 1050">
            <a:extLst>
              <a:ext uri="{FF2B5EF4-FFF2-40B4-BE49-F238E27FC236}">
                <a16:creationId xmlns:a16="http://schemas.microsoft.com/office/drawing/2014/main" id="{B6211BEB-42E7-8510-0CA8-4EABC040E558}"/>
              </a:ext>
            </a:extLst>
          </p:cNvPr>
          <p:cNvSpPr/>
          <p:nvPr/>
        </p:nvSpPr>
        <p:spPr>
          <a:xfrm>
            <a:off x="7212748" y="3799451"/>
            <a:ext cx="1359521" cy="268475"/>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Electric Furnaces</a:t>
            </a:r>
          </a:p>
        </p:txBody>
      </p:sp>
      <p:sp>
        <p:nvSpPr>
          <p:cNvPr id="1052" name="Oval 1051">
            <a:extLst>
              <a:ext uri="{FF2B5EF4-FFF2-40B4-BE49-F238E27FC236}">
                <a16:creationId xmlns:a16="http://schemas.microsoft.com/office/drawing/2014/main" id="{CFCB2AA1-2E1A-CD7E-A2D2-4724D544057E}"/>
              </a:ext>
            </a:extLst>
          </p:cNvPr>
          <p:cNvSpPr/>
          <p:nvPr/>
        </p:nvSpPr>
        <p:spPr>
          <a:xfrm>
            <a:off x="2683393" y="608325"/>
            <a:ext cx="1620224" cy="844769"/>
          </a:xfrm>
          <a:prstGeom prst="ellipse">
            <a:avLst/>
          </a:prstGeom>
          <a:solidFill>
            <a:srgbClr val="05668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a:t>5. Supply Chain Sustainability </a:t>
            </a:r>
          </a:p>
        </p:txBody>
      </p:sp>
      <p:sp>
        <p:nvSpPr>
          <p:cNvPr id="1053" name="Rectangle 1052">
            <a:extLst>
              <a:ext uri="{FF2B5EF4-FFF2-40B4-BE49-F238E27FC236}">
                <a16:creationId xmlns:a16="http://schemas.microsoft.com/office/drawing/2014/main" id="{7563D632-9A0A-5C81-EA04-93B2A73C4575}"/>
              </a:ext>
            </a:extLst>
          </p:cNvPr>
          <p:cNvSpPr/>
          <p:nvPr/>
        </p:nvSpPr>
        <p:spPr>
          <a:xfrm>
            <a:off x="917915" y="570029"/>
            <a:ext cx="1359521" cy="268475"/>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Green Purchasing</a:t>
            </a:r>
          </a:p>
        </p:txBody>
      </p:sp>
      <p:sp>
        <p:nvSpPr>
          <p:cNvPr id="1054" name="Rectangle 1053">
            <a:extLst>
              <a:ext uri="{FF2B5EF4-FFF2-40B4-BE49-F238E27FC236}">
                <a16:creationId xmlns:a16="http://schemas.microsoft.com/office/drawing/2014/main" id="{9B5C5236-4D48-DD8D-8025-DB2928D9C7D2}"/>
              </a:ext>
            </a:extLst>
          </p:cNvPr>
          <p:cNvSpPr/>
          <p:nvPr/>
        </p:nvSpPr>
        <p:spPr>
          <a:xfrm>
            <a:off x="922252" y="874424"/>
            <a:ext cx="1359521" cy="359462"/>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Waste Reduction &amp; Recycling</a:t>
            </a:r>
          </a:p>
        </p:txBody>
      </p:sp>
      <p:sp>
        <p:nvSpPr>
          <p:cNvPr id="1055" name="Rectangle 1054">
            <a:extLst>
              <a:ext uri="{FF2B5EF4-FFF2-40B4-BE49-F238E27FC236}">
                <a16:creationId xmlns:a16="http://schemas.microsoft.com/office/drawing/2014/main" id="{CC7899B7-6337-23A1-DD5F-C3C89B5C08AE}"/>
              </a:ext>
            </a:extLst>
          </p:cNvPr>
          <p:cNvSpPr/>
          <p:nvPr/>
        </p:nvSpPr>
        <p:spPr>
          <a:xfrm>
            <a:off x="922252" y="1283634"/>
            <a:ext cx="1359521" cy="359462"/>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Green Construction</a:t>
            </a:r>
          </a:p>
        </p:txBody>
      </p:sp>
      <p:sp>
        <p:nvSpPr>
          <p:cNvPr id="1056" name="Right Brace 1055">
            <a:extLst>
              <a:ext uri="{FF2B5EF4-FFF2-40B4-BE49-F238E27FC236}">
                <a16:creationId xmlns:a16="http://schemas.microsoft.com/office/drawing/2014/main" id="{B2F2733C-4CDC-7C02-6822-D654F0EC419D}"/>
              </a:ext>
            </a:extLst>
          </p:cNvPr>
          <p:cNvSpPr/>
          <p:nvPr/>
        </p:nvSpPr>
        <p:spPr>
          <a:xfrm>
            <a:off x="2288973" y="570029"/>
            <a:ext cx="218155" cy="1031141"/>
          </a:xfrm>
          <a:prstGeom prst="rightBrace">
            <a:avLst>
              <a:gd name="adj1" fmla="val 8333"/>
              <a:gd name="adj2" fmla="val 1753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Rectangle 1">
            <a:extLst>
              <a:ext uri="{FF2B5EF4-FFF2-40B4-BE49-F238E27FC236}">
                <a16:creationId xmlns:a16="http://schemas.microsoft.com/office/drawing/2014/main" id="{515F9227-087B-E7F9-D248-7AC3401BB6BD}"/>
              </a:ext>
            </a:extLst>
          </p:cNvPr>
          <p:cNvSpPr/>
          <p:nvPr/>
        </p:nvSpPr>
        <p:spPr>
          <a:xfrm>
            <a:off x="7212748" y="4401952"/>
            <a:ext cx="1359521" cy="268475"/>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EV Charging</a:t>
            </a:r>
          </a:p>
        </p:txBody>
      </p:sp>
      <p:sp>
        <p:nvSpPr>
          <p:cNvPr id="5" name="Rectangle 4">
            <a:extLst>
              <a:ext uri="{FF2B5EF4-FFF2-40B4-BE49-F238E27FC236}">
                <a16:creationId xmlns:a16="http://schemas.microsoft.com/office/drawing/2014/main" id="{8047DBAF-CD8F-EE39-5B91-DC16861D6BD8}"/>
              </a:ext>
            </a:extLst>
          </p:cNvPr>
          <p:cNvSpPr/>
          <p:nvPr/>
        </p:nvSpPr>
        <p:spPr>
          <a:xfrm>
            <a:off x="7382593" y="2064864"/>
            <a:ext cx="1359521" cy="623447"/>
          </a:xfrm>
          <a:prstGeom prst="rect">
            <a:avLst/>
          </a:prstGeom>
          <a:solidFill>
            <a:srgbClr val="79DB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a:solidFill>
                  <a:schemeClr val="tx2"/>
                </a:solidFill>
              </a:rPr>
              <a:t>Energy Savings in Scientific Infrastructure</a:t>
            </a:r>
          </a:p>
        </p:txBody>
      </p:sp>
    </p:spTree>
    <p:extLst>
      <p:ext uri="{BB962C8B-B14F-4D97-AF65-F5344CB8AC3E}">
        <p14:creationId xmlns:p14="http://schemas.microsoft.com/office/powerpoint/2010/main" val="1932340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F89660-ED7E-D079-5DE8-3EE28C1D7E85}"/>
              </a:ext>
            </a:extLst>
          </p:cNvPr>
          <p:cNvSpPr>
            <a:spLocks noGrp="1"/>
          </p:cNvSpPr>
          <p:nvPr>
            <p:ph type="title"/>
          </p:nvPr>
        </p:nvSpPr>
        <p:spPr/>
        <p:txBody>
          <a:bodyPr/>
          <a:lstStyle/>
          <a:p>
            <a:r>
              <a:rPr lang="en-US"/>
              <a:t>Zero Emission Energy Plan and Projection</a:t>
            </a:r>
          </a:p>
        </p:txBody>
      </p:sp>
      <p:sp>
        <p:nvSpPr>
          <p:cNvPr id="4" name="Date Placeholder 3">
            <a:extLst>
              <a:ext uri="{FF2B5EF4-FFF2-40B4-BE49-F238E27FC236}">
                <a16:creationId xmlns:a16="http://schemas.microsoft.com/office/drawing/2014/main" id="{11E5E6CB-BB51-771F-4377-6F5570938128}"/>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5" name="Footer Placeholder 4">
            <a:extLst>
              <a:ext uri="{FF2B5EF4-FFF2-40B4-BE49-F238E27FC236}">
                <a16:creationId xmlns:a16="http://schemas.microsoft.com/office/drawing/2014/main" id="{48283859-217A-2081-7A5D-A3005FAD603E}"/>
              </a:ext>
            </a:extLst>
          </p:cNvPr>
          <p:cNvSpPr>
            <a:spLocks noGrp="1"/>
          </p:cNvSpPr>
          <p:nvPr>
            <p:ph type="ftr" sz="quarter" idx="3"/>
          </p:nvPr>
        </p:nvSpPr>
        <p:spPr/>
        <p:txBody>
          <a:bodyPr/>
          <a:lstStyle/>
          <a:p>
            <a:pPr>
              <a:defRPr/>
            </a:pPr>
            <a:r>
              <a:rPr lang="en-US"/>
              <a:t>Catherine Hurley | Sustainability Program Update</a:t>
            </a:r>
            <a:endParaRPr lang="en-US" b="1"/>
          </a:p>
        </p:txBody>
      </p:sp>
      <p:sp>
        <p:nvSpPr>
          <p:cNvPr id="6" name="Slide Number Placeholder 5">
            <a:extLst>
              <a:ext uri="{FF2B5EF4-FFF2-40B4-BE49-F238E27FC236}">
                <a16:creationId xmlns:a16="http://schemas.microsoft.com/office/drawing/2014/main" id="{1BD06753-9B52-9369-5E5E-E3A50E85D308}"/>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a:p>
        </p:txBody>
      </p:sp>
      <p:graphicFrame>
        <p:nvGraphicFramePr>
          <p:cNvPr id="8" name="Chart 7">
            <a:extLst>
              <a:ext uri="{FF2B5EF4-FFF2-40B4-BE49-F238E27FC236}">
                <a16:creationId xmlns:a16="http://schemas.microsoft.com/office/drawing/2014/main" id="{CCC70BD0-8A14-4B43-8836-20C6965AA6D3}"/>
              </a:ext>
            </a:extLst>
          </p:cNvPr>
          <p:cNvGraphicFramePr>
            <a:graphicFrameLocks/>
          </p:cNvGraphicFramePr>
          <p:nvPr>
            <p:extLst>
              <p:ext uri="{D42A27DB-BD31-4B8C-83A1-F6EECF244321}">
                <p14:modId xmlns:p14="http://schemas.microsoft.com/office/powerpoint/2010/main" val="4001000887"/>
              </p:ext>
            </p:extLst>
          </p:nvPr>
        </p:nvGraphicFramePr>
        <p:xfrm>
          <a:off x="429418" y="902198"/>
          <a:ext cx="8333581" cy="361265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1FE14E0-8EB0-98C3-FAB5-1F64A66CED74}"/>
              </a:ext>
            </a:extLst>
          </p:cNvPr>
          <p:cNvSpPr txBox="1"/>
          <p:nvPr/>
        </p:nvSpPr>
        <p:spPr>
          <a:xfrm>
            <a:off x="3838575" y="971550"/>
            <a:ext cx="5486400" cy="369332"/>
          </a:xfrm>
          <a:prstGeom prst="rect">
            <a:avLst/>
          </a:prstGeom>
          <a:noFill/>
        </p:spPr>
        <p:txBody>
          <a:bodyPr wrap="square">
            <a:spAutoFit/>
          </a:bodyPr>
          <a:lstStyle/>
          <a:p>
            <a:pPr lvl="1"/>
            <a:r>
              <a:rPr lang="en-US" sz="1800">
                <a:solidFill>
                  <a:schemeClr val="accent6"/>
                </a:solidFill>
              </a:rPr>
              <a:t>Goal: 100% CFE by 2030 w/ 50% 24/7</a:t>
            </a:r>
          </a:p>
        </p:txBody>
      </p:sp>
    </p:spTree>
    <p:extLst>
      <p:ext uri="{BB962C8B-B14F-4D97-AF65-F5344CB8AC3E}">
        <p14:creationId xmlns:p14="http://schemas.microsoft.com/office/powerpoint/2010/main" val="4109521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CAAAB2-0B40-95DC-3E3B-06FC2668F73D}"/>
              </a:ext>
            </a:extLst>
          </p:cNvPr>
          <p:cNvSpPr>
            <a:spLocks noGrp="1"/>
          </p:cNvSpPr>
          <p:nvPr>
            <p:ph type="title"/>
          </p:nvPr>
        </p:nvSpPr>
        <p:spPr>
          <a:xfrm>
            <a:off x="228600" y="188813"/>
            <a:ext cx="4343400" cy="605191"/>
          </a:xfrm>
        </p:spPr>
        <p:txBody>
          <a:bodyPr/>
          <a:lstStyle/>
          <a:p>
            <a:r>
              <a:rPr lang="en-US" dirty="0"/>
              <a:t>Reduction of Natural Gas Use for Net Zero Buildings Goal</a:t>
            </a:r>
          </a:p>
        </p:txBody>
      </p:sp>
      <p:sp>
        <p:nvSpPr>
          <p:cNvPr id="4" name="Date Placeholder 3">
            <a:extLst>
              <a:ext uri="{FF2B5EF4-FFF2-40B4-BE49-F238E27FC236}">
                <a16:creationId xmlns:a16="http://schemas.microsoft.com/office/drawing/2014/main" id="{964B478E-CBCF-B163-AD1A-4AF590C0B392}"/>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5" name="Footer Placeholder 4">
            <a:extLst>
              <a:ext uri="{FF2B5EF4-FFF2-40B4-BE49-F238E27FC236}">
                <a16:creationId xmlns:a16="http://schemas.microsoft.com/office/drawing/2014/main" id="{570D5C7F-2E67-F325-A820-BFDB4EF694CB}"/>
              </a:ext>
            </a:extLst>
          </p:cNvPr>
          <p:cNvSpPr>
            <a:spLocks noGrp="1"/>
          </p:cNvSpPr>
          <p:nvPr>
            <p:ph type="ftr" sz="quarter" idx="3"/>
          </p:nvPr>
        </p:nvSpPr>
        <p:spPr/>
        <p:txBody>
          <a:bodyPr/>
          <a:lstStyle/>
          <a:p>
            <a:pPr>
              <a:defRPr/>
            </a:pPr>
            <a:r>
              <a:rPr lang="en-US"/>
              <a:t>Catherine Hurley | Sustainability Program Update</a:t>
            </a:r>
            <a:endParaRPr lang="en-US" b="1"/>
          </a:p>
        </p:txBody>
      </p:sp>
      <p:sp>
        <p:nvSpPr>
          <p:cNvPr id="6" name="Slide Number Placeholder 5">
            <a:extLst>
              <a:ext uri="{FF2B5EF4-FFF2-40B4-BE49-F238E27FC236}">
                <a16:creationId xmlns:a16="http://schemas.microsoft.com/office/drawing/2014/main" id="{B95D9B84-CBAD-2978-0537-EA322B360C8B}"/>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a:p>
        </p:txBody>
      </p:sp>
      <p:graphicFrame>
        <p:nvGraphicFramePr>
          <p:cNvPr id="7" name="Chart 6">
            <a:extLst>
              <a:ext uri="{FF2B5EF4-FFF2-40B4-BE49-F238E27FC236}">
                <a16:creationId xmlns:a16="http://schemas.microsoft.com/office/drawing/2014/main" id="{7ECF1D21-97B7-3A87-D8E5-D4C4923FC658}"/>
              </a:ext>
            </a:extLst>
          </p:cNvPr>
          <p:cNvGraphicFramePr>
            <a:graphicFrameLocks/>
          </p:cNvGraphicFramePr>
          <p:nvPr>
            <p:extLst>
              <p:ext uri="{D42A27DB-BD31-4B8C-83A1-F6EECF244321}">
                <p14:modId xmlns:p14="http://schemas.microsoft.com/office/powerpoint/2010/main" val="745415610"/>
              </p:ext>
            </p:extLst>
          </p:nvPr>
        </p:nvGraphicFramePr>
        <p:xfrm>
          <a:off x="0" y="1358368"/>
          <a:ext cx="8764270" cy="291711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2F01D6F-AB18-D235-B4B3-97B51BA449AC}"/>
              </a:ext>
            </a:extLst>
          </p:cNvPr>
          <p:cNvSpPr txBox="1"/>
          <p:nvPr/>
        </p:nvSpPr>
        <p:spPr>
          <a:xfrm>
            <a:off x="5559317" y="996151"/>
            <a:ext cx="3486001" cy="692497"/>
          </a:xfrm>
          <a:prstGeom prst="rect">
            <a:avLst/>
          </a:prstGeom>
          <a:noFill/>
        </p:spPr>
        <p:txBody>
          <a:bodyPr wrap="square" rtlCol="0">
            <a:spAutoFit/>
          </a:bodyPr>
          <a:lstStyle/>
          <a:p>
            <a:r>
              <a:rPr lang="en-US" sz="1300" b="1" dirty="0"/>
              <a:t>In progress:</a:t>
            </a:r>
          </a:p>
          <a:p>
            <a:r>
              <a:rPr lang="en-US" sz="1300" dirty="0"/>
              <a:t>88% reduction at CUB from UIP Project (SLI funded utility upgrade project)</a:t>
            </a:r>
          </a:p>
        </p:txBody>
      </p:sp>
      <p:cxnSp>
        <p:nvCxnSpPr>
          <p:cNvPr id="9" name="Straight Arrow Connector 8">
            <a:extLst>
              <a:ext uri="{FF2B5EF4-FFF2-40B4-BE49-F238E27FC236}">
                <a16:creationId xmlns:a16="http://schemas.microsoft.com/office/drawing/2014/main" id="{97D3153B-1D38-3710-F5A2-68415BA5C04A}"/>
              </a:ext>
            </a:extLst>
          </p:cNvPr>
          <p:cNvCxnSpPr>
            <a:cxnSpLocks/>
          </p:cNvCxnSpPr>
          <p:nvPr/>
        </p:nvCxnSpPr>
        <p:spPr>
          <a:xfrm flipV="1">
            <a:off x="5003568" y="3277635"/>
            <a:ext cx="711432" cy="927718"/>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0" name="TextBox 9">
            <a:extLst>
              <a:ext uri="{FF2B5EF4-FFF2-40B4-BE49-F238E27FC236}">
                <a16:creationId xmlns:a16="http://schemas.microsoft.com/office/drawing/2014/main" id="{84446D77-2532-693F-6684-874FDDB4D7AB}"/>
              </a:ext>
            </a:extLst>
          </p:cNvPr>
          <p:cNvSpPr txBox="1"/>
          <p:nvPr/>
        </p:nvSpPr>
        <p:spPr>
          <a:xfrm>
            <a:off x="2761170" y="4147349"/>
            <a:ext cx="5172075" cy="692497"/>
          </a:xfrm>
          <a:prstGeom prst="rect">
            <a:avLst/>
          </a:prstGeom>
          <a:noFill/>
        </p:spPr>
        <p:txBody>
          <a:bodyPr wrap="square" rtlCol="0">
            <a:spAutoFit/>
          </a:bodyPr>
          <a:lstStyle/>
          <a:p>
            <a:r>
              <a:rPr lang="en-US" sz="1300" b="1" dirty="0"/>
              <a:t>Study underway: </a:t>
            </a:r>
          </a:p>
          <a:p>
            <a:r>
              <a:rPr lang="en-US" sz="1300" dirty="0"/>
              <a:t>Incremental reduction as building and feeder specific projects are completed.</a:t>
            </a:r>
          </a:p>
        </p:txBody>
      </p:sp>
      <p:cxnSp>
        <p:nvCxnSpPr>
          <p:cNvPr id="11" name="Straight Arrow Connector 10">
            <a:extLst>
              <a:ext uri="{FF2B5EF4-FFF2-40B4-BE49-F238E27FC236}">
                <a16:creationId xmlns:a16="http://schemas.microsoft.com/office/drawing/2014/main" id="{E7053CFE-7DB1-65A0-BE81-EABB50567253}"/>
              </a:ext>
            </a:extLst>
          </p:cNvPr>
          <p:cNvCxnSpPr>
            <a:cxnSpLocks/>
          </p:cNvCxnSpPr>
          <p:nvPr/>
        </p:nvCxnSpPr>
        <p:spPr>
          <a:xfrm flipH="1">
            <a:off x="4868734" y="1411656"/>
            <a:ext cx="690583" cy="129222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2" name="Straight Arrow Connector 11">
            <a:extLst>
              <a:ext uri="{FF2B5EF4-FFF2-40B4-BE49-F238E27FC236}">
                <a16:creationId xmlns:a16="http://schemas.microsoft.com/office/drawing/2014/main" id="{D8A6C33E-2089-18C8-AEEF-E42FC8BC32F6}"/>
              </a:ext>
            </a:extLst>
          </p:cNvPr>
          <p:cNvCxnSpPr>
            <a:cxnSpLocks/>
            <a:stCxn id="13" idx="1"/>
          </p:cNvCxnSpPr>
          <p:nvPr/>
        </p:nvCxnSpPr>
        <p:spPr>
          <a:xfrm flipH="1">
            <a:off x="4447821" y="531706"/>
            <a:ext cx="1111495" cy="1897283"/>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3" name="TextBox 12">
            <a:extLst>
              <a:ext uri="{FF2B5EF4-FFF2-40B4-BE49-F238E27FC236}">
                <a16:creationId xmlns:a16="http://schemas.microsoft.com/office/drawing/2014/main" id="{26EFC3DD-C0C4-B91F-24EA-819CBBC18D38}"/>
              </a:ext>
            </a:extLst>
          </p:cNvPr>
          <p:cNvSpPr txBox="1"/>
          <p:nvPr/>
        </p:nvSpPr>
        <p:spPr>
          <a:xfrm>
            <a:off x="5559316" y="185457"/>
            <a:ext cx="5553531" cy="692497"/>
          </a:xfrm>
          <a:prstGeom prst="rect">
            <a:avLst/>
          </a:prstGeom>
          <a:noFill/>
        </p:spPr>
        <p:txBody>
          <a:bodyPr wrap="square" rtlCol="0">
            <a:spAutoFit/>
          </a:bodyPr>
          <a:lstStyle/>
          <a:p>
            <a:r>
              <a:rPr lang="en-US" sz="1300" b="1" dirty="0"/>
              <a:t>Planning:</a:t>
            </a:r>
          </a:p>
          <a:p>
            <a:r>
              <a:rPr lang="en-US" sz="1300" dirty="0"/>
              <a:t>Reduction from FREP Project </a:t>
            </a:r>
          </a:p>
          <a:p>
            <a:r>
              <a:rPr lang="en-US" sz="1300" dirty="0"/>
              <a:t>(ESPC funded efficiencies at multiple buildings)</a:t>
            </a:r>
          </a:p>
        </p:txBody>
      </p:sp>
      <p:sp>
        <p:nvSpPr>
          <p:cNvPr id="14" name="TextBox 13">
            <a:extLst>
              <a:ext uri="{FF2B5EF4-FFF2-40B4-BE49-F238E27FC236}">
                <a16:creationId xmlns:a16="http://schemas.microsoft.com/office/drawing/2014/main" id="{81B64058-1E55-38C6-2898-139800703A4A}"/>
              </a:ext>
            </a:extLst>
          </p:cNvPr>
          <p:cNvSpPr txBox="1"/>
          <p:nvPr/>
        </p:nvSpPr>
        <p:spPr>
          <a:xfrm>
            <a:off x="6770754" y="2596314"/>
            <a:ext cx="2414429" cy="492443"/>
          </a:xfrm>
          <a:prstGeom prst="rect">
            <a:avLst/>
          </a:prstGeom>
          <a:noFill/>
        </p:spPr>
        <p:txBody>
          <a:bodyPr wrap="square" rtlCol="0">
            <a:spAutoFit/>
          </a:bodyPr>
          <a:lstStyle/>
          <a:p>
            <a:r>
              <a:rPr lang="en-US" sz="1300" b="1"/>
              <a:t>Federal Goal: </a:t>
            </a:r>
            <a:r>
              <a:rPr lang="en-US" sz="1300"/>
              <a:t>Net Zero Carbon Emission by 2045</a:t>
            </a:r>
          </a:p>
        </p:txBody>
      </p:sp>
      <p:cxnSp>
        <p:nvCxnSpPr>
          <p:cNvPr id="21" name="Straight Arrow Connector 20">
            <a:extLst>
              <a:ext uri="{FF2B5EF4-FFF2-40B4-BE49-F238E27FC236}">
                <a16:creationId xmlns:a16="http://schemas.microsoft.com/office/drawing/2014/main" id="{BAE441B7-8E13-74D7-8894-CBCC089DDB7C}"/>
              </a:ext>
            </a:extLst>
          </p:cNvPr>
          <p:cNvCxnSpPr>
            <a:cxnSpLocks/>
          </p:cNvCxnSpPr>
          <p:nvPr/>
        </p:nvCxnSpPr>
        <p:spPr>
          <a:xfrm>
            <a:off x="7658705" y="3066379"/>
            <a:ext cx="0" cy="845173"/>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440084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F31E8D13-D473-7F16-3969-CB67D043F8D5}"/>
              </a:ext>
            </a:extLst>
          </p:cNvPr>
          <p:cNvPicPr>
            <a:picLocks noChangeAspect="1"/>
          </p:cNvPicPr>
          <p:nvPr/>
        </p:nvPicPr>
        <p:blipFill>
          <a:blip r:embed="rId2"/>
          <a:stretch>
            <a:fillRect/>
          </a:stretch>
        </p:blipFill>
        <p:spPr>
          <a:xfrm>
            <a:off x="2565442" y="1278640"/>
            <a:ext cx="1656422" cy="1290166"/>
          </a:xfrm>
          <a:prstGeom prst="rect">
            <a:avLst/>
          </a:prstGeom>
        </p:spPr>
      </p:pic>
      <p:sp>
        <p:nvSpPr>
          <p:cNvPr id="3" name="Title 2">
            <a:extLst>
              <a:ext uri="{FF2B5EF4-FFF2-40B4-BE49-F238E27FC236}">
                <a16:creationId xmlns:a16="http://schemas.microsoft.com/office/drawing/2014/main" id="{FA10EA01-945B-A60B-0DC3-23EF8C75F166}"/>
              </a:ext>
            </a:extLst>
          </p:cNvPr>
          <p:cNvSpPr>
            <a:spLocks noGrp="1"/>
          </p:cNvSpPr>
          <p:nvPr>
            <p:ph type="title"/>
          </p:nvPr>
        </p:nvSpPr>
        <p:spPr/>
        <p:txBody>
          <a:bodyPr/>
          <a:lstStyle/>
          <a:p>
            <a:r>
              <a:rPr lang="en-US"/>
              <a:t>Fermilab Resilience and Efficiency Project </a:t>
            </a:r>
          </a:p>
        </p:txBody>
      </p:sp>
      <p:sp>
        <p:nvSpPr>
          <p:cNvPr id="4" name="Date Placeholder 3">
            <a:extLst>
              <a:ext uri="{FF2B5EF4-FFF2-40B4-BE49-F238E27FC236}">
                <a16:creationId xmlns:a16="http://schemas.microsoft.com/office/drawing/2014/main" id="{A8F2904D-F5CC-59B5-A8F7-750A18F4DD72}"/>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5" name="Footer Placeholder 4">
            <a:extLst>
              <a:ext uri="{FF2B5EF4-FFF2-40B4-BE49-F238E27FC236}">
                <a16:creationId xmlns:a16="http://schemas.microsoft.com/office/drawing/2014/main" id="{FCD23D0C-A643-8637-7483-E7D2AC4D9C9E}"/>
              </a:ext>
            </a:extLst>
          </p:cNvPr>
          <p:cNvSpPr>
            <a:spLocks noGrp="1"/>
          </p:cNvSpPr>
          <p:nvPr>
            <p:ph type="ftr" sz="quarter" idx="3"/>
          </p:nvPr>
        </p:nvSpPr>
        <p:spPr/>
        <p:txBody>
          <a:bodyPr/>
          <a:lstStyle/>
          <a:p>
            <a:pPr>
              <a:defRPr/>
            </a:pPr>
            <a:r>
              <a:rPr lang="en-US"/>
              <a:t>Catherine Hurley | Sustainability Program Update</a:t>
            </a:r>
            <a:endParaRPr lang="en-US" b="1"/>
          </a:p>
        </p:txBody>
      </p:sp>
      <p:sp>
        <p:nvSpPr>
          <p:cNvPr id="6" name="Slide Number Placeholder 5">
            <a:extLst>
              <a:ext uri="{FF2B5EF4-FFF2-40B4-BE49-F238E27FC236}">
                <a16:creationId xmlns:a16="http://schemas.microsoft.com/office/drawing/2014/main" id="{A159005B-D1F9-B282-5665-991AF26466DF}"/>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a:p>
        </p:txBody>
      </p:sp>
      <p:sp>
        <p:nvSpPr>
          <p:cNvPr id="40" name="Rectangle: Rounded Corners 39">
            <a:extLst>
              <a:ext uri="{FF2B5EF4-FFF2-40B4-BE49-F238E27FC236}">
                <a16:creationId xmlns:a16="http://schemas.microsoft.com/office/drawing/2014/main" id="{D06E2E9D-4872-CBA7-2FF7-D184595EB2F5}"/>
              </a:ext>
            </a:extLst>
          </p:cNvPr>
          <p:cNvSpPr/>
          <p:nvPr/>
        </p:nvSpPr>
        <p:spPr>
          <a:xfrm>
            <a:off x="115870" y="877330"/>
            <a:ext cx="4425149" cy="3478427"/>
          </a:xfrm>
          <a:prstGeom prst="roundRect">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1" name="Rectangle 40">
            <a:extLst>
              <a:ext uri="{FF2B5EF4-FFF2-40B4-BE49-F238E27FC236}">
                <a16:creationId xmlns:a16="http://schemas.microsoft.com/office/drawing/2014/main" id="{091BBBAF-20DA-E032-A7CD-D361DBAF891A}"/>
              </a:ext>
            </a:extLst>
          </p:cNvPr>
          <p:cNvSpPr/>
          <p:nvPr/>
        </p:nvSpPr>
        <p:spPr>
          <a:xfrm>
            <a:off x="535710" y="1275533"/>
            <a:ext cx="1666508" cy="1231543"/>
          </a:xfrm>
          <a:prstGeom prst="rect">
            <a:avLst/>
          </a:prstGeom>
          <a:blipFill rotWithShape="1">
            <a:blip r:embed="rId3" cstate="screen">
              <a:extLst>
                <a:ext uri="{28A0092B-C50C-407E-A947-70E740481C1C}">
                  <a14:useLocalDpi xmlns:a14="http://schemas.microsoft.com/office/drawing/2010/main"/>
                </a:ext>
              </a:extLst>
            </a:blip>
            <a:srcRect/>
            <a:stretch>
              <a:fillRect l="-48000" r="-4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grpSp>
        <p:nvGrpSpPr>
          <p:cNvPr id="42" name="Group 41">
            <a:extLst>
              <a:ext uri="{FF2B5EF4-FFF2-40B4-BE49-F238E27FC236}">
                <a16:creationId xmlns:a16="http://schemas.microsoft.com/office/drawing/2014/main" id="{42A62B6A-E073-764F-6886-04F1332EA1DC}"/>
              </a:ext>
            </a:extLst>
          </p:cNvPr>
          <p:cNvGrpSpPr/>
          <p:nvPr/>
        </p:nvGrpSpPr>
        <p:grpSpPr>
          <a:xfrm>
            <a:off x="872502" y="2283773"/>
            <a:ext cx="3487617" cy="345102"/>
            <a:chOff x="726806" y="2131004"/>
            <a:chExt cx="1914710" cy="460136"/>
          </a:xfrm>
        </p:grpSpPr>
        <p:sp>
          <p:nvSpPr>
            <p:cNvPr id="43" name="Rectangle 42">
              <a:extLst>
                <a:ext uri="{FF2B5EF4-FFF2-40B4-BE49-F238E27FC236}">
                  <a16:creationId xmlns:a16="http://schemas.microsoft.com/office/drawing/2014/main" id="{45EF80A6-FFD9-95A9-05B0-2C7B1102CF42}"/>
                </a:ext>
              </a:extLst>
            </p:cNvPr>
            <p:cNvSpPr/>
            <p:nvPr/>
          </p:nvSpPr>
          <p:spPr>
            <a:xfrm>
              <a:off x="726806" y="2131004"/>
              <a:ext cx="1914710" cy="46013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800"/>
            </a:p>
          </p:txBody>
        </p:sp>
        <p:sp>
          <p:nvSpPr>
            <p:cNvPr id="44" name="TextBox 43">
              <a:extLst>
                <a:ext uri="{FF2B5EF4-FFF2-40B4-BE49-F238E27FC236}">
                  <a16:creationId xmlns:a16="http://schemas.microsoft.com/office/drawing/2014/main" id="{17E2A1A5-D0A9-D4D7-7FFD-7DD7DA67F043}"/>
                </a:ext>
              </a:extLst>
            </p:cNvPr>
            <p:cNvSpPr txBox="1"/>
            <p:nvPr/>
          </p:nvSpPr>
          <p:spPr>
            <a:xfrm>
              <a:off x="726806" y="2131004"/>
              <a:ext cx="1914710" cy="4601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431" tIns="21431" rIns="21431" bIns="21431" numCol="1" spcCol="1270" anchor="ctr" anchorCtr="0">
              <a:noAutofit/>
            </a:bodyPr>
            <a:lstStyle/>
            <a:p>
              <a:pPr algn="ctr" defTabSz="500063">
                <a:lnSpc>
                  <a:spcPct val="90000"/>
                </a:lnSpc>
                <a:spcAft>
                  <a:spcPct val="5000"/>
                </a:spcAft>
              </a:pPr>
              <a:r>
                <a:rPr lang="en-US" sz="1125"/>
                <a:t>Lighting</a:t>
              </a:r>
            </a:p>
          </p:txBody>
        </p:sp>
      </p:grpSp>
      <p:grpSp>
        <p:nvGrpSpPr>
          <p:cNvPr id="45" name="Group 44">
            <a:extLst>
              <a:ext uri="{FF2B5EF4-FFF2-40B4-BE49-F238E27FC236}">
                <a16:creationId xmlns:a16="http://schemas.microsoft.com/office/drawing/2014/main" id="{53319D28-2FEC-8136-2717-22AEC9E69B7D}"/>
              </a:ext>
            </a:extLst>
          </p:cNvPr>
          <p:cNvGrpSpPr/>
          <p:nvPr/>
        </p:nvGrpSpPr>
        <p:grpSpPr>
          <a:xfrm>
            <a:off x="2873743" y="3877837"/>
            <a:ext cx="1436033" cy="345102"/>
            <a:chOff x="3440776" y="2131004"/>
            <a:chExt cx="1914710" cy="460136"/>
          </a:xfrm>
        </p:grpSpPr>
        <p:sp>
          <p:nvSpPr>
            <p:cNvPr id="46" name="Rectangle 45">
              <a:extLst>
                <a:ext uri="{FF2B5EF4-FFF2-40B4-BE49-F238E27FC236}">
                  <a16:creationId xmlns:a16="http://schemas.microsoft.com/office/drawing/2014/main" id="{7FA82688-CB9E-33E7-A833-4863DA83CFFF}"/>
                </a:ext>
              </a:extLst>
            </p:cNvPr>
            <p:cNvSpPr/>
            <p:nvPr/>
          </p:nvSpPr>
          <p:spPr>
            <a:xfrm>
              <a:off x="3440776" y="2131004"/>
              <a:ext cx="1914710" cy="46013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800"/>
            </a:p>
          </p:txBody>
        </p:sp>
        <p:sp>
          <p:nvSpPr>
            <p:cNvPr id="47" name="TextBox 46">
              <a:extLst>
                <a:ext uri="{FF2B5EF4-FFF2-40B4-BE49-F238E27FC236}">
                  <a16:creationId xmlns:a16="http://schemas.microsoft.com/office/drawing/2014/main" id="{F5AD7177-9D27-1FCB-4BEF-EEA234FEB037}"/>
                </a:ext>
              </a:extLst>
            </p:cNvPr>
            <p:cNvSpPr txBox="1"/>
            <p:nvPr/>
          </p:nvSpPr>
          <p:spPr>
            <a:xfrm>
              <a:off x="3440776" y="2131004"/>
              <a:ext cx="1914710" cy="4601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431" tIns="21431" rIns="21431" bIns="21431" numCol="1" spcCol="1270" anchor="ctr" anchorCtr="0">
              <a:noAutofit/>
            </a:bodyPr>
            <a:lstStyle/>
            <a:p>
              <a:pPr algn="ctr" defTabSz="500063">
                <a:lnSpc>
                  <a:spcPct val="90000"/>
                </a:lnSpc>
                <a:spcAft>
                  <a:spcPct val="5000"/>
                </a:spcAft>
              </a:pPr>
              <a:r>
                <a:rPr lang="en-US" sz="1125"/>
                <a:t>Controls</a:t>
              </a:r>
            </a:p>
          </p:txBody>
        </p:sp>
      </p:grpSp>
      <p:sp>
        <p:nvSpPr>
          <p:cNvPr id="48" name="Rectangle 47">
            <a:extLst>
              <a:ext uri="{FF2B5EF4-FFF2-40B4-BE49-F238E27FC236}">
                <a16:creationId xmlns:a16="http://schemas.microsoft.com/office/drawing/2014/main" id="{67840DD6-9BBA-E5DB-D6AE-517DF5FBFD95}"/>
              </a:ext>
            </a:extLst>
          </p:cNvPr>
          <p:cNvSpPr/>
          <p:nvPr/>
        </p:nvSpPr>
        <p:spPr>
          <a:xfrm>
            <a:off x="4816582" y="2950566"/>
            <a:ext cx="1666508" cy="1231543"/>
          </a:xfrm>
          <a:prstGeom prst="rect">
            <a:avLst/>
          </a:prstGeom>
          <a:blipFill rotWithShape="1">
            <a:blip r:embed="rId4" cstate="screen">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grpSp>
        <p:nvGrpSpPr>
          <p:cNvPr id="49" name="Group 48">
            <a:extLst>
              <a:ext uri="{FF2B5EF4-FFF2-40B4-BE49-F238E27FC236}">
                <a16:creationId xmlns:a16="http://schemas.microsoft.com/office/drawing/2014/main" id="{A006B455-A3F1-7905-8111-162086CFD6CA}"/>
              </a:ext>
            </a:extLst>
          </p:cNvPr>
          <p:cNvGrpSpPr/>
          <p:nvPr/>
        </p:nvGrpSpPr>
        <p:grpSpPr>
          <a:xfrm>
            <a:off x="5155041" y="3942323"/>
            <a:ext cx="1436033" cy="345102"/>
            <a:chOff x="6154746" y="4342404"/>
            <a:chExt cx="1914710" cy="460136"/>
          </a:xfrm>
        </p:grpSpPr>
        <p:sp>
          <p:nvSpPr>
            <p:cNvPr id="50" name="Rectangle 49">
              <a:extLst>
                <a:ext uri="{FF2B5EF4-FFF2-40B4-BE49-F238E27FC236}">
                  <a16:creationId xmlns:a16="http://schemas.microsoft.com/office/drawing/2014/main" id="{9A1A1F83-FF9B-0B40-F167-4A2FB6A212A7}"/>
                </a:ext>
              </a:extLst>
            </p:cNvPr>
            <p:cNvSpPr/>
            <p:nvPr/>
          </p:nvSpPr>
          <p:spPr>
            <a:xfrm>
              <a:off x="6154746" y="4342404"/>
              <a:ext cx="1914710" cy="46013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800"/>
            </a:p>
          </p:txBody>
        </p:sp>
        <p:sp>
          <p:nvSpPr>
            <p:cNvPr id="51" name="TextBox 50">
              <a:extLst>
                <a:ext uri="{FF2B5EF4-FFF2-40B4-BE49-F238E27FC236}">
                  <a16:creationId xmlns:a16="http://schemas.microsoft.com/office/drawing/2014/main" id="{CF5EB82A-4D38-C5B9-05CB-AD3D416DFDDF}"/>
                </a:ext>
              </a:extLst>
            </p:cNvPr>
            <p:cNvSpPr txBox="1"/>
            <p:nvPr/>
          </p:nvSpPr>
          <p:spPr>
            <a:xfrm>
              <a:off x="6154746" y="4342404"/>
              <a:ext cx="1914710" cy="4601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431" tIns="21431" rIns="21431" bIns="21431" numCol="1" spcCol="1270" anchor="ctr" anchorCtr="0">
              <a:noAutofit/>
            </a:bodyPr>
            <a:lstStyle/>
            <a:p>
              <a:pPr algn="ctr" defTabSz="500063">
                <a:lnSpc>
                  <a:spcPct val="90000"/>
                </a:lnSpc>
                <a:spcAft>
                  <a:spcPct val="5000"/>
                </a:spcAft>
              </a:pPr>
              <a:r>
                <a:rPr lang="en-US" sz="1125"/>
                <a:t>Renewables</a:t>
              </a:r>
            </a:p>
          </p:txBody>
        </p:sp>
      </p:grpSp>
      <p:sp>
        <p:nvSpPr>
          <p:cNvPr id="52" name="Rectangle 51">
            <a:extLst>
              <a:ext uri="{FF2B5EF4-FFF2-40B4-BE49-F238E27FC236}">
                <a16:creationId xmlns:a16="http://schemas.microsoft.com/office/drawing/2014/main" id="{5A1A8034-1F6D-47D2-42B3-3D3872EA7473}"/>
              </a:ext>
            </a:extLst>
          </p:cNvPr>
          <p:cNvSpPr/>
          <p:nvPr/>
        </p:nvSpPr>
        <p:spPr>
          <a:xfrm>
            <a:off x="4816582" y="1293835"/>
            <a:ext cx="1666508" cy="1231543"/>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grpSp>
        <p:nvGrpSpPr>
          <p:cNvPr id="53" name="Group 52">
            <a:extLst>
              <a:ext uri="{FF2B5EF4-FFF2-40B4-BE49-F238E27FC236}">
                <a16:creationId xmlns:a16="http://schemas.microsoft.com/office/drawing/2014/main" id="{3B1143AD-87B6-ABD2-AB70-F4F00994AD0D}"/>
              </a:ext>
            </a:extLst>
          </p:cNvPr>
          <p:cNvGrpSpPr/>
          <p:nvPr/>
        </p:nvGrpSpPr>
        <p:grpSpPr>
          <a:xfrm>
            <a:off x="5153369" y="2302073"/>
            <a:ext cx="1436033" cy="345102"/>
            <a:chOff x="767593" y="4318794"/>
            <a:chExt cx="1914710" cy="460136"/>
          </a:xfrm>
        </p:grpSpPr>
        <p:sp>
          <p:nvSpPr>
            <p:cNvPr id="54" name="Rectangle 53">
              <a:extLst>
                <a:ext uri="{FF2B5EF4-FFF2-40B4-BE49-F238E27FC236}">
                  <a16:creationId xmlns:a16="http://schemas.microsoft.com/office/drawing/2014/main" id="{8B24F0AE-EE09-4E51-2727-A5ED80D79877}"/>
                </a:ext>
              </a:extLst>
            </p:cNvPr>
            <p:cNvSpPr/>
            <p:nvPr/>
          </p:nvSpPr>
          <p:spPr>
            <a:xfrm>
              <a:off x="767593" y="4318794"/>
              <a:ext cx="1914710" cy="46013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800"/>
            </a:p>
          </p:txBody>
        </p:sp>
        <p:sp>
          <p:nvSpPr>
            <p:cNvPr id="55" name="TextBox 54">
              <a:extLst>
                <a:ext uri="{FF2B5EF4-FFF2-40B4-BE49-F238E27FC236}">
                  <a16:creationId xmlns:a16="http://schemas.microsoft.com/office/drawing/2014/main" id="{38F711AE-8F7C-5495-5B80-B624E343A84B}"/>
                </a:ext>
              </a:extLst>
            </p:cNvPr>
            <p:cNvSpPr txBox="1"/>
            <p:nvPr/>
          </p:nvSpPr>
          <p:spPr>
            <a:xfrm>
              <a:off x="767593" y="4318794"/>
              <a:ext cx="1914710" cy="4601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431" tIns="21431" rIns="21431" bIns="21431" numCol="1" spcCol="1270" anchor="ctr" anchorCtr="0">
              <a:noAutofit/>
            </a:bodyPr>
            <a:lstStyle/>
            <a:p>
              <a:pPr algn="ctr" defTabSz="500063">
                <a:lnSpc>
                  <a:spcPct val="90000"/>
                </a:lnSpc>
                <a:spcAft>
                  <a:spcPct val="5000"/>
                </a:spcAft>
              </a:pPr>
              <a:r>
                <a:rPr lang="en-US" sz="1125"/>
                <a:t>Battery Energy Storage</a:t>
              </a:r>
            </a:p>
          </p:txBody>
        </p:sp>
      </p:grpSp>
      <p:sp>
        <p:nvSpPr>
          <p:cNvPr id="56" name="Rectangle 55">
            <a:extLst>
              <a:ext uri="{FF2B5EF4-FFF2-40B4-BE49-F238E27FC236}">
                <a16:creationId xmlns:a16="http://schemas.microsoft.com/office/drawing/2014/main" id="{4A2BB944-60E0-C5F0-0194-C5122BA5CE2E}"/>
              </a:ext>
            </a:extLst>
          </p:cNvPr>
          <p:cNvSpPr/>
          <p:nvPr/>
        </p:nvSpPr>
        <p:spPr>
          <a:xfrm>
            <a:off x="6760884" y="1269693"/>
            <a:ext cx="1666508" cy="1231543"/>
          </a:xfrm>
          <a:prstGeom prst="rect">
            <a:avLst/>
          </a:prstGeom>
          <a:blipFill rotWithShape="1">
            <a:blip r:embed="rId6" cstate="screen">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grpSp>
        <p:nvGrpSpPr>
          <p:cNvPr id="57" name="Group 56">
            <a:extLst>
              <a:ext uri="{FF2B5EF4-FFF2-40B4-BE49-F238E27FC236}">
                <a16:creationId xmlns:a16="http://schemas.microsoft.com/office/drawing/2014/main" id="{D00AA2CA-27A0-B73A-8315-08A28A449F65}"/>
              </a:ext>
            </a:extLst>
          </p:cNvPr>
          <p:cNvGrpSpPr/>
          <p:nvPr/>
        </p:nvGrpSpPr>
        <p:grpSpPr>
          <a:xfrm>
            <a:off x="7097677" y="2277938"/>
            <a:ext cx="1436033" cy="345102"/>
            <a:chOff x="3360003" y="4286614"/>
            <a:chExt cx="1914710" cy="460136"/>
          </a:xfrm>
        </p:grpSpPr>
        <p:sp>
          <p:nvSpPr>
            <p:cNvPr id="58" name="Rectangle 57">
              <a:extLst>
                <a:ext uri="{FF2B5EF4-FFF2-40B4-BE49-F238E27FC236}">
                  <a16:creationId xmlns:a16="http://schemas.microsoft.com/office/drawing/2014/main" id="{79C241A8-CA5C-53F0-C0D4-3CDC3C0BCEC7}"/>
                </a:ext>
              </a:extLst>
            </p:cNvPr>
            <p:cNvSpPr/>
            <p:nvPr/>
          </p:nvSpPr>
          <p:spPr>
            <a:xfrm>
              <a:off x="3360003" y="4286614"/>
              <a:ext cx="1914710" cy="46013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800"/>
            </a:p>
          </p:txBody>
        </p:sp>
        <p:sp>
          <p:nvSpPr>
            <p:cNvPr id="59" name="TextBox 58">
              <a:extLst>
                <a:ext uri="{FF2B5EF4-FFF2-40B4-BE49-F238E27FC236}">
                  <a16:creationId xmlns:a16="http://schemas.microsoft.com/office/drawing/2014/main" id="{E173848A-A169-75A2-DDE5-D6847FE9C655}"/>
                </a:ext>
              </a:extLst>
            </p:cNvPr>
            <p:cNvSpPr txBox="1"/>
            <p:nvPr/>
          </p:nvSpPr>
          <p:spPr>
            <a:xfrm>
              <a:off x="3360003" y="4286614"/>
              <a:ext cx="1914710" cy="4601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431" tIns="21431" rIns="21431" bIns="21431" numCol="1" spcCol="1270" anchor="ctr" anchorCtr="0">
              <a:noAutofit/>
            </a:bodyPr>
            <a:lstStyle/>
            <a:p>
              <a:pPr algn="ctr" defTabSz="500063">
                <a:lnSpc>
                  <a:spcPct val="90000"/>
                </a:lnSpc>
                <a:spcAft>
                  <a:spcPct val="5000"/>
                </a:spcAft>
              </a:pPr>
              <a:r>
                <a:rPr lang="en-US" sz="1125"/>
                <a:t>Microgrid</a:t>
              </a:r>
            </a:p>
          </p:txBody>
        </p:sp>
      </p:grpSp>
      <p:sp>
        <p:nvSpPr>
          <p:cNvPr id="60" name="Rectangle 59">
            <a:extLst>
              <a:ext uri="{FF2B5EF4-FFF2-40B4-BE49-F238E27FC236}">
                <a16:creationId xmlns:a16="http://schemas.microsoft.com/office/drawing/2014/main" id="{E27CB75F-6C00-A9CE-F889-131ADCBB7FC0}"/>
              </a:ext>
            </a:extLst>
          </p:cNvPr>
          <p:cNvSpPr/>
          <p:nvPr/>
        </p:nvSpPr>
        <p:spPr>
          <a:xfrm>
            <a:off x="499807" y="2848068"/>
            <a:ext cx="1666508" cy="1231543"/>
          </a:xfrm>
          <a:prstGeom prst="rect">
            <a:avLst/>
          </a:prstGeom>
          <a:blipFill rotWithShape="1">
            <a:blip r:embed="rId7" cstate="screen">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grpSp>
        <p:nvGrpSpPr>
          <p:cNvPr id="61" name="Group 60">
            <a:extLst>
              <a:ext uri="{FF2B5EF4-FFF2-40B4-BE49-F238E27FC236}">
                <a16:creationId xmlns:a16="http://schemas.microsoft.com/office/drawing/2014/main" id="{F0642FCC-95BF-A083-48C9-A7DD4CC521AC}"/>
              </a:ext>
            </a:extLst>
          </p:cNvPr>
          <p:cNvGrpSpPr/>
          <p:nvPr/>
        </p:nvGrpSpPr>
        <p:grpSpPr>
          <a:xfrm>
            <a:off x="1031582" y="3888542"/>
            <a:ext cx="1436033" cy="345102"/>
            <a:chOff x="6327194" y="2156244"/>
            <a:chExt cx="1914710" cy="460136"/>
          </a:xfrm>
        </p:grpSpPr>
        <p:sp>
          <p:nvSpPr>
            <p:cNvPr id="62" name="Rectangle 61">
              <a:extLst>
                <a:ext uri="{FF2B5EF4-FFF2-40B4-BE49-F238E27FC236}">
                  <a16:creationId xmlns:a16="http://schemas.microsoft.com/office/drawing/2014/main" id="{A970D4FE-C7D3-C446-DD49-A94EA5E2DB5E}"/>
                </a:ext>
              </a:extLst>
            </p:cNvPr>
            <p:cNvSpPr/>
            <p:nvPr/>
          </p:nvSpPr>
          <p:spPr>
            <a:xfrm>
              <a:off x="6327194" y="2156244"/>
              <a:ext cx="1914710" cy="46013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800"/>
            </a:p>
          </p:txBody>
        </p:sp>
        <p:sp>
          <p:nvSpPr>
            <p:cNvPr id="63" name="TextBox 62">
              <a:extLst>
                <a:ext uri="{FF2B5EF4-FFF2-40B4-BE49-F238E27FC236}">
                  <a16:creationId xmlns:a16="http://schemas.microsoft.com/office/drawing/2014/main" id="{C6ADFC34-7533-24CB-8BD6-415A8036B7C5}"/>
                </a:ext>
              </a:extLst>
            </p:cNvPr>
            <p:cNvSpPr txBox="1"/>
            <p:nvPr/>
          </p:nvSpPr>
          <p:spPr>
            <a:xfrm>
              <a:off x="6327194" y="2156244"/>
              <a:ext cx="1914710" cy="4601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431" tIns="21431" rIns="21431" bIns="21431" numCol="1" spcCol="1270" anchor="ctr" anchorCtr="0">
              <a:noAutofit/>
            </a:bodyPr>
            <a:lstStyle/>
            <a:p>
              <a:pPr algn="ctr" defTabSz="500063">
                <a:lnSpc>
                  <a:spcPct val="90000"/>
                </a:lnSpc>
                <a:spcAft>
                  <a:spcPct val="5000"/>
                </a:spcAft>
              </a:pPr>
              <a:r>
                <a:rPr lang="en-US" sz="1125"/>
                <a:t>Transformers</a:t>
              </a:r>
            </a:p>
          </p:txBody>
        </p:sp>
      </p:grpSp>
      <p:pic>
        <p:nvPicPr>
          <p:cNvPr id="64" name="Picture 2">
            <a:extLst>
              <a:ext uri="{FF2B5EF4-FFF2-40B4-BE49-F238E27FC236}">
                <a16:creationId xmlns:a16="http://schemas.microsoft.com/office/drawing/2014/main" id="{2C355FF2-E95E-51C1-50D7-08E2F3A1A4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0884" y="2883693"/>
            <a:ext cx="1588888" cy="1130248"/>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64">
            <a:extLst>
              <a:ext uri="{FF2B5EF4-FFF2-40B4-BE49-F238E27FC236}">
                <a16:creationId xmlns:a16="http://schemas.microsoft.com/office/drawing/2014/main" id="{BEC9833D-25C0-914E-57D0-7A149C7DDEEE}"/>
              </a:ext>
            </a:extLst>
          </p:cNvPr>
          <p:cNvGrpSpPr/>
          <p:nvPr/>
        </p:nvGrpSpPr>
        <p:grpSpPr>
          <a:xfrm>
            <a:off x="6993571" y="3942323"/>
            <a:ext cx="1436033" cy="345102"/>
            <a:chOff x="6154746" y="4342404"/>
            <a:chExt cx="1914710" cy="460136"/>
          </a:xfrm>
        </p:grpSpPr>
        <p:sp>
          <p:nvSpPr>
            <p:cNvPr id="66" name="Rectangle 65">
              <a:extLst>
                <a:ext uri="{FF2B5EF4-FFF2-40B4-BE49-F238E27FC236}">
                  <a16:creationId xmlns:a16="http://schemas.microsoft.com/office/drawing/2014/main" id="{B7E36BA4-5272-551C-55A4-A250E37CC3FF}"/>
                </a:ext>
              </a:extLst>
            </p:cNvPr>
            <p:cNvSpPr/>
            <p:nvPr/>
          </p:nvSpPr>
          <p:spPr>
            <a:xfrm>
              <a:off x="6154746" y="4342404"/>
              <a:ext cx="1914710" cy="46013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800"/>
            </a:p>
          </p:txBody>
        </p:sp>
        <p:sp>
          <p:nvSpPr>
            <p:cNvPr id="67" name="TextBox 66">
              <a:extLst>
                <a:ext uri="{FF2B5EF4-FFF2-40B4-BE49-F238E27FC236}">
                  <a16:creationId xmlns:a16="http://schemas.microsoft.com/office/drawing/2014/main" id="{76D90656-682C-12C5-573F-08BB0F0F05DC}"/>
                </a:ext>
              </a:extLst>
            </p:cNvPr>
            <p:cNvSpPr txBox="1"/>
            <p:nvPr/>
          </p:nvSpPr>
          <p:spPr>
            <a:xfrm>
              <a:off x="6154746" y="4342404"/>
              <a:ext cx="1914710" cy="4601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431" tIns="21431" rIns="21431" bIns="21431" numCol="1" spcCol="1270" anchor="ctr" anchorCtr="0">
              <a:noAutofit/>
            </a:bodyPr>
            <a:lstStyle/>
            <a:p>
              <a:pPr algn="ctr" defTabSz="500063">
                <a:lnSpc>
                  <a:spcPct val="90000"/>
                </a:lnSpc>
                <a:spcAft>
                  <a:spcPct val="5000"/>
                </a:spcAft>
              </a:pPr>
              <a:r>
                <a:rPr lang="en-US" sz="1125"/>
                <a:t>EV Charging</a:t>
              </a:r>
            </a:p>
          </p:txBody>
        </p:sp>
      </p:grpSp>
      <p:sp>
        <p:nvSpPr>
          <p:cNvPr id="68" name="Rectangle: Rounded Corners 67">
            <a:extLst>
              <a:ext uri="{FF2B5EF4-FFF2-40B4-BE49-F238E27FC236}">
                <a16:creationId xmlns:a16="http://schemas.microsoft.com/office/drawing/2014/main" id="{B0B0748E-8A7C-F2E4-EA1E-C7128238CF22}"/>
              </a:ext>
            </a:extLst>
          </p:cNvPr>
          <p:cNvSpPr/>
          <p:nvPr/>
        </p:nvSpPr>
        <p:spPr>
          <a:xfrm>
            <a:off x="4602983" y="876313"/>
            <a:ext cx="4425149" cy="3478427"/>
          </a:xfrm>
          <a:prstGeom prst="roundRect">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9" name="TextBox 68">
            <a:extLst>
              <a:ext uri="{FF2B5EF4-FFF2-40B4-BE49-F238E27FC236}">
                <a16:creationId xmlns:a16="http://schemas.microsoft.com/office/drawing/2014/main" id="{10F86F56-37E4-EDF4-D4C2-BC773D99B535}"/>
              </a:ext>
            </a:extLst>
          </p:cNvPr>
          <p:cNvSpPr txBox="1"/>
          <p:nvPr/>
        </p:nvSpPr>
        <p:spPr>
          <a:xfrm>
            <a:off x="386626" y="970334"/>
            <a:ext cx="4110039" cy="369332"/>
          </a:xfrm>
          <a:prstGeom prst="rect">
            <a:avLst/>
          </a:prstGeom>
          <a:noFill/>
        </p:spPr>
        <p:txBody>
          <a:bodyPr wrap="square" rtlCol="0">
            <a:spAutoFit/>
          </a:bodyPr>
          <a:lstStyle/>
          <a:p>
            <a:r>
              <a:rPr lang="en-US" sz="1800"/>
              <a:t>Traditional Energy Conservation Measures</a:t>
            </a:r>
          </a:p>
        </p:txBody>
      </p:sp>
      <p:sp>
        <p:nvSpPr>
          <p:cNvPr id="70" name="TextBox 69">
            <a:extLst>
              <a:ext uri="{FF2B5EF4-FFF2-40B4-BE49-F238E27FC236}">
                <a16:creationId xmlns:a16="http://schemas.microsoft.com/office/drawing/2014/main" id="{9F27D9C6-520B-2972-1979-0E6327C8650A}"/>
              </a:ext>
            </a:extLst>
          </p:cNvPr>
          <p:cNvSpPr txBox="1"/>
          <p:nvPr/>
        </p:nvSpPr>
        <p:spPr>
          <a:xfrm>
            <a:off x="4558629" y="936538"/>
            <a:ext cx="4425149" cy="369332"/>
          </a:xfrm>
          <a:prstGeom prst="rect">
            <a:avLst/>
          </a:prstGeom>
          <a:noFill/>
        </p:spPr>
        <p:txBody>
          <a:bodyPr wrap="square" rtlCol="0">
            <a:spAutoFit/>
          </a:bodyPr>
          <a:lstStyle/>
          <a:p>
            <a:r>
              <a:rPr lang="en-US" sz="1800"/>
              <a:t>     Innovative Energy Conservation Measures </a:t>
            </a:r>
          </a:p>
        </p:txBody>
      </p:sp>
      <p:pic>
        <p:nvPicPr>
          <p:cNvPr id="71" name="Picture 70">
            <a:extLst>
              <a:ext uri="{FF2B5EF4-FFF2-40B4-BE49-F238E27FC236}">
                <a16:creationId xmlns:a16="http://schemas.microsoft.com/office/drawing/2014/main" id="{5A22D62A-3321-501E-6193-60519AA8259F}"/>
              </a:ext>
            </a:extLst>
          </p:cNvPr>
          <p:cNvPicPr>
            <a:picLocks noChangeAspect="1"/>
          </p:cNvPicPr>
          <p:nvPr/>
        </p:nvPicPr>
        <p:blipFill>
          <a:blip r:embed="rId9"/>
          <a:stretch>
            <a:fillRect/>
          </a:stretch>
        </p:blipFill>
        <p:spPr>
          <a:xfrm>
            <a:off x="2504774" y="2848068"/>
            <a:ext cx="1810894" cy="1029336"/>
          </a:xfrm>
          <a:prstGeom prst="rect">
            <a:avLst/>
          </a:prstGeom>
        </p:spPr>
      </p:pic>
      <p:sp>
        <p:nvSpPr>
          <p:cNvPr id="2" name="TextBox 1">
            <a:extLst>
              <a:ext uri="{FF2B5EF4-FFF2-40B4-BE49-F238E27FC236}">
                <a16:creationId xmlns:a16="http://schemas.microsoft.com/office/drawing/2014/main" id="{2FF65C2B-48CD-34A1-18CE-8DD5CD4C6BE4}"/>
              </a:ext>
            </a:extLst>
          </p:cNvPr>
          <p:cNvSpPr txBox="1"/>
          <p:nvPr/>
        </p:nvSpPr>
        <p:spPr>
          <a:xfrm>
            <a:off x="6334723" y="663"/>
            <a:ext cx="2809277" cy="646331"/>
          </a:xfrm>
          <a:prstGeom prst="rect">
            <a:avLst/>
          </a:prstGeom>
          <a:solidFill>
            <a:schemeClr val="bg1">
              <a:lumMod val="95000"/>
            </a:schemeClr>
          </a:solidFill>
        </p:spPr>
        <p:txBody>
          <a:bodyPr wrap="square" rtlCol="0">
            <a:spAutoFit/>
          </a:bodyPr>
          <a:lstStyle/>
          <a:p>
            <a:r>
              <a:rPr lang="en-US" sz="1800"/>
              <a:t>Zero Emission Energy &amp; Buildings</a:t>
            </a:r>
          </a:p>
        </p:txBody>
      </p:sp>
    </p:spTree>
    <p:extLst>
      <p:ext uri="{BB962C8B-B14F-4D97-AF65-F5344CB8AC3E}">
        <p14:creationId xmlns:p14="http://schemas.microsoft.com/office/powerpoint/2010/main" val="2416742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30C44-194F-9AA3-7317-EA53FBC2D25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747D5C-0C1D-FD90-AF04-23FA2E0E2A0B}"/>
              </a:ext>
            </a:extLst>
          </p:cNvPr>
          <p:cNvSpPr>
            <a:spLocks noGrp="1"/>
          </p:cNvSpPr>
          <p:nvPr>
            <p:ph idx="1"/>
          </p:nvPr>
        </p:nvSpPr>
        <p:spPr>
          <a:xfrm>
            <a:off x="228603" y="1240080"/>
            <a:ext cx="3900034" cy="3283105"/>
          </a:xfrm>
        </p:spPr>
        <p:txBody>
          <a:bodyPr/>
          <a:lstStyle/>
          <a:p>
            <a:r>
              <a:rPr lang="en-US" sz="1800" dirty="0">
                <a:solidFill>
                  <a:schemeClr val="tx2"/>
                </a:solidFill>
              </a:rPr>
              <a:t>Goal to maximize on-site generation, provide resilience and minimize environmental impact</a:t>
            </a:r>
          </a:p>
          <a:p>
            <a:r>
              <a:rPr lang="en-US" sz="1800" dirty="0">
                <a:solidFill>
                  <a:schemeClr val="tx2"/>
                </a:solidFill>
              </a:rPr>
              <a:t>Size and scope under development</a:t>
            </a:r>
          </a:p>
          <a:p>
            <a:pPr lvl="1"/>
            <a:r>
              <a:rPr lang="en-US" dirty="0">
                <a:solidFill>
                  <a:schemeClr val="tx1"/>
                </a:solidFill>
              </a:rPr>
              <a:t>Potential generation of approximately 135,000 MWh/year.  </a:t>
            </a:r>
            <a:endParaRPr lang="en-US" dirty="0">
              <a:solidFill>
                <a:schemeClr val="tx2"/>
              </a:solidFill>
            </a:endParaRPr>
          </a:p>
          <a:p>
            <a:r>
              <a:rPr lang="en-US" dirty="0">
                <a:solidFill>
                  <a:schemeClr val="tx2"/>
                </a:solidFill>
              </a:rPr>
              <a:t>Current analysis</a:t>
            </a:r>
            <a:r>
              <a:rPr lang="en-US" sz="1800" dirty="0">
                <a:solidFill>
                  <a:schemeClr val="tx2"/>
                </a:solidFill>
              </a:rPr>
              <a:t> pending:</a:t>
            </a:r>
          </a:p>
          <a:p>
            <a:pPr lvl="1"/>
            <a:r>
              <a:rPr lang="en-US" sz="1500" dirty="0">
                <a:solidFill>
                  <a:schemeClr val="tx2"/>
                </a:solidFill>
              </a:rPr>
              <a:t>Interconnection allowances</a:t>
            </a:r>
          </a:p>
          <a:p>
            <a:pPr lvl="1"/>
            <a:r>
              <a:rPr lang="en-US" sz="1500" dirty="0">
                <a:solidFill>
                  <a:schemeClr val="tx2"/>
                </a:solidFill>
              </a:rPr>
              <a:t>FNAL feeder &amp; load priorities and analysis (MCS)</a:t>
            </a:r>
          </a:p>
          <a:p>
            <a:pPr lvl="1"/>
            <a:r>
              <a:rPr lang="en-US" sz="1500" dirty="0">
                <a:solidFill>
                  <a:schemeClr val="tx2"/>
                </a:solidFill>
              </a:rPr>
              <a:t>Economic analysis</a:t>
            </a:r>
          </a:p>
          <a:p>
            <a:endParaRPr lang="en-US" dirty="0"/>
          </a:p>
        </p:txBody>
      </p:sp>
      <p:sp>
        <p:nvSpPr>
          <p:cNvPr id="6" name="Title 5">
            <a:extLst>
              <a:ext uri="{FF2B5EF4-FFF2-40B4-BE49-F238E27FC236}">
                <a16:creationId xmlns:a16="http://schemas.microsoft.com/office/drawing/2014/main" id="{4BBC01D8-FE13-6856-466F-42A57745507C}"/>
              </a:ext>
            </a:extLst>
          </p:cNvPr>
          <p:cNvSpPr>
            <a:spLocks noGrp="1"/>
          </p:cNvSpPr>
          <p:nvPr>
            <p:ph type="title"/>
          </p:nvPr>
        </p:nvSpPr>
        <p:spPr>
          <a:xfrm>
            <a:off x="317504" y="615179"/>
            <a:ext cx="6017220" cy="539850"/>
          </a:xfrm>
        </p:spPr>
        <p:txBody>
          <a:bodyPr/>
          <a:lstStyle/>
          <a:p>
            <a:br>
              <a:rPr lang="en-US"/>
            </a:br>
            <a:r>
              <a:rPr lang="en-US"/>
              <a:t>Fermilab Resilience and Efficiency Project </a:t>
            </a:r>
            <a:br>
              <a:rPr lang="en-US"/>
            </a:br>
            <a:r>
              <a:rPr lang="en-US"/>
              <a:t>Ongoing Development – PV + BESS at Master Sub Station</a:t>
            </a:r>
          </a:p>
        </p:txBody>
      </p:sp>
      <p:sp>
        <p:nvSpPr>
          <p:cNvPr id="5" name="Slide Number Placeholder 4">
            <a:extLst>
              <a:ext uri="{FF2B5EF4-FFF2-40B4-BE49-F238E27FC236}">
                <a16:creationId xmlns:a16="http://schemas.microsoft.com/office/drawing/2014/main" id="{63231E0C-C3A0-B5ED-F440-25BF8E3F7913}"/>
              </a:ext>
            </a:extLst>
          </p:cNvPr>
          <p:cNvSpPr>
            <a:spLocks noGrp="1"/>
          </p:cNvSpPr>
          <p:nvPr>
            <p:ph type="sldNum" sz="quarter" idx="4"/>
          </p:nvPr>
        </p:nvSpPr>
        <p:spPr/>
        <p:txBody>
          <a:bodyPr/>
          <a:lstStyle/>
          <a:p>
            <a:fld id="{48F63A3B-78C7-47BE-AE5E-E10140E04643}" type="slidenum">
              <a:rPr lang="en-US" smtClean="0">
                <a:latin typeface="Arial" charset="0"/>
                <a:cs typeface="Arial" charset="0"/>
              </a:rPr>
              <a:pPr/>
              <a:t>17</a:t>
            </a:fld>
            <a:endParaRPr lang="en-US"/>
          </a:p>
        </p:txBody>
      </p:sp>
      <p:sp>
        <p:nvSpPr>
          <p:cNvPr id="2" name="TextBox 1">
            <a:extLst>
              <a:ext uri="{FF2B5EF4-FFF2-40B4-BE49-F238E27FC236}">
                <a16:creationId xmlns:a16="http://schemas.microsoft.com/office/drawing/2014/main" id="{D37A6770-7BD6-1B8F-9CF3-35E7662AA7C5}"/>
              </a:ext>
            </a:extLst>
          </p:cNvPr>
          <p:cNvSpPr txBox="1"/>
          <p:nvPr/>
        </p:nvSpPr>
        <p:spPr>
          <a:xfrm>
            <a:off x="6334723" y="663"/>
            <a:ext cx="2809277" cy="646331"/>
          </a:xfrm>
          <a:prstGeom prst="rect">
            <a:avLst/>
          </a:prstGeom>
          <a:solidFill>
            <a:schemeClr val="bg1">
              <a:lumMod val="95000"/>
            </a:schemeClr>
          </a:solidFill>
        </p:spPr>
        <p:txBody>
          <a:bodyPr wrap="square" rtlCol="0">
            <a:spAutoFit/>
          </a:bodyPr>
          <a:lstStyle/>
          <a:p>
            <a:r>
              <a:rPr lang="en-US" sz="1800"/>
              <a:t>Zero Emission Energy &amp; Buildings</a:t>
            </a:r>
          </a:p>
        </p:txBody>
      </p:sp>
      <p:pic>
        <p:nvPicPr>
          <p:cNvPr id="7" name="Picture 6">
            <a:extLst>
              <a:ext uri="{FF2B5EF4-FFF2-40B4-BE49-F238E27FC236}">
                <a16:creationId xmlns:a16="http://schemas.microsoft.com/office/drawing/2014/main" id="{A8DF43C2-785A-423B-9EFF-EDE4609EED80}"/>
              </a:ext>
            </a:extLst>
          </p:cNvPr>
          <p:cNvPicPr>
            <a:picLocks noChangeAspect="1"/>
          </p:cNvPicPr>
          <p:nvPr/>
        </p:nvPicPr>
        <p:blipFill>
          <a:blip r:embed="rId2"/>
          <a:stretch>
            <a:fillRect/>
          </a:stretch>
        </p:blipFill>
        <p:spPr>
          <a:xfrm>
            <a:off x="4280195" y="1012802"/>
            <a:ext cx="4826210" cy="3283105"/>
          </a:xfrm>
          <a:prstGeom prst="rect">
            <a:avLst/>
          </a:prstGeom>
        </p:spPr>
      </p:pic>
    </p:spTree>
    <p:extLst>
      <p:ext uri="{BB962C8B-B14F-4D97-AF65-F5344CB8AC3E}">
        <p14:creationId xmlns:p14="http://schemas.microsoft.com/office/powerpoint/2010/main" val="3255633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314EF5-C359-8A4C-6E28-3FD33BF4A827}"/>
              </a:ext>
            </a:extLst>
          </p:cNvPr>
          <p:cNvSpPr>
            <a:spLocks noGrp="1"/>
          </p:cNvSpPr>
          <p:nvPr>
            <p:ph idx="1"/>
          </p:nvPr>
        </p:nvSpPr>
        <p:spPr>
          <a:xfrm>
            <a:off x="228603" y="923386"/>
            <a:ext cx="5320043" cy="3599800"/>
          </a:xfrm>
        </p:spPr>
        <p:txBody>
          <a:bodyPr/>
          <a:lstStyle/>
          <a:p>
            <a:pPr marL="342900" marR="57150" indent="-342900">
              <a:spcBef>
                <a:spcPts val="0"/>
              </a:spcBef>
              <a:spcAft>
                <a:spcPts val="0"/>
              </a:spcAft>
              <a:buFont typeface="Symbol" panose="05050102010706020507" pitchFamily="18" charset="2"/>
              <a:buChar char=""/>
            </a:pPr>
            <a:r>
              <a:rPr lang="en-US" sz="1600">
                <a:latin typeface="Times New Roman" panose="02020603050405020304" pitchFamily="18" charset="0"/>
                <a:ea typeface="Times New Roman" panose="02020603050405020304" pitchFamily="18" charset="0"/>
              </a:rPr>
              <a:t>DOE funded major renovation of the Central Utility Bldg.</a:t>
            </a:r>
          </a:p>
          <a:p>
            <a:pPr marL="342900" marR="57150" indent="-342900">
              <a:spcBef>
                <a:spcPts val="0"/>
              </a:spcBef>
              <a:spcAft>
                <a:spcPts val="0"/>
              </a:spcAft>
              <a:buFont typeface="Symbol" panose="05050102010706020507" pitchFamily="18" charset="2"/>
              <a:buChar char=""/>
            </a:pPr>
            <a:r>
              <a:rPr lang="en-US" sz="1600">
                <a:latin typeface="Times New Roman" panose="02020603050405020304" pitchFamily="18" charset="0"/>
                <a:ea typeface="Times New Roman" panose="02020603050405020304" pitchFamily="18" charset="0"/>
              </a:rPr>
              <a:t>Selected heating and cooling equipment will lead to 88% reduction in natural gas use within project budget</a:t>
            </a:r>
          </a:p>
          <a:p>
            <a:pPr marL="342900" marR="57150" indent="-342900">
              <a:spcBef>
                <a:spcPts val="0"/>
              </a:spcBef>
              <a:spcAft>
                <a:spcPts val="0"/>
              </a:spcAft>
              <a:buFont typeface="Symbol" panose="05050102010706020507" pitchFamily="18" charset="2"/>
              <a:buChar char=""/>
            </a:pPr>
            <a:r>
              <a:rPr lang="en-US" sz="1600">
                <a:latin typeface="Times New Roman" panose="02020603050405020304" pitchFamily="18" charset="0"/>
                <a:ea typeface="Times New Roman" panose="02020603050405020304" pitchFamily="18" charset="0"/>
              </a:rPr>
              <a:t>Sustainable design features, compliant with Guiding Principles for Federal Sustainable Buildings:</a:t>
            </a:r>
          </a:p>
          <a:p>
            <a:pPr marL="625475" marR="57150" lvl="1" indent="-342900">
              <a:spcBef>
                <a:spcPts val="0"/>
              </a:spcBef>
              <a:spcAft>
                <a:spcPts val="0"/>
              </a:spcAft>
              <a:buFont typeface="Symbol" panose="05050102010706020507" pitchFamily="18" charset="2"/>
              <a:buChar char=""/>
            </a:pPr>
            <a:r>
              <a:rPr lang="en-US" sz="1400">
                <a:latin typeface="Times New Roman" panose="02020603050405020304" pitchFamily="18" charset="0"/>
                <a:ea typeface="Times New Roman" panose="02020603050405020304" pitchFamily="18" charset="0"/>
              </a:rPr>
              <a:t>Commissioning (optimizing) of plant at start up</a:t>
            </a:r>
          </a:p>
          <a:p>
            <a:pPr marL="625475" marR="57150" lvl="1" indent="-342900">
              <a:spcBef>
                <a:spcPts val="0"/>
              </a:spcBef>
              <a:spcAft>
                <a:spcPts val="0"/>
              </a:spcAft>
              <a:buFont typeface="Symbol" panose="05050102010706020507" pitchFamily="18" charset="2"/>
              <a:buChar char=""/>
            </a:pPr>
            <a:r>
              <a:rPr lang="en-US" sz="1400">
                <a:latin typeface="Times New Roman" panose="02020603050405020304" pitchFamily="18" charset="0"/>
                <a:ea typeface="Times New Roman" panose="02020603050405020304" pitchFamily="18" charset="0"/>
              </a:rPr>
              <a:t>Maximize daylighting and LED lighting with occupancy sensors</a:t>
            </a:r>
          </a:p>
          <a:p>
            <a:pPr marL="625475" marR="57150" lvl="1" indent="-342900">
              <a:spcBef>
                <a:spcPts val="0"/>
              </a:spcBef>
              <a:spcAft>
                <a:spcPts val="0"/>
              </a:spcAft>
              <a:buFont typeface="Symbol" panose="05050102010706020507" pitchFamily="18" charset="2"/>
              <a:buChar char=""/>
            </a:pPr>
            <a:r>
              <a:rPr lang="en-US" sz="1400">
                <a:latin typeface="Times New Roman" panose="02020603050405020304" pitchFamily="18" charset="0"/>
                <a:ea typeface="Times New Roman" panose="02020603050405020304" pitchFamily="18" charset="0"/>
              </a:rPr>
              <a:t>Variable speed controls</a:t>
            </a:r>
          </a:p>
          <a:p>
            <a:pPr marL="625475" marR="57150" lvl="1" indent="-342900">
              <a:spcBef>
                <a:spcPts val="0"/>
              </a:spcBef>
              <a:spcAft>
                <a:spcPts val="0"/>
              </a:spcAft>
              <a:buFont typeface="Symbol" panose="05050102010706020507" pitchFamily="18" charset="2"/>
              <a:buChar char=""/>
            </a:pPr>
            <a:r>
              <a:rPr lang="en-US" sz="1400">
                <a:latin typeface="Times New Roman" panose="02020603050405020304" pitchFamily="18" charset="0"/>
                <a:ea typeface="Times New Roman" panose="02020603050405020304" pitchFamily="18" charset="0"/>
              </a:rPr>
              <a:t>Bird safe architecture</a:t>
            </a:r>
          </a:p>
          <a:p>
            <a:pPr marL="625475" marR="57150" lvl="1" indent="-342900">
              <a:spcBef>
                <a:spcPts val="0"/>
              </a:spcBef>
              <a:spcAft>
                <a:spcPts val="0"/>
              </a:spcAft>
              <a:buFont typeface="Symbol" panose="05050102010706020507" pitchFamily="18" charset="2"/>
              <a:buChar char=""/>
            </a:pPr>
            <a:r>
              <a:rPr lang="en-US" sz="1400">
                <a:latin typeface="Times New Roman" panose="02020603050405020304" pitchFamily="18" charset="0"/>
                <a:ea typeface="Times New Roman" panose="02020603050405020304" pitchFamily="18" charset="0"/>
              </a:rPr>
              <a:t>30% better than ASHRAE efficiency requirements</a:t>
            </a:r>
          </a:p>
          <a:p>
            <a:pPr marL="625475" marR="57150" lvl="1" indent="-342900">
              <a:spcBef>
                <a:spcPts val="0"/>
              </a:spcBef>
              <a:spcAft>
                <a:spcPts val="0"/>
              </a:spcAft>
              <a:buFont typeface="Symbol" panose="05050102010706020507" pitchFamily="18" charset="2"/>
              <a:buChar char=""/>
            </a:pPr>
            <a:r>
              <a:rPr lang="en-US" sz="1400">
                <a:latin typeface="Times New Roman" panose="02020603050405020304" pitchFamily="18" charset="0"/>
                <a:ea typeface="Times New Roman" panose="02020603050405020304" pitchFamily="18" charset="0"/>
              </a:rPr>
              <a:t>Building sited to avoid ecologically sensitive areas; re-utilization of existing footprint and infrastructure</a:t>
            </a:r>
          </a:p>
          <a:p>
            <a:pPr marL="625475" marR="57150" lvl="1" indent="-342900">
              <a:spcBef>
                <a:spcPts val="0"/>
              </a:spcBef>
              <a:spcAft>
                <a:spcPts val="0"/>
              </a:spcAft>
              <a:buFont typeface="Symbol" panose="05050102010706020507" pitchFamily="18" charset="2"/>
              <a:buChar char=""/>
            </a:pPr>
            <a:r>
              <a:rPr lang="en-US" sz="1400">
                <a:latin typeface="Times New Roman" panose="02020603050405020304" pitchFamily="18" charset="0"/>
                <a:ea typeface="Times New Roman" panose="02020603050405020304" pitchFamily="18" charset="0"/>
              </a:rPr>
              <a:t>EV charging stations</a:t>
            </a:r>
          </a:p>
          <a:p>
            <a:pPr marL="625475" marR="57150" lvl="1" indent="-342900">
              <a:spcBef>
                <a:spcPts val="0"/>
              </a:spcBef>
              <a:spcAft>
                <a:spcPts val="0"/>
              </a:spcAft>
              <a:buFont typeface="Symbol" panose="05050102010706020507" pitchFamily="18" charset="2"/>
              <a:buChar char=""/>
            </a:pPr>
            <a:r>
              <a:rPr lang="en-US" sz="1400">
                <a:latin typeface="Times New Roman" panose="02020603050405020304" pitchFamily="18" charset="0"/>
                <a:ea typeface="Times New Roman" panose="02020603050405020304" pitchFamily="18" charset="0"/>
              </a:rPr>
              <a:t>Energy and water metering</a:t>
            </a:r>
          </a:p>
          <a:p>
            <a:pPr marL="625475" marR="57150" lvl="1" indent="-342900">
              <a:spcBef>
                <a:spcPts val="0"/>
              </a:spcBef>
              <a:spcAft>
                <a:spcPts val="0"/>
              </a:spcAft>
              <a:buFont typeface="Symbol" panose="05050102010706020507" pitchFamily="18" charset="2"/>
              <a:buChar char=""/>
            </a:pPr>
            <a:r>
              <a:rPr lang="en-US" sz="1400">
                <a:latin typeface="Times New Roman" panose="02020603050405020304" pitchFamily="18" charset="0"/>
                <a:ea typeface="Times New Roman" panose="02020603050405020304" pitchFamily="18" charset="0"/>
              </a:rPr>
              <a:t>Recycling 50% of construction waste</a:t>
            </a:r>
          </a:p>
          <a:p>
            <a:pPr marL="625475" marR="57150" lvl="1" indent="-342900">
              <a:spcBef>
                <a:spcPts val="0"/>
              </a:spcBef>
              <a:spcAft>
                <a:spcPts val="0"/>
              </a:spcAft>
              <a:buFont typeface="Symbol" panose="05050102010706020507" pitchFamily="18" charset="2"/>
              <a:buChar char=""/>
            </a:pPr>
            <a:r>
              <a:rPr lang="en-US" sz="1400">
                <a:latin typeface="Times New Roman" panose="02020603050405020304" pitchFamily="18" charset="0"/>
                <a:ea typeface="Times New Roman" panose="02020603050405020304" pitchFamily="18" charset="0"/>
              </a:rPr>
              <a:t>Maximize use and reuse of alternative water as opposed to potable water</a:t>
            </a:r>
          </a:p>
          <a:p>
            <a:endParaRPr lang="en-US"/>
          </a:p>
        </p:txBody>
      </p:sp>
      <p:sp>
        <p:nvSpPr>
          <p:cNvPr id="3" name="Title 2">
            <a:extLst>
              <a:ext uri="{FF2B5EF4-FFF2-40B4-BE49-F238E27FC236}">
                <a16:creationId xmlns:a16="http://schemas.microsoft.com/office/drawing/2014/main" id="{5E63B9E3-8E0D-75F0-4651-7203AC777D52}"/>
              </a:ext>
            </a:extLst>
          </p:cNvPr>
          <p:cNvSpPr>
            <a:spLocks noGrp="1"/>
          </p:cNvSpPr>
          <p:nvPr>
            <p:ph type="title"/>
          </p:nvPr>
        </p:nvSpPr>
        <p:spPr>
          <a:xfrm>
            <a:off x="228600" y="188814"/>
            <a:ext cx="8686800" cy="628942"/>
          </a:xfrm>
        </p:spPr>
        <p:txBody>
          <a:bodyPr/>
          <a:lstStyle/>
          <a:p>
            <a:r>
              <a:rPr lang="en-US"/>
              <a:t>Central Utility Building Improvements </a:t>
            </a:r>
            <a:br>
              <a:rPr lang="en-US"/>
            </a:br>
            <a:r>
              <a:rPr lang="en-US"/>
              <a:t>Integrate Sustainability</a:t>
            </a:r>
          </a:p>
        </p:txBody>
      </p:sp>
      <p:sp>
        <p:nvSpPr>
          <p:cNvPr id="4" name="Date Placeholder 3">
            <a:extLst>
              <a:ext uri="{FF2B5EF4-FFF2-40B4-BE49-F238E27FC236}">
                <a16:creationId xmlns:a16="http://schemas.microsoft.com/office/drawing/2014/main" id="{98C61150-5F55-CC6E-F41C-98147C65910E}"/>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5" name="Footer Placeholder 4">
            <a:extLst>
              <a:ext uri="{FF2B5EF4-FFF2-40B4-BE49-F238E27FC236}">
                <a16:creationId xmlns:a16="http://schemas.microsoft.com/office/drawing/2014/main" id="{97D57FC6-2FCF-1F40-AC78-64899CDD538F}"/>
              </a:ext>
            </a:extLst>
          </p:cNvPr>
          <p:cNvSpPr>
            <a:spLocks noGrp="1"/>
          </p:cNvSpPr>
          <p:nvPr>
            <p:ph type="ftr" sz="quarter" idx="3"/>
          </p:nvPr>
        </p:nvSpPr>
        <p:spPr/>
        <p:txBody>
          <a:bodyPr/>
          <a:lstStyle/>
          <a:p>
            <a:pPr>
              <a:defRPr/>
            </a:pPr>
            <a:r>
              <a:rPr lang="en-US"/>
              <a:t>Catherine Hurley | Sustainability Program Update</a:t>
            </a:r>
            <a:endParaRPr lang="en-US" b="1"/>
          </a:p>
        </p:txBody>
      </p:sp>
      <p:sp>
        <p:nvSpPr>
          <p:cNvPr id="6" name="Slide Number Placeholder 5">
            <a:extLst>
              <a:ext uri="{FF2B5EF4-FFF2-40B4-BE49-F238E27FC236}">
                <a16:creationId xmlns:a16="http://schemas.microsoft.com/office/drawing/2014/main" id="{92D3E804-8063-4EE3-F4C3-D3599BCC9024}"/>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a:p>
        </p:txBody>
      </p:sp>
      <p:pic>
        <p:nvPicPr>
          <p:cNvPr id="1026" name="Picture 2">
            <a:extLst>
              <a:ext uri="{FF2B5EF4-FFF2-40B4-BE49-F238E27FC236}">
                <a16:creationId xmlns:a16="http://schemas.microsoft.com/office/drawing/2014/main" id="{1A9D51E7-0F8B-7395-8194-1341BB51C7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60"/>
          <a:stretch/>
        </p:blipFill>
        <p:spPr bwMode="auto">
          <a:xfrm>
            <a:off x="5548646" y="503285"/>
            <a:ext cx="3376594" cy="41531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2BF916E-78A2-1FFB-9336-E0703455123F}"/>
              </a:ext>
            </a:extLst>
          </p:cNvPr>
          <p:cNvSpPr txBox="1"/>
          <p:nvPr/>
        </p:nvSpPr>
        <p:spPr>
          <a:xfrm>
            <a:off x="6334723" y="663"/>
            <a:ext cx="2809277" cy="369332"/>
          </a:xfrm>
          <a:prstGeom prst="rect">
            <a:avLst/>
          </a:prstGeom>
          <a:solidFill>
            <a:schemeClr val="bg1">
              <a:lumMod val="95000"/>
            </a:schemeClr>
          </a:solidFill>
        </p:spPr>
        <p:txBody>
          <a:bodyPr wrap="square" rtlCol="0">
            <a:spAutoFit/>
          </a:bodyPr>
          <a:lstStyle/>
          <a:p>
            <a:r>
              <a:rPr lang="en-US" sz="1800"/>
              <a:t>Zero Emission Buildings</a:t>
            </a:r>
          </a:p>
        </p:txBody>
      </p:sp>
    </p:spTree>
    <p:extLst>
      <p:ext uri="{BB962C8B-B14F-4D97-AF65-F5344CB8AC3E}">
        <p14:creationId xmlns:p14="http://schemas.microsoft.com/office/powerpoint/2010/main" val="3512254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396EE8-6DC6-7192-BC7A-27C9941470C5}"/>
              </a:ext>
            </a:extLst>
          </p:cNvPr>
          <p:cNvSpPr>
            <a:spLocks noGrp="1"/>
          </p:cNvSpPr>
          <p:nvPr>
            <p:ph idx="1"/>
          </p:nvPr>
        </p:nvSpPr>
        <p:spPr>
          <a:xfrm>
            <a:off x="91621" y="629398"/>
            <a:ext cx="5448119" cy="4325288"/>
          </a:xfrm>
        </p:spPr>
        <p:txBody>
          <a:bodyPr/>
          <a:lstStyle/>
          <a:p>
            <a:pPr marL="400050" marR="0" indent="-171450" fontAlgn="base">
              <a:spcBef>
                <a:spcPts val="0"/>
              </a:spcBef>
              <a:spcAft>
                <a:spcPts val="0"/>
              </a:spcAft>
              <a:buFont typeface="Arial" panose="020B0604020202020204" pitchFamily="34" charset="0"/>
              <a:buChar char="•"/>
            </a:pPr>
            <a:r>
              <a:rPr lang="en-US" b="0">
                <a:effectLst/>
                <a:latin typeface="+mn-lt"/>
                <a:ea typeface="Times New Roman" panose="02020603050405020304" pitchFamily="18" charset="0"/>
              </a:rPr>
              <a:t>Goal: Develop building leve</a:t>
            </a:r>
            <a:r>
              <a:rPr lang="en-US">
                <a:latin typeface="+mn-lt"/>
                <a:ea typeface="Times New Roman" panose="02020603050405020304" pitchFamily="18" charset="0"/>
              </a:rPr>
              <a:t>l roadmaps for electrification</a:t>
            </a:r>
            <a:endParaRPr lang="en-US" b="0">
              <a:effectLst/>
              <a:latin typeface="+mn-lt"/>
              <a:ea typeface="Times New Roman" panose="02020603050405020304" pitchFamily="18" charset="0"/>
            </a:endParaRPr>
          </a:p>
          <a:p>
            <a:pPr marL="682625" lvl="1" indent="-171450">
              <a:spcBef>
                <a:spcPts val="0"/>
              </a:spcBef>
              <a:spcAft>
                <a:spcPts val="0"/>
              </a:spcAft>
              <a:buFont typeface="Arial" panose="020B0604020202020204" pitchFamily="34" charset="0"/>
              <a:buChar char="•"/>
            </a:pPr>
            <a:r>
              <a:rPr lang="en-US" b="0">
                <a:effectLst/>
                <a:latin typeface="+mn-lt"/>
                <a:ea typeface="Times New Roman" panose="02020603050405020304" pitchFamily="18" charset="0"/>
              </a:rPr>
              <a:t>Target buildings not included in FREP or UIP</a:t>
            </a:r>
          </a:p>
          <a:p>
            <a:pPr marL="400050" marR="0" indent="-171450" fontAlgn="base">
              <a:spcBef>
                <a:spcPts val="0"/>
              </a:spcBef>
              <a:spcAft>
                <a:spcPts val="0"/>
              </a:spcAft>
              <a:buFont typeface="Arial" panose="020B0604020202020204" pitchFamily="34" charset="0"/>
              <a:buChar char="•"/>
            </a:pPr>
            <a:r>
              <a:rPr lang="en-US">
                <a:latin typeface="+mn-lt"/>
                <a:ea typeface="Times New Roman" panose="02020603050405020304" pitchFamily="18" charset="0"/>
              </a:rPr>
              <a:t>Scope of work: </a:t>
            </a:r>
          </a:p>
          <a:p>
            <a:pPr marL="682625" lvl="1" indent="-171450">
              <a:spcBef>
                <a:spcPts val="0"/>
              </a:spcBef>
              <a:spcAft>
                <a:spcPts val="0"/>
              </a:spcAft>
              <a:buFont typeface="Arial" panose="020B0604020202020204" pitchFamily="34" charset="0"/>
              <a:buChar char="•"/>
            </a:pPr>
            <a:r>
              <a:rPr lang="en-US">
                <a:latin typeface="+mn-lt"/>
                <a:ea typeface="Times New Roman" panose="02020603050405020304" pitchFamily="18" charset="0"/>
              </a:rPr>
              <a:t>Evaluate infrastructure for energy efficiency opportunities and elimination of natural gas use</a:t>
            </a:r>
            <a:endParaRPr lang="en-US" b="0">
              <a:effectLst/>
              <a:latin typeface="+mn-lt"/>
              <a:ea typeface="Times New Roman" panose="02020603050405020304" pitchFamily="18" charset="0"/>
            </a:endParaRPr>
          </a:p>
          <a:p>
            <a:pPr marL="973137" lvl="2" indent="-171450">
              <a:spcBef>
                <a:spcPts val="0"/>
              </a:spcBef>
              <a:spcAft>
                <a:spcPts val="0"/>
              </a:spcAft>
              <a:buFont typeface="Arial" panose="020B0604020202020204" pitchFamily="34" charset="0"/>
              <a:buChar char="•"/>
            </a:pPr>
            <a:r>
              <a:rPr lang="en-US" sz="1600" b="0">
                <a:effectLst/>
                <a:latin typeface="+mn-lt"/>
                <a:ea typeface="Times New Roman" panose="02020603050405020304" pitchFamily="18" charset="0"/>
              </a:rPr>
              <a:t>Electrical </a:t>
            </a:r>
            <a:r>
              <a:rPr lang="en-US" sz="1600">
                <a:latin typeface="+mn-lt"/>
                <a:ea typeface="Times New Roman" panose="02020603050405020304" pitchFamily="18" charset="0"/>
              </a:rPr>
              <a:t>i</a:t>
            </a:r>
            <a:r>
              <a:rPr lang="en-US" sz="1600" b="0">
                <a:effectLst/>
                <a:latin typeface="+mn-lt"/>
                <a:ea typeface="Times New Roman" panose="02020603050405020304" pitchFamily="18" charset="0"/>
              </a:rPr>
              <a:t>nfrastructure evaluation</a:t>
            </a:r>
          </a:p>
          <a:p>
            <a:pPr marL="973137" lvl="2" indent="-171450">
              <a:spcBef>
                <a:spcPts val="0"/>
              </a:spcBef>
              <a:spcAft>
                <a:spcPts val="0"/>
              </a:spcAft>
              <a:buFont typeface="Arial" panose="020B0604020202020204" pitchFamily="34" charset="0"/>
              <a:buChar char="•"/>
            </a:pPr>
            <a:r>
              <a:rPr lang="en-US" sz="1600" b="0">
                <a:effectLst/>
                <a:latin typeface="+mn-lt"/>
                <a:ea typeface="Times New Roman" panose="02020603050405020304" pitchFamily="18" charset="0"/>
              </a:rPr>
              <a:t>Natural gas and HVAC systems review</a:t>
            </a:r>
          </a:p>
          <a:p>
            <a:pPr marL="973137" lvl="2" indent="-171450">
              <a:spcBef>
                <a:spcPts val="0"/>
              </a:spcBef>
              <a:spcAft>
                <a:spcPts val="0"/>
              </a:spcAft>
              <a:buFont typeface="Arial" panose="020B0604020202020204" pitchFamily="34" charset="0"/>
              <a:buChar char="•"/>
            </a:pPr>
            <a:r>
              <a:rPr lang="en-US" sz="1600" b="0">
                <a:effectLst/>
                <a:latin typeface="+mn-lt"/>
                <a:ea typeface="Times New Roman" panose="02020603050405020304" pitchFamily="18" charset="0"/>
              </a:rPr>
              <a:t>Backup generator </a:t>
            </a:r>
            <a:r>
              <a:rPr lang="en-US" sz="1600">
                <a:latin typeface="+mn-lt"/>
                <a:ea typeface="Times New Roman" panose="02020603050405020304" pitchFamily="18" charset="0"/>
              </a:rPr>
              <a:t>s</a:t>
            </a:r>
            <a:r>
              <a:rPr lang="en-US" sz="1600" b="0">
                <a:effectLst/>
                <a:latin typeface="+mn-lt"/>
                <a:ea typeface="Times New Roman" panose="02020603050405020304" pitchFamily="18" charset="0"/>
              </a:rPr>
              <a:t>ystems assessment</a:t>
            </a:r>
          </a:p>
          <a:p>
            <a:pPr marL="973137" lvl="2" indent="-171450">
              <a:spcBef>
                <a:spcPts val="0"/>
              </a:spcBef>
              <a:spcAft>
                <a:spcPts val="0"/>
              </a:spcAft>
              <a:buFont typeface="Arial" panose="020B0604020202020204" pitchFamily="34" charset="0"/>
              <a:buChar char="•"/>
            </a:pPr>
            <a:r>
              <a:rPr lang="en-US" sz="1600" b="0">
                <a:effectLst/>
                <a:latin typeface="+mn-lt"/>
                <a:ea typeface="Times New Roman" panose="02020603050405020304" pitchFamily="18" charset="0"/>
              </a:rPr>
              <a:t>Building envelop and architectural evaluation</a:t>
            </a:r>
          </a:p>
          <a:p>
            <a:pPr marL="973137" lvl="2" indent="-171450">
              <a:spcBef>
                <a:spcPts val="0"/>
              </a:spcBef>
              <a:spcAft>
                <a:spcPts val="0"/>
              </a:spcAft>
              <a:buFont typeface="Arial" panose="020B0604020202020204" pitchFamily="34" charset="0"/>
              <a:buChar char="•"/>
            </a:pPr>
            <a:r>
              <a:rPr lang="en-US" sz="1600" b="0">
                <a:effectLst/>
                <a:latin typeface="+mn-lt"/>
                <a:ea typeface="Times New Roman" panose="02020603050405020304" pitchFamily="18" charset="0"/>
              </a:rPr>
              <a:t>Electrical, and Mechanical Upgrade Options</a:t>
            </a:r>
          </a:p>
          <a:p>
            <a:pPr marL="973137" lvl="2" indent="-171450">
              <a:spcBef>
                <a:spcPts val="0"/>
              </a:spcBef>
              <a:spcAft>
                <a:spcPts val="0"/>
              </a:spcAft>
              <a:buFont typeface="Arial" panose="020B0604020202020204" pitchFamily="34" charset="0"/>
              <a:buChar char="•"/>
            </a:pPr>
            <a:r>
              <a:rPr lang="en-US" sz="1600">
                <a:latin typeface="+mn-lt"/>
                <a:ea typeface="Times New Roman" panose="02020603050405020304" pitchFamily="18" charset="0"/>
              </a:rPr>
              <a:t>Impacts of ZEV Master Plan</a:t>
            </a:r>
          </a:p>
          <a:p>
            <a:pPr marL="682625" lvl="1" indent="-171450">
              <a:spcBef>
                <a:spcPts val="0"/>
              </a:spcBef>
              <a:spcAft>
                <a:spcPts val="0"/>
              </a:spcAft>
              <a:buFont typeface="Arial" panose="020B0604020202020204" pitchFamily="34" charset="0"/>
              <a:buChar char="•"/>
            </a:pPr>
            <a:r>
              <a:rPr lang="en-US">
                <a:latin typeface="+mn-lt"/>
                <a:ea typeface="Times New Roman" panose="02020603050405020304" pitchFamily="18" charset="0"/>
              </a:rPr>
              <a:t>Develop building electrification plan with ROM cost estimate</a:t>
            </a:r>
          </a:p>
          <a:p>
            <a:pPr marL="400050" indent="-171450">
              <a:spcBef>
                <a:spcPts val="0"/>
              </a:spcBef>
              <a:spcAft>
                <a:spcPts val="0"/>
              </a:spcAft>
              <a:buFont typeface="Arial" panose="020B0604020202020204" pitchFamily="34" charset="0"/>
              <a:buChar char="•"/>
            </a:pPr>
            <a:r>
              <a:rPr lang="en-US" b="0">
                <a:effectLst/>
                <a:latin typeface="+mn-lt"/>
                <a:ea typeface="Times New Roman" panose="02020603050405020304" pitchFamily="18" charset="0"/>
              </a:rPr>
              <a:t>Timeline:</a:t>
            </a:r>
          </a:p>
          <a:p>
            <a:pPr marL="682625" lvl="1" indent="-171450">
              <a:spcBef>
                <a:spcPts val="0"/>
              </a:spcBef>
              <a:spcAft>
                <a:spcPts val="0"/>
              </a:spcAft>
              <a:buFont typeface="Arial" panose="020B0604020202020204" pitchFamily="34" charset="0"/>
              <a:buChar char="•"/>
            </a:pPr>
            <a:r>
              <a:rPr lang="en-US">
                <a:latin typeface="+mn-lt"/>
                <a:ea typeface="Times New Roman" panose="02020603050405020304" pitchFamily="18" charset="0"/>
              </a:rPr>
              <a:t>Study On-going: April - September</a:t>
            </a:r>
            <a:endParaRPr lang="en-US" b="0">
              <a:effectLst/>
              <a:latin typeface="+mn-lt"/>
              <a:ea typeface="Times New Roman" panose="02020603050405020304" pitchFamily="18" charset="0"/>
            </a:endParaRPr>
          </a:p>
        </p:txBody>
      </p:sp>
      <p:sp>
        <p:nvSpPr>
          <p:cNvPr id="3" name="Title 2">
            <a:extLst>
              <a:ext uri="{FF2B5EF4-FFF2-40B4-BE49-F238E27FC236}">
                <a16:creationId xmlns:a16="http://schemas.microsoft.com/office/drawing/2014/main" id="{5CC4E833-7C19-45AB-CAB7-E00D4A33476B}"/>
              </a:ext>
            </a:extLst>
          </p:cNvPr>
          <p:cNvSpPr>
            <a:spLocks noGrp="1"/>
          </p:cNvSpPr>
          <p:nvPr>
            <p:ph type="title"/>
          </p:nvPr>
        </p:nvSpPr>
        <p:spPr/>
        <p:txBody>
          <a:bodyPr/>
          <a:lstStyle/>
          <a:p>
            <a:r>
              <a:rPr lang="en-US"/>
              <a:t>Electrification Study</a:t>
            </a:r>
          </a:p>
        </p:txBody>
      </p:sp>
      <p:sp>
        <p:nvSpPr>
          <p:cNvPr id="4" name="Date Placeholder 3">
            <a:extLst>
              <a:ext uri="{FF2B5EF4-FFF2-40B4-BE49-F238E27FC236}">
                <a16:creationId xmlns:a16="http://schemas.microsoft.com/office/drawing/2014/main" id="{059F1424-BCE5-217D-E9A9-8DEB2056204C}"/>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5" name="Footer Placeholder 4">
            <a:extLst>
              <a:ext uri="{FF2B5EF4-FFF2-40B4-BE49-F238E27FC236}">
                <a16:creationId xmlns:a16="http://schemas.microsoft.com/office/drawing/2014/main" id="{A735452C-122E-79CE-D922-E62C3CB9F799}"/>
              </a:ext>
            </a:extLst>
          </p:cNvPr>
          <p:cNvSpPr>
            <a:spLocks noGrp="1"/>
          </p:cNvSpPr>
          <p:nvPr>
            <p:ph type="ftr" sz="quarter" idx="3"/>
          </p:nvPr>
        </p:nvSpPr>
        <p:spPr/>
        <p:txBody>
          <a:bodyPr/>
          <a:lstStyle/>
          <a:p>
            <a:pPr>
              <a:defRPr/>
            </a:pPr>
            <a:r>
              <a:rPr lang="en-US"/>
              <a:t>Catherine Hurley | Sustainability Program Update</a:t>
            </a:r>
            <a:endParaRPr lang="en-US" b="1"/>
          </a:p>
        </p:txBody>
      </p:sp>
      <p:sp>
        <p:nvSpPr>
          <p:cNvPr id="6" name="Slide Number Placeholder 5">
            <a:extLst>
              <a:ext uri="{FF2B5EF4-FFF2-40B4-BE49-F238E27FC236}">
                <a16:creationId xmlns:a16="http://schemas.microsoft.com/office/drawing/2014/main" id="{7B4C2C97-488F-10FB-2F70-68058089E782}"/>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a:p>
        </p:txBody>
      </p:sp>
      <p:sp>
        <p:nvSpPr>
          <p:cNvPr id="7" name="TextBox 6">
            <a:extLst>
              <a:ext uri="{FF2B5EF4-FFF2-40B4-BE49-F238E27FC236}">
                <a16:creationId xmlns:a16="http://schemas.microsoft.com/office/drawing/2014/main" id="{7BA6810A-652F-D7B1-F8D3-F038D67C767B}"/>
              </a:ext>
            </a:extLst>
          </p:cNvPr>
          <p:cNvSpPr txBox="1"/>
          <p:nvPr/>
        </p:nvSpPr>
        <p:spPr>
          <a:xfrm>
            <a:off x="6334723" y="663"/>
            <a:ext cx="2809277" cy="369332"/>
          </a:xfrm>
          <a:prstGeom prst="rect">
            <a:avLst/>
          </a:prstGeom>
          <a:solidFill>
            <a:schemeClr val="bg1">
              <a:lumMod val="95000"/>
            </a:schemeClr>
          </a:solidFill>
        </p:spPr>
        <p:txBody>
          <a:bodyPr wrap="square" rtlCol="0">
            <a:spAutoFit/>
          </a:bodyPr>
          <a:lstStyle/>
          <a:p>
            <a:r>
              <a:rPr lang="en-US" sz="1800"/>
              <a:t>Zero Emission Buildings</a:t>
            </a:r>
          </a:p>
        </p:txBody>
      </p:sp>
      <p:pic>
        <p:nvPicPr>
          <p:cNvPr id="9" name="Picture 8" descr="Graphical user interface, application&#10;&#10;Description automatically generated">
            <a:extLst>
              <a:ext uri="{FF2B5EF4-FFF2-40B4-BE49-F238E27FC236}">
                <a16:creationId xmlns:a16="http://schemas.microsoft.com/office/drawing/2014/main" id="{9D7B3AEE-C5CA-ABC0-0939-38EC590C8B35}"/>
              </a:ext>
            </a:extLst>
          </p:cNvPr>
          <p:cNvPicPr>
            <a:picLocks noChangeAspect="1"/>
          </p:cNvPicPr>
          <p:nvPr/>
        </p:nvPicPr>
        <p:blipFill rotWithShape="1">
          <a:blip r:embed="rId2"/>
          <a:srcRect l="1" t="40888" r="66360" b="1097"/>
          <a:stretch/>
        </p:blipFill>
        <p:spPr>
          <a:xfrm>
            <a:off x="5318760" y="629398"/>
            <a:ext cx="3825240" cy="3544060"/>
          </a:xfrm>
          <a:prstGeom prst="rect">
            <a:avLst/>
          </a:prstGeom>
        </p:spPr>
      </p:pic>
    </p:spTree>
    <p:extLst>
      <p:ext uri="{BB962C8B-B14F-4D97-AF65-F5344CB8AC3E}">
        <p14:creationId xmlns:p14="http://schemas.microsoft.com/office/powerpoint/2010/main" val="380770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EA4175-3AA7-969F-8190-E8347E79EBDC}"/>
              </a:ext>
            </a:extLst>
          </p:cNvPr>
          <p:cNvSpPr>
            <a:spLocks noGrp="1"/>
          </p:cNvSpPr>
          <p:nvPr>
            <p:ph type="title"/>
          </p:nvPr>
        </p:nvSpPr>
        <p:spPr/>
        <p:txBody>
          <a:bodyPr/>
          <a:lstStyle/>
          <a:p>
            <a:r>
              <a:rPr lang="en-US"/>
              <a:t>Agenda</a:t>
            </a:r>
          </a:p>
        </p:txBody>
      </p:sp>
      <p:sp>
        <p:nvSpPr>
          <p:cNvPr id="4" name="Date Placeholder 3">
            <a:extLst>
              <a:ext uri="{FF2B5EF4-FFF2-40B4-BE49-F238E27FC236}">
                <a16:creationId xmlns:a16="http://schemas.microsoft.com/office/drawing/2014/main" id="{B74D7F18-51ED-DC15-0ED8-C28D38565DA2}"/>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5" name="Footer Placeholder 4">
            <a:extLst>
              <a:ext uri="{FF2B5EF4-FFF2-40B4-BE49-F238E27FC236}">
                <a16:creationId xmlns:a16="http://schemas.microsoft.com/office/drawing/2014/main" id="{99B83DA9-B504-26A7-90BE-B1D8F7FE80D9}"/>
              </a:ext>
            </a:extLst>
          </p:cNvPr>
          <p:cNvSpPr>
            <a:spLocks noGrp="1"/>
          </p:cNvSpPr>
          <p:nvPr>
            <p:ph type="ftr" sz="quarter" idx="3"/>
          </p:nvPr>
        </p:nvSpPr>
        <p:spPr/>
        <p:txBody>
          <a:bodyPr/>
          <a:lstStyle/>
          <a:p>
            <a:pPr>
              <a:defRPr/>
            </a:pPr>
            <a:r>
              <a:rPr lang="en-US"/>
              <a:t>Sustainability Program Update</a:t>
            </a:r>
            <a:endParaRPr lang="en-US" b="1"/>
          </a:p>
        </p:txBody>
      </p:sp>
      <p:sp>
        <p:nvSpPr>
          <p:cNvPr id="6" name="Slide Number Placeholder 5">
            <a:extLst>
              <a:ext uri="{FF2B5EF4-FFF2-40B4-BE49-F238E27FC236}">
                <a16:creationId xmlns:a16="http://schemas.microsoft.com/office/drawing/2014/main" id="{95562645-2F67-4F56-7997-106276707CAC}"/>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a:p>
        </p:txBody>
      </p:sp>
      <p:graphicFrame>
        <p:nvGraphicFramePr>
          <p:cNvPr id="19" name="Diagram 18">
            <a:extLst>
              <a:ext uri="{FF2B5EF4-FFF2-40B4-BE49-F238E27FC236}">
                <a16:creationId xmlns:a16="http://schemas.microsoft.com/office/drawing/2014/main" id="{E6D70780-F549-D88A-4B5C-7B99832D9663}"/>
              </a:ext>
            </a:extLst>
          </p:cNvPr>
          <p:cNvGraphicFramePr/>
          <p:nvPr>
            <p:extLst>
              <p:ext uri="{D42A27DB-BD31-4B8C-83A1-F6EECF244321}">
                <p14:modId xmlns:p14="http://schemas.microsoft.com/office/powerpoint/2010/main" val="154268855"/>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7870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5"/>
        <p:cNvGrpSpPr/>
        <p:nvPr/>
      </p:nvGrpSpPr>
      <p:grpSpPr>
        <a:xfrm>
          <a:off x="0" y="0"/>
          <a:ext cx="0" cy="0"/>
          <a:chOff x="0" y="0"/>
          <a:chExt cx="0" cy="0"/>
        </a:xfrm>
      </p:grpSpPr>
      <p:sp>
        <p:nvSpPr>
          <p:cNvPr id="2686" name="Google Shape;2686;p53"/>
          <p:cNvSpPr txBox="1">
            <a:spLocks noGrp="1"/>
          </p:cNvSpPr>
          <p:nvPr>
            <p:ph type="title"/>
          </p:nvPr>
        </p:nvSpPr>
        <p:spPr>
          <a:xfrm>
            <a:off x="284312" y="128173"/>
            <a:ext cx="7888138" cy="59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004C97"/>
                </a:solidFill>
                <a:latin typeface="Helvetica" panose="020B0604020202020204" pitchFamily="34" charset="0"/>
                <a:cs typeface="Helvetica" panose="020B0604020202020204" pitchFamily="34" charset="0"/>
              </a:rPr>
              <a:t>Zero Emission Vehicle Master Plan</a:t>
            </a:r>
            <a:endParaRPr sz="2200">
              <a:solidFill>
                <a:srgbClr val="004C97"/>
              </a:solidFill>
              <a:latin typeface="Helvetica" panose="020B0604020202020204" pitchFamily="34" charset="0"/>
              <a:cs typeface="Helvetica" panose="020B0604020202020204" pitchFamily="34" charset="0"/>
            </a:endParaRPr>
          </a:p>
        </p:txBody>
      </p:sp>
      <p:pic>
        <p:nvPicPr>
          <p:cNvPr id="2" name="Picture 1">
            <a:extLst>
              <a:ext uri="{FF2B5EF4-FFF2-40B4-BE49-F238E27FC236}">
                <a16:creationId xmlns:a16="http://schemas.microsoft.com/office/drawing/2014/main" id="{BE45589A-F4AB-292A-9F0D-6C98D792F8C0}"/>
              </a:ext>
            </a:extLst>
          </p:cNvPr>
          <p:cNvPicPr>
            <a:picLocks noChangeAspect="1"/>
          </p:cNvPicPr>
          <p:nvPr/>
        </p:nvPicPr>
        <p:blipFill rotWithShape="1">
          <a:blip r:embed="rId3"/>
          <a:srcRect b="8531"/>
          <a:stretch/>
        </p:blipFill>
        <p:spPr>
          <a:xfrm>
            <a:off x="284312" y="1274850"/>
            <a:ext cx="4115622" cy="3107957"/>
          </a:xfrm>
          <a:prstGeom prst="rect">
            <a:avLst/>
          </a:prstGeom>
        </p:spPr>
      </p:pic>
      <p:sp>
        <p:nvSpPr>
          <p:cNvPr id="4" name="TextBox 3">
            <a:extLst>
              <a:ext uri="{FF2B5EF4-FFF2-40B4-BE49-F238E27FC236}">
                <a16:creationId xmlns:a16="http://schemas.microsoft.com/office/drawing/2014/main" id="{472EDB4B-2307-04FE-319C-ABD4D630EFA6}"/>
              </a:ext>
            </a:extLst>
          </p:cNvPr>
          <p:cNvSpPr txBox="1"/>
          <p:nvPr/>
        </p:nvSpPr>
        <p:spPr>
          <a:xfrm>
            <a:off x="284312" y="974232"/>
            <a:ext cx="4115622" cy="307777"/>
          </a:xfrm>
          <a:prstGeom prst="rect">
            <a:avLst/>
          </a:prstGeom>
          <a:solidFill>
            <a:srgbClr val="E6E6E6">
              <a:alpha val="65000"/>
            </a:srgbClr>
          </a:solidFill>
        </p:spPr>
        <p:txBody>
          <a:bodyPr wrap="square" rtlCol="0">
            <a:spAutoFit/>
          </a:bodyPr>
          <a:lstStyle/>
          <a:p>
            <a:pPr algn="ctr"/>
            <a:r>
              <a:rPr lang="en-US" sz="1400">
                <a:latin typeface="Fira Sans" panose="020B0503050000020004" pitchFamily="34" charset="0"/>
              </a:rPr>
              <a:t>EV Charging Master Plan</a:t>
            </a:r>
          </a:p>
        </p:txBody>
      </p:sp>
      <p:sp>
        <p:nvSpPr>
          <p:cNvPr id="6" name="TextBox 5">
            <a:extLst>
              <a:ext uri="{FF2B5EF4-FFF2-40B4-BE49-F238E27FC236}">
                <a16:creationId xmlns:a16="http://schemas.microsoft.com/office/drawing/2014/main" id="{F4D90E46-888F-AAED-3EEF-3E36D91C6DFE}"/>
              </a:ext>
            </a:extLst>
          </p:cNvPr>
          <p:cNvSpPr txBox="1"/>
          <p:nvPr/>
        </p:nvSpPr>
        <p:spPr>
          <a:xfrm>
            <a:off x="284312" y="4382807"/>
            <a:ext cx="4115622" cy="307777"/>
          </a:xfrm>
          <a:prstGeom prst="rect">
            <a:avLst/>
          </a:prstGeom>
          <a:solidFill>
            <a:srgbClr val="E6E6E6"/>
          </a:solidFill>
        </p:spPr>
        <p:txBody>
          <a:bodyPr wrap="square" rtlCol="0">
            <a:spAutoFit/>
          </a:bodyPr>
          <a:lstStyle/>
          <a:p>
            <a:pPr algn="ctr"/>
            <a:r>
              <a:rPr lang="en-US" sz="1400">
                <a:latin typeface="Fira Sans" panose="020B0503050000020004" pitchFamily="34" charset="0"/>
              </a:rPr>
              <a:t>66 EV charging stations  at ~27 locations</a:t>
            </a:r>
          </a:p>
        </p:txBody>
      </p:sp>
      <p:sp>
        <p:nvSpPr>
          <p:cNvPr id="7" name="Google Shape;3027;p53">
            <a:extLst>
              <a:ext uri="{FF2B5EF4-FFF2-40B4-BE49-F238E27FC236}">
                <a16:creationId xmlns:a16="http://schemas.microsoft.com/office/drawing/2014/main" id="{B0912E3B-DB49-8251-11AF-5751134FFE56}"/>
              </a:ext>
            </a:extLst>
          </p:cNvPr>
          <p:cNvSpPr/>
          <p:nvPr/>
        </p:nvSpPr>
        <p:spPr>
          <a:xfrm>
            <a:off x="5035987" y="3733667"/>
            <a:ext cx="594300" cy="594300"/>
          </a:xfrm>
          <a:prstGeom prst="ellipse">
            <a:avLst/>
          </a:prstGeom>
          <a:solidFill>
            <a:srgbClr val="0473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3028;p53">
            <a:extLst>
              <a:ext uri="{FF2B5EF4-FFF2-40B4-BE49-F238E27FC236}">
                <a16:creationId xmlns:a16="http://schemas.microsoft.com/office/drawing/2014/main" id="{832EC011-DA44-9016-1A4B-C87D7AC397AD}"/>
              </a:ext>
            </a:extLst>
          </p:cNvPr>
          <p:cNvSpPr/>
          <p:nvPr/>
        </p:nvSpPr>
        <p:spPr>
          <a:xfrm>
            <a:off x="5035987" y="1031804"/>
            <a:ext cx="594300" cy="594300"/>
          </a:xfrm>
          <a:prstGeom prst="ellipse">
            <a:avLst/>
          </a:prstGeom>
          <a:solidFill>
            <a:srgbClr val="0566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029;p53">
            <a:extLst>
              <a:ext uri="{FF2B5EF4-FFF2-40B4-BE49-F238E27FC236}">
                <a16:creationId xmlns:a16="http://schemas.microsoft.com/office/drawing/2014/main" id="{5FDB5E8B-0891-77CF-A81F-A4140DF8C11C}"/>
              </a:ext>
            </a:extLst>
          </p:cNvPr>
          <p:cNvSpPr/>
          <p:nvPr/>
        </p:nvSpPr>
        <p:spPr>
          <a:xfrm>
            <a:off x="5035987" y="2828829"/>
            <a:ext cx="594300" cy="594300"/>
          </a:xfrm>
          <a:prstGeom prst="ellipse">
            <a:avLst/>
          </a:prstGeom>
          <a:solidFill>
            <a:srgbClr val="79D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3C8DF"/>
              </a:solidFill>
              <a:effectLst/>
              <a:uLnTx/>
              <a:uFillTx/>
              <a:latin typeface="Arial"/>
              <a:cs typeface="Arial"/>
              <a:sym typeface="Arial"/>
            </a:endParaRPr>
          </a:p>
        </p:txBody>
      </p:sp>
      <p:sp>
        <p:nvSpPr>
          <p:cNvPr id="12" name="Google Shape;3030;p53">
            <a:extLst>
              <a:ext uri="{FF2B5EF4-FFF2-40B4-BE49-F238E27FC236}">
                <a16:creationId xmlns:a16="http://schemas.microsoft.com/office/drawing/2014/main" id="{378FC192-A95C-64B9-1734-B46E206DBAF7}"/>
              </a:ext>
            </a:extLst>
          </p:cNvPr>
          <p:cNvSpPr txBox="1"/>
          <p:nvPr/>
        </p:nvSpPr>
        <p:spPr>
          <a:xfrm>
            <a:off x="5833726" y="1024062"/>
            <a:ext cx="2670243" cy="636070"/>
          </a:xfrm>
          <a:prstGeom prst="rect">
            <a:avLst/>
          </a:prstGeom>
          <a:noFill/>
          <a:ln>
            <a:noFill/>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r>
              <a:rPr lang="en-US" sz="1400" b="1" kern="0">
                <a:solidFill>
                  <a:srgbClr val="05668D"/>
                </a:solidFill>
                <a:latin typeface="Fira Sans"/>
                <a:ea typeface="Fira Sans"/>
                <a:cs typeface="Fira Sans"/>
                <a:sym typeface="Fira Sans"/>
              </a:rPr>
              <a:t>Maximize ZEVs, seeking lowest emission replacement whenever possible</a:t>
            </a:r>
          </a:p>
        </p:txBody>
      </p:sp>
      <p:sp>
        <p:nvSpPr>
          <p:cNvPr id="13" name="Google Shape;3032;p53">
            <a:extLst>
              <a:ext uri="{FF2B5EF4-FFF2-40B4-BE49-F238E27FC236}">
                <a16:creationId xmlns:a16="http://schemas.microsoft.com/office/drawing/2014/main" id="{3369EE3B-B81D-D5D0-06EC-E2DBA6D4FBC6}"/>
              </a:ext>
            </a:extLst>
          </p:cNvPr>
          <p:cNvSpPr txBox="1"/>
          <p:nvPr/>
        </p:nvSpPr>
        <p:spPr>
          <a:xfrm>
            <a:off x="5784828" y="1903560"/>
            <a:ext cx="2773682" cy="713818"/>
          </a:xfrm>
          <a:prstGeom prst="rect">
            <a:avLst/>
          </a:prstGeom>
          <a:noFill/>
          <a:ln>
            <a:noFill/>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r>
              <a:rPr lang="en-US" sz="1400" b="1" kern="0">
                <a:solidFill>
                  <a:srgbClr val="00A896"/>
                </a:solidFill>
                <a:latin typeface="Fira Sans"/>
                <a:ea typeface="Fira Sans"/>
                <a:cs typeface="Fira Sans"/>
                <a:sym typeface="Fira Sans"/>
              </a:rPr>
              <a:t>Accept PHEVs &amp; biodiesel replacements as needed while market adjusts</a:t>
            </a:r>
          </a:p>
        </p:txBody>
      </p:sp>
      <p:sp>
        <p:nvSpPr>
          <p:cNvPr id="14" name="Google Shape;3034;p53">
            <a:extLst>
              <a:ext uri="{FF2B5EF4-FFF2-40B4-BE49-F238E27FC236}">
                <a16:creationId xmlns:a16="http://schemas.microsoft.com/office/drawing/2014/main" id="{71552945-6C5A-7BC1-6C07-003C55A4745E}"/>
              </a:ext>
            </a:extLst>
          </p:cNvPr>
          <p:cNvSpPr txBox="1"/>
          <p:nvPr/>
        </p:nvSpPr>
        <p:spPr>
          <a:xfrm>
            <a:off x="5784828" y="2745148"/>
            <a:ext cx="2877480" cy="836757"/>
          </a:xfrm>
          <a:prstGeom prst="rect">
            <a:avLst/>
          </a:prstGeom>
          <a:noFill/>
          <a:ln>
            <a:noFill/>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r>
              <a:rPr lang="en-US" sz="1400" b="1" kern="0">
                <a:solidFill>
                  <a:srgbClr val="79DBAC"/>
                </a:solidFill>
                <a:latin typeface="Fira Sans"/>
                <a:ea typeface="Fira Sans"/>
                <a:cs typeface="Fira Sans"/>
                <a:sym typeface="Fira Sans"/>
              </a:rPr>
              <a:t>~78% can be electrified now, 15% have a PHEV replacement, 7% do not have an adequate replacement</a:t>
            </a:r>
          </a:p>
        </p:txBody>
      </p:sp>
      <p:sp>
        <p:nvSpPr>
          <p:cNvPr id="15" name="Google Shape;3036;p53">
            <a:extLst>
              <a:ext uri="{FF2B5EF4-FFF2-40B4-BE49-F238E27FC236}">
                <a16:creationId xmlns:a16="http://schemas.microsoft.com/office/drawing/2014/main" id="{BF19EC4B-89DD-E9B8-23FB-EB5D75B321CE}"/>
              </a:ext>
            </a:extLst>
          </p:cNvPr>
          <p:cNvSpPr txBox="1"/>
          <p:nvPr/>
        </p:nvSpPr>
        <p:spPr>
          <a:xfrm>
            <a:off x="5673559" y="3692049"/>
            <a:ext cx="2988749" cy="868636"/>
          </a:xfrm>
          <a:prstGeom prst="rect">
            <a:avLst/>
          </a:prstGeom>
          <a:noFill/>
          <a:ln>
            <a:noFill/>
          </a:ln>
        </p:spPr>
        <p:txBody>
          <a:bodyPr spcFirstLastPara="1" wrap="square" lIns="91425" tIns="91425" rIns="91425" bIns="91425" anchor="ctr" anchorCtr="0">
            <a:noAutofit/>
          </a:bodyPr>
          <a:lstStyle/>
          <a:p>
            <a:pPr defTabSz="914400" fontAlgn="auto">
              <a:spcBef>
                <a:spcPts val="0"/>
              </a:spcBef>
              <a:spcAft>
                <a:spcPts val="0"/>
              </a:spcAft>
              <a:buClr>
                <a:srgbClr val="000000"/>
              </a:buClr>
              <a:buFont typeface="Arial"/>
              <a:buNone/>
            </a:pPr>
            <a:r>
              <a:rPr lang="en-US" sz="1400" b="1" kern="0">
                <a:solidFill>
                  <a:srgbClr val="04738F"/>
                </a:solidFill>
                <a:latin typeface="Fira Sans"/>
                <a:ea typeface="Fira Sans"/>
                <a:cs typeface="Fira Sans"/>
                <a:sym typeface="Fira Sans"/>
              </a:rPr>
              <a:t>Acquisitions vs. fleet makeup – in 2027 acquisitions need to be 100% ZEVs, fleet will take time to convert over fully</a:t>
            </a:r>
          </a:p>
        </p:txBody>
      </p:sp>
      <p:sp>
        <p:nvSpPr>
          <p:cNvPr id="16" name="Google Shape;3038;p53">
            <a:extLst>
              <a:ext uri="{FF2B5EF4-FFF2-40B4-BE49-F238E27FC236}">
                <a16:creationId xmlns:a16="http://schemas.microsoft.com/office/drawing/2014/main" id="{7F24F0B3-CF0C-81D0-5F0F-D3EB8D90BF9A}"/>
              </a:ext>
            </a:extLst>
          </p:cNvPr>
          <p:cNvSpPr/>
          <p:nvPr/>
        </p:nvSpPr>
        <p:spPr>
          <a:xfrm>
            <a:off x="5035987" y="1930317"/>
            <a:ext cx="594300" cy="594300"/>
          </a:xfrm>
          <a:prstGeom prst="ellipse">
            <a:avLst/>
          </a:prstGeom>
          <a:solidFill>
            <a:srgbClr val="00A8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2" name="Graphic 21" descr="Electric car with solid fill">
            <a:extLst>
              <a:ext uri="{FF2B5EF4-FFF2-40B4-BE49-F238E27FC236}">
                <a16:creationId xmlns:a16="http://schemas.microsoft.com/office/drawing/2014/main" id="{78030AD6-E6EC-88C5-078E-74520B6307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80189" y="1060068"/>
            <a:ext cx="505896" cy="505896"/>
          </a:xfrm>
          <a:prstGeom prst="rect">
            <a:avLst/>
          </a:prstGeom>
        </p:spPr>
      </p:pic>
      <p:pic>
        <p:nvPicPr>
          <p:cNvPr id="24" name="Graphic 23" descr="Plugged Unplugged with solid fill">
            <a:extLst>
              <a:ext uri="{FF2B5EF4-FFF2-40B4-BE49-F238E27FC236}">
                <a16:creationId xmlns:a16="http://schemas.microsoft.com/office/drawing/2014/main" id="{4695CA25-91F6-6C82-92D6-3A2F005799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45244" y="1977450"/>
            <a:ext cx="540841" cy="540841"/>
          </a:xfrm>
          <a:prstGeom prst="rect">
            <a:avLst/>
          </a:prstGeom>
        </p:spPr>
      </p:pic>
      <p:pic>
        <p:nvPicPr>
          <p:cNvPr id="26" name="Graphic 25" descr="Upward trend with solid fill">
            <a:extLst>
              <a:ext uri="{FF2B5EF4-FFF2-40B4-BE49-F238E27FC236}">
                <a16:creationId xmlns:a16="http://schemas.microsoft.com/office/drawing/2014/main" id="{DDB12F59-6169-7A62-6E42-90EC9B21DD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04537" y="2885810"/>
            <a:ext cx="457200" cy="457200"/>
          </a:xfrm>
          <a:prstGeom prst="rect">
            <a:avLst/>
          </a:prstGeom>
        </p:spPr>
      </p:pic>
      <p:pic>
        <p:nvPicPr>
          <p:cNvPr id="28" name="Graphic 27" descr="Stopwatch 75% with solid fill">
            <a:extLst>
              <a:ext uri="{FF2B5EF4-FFF2-40B4-BE49-F238E27FC236}">
                <a16:creationId xmlns:a16="http://schemas.microsoft.com/office/drawing/2014/main" id="{F8F52551-2585-89E8-0389-24352F72C6A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35987" y="3721532"/>
            <a:ext cx="594300" cy="594300"/>
          </a:xfrm>
          <a:prstGeom prst="rect">
            <a:avLst/>
          </a:prstGeom>
        </p:spPr>
      </p:pic>
      <p:sp>
        <p:nvSpPr>
          <p:cNvPr id="3" name="TextBox 2">
            <a:extLst>
              <a:ext uri="{FF2B5EF4-FFF2-40B4-BE49-F238E27FC236}">
                <a16:creationId xmlns:a16="http://schemas.microsoft.com/office/drawing/2014/main" id="{071950DC-30B2-12B6-58CB-96C165812EA9}"/>
              </a:ext>
            </a:extLst>
          </p:cNvPr>
          <p:cNvSpPr txBox="1"/>
          <p:nvPr/>
        </p:nvSpPr>
        <p:spPr>
          <a:xfrm>
            <a:off x="6416125" y="663"/>
            <a:ext cx="2727875" cy="369332"/>
          </a:xfrm>
          <a:prstGeom prst="rect">
            <a:avLst/>
          </a:prstGeom>
          <a:solidFill>
            <a:schemeClr val="bg1">
              <a:lumMod val="95000"/>
            </a:schemeClr>
          </a:solidFill>
        </p:spPr>
        <p:txBody>
          <a:bodyPr wrap="square" rtlCol="0">
            <a:spAutoFit/>
          </a:bodyPr>
          <a:lstStyle/>
          <a:p>
            <a:r>
              <a:rPr lang="en-US" sz="1800"/>
              <a:t>Zero Emission Vehicles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A8B630-24CF-7FC1-51FC-3B8DA05039AD}"/>
              </a:ext>
            </a:extLst>
          </p:cNvPr>
          <p:cNvSpPr>
            <a:spLocks noGrp="1"/>
          </p:cNvSpPr>
          <p:nvPr>
            <p:ph idx="1"/>
          </p:nvPr>
        </p:nvSpPr>
        <p:spPr>
          <a:xfrm>
            <a:off x="228599" y="733425"/>
            <a:ext cx="4980487" cy="4005944"/>
          </a:xfrm>
        </p:spPr>
        <p:txBody>
          <a:bodyPr/>
          <a:lstStyle/>
          <a:p>
            <a:r>
              <a:rPr lang="en-US" sz="1400"/>
              <a:t>Fleet ZEV and EVSE master plan developed in FY23</a:t>
            </a:r>
            <a:endParaRPr lang="en-US" sz="1200">
              <a:latin typeface="Fira Sans" panose="020B0503050000020004" pitchFamily="34" charset="0"/>
            </a:endParaRPr>
          </a:p>
          <a:p>
            <a:pPr lvl="1"/>
            <a:r>
              <a:rPr lang="en-US" sz="1200">
                <a:latin typeface="Helvetica" panose="020B0604020202020204" pitchFamily="34" charset="0"/>
                <a:cs typeface="Helvetica" panose="020B0604020202020204" pitchFamily="34" charset="0"/>
              </a:rPr>
              <a:t>66 EVSE needed at 27 locations vs 2 EVSE existing</a:t>
            </a:r>
          </a:p>
          <a:p>
            <a:r>
              <a:rPr lang="en-US" sz="1400"/>
              <a:t>Phase 1 Project Defined</a:t>
            </a:r>
          </a:p>
          <a:p>
            <a:pPr lvl="1"/>
            <a:r>
              <a:rPr lang="en-US" sz="1200"/>
              <a:t>24 Dual port EVSE needed to support FY24 ZEVs ordered through GSA</a:t>
            </a:r>
          </a:p>
          <a:p>
            <a:pPr lvl="2"/>
            <a:r>
              <a:rPr lang="en-US" sz="1100"/>
              <a:t>32 Fully Electric and 15 plug-in hybrid electric arriving in waves</a:t>
            </a:r>
          </a:p>
          <a:p>
            <a:pPr lvl="1"/>
            <a:r>
              <a:rPr lang="en-US" sz="1200"/>
              <a:t>Conceptual design completed: in-house engineering resources</a:t>
            </a:r>
          </a:p>
          <a:p>
            <a:r>
              <a:rPr lang="en-US" sz="1400">
                <a:solidFill>
                  <a:srgbClr val="4E4E4E"/>
                </a:solidFill>
              </a:rPr>
              <a:t>Due to limited fiscal year funding, leveraging multi-approach strategy:</a:t>
            </a:r>
          </a:p>
          <a:p>
            <a:pPr marL="657225" lvl="1" indent="-171450">
              <a:buFont typeface="Arial" panose="020B0604020202020204" pitchFamily="34" charset="0"/>
              <a:buChar char="•"/>
            </a:pPr>
            <a:r>
              <a:rPr lang="en-US" sz="1200">
                <a:solidFill>
                  <a:srgbClr val="4E4E4E"/>
                </a:solidFill>
              </a:rPr>
              <a:t>Completing detailed design on Phase 1 project</a:t>
            </a:r>
          </a:p>
          <a:p>
            <a:pPr marL="657225" lvl="1" indent="-171450">
              <a:buFont typeface="Arial" panose="020B0604020202020204" pitchFamily="34" charset="0"/>
              <a:buChar char="•"/>
            </a:pPr>
            <a:r>
              <a:rPr lang="en-US" sz="1200">
                <a:solidFill>
                  <a:srgbClr val="4E4E4E"/>
                </a:solidFill>
              </a:rPr>
              <a:t>Maximize use of existing Level 2 Charging Stations</a:t>
            </a:r>
          </a:p>
          <a:p>
            <a:pPr marL="657225" lvl="1" indent="-171450">
              <a:buFont typeface="Arial" panose="020B0604020202020204" pitchFamily="34" charset="0"/>
              <a:buChar char="•"/>
            </a:pPr>
            <a:r>
              <a:rPr lang="en-US" sz="1200">
                <a:solidFill>
                  <a:srgbClr val="4E4E4E"/>
                </a:solidFill>
              </a:rPr>
              <a:t>Leverage existing Level 1 outdoor outlets </a:t>
            </a:r>
          </a:p>
          <a:p>
            <a:pPr marL="657225" lvl="1" indent="-171450">
              <a:buFont typeface="Arial" panose="020B0604020202020204" pitchFamily="34" charset="0"/>
              <a:buChar char="•"/>
            </a:pPr>
            <a:r>
              <a:rPr lang="en-US" sz="1200">
                <a:solidFill>
                  <a:srgbClr val="4E4E4E"/>
                </a:solidFill>
              </a:rPr>
              <a:t>Add EV charging into scope for Fermilab Resilience and Efficiency Project</a:t>
            </a:r>
          </a:p>
          <a:p>
            <a:pPr marL="257175" indent="-171450">
              <a:buFont typeface="Arial" panose="020B0604020202020204" pitchFamily="34" charset="0"/>
              <a:buChar char="•"/>
            </a:pPr>
            <a:r>
              <a:rPr lang="en-US" sz="1400">
                <a:solidFill>
                  <a:srgbClr val="4E4E4E"/>
                </a:solidFill>
              </a:rPr>
              <a:t>Stakeholder outreach completed to inform Employee EV Charging program changes to support sharing stations with Fleet </a:t>
            </a:r>
          </a:p>
        </p:txBody>
      </p:sp>
      <p:sp>
        <p:nvSpPr>
          <p:cNvPr id="3" name="Title 2">
            <a:extLst>
              <a:ext uri="{FF2B5EF4-FFF2-40B4-BE49-F238E27FC236}">
                <a16:creationId xmlns:a16="http://schemas.microsoft.com/office/drawing/2014/main" id="{98160804-DA8D-4303-EFC2-7F80EA857540}"/>
              </a:ext>
            </a:extLst>
          </p:cNvPr>
          <p:cNvSpPr>
            <a:spLocks noGrp="1"/>
          </p:cNvSpPr>
          <p:nvPr>
            <p:ph type="title"/>
          </p:nvPr>
        </p:nvSpPr>
        <p:spPr>
          <a:xfrm>
            <a:off x="228601" y="330471"/>
            <a:ext cx="8686800" cy="302434"/>
          </a:xfrm>
        </p:spPr>
        <p:txBody>
          <a:bodyPr/>
          <a:lstStyle/>
          <a:p>
            <a:r>
              <a:rPr lang="en-US"/>
              <a:t>Phase 1 Electric Vehicle Charging Station Project </a:t>
            </a:r>
          </a:p>
        </p:txBody>
      </p:sp>
      <p:sp>
        <p:nvSpPr>
          <p:cNvPr id="4" name="Date Placeholder 3">
            <a:extLst>
              <a:ext uri="{FF2B5EF4-FFF2-40B4-BE49-F238E27FC236}">
                <a16:creationId xmlns:a16="http://schemas.microsoft.com/office/drawing/2014/main" id="{FAB999B7-A87D-D01E-DB47-7F0EEBFD3648}"/>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5" name="Footer Placeholder 4">
            <a:extLst>
              <a:ext uri="{FF2B5EF4-FFF2-40B4-BE49-F238E27FC236}">
                <a16:creationId xmlns:a16="http://schemas.microsoft.com/office/drawing/2014/main" id="{61F0A754-77EB-2DD2-43E9-B3FBCD85C312}"/>
              </a:ext>
            </a:extLst>
          </p:cNvPr>
          <p:cNvSpPr>
            <a:spLocks noGrp="1"/>
          </p:cNvSpPr>
          <p:nvPr>
            <p:ph type="ftr" sz="quarter" idx="3"/>
          </p:nvPr>
        </p:nvSpPr>
        <p:spPr/>
        <p:txBody>
          <a:bodyPr/>
          <a:lstStyle/>
          <a:p>
            <a:pPr>
              <a:defRPr/>
            </a:pPr>
            <a:r>
              <a:rPr lang="en-US"/>
              <a:t>Catherine Hurley | Sustainability Program Update</a:t>
            </a:r>
            <a:endParaRPr lang="en-US" b="1"/>
          </a:p>
        </p:txBody>
      </p:sp>
      <p:sp>
        <p:nvSpPr>
          <p:cNvPr id="6" name="Slide Number Placeholder 5">
            <a:extLst>
              <a:ext uri="{FF2B5EF4-FFF2-40B4-BE49-F238E27FC236}">
                <a16:creationId xmlns:a16="http://schemas.microsoft.com/office/drawing/2014/main" id="{222C85DD-73A4-22ED-4D49-2ED1BB54AB2D}"/>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a:p>
        </p:txBody>
      </p:sp>
      <p:grpSp>
        <p:nvGrpSpPr>
          <p:cNvPr id="8" name="Group 7">
            <a:extLst>
              <a:ext uri="{FF2B5EF4-FFF2-40B4-BE49-F238E27FC236}">
                <a16:creationId xmlns:a16="http://schemas.microsoft.com/office/drawing/2014/main" id="{D659C34E-465F-A7B1-0476-E505D9B69E18}"/>
              </a:ext>
            </a:extLst>
          </p:cNvPr>
          <p:cNvGrpSpPr/>
          <p:nvPr/>
        </p:nvGrpSpPr>
        <p:grpSpPr>
          <a:xfrm>
            <a:off x="5262589" y="973875"/>
            <a:ext cx="3706313" cy="3195749"/>
            <a:chOff x="5262589" y="973875"/>
            <a:chExt cx="3706313" cy="3195749"/>
          </a:xfrm>
        </p:grpSpPr>
        <p:pic>
          <p:nvPicPr>
            <p:cNvPr id="12" name="Picture 11">
              <a:extLst>
                <a:ext uri="{FF2B5EF4-FFF2-40B4-BE49-F238E27FC236}">
                  <a16:creationId xmlns:a16="http://schemas.microsoft.com/office/drawing/2014/main" id="{AB1643DC-8280-6B0B-A654-1F8B96595FD6}"/>
                </a:ext>
              </a:extLst>
            </p:cNvPr>
            <p:cNvPicPr>
              <a:picLocks noChangeAspect="1"/>
            </p:cNvPicPr>
            <p:nvPr/>
          </p:nvPicPr>
          <p:blipFill>
            <a:blip r:embed="rId2"/>
            <a:stretch>
              <a:fillRect/>
            </a:stretch>
          </p:blipFill>
          <p:spPr>
            <a:xfrm>
              <a:off x="5262589" y="973875"/>
              <a:ext cx="3706313" cy="3195749"/>
            </a:xfrm>
            <a:prstGeom prst="rect">
              <a:avLst/>
            </a:prstGeom>
          </p:spPr>
        </p:pic>
        <p:sp>
          <p:nvSpPr>
            <p:cNvPr id="15" name="Rectangle 14">
              <a:extLst>
                <a:ext uri="{FF2B5EF4-FFF2-40B4-BE49-F238E27FC236}">
                  <a16:creationId xmlns:a16="http://schemas.microsoft.com/office/drawing/2014/main" id="{2BABBE28-0F9B-7D84-CD1C-7D978AE4931A}"/>
                </a:ext>
              </a:extLst>
            </p:cNvPr>
            <p:cNvSpPr/>
            <p:nvPr/>
          </p:nvSpPr>
          <p:spPr>
            <a:xfrm>
              <a:off x="7711354" y="3176473"/>
              <a:ext cx="1257548" cy="954269"/>
            </a:xfrm>
            <a:prstGeom prst="rect">
              <a:avLst/>
            </a:prstGeom>
          </p:spPr>
          <p:style>
            <a:lnRef idx="1">
              <a:schemeClr val="accent1"/>
            </a:lnRef>
            <a:fillRef idx="1003">
              <a:schemeClr val="dk2"/>
            </a:fillRef>
            <a:effectRef idx="2">
              <a:schemeClr val="accent1"/>
            </a:effectRef>
            <a:fontRef idx="minor">
              <a:schemeClr val="lt1"/>
            </a:fontRef>
          </p:style>
          <p:txBody>
            <a:bodyPr rtlCol="0" anchor="ctr"/>
            <a:lstStyle/>
            <a:p>
              <a:pPr algn="ctr"/>
              <a:r>
                <a:rPr lang="en-US" sz="1400">
                  <a:latin typeface="Fira Sans" panose="020B0503050000020004" pitchFamily="34" charset="0"/>
                </a:rPr>
                <a:t>Legend</a:t>
              </a:r>
            </a:p>
            <a:p>
              <a:pPr algn="ctr"/>
              <a:r>
                <a:rPr lang="en-US" sz="1200">
                  <a:solidFill>
                    <a:srgbClr val="FF0000"/>
                  </a:solidFill>
                  <a:latin typeface="Fira Sans" panose="020B0503050000020004" pitchFamily="34" charset="0"/>
                </a:rPr>
                <a:t>1</a:t>
              </a:r>
              <a:r>
                <a:rPr lang="en-US" sz="1200" baseline="30000">
                  <a:solidFill>
                    <a:srgbClr val="FF0000"/>
                  </a:solidFill>
                  <a:latin typeface="Fira Sans" panose="020B0503050000020004" pitchFamily="34" charset="0"/>
                </a:rPr>
                <a:t>st</a:t>
              </a:r>
              <a:r>
                <a:rPr lang="en-US" sz="1200">
                  <a:solidFill>
                    <a:srgbClr val="FF0000"/>
                  </a:solidFill>
                  <a:latin typeface="Fira Sans" panose="020B0503050000020004" pitchFamily="34" charset="0"/>
                </a:rPr>
                <a:t> Priority</a:t>
              </a:r>
            </a:p>
            <a:p>
              <a:pPr algn="ctr"/>
              <a:r>
                <a:rPr lang="en-US" sz="1200">
                  <a:solidFill>
                    <a:srgbClr val="FFFF00"/>
                  </a:solidFill>
                  <a:latin typeface="Fira Sans" panose="020B0503050000020004" pitchFamily="34" charset="0"/>
                </a:rPr>
                <a:t>2</a:t>
              </a:r>
              <a:r>
                <a:rPr lang="en-US" sz="1200" baseline="30000">
                  <a:solidFill>
                    <a:srgbClr val="FFFF00"/>
                  </a:solidFill>
                  <a:latin typeface="Fira Sans" panose="020B0503050000020004" pitchFamily="34" charset="0"/>
                </a:rPr>
                <a:t>nd</a:t>
              </a:r>
              <a:r>
                <a:rPr lang="en-US" sz="1200">
                  <a:solidFill>
                    <a:srgbClr val="FFFF00"/>
                  </a:solidFill>
                  <a:latin typeface="Fira Sans" panose="020B0503050000020004" pitchFamily="34" charset="0"/>
                </a:rPr>
                <a:t> Priority</a:t>
              </a:r>
            </a:p>
            <a:p>
              <a:pPr algn="ctr"/>
              <a:r>
                <a:rPr lang="en-US" sz="1200">
                  <a:solidFill>
                    <a:schemeClr val="accent3">
                      <a:lumMod val="60000"/>
                      <a:lumOff val="40000"/>
                    </a:schemeClr>
                  </a:solidFill>
                  <a:latin typeface="Fira Sans" panose="020B0503050000020004" pitchFamily="34" charset="0"/>
                </a:rPr>
                <a:t>3</a:t>
              </a:r>
              <a:r>
                <a:rPr lang="en-US" sz="1200" baseline="30000">
                  <a:solidFill>
                    <a:schemeClr val="accent3">
                      <a:lumMod val="60000"/>
                      <a:lumOff val="40000"/>
                    </a:schemeClr>
                  </a:solidFill>
                  <a:latin typeface="Fira Sans" panose="020B0503050000020004" pitchFamily="34" charset="0"/>
                </a:rPr>
                <a:t>rd</a:t>
              </a:r>
              <a:r>
                <a:rPr lang="en-US" sz="1200">
                  <a:solidFill>
                    <a:schemeClr val="accent3">
                      <a:lumMod val="60000"/>
                      <a:lumOff val="40000"/>
                    </a:schemeClr>
                  </a:solidFill>
                  <a:latin typeface="Fira Sans" panose="020B0503050000020004" pitchFamily="34" charset="0"/>
                </a:rPr>
                <a:t> Priority</a:t>
              </a:r>
            </a:p>
            <a:p>
              <a:pPr algn="ctr"/>
              <a:r>
                <a:rPr lang="en-US" sz="1200">
                  <a:solidFill>
                    <a:srgbClr val="9978CA"/>
                  </a:solidFill>
                  <a:latin typeface="Fira Sans" panose="020B0503050000020004" pitchFamily="34" charset="0"/>
                </a:rPr>
                <a:t>Planned Future</a:t>
              </a:r>
            </a:p>
          </p:txBody>
        </p:sp>
      </p:grpSp>
      <p:sp>
        <p:nvSpPr>
          <p:cNvPr id="7" name="TextBox 6">
            <a:extLst>
              <a:ext uri="{FF2B5EF4-FFF2-40B4-BE49-F238E27FC236}">
                <a16:creationId xmlns:a16="http://schemas.microsoft.com/office/drawing/2014/main" id="{5072CA62-3FC8-C785-DBAA-FB6EF2AF542E}"/>
              </a:ext>
            </a:extLst>
          </p:cNvPr>
          <p:cNvSpPr txBox="1"/>
          <p:nvPr/>
        </p:nvSpPr>
        <p:spPr>
          <a:xfrm>
            <a:off x="6416125" y="663"/>
            <a:ext cx="2727875" cy="369332"/>
          </a:xfrm>
          <a:prstGeom prst="rect">
            <a:avLst/>
          </a:prstGeom>
          <a:solidFill>
            <a:schemeClr val="bg1">
              <a:lumMod val="95000"/>
            </a:schemeClr>
          </a:solidFill>
        </p:spPr>
        <p:txBody>
          <a:bodyPr wrap="square" rtlCol="0">
            <a:spAutoFit/>
          </a:bodyPr>
          <a:lstStyle/>
          <a:p>
            <a:r>
              <a:rPr lang="en-US" sz="1800"/>
              <a:t>Zero Emission Vehicles</a:t>
            </a:r>
          </a:p>
        </p:txBody>
      </p:sp>
      <p:sp>
        <p:nvSpPr>
          <p:cNvPr id="9" name="Content Placeholder 1">
            <a:extLst>
              <a:ext uri="{FF2B5EF4-FFF2-40B4-BE49-F238E27FC236}">
                <a16:creationId xmlns:a16="http://schemas.microsoft.com/office/drawing/2014/main" id="{3F284A5D-191B-C4FE-6FCF-ED9CE332A6B8}"/>
              </a:ext>
            </a:extLst>
          </p:cNvPr>
          <p:cNvSpPr txBox="1">
            <a:spLocks/>
          </p:cNvSpPr>
          <p:nvPr/>
        </p:nvSpPr>
        <p:spPr>
          <a:xfrm>
            <a:off x="219076" y="4521875"/>
            <a:ext cx="6981826" cy="381175"/>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171450">
              <a:buFont typeface="Arial" panose="020B0604020202020204" pitchFamily="34" charset="0"/>
              <a:buChar char="•"/>
            </a:pPr>
            <a:r>
              <a:rPr lang="en-US" sz="1400">
                <a:solidFill>
                  <a:srgbClr val="4E4E4E"/>
                </a:solidFill>
              </a:rPr>
              <a:t>Fermilab awarded DOE Green Fleet Award for FY 24 Vehicle Procurements</a:t>
            </a:r>
          </a:p>
        </p:txBody>
      </p:sp>
    </p:spTree>
    <p:extLst>
      <p:ext uri="{BB962C8B-B14F-4D97-AF65-F5344CB8AC3E}">
        <p14:creationId xmlns:p14="http://schemas.microsoft.com/office/powerpoint/2010/main" val="310258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045A3E-14F8-4699-5147-35409B8E2C04}"/>
              </a:ext>
            </a:extLst>
          </p:cNvPr>
          <p:cNvSpPr>
            <a:spLocks noGrp="1"/>
          </p:cNvSpPr>
          <p:nvPr>
            <p:ph type="title"/>
          </p:nvPr>
        </p:nvSpPr>
        <p:spPr/>
        <p:txBody>
          <a:bodyPr/>
          <a:lstStyle/>
          <a:p>
            <a:r>
              <a:rPr lang="en-US"/>
              <a:t>Sustainability in Science Focus Areas and Examples</a:t>
            </a:r>
          </a:p>
        </p:txBody>
      </p:sp>
      <p:sp>
        <p:nvSpPr>
          <p:cNvPr id="4" name="Date Placeholder 3">
            <a:extLst>
              <a:ext uri="{FF2B5EF4-FFF2-40B4-BE49-F238E27FC236}">
                <a16:creationId xmlns:a16="http://schemas.microsoft.com/office/drawing/2014/main" id="{A62331E2-BA5F-C1FB-B5A3-98346C2AFC39}"/>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5" name="Footer Placeholder 4">
            <a:extLst>
              <a:ext uri="{FF2B5EF4-FFF2-40B4-BE49-F238E27FC236}">
                <a16:creationId xmlns:a16="http://schemas.microsoft.com/office/drawing/2014/main" id="{BCB5F533-7EDC-FC9A-9ADF-D785D99EB5CB}"/>
              </a:ext>
            </a:extLst>
          </p:cNvPr>
          <p:cNvSpPr>
            <a:spLocks noGrp="1"/>
          </p:cNvSpPr>
          <p:nvPr>
            <p:ph type="ftr" sz="quarter" idx="3"/>
          </p:nvPr>
        </p:nvSpPr>
        <p:spPr/>
        <p:txBody>
          <a:bodyPr/>
          <a:lstStyle/>
          <a:p>
            <a:pPr>
              <a:defRPr/>
            </a:pPr>
            <a:r>
              <a:rPr lang="en-US"/>
              <a:t>Catherine Hurley | Sustainability Program Update</a:t>
            </a:r>
            <a:endParaRPr lang="en-US" b="1"/>
          </a:p>
        </p:txBody>
      </p:sp>
      <p:sp>
        <p:nvSpPr>
          <p:cNvPr id="6" name="Slide Number Placeholder 5">
            <a:extLst>
              <a:ext uri="{FF2B5EF4-FFF2-40B4-BE49-F238E27FC236}">
                <a16:creationId xmlns:a16="http://schemas.microsoft.com/office/drawing/2014/main" id="{57D01B67-E853-D56F-EC31-420D0AA78806}"/>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a:p>
        </p:txBody>
      </p:sp>
      <p:sp>
        <p:nvSpPr>
          <p:cNvPr id="8" name="TextBox 7">
            <a:extLst>
              <a:ext uri="{FF2B5EF4-FFF2-40B4-BE49-F238E27FC236}">
                <a16:creationId xmlns:a16="http://schemas.microsoft.com/office/drawing/2014/main" id="{73C1DA44-3C54-73CF-2151-55CA79F6EEF2}"/>
              </a:ext>
            </a:extLst>
          </p:cNvPr>
          <p:cNvSpPr txBox="1"/>
          <p:nvPr/>
        </p:nvSpPr>
        <p:spPr>
          <a:xfrm>
            <a:off x="6006145" y="3920265"/>
            <a:ext cx="3139984" cy="646195"/>
          </a:xfrm>
          <a:prstGeom prst="rect">
            <a:avLst/>
          </a:prstGeom>
          <a:noFill/>
        </p:spPr>
        <p:txBody>
          <a:bodyPr wrap="square">
            <a:spAutoFit/>
          </a:bodyPr>
          <a:lstStyle/>
          <a:p>
            <a:pPr algn="ctr"/>
            <a:r>
              <a:rPr lang="en-US" sz="1200">
                <a:latin typeface="Helvetica" panose="020B0604020202020204" pitchFamily="34" charset="0"/>
                <a:cs typeface="Helvetica" panose="020B0604020202020204" pitchFamily="34" charset="0"/>
              </a:rPr>
              <a:t>Electronic Beam Applications at IARC:</a:t>
            </a:r>
          </a:p>
          <a:p>
            <a:pPr algn="ctr"/>
            <a:r>
              <a:rPr lang="en-US" sz="1200">
                <a:latin typeface="Helvetica" panose="020B0604020202020204" pitchFamily="34" charset="0"/>
                <a:cs typeface="Helvetica" panose="020B0604020202020204" pitchFamily="34" charset="0"/>
              </a:rPr>
              <a:t>Destruction of PFAS, Water Treatment, Destruction of Toxins in Soil</a:t>
            </a:r>
          </a:p>
        </p:txBody>
      </p:sp>
      <p:pic>
        <p:nvPicPr>
          <p:cNvPr id="9" name="Picture 8" descr="page1image23315888">
            <a:extLst>
              <a:ext uri="{FF2B5EF4-FFF2-40B4-BE49-F238E27FC236}">
                <a16:creationId xmlns:a16="http://schemas.microsoft.com/office/drawing/2014/main" id="{86DBFA6F-8D4D-4351-3E12-FE3F670F77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40"/>
          <a:stretch/>
        </p:blipFill>
        <p:spPr bwMode="auto">
          <a:xfrm>
            <a:off x="6177945" y="1806622"/>
            <a:ext cx="2870903" cy="20551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ject 9">
            <a:extLst>
              <a:ext uri="{FF2B5EF4-FFF2-40B4-BE49-F238E27FC236}">
                <a16:creationId xmlns:a16="http://schemas.microsoft.com/office/drawing/2014/main" id="{B1E7DBC1-AC7D-69A4-1BDA-104EC4A2ED28}"/>
              </a:ext>
            </a:extLst>
          </p:cNvPr>
          <p:cNvGraphicFramePr>
            <a:graphicFrameLocks noChangeAspect="1"/>
          </p:cNvGraphicFramePr>
          <p:nvPr>
            <p:extLst>
              <p:ext uri="{D42A27DB-BD31-4B8C-83A1-F6EECF244321}">
                <p14:modId xmlns:p14="http://schemas.microsoft.com/office/powerpoint/2010/main" val="650609689"/>
              </p:ext>
            </p:extLst>
          </p:nvPr>
        </p:nvGraphicFramePr>
        <p:xfrm>
          <a:off x="2968137" y="3558661"/>
          <a:ext cx="3120533" cy="1430244"/>
        </p:xfrm>
        <a:graphic>
          <a:graphicData uri="http://schemas.openxmlformats.org/presentationml/2006/ole">
            <mc:AlternateContent xmlns:mc="http://schemas.openxmlformats.org/markup-compatibility/2006">
              <mc:Choice xmlns:v="urn:schemas-microsoft-com:vml" Requires="v">
                <p:oleObj r:id="rId4" imgW="12144221" imgH="5534025" progId="Visio.Drawing.15">
                  <p:embed/>
                </p:oleObj>
              </mc:Choice>
              <mc:Fallback>
                <p:oleObj r:id="rId4" imgW="12144221" imgH="5534025" progId="Visio.Drawing.15">
                  <p:embed/>
                  <p:pic>
                    <p:nvPicPr>
                      <p:cNvPr id="10" name="Object 9">
                        <a:extLst>
                          <a:ext uri="{FF2B5EF4-FFF2-40B4-BE49-F238E27FC236}">
                            <a16:creationId xmlns:a16="http://schemas.microsoft.com/office/drawing/2014/main" id="{B1E7DBC1-AC7D-69A4-1BDA-104EC4A2ED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137" y="3558661"/>
                        <a:ext cx="3120533" cy="1430244"/>
                      </a:xfrm>
                      <a:prstGeom prst="rect">
                        <a:avLst/>
                      </a:prstGeom>
                      <a:noFill/>
                      <a:ln>
                        <a:solidFill>
                          <a:schemeClr val="accent6">
                            <a:lumMod val="20000"/>
                            <a:lumOff val="80000"/>
                          </a:schemeClr>
                        </a:solidFill>
                      </a:ln>
                    </p:spPr>
                  </p:pic>
                </p:oleObj>
              </mc:Fallback>
            </mc:AlternateContent>
          </a:graphicData>
        </a:graphic>
      </p:graphicFrame>
      <p:grpSp>
        <p:nvGrpSpPr>
          <p:cNvPr id="2" name="Group 1">
            <a:extLst>
              <a:ext uri="{FF2B5EF4-FFF2-40B4-BE49-F238E27FC236}">
                <a16:creationId xmlns:a16="http://schemas.microsoft.com/office/drawing/2014/main" id="{40A0BF6D-47AE-C994-FBA7-9AB624A15926}"/>
              </a:ext>
            </a:extLst>
          </p:cNvPr>
          <p:cNvGrpSpPr/>
          <p:nvPr/>
        </p:nvGrpSpPr>
        <p:grpSpPr>
          <a:xfrm>
            <a:off x="2968136" y="1825229"/>
            <a:ext cx="3120535" cy="1764875"/>
            <a:chOff x="2968136" y="1825229"/>
            <a:chExt cx="3120535" cy="1764875"/>
          </a:xfrm>
        </p:grpSpPr>
        <p:grpSp>
          <p:nvGrpSpPr>
            <p:cNvPr id="11" name="Group 10">
              <a:extLst>
                <a:ext uri="{FF2B5EF4-FFF2-40B4-BE49-F238E27FC236}">
                  <a16:creationId xmlns:a16="http://schemas.microsoft.com/office/drawing/2014/main" id="{64656FC6-DAC8-E3BA-A17B-804DF6046CBA}"/>
                </a:ext>
              </a:extLst>
            </p:cNvPr>
            <p:cNvGrpSpPr/>
            <p:nvPr/>
          </p:nvGrpSpPr>
          <p:grpSpPr>
            <a:xfrm>
              <a:off x="2968137" y="1835134"/>
              <a:ext cx="3120534" cy="1683425"/>
              <a:chOff x="0" y="0"/>
              <a:chExt cx="5943600" cy="3217523"/>
            </a:xfrm>
          </p:grpSpPr>
          <p:pic>
            <p:nvPicPr>
              <p:cNvPr id="12" name="Picture 11">
                <a:extLst>
                  <a:ext uri="{FF2B5EF4-FFF2-40B4-BE49-F238E27FC236}">
                    <a16:creationId xmlns:a16="http://schemas.microsoft.com/office/drawing/2014/main" id="{0B5FCAAC-A8B6-64B5-0919-5FEC6F50E0DD}"/>
                  </a:ext>
                </a:extLst>
              </p:cNvPr>
              <p:cNvPicPr>
                <a:picLocks noChangeAspect="1"/>
              </p:cNvPicPr>
              <p:nvPr/>
            </p:nvPicPr>
            <p:blipFill rotWithShape="1">
              <a:blip r:embed="rId6"/>
              <a:srcRect b="22022"/>
              <a:stretch/>
            </p:blipFill>
            <p:spPr>
              <a:xfrm>
                <a:off x="0" y="0"/>
                <a:ext cx="5943600" cy="3217523"/>
              </a:xfrm>
              <a:prstGeom prst="rect">
                <a:avLst/>
              </a:prstGeom>
            </p:spPr>
          </p:pic>
          <p:cxnSp>
            <p:nvCxnSpPr>
              <p:cNvPr id="13" name="Straight Connector 12">
                <a:extLst>
                  <a:ext uri="{FF2B5EF4-FFF2-40B4-BE49-F238E27FC236}">
                    <a16:creationId xmlns:a16="http://schemas.microsoft.com/office/drawing/2014/main" id="{C2ABF876-2BE5-F49E-A69D-349BA6DA6B6F}"/>
                  </a:ext>
                </a:extLst>
              </p:cNvPr>
              <p:cNvCxnSpPr/>
              <p:nvPr/>
            </p:nvCxnSpPr>
            <p:spPr>
              <a:xfrm flipH="1">
                <a:off x="4493284" y="852937"/>
                <a:ext cx="231801" cy="749792"/>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9E05A6-3CD8-7184-7E2C-66292313669D}"/>
                  </a:ext>
                </a:extLst>
              </p:cNvPr>
              <p:cNvCxnSpPr/>
              <p:nvPr/>
            </p:nvCxnSpPr>
            <p:spPr>
              <a:xfrm>
                <a:off x="3808922" y="1359020"/>
                <a:ext cx="679414" cy="229600"/>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B9F480-4D18-0D5D-678E-F74BC4B66122}"/>
                  </a:ext>
                </a:extLst>
              </p:cNvPr>
              <p:cNvCxnSpPr/>
              <p:nvPr/>
            </p:nvCxnSpPr>
            <p:spPr>
              <a:xfrm flipH="1">
                <a:off x="3659397" y="1353269"/>
                <a:ext cx="153553" cy="496639"/>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C054B2A-32AA-5AD8-71CB-6223618DDBD4}"/>
                  </a:ext>
                </a:extLst>
              </p:cNvPr>
              <p:cNvCxnSpPr/>
              <p:nvPr/>
            </p:nvCxnSpPr>
            <p:spPr>
              <a:xfrm flipH="1">
                <a:off x="1502794" y="1853601"/>
                <a:ext cx="2154264" cy="387240"/>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78AFE0C-15D7-D135-17AF-E4F6919F0FE1}"/>
                  </a:ext>
                </a:extLst>
              </p:cNvPr>
              <p:cNvCxnSpPr/>
              <p:nvPr/>
            </p:nvCxnSpPr>
            <p:spPr>
              <a:xfrm>
                <a:off x="1387775" y="1997375"/>
                <a:ext cx="118188" cy="238423"/>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8" name="Text Box 2">
                <a:extLst>
                  <a:ext uri="{FF2B5EF4-FFF2-40B4-BE49-F238E27FC236}">
                    <a16:creationId xmlns:a16="http://schemas.microsoft.com/office/drawing/2014/main" id="{B11C4D91-AB16-5EED-0886-726431540D0F}"/>
                  </a:ext>
                </a:extLst>
              </p:cNvPr>
              <p:cNvSpPr txBox="1">
                <a:spLocks noChangeArrowheads="1"/>
              </p:cNvSpPr>
              <p:nvPr/>
            </p:nvSpPr>
            <p:spPr bwMode="auto">
              <a:xfrm>
                <a:off x="1278391" y="2363119"/>
                <a:ext cx="347214" cy="167252"/>
              </a:xfrm>
              <a:prstGeom prst="rect">
                <a:avLst/>
              </a:prstGeom>
              <a:solidFill>
                <a:srgbClr val="FFFFFF"/>
              </a:solidFill>
              <a:ln w="9525">
                <a:solidFill>
                  <a:srgbClr val="000000"/>
                </a:solidFill>
                <a:miter lim="800000"/>
                <a:headEnd/>
                <a:tailEnd/>
              </a:ln>
            </p:spPr>
            <p:txBody>
              <a:bodyPr rot="0" vert="horz" wrap="square" lIns="0" tIns="0" rIns="0" bIns="0" anchor="ctr" anchorCtr="0">
                <a:noAutofit/>
              </a:bodyPr>
              <a:lstStyle/>
              <a:p>
                <a:pPr marL="0" marR="0" algn="ctr">
                  <a:lnSpc>
                    <a:spcPct val="115000"/>
                  </a:lnSpc>
                  <a:spcBef>
                    <a:spcPts val="0"/>
                  </a:spcBef>
                  <a:spcAft>
                    <a:spcPts val="1000"/>
                  </a:spcAft>
                </a:pPr>
                <a:r>
                  <a:rPr lang="en-US" sz="700">
                    <a:effectLst/>
                    <a:latin typeface="Calibri" panose="020F0502020204030204" pitchFamily="34" charset="0"/>
                    <a:ea typeface="Calibri" panose="020F0502020204030204" pitchFamily="34" charset="0"/>
                    <a:cs typeface="Times New Roman" panose="02020603050405020304" pitchFamily="18" charset="0"/>
                  </a:rPr>
                  <a:t>IB1a</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2">
                <a:extLst>
                  <a:ext uri="{FF2B5EF4-FFF2-40B4-BE49-F238E27FC236}">
                    <a16:creationId xmlns:a16="http://schemas.microsoft.com/office/drawing/2014/main" id="{7A11925B-9F22-6ED6-D2D3-A45179A61C15}"/>
                  </a:ext>
                </a:extLst>
              </p:cNvPr>
              <p:cNvSpPr txBox="1">
                <a:spLocks noChangeArrowheads="1"/>
              </p:cNvSpPr>
              <p:nvPr/>
            </p:nvSpPr>
            <p:spPr bwMode="auto">
              <a:xfrm>
                <a:off x="4595004" y="603849"/>
                <a:ext cx="216426" cy="140677"/>
              </a:xfrm>
              <a:prstGeom prst="rect">
                <a:avLst/>
              </a:prstGeom>
              <a:solidFill>
                <a:srgbClr val="FFFFFF"/>
              </a:solidFill>
              <a:ln w="9525">
                <a:solidFill>
                  <a:srgbClr val="000000"/>
                </a:solidFill>
                <a:miter lim="800000"/>
                <a:headEnd/>
                <a:tailEnd/>
              </a:ln>
            </p:spPr>
            <p:txBody>
              <a:bodyPr rot="0" vert="horz" wrap="square" lIns="0" tIns="0" rIns="0" bIns="0" anchor="t" anchorCtr="0">
                <a:noAutofit/>
              </a:bodyPr>
              <a:lstStyle/>
              <a:p>
                <a:pPr marL="0" marR="0" algn="ctr">
                  <a:lnSpc>
                    <a:spcPct val="115000"/>
                  </a:lnSpc>
                  <a:spcBef>
                    <a:spcPts val="0"/>
                  </a:spcBef>
                  <a:spcAft>
                    <a:spcPts val="1000"/>
                  </a:spcAft>
                </a:pPr>
                <a:r>
                  <a:rPr lang="en-US" sz="700">
                    <a:effectLst/>
                    <a:latin typeface="Calibri" panose="020F0502020204030204" pitchFamily="34" charset="0"/>
                    <a:ea typeface="Calibri" panose="020F0502020204030204" pitchFamily="34" charset="0"/>
                    <a:cs typeface="Times New Roman" panose="02020603050405020304" pitchFamily="18" charset="0"/>
                  </a:rPr>
                  <a:t>IB3a</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0" name="TextBox 19">
              <a:extLst>
                <a:ext uri="{FF2B5EF4-FFF2-40B4-BE49-F238E27FC236}">
                  <a16:creationId xmlns:a16="http://schemas.microsoft.com/office/drawing/2014/main" id="{BC07AE7A-8D97-C481-FF70-84BDF87C97FD}"/>
                </a:ext>
              </a:extLst>
            </p:cNvPr>
            <p:cNvSpPr txBox="1"/>
            <p:nvPr/>
          </p:nvSpPr>
          <p:spPr>
            <a:xfrm>
              <a:off x="2968136" y="1825229"/>
              <a:ext cx="3120534" cy="215444"/>
            </a:xfrm>
            <a:prstGeom prst="rect">
              <a:avLst/>
            </a:prstGeom>
            <a:solidFill>
              <a:srgbClr val="E6E6E6"/>
            </a:solidFill>
          </p:spPr>
          <p:txBody>
            <a:bodyPr wrap="square">
              <a:spAutoFit/>
            </a:bodyPr>
            <a:lstStyle/>
            <a:p>
              <a:r>
                <a:rPr lang="en-US" sz="800">
                  <a:effectLst/>
                  <a:latin typeface="Helvetica" panose="020B0604020202020204" pitchFamily="34" charset="0"/>
                  <a:ea typeface="Calibri" panose="020F0502020204030204" pitchFamily="34" charset="0"/>
                </a:rPr>
                <a:t>Conceptual over the roof recovery pipe routing from IB3a to IB1. </a:t>
              </a:r>
              <a:endParaRPr lang="en-US" sz="800"/>
            </a:p>
          </p:txBody>
        </p:sp>
        <p:sp>
          <p:nvSpPr>
            <p:cNvPr id="21" name="TextBox 20">
              <a:extLst>
                <a:ext uri="{FF2B5EF4-FFF2-40B4-BE49-F238E27FC236}">
                  <a16:creationId xmlns:a16="http://schemas.microsoft.com/office/drawing/2014/main" id="{60F89348-5FC2-8255-6D7D-8BD9926D8CF5}"/>
                </a:ext>
              </a:extLst>
            </p:cNvPr>
            <p:cNvSpPr txBox="1"/>
            <p:nvPr/>
          </p:nvSpPr>
          <p:spPr>
            <a:xfrm>
              <a:off x="2968136" y="3374660"/>
              <a:ext cx="3120534" cy="215444"/>
            </a:xfrm>
            <a:prstGeom prst="rect">
              <a:avLst/>
            </a:prstGeom>
            <a:solidFill>
              <a:srgbClr val="E6E6E6"/>
            </a:solidFill>
            <a:ln>
              <a:solidFill>
                <a:schemeClr val="accent6">
                  <a:lumMod val="20000"/>
                  <a:lumOff val="80000"/>
                </a:schemeClr>
              </a:solidFill>
            </a:ln>
          </p:spPr>
          <p:txBody>
            <a:bodyPr wrap="square">
              <a:spAutoFit/>
            </a:bodyPr>
            <a:lstStyle/>
            <a:p>
              <a:r>
                <a:rPr lang="en-US" sz="800">
                  <a:effectLst/>
                  <a:latin typeface="Helvetica" panose="020B0604020202020204" pitchFamily="34" charset="0"/>
                  <a:ea typeface="Calibri" panose="020F0502020204030204" pitchFamily="34" charset="0"/>
                  <a:cs typeface="Times New Roman" panose="02020603050405020304" pitchFamily="18" charset="0"/>
                </a:rPr>
                <a:t>Simplified Schematic of IB3a to IB1a Recovery System</a:t>
              </a:r>
              <a:r>
                <a:rPr lang="en-US" sz="800">
                  <a:effectLst/>
                  <a:latin typeface="Helvetica" panose="020B0604020202020204" pitchFamily="34" charset="0"/>
                  <a:ea typeface="Calibri" panose="020F0502020204030204" pitchFamily="34" charset="0"/>
                </a:rPr>
                <a:t>. </a:t>
              </a:r>
              <a:endParaRPr lang="en-US" sz="800"/>
            </a:p>
          </p:txBody>
        </p:sp>
      </p:grpSp>
      <p:pic>
        <p:nvPicPr>
          <p:cNvPr id="22" name="Picture 10">
            <a:extLst>
              <a:ext uri="{FF2B5EF4-FFF2-40B4-BE49-F238E27FC236}">
                <a16:creationId xmlns:a16="http://schemas.microsoft.com/office/drawing/2014/main" id="{4B56D2A7-975A-ABD4-E38D-A37E187ECE8D}"/>
              </a:ext>
            </a:extLst>
          </p:cNvPr>
          <p:cNvPicPr>
            <a:picLocks noChangeAspect="1"/>
          </p:cNvPicPr>
          <p:nvPr/>
        </p:nvPicPr>
        <p:blipFill>
          <a:blip r:embed="rId7"/>
          <a:stretch>
            <a:fillRect/>
          </a:stretch>
        </p:blipFill>
        <p:spPr>
          <a:xfrm>
            <a:off x="30959" y="1774589"/>
            <a:ext cx="2823027" cy="1879342"/>
          </a:xfrm>
          <a:prstGeom prst="rect">
            <a:avLst/>
          </a:prstGeom>
        </p:spPr>
      </p:pic>
      <p:sp>
        <p:nvSpPr>
          <p:cNvPr id="24" name="TextBox 23">
            <a:extLst>
              <a:ext uri="{FF2B5EF4-FFF2-40B4-BE49-F238E27FC236}">
                <a16:creationId xmlns:a16="http://schemas.microsoft.com/office/drawing/2014/main" id="{D33112B5-31FF-6BC6-9FEE-F80E85F57BEA}"/>
              </a:ext>
            </a:extLst>
          </p:cNvPr>
          <p:cNvSpPr txBox="1"/>
          <p:nvPr/>
        </p:nvSpPr>
        <p:spPr>
          <a:xfrm>
            <a:off x="30959" y="3725601"/>
            <a:ext cx="2823027" cy="830997"/>
          </a:xfrm>
          <a:prstGeom prst="rect">
            <a:avLst/>
          </a:prstGeom>
          <a:noFill/>
        </p:spPr>
        <p:txBody>
          <a:bodyPr wrap="square">
            <a:spAutoFit/>
          </a:bodyPr>
          <a:lstStyle/>
          <a:p>
            <a:pPr algn="ctr"/>
            <a:r>
              <a:rPr lang="en-US" sz="1200">
                <a:solidFill>
                  <a:srgbClr val="003087"/>
                </a:solidFill>
                <a:latin typeface="Helvetica" panose="020B0604020202020204" pitchFamily="34" charset="0"/>
                <a:cs typeface="Helvetica" panose="020B0604020202020204" pitchFamily="34" charset="0"/>
              </a:rPr>
              <a:t>Nitrogen doped SRF cavities used in the </a:t>
            </a:r>
            <a:r>
              <a:rPr lang="en-US" sz="1200" b="0" i="0">
                <a:solidFill>
                  <a:srgbClr val="003087"/>
                </a:solidFill>
                <a:effectLst/>
                <a:latin typeface="Helvetica" panose="020B0604020202020204" pitchFamily="34" charset="0"/>
                <a:cs typeface="Helvetica" panose="020B0604020202020204" pitchFamily="34" charset="0"/>
              </a:rPr>
              <a:t>LCLS-II accelerator will help cut the cryogenic losses of this machine by up to a factor of two</a:t>
            </a:r>
            <a:endParaRPr lang="en-US" sz="1200">
              <a:solidFill>
                <a:srgbClr val="003087"/>
              </a:solidFill>
              <a:latin typeface="Helvetica" panose="020B0604020202020204" pitchFamily="34" charset="0"/>
              <a:cs typeface="Helvetica" panose="020B0604020202020204" pitchFamily="34" charset="0"/>
            </a:endParaRPr>
          </a:p>
        </p:txBody>
      </p:sp>
      <p:sp>
        <p:nvSpPr>
          <p:cNvPr id="27" name="TextBox 26">
            <a:extLst>
              <a:ext uri="{FF2B5EF4-FFF2-40B4-BE49-F238E27FC236}">
                <a16:creationId xmlns:a16="http://schemas.microsoft.com/office/drawing/2014/main" id="{36A93E75-49B8-01D1-AFDC-85C01D10B1DB}"/>
              </a:ext>
            </a:extLst>
          </p:cNvPr>
          <p:cNvSpPr txBox="1"/>
          <p:nvPr/>
        </p:nvSpPr>
        <p:spPr>
          <a:xfrm>
            <a:off x="19000" y="970688"/>
            <a:ext cx="2843146" cy="738664"/>
          </a:xfrm>
          <a:prstGeom prst="rect">
            <a:avLst/>
          </a:prstGeom>
          <a:solidFill>
            <a:srgbClr val="79DBAC"/>
          </a:solidFill>
        </p:spPr>
        <p:txBody>
          <a:bodyPr wrap="square">
            <a:spAutoFit/>
          </a:bodyPr>
          <a:lstStyle/>
          <a:p>
            <a:pPr algn="ctr"/>
            <a:r>
              <a:rPr kumimoji="0" lang="en-US" sz="1400" b="1" u="none" strike="noStrike" kern="0" cap="none" spc="0" normalizeH="0" baseline="0" noProof="0">
                <a:ln>
                  <a:noFill/>
                </a:ln>
                <a:solidFill>
                  <a:srgbClr val="003087"/>
                </a:solidFill>
                <a:effectLst/>
                <a:uLnTx/>
                <a:uFillTx/>
                <a:latin typeface="Fira Sans"/>
                <a:ea typeface="Fira Sans"/>
                <a:cs typeface="Fira Sans"/>
                <a:sym typeface="Fira Sans"/>
              </a:rPr>
              <a:t>Incorporate sustainability into new scientific infrastructure and activities.</a:t>
            </a:r>
            <a:endParaRPr lang="en-US" sz="1400">
              <a:solidFill>
                <a:srgbClr val="003087"/>
              </a:solidFill>
            </a:endParaRPr>
          </a:p>
        </p:txBody>
      </p:sp>
      <p:sp>
        <p:nvSpPr>
          <p:cNvPr id="28" name="TextBox 27">
            <a:extLst>
              <a:ext uri="{FF2B5EF4-FFF2-40B4-BE49-F238E27FC236}">
                <a16:creationId xmlns:a16="http://schemas.microsoft.com/office/drawing/2014/main" id="{F1551DF2-FA75-9AB7-2777-B3B1CED331C7}"/>
              </a:ext>
            </a:extLst>
          </p:cNvPr>
          <p:cNvSpPr txBox="1"/>
          <p:nvPr/>
        </p:nvSpPr>
        <p:spPr>
          <a:xfrm>
            <a:off x="2956177" y="980367"/>
            <a:ext cx="3120534" cy="738664"/>
          </a:xfrm>
          <a:prstGeom prst="rect">
            <a:avLst/>
          </a:prstGeom>
          <a:solidFill>
            <a:srgbClr val="79DBAC"/>
          </a:solidFill>
        </p:spPr>
        <p:txBody>
          <a:bodyPr wrap="square">
            <a:spAutoFit/>
          </a:bodyPr>
          <a:lstStyle/>
          <a:p>
            <a:pPr algn="ctr"/>
            <a:r>
              <a:rPr kumimoji="0" lang="en-US" sz="1400" b="1" u="none" strike="noStrike" kern="0" cap="none" spc="0" normalizeH="0" baseline="0" noProof="0">
                <a:ln>
                  <a:noFill/>
                </a:ln>
                <a:solidFill>
                  <a:srgbClr val="003087"/>
                </a:solidFill>
                <a:effectLst/>
                <a:uLnTx/>
                <a:uFillTx/>
                <a:latin typeface="Fira Sans"/>
                <a:ea typeface="Fira Sans"/>
                <a:cs typeface="Fira Sans"/>
                <a:sym typeface="Fira Sans"/>
              </a:rPr>
              <a:t>Enhance scientific infrastructure and activities to support sustainability.</a:t>
            </a:r>
            <a:endParaRPr lang="en-US" sz="1400">
              <a:solidFill>
                <a:srgbClr val="003087"/>
              </a:solidFill>
            </a:endParaRPr>
          </a:p>
        </p:txBody>
      </p:sp>
      <p:sp>
        <p:nvSpPr>
          <p:cNvPr id="29" name="TextBox 28">
            <a:extLst>
              <a:ext uri="{FF2B5EF4-FFF2-40B4-BE49-F238E27FC236}">
                <a16:creationId xmlns:a16="http://schemas.microsoft.com/office/drawing/2014/main" id="{DF5F4DD3-A4D0-71DE-F238-58CA012A3FE4}"/>
              </a:ext>
            </a:extLst>
          </p:cNvPr>
          <p:cNvSpPr txBox="1"/>
          <p:nvPr/>
        </p:nvSpPr>
        <p:spPr>
          <a:xfrm>
            <a:off x="6165986" y="994884"/>
            <a:ext cx="2843146" cy="738664"/>
          </a:xfrm>
          <a:prstGeom prst="rect">
            <a:avLst/>
          </a:prstGeom>
          <a:solidFill>
            <a:srgbClr val="79DBAC"/>
          </a:solidFill>
        </p:spPr>
        <p:txBody>
          <a:bodyPr wrap="square">
            <a:spAutoFit/>
          </a:bodyPr>
          <a:lstStyle/>
          <a:p>
            <a:pPr algn="ctr"/>
            <a:r>
              <a:rPr kumimoji="0" lang="en-US" sz="1400" b="1" u="none" strike="noStrike" kern="0" cap="none" spc="0" normalizeH="0" baseline="0" noProof="0">
                <a:ln>
                  <a:noFill/>
                </a:ln>
                <a:solidFill>
                  <a:srgbClr val="003087"/>
                </a:solidFill>
                <a:effectLst/>
                <a:uLnTx/>
                <a:uFillTx/>
                <a:latin typeface="Fira Sans"/>
                <a:ea typeface="Fira Sans"/>
                <a:cs typeface="Fira Sans"/>
                <a:sym typeface="Fira Sans"/>
              </a:rPr>
              <a:t>Export technology and capabilities to advance sustainability in the world.</a:t>
            </a:r>
            <a:endParaRPr lang="en-US" sz="1400">
              <a:solidFill>
                <a:srgbClr val="003087"/>
              </a:solidFill>
            </a:endParaRPr>
          </a:p>
        </p:txBody>
      </p:sp>
      <p:sp>
        <p:nvSpPr>
          <p:cNvPr id="31" name="TextBox 30">
            <a:extLst>
              <a:ext uri="{FF2B5EF4-FFF2-40B4-BE49-F238E27FC236}">
                <a16:creationId xmlns:a16="http://schemas.microsoft.com/office/drawing/2014/main" id="{06D1B200-8199-6EA7-3E12-67BE30D88E02}"/>
              </a:ext>
            </a:extLst>
          </p:cNvPr>
          <p:cNvSpPr txBox="1"/>
          <p:nvPr/>
        </p:nvSpPr>
        <p:spPr>
          <a:xfrm>
            <a:off x="222250" y="532106"/>
            <a:ext cx="8786882" cy="307777"/>
          </a:xfrm>
          <a:prstGeom prst="rect">
            <a:avLst/>
          </a:prstGeom>
          <a:noFill/>
        </p:spPr>
        <p:txBody>
          <a:bodyPr wrap="square" rtlCol="0">
            <a:spAutoFit/>
          </a:bodyPr>
          <a:lstStyle/>
          <a:p>
            <a:r>
              <a:rPr lang="en-US" sz="1400"/>
              <a:t>Engaging the science and engineering community to achieve long-term sustainability goals  </a:t>
            </a:r>
          </a:p>
        </p:txBody>
      </p:sp>
    </p:spTree>
    <p:extLst>
      <p:ext uri="{BB962C8B-B14F-4D97-AF65-F5344CB8AC3E}">
        <p14:creationId xmlns:p14="http://schemas.microsoft.com/office/powerpoint/2010/main" val="854719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F174B34-4D6C-166C-9706-3CFF21A30B15}"/>
              </a:ext>
            </a:extLst>
          </p:cNvPr>
          <p:cNvSpPr txBox="1"/>
          <p:nvPr/>
        </p:nvSpPr>
        <p:spPr>
          <a:xfrm>
            <a:off x="73350" y="920869"/>
            <a:ext cx="586902" cy="738664"/>
          </a:xfrm>
          <a:prstGeom prst="rect">
            <a:avLst/>
          </a:prstGeom>
          <a:solidFill>
            <a:srgbClr val="79DBAC"/>
          </a:solidFill>
        </p:spPr>
        <p:txBody>
          <a:bodyPr wrap="square">
            <a:spAutoFit/>
          </a:bodyPr>
          <a:lstStyle/>
          <a:p>
            <a:pPr algn="ctr"/>
            <a:endParaRPr lang="en-US" sz="1400">
              <a:solidFill>
                <a:srgbClr val="003087"/>
              </a:solidFill>
            </a:endParaRPr>
          </a:p>
          <a:p>
            <a:pPr algn="ctr"/>
            <a:endParaRPr lang="en-US" sz="1400">
              <a:solidFill>
                <a:srgbClr val="003087"/>
              </a:solidFill>
            </a:endParaRPr>
          </a:p>
          <a:p>
            <a:pPr algn="ctr"/>
            <a:endParaRPr lang="en-US" sz="1400">
              <a:solidFill>
                <a:srgbClr val="003087"/>
              </a:solidFill>
            </a:endParaRPr>
          </a:p>
        </p:txBody>
      </p:sp>
      <p:sp>
        <p:nvSpPr>
          <p:cNvPr id="3" name="Title 2">
            <a:extLst>
              <a:ext uri="{FF2B5EF4-FFF2-40B4-BE49-F238E27FC236}">
                <a16:creationId xmlns:a16="http://schemas.microsoft.com/office/drawing/2014/main" id="{5D045A3E-14F8-4699-5147-35409B8E2C04}"/>
              </a:ext>
            </a:extLst>
          </p:cNvPr>
          <p:cNvSpPr>
            <a:spLocks noGrp="1"/>
          </p:cNvSpPr>
          <p:nvPr>
            <p:ph type="title"/>
          </p:nvPr>
        </p:nvSpPr>
        <p:spPr/>
        <p:txBody>
          <a:bodyPr/>
          <a:lstStyle/>
          <a:p>
            <a:r>
              <a:rPr lang="en-US"/>
              <a:t>Sustainability in Science Focus Areas and Activities</a:t>
            </a:r>
          </a:p>
        </p:txBody>
      </p:sp>
      <p:sp>
        <p:nvSpPr>
          <p:cNvPr id="4" name="Date Placeholder 3">
            <a:extLst>
              <a:ext uri="{FF2B5EF4-FFF2-40B4-BE49-F238E27FC236}">
                <a16:creationId xmlns:a16="http://schemas.microsoft.com/office/drawing/2014/main" id="{A62331E2-BA5F-C1FB-B5A3-98346C2AFC39}"/>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5" name="Footer Placeholder 4">
            <a:extLst>
              <a:ext uri="{FF2B5EF4-FFF2-40B4-BE49-F238E27FC236}">
                <a16:creationId xmlns:a16="http://schemas.microsoft.com/office/drawing/2014/main" id="{BCB5F533-7EDC-FC9A-9ADF-D785D99EB5CB}"/>
              </a:ext>
            </a:extLst>
          </p:cNvPr>
          <p:cNvSpPr>
            <a:spLocks noGrp="1"/>
          </p:cNvSpPr>
          <p:nvPr>
            <p:ph type="ftr" sz="quarter" idx="3"/>
          </p:nvPr>
        </p:nvSpPr>
        <p:spPr/>
        <p:txBody>
          <a:bodyPr/>
          <a:lstStyle/>
          <a:p>
            <a:pPr>
              <a:defRPr/>
            </a:pPr>
            <a:r>
              <a:rPr lang="en-US"/>
              <a:t>Catherine Hurley | Sustainability Program Update</a:t>
            </a:r>
            <a:endParaRPr lang="en-US" b="1"/>
          </a:p>
        </p:txBody>
      </p:sp>
      <p:sp>
        <p:nvSpPr>
          <p:cNvPr id="6" name="Slide Number Placeholder 5">
            <a:extLst>
              <a:ext uri="{FF2B5EF4-FFF2-40B4-BE49-F238E27FC236}">
                <a16:creationId xmlns:a16="http://schemas.microsoft.com/office/drawing/2014/main" id="{57D01B67-E853-D56F-EC31-420D0AA78806}"/>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a:p>
        </p:txBody>
      </p:sp>
      <p:sp>
        <p:nvSpPr>
          <p:cNvPr id="24" name="TextBox 23">
            <a:extLst>
              <a:ext uri="{FF2B5EF4-FFF2-40B4-BE49-F238E27FC236}">
                <a16:creationId xmlns:a16="http://schemas.microsoft.com/office/drawing/2014/main" id="{D33112B5-31FF-6BC6-9FEE-F80E85F57BEA}"/>
              </a:ext>
            </a:extLst>
          </p:cNvPr>
          <p:cNvSpPr txBox="1"/>
          <p:nvPr/>
        </p:nvSpPr>
        <p:spPr>
          <a:xfrm>
            <a:off x="46757" y="1765707"/>
            <a:ext cx="2843145" cy="1815882"/>
          </a:xfrm>
          <a:prstGeom prst="rect">
            <a:avLst/>
          </a:prstGeom>
          <a:noFill/>
        </p:spPr>
        <p:txBody>
          <a:bodyPr wrap="square">
            <a:spAutoFit/>
          </a:bodyPr>
          <a:lstStyle/>
          <a:p>
            <a:r>
              <a:rPr lang="en-US" sz="1400" dirty="0">
                <a:solidFill>
                  <a:srgbClr val="003087"/>
                </a:solidFill>
                <a:latin typeface="Helvetica" panose="020B0604020202020204" pitchFamily="34" charset="0"/>
                <a:cs typeface="Helvetica" panose="020B0604020202020204" pitchFamily="34" charset="0"/>
              </a:rPr>
              <a:t>New Initiative:</a:t>
            </a:r>
          </a:p>
          <a:p>
            <a:pPr marL="171450" indent="-171450">
              <a:buFont typeface="Arial" panose="020B0604020202020204" pitchFamily="34" charset="0"/>
              <a:buChar char="•"/>
            </a:pPr>
            <a:r>
              <a:rPr lang="en-US" sz="1400" dirty="0">
                <a:solidFill>
                  <a:srgbClr val="003087"/>
                </a:solidFill>
                <a:latin typeface="Helvetica" panose="020B0604020202020204" pitchFamily="34" charset="0"/>
                <a:cs typeface="Helvetica" panose="020B0604020202020204" pitchFamily="34" charset="0"/>
              </a:rPr>
              <a:t>Workshop to sustainability for particle accelerators. </a:t>
            </a:r>
          </a:p>
          <a:p>
            <a:pPr marL="171450" indent="-171450">
              <a:buFont typeface="Arial" panose="020B0604020202020204" pitchFamily="34" charset="0"/>
              <a:buChar char="•"/>
            </a:pPr>
            <a:endParaRPr lang="en-US" sz="1400" dirty="0">
              <a:solidFill>
                <a:srgbClr val="003087"/>
              </a:solidFill>
              <a:latin typeface="Helvetica" panose="020B0604020202020204" pitchFamily="34" charset="0"/>
              <a:cs typeface="Helvetica" panose="020B0604020202020204" pitchFamily="34" charset="0"/>
            </a:endParaRPr>
          </a:p>
          <a:p>
            <a:pPr marL="171450" indent="-171450">
              <a:buFont typeface="Arial" panose="020B0604020202020204" pitchFamily="34" charset="0"/>
              <a:buChar char="•"/>
            </a:pPr>
            <a:endParaRPr lang="en-US" sz="1400" dirty="0">
              <a:solidFill>
                <a:srgbClr val="003087"/>
              </a:solidFill>
              <a:latin typeface="Helvetica" panose="020B0604020202020204" pitchFamily="34" charset="0"/>
              <a:cs typeface="Helvetica" panose="020B0604020202020204" pitchFamily="34" charset="0"/>
            </a:endParaRPr>
          </a:p>
          <a:p>
            <a:r>
              <a:rPr lang="en-US" sz="1400" dirty="0">
                <a:solidFill>
                  <a:srgbClr val="003087"/>
                </a:solidFill>
                <a:latin typeface="Helvetica" panose="020B0604020202020204" pitchFamily="34" charset="0"/>
                <a:cs typeface="Helvetica" panose="020B0604020202020204" pitchFamily="34" charset="0"/>
              </a:rPr>
              <a:t>Support Active Idea:</a:t>
            </a:r>
          </a:p>
          <a:p>
            <a:pPr marL="171450" indent="-171450">
              <a:buFont typeface="Arial" panose="020B0604020202020204" pitchFamily="34" charset="0"/>
              <a:buChar char="•"/>
            </a:pPr>
            <a:r>
              <a:rPr lang="en-US" sz="1400" dirty="0">
                <a:solidFill>
                  <a:srgbClr val="003087"/>
                </a:solidFill>
                <a:latin typeface="Helvetica" panose="020B0604020202020204" pitchFamily="34" charset="0"/>
                <a:cs typeface="Helvetica" panose="020B0604020202020204" pitchFamily="34" charset="0"/>
              </a:rPr>
              <a:t>Energy savings for Main Injector RF Cavities</a:t>
            </a:r>
          </a:p>
        </p:txBody>
      </p:sp>
      <p:sp>
        <p:nvSpPr>
          <p:cNvPr id="27" name="TextBox 26">
            <a:extLst>
              <a:ext uri="{FF2B5EF4-FFF2-40B4-BE49-F238E27FC236}">
                <a16:creationId xmlns:a16="http://schemas.microsoft.com/office/drawing/2014/main" id="{36A93E75-49B8-01D1-AFDC-85C01D10B1DB}"/>
              </a:ext>
            </a:extLst>
          </p:cNvPr>
          <p:cNvSpPr txBox="1"/>
          <p:nvPr/>
        </p:nvSpPr>
        <p:spPr>
          <a:xfrm>
            <a:off x="749527" y="925993"/>
            <a:ext cx="2153075" cy="738664"/>
          </a:xfrm>
          <a:prstGeom prst="rect">
            <a:avLst/>
          </a:prstGeom>
          <a:solidFill>
            <a:srgbClr val="79DBAC"/>
          </a:solidFill>
        </p:spPr>
        <p:txBody>
          <a:bodyPr wrap="square">
            <a:spAutoFit/>
          </a:bodyPr>
          <a:lstStyle/>
          <a:p>
            <a:pPr algn="ctr"/>
            <a:r>
              <a:rPr kumimoji="0" lang="en-US" sz="1400" b="1" u="none" strike="noStrike" kern="0" cap="none" spc="0" normalizeH="0" baseline="0" noProof="0">
                <a:ln>
                  <a:noFill/>
                </a:ln>
                <a:solidFill>
                  <a:srgbClr val="003087"/>
                </a:solidFill>
                <a:effectLst/>
                <a:uLnTx/>
                <a:uFillTx/>
                <a:latin typeface="Fira Sans"/>
                <a:ea typeface="Fira Sans"/>
                <a:cs typeface="Fira Sans"/>
                <a:sym typeface="Fira Sans"/>
              </a:rPr>
              <a:t>Incorporate sustainability in scientific infrastructure </a:t>
            </a:r>
            <a:endParaRPr lang="en-US" sz="1400">
              <a:solidFill>
                <a:srgbClr val="003087"/>
              </a:solidFill>
            </a:endParaRPr>
          </a:p>
        </p:txBody>
      </p:sp>
      <p:sp>
        <p:nvSpPr>
          <p:cNvPr id="28" name="TextBox 27">
            <a:extLst>
              <a:ext uri="{FF2B5EF4-FFF2-40B4-BE49-F238E27FC236}">
                <a16:creationId xmlns:a16="http://schemas.microsoft.com/office/drawing/2014/main" id="{F1551DF2-FA75-9AB7-2777-B3B1CED331C7}"/>
              </a:ext>
            </a:extLst>
          </p:cNvPr>
          <p:cNvSpPr txBox="1"/>
          <p:nvPr/>
        </p:nvSpPr>
        <p:spPr>
          <a:xfrm>
            <a:off x="3785207" y="898658"/>
            <a:ext cx="2345764" cy="738664"/>
          </a:xfrm>
          <a:prstGeom prst="rect">
            <a:avLst/>
          </a:prstGeom>
          <a:solidFill>
            <a:srgbClr val="79DBAC"/>
          </a:solidFill>
        </p:spPr>
        <p:txBody>
          <a:bodyPr wrap="square">
            <a:spAutoFit/>
          </a:bodyPr>
          <a:lstStyle/>
          <a:p>
            <a:pPr algn="ctr"/>
            <a:r>
              <a:rPr kumimoji="0" lang="en-US" sz="1400" b="1" u="none" strike="noStrike" kern="0" cap="none" spc="0" normalizeH="0" baseline="0" noProof="0">
                <a:ln>
                  <a:noFill/>
                </a:ln>
                <a:solidFill>
                  <a:srgbClr val="003087"/>
                </a:solidFill>
                <a:effectLst/>
                <a:uLnTx/>
                <a:uFillTx/>
                <a:latin typeface="Fira Sans"/>
                <a:ea typeface="Fira Sans"/>
                <a:cs typeface="Fira Sans"/>
                <a:sym typeface="Fira Sans"/>
              </a:rPr>
              <a:t>Innovate to operate scientific infrastructure more sustainably</a:t>
            </a:r>
            <a:endParaRPr lang="en-US" sz="1400">
              <a:solidFill>
                <a:srgbClr val="003087"/>
              </a:solidFill>
            </a:endParaRPr>
          </a:p>
        </p:txBody>
      </p:sp>
      <p:sp>
        <p:nvSpPr>
          <p:cNvPr id="29" name="TextBox 28">
            <a:extLst>
              <a:ext uri="{FF2B5EF4-FFF2-40B4-BE49-F238E27FC236}">
                <a16:creationId xmlns:a16="http://schemas.microsoft.com/office/drawing/2014/main" id="{DF5F4DD3-A4D0-71DE-F238-58CA012A3FE4}"/>
              </a:ext>
            </a:extLst>
          </p:cNvPr>
          <p:cNvSpPr txBox="1"/>
          <p:nvPr/>
        </p:nvSpPr>
        <p:spPr>
          <a:xfrm>
            <a:off x="6991905" y="895930"/>
            <a:ext cx="2104145" cy="751568"/>
          </a:xfrm>
          <a:prstGeom prst="rect">
            <a:avLst/>
          </a:prstGeom>
          <a:solidFill>
            <a:srgbClr val="79DBAC"/>
          </a:solidFill>
        </p:spPr>
        <p:txBody>
          <a:bodyPr wrap="square">
            <a:spAutoFit/>
          </a:bodyPr>
          <a:lstStyle/>
          <a:p>
            <a:pPr algn="ctr"/>
            <a:r>
              <a:rPr kumimoji="0" lang="en-US" sz="1400" b="1" u="none" strike="noStrike" kern="0" cap="none" spc="0" normalizeH="0" baseline="0" noProof="0">
                <a:ln>
                  <a:noFill/>
                </a:ln>
                <a:solidFill>
                  <a:srgbClr val="003087"/>
                </a:solidFill>
                <a:effectLst/>
                <a:uLnTx/>
                <a:uFillTx/>
                <a:latin typeface="Fira Sans"/>
                <a:ea typeface="Fira Sans"/>
                <a:cs typeface="Fira Sans"/>
                <a:sym typeface="Fira Sans"/>
              </a:rPr>
              <a:t>Export capabilities to advance sustainability in the world</a:t>
            </a:r>
            <a:endParaRPr lang="en-US" sz="1400">
              <a:solidFill>
                <a:srgbClr val="003087"/>
              </a:solidFill>
            </a:endParaRPr>
          </a:p>
        </p:txBody>
      </p:sp>
      <p:sp>
        <p:nvSpPr>
          <p:cNvPr id="31" name="TextBox 30">
            <a:extLst>
              <a:ext uri="{FF2B5EF4-FFF2-40B4-BE49-F238E27FC236}">
                <a16:creationId xmlns:a16="http://schemas.microsoft.com/office/drawing/2014/main" id="{06D1B200-8199-6EA7-3E12-67BE30D88E02}"/>
              </a:ext>
            </a:extLst>
          </p:cNvPr>
          <p:cNvSpPr txBox="1"/>
          <p:nvPr/>
        </p:nvSpPr>
        <p:spPr>
          <a:xfrm>
            <a:off x="250007" y="549243"/>
            <a:ext cx="8786882" cy="307777"/>
          </a:xfrm>
          <a:prstGeom prst="rect">
            <a:avLst/>
          </a:prstGeom>
          <a:noFill/>
        </p:spPr>
        <p:txBody>
          <a:bodyPr wrap="square" rtlCol="0">
            <a:spAutoFit/>
          </a:bodyPr>
          <a:lstStyle/>
          <a:p>
            <a:r>
              <a:rPr lang="en-US" sz="1400"/>
              <a:t>Engaging the science and engineering community to achieve long-term sustainability goals  </a:t>
            </a:r>
          </a:p>
        </p:txBody>
      </p:sp>
      <p:sp>
        <p:nvSpPr>
          <p:cNvPr id="23" name="TextBox 22">
            <a:extLst>
              <a:ext uri="{FF2B5EF4-FFF2-40B4-BE49-F238E27FC236}">
                <a16:creationId xmlns:a16="http://schemas.microsoft.com/office/drawing/2014/main" id="{DE5BCE95-8B32-40F1-C040-CA97307DA043}"/>
              </a:ext>
            </a:extLst>
          </p:cNvPr>
          <p:cNvSpPr txBox="1"/>
          <p:nvPr/>
        </p:nvSpPr>
        <p:spPr>
          <a:xfrm>
            <a:off x="6328827" y="1715688"/>
            <a:ext cx="2815173" cy="2462213"/>
          </a:xfrm>
          <a:prstGeom prst="rect">
            <a:avLst/>
          </a:prstGeom>
          <a:solidFill>
            <a:schemeClr val="bg1"/>
          </a:solidFill>
        </p:spPr>
        <p:txBody>
          <a:bodyPr wrap="square">
            <a:spAutoFit/>
          </a:bodyPr>
          <a:lstStyle/>
          <a:p>
            <a:r>
              <a:rPr lang="en-US" sz="1400" dirty="0">
                <a:solidFill>
                  <a:srgbClr val="003087"/>
                </a:solidFill>
                <a:latin typeface="Helvetica" panose="020B0604020202020204" pitchFamily="34" charset="0"/>
                <a:cs typeface="Helvetica" panose="020B0604020202020204" pitchFamily="34" charset="0"/>
              </a:rPr>
              <a:t>New Initiative:</a:t>
            </a:r>
          </a:p>
          <a:p>
            <a:pPr marL="171450" indent="-171450">
              <a:buFont typeface="Arial" panose="020B0604020202020204" pitchFamily="34" charset="0"/>
              <a:buChar char="•"/>
            </a:pPr>
            <a:r>
              <a:rPr lang="en-US" sz="1400" dirty="0">
                <a:effectLst/>
                <a:latin typeface="Helvetica" panose="020B0604020202020204" pitchFamily="34" charset="0"/>
                <a:ea typeface="Times New Roman" panose="02020603050405020304" pitchFamily="18" charset="0"/>
                <a:cs typeface="Helvetica" panose="020B0604020202020204" pitchFamily="34" charset="0"/>
              </a:rPr>
              <a:t>Fermilab IARC industrialization effort is exploring development of emerging technologies application concepts to support sustainability. </a:t>
            </a:r>
            <a:endParaRPr lang="en-US" sz="1400" dirty="0">
              <a:effectLst/>
              <a:latin typeface="Helvetica" panose="020B0604020202020204" pitchFamily="34" charset="0"/>
              <a:ea typeface="Calibri" panose="020F0502020204030204" pitchFamily="34" charset="0"/>
              <a:cs typeface="Helvetica" panose="020B0604020202020204" pitchFamily="34" charset="0"/>
            </a:endParaRPr>
          </a:p>
          <a:p>
            <a:pPr marL="171450" indent="-171450">
              <a:buFont typeface="Arial" panose="020B0604020202020204" pitchFamily="34" charset="0"/>
              <a:buChar char="•"/>
            </a:pPr>
            <a:endParaRPr lang="en-US" sz="1400" dirty="0">
              <a:solidFill>
                <a:srgbClr val="003087"/>
              </a:solidFill>
              <a:latin typeface="Helvetica" panose="020B0604020202020204" pitchFamily="34" charset="0"/>
              <a:cs typeface="Helvetica" panose="020B0604020202020204" pitchFamily="34" charset="0"/>
            </a:endParaRPr>
          </a:p>
          <a:p>
            <a:r>
              <a:rPr lang="en-US" sz="1400" dirty="0">
                <a:solidFill>
                  <a:srgbClr val="003087"/>
                </a:solidFill>
                <a:latin typeface="Helvetica" panose="020B0604020202020204" pitchFamily="34" charset="0"/>
                <a:cs typeface="Helvetica" panose="020B0604020202020204" pitchFamily="34" charset="0"/>
              </a:rPr>
              <a:t>Support Active Idea:</a:t>
            </a:r>
          </a:p>
          <a:p>
            <a:pPr marL="171450" indent="-171450">
              <a:buFont typeface="Arial" panose="020B0604020202020204" pitchFamily="34" charset="0"/>
              <a:buChar char="•"/>
            </a:pPr>
            <a:r>
              <a:rPr lang="en-US" sz="1400" dirty="0">
                <a:solidFill>
                  <a:srgbClr val="003087"/>
                </a:solidFill>
                <a:latin typeface="Helvetica" panose="020B0604020202020204" pitchFamily="34" charset="0"/>
                <a:cs typeface="Helvetica" panose="020B0604020202020204" pitchFamily="34" charset="0"/>
              </a:rPr>
              <a:t>Collaborate with Superconductivity Global Alliance to host workshop</a:t>
            </a:r>
          </a:p>
        </p:txBody>
      </p:sp>
      <p:sp>
        <p:nvSpPr>
          <p:cNvPr id="25" name="TextBox 24">
            <a:extLst>
              <a:ext uri="{FF2B5EF4-FFF2-40B4-BE49-F238E27FC236}">
                <a16:creationId xmlns:a16="http://schemas.microsoft.com/office/drawing/2014/main" id="{90F766D1-CCAB-5F33-672E-6C0D01D33A57}"/>
              </a:ext>
            </a:extLst>
          </p:cNvPr>
          <p:cNvSpPr txBox="1"/>
          <p:nvPr/>
        </p:nvSpPr>
        <p:spPr>
          <a:xfrm>
            <a:off x="3138589" y="1765707"/>
            <a:ext cx="2979683" cy="1815882"/>
          </a:xfrm>
          <a:prstGeom prst="rect">
            <a:avLst/>
          </a:prstGeom>
          <a:noFill/>
        </p:spPr>
        <p:txBody>
          <a:bodyPr wrap="square">
            <a:spAutoFit/>
          </a:bodyPr>
          <a:lstStyle/>
          <a:p>
            <a:r>
              <a:rPr lang="en-US" sz="1400" dirty="0">
                <a:solidFill>
                  <a:srgbClr val="003087"/>
                </a:solidFill>
                <a:latin typeface="Helvetica" panose="020B0604020202020204" pitchFamily="34" charset="0"/>
                <a:cs typeface="Helvetica" panose="020B0604020202020204" pitchFamily="34" charset="0"/>
              </a:rPr>
              <a:t>New Initiative:</a:t>
            </a:r>
          </a:p>
          <a:p>
            <a:pPr marL="171450" indent="-171450">
              <a:buFont typeface="Arial" panose="020B0604020202020204" pitchFamily="34" charset="0"/>
              <a:buChar char="•"/>
            </a:pPr>
            <a:r>
              <a:rPr lang="en-US" sz="1400" dirty="0">
                <a:solidFill>
                  <a:srgbClr val="003087"/>
                </a:solidFill>
                <a:latin typeface="Helvetica" panose="020B0604020202020204" pitchFamily="34" charset="0"/>
                <a:cs typeface="Helvetica" panose="020B0604020202020204" pitchFamily="34" charset="0"/>
              </a:rPr>
              <a:t>Baseline accelerator energy use and  identify systems that can be optimized for energy savings</a:t>
            </a:r>
          </a:p>
          <a:p>
            <a:pPr marL="171450" indent="-171450">
              <a:buFont typeface="Arial" panose="020B0604020202020204" pitchFamily="34" charset="0"/>
              <a:buChar char="•"/>
            </a:pPr>
            <a:endParaRPr lang="en-US" sz="1400" dirty="0">
              <a:solidFill>
                <a:srgbClr val="003087"/>
              </a:solidFill>
              <a:latin typeface="Helvetica" panose="020B0604020202020204" pitchFamily="34" charset="0"/>
              <a:cs typeface="Helvetica" panose="020B0604020202020204" pitchFamily="34" charset="0"/>
            </a:endParaRPr>
          </a:p>
          <a:p>
            <a:r>
              <a:rPr lang="en-US" sz="1400" dirty="0">
                <a:solidFill>
                  <a:srgbClr val="003087"/>
                </a:solidFill>
                <a:latin typeface="Helvetica" panose="020B0604020202020204" pitchFamily="34" charset="0"/>
                <a:cs typeface="Helvetica" panose="020B0604020202020204" pitchFamily="34" charset="0"/>
              </a:rPr>
              <a:t>Support Active Idea:</a:t>
            </a:r>
          </a:p>
          <a:p>
            <a:pPr marL="171450" indent="-171450">
              <a:buFont typeface="Arial" panose="020B0604020202020204" pitchFamily="34" charset="0"/>
              <a:buChar char="•"/>
            </a:pPr>
            <a:r>
              <a:rPr lang="en-US" sz="1400" dirty="0">
                <a:solidFill>
                  <a:srgbClr val="003087"/>
                </a:solidFill>
                <a:latin typeface="Helvetica" panose="020B0604020202020204" pitchFamily="34" charset="0"/>
                <a:cs typeface="Helvetica" panose="020B0604020202020204" pitchFamily="34" charset="0"/>
              </a:rPr>
              <a:t>Low conductivity water system upgrade</a:t>
            </a:r>
          </a:p>
        </p:txBody>
      </p:sp>
      <p:grpSp>
        <p:nvGrpSpPr>
          <p:cNvPr id="2" name="Google Shape;699;p28">
            <a:extLst>
              <a:ext uri="{FF2B5EF4-FFF2-40B4-BE49-F238E27FC236}">
                <a16:creationId xmlns:a16="http://schemas.microsoft.com/office/drawing/2014/main" id="{E245C7D2-15C1-018E-6230-98BE33A934A5}"/>
              </a:ext>
            </a:extLst>
          </p:cNvPr>
          <p:cNvGrpSpPr/>
          <p:nvPr/>
        </p:nvGrpSpPr>
        <p:grpSpPr>
          <a:xfrm>
            <a:off x="174483" y="1114706"/>
            <a:ext cx="384636" cy="372454"/>
            <a:chOff x="1412450" y="1954475"/>
            <a:chExt cx="297750" cy="296175"/>
          </a:xfrm>
        </p:grpSpPr>
        <p:sp>
          <p:nvSpPr>
            <p:cNvPr id="7" name="Google Shape;700;p28">
              <a:extLst>
                <a:ext uri="{FF2B5EF4-FFF2-40B4-BE49-F238E27FC236}">
                  <a16:creationId xmlns:a16="http://schemas.microsoft.com/office/drawing/2014/main" id="{5AD67282-8396-7C28-8454-C6C509FEF074}"/>
                </a:ext>
              </a:extLst>
            </p:cNvPr>
            <p:cNvSpPr/>
            <p:nvPr/>
          </p:nvSpPr>
          <p:spPr>
            <a:xfrm>
              <a:off x="1483350" y="2023800"/>
              <a:ext cx="155975" cy="155975"/>
            </a:xfrm>
            <a:custGeom>
              <a:avLst/>
              <a:gdLst/>
              <a:ahLst/>
              <a:cxnLst/>
              <a:rect l="l" t="t" r="r" b="b"/>
              <a:pathLst>
                <a:path w="6239" h="6239" extrusionOk="0">
                  <a:moveTo>
                    <a:pt x="3119" y="2079"/>
                  </a:moveTo>
                  <a:cubicBezTo>
                    <a:pt x="3529" y="2079"/>
                    <a:pt x="3844" y="2395"/>
                    <a:pt x="3844" y="2773"/>
                  </a:cubicBezTo>
                  <a:cubicBezTo>
                    <a:pt x="3844" y="3182"/>
                    <a:pt x="3529" y="3497"/>
                    <a:pt x="3119" y="3497"/>
                  </a:cubicBezTo>
                  <a:cubicBezTo>
                    <a:pt x="2741" y="3497"/>
                    <a:pt x="2426" y="3182"/>
                    <a:pt x="2426" y="2773"/>
                  </a:cubicBezTo>
                  <a:cubicBezTo>
                    <a:pt x="2426" y="2395"/>
                    <a:pt x="2741" y="2079"/>
                    <a:pt x="3119" y="2079"/>
                  </a:cubicBezTo>
                  <a:close/>
                  <a:moveTo>
                    <a:pt x="3119" y="725"/>
                  </a:moveTo>
                  <a:cubicBezTo>
                    <a:pt x="4474" y="725"/>
                    <a:pt x="5577" y="1827"/>
                    <a:pt x="5577" y="3182"/>
                  </a:cubicBezTo>
                  <a:cubicBezTo>
                    <a:pt x="5577" y="3686"/>
                    <a:pt x="5388" y="4159"/>
                    <a:pt x="5136" y="4537"/>
                  </a:cubicBezTo>
                  <a:cubicBezTo>
                    <a:pt x="4884" y="4190"/>
                    <a:pt x="4537" y="3907"/>
                    <a:pt x="4191" y="3718"/>
                  </a:cubicBezTo>
                  <a:cubicBezTo>
                    <a:pt x="4411" y="3497"/>
                    <a:pt x="4537" y="3182"/>
                    <a:pt x="4537" y="2804"/>
                  </a:cubicBezTo>
                  <a:cubicBezTo>
                    <a:pt x="4537" y="2079"/>
                    <a:pt x="3907" y="1449"/>
                    <a:pt x="3151" y="1449"/>
                  </a:cubicBezTo>
                  <a:cubicBezTo>
                    <a:pt x="2426" y="1449"/>
                    <a:pt x="1796" y="2079"/>
                    <a:pt x="1796" y="2804"/>
                  </a:cubicBezTo>
                  <a:cubicBezTo>
                    <a:pt x="1796" y="3182"/>
                    <a:pt x="1891" y="3497"/>
                    <a:pt x="2143" y="3718"/>
                  </a:cubicBezTo>
                  <a:cubicBezTo>
                    <a:pt x="1733" y="3907"/>
                    <a:pt x="1418" y="4190"/>
                    <a:pt x="1198" y="4537"/>
                  </a:cubicBezTo>
                  <a:cubicBezTo>
                    <a:pt x="914" y="4159"/>
                    <a:pt x="756" y="3686"/>
                    <a:pt x="756" y="3182"/>
                  </a:cubicBezTo>
                  <a:cubicBezTo>
                    <a:pt x="662" y="1796"/>
                    <a:pt x="1796" y="725"/>
                    <a:pt x="3119" y="725"/>
                  </a:cubicBezTo>
                  <a:close/>
                  <a:moveTo>
                    <a:pt x="3119" y="4190"/>
                  </a:moveTo>
                  <a:cubicBezTo>
                    <a:pt x="3749" y="4190"/>
                    <a:pt x="4317" y="4505"/>
                    <a:pt x="4632" y="5041"/>
                  </a:cubicBezTo>
                  <a:cubicBezTo>
                    <a:pt x="4222" y="5387"/>
                    <a:pt x="3686" y="5577"/>
                    <a:pt x="3119" y="5577"/>
                  </a:cubicBezTo>
                  <a:cubicBezTo>
                    <a:pt x="2584" y="5577"/>
                    <a:pt x="2017" y="5387"/>
                    <a:pt x="1639" y="5041"/>
                  </a:cubicBezTo>
                  <a:cubicBezTo>
                    <a:pt x="1954" y="4505"/>
                    <a:pt x="2489" y="4190"/>
                    <a:pt x="3119" y="4190"/>
                  </a:cubicBezTo>
                  <a:close/>
                  <a:moveTo>
                    <a:pt x="3119" y="0"/>
                  </a:moveTo>
                  <a:cubicBezTo>
                    <a:pt x="1387" y="0"/>
                    <a:pt x="0" y="1418"/>
                    <a:pt x="0" y="3119"/>
                  </a:cubicBezTo>
                  <a:cubicBezTo>
                    <a:pt x="0" y="4852"/>
                    <a:pt x="1387" y="6238"/>
                    <a:pt x="3119" y="6238"/>
                  </a:cubicBezTo>
                  <a:cubicBezTo>
                    <a:pt x="4852" y="6238"/>
                    <a:pt x="6238" y="4820"/>
                    <a:pt x="6238" y="3119"/>
                  </a:cubicBezTo>
                  <a:cubicBezTo>
                    <a:pt x="6238" y="1386"/>
                    <a:pt x="4821" y="0"/>
                    <a:pt x="3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01;p28">
              <a:extLst>
                <a:ext uri="{FF2B5EF4-FFF2-40B4-BE49-F238E27FC236}">
                  <a16:creationId xmlns:a16="http://schemas.microsoft.com/office/drawing/2014/main" id="{B5E4820A-9714-541F-1131-33638D45A0AA}"/>
                </a:ext>
              </a:extLst>
            </p:cNvPr>
            <p:cNvSpPr/>
            <p:nvPr/>
          </p:nvSpPr>
          <p:spPr>
            <a:xfrm>
              <a:off x="1412450" y="1954475"/>
              <a:ext cx="297750" cy="296175"/>
            </a:xfrm>
            <a:custGeom>
              <a:avLst/>
              <a:gdLst/>
              <a:ahLst/>
              <a:cxnLst/>
              <a:rect l="l" t="t" r="r" b="b"/>
              <a:pathLst>
                <a:path w="11910" h="11847" extrusionOk="0">
                  <a:moveTo>
                    <a:pt x="6365" y="662"/>
                  </a:moveTo>
                  <a:lnTo>
                    <a:pt x="6522" y="1513"/>
                  </a:lnTo>
                  <a:cubicBezTo>
                    <a:pt x="6554" y="1702"/>
                    <a:pt x="6617" y="1765"/>
                    <a:pt x="6774" y="1797"/>
                  </a:cubicBezTo>
                  <a:cubicBezTo>
                    <a:pt x="7342" y="1923"/>
                    <a:pt x="7814" y="2112"/>
                    <a:pt x="8287" y="2427"/>
                  </a:cubicBezTo>
                  <a:cubicBezTo>
                    <a:pt x="8350" y="2474"/>
                    <a:pt x="8421" y="2498"/>
                    <a:pt x="8488" y="2498"/>
                  </a:cubicBezTo>
                  <a:cubicBezTo>
                    <a:pt x="8554" y="2498"/>
                    <a:pt x="8618" y="2474"/>
                    <a:pt x="8665" y="2427"/>
                  </a:cubicBezTo>
                  <a:lnTo>
                    <a:pt x="9389" y="1923"/>
                  </a:lnTo>
                  <a:lnTo>
                    <a:pt x="9925" y="2490"/>
                  </a:lnTo>
                  <a:lnTo>
                    <a:pt x="9421" y="3183"/>
                  </a:lnTo>
                  <a:cubicBezTo>
                    <a:pt x="9358" y="3309"/>
                    <a:pt x="9358" y="3466"/>
                    <a:pt x="9421" y="3592"/>
                  </a:cubicBezTo>
                  <a:cubicBezTo>
                    <a:pt x="9736" y="4065"/>
                    <a:pt x="9925" y="4537"/>
                    <a:pt x="10051" y="5073"/>
                  </a:cubicBezTo>
                  <a:cubicBezTo>
                    <a:pt x="10082" y="5231"/>
                    <a:pt x="10209" y="5294"/>
                    <a:pt x="10335" y="5357"/>
                  </a:cubicBezTo>
                  <a:lnTo>
                    <a:pt x="11185" y="5514"/>
                  </a:lnTo>
                  <a:lnTo>
                    <a:pt x="11185" y="6302"/>
                  </a:lnTo>
                  <a:lnTo>
                    <a:pt x="10335" y="6459"/>
                  </a:lnTo>
                  <a:cubicBezTo>
                    <a:pt x="10177" y="6491"/>
                    <a:pt x="10082" y="6585"/>
                    <a:pt x="10051" y="6743"/>
                  </a:cubicBezTo>
                  <a:cubicBezTo>
                    <a:pt x="9925" y="7278"/>
                    <a:pt x="9736" y="7751"/>
                    <a:pt x="9421" y="8224"/>
                  </a:cubicBezTo>
                  <a:cubicBezTo>
                    <a:pt x="9358" y="8350"/>
                    <a:pt x="9358" y="8507"/>
                    <a:pt x="9421" y="8633"/>
                  </a:cubicBezTo>
                  <a:lnTo>
                    <a:pt x="9925" y="9326"/>
                  </a:lnTo>
                  <a:lnTo>
                    <a:pt x="9389" y="9893"/>
                  </a:lnTo>
                  <a:lnTo>
                    <a:pt x="8665" y="9358"/>
                  </a:lnTo>
                  <a:cubicBezTo>
                    <a:pt x="8618" y="9326"/>
                    <a:pt x="8554" y="9310"/>
                    <a:pt x="8488" y="9310"/>
                  </a:cubicBezTo>
                  <a:cubicBezTo>
                    <a:pt x="8421" y="9310"/>
                    <a:pt x="8350" y="9326"/>
                    <a:pt x="8287" y="9358"/>
                  </a:cubicBezTo>
                  <a:cubicBezTo>
                    <a:pt x="7814" y="9673"/>
                    <a:pt x="7342" y="9893"/>
                    <a:pt x="6774" y="9988"/>
                  </a:cubicBezTo>
                  <a:cubicBezTo>
                    <a:pt x="6617" y="10051"/>
                    <a:pt x="6554" y="10145"/>
                    <a:pt x="6522" y="10271"/>
                  </a:cubicBezTo>
                  <a:lnTo>
                    <a:pt x="6365" y="11153"/>
                  </a:lnTo>
                  <a:lnTo>
                    <a:pt x="5577" y="11153"/>
                  </a:lnTo>
                  <a:lnTo>
                    <a:pt x="5420" y="10271"/>
                  </a:lnTo>
                  <a:cubicBezTo>
                    <a:pt x="5357" y="10114"/>
                    <a:pt x="5294" y="10051"/>
                    <a:pt x="5136" y="9988"/>
                  </a:cubicBezTo>
                  <a:cubicBezTo>
                    <a:pt x="4569" y="9893"/>
                    <a:pt x="4097" y="9673"/>
                    <a:pt x="3624" y="9358"/>
                  </a:cubicBezTo>
                  <a:cubicBezTo>
                    <a:pt x="3561" y="9326"/>
                    <a:pt x="3498" y="9310"/>
                    <a:pt x="3435" y="9310"/>
                  </a:cubicBezTo>
                  <a:cubicBezTo>
                    <a:pt x="3372" y="9310"/>
                    <a:pt x="3309" y="9326"/>
                    <a:pt x="3246" y="9358"/>
                  </a:cubicBezTo>
                  <a:lnTo>
                    <a:pt x="2521" y="9893"/>
                  </a:lnTo>
                  <a:lnTo>
                    <a:pt x="1986" y="9326"/>
                  </a:lnTo>
                  <a:lnTo>
                    <a:pt x="2490" y="8633"/>
                  </a:lnTo>
                  <a:cubicBezTo>
                    <a:pt x="2584" y="8507"/>
                    <a:pt x="2584" y="8350"/>
                    <a:pt x="2490" y="8224"/>
                  </a:cubicBezTo>
                  <a:cubicBezTo>
                    <a:pt x="2175" y="7751"/>
                    <a:pt x="1986" y="7278"/>
                    <a:pt x="1860" y="6743"/>
                  </a:cubicBezTo>
                  <a:cubicBezTo>
                    <a:pt x="1828" y="6585"/>
                    <a:pt x="1702" y="6491"/>
                    <a:pt x="1576" y="6459"/>
                  </a:cubicBezTo>
                  <a:lnTo>
                    <a:pt x="726" y="6302"/>
                  </a:lnTo>
                  <a:lnTo>
                    <a:pt x="726" y="5514"/>
                  </a:lnTo>
                  <a:lnTo>
                    <a:pt x="1576" y="5357"/>
                  </a:lnTo>
                  <a:cubicBezTo>
                    <a:pt x="1734" y="5325"/>
                    <a:pt x="1828" y="5231"/>
                    <a:pt x="1860" y="5073"/>
                  </a:cubicBezTo>
                  <a:cubicBezTo>
                    <a:pt x="1986" y="4506"/>
                    <a:pt x="2175" y="4065"/>
                    <a:pt x="2490" y="3592"/>
                  </a:cubicBezTo>
                  <a:cubicBezTo>
                    <a:pt x="2584" y="3466"/>
                    <a:pt x="2584" y="3309"/>
                    <a:pt x="2490" y="3183"/>
                  </a:cubicBezTo>
                  <a:lnTo>
                    <a:pt x="1986" y="2490"/>
                  </a:lnTo>
                  <a:lnTo>
                    <a:pt x="2521" y="1923"/>
                  </a:lnTo>
                  <a:lnTo>
                    <a:pt x="3246" y="2427"/>
                  </a:lnTo>
                  <a:cubicBezTo>
                    <a:pt x="3309" y="2474"/>
                    <a:pt x="3372" y="2498"/>
                    <a:pt x="3435" y="2498"/>
                  </a:cubicBezTo>
                  <a:cubicBezTo>
                    <a:pt x="3498" y="2498"/>
                    <a:pt x="3561" y="2474"/>
                    <a:pt x="3624" y="2427"/>
                  </a:cubicBezTo>
                  <a:cubicBezTo>
                    <a:pt x="4097" y="2112"/>
                    <a:pt x="4569" y="1923"/>
                    <a:pt x="5136" y="1797"/>
                  </a:cubicBezTo>
                  <a:cubicBezTo>
                    <a:pt x="5294" y="1765"/>
                    <a:pt x="5357" y="1639"/>
                    <a:pt x="5420" y="1513"/>
                  </a:cubicBezTo>
                  <a:lnTo>
                    <a:pt x="5577" y="662"/>
                  </a:lnTo>
                  <a:close/>
                  <a:moveTo>
                    <a:pt x="5262" y="1"/>
                  </a:moveTo>
                  <a:cubicBezTo>
                    <a:pt x="5073" y="1"/>
                    <a:pt x="4916" y="127"/>
                    <a:pt x="4884" y="284"/>
                  </a:cubicBezTo>
                  <a:lnTo>
                    <a:pt x="4727" y="1166"/>
                  </a:lnTo>
                  <a:cubicBezTo>
                    <a:pt x="4254" y="1292"/>
                    <a:pt x="3813" y="1481"/>
                    <a:pt x="3435" y="1734"/>
                  </a:cubicBezTo>
                  <a:lnTo>
                    <a:pt x="2679" y="1229"/>
                  </a:lnTo>
                  <a:cubicBezTo>
                    <a:pt x="2610" y="1174"/>
                    <a:pt x="2541" y="1149"/>
                    <a:pt x="2474" y="1149"/>
                  </a:cubicBezTo>
                  <a:cubicBezTo>
                    <a:pt x="2389" y="1149"/>
                    <a:pt x="2309" y="1190"/>
                    <a:pt x="2238" y="1261"/>
                  </a:cubicBezTo>
                  <a:lnTo>
                    <a:pt x="1261" y="2238"/>
                  </a:lnTo>
                  <a:cubicBezTo>
                    <a:pt x="1135" y="2364"/>
                    <a:pt x="1135" y="2553"/>
                    <a:pt x="1230" y="2679"/>
                  </a:cubicBezTo>
                  <a:lnTo>
                    <a:pt x="1734" y="3435"/>
                  </a:lnTo>
                  <a:cubicBezTo>
                    <a:pt x="1513" y="3813"/>
                    <a:pt x="1324" y="4254"/>
                    <a:pt x="1198" y="4726"/>
                  </a:cubicBezTo>
                  <a:lnTo>
                    <a:pt x="284" y="4884"/>
                  </a:lnTo>
                  <a:cubicBezTo>
                    <a:pt x="127" y="4915"/>
                    <a:pt x="1" y="5042"/>
                    <a:pt x="1" y="5231"/>
                  </a:cubicBezTo>
                  <a:lnTo>
                    <a:pt x="1" y="6617"/>
                  </a:lnTo>
                  <a:cubicBezTo>
                    <a:pt x="64" y="6774"/>
                    <a:pt x="158" y="6932"/>
                    <a:pt x="316" y="6963"/>
                  </a:cubicBezTo>
                  <a:lnTo>
                    <a:pt x="1230" y="7121"/>
                  </a:lnTo>
                  <a:cubicBezTo>
                    <a:pt x="1356" y="7593"/>
                    <a:pt x="1545" y="8034"/>
                    <a:pt x="1797" y="8413"/>
                  </a:cubicBezTo>
                  <a:lnTo>
                    <a:pt x="1261" y="9169"/>
                  </a:lnTo>
                  <a:cubicBezTo>
                    <a:pt x="1167" y="9295"/>
                    <a:pt x="1198" y="9484"/>
                    <a:pt x="1324" y="9610"/>
                  </a:cubicBezTo>
                  <a:lnTo>
                    <a:pt x="2301" y="10586"/>
                  </a:lnTo>
                  <a:cubicBezTo>
                    <a:pt x="2368" y="10654"/>
                    <a:pt x="2454" y="10685"/>
                    <a:pt x="2533" y="10685"/>
                  </a:cubicBezTo>
                  <a:cubicBezTo>
                    <a:pt x="2602" y="10685"/>
                    <a:pt x="2666" y="10662"/>
                    <a:pt x="2710" y="10618"/>
                  </a:cubicBezTo>
                  <a:lnTo>
                    <a:pt x="3466" y="10114"/>
                  </a:lnTo>
                  <a:cubicBezTo>
                    <a:pt x="3876" y="10366"/>
                    <a:pt x="4286" y="10555"/>
                    <a:pt x="4790" y="10681"/>
                  </a:cubicBezTo>
                  <a:lnTo>
                    <a:pt x="4947" y="11563"/>
                  </a:lnTo>
                  <a:cubicBezTo>
                    <a:pt x="4979" y="11721"/>
                    <a:pt x="5105" y="11847"/>
                    <a:pt x="5294" y="11847"/>
                  </a:cubicBezTo>
                  <a:lnTo>
                    <a:pt x="6680" y="11847"/>
                  </a:lnTo>
                  <a:cubicBezTo>
                    <a:pt x="6837" y="11847"/>
                    <a:pt x="6995" y="11721"/>
                    <a:pt x="7027" y="11563"/>
                  </a:cubicBezTo>
                  <a:lnTo>
                    <a:pt x="7184" y="10681"/>
                  </a:lnTo>
                  <a:cubicBezTo>
                    <a:pt x="7657" y="10555"/>
                    <a:pt x="8098" y="10366"/>
                    <a:pt x="8476" y="10114"/>
                  </a:cubicBezTo>
                  <a:lnTo>
                    <a:pt x="9232" y="10618"/>
                  </a:lnTo>
                  <a:cubicBezTo>
                    <a:pt x="9301" y="10673"/>
                    <a:pt x="9370" y="10698"/>
                    <a:pt x="9436" y="10698"/>
                  </a:cubicBezTo>
                  <a:cubicBezTo>
                    <a:pt x="9521" y="10698"/>
                    <a:pt x="9602" y="10657"/>
                    <a:pt x="9673" y="10586"/>
                  </a:cubicBezTo>
                  <a:lnTo>
                    <a:pt x="10650" y="9610"/>
                  </a:lnTo>
                  <a:cubicBezTo>
                    <a:pt x="10776" y="9484"/>
                    <a:pt x="10776" y="9295"/>
                    <a:pt x="10681" y="9169"/>
                  </a:cubicBezTo>
                  <a:lnTo>
                    <a:pt x="10177" y="8413"/>
                  </a:lnTo>
                  <a:cubicBezTo>
                    <a:pt x="10398" y="8034"/>
                    <a:pt x="10618" y="7593"/>
                    <a:pt x="10713" y="7121"/>
                  </a:cubicBezTo>
                  <a:lnTo>
                    <a:pt x="11626" y="6963"/>
                  </a:lnTo>
                  <a:cubicBezTo>
                    <a:pt x="11784" y="6932"/>
                    <a:pt x="11910" y="6806"/>
                    <a:pt x="11910" y="6617"/>
                  </a:cubicBezTo>
                  <a:lnTo>
                    <a:pt x="11910" y="5231"/>
                  </a:lnTo>
                  <a:cubicBezTo>
                    <a:pt x="11910" y="5073"/>
                    <a:pt x="11784" y="4915"/>
                    <a:pt x="11626" y="4884"/>
                  </a:cubicBezTo>
                  <a:lnTo>
                    <a:pt x="10713" y="4726"/>
                  </a:lnTo>
                  <a:cubicBezTo>
                    <a:pt x="10618" y="4254"/>
                    <a:pt x="10398" y="3813"/>
                    <a:pt x="10177" y="3403"/>
                  </a:cubicBezTo>
                  <a:lnTo>
                    <a:pt x="10681" y="2679"/>
                  </a:lnTo>
                  <a:cubicBezTo>
                    <a:pt x="10807" y="2553"/>
                    <a:pt x="10776" y="2364"/>
                    <a:pt x="10650" y="2238"/>
                  </a:cubicBezTo>
                  <a:lnTo>
                    <a:pt x="9673" y="1261"/>
                  </a:lnTo>
                  <a:cubicBezTo>
                    <a:pt x="9605" y="1193"/>
                    <a:pt x="9520" y="1162"/>
                    <a:pt x="9435" y="1162"/>
                  </a:cubicBezTo>
                  <a:cubicBezTo>
                    <a:pt x="9362" y="1162"/>
                    <a:pt x="9290" y="1186"/>
                    <a:pt x="9232" y="1229"/>
                  </a:cubicBezTo>
                  <a:lnTo>
                    <a:pt x="8476" y="1734"/>
                  </a:lnTo>
                  <a:cubicBezTo>
                    <a:pt x="8098" y="1481"/>
                    <a:pt x="7657" y="1292"/>
                    <a:pt x="7184" y="1166"/>
                  </a:cubicBezTo>
                  <a:lnTo>
                    <a:pt x="6995" y="284"/>
                  </a:lnTo>
                  <a:cubicBezTo>
                    <a:pt x="6932" y="127"/>
                    <a:pt x="6837" y="1"/>
                    <a:pt x="6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extBox 9">
            <a:extLst>
              <a:ext uri="{FF2B5EF4-FFF2-40B4-BE49-F238E27FC236}">
                <a16:creationId xmlns:a16="http://schemas.microsoft.com/office/drawing/2014/main" id="{9687A9AD-7FFE-087D-975B-38BFF77AAFE9}"/>
              </a:ext>
            </a:extLst>
          </p:cNvPr>
          <p:cNvSpPr txBox="1"/>
          <p:nvPr/>
        </p:nvSpPr>
        <p:spPr>
          <a:xfrm>
            <a:off x="3151289" y="913175"/>
            <a:ext cx="586902" cy="738664"/>
          </a:xfrm>
          <a:prstGeom prst="rect">
            <a:avLst/>
          </a:prstGeom>
          <a:solidFill>
            <a:srgbClr val="79DBAC"/>
          </a:solidFill>
        </p:spPr>
        <p:txBody>
          <a:bodyPr wrap="square">
            <a:spAutoFit/>
          </a:bodyPr>
          <a:lstStyle/>
          <a:p>
            <a:pPr algn="ctr"/>
            <a:endParaRPr lang="en-US" sz="1400">
              <a:solidFill>
                <a:srgbClr val="003087"/>
              </a:solidFill>
            </a:endParaRPr>
          </a:p>
          <a:p>
            <a:pPr algn="ctr"/>
            <a:endParaRPr lang="en-US" sz="1400">
              <a:solidFill>
                <a:srgbClr val="003087"/>
              </a:solidFill>
            </a:endParaRPr>
          </a:p>
          <a:p>
            <a:pPr algn="ctr"/>
            <a:endParaRPr lang="en-US" sz="1400">
              <a:solidFill>
                <a:srgbClr val="003087"/>
              </a:solidFill>
            </a:endParaRPr>
          </a:p>
        </p:txBody>
      </p:sp>
      <p:grpSp>
        <p:nvGrpSpPr>
          <p:cNvPr id="13" name="Group 12">
            <a:extLst>
              <a:ext uri="{FF2B5EF4-FFF2-40B4-BE49-F238E27FC236}">
                <a16:creationId xmlns:a16="http://schemas.microsoft.com/office/drawing/2014/main" id="{C80C300E-9D56-CEA1-40D3-098180CBB100}"/>
              </a:ext>
            </a:extLst>
          </p:cNvPr>
          <p:cNvGrpSpPr/>
          <p:nvPr/>
        </p:nvGrpSpPr>
        <p:grpSpPr>
          <a:xfrm>
            <a:off x="3287586" y="1038650"/>
            <a:ext cx="325561" cy="499811"/>
            <a:chOff x="3274886" y="1234599"/>
            <a:chExt cx="325561" cy="499811"/>
          </a:xfrm>
        </p:grpSpPr>
        <p:sp>
          <p:nvSpPr>
            <p:cNvPr id="11" name="Google Shape;638;p27">
              <a:extLst>
                <a:ext uri="{FF2B5EF4-FFF2-40B4-BE49-F238E27FC236}">
                  <a16:creationId xmlns:a16="http://schemas.microsoft.com/office/drawing/2014/main" id="{8791FE71-6187-353A-7C03-B9DABD4EA0CA}"/>
                </a:ext>
              </a:extLst>
            </p:cNvPr>
            <p:cNvSpPr/>
            <p:nvPr/>
          </p:nvSpPr>
          <p:spPr>
            <a:xfrm>
              <a:off x="3274886" y="1234599"/>
              <a:ext cx="325561" cy="499811"/>
            </a:xfrm>
            <a:custGeom>
              <a:avLst/>
              <a:gdLst/>
              <a:ahLst/>
              <a:cxnLst/>
              <a:rect l="l" t="t" r="r" b="b"/>
              <a:pathLst>
                <a:path w="7649" h="11743" extrusionOk="0">
                  <a:moveTo>
                    <a:pt x="3813" y="684"/>
                  </a:moveTo>
                  <a:cubicBezTo>
                    <a:pt x="5545" y="684"/>
                    <a:pt x="6900" y="2039"/>
                    <a:pt x="6900" y="3740"/>
                  </a:cubicBezTo>
                  <a:cubicBezTo>
                    <a:pt x="6931" y="4780"/>
                    <a:pt x="6553" y="5347"/>
                    <a:pt x="6270" y="5788"/>
                  </a:cubicBezTo>
                  <a:cubicBezTo>
                    <a:pt x="5797" y="6544"/>
                    <a:pt x="5608" y="6922"/>
                    <a:pt x="5608" y="7930"/>
                  </a:cubicBezTo>
                  <a:cubicBezTo>
                    <a:pt x="5608" y="8119"/>
                    <a:pt x="5451" y="8277"/>
                    <a:pt x="5230" y="8277"/>
                  </a:cubicBezTo>
                  <a:lnTo>
                    <a:pt x="2489" y="8277"/>
                  </a:lnTo>
                  <a:cubicBezTo>
                    <a:pt x="2300" y="8277"/>
                    <a:pt x="2143" y="8119"/>
                    <a:pt x="2143" y="7930"/>
                  </a:cubicBezTo>
                  <a:cubicBezTo>
                    <a:pt x="2143" y="6922"/>
                    <a:pt x="1922" y="6576"/>
                    <a:pt x="1450" y="5820"/>
                  </a:cubicBezTo>
                  <a:cubicBezTo>
                    <a:pt x="1198" y="5347"/>
                    <a:pt x="567" y="4528"/>
                    <a:pt x="788" y="3205"/>
                  </a:cubicBezTo>
                  <a:cubicBezTo>
                    <a:pt x="1040" y="1819"/>
                    <a:pt x="2237" y="684"/>
                    <a:pt x="3813" y="684"/>
                  </a:cubicBezTo>
                  <a:close/>
                  <a:moveTo>
                    <a:pt x="4852" y="8907"/>
                  </a:moveTo>
                  <a:lnTo>
                    <a:pt x="4852" y="9569"/>
                  </a:lnTo>
                  <a:lnTo>
                    <a:pt x="4506" y="9569"/>
                  </a:lnTo>
                  <a:cubicBezTo>
                    <a:pt x="4285" y="9569"/>
                    <a:pt x="4128" y="9726"/>
                    <a:pt x="4128" y="9915"/>
                  </a:cubicBezTo>
                  <a:cubicBezTo>
                    <a:pt x="4128" y="10136"/>
                    <a:pt x="4285" y="10293"/>
                    <a:pt x="4506" y="10293"/>
                  </a:cubicBezTo>
                  <a:lnTo>
                    <a:pt x="4852" y="10293"/>
                  </a:lnTo>
                  <a:lnTo>
                    <a:pt x="4852" y="10640"/>
                  </a:lnTo>
                  <a:cubicBezTo>
                    <a:pt x="4884" y="10829"/>
                    <a:pt x="4726" y="10986"/>
                    <a:pt x="4537" y="10986"/>
                  </a:cubicBezTo>
                  <a:lnTo>
                    <a:pt x="3151" y="10986"/>
                  </a:lnTo>
                  <a:cubicBezTo>
                    <a:pt x="2962" y="10986"/>
                    <a:pt x="2804" y="10829"/>
                    <a:pt x="2804" y="10640"/>
                  </a:cubicBezTo>
                  <a:lnTo>
                    <a:pt x="2804" y="10293"/>
                  </a:lnTo>
                  <a:lnTo>
                    <a:pt x="3151" y="10293"/>
                  </a:lnTo>
                  <a:cubicBezTo>
                    <a:pt x="3371" y="10293"/>
                    <a:pt x="3529" y="10136"/>
                    <a:pt x="3529" y="9915"/>
                  </a:cubicBezTo>
                  <a:cubicBezTo>
                    <a:pt x="3529" y="9726"/>
                    <a:pt x="3371" y="9569"/>
                    <a:pt x="3151" y="9569"/>
                  </a:cubicBezTo>
                  <a:lnTo>
                    <a:pt x="2804" y="9569"/>
                  </a:lnTo>
                  <a:lnTo>
                    <a:pt x="2804" y="8907"/>
                  </a:lnTo>
                  <a:close/>
                  <a:moveTo>
                    <a:pt x="3897" y="1"/>
                  </a:moveTo>
                  <a:cubicBezTo>
                    <a:pt x="3632" y="1"/>
                    <a:pt x="3361" y="28"/>
                    <a:pt x="3088" y="86"/>
                  </a:cubicBezTo>
                  <a:cubicBezTo>
                    <a:pt x="1607" y="401"/>
                    <a:pt x="441" y="1566"/>
                    <a:pt x="158" y="3079"/>
                  </a:cubicBezTo>
                  <a:cubicBezTo>
                    <a:pt x="0" y="3992"/>
                    <a:pt x="158" y="4969"/>
                    <a:pt x="631" y="5757"/>
                  </a:cubicBezTo>
                  <a:cubicBezTo>
                    <a:pt x="757" y="5914"/>
                    <a:pt x="820" y="6072"/>
                    <a:pt x="914" y="6229"/>
                  </a:cubicBezTo>
                  <a:cubicBezTo>
                    <a:pt x="1355" y="6891"/>
                    <a:pt x="1450" y="7143"/>
                    <a:pt x="1450" y="7962"/>
                  </a:cubicBezTo>
                  <a:cubicBezTo>
                    <a:pt x="1450" y="8403"/>
                    <a:pt x="1733" y="8781"/>
                    <a:pt x="2143" y="8939"/>
                  </a:cubicBezTo>
                  <a:lnTo>
                    <a:pt x="2143" y="10703"/>
                  </a:lnTo>
                  <a:cubicBezTo>
                    <a:pt x="2143" y="11270"/>
                    <a:pt x="2615" y="11743"/>
                    <a:pt x="3151" y="11743"/>
                  </a:cubicBezTo>
                  <a:lnTo>
                    <a:pt x="4537" y="11743"/>
                  </a:lnTo>
                  <a:cubicBezTo>
                    <a:pt x="5073" y="11743"/>
                    <a:pt x="5545" y="11270"/>
                    <a:pt x="5545" y="10703"/>
                  </a:cubicBezTo>
                  <a:lnTo>
                    <a:pt x="5545" y="8939"/>
                  </a:lnTo>
                  <a:cubicBezTo>
                    <a:pt x="5955" y="8781"/>
                    <a:pt x="6238" y="8435"/>
                    <a:pt x="6238" y="7962"/>
                  </a:cubicBezTo>
                  <a:lnTo>
                    <a:pt x="6238" y="7930"/>
                  </a:lnTo>
                  <a:cubicBezTo>
                    <a:pt x="6238" y="7143"/>
                    <a:pt x="6427" y="6828"/>
                    <a:pt x="6805" y="6229"/>
                  </a:cubicBezTo>
                  <a:cubicBezTo>
                    <a:pt x="7089" y="5788"/>
                    <a:pt x="7593" y="5032"/>
                    <a:pt x="7593" y="3835"/>
                  </a:cubicBezTo>
                  <a:cubicBezTo>
                    <a:pt x="7649" y="1658"/>
                    <a:pt x="5950" y="1"/>
                    <a:pt x="38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45;p27">
              <a:extLst>
                <a:ext uri="{FF2B5EF4-FFF2-40B4-BE49-F238E27FC236}">
                  <a16:creationId xmlns:a16="http://schemas.microsoft.com/office/drawing/2014/main" id="{B92B862A-E416-C914-6069-4EF4BAABE9C8}"/>
                </a:ext>
              </a:extLst>
            </p:cNvPr>
            <p:cNvSpPr/>
            <p:nvPr/>
          </p:nvSpPr>
          <p:spPr>
            <a:xfrm>
              <a:off x="3350476" y="1286024"/>
              <a:ext cx="174379" cy="260653"/>
            </a:xfrm>
            <a:custGeom>
              <a:avLst/>
              <a:gdLst/>
              <a:ahLst/>
              <a:cxnLst/>
              <a:rect l="l" t="t" r="r" b="b"/>
              <a:pathLst>
                <a:path w="4097" h="6124" extrusionOk="0">
                  <a:moveTo>
                    <a:pt x="1733" y="1492"/>
                  </a:moveTo>
                  <a:lnTo>
                    <a:pt x="1733" y="2343"/>
                  </a:lnTo>
                  <a:cubicBezTo>
                    <a:pt x="1733" y="2500"/>
                    <a:pt x="1796" y="2626"/>
                    <a:pt x="1922" y="2658"/>
                  </a:cubicBezTo>
                  <a:lnTo>
                    <a:pt x="3246" y="3225"/>
                  </a:lnTo>
                  <a:lnTo>
                    <a:pt x="2395" y="4611"/>
                  </a:lnTo>
                  <a:lnTo>
                    <a:pt x="2395" y="3729"/>
                  </a:lnTo>
                  <a:cubicBezTo>
                    <a:pt x="2395" y="3572"/>
                    <a:pt x="2332" y="3445"/>
                    <a:pt x="2206" y="3414"/>
                  </a:cubicBezTo>
                  <a:lnTo>
                    <a:pt x="851" y="2878"/>
                  </a:lnTo>
                  <a:lnTo>
                    <a:pt x="1733" y="1492"/>
                  </a:lnTo>
                  <a:close/>
                  <a:moveTo>
                    <a:pt x="2038" y="0"/>
                  </a:moveTo>
                  <a:cubicBezTo>
                    <a:pt x="1919" y="0"/>
                    <a:pt x="1814" y="47"/>
                    <a:pt x="1765" y="169"/>
                  </a:cubicBezTo>
                  <a:lnTo>
                    <a:pt x="64" y="2941"/>
                  </a:lnTo>
                  <a:cubicBezTo>
                    <a:pt x="32" y="3004"/>
                    <a:pt x="1" y="3130"/>
                    <a:pt x="32" y="3225"/>
                  </a:cubicBezTo>
                  <a:cubicBezTo>
                    <a:pt x="64" y="3288"/>
                    <a:pt x="158" y="3382"/>
                    <a:pt x="221" y="3414"/>
                  </a:cubicBezTo>
                  <a:lnTo>
                    <a:pt x="1733" y="4013"/>
                  </a:lnTo>
                  <a:lnTo>
                    <a:pt x="1733" y="5808"/>
                  </a:lnTo>
                  <a:cubicBezTo>
                    <a:pt x="1733" y="5966"/>
                    <a:pt x="1859" y="6092"/>
                    <a:pt x="1954" y="6123"/>
                  </a:cubicBezTo>
                  <a:lnTo>
                    <a:pt x="2049" y="6123"/>
                  </a:lnTo>
                  <a:cubicBezTo>
                    <a:pt x="2143" y="6123"/>
                    <a:pt x="2269" y="6092"/>
                    <a:pt x="2301" y="5966"/>
                  </a:cubicBezTo>
                  <a:lnTo>
                    <a:pt x="4002" y="3225"/>
                  </a:lnTo>
                  <a:cubicBezTo>
                    <a:pt x="4033" y="3130"/>
                    <a:pt x="4096" y="3004"/>
                    <a:pt x="4033" y="2941"/>
                  </a:cubicBezTo>
                  <a:cubicBezTo>
                    <a:pt x="4033" y="2878"/>
                    <a:pt x="3970" y="2784"/>
                    <a:pt x="3907" y="2752"/>
                  </a:cubicBezTo>
                  <a:lnTo>
                    <a:pt x="2395" y="2154"/>
                  </a:lnTo>
                  <a:lnTo>
                    <a:pt x="2395" y="358"/>
                  </a:lnTo>
                  <a:cubicBezTo>
                    <a:pt x="2395" y="169"/>
                    <a:pt x="2269" y="74"/>
                    <a:pt x="2143" y="11"/>
                  </a:cubicBezTo>
                  <a:cubicBezTo>
                    <a:pt x="2108" y="4"/>
                    <a:pt x="2072" y="0"/>
                    <a:pt x="20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80A37B6C-E8AF-0703-C89F-7EBABAD76BF9}"/>
              </a:ext>
            </a:extLst>
          </p:cNvPr>
          <p:cNvSpPr txBox="1"/>
          <p:nvPr/>
        </p:nvSpPr>
        <p:spPr>
          <a:xfrm>
            <a:off x="6341527" y="895930"/>
            <a:ext cx="586902" cy="738664"/>
          </a:xfrm>
          <a:prstGeom prst="rect">
            <a:avLst/>
          </a:prstGeom>
          <a:solidFill>
            <a:srgbClr val="79DBAC"/>
          </a:solidFill>
        </p:spPr>
        <p:txBody>
          <a:bodyPr wrap="square">
            <a:spAutoFit/>
          </a:bodyPr>
          <a:lstStyle/>
          <a:p>
            <a:pPr algn="ctr"/>
            <a:endParaRPr lang="en-US" sz="1400">
              <a:solidFill>
                <a:srgbClr val="003087"/>
              </a:solidFill>
            </a:endParaRPr>
          </a:p>
          <a:p>
            <a:pPr algn="ctr"/>
            <a:endParaRPr lang="en-US" sz="1400">
              <a:solidFill>
                <a:srgbClr val="003087"/>
              </a:solidFill>
            </a:endParaRPr>
          </a:p>
          <a:p>
            <a:pPr algn="ctr"/>
            <a:endParaRPr lang="en-US" sz="1400">
              <a:solidFill>
                <a:srgbClr val="003087"/>
              </a:solidFill>
            </a:endParaRPr>
          </a:p>
        </p:txBody>
      </p:sp>
      <p:pic>
        <p:nvPicPr>
          <p:cNvPr id="15" name="Graphic 14" descr="Chevron arrows with solid fill">
            <a:extLst>
              <a:ext uri="{FF2B5EF4-FFF2-40B4-BE49-F238E27FC236}">
                <a16:creationId xmlns:a16="http://schemas.microsoft.com/office/drawing/2014/main" id="{2BA66C2E-9AAB-13A3-ED4D-B895D4D0E62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06378" y="1043114"/>
            <a:ext cx="457200" cy="457200"/>
          </a:xfrm>
          <a:prstGeom prst="rect">
            <a:avLst/>
          </a:prstGeom>
        </p:spPr>
      </p:pic>
      <p:grpSp>
        <p:nvGrpSpPr>
          <p:cNvPr id="16" name="Group 15">
            <a:extLst>
              <a:ext uri="{FF2B5EF4-FFF2-40B4-BE49-F238E27FC236}">
                <a16:creationId xmlns:a16="http://schemas.microsoft.com/office/drawing/2014/main" id="{EED852D3-D32D-0B9F-45F5-43055512B71A}"/>
              </a:ext>
            </a:extLst>
          </p:cNvPr>
          <p:cNvGrpSpPr/>
          <p:nvPr/>
        </p:nvGrpSpPr>
        <p:grpSpPr>
          <a:xfrm>
            <a:off x="7627674" y="189248"/>
            <a:ext cx="1369458" cy="291936"/>
            <a:chOff x="448674" y="3366224"/>
            <a:chExt cx="2930293" cy="1010010"/>
          </a:xfrm>
        </p:grpSpPr>
        <p:sp>
          <p:nvSpPr>
            <p:cNvPr id="17" name="Google Shape;1661;p45">
              <a:extLst>
                <a:ext uri="{FF2B5EF4-FFF2-40B4-BE49-F238E27FC236}">
                  <a16:creationId xmlns:a16="http://schemas.microsoft.com/office/drawing/2014/main" id="{21519483-7D5C-0103-C30D-4ED72C1541A5}"/>
                </a:ext>
              </a:extLst>
            </p:cNvPr>
            <p:cNvSpPr/>
            <p:nvPr/>
          </p:nvSpPr>
          <p:spPr>
            <a:xfrm>
              <a:off x="477706" y="3444848"/>
              <a:ext cx="2629234" cy="931386"/>
            </a:xfrm>
            <a:custGeom>
              <a:avLst/>
              <a:gdLst/>
              <a:ahLst/>
              <a:cxnLst/>
              <a:rect l="l" t="t" r="r" b="b"/>
              <a:pathLst>
                <a:path w="66111" h="17479" extrusionOk="0">
                  <a:moveTo>
                    <a:pt x="66111" y="17478"/>
                  </a:moveTo>
                  <a:lnTo>
                    <a:pt x="59150" y="761"/>
                  </a:lnTo>
                  <a:cubicBezTo>
                    <a:pt x="58968" y="305"/>
                    <a:pt x="58512" y="1"/>
                    <a:pt x="57995" y="1"/>
                  </a:cubicBezTo>
                  <a:lnTo>
                    <a:pt x="0" y="1"/>
                  </a:lnTo>
                  <a:lnTo>
                    <a:pt x="0" y="12828"/>
                  </a:lnTo>
                  <a:cubicBezTo>
                    <a:pt x="0" y="15411"/>
                    <a:pt x="2097" y="17478"/>
                    <a:pt x="4651" y="17478"/>
                  </a:cubicBezTo>
                  <a:lnTo>
                    <a:pt x="66111" y="17478"/>
                  </a:lnTo>
                  <a:close/>
                </a:path>
              </a:pathLst>
            </a:custGeom>
            <a:solidFill>
              <a:srgbClr val="00A8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62;p45">
              <a:extLst>
                <a:ext uri="{FF2B5EF4-FFF2-40B4-BE49-F238E27FC236}">
                  <a16:creationId xmlns:a16="http://schemas.microsoft.com/office/drawing/2014/main" id="{F76B65BF-94DA-ED99-4D4D-D817C9234502}"/>
                </a:ext>
              </a:extLst>
            </p:cNvPr>
            <p:cNvSpPr/>
            <p:nvPr/>
          </p:nvSpPr>
          <p:spPr>
            <a:xfrm>
              <a:off x="448674" y="3366224"/>
              <a:ext cx="2930293" cy="961473"/>
            </a:xfrm>
            <a:custGeom>
              <a:avLst/>
              <a:gdLst/>
              <a:ahLst/>
              <a:cxnLst/>
              <a:rect l="l" t="t" r="r" b="b"/>
              <a:pathLst>
                <a:path w="73681" h="18664" extrusionOk="0">
                  <a:moveTo>
                    <a:pt x="1" y="1"/>
                  </a:moveTo>
                  <a:lnTo>
                    <a:pt x="1" y="518"/>
                  </a:lnTo>
                  <a:cubicBezTo>
                    <a:pt x="1" y="882"/>
                    <a:pt x="305" y="1186"/>
                    <a:pt x="670" y="1186"/>
                  </a:cubicBezTo>
                  <a:lnTo>
                    <a:pt x="47813" y="1186"/>
                  </a:lnTo>
                  <a:cubicBezTo>
                    <a:pt x="48330" y="1186"/>
                    <a:pt x="48786" y="1490"/>
                    <a:pt x="48968" y="1946"/>
                  </a:cubicBezTo>
                  <a:lnTo>
                    <a:pt x="54500" y="15290"/>
                  </a:lnTo>
                  <a:cubicBezTo>
                    <a:pt x="55351" y="17326"/>
                    <a:pt x="57358" y="18664"/>
                    <a:pt x="59576" y="18664"/>
                  </a:cubicBezTo>
                  <a:lnTo>
                    <a:pt x="73680" y="18664"/>
                  </a:lnTo>
                  <a:lnTo>
                    <a:pt x="66537" y="1490"/>
                  </a:lnTo>
                  <a:cubicBezTo>
                    <a:pt x="66172" y="578"/>
                    <a:pt x="65291" y="1"/>
                    <a:pt x="6431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63;p45">
              <a:extLst>
                <a:ext uri="{FF2B5EF4-FFF2-40B4-BE49-F238E27FC236}">
                  <a16:creationId xmlns:a16="http://schemas.microsoft.com/office/drawing/2014/main" id="{9E73AE11-434E-2E90-DC93-5597BA19BE18}"/>
                </a:ext>
              </a:extLst>
            </p:cNvPr>
            <p:cNvSpPr txBox="1"/>
            <p:nvPr/>
          </p:nvSpPr>
          <p:spPr>
            <a:xfrm>
              <a:off x="734201" y="3709844"/>
              <a:ext cx="1358643" cy="2975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lt1"/>
                  </a:solidFill>
                  <a:latin typeface="Fira Sans"/>
                  <a:ea typeface="Fira Sans"/>
                  <a:cs typeface="Fira Sans"/>
                  <a:sym typeface="Fira Sans"/>
                </a:rPr>
                <a:t>Projects</a:t>
              </a:r>
              <a:endParaRPr sz="800" b="1">
                <a:solidFill>
                  <a:schemeClr val="lt1"/>
                </a:solidFill>
                <a:latin typeface="Fira Sans"/>
                <a:ea typeface="Fira Sans"/>
                <a:cs typeface="Fira Sans"/>
                <a:sym typeface="Fira Sans"/>
              </a:endParaRPr>
            </a:p>
          </p:txBody>
        </p:sp>
        <p:pic>
          <p:nvPicPr>
            <p:cNvPr id="20" name="Graphic 19" descr="Building Brick Wall with solid fill">
              <a:extLst>
                <a:ext uri="{FF2B5EF4-FFF2-40B4-BE49-F238E27FC236}">
                  <a16:creationId xmlns:a16="http://schemas.microsoft.com/office/drawing/2014/main" id="{026F757C-6B77-4420-F525-0E4D9405D2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5674" y="3553026"/>
              <a:ext cx="580197" cy="580197"/>
            </a:xfrm>
            <a:prstGeom prst="rect">
              <a:avLst/>
            </a:prstGeom>
          </p:spPr>
        </p:pic>
      </p:grpSp>
    </p:spTree>
    <p:extLst>
      <p:ext uri="{BB962C8B-B14F-4D97-AF65-F5344CB8AC3E}">
        <p14:creationId xmlns:p14="http://schemas.microsoft.com/office/powerpoint/2010/main" val="427477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6F2CFF-C4D8-5738-E8CD-E314154E7FBC}"/>
              </a:ext>
            </a:extLst>
          </p:cNvPr>
          <p:cNvSpPr>
            <a:spLocks noGrp="1"/>
          </p:cNvSpPr>
          <p:nvPr>
            <p:ph idx="1"/>
          </p:nvPr>
        </p:nvSpPr>
        <p:spPr>
          <a:xfrm>
            <a:off x="3591198" y="3643993"/>
            <a:ext cx="2140927" cy="896437"/>
          </a:xfrm>
          <a:solidFill>
            <a:schemeClr val="bg1"/>
          </a:solidFill>
        </p:spPr>
        <p:txBody>
          <a:bodyPr/>
          <a:lstStyle/>
          <a:p>
            <a:pPr marL="0" indent="0" algn="ctr">
              <a:buNone/>
            </a:pPr>
            <a:r>
              <a:rPr lang="en-US"/>
              <a:t>Monthly Fireside Chats with Sustainability</a:t>
            </a:r>
          </a:p>
        </p:txBody>
      </p:sp>
      <p:sp>
        <p:nvSpPr>
          <p:cNvPr id="3" name="Title 2">
            <a:extLst>
              <a:ext uri="{FF2B5EF4-FFF2-40B4-BE49-F238E27FC236}">
                <a16:creationId xmlns:a16="http://schemas.microsoft.com/office/drawing/2014/main" id="{31BAECA3-2095-9B6B-F2EE-2FBC925AC581}"/>
              </a:ext>
            </a:extLst>
          </p:cNvPr>
          <p:cNvSpPr>
            <a:spLocks noGrp="1"/>
          </p:cNvSpPr>
          <p:nvPr>
            <p:ph type="title"/>
          </p:nvPr>
        </p:nvSpPr>
        <p:spPr/>
        <p:txBody>
          <a:bodyPr/>
          <a:lstStyle/>
          <a:p>
            <a:r>
              <a:rPr lang="en-US"/>
              <a:t>Communications and Engagement</a:t>
            </a:r>
          </a:p>
        </p:txBody>
      </p:sp>
      <p:sp>
        <p:nvSpPr>
          <p:cNvPr id="4" name="Date Placeholder 3">
            <a:extLst>
              <a:ext uri="{FF2B5EF4-FFF2-40B4-BE49-F238E27FC236}">
                <a16:creationId xmlns:a16="http://schemas.microsoft.com/office/drawing/2014/main" id="{6BFF28C8-49FD-8B67-85CB-EE3054CF668E}"/>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5" name="Footer Placeholder 4">
            <a:extLst>
              <a:ext uri="{FF2B5EF4-FFF2-40B4-BE49-F238E27FC236}">
                <a16:creationId xmlns:a16="http://schemas.microsoft.com/office/drawing/2014/main" id="{4DF2FDCD-4349-6AFB-6C16-9100B5782A0F}"/>
              </a:ext>
            </a:extLst>
          </p:cNvPr>
          <p:cNvSpPr>
            <a:spLocks noGrp="1"/>
          </p:cNvSpPr>
          <p:nvPr>
            <p:ph type="ftr" sz="quarter" idx="3"/>
          </p:nvPr>
        </p:nvSpPr>
        <p:spPr/>
        <p:txBody>
          <a:bodyPr/>
          <a:lstStyle/>
          <a:p>
            <a:pPr>
              <a:defRPr/>
            </a:pPr>
            <a:r>
              <a:rPr lang="en-US"/>
              <a:t>Catherine Hurley | SMT</a:t>
            </a:r>
            <a:endParaRPr lang="en-US" b="1"/>
          </a:p>
        </p:txBody>
      </p:sp>
      <p:sp>
        <p:nvSpPr>
          <p:cNvPr id="6" name="Slide Number Placeholder 5">
            <a:extLst>
              <a:ext uri="{FF2B5EF4-FFF2-40B4-BE49-F238E27FC236}">
                <a16:creationId xmlns:a16="http://schemas.microsoft.com/office/drawing/2014/main" id="{EA59C36D-848A-D020-4FEE-3577F6A50415}"/>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a:p>
        </p:txBody>
      </p:sp>
      <p:pic>
        <p:nvPicPr>
          <p:cNvPr id="9" name="Picture 8" descr="Graphical user interface, application, Word&#10;&#10;Description automatically generated">
            <a:extLst>
              <a:ext uri="{FF2B5EF4-FFF2-40B4-BE49-F238E27FC236}">
                <a16:creationId xmlns:a16="http://schemas.microsoft.com/office/drawing/2014/main" id="{2C009467-DE86-3A07-A4BB-B1523C36303F}"/>
              </a:ext>
            </a:extLst>
          </p:cNvPr>
          <p:cNvPicPr>
            <a:picLocks noChangeAspect="1"/>
          </p:cNvPicPr>
          <p:nvPr/>
        </p:nvPicPr>
        <p:blipFill rotWithShape="1">
          <a:blip r:embed="rId3"/>
          <a:srcRect l="20731" t="24327" r="39173" b="8572"/>
          <a:stretch/>
        </p:blipFill>
        <p:spPr>
          <a:xfrm>
            <a:off x="366163" y="952847"/>
            <a:ext cx="2097052" cy="21169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Graphical user interface, application&#10;&#10;Description automatically generated">
            <a:extLst>
              <a:ext uri="{FF2B5EF4-FFF2-40B4-BE49-F238E27FC236}">
                <a16:creationId xmlns:a16="http://schemas.microsoft.com/office/drawing/2014/main" id="{CBF522E6-6EE2-E0D5-1FC0-260A1293D860}"/>
              </a:ext>
            </a:extLst>
          </p:cNvPr>
          <p:cNvPicPr>
            <a:picLocks noChangeAspect="1"/>
          </p:cNvPicPr>
          <p:nvPr/>
        </p:nvPicPr>
        <p:blipFill rotWithShape="1">
          <a:blip r:embed="rId4"/>
          <a:srcRect l="38654" t="12106" r="33742" b="26813"/>
          <a:stretch/>
        </p:blipFill>
        <p:spPr>
          <a:xfrm>
            <a:off x="3507517" y="797671"/>
            <a:ext cx="2255227" cy="2679888"/>
          </a:xfrm>
          <a:prstGeom prst="rect">
            <a:avLst/>
          </a:prstGeom>
        </p:spPr>
      </p:pic>
      <p:sp>
        <p:nvSpPr>
          <p:cNvPr id="10" name="Content Placeholder 1">
            <a:extLst>
              <a:ext uri="{FF2B5EF4-FFF2-40B4-BE49-F238E27FC236}">
                <a16:creationId xmlns:a16="http://schemas.microsoft.com/office/drawing/2014/main" id="{B1045BE8-DD8B-C1BE-3AF7-05120A8D9365}"/>
              </a:ext>
            </a:extLst>
          </p:cNvPr>
          <p:cNvSpPr txBox="1">
            <a:spLocks/>
          </p:cNvSpPr>
          <p:nvPr/>
        </p:nvSpPr>
        <p:spPr>
          <a:xfrm>
            <a:off x="629483" y="3675544"/>
            <a:ext cx="1565423" cy="729989"/>
          </a:xfrm>
          <a:prstGeom prst="rect">
            <a:avLst/>
          </a:prstGeom>
          <a:noFill/>
          <a:ln>
            <a:noFill/>
          </a:ln>
        </p:spPr>
        <p:style>
          <a:lnRef idx="0">
            <a:scrgbClr r="0" g="0" b="0"/>
          </a:lnRef>
          <a:fillRef idx="0">
            <a:scrgbClr r="0" g="0" b="0"/>
          </a:fillRef>
          <a:effectRef idx="0">
            <a:scrgbClr r="0" g="0" b="0"/>
          </a:effectRef>
          <a:fontRef idx="minor">
            <a:schemeClr val="accent6"/>
          </a:fontRef>
        </p:style>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t>Annual Earth Day Fair </a:t>
            </a:r>
          </a:p>
        </p:txBody>
      </p:sp>
      <p:pic>
        <p:nvPicPr>
          <p:cNvPr id="8" name="Picture 7" descr="Graphical user interface&#10;&#10;Description automatically generated">
            <a:extLst>
              <a:ext uri="{FF2B5EF4-FFF2-40B4-BE49-F238E27FC236}">
                <a16:creationId xmlns:a16="http://schemas.microsoft.com/office/drawing/2014/main" id="{7A2EEAC0-2624-1DED-DA87-20BB040A7F90}"/>
              </a:ext>
            </a:extLst>
          </p:cNvPr>
          <p:cNvPicPr>
            <a:picLocks noChangeAspect="1"/>
          </p:cNvPicPr>
          <p:nvPr/>
        </p:nvPicPr>
        <p:blipFill rotWithShape="1">
          <a:blip r:embed="rId5"/>
          <a:srcRect l="34722" t="7593" r="5864" b="1699"/>
          <a:stretch/>
        </p:blipFill>
        <p:spPr>
          <a:xfrm>
            <a:off x="6553200" y="870067"/>
            <a:ext cx="1952626" cy="2484282"/>
          </a:xfrm>
          <a:prstGeom prst="rect">
            <a:avLst/>
          </a:prstGeom>
        </p:spPr>
      </p:pic>
      <p:sp>
        <p:nvSpPr>
          <p:cNvPr id="11" name="Content Placeholder 1">
            <a:extLst>
              <a:ext uri="{FF2B5EF4-FFF2-40B4-BE49-F238E27FC236}">
                <a16:creationId xmlns:a16="http://schemas.microsoft.com/office/drawing/2014/main" id="{CF484E7E-7906-DD4E-5236-CD7A5525F27B}"/>
              </a:ext>
            </a:extLst>
          </p:cNvPr>
          <p:cNvSpPr txBox="1">
            <a:spLocks/>
          </p:cNvSpPr>
          <p:nvPr/>
        </p:nvSpPr>
        <p:spPr>
          <a:xfrm>
            <a:off x="6691862" y="3633556"/>
            <a:ext cx="1675301" cy="406983"/>
          </a:xfrm>
          <a:prstGeom prst="rect">
            <a:avLst/>
          </a:prstGeom>
          <a:solidFill>
            <a:schemeClr val="bg1"/>
          </a:solid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a:t>Annual Reporting</a:t>
            </a:r>
          </a:p>
        </p:txBody>
      </p:sp>
    </p:spTree>
    <p:extLst>
      <p:ext uri="{BB962C8B-B14F-4D97-AF65-F5344CB8AC3E}">
        <p14:creationId xmlns:p14="http://schemas.microsoft.com/office/powerpoint/2010/main" val="3566539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E0AA0BB-79E6-84FB-0E0F-6CBC3D497D7B}"/>
              </a:ext>
            </a:extLst>
          </p:cNvPr>
          <p:cNvPicPr>
            <a:picLocks noChangeAspect="1" noChangeArrowheads="1"/>
          </p:cNvPicPr>
          <p:nvPr/>
        </p:nvPicPr>
        <p:blipFill rotWithShape="1">
          <a:blip r:embed="rId3">
            <a:alphaModFix amt="25000"/>
            <a:extLst>
              <a:ext uri="{28A0092B-C50C-407E-A947-70E740481C1C}">
                <a14:useLocalDpi xmlns:a14="http://schemas.microsoft.com/office/drawing/2010/main" val="0"/>
              </a:ext>
            </a:extLst>
          </a:blip>
          <a:srcRect l="-745" t="44387" r="745" b="2145"/>
          <a:stretch/>
        </p:blipFill>
        <p:spPr bwMode="auto">
          <a:xfrm>
            <a:off x="179408" y="693501"/>
            <a:ext cx="8735992" cy="355421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97BFC06-6877-053E-A08C-AF9B8F704147}"/>
              </a:ext>
            </a:extLst>
          </p:cNvPr>
          <p:cNvSpPr>
            <a:spLocks noGrp="1"/>
          </p:cNvSpPr>
          <p:nvPr>
            <p:ph type="title"/>
          </p:nvPr>
        </p:nvSpPr>
        <p:spPr/>
        <p:txBody>
          <a:bodyPr/>
          <a:lstStyle/>
          <a:p>
            <a:r>
              <a:rPr lang="en-US"/>
              <a:t>Redefining Implementation through Living Lab Framework</a:t>
            </a:r>
          </a:p>
        </p:txBody>
      </p:sp>
      <p:sp>
        <p:nvSpPr>
          <p:cNvPr id="4" name="Date Placeholder 3">
            <a:extLst>
              <a:ext uri="{FF2B5EF4-FFF2-40B4-BE49-F238E27FC236}">
                <a16:creationId xmlns:a16="http://schemas.microsoft.com/office/drawing/2014/main" id="{B6DFED19-110B-F67B-9B85-A49EF18FC18D}"/>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5" name="Footer Placeholder 4">
            <a:extLst>
              <a:ext uri="{FF2B5EF4-FFF2-40B4-BE49-F238E27FC236}">
                <a16:creationId xmlns:a16="http://schemas.microsoft.com/office/drawing/2014/main" id="{778AED1E-BBA3-F83F-E674-DC784AC9EE22}"/>
              </a:ext>
            </a:extLst>
          </p:cNvPr>
          <p:cNvSpPr>
            <a:spLocks noGrp="1"/>
          </p:cNvSpPr>
          <p:nvPr>
            <p:ph type="ftr" sz="quarter" idx="3"/>
          </p:nvPr>
        </p:nvSpPr>
        <p:spPr/>
        <p:txBody>
          <a:bodyPr/>
          <a:lstStyle/>
          <a:p>
            <a:pPr>
              <a:defRPr/>
            </a:pPr>
            <a:r>
              <a:rPr lang="en-US"/>
              <a:t>Catherine Hurley | Sustainability Program Update</a:t>
            </a:r>
            <a:endParaRPr lang="en-US" b="1"/>
          </a:p>
        </p:txBody>
      </p:sp>
      <p:sp>
        <p:nvSpPr>
          <p:cNvPr id="6" name="Slide Number Placeholder 5">
            <a:extLst>
              <a:ext uri="{FF2B5EF4-FFF2-40B4-BE49-F238E27FC236}">
                <a16:creationId xmlns:a16="http://schemas.microsoft.com/office/drawing/2014/main" id="{5B45E904-D6BD-67FE-7BB9-5F5AD9B72422}"/>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a:p>
        </p:txBody>
      </p:sp>
      <p:pic>
        <p:nvPicPr>
          <p:cNvPr id="19" name="Graphic 18" descr="Classroom with solid fill">
            <a:extLst>
              <a:ext uri="{FF2B5EF4-FFF2-40B4-BE49-F238E27FC236}">
                <a16:creationId xmlns:a16="http://schemas.microsoft.com/office/drawing/2014/main" id="{1F53F09A-DE7F-661A-ECFD-E99983A757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78321" y="1757500"/>
            <a:ext cx="914400" cy="914400"/>
          </a:xfrm>
          <a:prstGeom prst="rect">
            <a:avLst/>
          </a:prstGeom>
        </p:spPr>
      </p:pic>
      <p:sp>
        <p:nvSpPr>
          <p:cNvPr id="8205" name="Freeform: Shape 8204">
            <a:extLst>
              <a:ext uri="{FF2B5EF4-FFF2-40B4-BE49-F238E27FC236}">
                <a16:creationId xmlns:a16="http://schemas.microsoft.com/office/drawing/2014/main" id="{C47A32A2-4145-D47C-80E3-284178448B13}"/>
              </a:ext>
            </a:extLst>
          </p:cNvPr>
          <p:cNvSpPr/>
          <p:nvPr/>
        </p:nvSpPr>
        <p:spPr>
          <a:xfrm rot="20482810">
            <a:off x="5159198" y="1875335"/>
            <a:ext cx="1822840" cy="678730"/>
          </a:xfrm>
          <a:custGeom>
            <a:avLst/>
            <a:gdLst>
              <a:gd name="connsiteX0" fmla="*/ 8180 w 1822840"/>
              <a:gd name="connsiteY0" fmla="*/ 584462 h 678730"/>
              <a:gd name="connsiteX1" fmla="*/ 12894 w 1822840"/>
              <a:gd name="connsiteY1" fmla="*/ 433633 h 678730"/>
              <a:gd name="connsiteX2" fmla="*/ 83595 w 1822840"/>
              <a:gd name="connsiteY2" fmla="*/ 278091 h 678730"/>
              <a:gd name="connsiteX3" fmla="*/ 111875 w 1822840"/>
              <a:gd name="connsiteY3" fmla="*/ 240384 h 678730"/>
              <a:gd name="connsiteX4" fmla="*/ 149582 w 1822840"/>
              <a:gd name="connsiteY4" fmla="*/ 179110 h 678730"/>
              <a:gd name="connsiteX5" fmla="*/ 234423 w 1822840"/>
              <a:gd name="connsiteY5" fmla="*/ 75415 h 678730"/>
              <a:gd name="connsiteX6" fmla="*/ 413533 w 1822840"/>
              <a:gd name="connsiteY6" fmla="*/ 28281 h 678730"/>
              <a:gd name="connsiteX7" fmla="*/ 559648 w 1822840"/>
              <a:gd name="connsiteY7" fmla="*/ 47134 h 678730"/>
              <a:gd name="connsiteX8" fmla="*/ 710477 w 1822840"/>
              <a:gd name="connsiteY8" fmla="*/ 150829 h 678730"/>
              <a:gd name="connsiteX9" fmla="*/ 748184 w 1822840"/>
              <a:gd name="connsiteY9" fmla="*/ 221530 h 678730"/>
              <a:gd name="connsiteX10" fmla="*/ 748184 w 1822840"/>
              <a:gd name="connsiteY10" fmla="*/ 461914 h 678730"/>
              <a:gd name="connsiteX11" fmla="*/ 710477 w 1822840"/>
              <a:gd name="connsiteY11" fmla="*/ 509048 h 678730"/>
              <a:gd name="connsiteX12" fmla="*/ 672770 w 1822840"/>
              <a:gd name="connsiteY12" fmla="*/ 537328 h 678730"/>
              <a:gd name="connsiteX13" fmla="*/ 625636 w 1822840"/>
              <a:gd name="connsiteY13" fmla="*/ 546755 h 678730"/>
              <a:gd name="connsiteX14" fmla="*/ 569075 w 1822840"/>
              <a:gd name="connsiteY14" fmla="*/ 532615 h 678730"/>
              <a:gd name="connsiteX15" fmla="*/ 479520 w 1822840"/>
              <a:gd name="connsiteY15" fmla="*/ 381786 h 678730"/>
              <a:gd name="connsiteX16" fmla="*/ 531368 w 1822840"/>
              <a:gd name="connsiteY16" fmla="*/ 202677 h 678730"/>
              <a:gd name="connsiteX17" fmla="*/ 602069 w 1822840"/>
              <a:gd name="connsiteY17" fmla="*/ 150829 h 678730"/>
              <a:gd name="connsiteX18" fmla="*/ 823599 w 1822840"/>
              <a:gd name="connsiteY18" fmla="*/ 103695 h 678730"/>
              <a:gd name="connsiteX19" fmla="*/ 1167677 w 1822840"/>
              <a:gd name="connsiteY19" fmla="*/ 141402 h 678730"/>
              <a:gd name="connsiteX20" fmla="*/ 1280799 w 1822840"/>
              <a:gd name="connsiteY20" fmla="*/ 174396 h 678730"/>
              <a:gd name="connsiteX21" fmla="*/ 1525896 w 1822840"/>
              <a:gd name="connsiteY21" fmla="*/ 202677 h 678730"/>
              <a:gd name="connsiteX22" fmla="*/ 1629590 w 1822840"/>
              <a:gd name="connsiteY22" fmla="*/ 164969 h 678730"/>
              <a:gd name="connsiteX23" fmla="*/ 1648444 w 1822840"/>
              <a:gd name="connsiteY23" fmla="*/ 127262 h 678730"/>
              <a:gd name="connsiteX24" fmla="*/ 1653157 w 1822840"/>
              <a:gd name="connsiteY24" fmla="*/ 103695 h 678730"/>
              <a:gd name="connsiteX25" fmla="*/ 1639017 w 1822840"/>
              <a:gd name="connsiteY25" fmla="*/ 42421 h 678730"/>
              <a:gd name="connsiteX26" fmla="*/ 1587170 w 1822840"/>
              <a:gd name="connsiteY26" fmla="*/ 4714 h 678730"/>
              <a:gd name="connsiteX27" fmla="*/ 1558889 w 1822840"/>
              <a:gd name="connsiteY27" fmla="*/ 0 h 678730"/>
              <a:gd name="connsiteX28" fmla="*/ 1516469 w 1822840"/>
              <a:gd name="connsiteY28" fmla="*/ 9427 h 678730"/>
              <a:gd name="connsiteX29" fmla="*/ 1464621 w 1822840"/>
              <a:gd name="connsiteY29" fmla="*/ 127262 h 678730"/>
              <a:gd name="connsiteX30" fmla="*/ 1483475 w 1822840"/>
              <a:gd name="connsiteY30" fmla="*/ 259237 h 678730"/>
              <a:gd name="connsiteX31" fmla="*/ 1535322 w 1822840"/>
              <a:gd name="connsiteY31" fmla="*/ 362932 h 678730"/>
              <a:gd name="connsiteX32" fmla="*/ 1700291 w 1822840"/>
              <a:gd name="connsiteY32" fmla="*/ 527901 h 678730"/>
              <a:gd name="connsiteX33" fmla="*/ 1780419 w 1822840"/>
              <a:gd name="connsiteY33" fmla="*/ 584462 h 678730"/>
              <a:gd name="connsiteX34" fmla="*/ 1794559 w 1822840"/>
              <a:gd name="connsiteY34" fmla="*/ 603316 h 678730"/>
              <a:gd name="connsiteX35" fmla="*/ 1813413 w 1822840"/>
              <a:gd name="connsiteY35" fmla="*/ 641023 h 678730"/>
              <a:gd name="connsiteX36" fmla="*/ 1822840 w 1822840"/>
              <a:gd name="connsiteY36" fmla="*/ 678730 h 67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22840" h="678730">
                <a:moveTo>
                  <a:pt x="8180" y="584462"/>
                </a:moveTo>
                <a:cubicBezTo>
                  <a:pt x="-1293" y="527618"/>
                  <a:pt x="-5732" y="514911"/>
                  <a:pt x="12894" y="433633"/>
                </a:cubicBezTo>
                <a:cubicBezTo>
                  <a:pt x="20468" y="400582"/>
                  <a:pt x="59728" y="315879"/>
                  <a:pt x="83595" y="278091"/>
                </a:cubicBezTo>
                <a:cubicBezTo>
                  <a:pt x="91985" y="264807"/>
                  <a:pt x="103160" y="253457"/>
                  <a:pt x="111875" y="240384"/>
                </a:cubicBezTo>
                <a:cubicBezTo>
                  <a:pt x="125178" y="220430"/>
                  <a:pt x="136481" y="199198"/>
                  <a:pt x="149582" y="179110"/>
                </a:cubicBezTo>
                <a:cubicBezTo>
                  <a:pt x="167933" y="150973"/>
                  <a:pt x="208706" y="92837"/>
                  <a:pt x="234423" y="75415"/>
                </a:cubicBezTo>
                <a:cubicBezTo>
                  <a:pt x="310601" y="23810"/>
                  <a:pt x="330389" y="32900"/>
                  <a:pt x="413533" y="28281"/>
                </a:cubicBezTo>
                <a:cubicBezTo>
                  <a:pt x="462238" y="34565"/>
                  <a:pt x="512061" y="35004"/>
                  <a:pt x="559648" y="47134"/>
                </a:cubicBezTo>
                <a:cubicBezTo>
                  <a:pt x="631481" y="65444"/>
                  <a:pt x="669089" y="92886"/>
                  <a:pt x="710477" y="150829"/>
                </a:cubicBezTo>
                <a:cubicBezTo>
                  <a:pt x="726001" y="172563"/>
                  <a:pt x="735615" y="197963"/>
                  <a:pt x="748184" y="221530"/>
                </a:cubicBezTo>
                <a:cubicBezTo>
                  <a:pt x="760915" y="314895"/>
                  <a:pt x="775890" y="363684"/>
                  <a:pt x="748184" y="461914"/>
                </a:cubicBezTo>
                <a:cubicBezTo>
                  <a:pt x="742722" y="481279"/>
                  <a:pt x="724704" y="494821"/>
                  <a:pt x="710477" y="509048"/>
                </a:cubicBezTo>
                <a:cubicBezTo>
                  <a:pt x="699368" y="520157"/>
                  <a:pt x="687127" y="530947"/>
                  <a:pt x="672770" y="537328"/>
                </a:cubicBezTo>
                <a:cubicBezTo>
                  <a:pt x="658128" y="543835"/>
                  <a:pt x="641347" y="543613"/>
                  <a:pt x="625636" y="546755"/>
                </a:cubicBezTo>
                <a:cubicBezTo>
                  <a:pt x="606782" y="542042"/>
                  <a:pt x="585626" y="542800"/>
                  <a:pt x="569075" y="532615"/>
                </a:cubicBezTo>
                <a:cubicBezTo>
                  <a:pt x="489181" y="483450"/>
                  <a:pt x="501765" y="466317"/>
                  <a:pt x="479520" y="381786"/>
                </a:cubicBezTo>
                <a:cubicBezTo>
                  <a:pt x="496803" y="322083"/>
                  <a:pt x="502235" y="257581"/>
                  <a:pt x="531368" y="202677"/>
                </a:cubicBezTo>
                <a:cubicBezTo>
                  <a:pt x="545066" y="176861"/>
                  <a:pt x="576089" y="164213"/>
                  <a:pt x="602069" y="150829"/>
                </a:cubicBezTo>
                <a:cubicBezTo>
                  <a:pt x="668618" y="116546"/>
                  <a:pt x="752927" y="113443"/>
                  <a:pt x="823599" y="103695"/>
                </a:cubicBezTo>
                <a:cubicBezTo>
                  <a:pt x="938292" y="116264"/>
                  <a:pt x="1053653" y="123769"/>
                  <a:pt x="1167677" y="141402"/>
                </a:cubicBezTo>
                <a:cubicBezTo>
                  <a:pt x="1206494" y="147405"/>
                  <a:pt x="1242283" y="166693"/>
                  <a:pt x="1280799" y="174396"/>
                </a:cubicBezTo>
                <a:cubicBezTo>
                  <a:pt x="1388922" y="196021"/>
                  <a:pt x="1431645" y="196786"/>
                  <a:pt x="1525896" y="202677"/>
                </a:cubicBezTo>
                <a:cubicBezTo>
                  <a:pt x="1571467" y="194132"/>
                  <a:pt x="1601766" y="201140"/>
                  <a:pt x="1629590" y="164969"/>
                </a:cubicBezTo>
                <a:cubicBezTo>
                  <a:pt x="1638158" y="153831"/>
                  <a:pt x="1642159" y="139831"/>
                  <a:pt x="1648444" y="127262"/>
                </a:cubicBezTo>
                <a:cubicBezTo>
                  <a:pt x="1650015" y="119406"/>
                  <a:pt x="1654042" y="111657"/>
                  <a:pt x="1653157" y="103695"/>
                </a:cubicBezTo>
                <a:cubicBezTo>
                  <a:pt x="1650842" y="82862"/>
                  <a:pt x="1647990" y="61365"/>
                  <a:pt x="1639017" y="42421"/>
                </a:cubicBezTo>
                <a:cubicBezTo>
                  <a:pt x="1629384" y="22084"/>
                  <a:pt x="1607484" y="10254"/>
                  <a:pt x="1587170" y="4714"/>
                </a:cubicBezTo>
                <a:cubicBezTo>
                  <a:pt x="1577950" y="2199"/>
                  <a:pt x="1568316" y="1571"/>
                  <a:pt x="1558889" y="0"/>
                </a:cubicBezTo>
                <a:cubicBezTo>
                  <a:pt x="1544749" y="3142"/>
                  <a:pt x="1528521" y="1392"/>
                  <a:pt x="1516469" y="9427"/>
                </a:cubicBezTo>
                <a:cubicBezTo>
                  <a:pt x="1461936" y="45782"/>
                  <a:pt x="1472575" y="67611"/>
                  <a:pt x="1464621" y="127262"/>
                </a:cubicBezTo>
                <a:cubicBezTo>
                  <a:pt x="1470906" y="171254"/>
                  <a:pt x="1470706" y="216673"/>
                  <a:pt x="1483475" y="259237"/>
                </a:cubicBezTo>
                <a:cubicBezTo>
                  <a:pt x="1494579" y="296252"/>
                  <a:pt x="1514920" y="330112"/>
                  <a:pt x="1535322" y="362932"/>
                </a:cubicBezTo>
                <a:cubicBezTo>
                  <a:pt x="1571063" y="420429"/>
                  <a:pt x="1649610" y="494113"/>
                  <a:pt x="1700291" y="527901"/>
                </a:cubicBezTo>
                <a:cubicBezTo>
                  <a:pt x="1709451" y="534008"/>
                  <a:pt x="1763919" y="567962"/>
                  <a:pt x="1780419" y="584462"/>
                </a:cubicBezTo>
                <a:cubicBezTo>
                  <a:pt x="1785974" y="590017"/>
                  <a:pt x="1790601" y="596530"/>
                  <a:pt x="1794559" y="603316"/>
                </a:cubicBezTo>
                <a:cubicBezTo>
                  <a:pt x="1801640" y="615454"/>
                  <a:pt x="1813413" y="641023"/>
                  <a:pt x="1813413" y="641023"/>
                </a:cubicBezTo>
                <a:cubicBezTo>
                  <a:pt x="1819100" y="669462"/>
                  <a:pt x="1815592" y="656990"/>
                  <a:pt x="1822840" y="678730"/>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8206" name="Freeform: Shape 8205">
            <a:extLst>
              <a:ext uri="{FF2B5EF4-FFF2-40B4-BE49-F238E27FC236}">
                <a16:creationId xmlns:a16="http://schemas.microsoft.com/office/drawing/2014/main" id="{6207C731-994E-A586-6B60-0F5DDE7B5454}"/>
              </a:ext>
            </a:extLst>
          </p:cNvPr>
          <p:cNvSpPr/>
          <p:nvPr/>
        </p:nvSpPr>
        <p:spPr>
          <a:xfrm>
            <a:off x="2123783" y="1823503"/>
            <a:ext cx="2000939" cy="661071"/>
          </a:xfrm>
          <a:custGeom>
            <a:avLst/>
            <a:gdLst>
              <a:gd name="connsiteX0" fmla="*/ 2300140 w 2300140"/>
              <a:gd name="connsiteY0" fmla="*/ 661071 h 661071"/>
              <a:gd name="connsiteX1" fmla="*/ 2286000 w 2300140"/>
              <a:gd name="connsiteY1" fmla="*/ 609224 h 661071"/>
              <a:gd name="connsiteX2" fmla="*/ 2248293 w 2300140"/>
              <a:gd name="connsiteY2" fmla="*/ 496102 h 661071"/>
              <a:gd name="connsiteX3" fmla="*/ 2224726 w 2300140"/>
              <a:gd name="connsiteY3" fmla="*/ 458395 h 661071"/>
              <a:gd name="connsiteX4" fmla="*/ 2116317 w 2300140"/>
              <a:gd name="connsiteY4" fmla="*/ 364127 h 661071"/>
              <a:gd name="connsiteX5" fmla="*/ 1941921 w 2300140"/>
              <a:gd name="connsiteY5" fmla="*/ 260432 h 661071"/>
              <a:gd name="connsiteX6" fmla="*/ 1767526 w 2300140"/>
              <a:gd name="connsiteY6" fmla="*/ 203871 h 661071"/>
              <a:gd name="connsiteX7" fmla="*/ 1640264 w 2300140"/>
              <a:gd name="connsiteY7" fmla="*/ 213298 h 661071"/>
              <a:gd name="connsiteX8" fmla="*/ 1621410 w 2300140"/>
              <a:gd name="connsiteY8" fmla="*/ 222725 h 661071"/>
              <a:gd name="connsiteX9" fmla="*/ 1593130 w 2300140"/>
              <a:gd name="connsiteY9" fmla="*/ 246292 h 661071"/>
              <a:gd name="connsiteX10" fmla="*/ 1574276 w 2300140"/>
              <a:gd name="connsiteY10" fmla="*/ 293426 h 661071"/>
              <a:gd name="connsiteX11" fmla="*/ 1602556 w 2300140"/>
              <a:gd name="connsiteY11" fmla="*/ 392407 h 661071"/>
              <a:gd name="connsiteX12" fmla="*/ 1621410 w 2300140"/>
              <a:gd name="connsiteY12" fmla="*/ 420688 h 661071"/>
              <a:gd name="connsiteX13" fmla="*/ 1692111 w 2300140"/>
              <a:gd name="connsiteY13" fmla="*/ 444255 h 661071"/>
              <a:gd name="connsiteX14" fmla="*/ 1885361 w 2300140"/>
              <a:gd name="connsiteY14" fmla="*/ 368840 h 661071"/>
              <a:gd name="connsiteX15" fmla="*/ 1904214 w 2300140"/>
              <a:gd name="connsiteY15" fmla="*/ 302852 h 661071"/>
              <a:gd name="connsiteX16" fmla="*/ 1894787 w 2300140"/>
              <a:gd name="connsiteY16" fmla="*/ 180304 h 661071"/>
              <a:gd name="connsiteX17" fmla="*/ 1809946 w 2300140"/>
              <a:gd name="connsiteY17" fmla="*/ 104890 h 661071"/>
              <a:gd name="connsiteX18" fmla="*/ 1743959 w 2300140"/>
              <a:gd name="connsiteY18" fmla="*/ 86036 h 661071"/>
              <a:gd name="connsiteX19" fmla="*/ 1560136 w 2300140"/>
              <a:gd name="connsiteY19" fmla="*/ 62469 h 661071"/>
              <a:gd name="connsiteX20" fmla="*/ 1272618 w 2300140"/>
              <a:gd name="connsiteY20" fmla="*/ 104890 h 661071"/>
              <a:gd name="connsiteX21" fmla="*/ 895546 w 2300140"/>
              <a:gd name="connsiteY21" fmla="*/ 227438 h 661071"/>
              <a:gd name="connsiteX22" fmla="*/ 834272 w 2300140"/>
              <a:gd name="connsiteY22" fmla="*/ 241578 h 661071"/>
              <a:gd name="connsiteX23" fmla="*/ 754144 w 2300140"/>
              <a:gd name="connsiteY23" fmla="*/ 246292 h 661071"/>
              <a:gd name="connsiteX24" fmla="*/ 650449 w 2300140"/>
              <a:gd name="connsiteY24" fmla="*/ 255718 h 661071"/>
              <a:gd name="connsiteX25" fmla="*/ 570321 w 2300140"/>
              <a:gd name="connsiteY25" fmla="*/ 236865 h 661071"/>
              <a:gd name="connsiteX26" fmla="*/ 499620 w 2300140"/>
              <a:gd name="connsiteY26" fmla="*/ 185017 h 661071"/>
              <a:gd name="connsiteX27" fmla="*/ 504334 w 2300140"/>
              <a:gd name="connsiteY27" fmla="*/ 53042 h 661071"/>
              <a:gd name="connsiteX28" fmla="*/ 532614 w 2300140"/>
              <a:gd name="connsiteY28" fmla="*/ 29475 h 661071"/>
              <a:gd name="connsiteX29" fmla="*/ 579748 w 2300140"/>
              <a:gd name="connsiteY29" fmla="*/ 5908 h 661071"/>
              <a:gd name="connsiteX30" fmla="*/ 674016 w 2300140"/>
              <a:gd name="connsiteY30" fmla="*/ 34189 h 661071"/>
              <a:gd name="connsiteX31" fmla="*/ 669303 w 2300140"/>
              <a:gd name="connsiteY31" fmla="*/ 166164 h 661071"/>
              <a:gd name="connsiteX32" fmla="*/ 645736 w 2300140"/>
              <a:gd name="connsiteY32" fmla="*/ 199158 h 661071"/>
              <a:gd name="connsiteX33" fmla="*/ 556181 w 2300140"/>
              <a:gd name="connsiteY33" fmla="*/ 251005 h 661071"/>
              <a:gd name="connsiteX34" fmla="*/ 499620 w 2300140"/>
              <a:gd name="connsiteY34" fmla="*/ 265145 h 661071"/>
              <a:gd name="connsiteX35" fmla="*/ 292231 w 2300140"/>
              <a:gd name="connsiteY35" fmla="*/ 208584 h 661071"/>
              <a:gd name="connsiteX36" fmla="*/ 254523 w 2300140"/>
              <a:gd name="connsiteY36" fmla="*/ 166164 h 661071"/>
              <a:gd name="connsiteX37" fmla="*/ 235670 w 2300140"/>
              <a:gd name="connsiteY37" fmla="*/ 119030 h 661071"/>
              <a:gd name="connsiteX38" fmla="*/ 221530 w 2300140"/>
              <a:gd name="connsiteY38" fmla="*/ 71896 h 661071"/>
              <a:gd name="connsiteX39" fmla="*/ 212103 w 2300140"/>
              <a:gd name="connsiteY39" fmla="*/ 48329 h 661071"/>
              <a:gd name="connsiteX40" fmla="*/ 164969 w 2300140"/>
              <a:gd name="connsiteY40" fmla="*/ 10622 h 661071"/>
              <a:gd name="connsiteX41" fmla="*/ 141402 w 2300140"/>
              <a:gd name="connsiteY41" fmla="*/ 1195 h 661071"/>
              <a:gd name="connsiteX42" fmla="*/ 0 w 2300140"/>
              <a:gd name="connsiteY42" fmla="*/ 1195 h 66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300140" h="661071">
                <a:moveTo>
                  <a:pt x="2300140" y="661071"/>
                </a:moveTo>
                <a:cubicBezTo>
                  <a:pt x="2291871" y="619724"/>
                  <a:pt x="2299954" y="655072"/>
                  <a:pt x="2286000" y="609224"/>
                </a:cubicBezTo>
                <a:cubicBezTo>
                  <a:pt x="2275855" y="575890"/>
                  <a:pt x="2266180" y="529641"/>
                  <a:pt x="2248293" y="496102"/>
                </a:cubicBezTo>
                <a:cubicBezTo>
                  <a:pt x="2241318" y="483024"/>
                  <a:pt x="2233341" y="470456"/>
                  <a:pt x="2224726" y="458395"/>
                </a:cubicBezTo>
                <a:cubicBezTo>
                  <a:pt x="2193689" y="414943"/>
                  <a:pt x="2165690" y="401583"/>
                  <a:pt x="2116317" y="364127"/>
                </a:cubicBezTo>
                <a:cubicBezTo>
                  <a:pt x="2060522" y="321800"/>
                  <a:pt x="2010397" y="287334"/>
                  <a:pt x="1941921" y="260432"/>
                </a:cubicBezTo>
                <a:cubicBezTo>
                  <a:pt x="1796704" y="203382"/>
                  <a:pt x="1856922" y="213803"/>
                  <a:pt x="1767526" y="203871"/>
                </a:cubicBezTo>
                <a:cubicBezTo>
                  <a:pt x="1766190" y="203929"/>
                  <a:pt x="1673872" y="200694"/>
                  <a:pt x="1640264" y="213298"/>
                </a:cubicBezTo>
                <a:cubicBezTo>
                  <a:pt x="1633685" y="215765"/>
                  <a:pt x="1627511" y="219239"/>
                  <a:pt x="1621410" y="222725"/>
                </a:cubicBezTo>
                <a:cubicBezTo>
                  <a:pt x="1611428" y="228429"/>
                  <a:pt x="1599855" y="236877"/>
                  <a:pt x="1593130" y="246292"/>
                </a:cubicBezTo>
                <a:cubicBezTo>
                  <a:pt x="1584460" y="258431"/>
                  <a:pt x="1578570" y="280545"/>
                  <a:pt x="1574276" y="293426"/>
                </a:cubicBezTo>
                <a:cubicBezTo>
                  <a:pt x="1584275" y="363419"/>
                  <a:pt x="1573375" y="344986"/>
                  <a:pt x="1602556" y="392407"/>
                </a:cubicBezTo>
                <a:cubicBezTo>
                  <a:pt x="1608494" y="402056"/>
                  <a:pt x="1611605" y="415011"/>
                  <a:pt x="1621410" y="420688"/>
                </a:cubicBezTo>
                <a:cubicBezTo>
                  <a:pt x="1642909" y="433135"/>
                  <a:pt x="1692111" y="444255"/>
                  <a:pt x="1692111" y="444255"/>
                </a:cubicBezTo>
                <a:cubicBezTo>
                  <a:pt x="1820056" y="428746"/>
                  <a:pt x="1840416" y="466222"/>
                  <a:pt x="1885361" y="368840"/>
                </a:cubicBezTo>
                <a:cubicBezTo>
                  <a:pt x="1894947" y="348069"/>
                  <a:pt x="1897930" y="324848"/>
                  <a:pt x="1904214" y="302852"/>
                </a:cubicBezTo>
                <a:cubicBezTo>
                  <a:pt x="1907965" y="254102"/>
                  <a:pt x="1916166" y="227337"/>
                  <a:pt x="1894787" y="180304"/>
                </a:cubicBezTo>
                <a:cubicBezTo>
                  <a:pt x="1879421" y="146499"/>
                  <a:pt x="1842368" y="119155"/>
                  <a:pt x="1809946" y="104890"/>
                </a:cubicBezTo>
                <a:cubicBezTo>
                  <a:pt x="1789007" y="95677"/>
                  <a:pt x="1766273" y="91075"/>
                  <a:pt x="1743959" y="86036"/>
                </a:cubicBezTo>
                <a:cubicBezTo>
                  <a:pt x="1671461" y="69665"/>
                  <a:pt x="1637339" y="69488"/>
                  <a:pt x="1560136" y="62469"/>
                </a:cubicBezTo>
                <a:cubicBezTo>
                  <a:pt x="1466587" y="72316"/>
                  <a:pt x="1364330" y="76503"/>
                  <a:pt x="1272618" y="104890"/>
                </a:cubicBezTo>
                <a:cubicBezTo>
                  <a:pt x="907241" y="217983"/>
                  <a:pt x="1097946" y="176838"/>
                  <a:pt x="895546" y="227438"/>
                </a:cubicBezTo>
                <a:cubicBezTo>
                  <a:pt x="875210" y="232522"/>
                  <a:pt x="855050" y="238808"/>
                  <a:pt x="834272" y="241578"/>
                </a:cubicBezTo>
                <a:cubicBezTo>
                  <a:pt x="807751" y="245114"/>
                  <a:pt x="780821" y="244240"/>
                  <a:pt x="754144" y="246292"/>
                </a:cubicBezTo>
                <a:cubicBezTo>
                  <a:pt x="719539" y="248954"/>
                  <a:pt x="685014" y="252576"/>
                  <a:pt x="650449" y="255718"/>
                </a:cubicBezTo>
                <a:cubicBezTo>
                  <a:pt x="623740" y="249434"/>
                  <a:pt x="596052" y="246395"/>
                  <a:pt x="570321" y="236865"/>
                </a:cubicBezTo>
                <a:cubicBezTo>
                  <a:pt x="534326" y="223534"/>
                  <a:pt x="523613" y="209010"/>
                  <a:pt x="499620" y="185017"/>
                </a:cubicBezTo>
                <a:cubicBezTo>
                  <a:pt x="491521" y="132371"/>
                  <a:pt x="480348" y="106345"/>
                  <a:pt x="504334" y="53042"/>
                </a:cubicBezTo>
                <a:cubicBezTo>
                  <a:pt x="509369" y="41852"/>
                  <a:pt x="522690" y="36692"/>
                  <a:pt x="532614" y="29475"/>
                </a:cubicBezTo>
                <a:cubicBezTo>
                  <a:pt x="551449" y="15777"/>
                  <a:pt x="558746" y="14309"/>
                  <a:pt x="579748" y="5908"/>
                </a:cubicBezTo>
                <a:cubicBezTo>
                  <a:pt x="611171" y="15335"/>
                  <a:pt x="646196" y="16802"/>
                  <a:pt x="674016" y="34189"/>
                </a:cubicBezTo>
                <a:cubicBezTo>
                  <a:pt x="716093" y="60487"/>
                  <a:pt x="675491" y="150076"/>
                  <a:pt x="669303" y="166164"/>
                </a:cubicBezTo>
                <a:cubicBezTo>
                  <a:pt x="664451" y="178779"/>
                  <a:pt x="655617" y="189936"/>
                  <a:pt x="645736" y="199158"/>
                </a:cubicBezTo>
                <a:cubicBezTo>
                  <a:pt x="622945" y="220429"/>
                  <a:pt x="586257" y="240980"/>
                  <a:pt x="556181" y="251005"/>
                </a:cubicBezTo>
                <a:cubicBezTo>
                  <a:pt x="537744" y="257151"/>
                  <a:pt x="518474" y="260432"/>
                  <a:pt x="499620" y="265145"/>
                </a:cubicBezTo>
                <a:cubicBezTo>
                  <a:pt x="361003" y="248838"/>
                  <a:pt x="365795" y="278061"/>
                  <a:pt x="292231" y="208584"/>
                </a:cubicBezTo>
                <a:cubicBezTo>
                  <a:pt x="278477" y="195594"/>
                  <a:pt x="267092" y="180304"/>
                  <a:pt x="254523" y="166164"/>
                </a:cubicBezTo>
                <a:cubicBezTo>
                  <a:pt x="248239" y="150453"/>
                  <a:pt x="241260" y="135002"/>
                  <a:pt x="235670" y="119030"/>
                </a:cubicBezTo>
                <a:cubicBezTo>
                  <a:pt x="230251" y="103548"/>
                  <a:pt x="226717" y="87457"/>
                  <a:pt x="221530" y="71896"/>
                </a:cubicBezTo>
                <a:cubicBezTo>
                  <a:pt x="218854" y="63869"/>
                  <a:pt x="216955" y="55260"/>
                  <a:pt x="212103" y="48329"/>
                </a:cubicBezTo>
                <a:cubicBezTo>
                  <a:pt x="200246" y="31391"/>
                  <a:pt x="183064" y="19670"/>
                  <a:pt x="164969" y="10622"/>
                </a:cubicBezTo>
                <a:cubicBezTo>
                  <a:pt x="157401" y="6838"/>
                  <a:pt x="149849" y="1678"/>
                  <a:pt x="141402" y="1195"/>
                </a:cubicBezTo>
                <a:cubicBezTo>
                  <a:pt x="94345" y="-1494"/>
                  <a:pt x="47134" y="1195"/>
                  <a:pt x="0" y="1195"/>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8207" name="Freeform: Shape 8206">
            <a:extLst>
              <a:ext uri="{FF2B5EF4-FFF2-40B4-BE49-F238E27FC236}">
                <a16:creationId xmlns:a16="http://schemas.microsoft.com/office/drawing/2014/main" id="{D509BADE-0C1A-5E5D-C96B-2614E18B43E2}"/>
              </a:ext>
            </a:extLst>
          </p:cNvPr>
          <p:cNvSpPr/>
          <p:nvPr/>
        </p:nvSpPr>
        <p:spPr>
          <a:xfrm>
            <a:off x="5272080" y="2482022"/>
            <a:ext cx="1189714" cy="655177"/>
          </a:xfrm>
          <a:custGeom>
            <a:avLst/>
            <a:gdLst>
              <a:gd name="connsiteX0" fmla="*/ 28967 w 1348720"/>
              <a:gd name="connsiteY0" fmla="*/ 0 h 655177"/>
              <a:gd name="connsiteX1" fmla="*/ 687 w 1348720"/>
              <a:gd name="connsiteY1" fmla="*/ 61274 h 655177"/>
              <a:gd name="connsiteX2" fmla="*/ 33681 w 1348720"/>
              <a:gd name="connsiteY2" fmla="*/ 164969 h 655177"/>
              <a:gd name="connsiteX3" fmla="*/ 85528 w 1348720"/>
              <a:gd name="connsiteY3" fmla="*/ 197963 h 655177"/>
              <a:gd name="connsiteX4" fmla="*/ 151516 w 1348720"/>
              <a:gd name="connsiteY4" fmla="*/ 226243 h 655177"/>
              <a:gd name="connsiteX5" fmla="*/ 269351 w 1348720"/>
              <a:gd name="connsiteY5" fmla="*/ 245097 h 655177"/>
              <a:gd name="connsiteX6" fmla="*/ 335338 w 1348720"/>
              <a:gd name="connsiteY6" fmla="*/ 235670 h 655177"/>
              <a:gd name="connsiteX7" fmla="*/ 387186 w 1348720"/>
              <a:gd name="connsiteY7" fmla="*/ 202676 h 655177"/>
              <a:gd name="connsiteX8" fmla="*/ 396613 w 1348720"/>
              <a:gd name="connsiteY8" fmla="*/ 179109 h 655177"/>
              <a:gd name="connsiteX9" fmla="*/ 410753 w 1348720"/>
              <a:gd name="connsiteY9" fmla="*/ 155542 h 655177"/>
              <a:gd name="connsiteX10" fmla="*/ 396613 w 1348720"/>
              <a:gd name="connsiteY10" fmla="*/ 70701 h 655177"/>
              <a:gd name="connsiteX11" fmla="*/ 382472 w 1348720"/>
              <a:gd name="connsiteY11" fmla="*/ 42421 h 655177"/>
              <a:gd name="connsiteX12" fmla="*/ 335338 w 1348720"/>
              <a:gd name="connsiteY12" fmla="*/ 32994 h 655177"/>
              <a:gd name="connsiteX13" fmla="*/ 311771 w 1348720"/>
              <a:gd name="connsiteY13" fmla="*/ 37707 h 655177"/>
              <a:gd name="connsiteX14" fmla="*/ 283491 w 1348720"/>
              <a:gd name="connsiteY14" fmla="*/ 80128 h 655177"/>
              <a:gd name="connsiteX15" fmla="*/ 278778 w 1348720"/>
              <a:gd name="connsiteY15" fmla="*/ 113122 h 655177"/>
              <a:gd name="connsiteX16" fmla="*/ 288204 w 1348720"/>
              <a:gd name="connsiteY16" fmla="*/ 146115 h 655177"/>
              <a:gd name="connsiteX17" fmla="*/ 335338 w 1348720"/>
              <a:gd name="connsiteY17" fmla="*/ 207390 h 655177"/>
              <a:gd name="connsiteX18" fmla="*/ 406039 w 1348720"/>
              <a:gd name="connsiteY18" fmla="*/ 226243 h 655177"/>
              <a:gd name="connsiteX19" fmla="*/ 505021 w 1348720"/>
              <a:gd name="connsiteY19" fmla="*/ 207390 h 655177"/>
              <a:gd name="connsiteX20" fmla="*/ 693557 w 1348720"/>
              <a:gd name="connsiteY20" fmla="*/ 117835 h 655177"/>
              <a:gd name="connsiteX21" fmla="*/ 740691 w 1348720"/>
              <a:gd name="connsiteY21" fmla="*/ 113122 h 655177"/>
              <a:gd name="connsiteX22" fmla="*/ 806679 w 1348720"/>
              <a:gd name="connsiteY22" fmla="*/ 150829 h 655177"/>
              <a:gd name="connsiteX23" fmla="*/ 820819 w 1348720"/>
              <a:gd name="connsiteY23" fmla="*/ 183823 h 655177"/>
              <a:gd name="connsiteX24" fmla="*/ 825532 w 1348720"/>
              <a:gd name="connsiteY24" fmla="*/ 240383 h 655177"/>
              <a:gd name="connsiteX25" fmla="*/ 830246 w 1348720"/>
              <a:gd name="connsiteY25" fmla="*/ 282804 h 655177"/>
              <a:gd name="connsiteX26" fmla="*/ 863239 w 1348720"/>
              <a:gd name="connsiteY26" fmla="*/ 386499 h 655177"/>
              <a:gd name="connsiteX27" fmla="*/ 896233 w 1348720"/>
              <a:gd name="connsiteY27" fmla="*/ 424206 h 655177"/>
              <a:gd name="connsiteX28" fmla="*/ 924514 w 1348720"/>
              <a:gd name="connsiteY28" fmla="*/ 447773 h 655177"/>
              <a:gd name="connsiteX29" fmla="*/ 985788 w 1348720"/>
              <a:gd name="connsiteY29" fmla="*/ 461913 h 655177"/>
              <a:gd name="connsiteX30" fmla="*/ 1334580 w 1348720"/>
              <a:gd name="connsiteY30" fmla="*/ 419493 h 655177"/>
              <a:gd name="connsiteX31" fmla="*/ 1348720 w 1348720"/>
              <a:gd name="connsiteY31" fmla="*/ 395926 h 655177"/>
              <a:gd name="connsiteX32" fmla="*/ 1339293 w 1348720"/>
              <a:gd name="connsiteY32" fmla="*/ 329938 h 655177"/>
              <a:gd name="connsiteX33" fmla="*/ 1179037 w 1348720"/>
              <a:gd name="connsiteY33" fmla="*/ 245097 h 655177"/>
              <a:gd name="connsiteX34" fmla="*/ 1018782 w 1348720"/>
              <a:gd name="connsiteY34" fmla="*/ 296944 h 655177"/>
              <a:gd name="connsiteX35" fmla="*/ 1004641 w 1348720"/>
              <a:gd name="connsiteY35" fmla="*/ 344078 h 655177"/>
              <a:gd name="connsiteX36" fmla="*/ 1004641 w 1348720"/>
              <a:gd name="connsiteY36" fmla="*/ 480767 h 655177"/>
              <a:gd name="connsiteX37" fmla="*/ 1051775 w 1348720"/>
              <a:gd name="connsiteY37" fmla="*/ 570322 h 655177"/>
              <a:gd name="connsiteX38" fmla="*/ 1089483 w 1348720"/>
              <a:gd name="connsiteY38" fmla="*/ 603315 h 655177"/>
              <a:gd name="connsiteX39" fmla="*/ 1292159 w 1348720"/>
              <a:gd name="connsiteY39" fmla="*/ 650449 h 655177"/>
              <a:gd name="connsiteX40" fmla="*/ 1329866 w 1348720"/>
              <a:gd name="connsiteY40" fmla="*/ 655163 h 65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48720" h="655177">
                <a:moveTo>
                  <a:pt x="28967" y="0"/>
                </a:moveTo>
                <a:cubicBezTo>
                  <a:pt x="14730" y="17797"/>
                  <a:pt x="-3814" y="34268"/>
                  <a:pt x="687" y="61274"/>
                </a:cubicBezTo>
                <a:cubicBezTo>
                  <a:pt x="6650" y="97053"/>
                  <a:pt x="14552" y="134150"/>
                  <a:pt x="33681" y="164969"/>
                </a:cubicBezTo>
                <a:cubicBezTo>
                  <a:pt x="44484" y="182374"/>
                  <a:pt x="67353" y="188512"/>
                  <a:pt x="85528" y="197963"/>
                </a:cubicBezTo>
                <a:cubicBezTo>
                  <a:pt x="106760" y="209004"/>
                  <a:pt x="128660" y="219150"/>
                  <a:pt x="151516" y="226243"/>
                </a:cubicBezTo>
                <a:cubicBezTo>
                  <a:pt x="192486" y="238958"/>
                  <a:pt x="228008" y="240962"/>
                  <a:pt x="269351" y="245097"/>
                </a:cubicBezTo>
                <a:cubicBezTo>
                  <a:pt x="291347" y="241955"/>
                  <a:pt x="313974" y="241774"/>
                  <a:pt x="335338" y="235670"/>
                </a:cubicBezTo>
                <a:cubicBezTo>
                  <a:pt x="350649" y="231295"/>
                  <a:pt x="373395" y="213019"/>
                  <a:pt x="387186" y="202676"/>
                </a:cubicBezTo>
                <a:cubicBezTo>
                  <a:pt x="390328" y="194820"/>
                  <a:pt x="392829" y="186677"/>
                  <a:pt x="396613" y="179109"/>
                </a:cubicBezTo>
                <a:cubicBezTo>
                  <a:pt x="400710" y="170915"/>
                  <a:pt x="410753" y="164703"/>
                  <a:pt x="410753" y="155542"/>
                </a:cubicBezTo>
                <a:cubicBezTo>
                  <a:pt x="410753" y="126872"/>
                  <a:pt x="403567" y="98515"/>
                  <a:pt x="396613" y="70701"/>
                </a:cubicBezTo>
                <a:cubicBezTo>
                  <a:pt x="394057" y="60476"/>
                  <a:pt x="391448" y="47945"/>
                  <a:pt x="382472" y="42421"/>
                </a:cubicBezTo>
                <a:cubicBezTo>
                  <a:pt x="368826" y="34024"/>
                  <a:pt x="335338" y="32994"/>
                  <a:pt x="335338" y="32994"/>
                </a:cubicBezTo>
                <a:cubicBezTo>
                  <a:pt x="327482" y="34565"/>
                  <a:pt x="318774" y="33816"/>
                  <a:pt x="311771" y="37707"/>
                </a:cubicBezTo>
                <a:cubicBezTo>
                  <a:pt x="292613" y="48351"/>
                  <a:pt x="290814" y="61821"/>
                  <a:pt x="283491" y="80128"/>
                </a:cubicBezTo>
                <a:cubicBezTo>
                  <a:pt x="281920" y="91126"/>
                  <a:pt x="277987" y="102041"/>
                  <a:pt x="278778" y="113122"/>
                </a:cubicBezTo>
                <a:cubicBezTo>
                  <a:pt x="279593" y="124531"/>
                  <a:pt x="283334" y="135766"/>
                  <a:pt x="288204" y="146115"/>
                </a:cubicBezTo>
                <a:cubicBezTo>
                  <a:pt x="297830" y="166571"/>
                  <a:pt x="311558" y="196581"/>
                  <a:pt x="335338" y="207390"/>
                </a:cubicBezTo>
                <a:cubicBezTo>
                  <a:pt x="343267" y="210994"/>
                  <a:pt x="399737" y="224668"/>
                  <a:pt x="406039" y="226243"/>
                </a:cubicBezTo>
                <a:cubicBezTo>
                  <a:pt x="448654" y="222692"/>
                  <a:pt x="467341" y="225622"/>
                  <a:pt x="505021" y="207390"/>
                </a:cubicBezTo>
                <a:cubicBezTo>
                  <a:pt x="593748" y="164458"/>
                  <a:pt x="604086" y="143398"/>
                  <a:pt x="693557" y="117835"/>
                </a:cubicBezTo>
                <a:cubicBezTo>
                  <a:pt x="708739" y="113497"/>
                  <a:pt x="724980" y="114693"/>
                  <a:pt x="740691" y="113122"/>
                </a:cubicBezTo>
                <a:cubicBezTo>
                  <a:pt x="762687" y="125691"/>
                  <a:pt x="787683" y="134068"/>
                  <a:pt x="806679" y="150829"/>
                </a:cubicBezTo>
                <a:cubicBezTo>
                  <a:pt x="815651" y="158746"/>
                  <a:pt x="818354" y="172114"/>
                  <a:pt x="820819" y="183823"/>
                </a:cubicBezTo>
                <a:cubicBezTo>
                  <a:pt x="824716" y="202336"/>
                  <a:pt x="823738" y="221550"/>
                  <a:pt x="825532" y="240383"/>
                </a:cubicBezTo>
                <a:cubicBezTo>
                  <a:pt x="826881" y="254546"/>
                  <a:pt x="827456" y="268853"/>
                  <a:pt x="830246" y="282804"/>
                </a:cubicBezTo>
                <a:cubicBezTo>
                  <a:pt x="833890" y="301023"/>
                  <a:pt x="854006" y="370551"/>
                  <a:pt x="863239" y="386499"/>
                </a:cubicBezTo>
                <a:cubicBezTo>
                  <a:pt x="871607" y="400953"/>
                  <a:pt x="884423" y="412396"/>
                  <a:pt x="896233" y="424206"/>
                </a:cubicBezTo>
                <a:cubicBezTo>
                  <a:pt x="904910" y="432883"/>
                  <a:pt x="913205" y="443011"/>
                  <a:pt x="924514" y="447773"/>
                </a:cubicBezTo>
                <a:cubicBezTo>
                  <a:pt x="943833" y="455907"/>
                  <a:pt x="965363" y="457200"/>
                  <a:pt x="985788" y="461913"/>
                </a:cubicBezTo>
                <a:cubicBezTo>
                  <a:pt x="1005099" y="460706"/>
                  <a:pt x="1249618" y="484849"/>
                  <a:pt x="1334580" y="419493"/>
                </a:cubicBezTo>
                <a:cubicBezTo>
                  <a:pt x="1341841" y="413907"/>
                  <a:pt x="1344007" y="403782"/>
                  <a:pt x="1348720" y="395926"/>
                </a:cubicBezTo>
                <a:cubicBezTo>
                  <a:pt x="1345578" y="373930"/>
                  <a:pt x="1352403" y="347878"/>
                  <a:pt x="1339293" y="329938"/>
                </a:cubicBezTo>
                <a:cubicBezTo>
                  <a:pt x="1303401" y="280822"/>
                  <a:pt x="1231623" y="263657"/>
                  <a:pt x="1179037" y="245097"/>
                </a:cubicBezTo>
                <a:cubicBezTo>
                  <a:pt x="1122019" y="253869"/>
                  <a:pt x="1054442" y="241834"/>
                  <a:pt x="1018782" y="296944"/>
                </a:cubicBezTo>
                <a:cubicBezTo>
                  <a:pt x="1009871" y="310716"/>
                  <a:pt x="1009355" y="328367"/>
                  <a:pt x="1004641" y="344078"/>
                </a:cubicBezTo>
                <a:cubicBezTo>
                  <a:pt x="997898" y="398025"/>
                  <a:pt x="993936" y="412255"/>
                  <a:pt x="1004641" y="480767"/>
                </a:cubicBezTo>
                <a:cubicBezTo>
                  <a:pt x="1010009" y="515124"/>
                  <a:pt x="1028571" y="545460"/>
                  <a:pt x="1051775" y="570322"/>
                </a:cubicBezTo>
                <a:cubicBezTo>
                  <a:pt x="1063171" y="582532"/>
                  <a:pt x="1073639" y="598034"/>
                  <a:pt x="1089483" y="603315"/>
                </a:cubicBezTo>
                <a:cubicBezTo>
                  <a:pt x="1155285" y="625249"/>
                  <a:pt x="1223741" y="639044"/>
                  <a:pt x="1292159" y="650449"/>
                </a:cubicBezTo>
                <a:cubicBezTo>
                  <a:pt x="1323539" y="655680"/>
                  <a:pt x="1310882" y="655163"/>
                  <a:pt x="1329866" y="655163"/>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pic>
        <p:nvPicPr>
          <p:cNvPr id="23" name="Graphic 22" descr="Group brainstorm with solid fill">
            <a:extLst>
              <a:ext uri="{FF2B5EF4-FFF2-40B4-BE49-F238E27FC236}">
                <a16:creationId xmlns:a16="http://schemas.microsoft.com/office/drawing/2014/main" id="{22CD39C6-4E71-4175-36D3-6EBE9850FD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28287" y="2592083"/>
            <a:ext cx="914400" cy="914400"/>
          </a:xfrm>
          <a:prstGeom prst="rect">
            <a:avLst/>
          </a:prstGeom>
        </p:spPr>
      </p:pic>
      <p:sp>
        <p:nvSpPr>
          <p:cNvPr id="8208" name="Freeform: Shape 8207">
            <a:extLst>
              <a:ext uri="{FF2B5EF4-FFF2-40B4-BE49-F238E27FC236}">
                <a16:creationId xmlns:a16="http://schemas.microsoft.com/office/drawing/2014/main" id="{B18F7270-454D-6863-7659-78191EBD7726}"/>
              </a:ext>
            </a:extLst>
          </p:cNvPr>
          <p:cNvSpPr/>
          <p:nvPr/>
        </p:nvSpPr>
        <p:spPr>
          <a:xfrm>
            <a:off x="3103840" y="2484539"/>
            <a:ext cx="954414" cy="504836"/>
          </a:xfrm>
          <a:custGeom>
            <a:avLst/>
            <a:gdLst>
              <a:gd name="connsiteX0" fmla="*/ 1093514 w 1093514"/>
              <a:gd name="connsiteY0" fmla="*/ 9929 h 504836"/>
              <a:gd name="connsiteX1" fmla="*/ 1018099 w 1093514"/>
              <a:gd name="connsiteY1" fmla="*/ 502 h 504836"/>
              <a:gd name="connsiteX2" fmla="*/ 956825 w 1093514"/>
              <a:gd name="connsiteY2" fmla="*/ 19356 h 504836"/>
              <a:gd name="connsiteX3" fmla="*/ 923831 w 1093514"/>
              <a:gd name="connsiteY3" fmla="*/ 66490 h 504836"/>
              <a:gd name="connsiteX4" fmla="*/ 914404 w 1093514"/>
              <a:gd name="connsiteY4" fmla="*/ 113624 h 504836"/>
              <a:gd name="connsiteX5" fmla="*/ 900264 w 1093514"/>
              <a:gd name="connsiteY5" fmla="*/ 156045 h 504836"/>
              <a:gd name="connsiteX6" fmla="*/ 867270 w 1093514"/>
              <a:gd name="connsiteY6" fmla="*/ 250313 h 504836"/>
              <a:gd name="connsiteX7" fmla="*/ 848417 w 1093514"/>
              <a:gd name="connsiteY7" fmla="*/ 278593 h 504836"/>
              <a:gd name="connsiteX8" fmla="*/ 740009 w 1093514"/>
              <a:gd name="connsiteY8" fmla="*/ 330441 h 504836"/>
              <a:gd name="connsiteX9" fmla="*/ 593893 w 1093514"/>
              <a:gd name="connsiteY9" fmla="*/ 292733 h 504836"/>
              <a:gd name="connsiteX10" fmla="*/ 575039 w 1093514"/>
              <a:gd name="connsiteY10" fmla="*/ 259740 h 504836"/>
              <a:gd name="connsiteX11" fmla="*/ 570326 w 1093514"/>
              <a:gd name="connsiteY11" fmla="*/ 226746 h 504836"/>
              <a:gd name="connsiteX12" fmla="*/ 565613 w 1093514"/>
              <a:gd name="connsiteY12" fmla="*/ 198465 h 504836"/>
              <a:gd name="connsiteX13" fmla="*/ 575039 w 1093514"/>
              <a:gd name="connsiteY13" fmla="*/ 179612 h 504836"/>
              <a:gd name="connsiteX14" fmla="*/ 636314 w 1093514"/>
              <a:gd name="connsiteY14" fmla="*/ 189039 h 504836"/>
              <a:gd name="connsiteX15" fmla="*/ 655167 w 1093514"/>
              <a:gd name="connsiteY15" fmla="*/ 259740 h 504836"/>
              <a:gd name="connsiteX16" fmla="*/ 645741 w 1093514"/>
              <a:gd name="connsiteY16" fmla="*/ 302160 h 504836"/>
              <a:gd name="connsiteX17" fmla="*/ 494912 w 1093514"/>
              <a:gd name="connsiteY17" fmla="*/ 354008 h 504836"/>
              <a:gd name="connsiteX18" fmla="*/ 320516 w 1093514"/>
              <a:gd name="connsiteY18" fmla="*/ 387001 h 504836"/>
              <a:gd name="connsiteX19" fmla="*/ 245101 w 1093514"/>
              <a:gd name="connsiteY19" fmla="*/ 419995 h 504836"/>
              <a:gd name="connsiteX20" fmla="*/ 150833 w 1093514"/>
              <a:gd name="connsiteY20" fmla="*/ 471843 h 504836"/>
              <a:gd name="connsiteX21" fmla="*/ 56565 w 1093514"/>
              <a:gd name="connsiteY21" fmla="*/ 500123 h 504836"/>
              <a:gd name="connsiteX22" fmla="*/ 9431 w 1093514"/>
              <a:gd name="connsiteY22" fmla="*/ 504836 h 504836"/>
              <a:gd name="connsiteX23" fmla="*/ 4 w 1093514"/>
              <a:gd name="connsiteY23" fmla="*/ 471843 h 50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93514" h="504836">
                <a:moveTo>
                  <a:pt x="1093514" y="9929"/>
                </a:moveTo>
                <a:cubicBezTo>
                  <a:pt x="1071279" y="5482"/>
                  <a:pt x="1038177" y="-2008"/>
                  <a:pt x="1018099" y="502"/>
                </a:cubicBezTo>
                <a:cubicBezTo>
                  <a:pt x="996894" y="3153"/>
                  <a:pt x="977250" y="13071"/>
                  <a:pt x="956825" y="19356"/>
                </a:cubicBezTo>
                <a:cubicBezTo>
                  <a:pt x="945827" y="35067"/>
                  <a:pt x="931701" y="49001"/>
                  <a:pt x="923831" y="66490"/>
                </a:cubicBezTo>
                <a:cubicBezTo>
                  <a:pt x="917256" y="81101"/>
                  <a:pt x="918482" y="98129"/>
                  <a:pt x="914404" y="113624"/>
                </a:cubicBezTo>
                <a:cubicBezTo>
                  <a:pt x="910611" y="128038"/>
                  <a:pt x="904057" y="141631"/>
                  <a:pt x="900264" y="156045"/>
                </a:cubicBezTo>
                <a:cubicBezTo>
                  <a:pt x="882835" y="222277"/>
                  <a:pt x="902999" y="186795"/>
                  <a:pt x="867270" y="250313"/>
                </a:cubicBezTo>
                <a:cubicBezTo>
                  <a:pt x="861716" y="260187"/>
                  <a:pt x="857210" y="271449"/>
                  <a:pt x="848417" y="278593"/>
                </a:cubicBezTo>
                <a:cubicBezTo>
                  <a:pt x="812959" y="307403"/>
                  <a:pt x="781206" y="315460"/>
                  <a:pt x="740009" y="330441"/>
                </a:cubicBezTo>
                <a:cubicBezTo>
                  <a:pt x="662122" y="326732"/>
                  <a:pt x="644717" y="343556"/>
                  <a:pt x="593893" y="292733"/>
                </a:cubicBezTo>
                <a:cubicBezTo>
                  <a:pt x="584936" y="283776"/>
                  <a:pt x="581324" y="270738"/>
                  <a:pt x="575039" y="259740"/>
                </a:cubicBezTo>
                <a:cubicBezTo>
                  <a:pt x="573468" y="248742"/>
                  <a:pt x="572015" y="237726"/>
                  <a:pt x="570326" y="226746"/>
                </a:cubicBezTo>
                <a:cubicBezTo>
                  <a:pt x="568873" y="217300"/>
                  <a:pt x="564662" y="207975"/>
                  <a:pt x="565613" y="198465"/>
                </a:cubicBezTo>
                <a:cubicBezTo>
                  <a:pt x="566312" y="191474"/>
                  <a:pt x="571897" y="185896"/>
                  <a:pt x="575039" y="179612"/>
                </a:cubicBezTo>
                <a:cubicBezTo>
                  <a:pt x="595464" y="182754"/>
                  <a:pt x="617830" y="179797"/>
                  <a:pt x="636314" y="189039"/>
                </a:cubicBezTo>
                <a:cubicBezTo>
                  <a:pt x="653199" y="197481"/>
                  <a:pt x="654174" y="250802"/>
                  <a:pt x="655167" y="259740"/>
                </a:cubicBezTo>
                <a:cubicBezTo>
                  <a:pt x="652025" y="273880"/>
                  <a:pt x="655624" y="291571"/>
                  <a:pt x="645741" y="302160"/>
                </a:cubicBezTo>
                <a:cubicBezTo>
                  <a:pt x="620579" y="329120"/>
                  <a:pt x="516868" y="349617"/>
                  <a:pt x="494912" y="354008"/>
                </a:cubicBezTo>
                <a:cubicBezTo>
                  <a:pt x="422549" y="368480"/>
                  <a:pt x="389224" y="364098"/>
                  <a:pt x="320516" y="387001"/>
                </a:cubicBezTo>
                <a:cubicBezTo>
                  <a:pt x="294485" y="395678"/>
                  <a:pt x="269643" y="407724"/>
                  <a:pt x="245101" y="419995"/>
                </a:cubicBezTo>
                <a:cubicBezTo>
                  <a:pt x="213025" y="436033"/>
                  <a:pt x="184855" y="460502"/>
                  <a:pt x="150833" y="471843"/>
                </a:cubicBezTo>
                <a:cubicBezTo>
                  <a:pt x="123143" y="481073"/>
                  <a:pt x="84663" y="494771"/>
                  <a:pt x="56565" y="500123"/>
                </a:cubicBezTo>
                <a:cubicBezTo>
                  <a:pt x="41054" y="503077"/>
                  <a:pt x="25142" y="503265"/>
                  <a:pt x="9431" y="504836"/>
                </a:cubicBezTo>
                <a:cubicBezTo>
                  <a:pt x="-493" y="475066"/>
                  <a:pt x="4" y="486493"/>
                  <a:pt x="4" y="471843"/>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8199" name="Rectangle: Rounded Corners 8198">
            <a:extLst>
              <a:ext uri="{FF2B5EF4-FFF2-40B4-BE49-F238E27FC236}">
                <a16:creationId xmlns:a16="http://schemas.microsoft.com/office/drawing/2014/main" id="{B01CC951-6C41-95C6-1CC3-A931EC666C73}"/>
              </a:ext>
            </a:extLst>
          </p:cNvPr>
          <p:cNvSpPr/>
          <p:nvPr/>
        </p:nvSpPr>
        <p:spPr>
          <a:xfrm>
            <a:off x="3974223" y="1737308"/>
            <a:ext cx="1333644" cy="1132944"/>
          </a:xfrm>
          <a:prstGeom prst="round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a:t>LIVING </a:t>
            </a:r>
            <a:r>
              <a:rPr lang="en-US" sz="3600"/>
              <a:t>LAB </a:t>
            </a:r>
            <a:endParaRPr lang="en-US"/>
          </a:p>
        </p:txBody>
      </p:sp>
      <p:grpSp>
        <p:nvGrpSpPr>
          <p:cNvPr id="8197" name="Group 8196">
            <a:extLst>
              <a:ext uri="{FF2B5EF4-FFF2-40B4-BE49-F238E27FC236}">
                <a16:creationId xmlns:a16="http://schemas.microsoft.com/office/drawing/2014/main" id="{DAA1A969-4411-6BBE-2A07-4BC6379DAB9D}"/>
              </a:ext>
            </a:extLst>
          </p:cNvPr>
          <p:cNvGrpSpPr/>
          <p:nvPr/>
        </p:nvGrpSpPr>
        <p:grpSpPr>
          <a:xfrm>
            <a:off x="1893883" y="2362999"/>
            <a:ext cx="1476151" cy="1033523"/>
            <a:chOff x="3194482" y="3611729"/>
            <a:chExt cx="1476151" cy="1033523"/>
          </a:xfrm>
        </p:grpSpPr>
        <p:pic>
          <p:nvPicPr>
            <p:cNvPr id="13" name="Graphic 12" descr="Scientist female with solid fill">
              <a:extLst>
                <a:ext uri="{FF2B5EF4-FFF2-40B4-BE49-F238E27FC236}">
                  <a16:creationId xmlns:a16="http://schemas.microsoft.com/office/drawing/2014/main" id="{914EB1EC-542B-FBE8-F322-59B0BEB4A6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56233" y="3730852"/>
              <a:ext cx="914400" cy="914400"/>
            </a:xfrm>
            <a:prstGeom prst="rect">
              <a:avLst/>
            </a:prstGeom>
          </p:spPr>
        </p:pic>
        <p:pic>
          <p:nvPicPr>
            <p:cNvPr id="17" name="Graphic 16" descr="Remote learning science with solid fill">
              <a:extLst>
                <a:ext uri="{FF2B5EF4-FFF2-40B4-BE49-F238E27FC236}">
                  <a16:creationId xmlns:a16="http://schemas.microsoft.com/office/drawing/2014/main" id="{60097A9A-D2DB-B223-B80F-D41EAAF5AE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94482" y="3611729"/>
              <a:ext cx="733631" cy="733631"/>
            </a:xfrm>
            <a:prstGeom prst="rect">
              <a:avLst/>
            </a:prstGeom>
          </p:spPr>
        </p:pic>
      </p:grpSp>
      <p:pic>
        <p:nvPicPr>
          <p:cNvPr id="11" name="Graphic 10" descr="Gears with solid fill">
            <a:extLst>
              <a:ext uri="{FF2B5EF4-FFF2-40B4-BE49-F238E27FC236}">
                <a16:creationId xmlns:a16="http://schemas.microsoft.com/office/drawing/2014/main" id="{90AEAB68-3BA8-4907-00EC-9C0620BFD5C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58644" y="1393569"/>
            <a:ext cx="914400" cy="914400"/>
          </a:xfrm>
          <a:prstGeom prst="rect">
            <a:avLst/>
          </a:prstGeom>
        </p:spPr>
      </p:pic>
      <p:sp>
        <p:nvSpPr>
          <p:cNvPr id="8209" name="Rectangle 8208">
            <a:extLst>
              <a:ext uri="{FF2B5EF4-FFF2-40B4-BE49-F238E27FC236}">
                <a16:creationId xmlns:a16="http://schemas.microsoft.com/office/drawing/2014/main" id="{720032D9-B4AA-2E4C-3A3E-D4410DDCC32F}"/>
              </a:ext>
            </a:extLst>
          </p:cNvPr>
          <p:cNvSpPr/>
          <p:nvPr/>
        </p:nvSpPr>
        <p:spPr>
          <a:xfrm>
            <a:off x="849581" y="2928016"/>
            <a:ext cx="1852976" cy="461665"/>
          </a:xfrm>
          <a:prstGeom prst="rect">
            <a:avLst/>
          </a:prstGeom>
          <a:noFill/>
        </p:spPr>
        <p:txBody>
          <a:bodyPr wrap="square" lIns="91440" tIns="45720" rIns="91440" bIns="45720">
            <a:spAutoFit/>
          </a:bodyPr>
          <a:lstStyle/>
          <a:p>
            <a:pPr algn="ctr"/>
            <a:r>
              <a:rPr lang="en-US">
                <a:ln w="0"/>
                <a:solidFill>
                  <a:schemeClr val="accent3">
                    <a:lumMod val="75000"/>
                  </a:schemeClr>
                </a:solidFill>
                <a:effectLst>
                  <a:outerShdw blurRad="50800" dist="38100" dir="2700000" algn="tl" rotWithShape="0">
                    <a:prstClr val="black">
                      <a:alpha val="40000"/>
                    </a:prstClr>
                  </a:outerShdw>
                </a:effectLst>
              </a:rPr>
              <a:t>RESEARCH</a:t>
            </a:r>
            <a:endParaRPr lang="en-US" b="0" cap="none" spc="0">
              <a:ln w="0"/>
              <a:solidFill>
                <a:schemeClr val="accent3">
                  <a:lumMod val="75000"/>
                </a:schemeClr>
              </a:solidFill>
              <a:effectLst>
                <a:outerShdw blurRad="50800" dist="38100" dir="2700000" algn="tl" rotWithShape="0">
                  <a:prstClr val="black">
                    <a:alpha val="40000"/>
                  </a:prstClr>
                </a:outerShdw>
              </a:effectLst>
            </a:endParaRPr>
          </a:p>
        </p:txBody>
      </p:sp>
      <p:sp>
        <p:nvSpPr>
          <p:cNvPr id="8211" name="TextBox 8210">
            <a:extLst>
              <a:ext uri="{FF2B5EF4-FFF2-40B4-BE49-F238E27FC236}">
                <a16:creationId xmlns:a16="http://schemas.microsoft.com/office/drawing/2014/main" id="{B468DBE1-E0F2-094C-AE67-4E50D253507C}"/>
              </a:ext>
            </a:extLst>
          </p:cNvPr>
          <p:cNvSpPr txBox="1"/>
          <p:nvPr/>
        </p:nvSpPr>
        <p:spPr>
          <a:xfrm>
            <a:off x="6736344" y="1434204"/>
            <a:ext cx="2318994" cy="461665"/>
          </a:xfrm>
          <a:prstGeom prst="rect">
            <a:avLst/>
          </a:prstGeom>
          <a:noFill/>
        </p:spPr>
        <p:txBody>
          <a:bodyPr wrap="square">
            <a:spAutoFit/>
          </a:bodyPr>
          <a:lstStyle/>
          <a:p>
            <a:pPr algn="ctr"/>
            <a:r>
              <a:rPr lang="en-US">
                <a:ln w="0"/>
                <a:solidFill>
                  <a:schemeClr val="accent3">
                    <a:lumMod val="75000"/>
                  </a:schemeClr>
                </a:solidFill>
                <a:effectLst>
                  <a:outerShdw blurRad="50800" dist="38100" dir="2700000" algn="tl" rotWithShape="0">
                    <a:prstClr val="black">
                      <a:alpha val="40000"/>
                    </a:prstClr>
                  </a:outerShdw>
                </a:effectLst>
              </a:rPr>
              <a:t>LEARNING</a:t>
            </a:r>
            <a:endParaRPr lang="en-US" sz="2400" b="0" cap="none" spc="0">
              <a:ln w="0"/>
              <a:solidFill>
                <a:schemeClr val="accent3">
                  <a:lumMod val="75000"/>
                </a:schemeClr>
              </a:solidFill>
              <a:effectLst>
                <a:outerShdw blurRad="50800" dist="38100" dir="2700000" algn="tl" rotWithShape="0">
                  <a:prstClr val="black">
                    <a:alpha val="40000"/>
                  </a:prstClr>
                </a:outerShdw>
              </a:effectLst>
            </a:endParaRPr>
          </a:p>
        </p:txBody>
      </p:sp>
      <p:sp>
        <p:nvSpPr>
          <p:cNvPr id="8212" name="TextBox 8211">
            <a:extLst>
              <a:ext uri="{FF2B5EF4-FFF2-40B4-BE49-F238E27FC236}">
                <a16:creationId xmlns:a16="http://schemas.microsoft.com/office/drawing/2014/main" id="{55AAE769-328C-4A55-4324-900819AACD24}"/>
              </a:ext>
            </a:extLst>
          </p:cNvPr>
          <p:cNvSpPr txBox="1"/>
          <p:nvPr/>
        </p:nvSpPr>
        <p:spPr>
          <a:xfrm>
            <a:off x="6816506" y="2979032"/>
            <a:ext cx="1964281" cy="461665"/>
          </a:xfrm>
          <a:prstGeom prst="rect">
            <a:avLst/>
          </a:prstGeom>
          <a:noFill/>
        </p:spPr>
        <p:txBody>
          <a:bodyPr wrap="square">
            <a:spAutoFit/>
          </a:bodyPr>
          <a:lstStyle/>
          <a:p>
            <a:pPr algn="ctr"/>
            <a:r>
              <a:rPr lang="en-US">
                <a:ln w="0"/>
                <a:solidFill>
                  <a:schemeClr val="accent3">
                    <a:lumMod val="75000"/>
                  </a:schemeClr>
                </a:solidFill>
                <a:effectLst>
                  <a:outerShdw blurRad="50800" dist="38100" dir="2700000" algn="tl" rotWithShape="0">
                    <a:prstClr val="black">
                      <a:alpha val="40000"/>
                    </a:prstClr>
                  </a:outerShdw>
                </a:effectLst>
              </a:rPr>
              <a:t>INNOVATION</a:t>
            </a:r>
            <a:endParaRPr lang="en-US" sz="2400" b="0" cap="none" spc="0">
              <a:ln w="0"/>
              <a:solidFill>
                <a:schemeClr val="accent3">
                  <a:lumMod val="75000"/>
                </a:schemeClr>
              </a:solidFill>
              <a:effectLst>
                <a:outerShdw blurRad="50800" dist="38100" dir="2700000" algn="tl" rotWithShape="0">
                  <a:prstClr val="black">
                    <a:alpha val="40000"/>
                  </a:prstClr>
                </a:outerShdw>
              </a:effectLst>
            </a:endParaRPr>
          </a:p>
        </p:txBody>
      </p:sp>
      <p:sp>
        <p:nvSpPr>
          <p:cNvPr id="8213" name="TextBox 8212">
            <a:extLst>
              <a:ext uri="{FF2B5EF4-FFF2-40B4-BE49-F238E27FC236}">
                <a16:creationId xmlns:a16="http://schemas.microsoft.com/office/drawing/2014/main" id="{05EDE7A5-9E94-DB01-8482-358B3C727344}"/>
              </a:ext>
            </a:extLst>
          </p:cNvPr>
          <p:cNvSpPr txBox="1"/>
          <p:nvPr/>
        </p:nvSpPr>
        <p:spPr>
          <a:xfrm>
            <a:off x="179408" y="1404193"/>
            <a:ext cx="1964281" cy="461665"/>
          </a:xfrm>
          <a:prstGeom prst="rect">
            <a:avLst/>
          </a:prstGeom>
          <a:noFill/>
        </p:spPr>
        <p:txBody>
          <a:bodyPr wrap="square">
            <a:spAutoFit/>
          </a:bodyPr>
          <a:lstStyle/>
          <a:p>
            <a:pPr algn="ctr"/>
            <a:r>
              <a:rPr lang="en-US">
                <a:ln w="0"/>
                <a:solidFill>
                  <a:schemeClr val="accent3">
                    <a:lumMod val="75000"/>
                  </a:schemeClr>
                </a:solidFill>
                <a:effectLst>
                  <a:outerShdw blurRad="50800" dist="38100" dir="2700000" algn="tl" rotWithShape="0">
                    <a:prstClr val="black">
                      <a:alpha val="40000"/>
                    </a:prstClr>
                  </a:outerShdw>
                </a:effectLst>
              </a:rPr>
              <a:t>OPERATIONS</a:t>
            </a:r>
            <a:endParaRPr lang="en-US" sz="2400" b="0" cap="none" spc="0">
              <a:ln w="0"/>
              <a:solidFill>
                <a:schemeClr val="accent3">
                  <a:lumMod val="75000"/>
                </a:schemeClr>
              </a:solidFill>
              <a:effectLst>
                <a:outerShdw blurRad="50800" dist="38100" dir="2700000" algn="tl" rotWithShape="0">
                  <a:prstClr val="black">
                    <a:alpha val="40000"/>
                  </a:prstClr>
                </a:outerShdw>
              </a:effectLst>
            </a:endParaRPr>
          </a:p>
        </p:txBody>
      </p:sp>
      <p:sp>
        <p:nvSpPr>
          <p:cNvPr id="9" name="TextBox 8">
            <a:extLst>
              <a:ext uri="{FF2B5EF4-FFF2-40B4-BE49-F238E27FC236}">
                <a16:creationId xmlns:a16="http://schemas.microsoft.com/office/drawing/2014/main" id="{D9B369B3-A0AF-7F5F-72C9-B88EB494F071}"/>
              </a:ext>
            </a:extLst>
          </p:cNvPr>
          <p:cNvSpPr txBox="1"/>
          <p:nvPr/>
        </p:nvSpPr>
        <p:spPr>
          <a:xfrm>
            <a:off x="333428" y="652928"/>
            <a:ext cx="8631164" cy="584775"/>
          </a:xfrm>
          <a:prstGeom prst="rect">
            <a:avLst/>
          </a:prstGeom>
          <a:noFill/>
        </p:spPr>
        <p:txBody>
          <a:bodyPr wrap="square">
            <a:spAutoFit/>
          </a:bodyPr>
          <a:lstStyle/>
          <a:p>
            <a:pPr marL="0" marR="0" lvl="0" indent="0" algn="ctr" defTabSz="457200" rtl="0" eaLnBrk="0" fontAlgn="base" latinLnBrk="0" hangingPunct="0">
              <a:lnSpc>
                <a:spcPct val="100000"/>
              </a:lnSpc>
              <a:spcBef>
                <a:spcPct val="30000"/>
              </a:spcBef>
              <a:spcAft>
                <a:spcPct val="0"/>
              </a:spcAft>
              <a:buClrTx/>
              <a:buSzTx/>
              <a:buFontTx/>
              <a:buNone/>
              <a:tabLst/>
              <a:defRPr/>
            </a:pPr>
            <a:r>
              <a:rPr lang="en-US" sz="1600" b="1" i="0" dirty="0">
                <a:solidFill>
                  <a:schemeClr val="accent6">
                    <a:lumMod val="50000"/>
                  </a:schemeClr>
                </a:solidFill>
                <a:effectLst/>
                <a:latin typeface="Arial" panose="020B0604020202020204" pitchFamily="34" charset="0"/>
              </a:rPr>
              <a:t>Living labs</a:t>
            </a:r>
            <a:r>
              <a:rPr lang="en-US" sz="1600" b="0" i="0" dirty="0">
                <a:solidFill>
                  <a:schemeClr val="accent6">
                    <a:lumMod val="50000"/>
                  </a:schemeClr>
                </a:solidFill>
                <a:effectLst/>
                <a:latin typeface="Arial" panose="020B0604020202020204" pitchFamily="34" charset="0"/>
              </a:rPr>
              <a:t> are open innovation ecosystems in real-life environments using iterative feedback processes throughout a lifecycle approach of an innovation to create sustainable impact. </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8CF07BA2-0AA7-EEFC-38BB-6FC8C2210E19}"/>
              </a:ext>
            </a:extLst>
          </p:cNvPr>
          <p:cNvSpPr txBox="1"/>
          <p:nvPr/>
        </p:nvSpPr>
        <p:spPr>
          <a:xfrm>
            <a:off x="998685" y="3530622"/>
            <a:ext cx="7284720" cy="646331"/>
          </a:xfrm>
          <a:prstGeom prst="rect">
            <a:avLst/>
          </a:prstGeom>
          <a:noFill/>
        </p:spPr>
        <p:txBody>
          <a:bodyPr wrap="square">
            <a:spAutoFit/>
          </a:bodyPr>
          <a:lstStyle/>
          <a:p>
            <a:pPr algn="ctr"/>
            <a:r>
              <a:rPr lang="en-US" sz="1800" b="1" i="0" dirty="0">
                <a:solidFill>
                  <a:srgbClr val="333333"/>
                </a:solidFill>
                <a:effectLst/>
                <a:latin typeface="+mn-lt"/>
              </a:rPr>
              <a:t>What sustainability solutions </a:t>
            </a:r>
            <a:r>
              <a:rPr lang="en-US" sz="1800" b="1" dirty="0">
                <a:solidFill>
                  <a:srgbClr val="333333"/>
                </a:solidFill>
                <a:latin typeface="+mn-lt"/>
              </a:rPr>
              <a:t>would you like to see created, prototyped, tested and scaled up at Fermilab?</a:t>
            </a:r>
            <a:endParaRPr lang="en-US" sz="1800" b="1" dirty="0">
              <a:latin typeface="+mn-lt"/>
            </a:endParaRPr>
          </a:p>
        </p:txBody>
      </p:sp>
    </p:spTree>
    <p:extLst>
      <p:ext uri="{BB962C8B-B14F-4D97-AF65-F5344CB8AC3E}">
        <p14:creationId xmlns:p14="http://schemas.microsoft.com/office/powerpoint/2010/main" val="47531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35C93D0A-7CF0-83BC-FAB9-C4A033F6854D}"/>
              </a:ext>
            </a:extLst>
          </p:cNvPr>
          <p:cNvSpPr/>
          <p:nvPr/>
        </p:nvSpPr>
        <p:spPr>
          <a:xfrm>
            <a:off x="7574630" y="58639"/>
            <a:ext cx="1381760" cy="4953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7" name="Arrow: Striped Right 26">
            <a:extLst>
              <a:ext uri="{FF2B5EF4-FFF2-40B4-BE49-F238E27FC236}">
                <a16:creationId xmlns:a16="http://schemas.microsoft.com/office/drawing/2014/main" id="{24290453-2861-89D5-F1FA-EAE8334C1397}"/>
              </a:ext>
            </a:extLst>
          </p:cNvPr>
          <p:cNvSpPr/>
          <p:nvPr/>
        </p:nvSpPr>
        <p:spPr>
          <a:xfrm>
            <a:off x="3396059" y="3215839"/>
            <a:ext cx="4074160" cy="10296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Arrow: Striped Right 25">
            <a:extLst>
              <a:ext uri="{FF2B5EF4-FFF2-40B4-BE49-F238E27FC236}">
                <a16:creationId xmlns:a16="http://schemas.microsoft.com/office/drawing/2014/main" id="{4EE64EDC-0292-E54D-5F55-ADDAA42A3779}"/>
              </a:ext>
            </a:extLst>
          </p:cNvPr>
          <p:cNvSpPr/>
          <p:nvPr/>
        </p:nvSpPr>
        <p:spPr>
          <a:xfrm>
            <a:off x="3387241" y="2171613"/>
            <a:ext cx="4074160" cy="10296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Arrow: Striped Right 24">
            <a:extLst>
              <a:ext uri="{FF2B5EF4-FFF2-40B4-BE49-F238E27FC236}">
                <a16:creationId xmlns:a16="http://schemas.microsoft.com/office/drawing/2014/main" id="{C73D92B5-EAA6-6744-E5E2-51BCA267E325}"/>
              </a:ext>
            </a:extLst>
          </p:cNvPr>
          <p:cNvSpPr/>
          <p:nvPr/>
        </p:nvSpPr>
        <p:spPr>
          <a:xfrm>
            <a:off x="3396059" y="1088630"/>
            <a:ext cx="4074160" cy="10296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Arrow: Striped Right 23">
            <a:extLst>
              <a:ext uri="{FF2B5EF4-FFF2-40B4-BE49-F238E27FC236}">
                <a16:creationId xmlns:a16="http://schemas.microsoft.com/office/drawing/2014/main" id="{D0916894-1CE2-798C-4026-F346D68590EC}"/>
              </a:ext>
            </a:extLst>
          </p:cNvPr>
          <p:cNvSpPr/>
          <p:nvPr/>
        </p:nvSpPr>
        <p:spPr>
          <a:xfrm>
            <a:off x="3396059" y="102029"/>
            <a:ext cx="4074160" cy="10296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233B9CA-7895-7185-6441-BB9E9D1CAFFC}"/>
              </a:ext>
            </a:extLst>
          </p:cNvPr>
          <p:cNvSpPr>
            <a:spLocks noGrp="1"/>
          </p:cNvSpPr>
          <p:nvPr>
            <p:ph type="title"/>
          </p:nvPr>
        </p:nvSpPr>
        <p:spPr>
          <a:xfrm>
            <a:off x="142240" y="188813"/>
            <a:ext cx="8773160" cy="472811"/>
          </a:xfrm>
        </p:spPr>
        <p:txBody>
          <a:bodyPr/>
          <a:lstStyle/>
          <a:p>
            <a:r>
              <a:rPr lang="en-US"/>
              <a:t>Living Laboratory at Fermilab </a:t>
            </a:r>
            <a:br>
              <a:rPr lang="en-US"/>
            </a:br>
            <a:r>
              <a:rPr lang="en-US"/>
              <a:t>Concept</a:t>
            </a:r>
          </a:p>
        </p:txBody>
      </p:sp>
      <p:sp>
        <p:nvSpPr>
          <p:cNvPr id="4" name="Date Placeholder 3">
            <a:extLst>
              <a:ext uri="{FF2B5EF4-FFF2-40B4-BE49-F238E27FC236}">
                <a16:creationId xmlns:a16="http://schemas.microsoft.com/office/drawing/2014/main" id="{3FCB0CEE-F5B1-5450-DEC6-3152E7461133}"/>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5" name="Footer Placeholder 4">
            <a:extLst>
              <a:ext uri="{FF2B5EF4-FFF2-40B4-BE49-F238E27FC236}">
                <a16:creationId xmlns:a16="http://schemas.microsoft.com/office/drawing/2014/main" id="{62C68EA5-DC5B-C027-EC4E-07B69A33E3DE}"/>
              </a:ext>
            </a:extLst>
          </p:cNvPr>
          <p:cNvSpPr>
            <a:spLocks noGrp="1"/>
          </p:cNvSpPr>
          <p:nvPr>
            <p:ph type="ftr" sz="quarter" idx="3"/>
          </p:nvPr>
        </p:nvSpPr>
        <p:spPr/>
        <p:txBody>
          <a:bodyPr/>
          <a:lstStyle/>
          <a:p>
            <a:pPr>
              <a:defRPr/>
            </a:pPr>
            <a:r>
              <a:rPr lang="en-US"/>
              <a:t>Catherine Hurley | Sustainability Program Update</a:t>
            </a:r>
            <a:endParaRPr lang="en-US" b="1"/>
          </a:p>
        </p:txBody>
      </p:sp>
      <p:sp>
        <p:nvSpPr>
          <p:cNvPr id="6" name="Slide Number Placeholder 5">
            <a:extLst>
              <a:ext uri="{FF2B5EF4-FFF2-40B4-BE49-F238E27FC236}">
                <a16:creationId xmlns:a16="http://schemas.microsoft.com/office/drawing/2014/main" id="{85C44EB4-0E2F-4BE5-7155-2823E36A9C2E}"/>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a:p>
        </p:txBody>
      </p:sp>
      <p:pic>
        <p:nvPicPr>
          <p:cNvPr id="7" name="Picture 4" descr="Fermilab | Science | Particle Accelerators | Fermilab's Accelerator Complex">
            <a:extLst>
              <a:ext uri="{FF2B5EF4-FFF2-40B4-BE49-F238E27FC236}">
                <a16:creationId xmlns:a16="http://schemas.microsoft.com/office/drawing/2014/main" id="{E0F34D59-6B85-F598-A974-A616C21FE8A4}"/>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t="10080"/>
          <a:stretch/>
        </p:blipFill>
        <p:spPr bwMode="auto">
          <a:xfrm>
            <a:off x="204012" y="2742566"/>
            <a:ext cx="3168493" cy="23364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arian T - Wilson Hall Fermilab building 3d model">
            <a:extLst>
              <a:ext uri="{FF2B5EF4-FFF2-40B4-BE49-F238E27FC236}">
                <a16:creationId xmlns:a16="http://schemas.microsoft.com/office/drawing/2014/main" id="{45FC6365-D08F-39BE-048D-3B5249E187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63" t="51723" r="11715" b="5159"/>
          <a:stretch/>
        </p:blipFill>
        <p:spPr bwMode="auto">
          <a:xfrm>
            <a:off x="317044" y="766739"/>
            <a:ext cx="3112076" cy="20417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6B9EB19-EDB0-00EB-1C4F-698E78A405D8}"/>
              </a:ext>
            </a:extLst>
          </p:cNvPr>
          <p:cNvSpPr txBox="1"/>
          <p:nvPr/>
        </p:nvSpPr>
        <p:spPr>
          <a:xfrm>
            <a:off x="403815" y="700705"/>
            <a:ext cx="2989489" cy="276999"/>
          </a:xfrm>
          <a:prstGeom prst="rect">
            <a:avLst/>
          </a:prstGeom>
          <a:noFill/>
        </p:spPr>
        <p:txBody>
          <a:bodyPr wrap="square" rtlCol="0">
            <a:spAutoFit/>
          </a:bodyPr>
          <a:lstStyle/>
          <a:p>
            <a:r>
              <a:rPr lang="en-US" sz="1200" b="1">
                <a:solidFill>
                  <a:schemeClr val="accent6">
                    <a:lumMod val="50000"/>
                  </a:schemeClr>
                </a:solidFill>
              </a:rPr>
              <a:t>Fermilab Conventional Facilities</a:t>
            </a:r>
          </a:p>
        </p:txBody>
      </p:sp>
      <p:sp>
        <p:nvSpPr>
          <p:cNvPr id="10" name="TextBox 9">
            <a:extLst>
              <a:ext uri="{FF2B5EF4-FFF2-40B4-BE49-F238E27FC236}">
                <a16:creationId xmlns:a16="http://schemas.microsoft.com/office/drawing/2014/main" id="{65CE7E4C-1A2A-E394-F08B-2986BAD1E9A3}"/>
              </a:ext>
            </a:extLst>
          </p:cNvPr>
          <p:cNvSpPr txBox="1"/>
          <p:nvPr/>
        </p:nvSpPr>
        <p:spPr>
          <a:xfrm>
            <a:off x="7650480" y="262958"/>
            <a:ext cx="1264920" cy="584775"/>
          </a:xfrm>
          <a:prstGeom prst="rect">
            <a:avLst/>
          </a:prstGeom>
          <a:noFill/>
        </p:spPr>
        <p:txBody>
          <a:bodyPr wrap="square" rtlCol="0">
            <a:spAutoFit/>
          </a:bodyPr>
          <a:lstStyle/>
          <a:p>
            <a:pPr algn="ctr"/>
            <a:r>
              <a:rPr lang="en-US" sz="1600"/>
              <a:t>Industry Partnerships</a:t>
            </a:r>
          </a:p>
        </p:txBody>
      </p:sp>
      <p:sp>
        <p:nvSpPr>
          <p:cNvPr id="11" name="TextBox 10">
            <a:extLst>
              <a:ext uri="{FF2B5EF4-FFF2-40B4-BE49-F238E27FC236}">
                <a16:creationId xmlns:a16="http://schemas.microsoft.com/office/drawing/2014/main" id="{202C57F1-6F7C-8A36-B1A9-BB6A054B6D31}"/>
              </a:ext>
            </a:extLst>
          </p:cNvPr>
          <p:cNvSpPr txBox="1"/>
          <p:nvPr/>
        </p:nvSpPr>
        <p:spPr>
          <a:xfrm>
            <a:off x="7650480" y="1193230"/>
            <a:ext cx="1264920" cy="584775"/>
          </a:xfrm>
          <a:prstGeom prst="rect">
            <a:avLst/>
          </a:prstGeom>
          <a:noFill/>
        </p:spPr>
        <p:txBody>
          <a:bodyPr wrap="square" rtlCol="0">
            <a:spAutoFit/>
          </a:bodyPr>
          <a:lstStyle/>
          <a:p>
            <a:pPr algn="ctr"/>
            <a:r>
              <a:rPr lang="en-US" sz="1600"/>
              <a:t>National Lab Partnerships</a:t>
            </a:r>
          </a:p>
        </p:txBody>
      </p:sp>
      <p:sp>
        <p:nvSpPr>
          <p:cNvPr id="14" name="TextBox 13">
            <a:extLst>
              <a:ext uri="{FF2B5EF4-FFF2-40B4-BE49-F238E27FC236}">
                <a16:creationId xmlns:a16="http://schemas.microsoft.com/office/drawing/2014/main" id="{7A89244C-ABD7-1F78-2A93-170D2A791294}"/>
              </a:ext>
            </a:extLst>
          </p:cNvPr>
          <p:cNvSpPr txBox="1"/>
          <p:nvPr/>
        </p:nvSpPr>
        <p:spPr>
          <a:xfrm>
            <a:off x="4899952" y="3442561"/>
            <a:ext cx="1624690" cy="584775"/>
          </a:xfrm>
          <a:prstGeom prst="rect">
            <a:avLst/>
          </a:prstGeom>
          <a:noFill/>
        </p:spPr>
        <p:txBody>
          <a:bodyPr wrap="square" rtlCol="0">
            <a:spAutoFit/>
          </a:bodyPr>
          <a:lstStyle/>
          <a:p>
            <a:pPr algn="ctr"/>
            <a:r>
              <a:rPr lang="en-US" sz="1600"/>
              <a:t>AI and Machine Learning</a:t>
            </a:r>
          </a:p>
        </p:txBody>
      </p:sp>
      <p:sp>
        <p:nvSpPr>
          <p:cNvPr id="15" name="TextBox 14">
            <a:extLst>
              <a:ext uri="{FF2B5EF4-FFF2-40B4-BE49-F238E27FC236}">
                <a16:creationId xmlns:a16="http://schemas.microsoft.com/office/drawing/2014/main" id="{7EBEE463-40BE-0684-A9BB-F16C0274C2A0}"/>
              </a:ext>
            </a:extLst>
          </p:cNvPr>
          <p:cNvSpPr txBox="1"/>
          <p:nvPr/>
        </p:nvSpPr>
        <p:spPr>
          <a:xfrm>
            <a:off x="3834062" y="3416065"/>
            <a:ext cx="1264920" cy="584775"/>
          </a:xfrm>
          <a:prstGeom prst="rect">
            <a:avLst/>
          </a:prstGeom>
          <a:noFill/>
        </p:spPr>
        <p:txBody>
          <a:bodyPr wrap="square" rtlCol="0">
            <a:spAutoFit/>
          </a:bodyPr>
          <a:lstStyle/>
          <a:p>
            <a:pPr algn="ctr"/>
            <a:r>
              <a:rPr lang="en-US" sz="1600"/>
              <a:t>Data Analytics</a:t>
            </a:r>
          </a:p>
        </p:txBody>
      </p:sp>
      <p:sp>
        <p:nvSpPr>
          <p:cNvPr id="16" name="TextBox 15">
            <a:extLst>
              <a:ext uri="{FF2B5EF4-FFF2-40B4-BE49-F238E27FC236}">
                <a16:creationId xmlns:a16="http://schemas.microsoft.com/office/drawing/2014/main" id="{5BAFE134-D3B6-705C-DAEB-914AFEDEA830}"/>
              </a:ext>
            </a:extLst>
          </p:cNvPr>
          <p:cNvSpPr txBox="1"/>
          <p:nvPr/>
        </p:nvSpPr>
        <p:spPr>
          <a:xfrm>
            <a:off x="3343454" y="2394045"/>
            <a:ext cx="4074160" cy="584775"/>
          </a:xfrm>
          <a:prstGeom prst="rect">
            <a:avLst/>
          </a:prstGeom>
          <a:noFill/>
        </p:spPr>
        <p:txBody>
          <a:bodyPr wrap="square" rtlCol="0">
            <a:spAutoFit/>
          </a:bodyPr>
          <a:lstStyle/>
          <a:p>
            <a:pPr algn="ctr"/>
            <a:r>
              <a:rPr lang="en-US" sz="1600"/>
              <a:t>Testbed for integrating clean energy in energy intensive, pulsing energy power</a:t>
            </a:r>
          </a:p>
        </p:txBody>
      </p:sp>
      <p:sp>
        <p:nvSpPr>
          <p:cNvPr id="17" name="TextBox 16">
            <a:extLst>
              <a:ext uri="{FF2B5EF4-FFF2-40B4-BE49-F238E27FC236}">
                <a16:creationId xmlns:a16="http://schemas.microsoft.com/office/drawing/2014/main" id="{7F502AD6-30B5-A598-E08E-288619DFA395}"/>
              </a:ext>
            </a:extLst>
          </p:cNvPr>
          <p:cNvSpPr txBox="1"/>
          <p:nvPr/>
        </p:nvSpPr>
        <p:spPr>
          <a:xfrm>
            <a:off x="7650480" y="2949922"/>
            <a:ext cx="1264920" cy="584775"/>
          </a:xfrm>
          <a:prstGeom prst="rect">
            <a:avLst/>
          </a:prstGeom>
          <a:noFill/>
        </p:spPr>
        <p:txBody>
          <a:bodyPr wrap="square" rtlCol="0">
            <a:spAutoFit/>
          </a:bodyPr>
          <a:lstStyle/>
          <a:p>
            <a:pPr algn="ctr"/>
            <a:r>
              <a:rPr lang="en-US" sz="1600"/>
              <a:t>Community Partnerships</a:t>
            </a:r>
          </a:p>
        </p:txBody>
      </p:sp>
      <p:sp>
        <p:nvSpPr>
          <p:cNvPr id="18" name="TextBox 17">
            <a:extLst>
              <a:ext uri="{FF2B5EF4-FFF2-40B4-BE49-F238E27FC236}">
                <a16:creationId xmlns:a16="http://schemas.microsoft.com/office/drawing/2014/main" id="{2BFB40D4-1645-6D9A-1B05-000E945E4FC5}"/>
              </a:ext>
            </a:extLst>
          </p:cNvPr>
          <p:cNvSpPr txBox="1"/>
          <p:nvPr/>
        </p:nvSpPr>
        <p:spPr>
          <a:xfrm>
            <a:off x="7650480" y="3910771"/>
            <a:ext cx="1264920" cy="584775"/>
          </a:xfrm>
          <a:prstGeom prst="rect">
            <a:avLst/>
          </a:prstGeom>
          <a:noFill/>
        </p:spPr>
        <p:txBody>
          <a:bodyPr wrap="square" rtlCol="0">
            <a:spAutoFit/>
          </a:bodyPr>
          <a:lstStyle/>
          <a:p>
            <a:pPr algn="ctr"/>
            <a:r>
              <a:rPr lang="en-US" sz="1600"/>
              <a:t>Educational Partnerships</a:t>
            </a:r>
          </a:p>
        </p:txBody>
      </p:sp>
      <p:sp>
        <p:nvSpPr>
          <p:cNvPr id="19" name="TextBox 18">
            <a:extLst>
              <a:ext uri="{FF2B5EF4-FFF2-40B4-BE49-F238E27FC236}">
                <a16:creationId xmlns:a16="http://schemas.microsoft.com/office/drawing/2014/main" id="{F80929A0-DCB5-C530-56B9-9372CA51858C}"/>
              </a:ext>
            </a:extLst>
          </p:cNvPr>
          <p:cNvSpPr txBox="1"/>
          <p:nvPr/>
        </p:nvSpPr>
        <p:spPr>
          <a:xfrm>
            <a:off x="7656830" y="1945195"/>
            <a:ext cx="1264920" cy="830997"/>
          </a:xfrm>
          <a:prstGeom prst="rect">
            <a:avLst/>
          </a:prstGeom>
          <a:noFill/>
        </p:spPr>
        <p:txBody>
          <a:bodyPr wrap="square" rtlCol="0">
            <a:spAutoFit/>
          </a:bodyPr>
          <a:lstStyle/>
          <a:p>
            <a:pPr algn="ctr"/>
            <a:r>
              <a:rPr lang="en-US" sz="1600"/>
              <a:t>Federal Agency Partnerships</a:t>
            </a:r>
          </a:p>
        </p:txBody>
      </p:sp>
      <p:sp>
        <p:nvSpPr>
          <p:cNvPr id="20" name="TextBox 19">
            <a:extLst>
              <a:ext uri="{FF2B5EF4-FFF2-40B4-BE49-F238E27FC236}">
                <a16:creationId xmlns:a16="http://schemas.microsoft.com/office/drawing/2014/main" id="{C7F0D9CB-BF8F-E14B-6C34-1B23EAE06578}"/>
              </a:ext>
            </a:extLst>
          </p:cNvPr>
          <p:cNvSpPr txBox="1"/>
          <p:nvPr/>
        </p:nvSpPr>
        <p:spPr>
          <a:xfrm>
            <a:off x="3287628" y="1316937"/>
            <a:ext cx="3989862" cy="584775"/>
          </a:xfrm>
          <a:prstGeom prst="rect">
            <a:avLst/>
          </a:prstGeom>
          <a:noFill/>
        </p:spPr>
        <p:txBody>
          <a:bodyPr wrap="square" rtlCol="0">
            <a:spAutoFit/>
          </a:bodyPr>
          <a:lstStyle/>
          <a:p>
            <a:pPr algn="ctr"/>
            <a:r>
              <a:rPr lang="en-US" sz="1600"/>
              <a:t>Innovative approaches to reducing accelerator complex energy use</a:t>
            </a:r>
          </a:p>
        </p:txBody>
      </p:sp>
      <p:sp>
        <p:nvSpPr>
          <p:cNvPr id="21" name="TextBox 20">
            <a:extLst>
              <a:ext uri="{FF2B5EF4-FFF2-40B4-BE49-F238E27FC236}">
                <a16:creationId xmlns:a16="http://schemas.microsoft.com/office/drawing/2014/main" id="{5D911415-71C2-D0F7-DD60-F8D911BF86FE}"/>
              </a:ext>
            </a:extLst>
          </p:cNvPr>
          <p:cNvSpPr txBox="1"/>
          <p:nvPr/>
        </p:nvSpPr>
        <p:spPr>
          <a:xfrm>
            <a:off x="3213179" y="337380"/>
            <a:ext cx="3989862" cy="584775"/>
          </a:xfrm>
          <a:prstGeom prst="rect">
            <a:avLst/>
          </a:prstGeom>
          <a:noFill/>
        </p:spPr>
        <p:txBody>
          <a:bodyPr wrap="square" rtlCol="0">
            <a:spAutoFit/>
          </a:bodyPr>
          <a:lstStyle/>
          <a:p>
            <a:pPr algn="ctr"/>
            <a:r>
              <a:rPr lang="en-US" sz="1600"/>
              <a:t>Technologies for deep energy, net zero emissions building retrofits</a:t>
            </a:r>
          </a:p>
        </p:txBody>
      </p:sp>
      <p:sp>
        <p:nvSpPr>
          <p:cNvPr id="22" name="Arrow: Curved Down 21">
            <a:extLst>
              <a:ext uri="{FF2B5EF4-FFF2-40B4-BE49-F238E27FC236}">
                <a16:creationId xmlns:a16="http://schemas.microsoft.com/office/drawing/2014/main" id="{3E071DA7-DA02-A8A4-C43A-26FB4DC5D237}"/>
              </a:ext>
            </a:extLst>
          </p:cNvPr>
          <p:cNvSpPr/>
          <p:nvPr/>
        </p:nvSpPr>
        <p:spPr>
          <a:xfrm rot="5400000">
            <a:off x="2376951" y="2337846"/>
            <a:ext cx="1275080" cy="696085"/>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Arrow: Curved Down 22">
            <a:extLst>
              <a:ext uri="{FF2B5EF4-FFF2-40B4-BE49-F238E27FC236}">
                <a16:creationId xmlns:a16="http://schemas.microsoft.com/office/drawing/2014/main" id="{5CE78AB9-1A37-80CC-A1B8-FBD16B52C46E}"/>
              </a:ext>
            </a:extLst>
          </p:cNvPr>
          <p:cNvSpPr/>
          <p:nvPr/>
        </p:nvSpPr>
        <p:spPr>
          <a:xfrm rot="16200000">
            <a:off x="-233725" y="2187097"/>
            <a:ext cx="1275080" cy="696085"/>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Arrow: Striped Right 27">
            <a:extLst>
              <a:ext uri="{FF2B5EF4-FFF2-40B4-BE49-F238E27FC236}">
                <a16:creationId xmlns:a16="http://schemas.microsoft.com/office/drawing/2014/main" id="{0B99FD13-A8A2-6E96-5C11-7FF377AA693D}"/>
              </a:ext>
            </a:extLst>
          </p:cNvPr>
          <p:cNvSpPr/>
          <p:nvPr/>
        </p:nvSpPr>
        <p:spPr>
          <a:xfrm>
            <a:off x="3407145" y="4120903"/>
            <a:ext cx="4074160" cy="102964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6D621E-1158-A64E-44F1-A6B2E6B3C17E}"/>
              </a:ext>
            </a:extLst>
          </p:cNvPr>
          <p:cNvSpPr txBox="1"/>
          <p:nvPr/>
        </p:nvSpPr>
        <p:spPr>
          <a:xfrm>
            <a:off x="3373402" y="4365543"/>
            <a:ext cx="4074160" cy="584775"/>
          </a:xfrm>
          <a:prstGeom prst="rect">
            <a:avLst/>
          </a:prstGeom>
          <a:noFill/>
        </p:spPr>
        <p:txBody>
          <a:bodyPr wrap="square" rtlCol="0">
            <a:spAutoFit/>
          </a:bodyPr>
          <a:lstStyle/>
          <a:p>
            <a:pPr algn="ctr"/>
            <a:r>
              <a:rPr lang="en-US" sz="1600"/>
              <a:t>Accelerator technology applied to societal problems </a:t>
            </a:r>
          </a:p>
        </p:txBody>
      </p:sp>
    </p:spTree>
    <p:extLst>
      <p:ext uri="{BB962C8B-B14F-4D97-AF65-F5344CB8AC3E}">
        <p14:creationId xmlns:p14="http://schemas.microsoft.com/office/powerpoint/2010/main" val="2257869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3DCEB3-0BB7-4B2F-9A46-C2F4A84091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 y="-1"/>
            <a:ext cx="9144000" cy="5143500"/>
          </a:xfrm>
          <a:prstGeom prst="rect">
            <a:avLst/>
          </a:prstGeom>
        </p:spPr>
      </p:pic>
      <p:sp>
        <p:nvSpPr>
          <p:cNvPr id="2" name="Content Placeholder 1">
            <a:extLst>
              <a:ext uri="{FF2B5EF4-FFF2-40B4-BE49-F238E27FC236}">
                <a16:creationId xmlns:a16="http://schemas.microsoft.com/office/drawing/2014/main" id="{A2F78E10-D6E5-4849-A451-D9AEB285C750}"/>
              </a:ext>
            </a:extLst>
          </p:cNvPr>
          <p:cNvSpPr>
            <a:spLocks noGrp="1"/>
          </p:cNvSpPr>
          <p:nvPr>
            <p:ph idx="1"/>
          </p:nvPr>
        </p:nvSpPr>
        <p:spPr>
          <a:xfrm>
            <a:off x="298450" y="0"/>
            <a:ext cx="4273550" cy="5143499"/>
          </a:xfrm>
          <a:solidFill>
            <a:srgbClr val="000000">
              <a:alpha val="40000"/>
            </a:srgbClr>
          </a:solidFill>
        </p:spPr>
        <p:txBody>
          <a:bodyPr lIns="182880" tIns="0" rIns="182880" bIns="0" anchor="t"/>
          <a:lstStyle/>
          <a:p>
            <a:pPr marL="0" indent="0" algn="ctr">
              <a:buNone/>
            </a:pPr>
            <a:endParaRPr lang="en-US" sz="2700" b="1">
              <a:solidFill>
                <a:schemeClr val="bg1"/>
              </a:solidFill>
              <a:latin typeface="+mn-lt"/>
            </a:endParaRPr>
          </a:p>
          <a:p>
            <a:pPr marL="0" indent="0" algn="ctr">
              <a:buNone/>
            </a:pPr>
            <a:endParaRPr lang="en-US" sz="2700" b="1">
              <a:solidFill>
                <a:schemeClr val="bg1"/>
              </a:solidFill>
              <a:latin typeface="+mn-lt"/>
            </a:endParaRPr>
          </a:p>
          <a:p>
            <a:pPr marL="0" indent="0" algn="ctr">
              <a:buNone/>
            </a:pPr>
            <a:r>
              <a:rPr lang="en-US" sz="2700" b="1">
                <a:solidFill>
                  <a:schemeClr val="bg1"/>
                </a:solidFill>
              </a:rPr>
              <a:t>Thank you.</a:t>
            </a:r>
          </a:p>
          <a:p>
            <a:pPr marL="0" indent="0" algn="ctr">
              <a:buNone/>
            </a:pPr>
            <a:endParaRPr lang="en-US" sz="2000">
              <a:solidFill>
                <a:srgbClr val="FFFFFF"/>
              </a:solidFill>
              <a:latin typeface="+mn-lt"/>
            </a:endParaRPr>
          </a:p>
          <a:p>
            <a:pPr marL="0" indent="0" algn="ctr">
              <a:buNone/>
            </a:pPr>
            <a:endParaRPr lang="en-US" sz="2700">
              <a:solidFill>
                <a:srgbClr val="C00000"/>
              </a:solidFill>
              <a:latin typeface="+mn-lt"/>
            </a:endParaRPr>
          </a:p>
          <a:p>
            <a:pPr marL="0" indent="0" algn="ctr">
              <a:buNone/>
            </a:pPr>
            <a:endParaRPr lang="en-US" sz="2700">
              <a:solidFill>
                <a:srgbClr val="C00000"/>
              </a:solidFill>
              <a:latin typeface="+mn-lt"/>
            </a:endParaRPr>
          </a:p>
          <a:p>
            <a:pPr marL="0" indent="0" algn="ctr">
              <a:buNone/>
            </a:pPr>
            <a:endParaRPr lang="en-US" sz="2700">
              <a:solidFill>
                <a:srgbClr val="C00000"/>
              </a:solidFill>
              <a:latin typeface="+mn-lt"/>
            </a:endParaRPr>
          </a:p>
        </p:txBody>
      </p:sp>
    </p:spTree>
    <p:extLst>
      <p:ext uri="{BB962C8B-B14F-4D97-AF65-F5344CB8AC3E}">
        <p14:creationId xmlns:p14="http://schemas.microsoft.com/office/powerpoint/2010/main" val="469325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rotWithShape="1">
          <a:blip r:embed="rId3" cstate="screen">
            <a:extLst>
              <a:ext uri="{28A0092B-C50C-407E-A947-70E740481C1C}">
                <a14:useLocalDpi xmlns:a14="http://schemas.microsoft.com/office/drawing/2010/main"/>
              </a:ext>
            </a:extLst>
          </a:blip>
          <a:srcRect t="9088"/>
          <a:stretch/>
        </p:blipFill>
        <p:spPr>
          <a:xfrm>
            <a:off x="7434" y="74670"/>
            <a:ext cx="9144000" cy="4607422"/>
          </a:xfrm>
          <a:prstGeom prst="rect">
            <a:avLst/>
          </a:prstGeom>
          <a:solidFill>
            <a:schemeClr val="bg1">
              <a:lumMod val="85000"/>
              <a:alpha val="56000"/>
            </a:schemeClr>
          </a:solidFill>
        </p:spPr>
      </p:pic>
      <p:sp>
        <p:nvSpPr>
          <p:cNvPr id="3" name="object 3"/>
          <p:cNvSpPr txBox="1"/>
          <p:nvPr/>
        </p:nvSpPr>
        <p:spPr>
          <a:xfrm>
            <a:off x="3771799" y="1157137"/>
            <a:ext cx="696277" cy="325154"/>
          </a:xfrm>
          <a:prstGeom prst="rect">
            <a:avLst/>
          </a:prstGeom>
          <a:solidFill>
            <a:srgbClr val="002F86"/>
          </a:solidFill>
        </p:spPr>
        <p:txBody>
          <a:bodyPr vert="horz" wrap="square" lIns="0" tIns="19050" rIns="0" bIns="0" rtlCol="0">
            <a:spAutoFit/>
          </a:bodyPr>
          <a:lstStyle/>
          <a:p>
            <a:pPr marL="68580">
              <a:spcBef>
                <a:spcPts val="150"/>
              </a:spcBef>
            </a:pPr>
            <a:r>
              <a:rPr sz="1988" b="1" spc="-8">
                <a:solidFill>
                  <a:srgbClr val="FFFFFF"/>
                </a:solidFill>
                <a:latin typeface="Calibri"/>
                <a:cs typeface="Calibri"/>
              </a:rPr>
              <a:t>PIP-</a:t>
            </a:r>
            <a:r>
              <a:rPr sz="1988" b="1" spc="-19">
                <a:solidFill>
                  <a:srgbClr val="FFFFFF"/>
                </a:solidFill>
                <a:latin typeface="Calibri"/>
                <a:cs typeface="Calibri"/>
              </a:rPr>
              <a:t>II</a:t>
            </a:r>
            <a:endParaRPr sz="1988">
              <a:latin typeface="Calibri"/>
              <a:cs typeface="Calibri"/>
            </a:endParaRPr>
          </a:p>
        </p:txBody>
      </p:sp>
      <p:grpSp>
        <p:nvGrpSpPr>
          <p:cNvPr id="4" name="object 4"/>
          <p:cNvGrpSpPr/>
          <p:nvPr/>
        </p:nvGrpSpPr>
        <p:grpSpPr>
          <a:xfrm>
            <a:off x="3577394" y="280729"/>
            <a:ext cx="5416868" cy="2114550"/>
            <a:chOff x="4989576" y="1117091"/>
            <a:chExt cx="7222490" cy="2819400"/>
          </a:xfrm>
        </p:grpSpPr>
        <p:pic>
          <p:nvPicPr>
            <p:cNvPr id="5" name="object 5"/>
            <p:cNvPicPr/>
            <p:nvPr/>
          </p:nvPicPr>
          <p:blipFill>
            <a:blip r:embed="rId4" cstate="print"/>
            <a:stretch>
              <a:fillRect/>
            </a:stretch>
          </p:blipFill>
          <p:spPr>
            <a:xfrm>
              <a:off x="4989576" y="2558796"/>
              <a:ext cx="2884931" cy="1033271"/>
            </a:xfrm>
            <a:prstGeom prst="rect">
              <a:avLst/>
            </a:prstGeom>
          </p:spPr>
        </p:pic>
        <p:sp>
          <p:nvSpPr>
            <p:cNvPr id="6" name="object 6"/>
            <p:cNvSpPr/>
            <p:nvPr/>
          </p:nvSpPr>
          <p:spPr>
            <a:xfrm>
              <a:off x="5051298" y="2599181"/>
              <a:ext cx="2775585" cy="910590"/>
            </a:xfrm>
            <a:custGeom>
              <a:avLst/>
              <a:gdLst/>
              <a:ahLst/>
              <a:cxnLst/>
              <a:rect l="l" t="t" r="r" b="b"/>
              <a:pathLst>
                <a:path w="2775584" h="910589">
                  <a:moveTo>
                    <a:pt x="2775000" y="0"/>
                  </a:moveTo>
                  <a:lnTo>
                    <a:pt x="0" y="910475"/>
                  </a:lnTo>
                </a:path>
              </a:pathLst>
            </a:custGeom>
            <a:ln w="38100">
              <a:solidFill>
                <a:srgbClr val="C00000"/>
              </a:solidFill>
              <a:prstDash val="lgDash"/>
            </a:ln>
          </p:spPr>
          <p:txBody>
            <a:bodyPr wrap="square" lIns="0" tIns="0" rIns="0" bIns="0" rtlCol="0"/>
            <a:lstStyle/>
            <a:p>
              <a:endParaRPr sz="1800"/>
            </a:p>
          </p:txBody>
        </p:sp>
        <p:pic>
          <p:nvPicPr>
            <p:cNvPr id="7" name="object 7"/>
            <p:cNvPicPr/>
            <p:nvPr/>
          </p:nvPicPr>
          <p:blipFill>
            <a:blip r:embed="rId5" cstate="print"/>
            <a:stretch>
              <a:fillRect/>
            </a:stretch>
          </p:blipFill>
          <p:spPr>
            <a:xfrm>
              <a:off x="7673340" y="2473452"/>
              <a:ext cx="2267711" cy="504443"/>
            </a:xfrm>
            <a:prstGeom prst="rect">
              <a:avLst/>
            </a:prstGeom>
          </p:spPr>
        </p:pic>
        <p:sp>
          <p:nvSpPr>
            <p:cNvPr id="8" name="object 8"/>
            <p:cNvSpPr/>
            <p:nvPr/>
          </p:nvSpPr>
          <p:spPr>
            <a:xfrm>
              <a:off x="7718298" y="2515395"/>
              <a:ext cx="2161540" cy="396240"/>
            </a:xfrm>
            <a:custGeom>
              <a:avLst/>
              <a:gdLst/>
              <a:ahLst/>
              <a:cxnLst/>
              <a:rect l="l" t="t" r="r" b="b"/>
              <a:pathLst>
                <a:path w="2161540" h="396239">
                  <a:moveTo>
                    <a:pt x="0" y="99882"/>
                  </a:moveTo>
                  <a:lnTo>
                    <a:pt x="53448" y="92813"/>
                  </a:lnTo>
                  <a:lnTo>
                    <a:pt x="106830" y="85777"/>
                  </a:lnTo>
                  <a:lnTo>
                    <a:pt x="160082" y="78808"/>
                  </a:lnTo>
                  <a:lnTo>
                    <a:pt x="213136" y="71939"/>
                  </a:lnTo>
                  <a:lnTo>
                    <a:pt x="265928" y="65202"/>
                  </a:lnTo>
                  <a:lnTo>
                    <a:pt x="318392" y="58632"/>
                  </a:lnTo>
                  <a:lnTo>
                    <a:pt x="370463" y="52260"/>
                  </a:lnTo>
                  <a:lnTo>
                    <a:pt x="422074" y="46121"/>
                  </a:lnTo>
                  <a:lnTo>
                    <a:pt x="473161" y="40247"/>
                  </a:lnTo>
                  <a:lnTo>
                    <a:pt x="523657" y="34672"/>
                  </a:lnTo>
                  <a:lnTo>
                    <a:pt x="573498" y="29428"/>
                  </a:lnTo>
                  <a:lnTo>
                    <a:pt x="622617" y="24549"/>
                  </a:lnTo>
                  <a:lnTo>
                    <a:pt x="670948" y="20068"/>
                  </a:lnTo>
                  <a:lnTo>
                    <a:pt x="718427" y="16018"/>
                  </a:lnTo>
                  <a:lnTo>
                    <a:pt x="764988" y="12432"/>
                  </a:lnTo>
                  <a:lnTo>
                    <a:pt x="810564" y="9343"/>
                  </a:lnTo>
                  <a:lnTo>
                    <a:pt x="869849" y="5988"/>
                  </a:lnTo>
                  <a:lnTo>
                    <a:pt x="927596" y="3432"/>
                  </a:lnTo>
                  <a:lnTo>
                    <a:pt x="983902" y="1621"/>
                  </a:lnTo>
                  <a:lnTo>
                    <a:pt x="1038866" y="496"/>
                  </a:lnTo>
                  <a:lnTo>
                    <a:pt x="1092587" y="0"/>
                  </a:lnTo>
                  <a:lnTo>
                    <a:pt x="1145162" y="75"/>
                  </a:lnTo>
                  <a:lnTo>
                    <a:pt x="1196690" y="666"/>
                  </a:lnTo>
                  <a:lnTo>
                    <a:pt x="1247268" y="1715"/>
                  </a:lnTo>
                  <a:lnTo>
                    <a:pt x="1296997" y="3164"/>
                  </a:lnTo>
                  <a:lnTo>
                    <a:pt x="1345972" y="4956"/>
                  </a:lnTo>
                  <a:lnTo>
                    <a:pt x="1394294" y="7035"/>
                  </a:lnTo>
                  <a:lnTo>
                    <a:pt x="1442059" y="9343"/>
                  </a:lnTo>
                  <a:lnTo>
                    <a:pt x="1499358" y="12364"/>
                  </a:lnTo>
                  <a:lnTo>
                    <a:pt x="1556817" y="15729"/>
                  </a:lnTo>
                  <a:lnTo>
                    <a:pt x="1613843" y="19540"/>
                  </a:lnTo>
                  <a:lnTo>
                    <a:pt x="1669842" y="23893"/>
                  </a:lnTo>
                  <a:lnTo>
                    <a:pt x="1724220" y="28889"/>
                  </a:lnTo>
                  <a:lnTo>
                    <a:pt x="1776383" y="34625"/>
                  </a:lnTo>
                  <a:lnTo>
                    <a:pt x="1825738" y="41200"/>
                  </a:lnTo>
                  <a:lnTo>
                    <a:pt x="1871690" y="48714"/>
                  </a:lnTo>
                  <a:lnTo>
                    <a:pt x="1913646" y="57264"/>
                  </a:lnTo>
                  <a:lnTo>
                    <a:pt x="1951012" y="66950"/>
                  </a:lnTo>
                  <a:lnTo>
                    <a:pt x="2012087" y="90264"/>
                  </a:lnTo>
                  <a:lnTo>
                    <a:pt x="2058084" y="118121"/>
                  </a:lnTo>
                  <a:lnTo>
                    <a:pt x="2092393" y="149138"/>
                  </a:lnTo>
                  <a:lnTo>
                    <a:pt x="2118407" y="181932"/>
                  </a:lnTo>
                  <a:lnTo>
                    <a:pt x="2139518" y="215121"/>
                  </a:lnTo>
                  <a:lnTo>
                    <a:pt x="2156567" y="257693"/>
                  </a:lnTo>
                  <a:lnTo>
                    <a:pt x="2161022" y="302580"/>
                  </a:lnTo>
                  <a:lnTo>
                    <a:pt x="2157081" y="349010"/>
                  </a:lnTo>
                  <a:lnTo>
                    <a:pt x="2148941" y="396211"/>
                  </a:lnTo>
                </a:path>
              </a:pathLst>
            </a:custGeom>
            <a:ln w="38100">
              <a:solidFill>
                <a:srgbClr val="C00000"/>
              </a:solidFill>
              <a:prstDash val="lgDash"/>
            </a:ln>
          </p:spPr>
          <p:txBody>
            <a:bodyPr wrap="square" lIns="0" tIns="0" rIns="0" bIns="0" rtlCol="0"/>
            <a:lstStyle/>
            <a:p>
              <a:endParaRPr sz="1800"/>
            </a:p>
          </p:txBody>
        </p:sp>
        <p:pic>
          <p:nvPicPr>
            <p:cNvPr id="9" name="object 9"/>
            <p:cNvPicPr/>
            <p:nvPr/>
          </p:nvPicPr>
          <p:blipFill>
            <a:blip r:embed="rId6" cstate="print"/>
            <a:stretch>
              <a:fillRect/>
            </a:stretch>
          </p:blipFill>
          <p:spPr>
            <a:xfrm>
              <a:off x="8985504" y="2968752"/>
              <a:ext cx="2993135" cy="967739"/>
            </a:xfrm>
            <a:prstGeom prst="rect">
              <a:avLst/>
            </a:prstGeom>
          </p:spPr>
        </p:pic>
        <p:sp>
          <p:nvSpPr>
            <p:cNvPr id="10" name="object 10"/>
            <p:cNvSpPr/>
            <p:nvPr/>
          </p:nvSpPr>
          <p:spPr>
            <a:xfrm>
              <a:off x="9046611" y="3007699"/>
              <a:ext cx="2869565" cy="844550"/>
            </a:xfrm>
            <a:custGeom>
              <a:avLst/>
              <a:gdLst/>
              <a:ahLst/>
              <a:cxnLst/>
              <a:rect l="l" t="t" r="r" b="b"/>
              <a:pathLst>
                <a:path w="2869565" h="844550">
                  <a:moveTo>
                    <a:pt x="0" y="357643"/>
                  </a:moveTo>
                  <a:lnTo>
                    <a:pt x="8825" y="316593"/>
                  </a:lnTo>
                  <a:lnTo>
                    <a:pt x="31097" y="277300"/>
                  </a:lnTo>
                  <a:lnTo>
                    <a:pt x="66151" y="239927"/>
                  </a:lnTo>
                  <a:lnTo>
                    <a:pt x="113320" y="204635"/>
                  </a:lnTo>
                  <a:lnTo>
                    <a:pt x="171937" y="171586"/>
                  </a:lnTo>
                  <a:lnTo>
                    <a:pt x="241338" y="140941"/>
                  </a:lnTo>
                  <a:lnTo>
                    <a:pt x="279873" y="126571"/>
                  </a:lnTo>
                  <a:lnTo>
                    <a:pt x="320854" y="112862"/>
                  </a:lnTo>
                  <a:lnTo>
                    <a:pt x="364198" y="99835"/>
                  </a:lnTo>
                  <a:lnTo>
                    <a:pt x="409821" y="87511"/>
                  </a:lnTo>
                  <a:lnTo>
                    <a:pt x="457641" y="75908"/>
                  </a:lnTo>
                  <a:lnTo>
                    <a:pt x="507573" y="65048"/>
                  </a:lnTo>
                  <a:lnTo>
                    <a:pt x="559534" y="54951"/>
                  </a:lnTo>
                  <a:lnTo>
                    <a:pt x="613442" y="45637"/>
                  </a:lnTo>
                  <a:lnTo>
                    <a:pt x="669213" y="37126"/>
                  </a:lnTo>
                  <a:lnTo>
                    <a:pt x="726763" y="29438"/>
                  </a:lnTo>
                  <a:lnTo>
                    <a:pt x="786010" y="22594"/>
                  </a:lnTo>
                  <a:lnTo>
                    <a:pt x="846870" y="16613"/>
                  </a:lnTo>
                  <a:lnTo>
                    <a:pt x="909260" y="11517"/>
                  </a:lnTo>
                  <a:lnTo>
                    <a:pt x="973097" y="7324"/>
                  </a:lnTo>
                  <a:lnTo>
                    <a:pt x="1038297" y="4056"/>
                  </a:lnTo>
                  <a:lnTo>
                    <a:pt x="1104777" y="1732"/>
                  </a:lnTo>
                  <a:lnTo>
                    <a:pt x="1172453" y="373"/>
                  </a:lnTo>
                  <a:lnTo>
                    <a:pt x="1241244" y="0"/>
                  </a:lnTo>
                  <a:lnTo>
                    <a:pt x="1311065" y="631"/>
                  </a:lnTo>
                  <a:lnTo>
                    <a:pt x="1381832" y="2287"/>
                  </a:lnTo>
                  <a:lnTo>
                    <a:pt x="1453464" y="4989"/>
                  </a:lnTo>
                  <a:lnTo>
                    <a:pt x="1525050" y="8712"/>
                  </a:lnTo>
                  <a:lnTo>
                    <a:pt x="1595683" y="13399"/>
                  </a:lnTo>
                  <a:lnTo>
                    <a:pt x="1665281" y="19022"/>
                  </a:lnTo>
                  <a:lnTo>
                    <a:pt x="1733763" y="25555"/>
                  </a:lnTo>
                  <a:lnTo>
                    <a:pt x="1801047" y="32968"/>
                  </a:lnTo>
                  <a:lnTo>
                    <a:pt x="1867052" y="41235"/>
                  </a:lnTo>
                  <a:lnTo>
                    <a:pt x="1931698" y="50329"/>
                  </a:lnTo>
                  <a:lnTo>
                    <a:pt x="1994904" y="60221"/>
                  </a:lnTo>
                  <a:lnTo>
                    <a:pt x="2056587" y="70884"/>
                  </a:lnTo>
                  <a:lnTo>
                    <a:pt x="2116668" y="82290"/>
                  </a:lnTo>
                  <a:lnTo>
                    <a:pt x="2175065" y="94413"/>
                  </a:lnTo>
                  <a:lnTo>
                    <a:pt x="2231696" y="107223"/>
                  </a:lnTo>
                  <a:lnTo>
                    <a:pt x="2286481" y="120695"/>
                  </a:lnTo>
                  <a:lnTo>
                    <a:pt x="2339338" y="134799"/>
                  </a:lnTo>
                  <a:lnTo>
                    <a:pt x="2390187" y="149509"/>
                  </a:lnTo>
                  <a:lnTo>
                    <a:pt x="2438946" y="164796"/>
                  </a:lnTo>
                  <a:lnTo>
                    <a:pt x="2485535" y="180634"/>
                  </a:lnTo>
                  <a:lnTo>
                    <a:pt x="2529871" y="196995"/>
                  </a:lnTo>
                  <a:lnTo>
                    <a:pt x="2571874" y="213851"/>
                  </a:lnTo>
                  <a:lnTo>
                    <a:pt x="2611463" y="231175"/>
                  </a:lnTo>
                  <a:lnTo>
                    <a:pt x="2648557" y="248938"/>
                  </a:lnTo>
                  <a:lnTo>
                    <a:pt x="2683074" y="267114"/>
                  </a:lnTo>
                  <a:lnTo>
                    <a:pt x="2744054" y="304593"/>
                  </a:lnTo>
                  <a:lnTo>
                    <a:pt x="2793755" y="343391"/>
                  </a:lnTo>
                  <a:lnTo>
                    <a:pt x="2831528" y="383287"/>
                  </a:lnTo>
                  <a:lnTo>
                    <a:pt x="2856723" y="424060"/>
                  </a:lnTo>
                  <a:lnTo>
                    <a:pt x="2868692" y="465490"/>
                  </a:lnTo>
                  <a:lnTo>
                    <a:pt x="2869514" y="486383"/>
                  </a:lnTo>
                  <a:lnTo>
                    <a:pt x="2866825" y="507118"/>
                  </a:lnTo>
                  <a:lnTo>
                    <a:pt x="2851194" y="547309"/>
                  </a:lnTo>
                  <a:lnTo>
                    <a:pt x="2822449" y="585662"/>
                  </a:lnTo>
                  <a:lnTo>
                    <a:pt x="2781256" y="622015"/>
                  </a:lnTo>
                  <a:lnTo>
                    <a:pt x="2728280" y="656206"/>
                  </a:lnTo>
                  <a:lnTo>
                    <a:pt x="2664188" y="688073"/>
                  </a:lnTo>
                  <a:lnTo>
                    <a:pt x="2628181" y="703085"/>
                  </a:lnTo>
                  <a:lnTo>
                    <a:pt x="2589646" y="717455"/>
                  </a:lnTo>
                  <a:lnTo>
                    <a:pt x="2548664" y="731164"/>
                  </a:lnTo>
                  <a:lnTo>
                    <a:pt x="2505320" y="744190"/>
                  </a:lnTo>
                  <a:lnTo>
                    <a:pt x="2459697" y="756515"/>
                  </a:lnTo>
                  <a:lnTo>
                    <a:pt x="2411877" y="768117"/>
                  </a:lnTo>
                  <a:lnTo>
                    <a:pt x="2361945" y="778977"/>
                  </a:lnTo>
                  <a:lnTo>
                    <a:pt x="2309983" y="789074"/>
                  </a:lnTo>
                  <a:lnTo>
                    <a:pt x="2256075" y="798389"/>
                  </a:lnTo>
                  <a:lnTo>
                    <a:pt x="2200304" y="806900"/>
                  </a:lnTo>
                  <a:lnTo>
                    <a:pt x="2142753" y="814587"/>
                  </a:lnTo>
                  <a:lnTo>
                    <a:pt x="2083506" y="821432"/>
                  </a:lnTo>
                  <a:lnTo>
                    <a:pt x="2022645" y="827412"/>
                  </a:lnTo>
                  <a:lnTo>
                    <a:pt x="1960255" y="832509"/>
                  </a:lnTo>
                  <a:lnTo>
                    <a:pt x="1896418" y="836701"/>
                  </a:lnTo>
                  <a:lnTo>
                    <a:pt x="1831218" y="839970"/>
                  </a:lnTo>
                  <a:lnTo>
                    <a:pt x="1764737" y="842293"/>
                  </a:lnTo>
                  <a:lnTo>
                    <a:pt x="1697060" y="843652"/>
                  </a:lnTo>
                  <a:lnTo>
                    <a:pt x="1628270" y="844026"/>
                  </a:lnTo>
                  <a:lnTo>
                    <a:pt x="1558449" y="843395"/>
                  </a:lnTo>
                  <a:lnTo>
                    <a:pt x="1487681" y="841738"/>
                  </a:lnTo>
                  <a:lnTo>
                    <a:pt x="1416050" y="839036"/>
                  </a:lnTo>
                  <a:lnTo>
                    <a:pt x="1344464" y="835314"/>
                  </a:lnTo>
                  <a:lnTo>
                    <a:pt x="1273832" y="830627"/>
                  </a:lnTo>
                  <a:lnTo>
                    <a:pt x="1204235" y="825003"/>
                  </a:lnTo>
                  <a:lnTo>
                    <a:pt x="1135754" y="818471"/>
                  </a:lnTo>
                  <a:lnTo>
                    <a:pt x="1068471" y="811057"/>
                  </a:lnTo>
                  <a:lnTo>
                    <a:pt x="1002465" y="802790"/>
                  </a:lnTo>
                  <a:lnTo>
                    <a:pt x="937820" y="793697"/>
                  </a:lnTo>
                  <a:lnTo>
                    <a:pt x="874615" y="783805"/>
                  </a:lnTo>
                  <a:lnTo>
                    <a:pt x="812931" y="773142"/>
                  </a:lnTo>
                  <a:lnTo>
                    <a:pt x="752851" y="761735"/>
                  </a:lnTo>
                  <a:lnTo>
                    <a:pt x="694454" y="749613"/>
                  </a:lnTo>
                  <a:lnTo>
                    <a:pt x="637823" y="736802"/>
                  </a:lnTo>
                  <a:lnTo>
                    <a:pt x="583038" y="723331"/>
                  </a:lnTo>
                  <a:lnTo>
                    <a:pt x="530180" y="709227"/>
                  </a:lnTo>
                  <a:lnTo>
                    <a:pt x="479331" y="694517"/>
                  </a:lnTo>
                  <a:lnTo>
                    <a:pt x="430572" y="679229"/>
                  </a:lnTo>
                  <a:lnTo>
                    <a:pt x="383983" y="663391"/>
                  </a:lnTo>
                  <a:lnTo>
                    <a:pt x="339647" y="647030"/>
                  </a:lnTo>
                  <a:lnTo>
                    <a:pt x="297643" y="630174"/>
                  </a:lnTo>
                  <a:lnTo>
                    <a:pt x="258054" y="612851"/>
                  </a:lnTo>
                  <a:lnTo>
                    <a:pt x="220960" y="595087"/>
                  </a:lnTo>
                  <a:lnTo>
                    <a:pt x="186442" y="576911"/>
                  </a:lnTo>
                  <a:lnTo>
                    <a:pt x="125461" y="539432"/>
                  </a:lnTo>
                  <a:lnTo>
                    <a:pt x="75759" y="500634"/>
                  </a:lnTo>
                  <a:lnTo>
                    <a:pt x="37986" y="460739"/>
                  </a:lnTo>
                  <a:lnTo>
                    <a:pt x="12790" y="419965"/>
                  </a:lnTo>
                  <a:lnTo>
                    <a:pt x="821" y="378535"/>
                  </a:lnTo>
                  <a:lnTo>
                    <a:pt x="0" y="357643"/>
                  </a:lnTo>
                  <a:close/>
                </a:path>
              </a:pathLst>
            </a:custGeom>
            <a:ln w="38100">
              <a:solidFill>
                <a:srgbClr val="C00000"/>
              </a:solidFill>
              <a:prstDash val="lgDash"/>
            </a:ln>
          </p:spPr>
          <p:txBody>
            <a:bodyPr wrap="square" lIns="0" tIns="0" rIns="0" bIns="0" rtlCol="0"/>
            <a:lstStyle/>
            <a:p>
              <a:endParaRPr sz="1800"/>
            </a:p>
          </p:txBody>
        </p:sp>
        <p:pic>
          <p:nvPicPr>
            <p:cNvPr id="11" name="object 11"/>
            <p:cNvPicPr/>
            <p:nvPr/>
          </p:nvPicPr>
          <p:blipFill>
            <a:blip r:embed="rId7" cstate="print"/>
            <a:stretch>
              <a:fillRect/>
            </a:stretch>
          </p:blipFill>
          <p:spPr>
            <a:xfrm>
              <a:off x="9970008" y="2052827"/>
              <a:ext cx="2221992" cy="1083563"/>
            </a:xfrm>
            <a:prstGeom prst="rect">
              <a:avLst/>
            </a:prstGeom>
          </p:spPr>
        </p:pic>
        <p:sp>
          <p:nvSpPr>
            <p:cNvPr id="12" name="object 12"/>
            <p:cNvSpPr/>
            <p:nvPr/>
          </p:nvSpPr>
          <p:spPr>
            <a:xfrm>
              <a:off x="10031798" y="2091689"/>
              <a:ext cx="2161540" cy="962025"/>
            </a:xfrm>
            <a:custGeom>
              <a:avLst/>
              <a:gdLst/>
              <a:ahLst/>
              <a:cxnLst/>
              <a:rect l="l" t="t" r="r" b="b"/>
              <a:pathLst>
                <a:path w="2161540" h="962025">
                  <a:moveTo>
                    <a:pt x="1211848" y="961643"/>
                  </a:moveTo>
                  <a:lnTo>
                    <a:pt x="1162668" y="938841"/>
                  </a:lnTo>
                  <a:lnTo>
                    <a:pt x="1113569" y="916097"/>
                  </a:lnTo>
                  <a:lnTo>
                    <a:pt x="1064631" y="893469"/>
                  </a:lnTo>
                  <a:lnTo>
                    <a:pt x="1015935" y="871014"/>
                  </a:lnTo>
                  <a:lnTo>
                    <a:pt x="967560" y="848792"/>
                  </a:lnTo>
                  <a:lnTo>
                    <a:pt x="919587" y="826858"/>
                  </a:lnTo>
                  <a:lnTo>
                    <a:pt x="872097" y="805272"/>
                  </a:lnTo>
                  <a:lnTo>
                    <a:pt x="825169" y="784091"/>
                  </a:lnTo>
                  <a:lnTo>
                    <a:pt x="778885" y="763372"/>
                  </a:lnTo>
                  <a:lnTo>
                    <a:pt x="733323" y="743174"/>
                  </a:lnTo>
                  <a:lnTo>
                    <a:pt x="688565" y="723554"/>
                  </a:lnTo>
                  <a:lnTo>
                    <a:pt x="644691" y="704570"/>
                  </a:lnTo>
                  <a:lnTo>
                    <a:pt x="592081" y="682785"/>
                  </a:lnTo>
                  <a:lnTo>
                    <a:pt x="538857" y="662066"/>
                  </a:lnTo>
                  <a:lnTo>
                    <a:pt x="485679" y="642242"/>
                  </a:lnTo>
                  <a:lnTo>
                    <a:pt x="433206" y="623143"/>
                  </a:lnTo>
                  <a:lnTo>
                    <a:pt x="382098" y="604596"/>
                  </a:lnTo>
                  <a:lnTo>
                    <a:pt x="333015" y="586430"/>
                  </a:lnTo>
                  <a:lnTo>
                    <a:pt x="286617" y="568473"/>
                  </a:lnTo>
                  <a:lnTo>
                    <a:pt x="243564" y="550555"/>
                  </a:lnTo>
                  <a:lnTo>
                    <a:pt x="204515" y="532503"/>
                  </a:lnTo>
                  <a:lnTo>
                    <a:pt x="170130" y="514146"/>
                  </a:lnTo>
                  <a:lnTo>
                    <a:pt x="118743" y="482233"/>
                  </a:lnTo>
                  <a:lnTo>
                    <a:pt x="72821" y="449261"/>
                  </a:lnTo>
                  <a:lnTo>
                    <a:pt x="35580" y="416553"/>
                  </a:lnTo>
                  <a:lnTo>
                    <a:pt x="10234" y="385433"/>
                  </a:lnTo>
                  <a:lnTo>
                    <a:pt x="0" y="357224"/>
                  </a:lnTo>
                  <a:lnTo>
                    <a:pt x="8091" y="333247"/>
                  </a:lnTo>
                  <a:lnTo>
                    <a:pt x="44984" y="308847"/>
                  </a:lnTo>
                  <a:lnTo>
                    <a:pt x="110815" y="293970"/>
                  </a:lnTo>
                  <a:lnTo>
                    <a:pt x="159329" y="287312"/>
                  </a:lnTo>
                  <a:lnTo>
                    <a:pt x="220775" y="279687"/>
                  </a:lnTo>
                  <a:lnTo>
                    <a:pt x="297051" y="269980"/>
                  </a:lnTo>
                  <a:lnTo>
                    <a:pt x="390056" y="257073"/>
                  </a:lnTo>
                  <a:lnTo>
                    <a:pt x="424617" y="252126"/>
                  </a:lnTo>
                  <a:lnTo>
                    <a:pt x="462816" y="246828"/>
                  </a:lnTo>
                  <a:lnTo>
                    <a:pt x="504346" y="241208"/>
                  </a:lnTo>
                  <a:lnTo>
                    <a:pt x="548900" y="235295"/>
                  </a:lnTo>
                  <a:lnTo>
                    <a:pt x="596173" y="229118"/>
                  </a:lnTo>
                  <a:lnTo>
                    <a:pt x="645857" y="222706"/>
                  </a:lnTo>
                  <a:lnTo>
                    <a:pt x="697646" y="216089"/>
                  </a:lnTo>
                  <a:lnTo>
                    <a:pt x="751233" y="209296"/>
                  </a:lnTo>
                  <a:lnTo>
                    <a:pt x="806310" y="202356"/>
                  </a:lnTo>
                  <a:lnTo>
                    <a:pt x="862573" y="195299"/>
                  </a:lnTo>
                  <a:lnTo>
                    <a:pt x="919713" y="188153"/>
                  </a:lnTo>
                  <a:lnTo>
                    <a:pt x="977424" y="180948"/>
                  </a:lnTo>
                  <a:lnTo>
                    <a:pt x="1035400" y="173714"/>
                  </a:lnTo>
                  <a:lnTo>
                    <a:pt x="1093334" y="166478"/>
                  </a:lnTo>
                  <a:lnTo>
                    <a:pt x="1150918" y="159271"/>
                  </a:lnTo>
                  <a:lnTo>
                    <a:pt x="1207847" y="152123"/>
                  </a:lnTo>
                  <a:lnTo>
                    <a:pt x="1263814" y="145061"/>
                  </a:lnTo>
                  <a:lnTo>
                    <a:pt x="1318512" y="138115"/>
                  </a:lnTo>
                  <a:lnTo>
                    <a:pt x="1371634" y="131316"/>
                  </a:lnTo>
                  <a:lnTo>
                    <a:pt x="1422874" y="124691"/>
                  </a:lnTo>
                  <a:lnTo>
                    <a:pt x="1471925" y="118270"/>
                  </a:lnTo>
                  <a:lnTo>
                    <a:pt x="1518480" y="112082"/>
                  </a:lnTo>
                  <a:lnTo>
                    <a:pt x="1562233" y="106157"/>
                  </a:lnTo>
                  <a:lnTo>
                    <a:pt x="1602876" y="100524"/>
                  </a:lnTo>
                  <a:lnTo>
                    <a:pt x="1723365" y="82840"/>
                  </a:lnTo>
                  <a:lnTo>
                    <a:pt x="1796781" y="71369"/>
                  </a:lnTo>
                  <a:lnTo>
                    <a:pt x="1861445" y="60698"/>
                  </a:lnTo>
                  <a:lnTo>
                    <a:pt x="1918452" y="50728"/>
                  </a:lnTo>
                  <a:lnTo>
                    <a:pt x="1968896" y="41357"/>
                  </a:lnTo>
                  <a:lnTo>
                    <a:pt x="2013871" y="32486"/>
                  </a:lnTo>
                  <a:lnTo>
                    <a:pt x="2054470" y="24015"/>
                  </a:lnTo>
                  <a:lnTo>
                    <a:pt x="2091788" y="15844"/>
                  </a:lnTo>
                  <a:lnTo>
                    <a:pt x="2126919" y="7872"/>
                  </a:lnTo>
                  <a:lnTo>
                    <a:pt x="2160957" y="0"/>
                  </a:lnTo>
                </a:path>
              </a:pathLst>
            </a:custGeom>
            <a:ln w="38100">
              <a:solidFill>
                <a:srgbClr val="C00000"/>
              </a:solidFill>
              <a:prstDash val="lgDash"/>
            </a:ln>
          </p:spPr>
          <p:txBody>
            <a:bodyPr wrap="square" lIns="0" tIns="0" rIns="0" bIns="0" rtlCol="0"/>
            <a:lstStyle/>
            <a:p>
              <a:endParaRPr sz="1800"/>
            </a:p>
          </p:txBody>
        </p:sp>
        <p:pic>
          <p:nvPicPr>
            <p:cNvPr id="13" name="object 13"/>
            <p:cNvPicPr/>
            <p:nvPr/>
          </p:nvPicPr>
          <p:blipFill>
            <a:blip r:embed="rId8" cstate="print"/>
            <a:stretch>
              <a:fillRect/>
            </a:stretch>
          </p:blipFill>
          <p:spPr>
            <a:xfrm>
              <a:off x="7441704" y="1117091"/>
              <a:ext cx="4557973" cy="850391"/>
            </a:xfrm>
            <a:prstGeom prst="rect">
              <a:avLst/>
            </a:prstGeom>
          </p:spPr>
        </p:pic>
      </p:grpSp>
      <p:sp>
        <p:nvSpPr>
          <p:cNvPr id="14" name="object 14"/>
          <p:cNvSpPr txBox="1">
            <a:spLocks noGrp="1"/>
          </p:cNvSpPr>
          <p:nvPr>
            <p:ph type="title"/>
          </p:nvPr>
        </p:nvSpPr>
        <p:spPr>
          <a:xfrm>
            <a:off x="7649919" y="280728"/>
            <a:ext cx="1426845" cy="295754"/>
          </a:xfrm>
          <a:prstGeom prst="rect">
            <a:avLst/>
          </a:prstGeom>
          <a:solidFill>
            <a:srgbClr val="FFC000"/>
          </a:solidFill>
        </p:spPr>
        <p:txBody>
          <a:bodyPr vert="horz" wrap="square" lIns="0" tIns="18574" rIns="0" bIns="0" rtlCol="0">
            <a:spAutoFit/>
          </a:bodyPr>
          <a:lstStyle/>
          <a:p>
            <a:pPr marL="68104">
              <a:spcBef>
                <a:spcPts val="146"/>
              </a:spcBef>
            </a:pPr>
            <a:r>
              <a:rPr>
                <a:latin typeface="Calibri"/>
                <a:cs typeface="Calibri"/>
              </a:rPr>
              <a:t>Main</a:t>
            </a:r>
            <a:r>
              <a:rPr spc="-11">
                <a:latin typeface="Calibri"/>
                <a:cs typeface="Calibri"/>
              </a:rPr>
              <a:t> </a:t>
            </a:r>
            <a:r>
              <a:rPr spc="-8">
                <a:latin typeface="Calibri"/>
                <a:cs typeface="Calibri"/>
              </a:rPr>
              <a:t>Injector</a:t>
            </a:r>
          </a:p>
        </p:txBody>
      </p:sp>
      <p:sp>
        <p:nvSpPr>
          <p:cNvPr id="15" name="object 15"/>
          <p:cNvSpPr txBox="1"/>
          <p:nvPr/>
        </p:nvSpPr>
        <p:spPr>
          <a:xfrm>
            <a:off x="8117974" y="2425547"/>
            <a:ext cx="882491" cy="296235"/>
          </a:xfrm>
          <a:prstGeom prst="rect">
            <a:avLst/>
          </a:prstGeom>
          <a:solidFill>
            <a:srgbClr val="FFC000"/>
          </a:solidFill>
        </p:spPr>
        <p:txBody>
          <a:bodyPr vert="horz" wrap="square" lIns="0" tIns="19050" rIns="0" bIns="0" rtlCol="0">
            <a:spAutoFit/>
          </a:bodyPr>
          <a:lstStyle/>
          <a:p>
            <a:pPr marL="68580">
              <a:spcBef>
                <a:spcPts val="150"/>
              </a:spcBef>
            </a:pPr>
            <a:r>
              <a:rPr sz="1800" b="1" spc="-8">
                <a:solidFill>
                  <a:srgbClr val="002F86"/>
                </a:solidFill>
                <a:latin typeface="Calibri"/>
                <a:cs typeface="Calibri"/>
              </a:rPr>
              <a:t>Booster</a:t>
            </a:r>
            <a:endParaRPr sz="1800">
              <a:latin typeface="Calibri"/>
              <a:cs typeface="Calibri"/>
            </a:endParaRPr>
          </a:p>
        </p:txBody>
      </p:sp>
      <p:sp>
        <p:nvSpPr>
          <p:cNvPr id="16" name="object 16"/>
          <p:cNvSpPr txBox="1"/>
          <p:nvPr/>
        </p:nvSpPr>
        <p:spPr>
          <a:xfrm>
            <a:off x="6014857" y="978434"/>
            <a:ext cx="1210628" cy="355931"/>
          </a:xfrm>
          <a:prstGeom prst="rect">
            <a:avLst/>
          </a:prstGeom>
          <a:solidFill>
            <a:srgbClr val="FFFF00"/>
          </a:solidFill>
        </p:spPr>
        <p:txBody>
          <a:bodyPr vert="horz" wrap="square" lIns="0" tIns="0" rIns="0" bIns="0" rtlCol="0" anchor="t">
            <a:spAutoFit/>
          </a:bodyPr>
          <a:lstStyle/>
          <a:p>
            <a:pPr>
              <a:lnSpc>
                <a:spcPct val="142050"/>
              </a:lnSpc>
            </a:pPr>
            <a:r>
              <a:rPr sz="1800" b="1" spc="-15">
                <a:solidFill>
                  <a:srgbClr val="002F86"/>
                </a:solidFill>
                <a:latin typeface="Calibri"/>
                <a:cs typeface="Calibri"/>
              </a:rPr>
              <a:t>Transfer</a:t>
            </a:r>
            <a:r>
              <a:rPr sz="1800" b="1" spc="-68">
                <a:solidFill>
                  <a:srgbClr val="002F86"/>
                </a:solidFill>
                <a:latin typeface="Calibri"/>
                <a:cs typeface="Calibri"/>
              </a:rPr>
              <a:t> </a:t>
            </a:r>
            <a:r>
              <a:rPr sz="1800" b="1" spc="-15">
                <a:solidFill>
                  <a:srgbClr val="002F86"/>
                </a:solidFill>
                <a:latin typeface="Calibri"/>
                <a:cs typeface="Calibri"/>
              </a:rPr>
              <a:t>Line</a:t>
            </a:r>
            <a:endParaRPr lang="en-US" sz="1800">
              <a:latin typeface="Calibri"/>
              <a:cs typeface="Calibri"/>
            </a:endParaRPr>
          </a:p>
        </p:txBody>
      </p:sp>
      <p:sp>
        <p:nvSpPr>
          <p:cNvPr id="17" name="object 17"/>
          <p:cNvSpPr txBox="1"/>
          <p:nvPr/>
        </p:nvSpPr>
        <p:spPr>
          <a:xfrm>
            <a:off x="4550471" y="1960533"/>
            <a:ext cx="878205" cy="355931"/>
          </a:xfrm>
          <a:prstGeom prst="rect">
            <a:avLst/>
          </a:prstGeom>
          <a:solidFill>
            <a:srgbClr val="FFFF00"/>
          </a:solidFill>
        </p:spPr>
        <p:txBody>
          <a:bodyPr vert="horz" wrap="square" lIns="0" tIns="0" rIns="0" bIns="0" rtlCol="0" anchor="t">
            <a:spAutoFit/>
          </a:bodyPr>
          <a:lstStyle/>
          <a:p>
            <a:pPr>
              <a:lnSpc>
                <a:spcPct val="142050"/>
              </a:lnSpc>
            </a:pPr>
            <a:r>
              <a:rPr sz="1800" b="1">
                <a:solidFill>
                  <a:srgbClr val="002F86"/>
                </a:solidFill>
                <a:latin typeface="Calibri"/>
                <a:cs typeface="Calibri"/>
              </a:rPr>
              <a:t>SRF</a:t>
            </a:r>
            <a:r>
              <a:rPr sz="1800" b="1" spc="-4">
                <a:solidFill>
                  <a:srgbClr val="002F86"/>
                </a:solidFill>
                <a:latin typeface="Calibri"/>
                <a:cs typeface="Calibri"/>
              </a:rPr>
              <a:t> </a:t>
            </a:r>
            <a:r>
              <a:rPr sz="1800" b="1" spc="-8">
                <a:solidFill>
                  <a:srgbClr val="002F86"/>
                </a:solidFill>
                <a:latin typeface="Calibri"/>
                <a:cs typeface="Calibri"/>
              </a:rPr>
              <a:t>Linac</a:t>
            </a:r>
            <a:endParaRPr lang="en-US" sz="1800">
              <a:latin typeface="Calibri"/>
              <a:cs typeface="Calibri"/>
            </a:endParaRPr>
          </a:p>
        </p:txBody>
      </p:sp>
      <p:sp>
        <p:nvSpPr>
          <p:cNvPr id="28" name="object 28"/>
          <p:cNvSpPr/>
          <p:nvPr/>
        </p:nvSpPr>
        <p:spPr>
          <a:xfrm>
            <a:off x="0" y="4596707"/>
            <a:ext cx="9144000" cy="555784"/>
          </a:xfrm>
          <a:custGeom>
            <a:avLst/>
            <a:gdLst/>
            <a:ahLst/>
            <a:cxnLst/>
            <a:rect l="l" t="t" r="r" b="b"/>
            <a:pathLst>
              <a:path w="12192000" h="741045">
                <a:moveTo>
                  <a:pt x="12192000" y="0"/>
                </a:moveTo>
                <a:lnTo>
                  <a:pt x="0" y="0"/>
                </a:lnTo>
                <a:lnTo>
                  <a:pt x="0" y="740663"/>
                </a:lnTo>
                <a:lnTo>
                  <a:pt x="12192000" y="740663"/>
                </a:lnTo>
                <a:lnTo>
                  <a:pt x="12192000" y="0"/>
                </a:lnTo>
                <a:close/>
              </a:path>
            </a:pathLst>
          </a:custGeom>
          <a:solidFill>
            <a:srgbClr val="0F2D62"/>
          </a:solidFill>
        </p:spPr>
        <p:txBody>
          <a:bodyPr wrap="square" lIns="0" tIns="0" rIns="0" bIns="0" rtlCol="0"/>
          <a:lstStyle/>
          <a:p>
            <a:endParaRPr sz="1800"/>
          </a:p>
        </p:txBody>
      </p:sp>
      <p:sp>
        <p:nvSpPr>
          <p:cNvPr id="29" name="object 29"/>
          <p:cNvSpPr txBox="1"/>
          <p:nvPr/>
        </p:nvSpPr>
        <p:spPr>
          <a:xfrm>
            <a:off x="84213" y="4607422"/>
            <a:ext cx="8992552" cy="461408"/>
          </a:xfrm>
          <a:prstGeom prst="rect">
            <a:avLst/>
          </a:prstGeom>
        </p:spPr>
        <p:txBody>
          <a:bodyPr vert="horz" wrap="square" lIns="0" tIns="9525" rIns="0" bIns="0" rtlCol="0">
            <a:spAutoFit/>
          </a:bodyPr>
          <a:lstStyle/>
          <a:p>
            <a:pPr marL="9525" marR="3810" algn="just">
              <a:lnSpc>
                <a:spcPct val="101499"/>
              </a:lnSpc>
              <a:spcBef>
                <a:spcPts val="71"/>
              </a:spcBef>
            </a:pPr>
            <a:r>
              <a:rPr lang="en-US" sz="1500" b="1">
                <a:solidFill>
                  <a:schemeClr val="bg1"/>
                </a:solidFill>
                <a:latin typeface="Helvetica" pitchFamily="2" charset="0"/>
                <a:cs typeface="Arial"/>
              </a:rPr>
              <a:t>PIP-II</a:t>
            </a:r>
            <a:r>
              <a:rPr lang="en-US" sz="1500" b="1" spc="23">
                <a:solidFill>
                  <a:schemeClr val="bg1"/>
                </a:solidFill>
                <a:latin typeface="Helvetica" pitchFamily="2" charset="0"/>
                <a:cs typeface="Arial"/>
              </a:rPr>
              <a:t> </a:t>
            </a:r>
            <a:r>
              <a:rPr lang="en-US" sz="1500">
                <a:solidFill>
                  <a:schemeClr val="bg1"/>
                </a:solidFill>
                <a:latin typeface="Helvetica" pitchFamily="2" charset="0"/>
                <a:cs typeface="Arial"/>
              </a:rPr>
              <a:t>is</a:t>
            </a:r>
            <a:r>
              <a:rPr lang="en-US" sz="1500" spc="19">
                <a:solidFill>
                  <a:schemeClr val="bg1"/>
                </a:solidFill>
                <a:latin typeface="Helvetica" pitchFamily="2" charset="0"/>
                <a:cs typeface="Arial"/>
              </a:rPr>
              <a:t> </a:t>
            </a:r>
            <a:r>
              <a:rPr lang="en-US" sz="1500">
                <a:solidFill>
                  <a:schemeClr val="bg1"/>
                </a:solidFill>
                <a:latin typeface="Helvetica" pitchFamily="2" charset="0"/>
                <a:cs typeface="Arial"/>
              </a:rPr>
              <a:t>an</a:t>
            </a:r>
            <a:r>
              <a:rPr lang="en-US" sz="1500" spc="26">
                <a:solidFill>
                  <a:schemeClr val="bg1"/>
                </a:solidFill>
                <a:latin typeface="Helvetica" pitchFamily="2" charset="0"/>
                <a:cs typeface="Arial"/>
              </a:rPr>
              <a:t> </a:t>
            </a:r>
            <a:r>
              <a:rPr lang="en-US" sz="1500">
                <a:solidFill>
                  <a:schemeClr val="bg1"/>
                </a:solidFill>
                <a:latin typeface="Helvetica" pitchFamily="2" charset="0"/>
                <a:cs typeface="Arial"/>
              </a:rPr>
              <a:t>essential</a:t>
            </a:r>
            <a:r>
              <a:rPr lang="en-US" sz="1500" spc="15">
                <a:solidFill>
                  <a:schemeClr val="bg1"/>
                </a:solidFill>
                <a:latin typeface="Helvetica" pitchFamily="2" charset="0"/>
                <a:cs typeface="Arial"/>
              </a:rPr>
              <a:t> </a:t>
            </a:r>
            <a:r>
              <a:rPr lang="en-US" sz="1500">
                <a:solidFill>
                  <a:schemeClr val="bg1"/>
                </a:solidFill>
                <a:latin typeface="Helvetica" pitchFamily="2" charset="0"/>
                <a:cs typeface="Arial"/>
              </a:rPr>
              <a:t>upgrade</a:t>
            </a:r>
            <a:r>
              <a:rPr lang="en-US" sz="1500" spc="26">
                <a:solidFill>
                  <a:schemeClr val="bg1"/>
                </a:solidFill>
                <a:latin typeface="Helvetica" pitchFamily="2" charset="0"/>
                <a:cs typeface="Arial"/>
              </a:rPr>
              <a:t> </a:t>
            </a:r>
            <a:r>
              <a:rPr lang="en-US" sz="1500">
                <a:solidFill>
                  <a:schemeClr val="bg1"/>
                </a:solidFill>
                <a:latin typeface="Helvetica" pitchFamily="2" charset="0"/>
                <a:cs typeface="Arial"/>
              </a:rPr>
              <a:t>to</a:t>
            </a:r>
            <a:r>
              <a:rPr lang="en-US" sz="1500" spc="26">
                <a:solidFill>
                  <a:schemeClr val="bg1"/>
                </a:solidFill>
                <a:latin typeface="Helvetica" pitchFamily="2" charset="0"/>
                <a:cs typeface="Arial"/>
              </a:rPr>
              <a:t> </a:t>
            </a:r>
            <a:r>
              <a:rPr lang="en-US" sz="1500">
                <a:solidFill>
                  <a:schemeClr val="bg1"/>
                </a:solidFill>
                <a:latin typeface="Helvetica" pitchFamily="2" charset="0"/>
                <a:cs typeface="Arial"/>
              </a:rPr>
              <a:t>Fermilab</a:t>
            </a:r>
            <a:r>
              <a:rPr lang="en-US" sz="1500" spc="8">
                <a:solidFill>
                  <a:schemeClr val="bg1"/>
                </a:solidFill>
                <a:latin typeface="Helvetica" pitchFamily="2" charset="0"/>
                <a:cs typeface="Arial"/>
              </a:rPr>
              <a:t> </a:t>
            </a:r>
            <a:r>
              <a:rPr lang="en-US" sz="1500">
                <a:solidFill>
                  <a:schemeClr val="bg1"/>
                </a:solidFill>
                <a:latin typeface="Helvetica" pitchFamily="2" charset="0"/>
                <a:cs typeface="Arial"/>
              </a:rPr>
              <a:t>accelerator</a:t>
            </a:r>
            <a:r>
              <a:rPr lang="en-US" sz="1500" spc="15">
                <a:solidFill>
                  <a:schemeClr val="bg1"/>
                </a:solidFill>
                <a:latin typeface="Helvetica" pitchFamily="2" charset="0"/>
                <a:cs typeface="Arial"/>
              </a:rPr>
              <a:t> </a:t>
            </a:r>
            <a:r>
              <a:rPr lang="en-US" sz="1500">
                <a:solidFill>
                  <a:schemeClr val="bg1"/>
                </a:solidFill>
                <a:latin typeface="Helvetica" pitchFamily="2" charset="0"/>
                <a:cs typeface="Arial"/>
              </a:rPr>
              <a:t>complex</a:t>
            </a:r>
            <a:r>
              <a:rPr lang="en-US" sz="1500" spc="19">
                <a:solidFill>
                  <a:schemeClr val="bg1"/>
                </a:solidFill>
                <a:latin typeface="Helvetica" pitchFamily="2" charset="0"/>
                <a:cs typeface="Arial"/>
              </a:rPr>
              <a:t> </a:t>
            </a:r>
            <a:r>
              <a:rPr lang="en-US" sz="1500">
                <a:solidFill>
                  <a:schemeClr val="bg1"/>
                </a:solidFill>
                <a:latin typeface="Helvetica" pitchFamily="2" charset="0"/>
                <a:cs typeface="Arial"/>
              </a:rPr>
              <a:t>to</a:t>
            </a:r>
            <a:r>
              <a:rPr lang="en-US" sz="1500" spc="26">
                <a:solidFill>
                  <a:schemeClr val="bg1"/>
                </a:solidFill>
                <a:latin typeface="Helvetica" pitchFamily="2" charset="0"/>
                <a:cs typeface="Arial"/>
              </a:rPr>
              <a:t> </a:t>
            </a:r>
            <a:r>
              <a:rPr lang="en-US" sz="1500">
                <a:solidFill>
                  <a:schemeClr val="bg1"/>
                </a:solidFill>
                <a:latin typeface="Helvetica" pitchFamily="2" charset="0"/>
                <a:cs typeface="Arial"/>
              </a:rPr>
              <a:t>enable</a:t>
            </a:r>
            <a:r>
              <a:rPr lang="en-US" sz="1500" spc="19">
                <a:solidFill>
                  <a:schemeClr val="bg1"/>
                </a:solidFill>
                <a:latin typeface="Helvetica" pitchFamily="2" charset="0"/>
                <a:cs typeface="Arial"/>
              </a:rPr>
              <a:t> </a:t>
            </a:r>
            <a:r>
              <a:rPr lang="en-US" sz="1500">
                <a:solidFill>
                  <a:schemeClr val="bg1"/>
                </a:solidFill>
                <a:latin typeface="Helvetica" pitchFamily="2" charset="0"/>
                <a:cs typeface="Arial"/>
              </a:rPr>
              <a:t>the</a:t>
            </a:r>
            <a:r>
              <a:rPr lang="en-US" sz="1500" spc="26">
                <a:solidFill>
                  <a:schemeClr val="bg1"/>
                </a:solidFill>
                <a:latin typeface="Helvetica" pitchFamily="2" charset="0"/>
                <a:cs typeface="Arial"/>
              </a:rPr>
              <a:t> </a:t>
            </a:r>
            <a:r>
              <a:rPr lang="en-US" sz="1500">
                <a:solidFill>
                  <a:schemeClr val="bg1"/>
                </a:solidFill>
                <a:latin typeface="Helvetica" pitchFamily="2" charset="0"/>
                <a:cs typeface="Arial"/>
              </a:rPr>
              <a:t>world’s</a:t>
            </a:r>
            <a:r>
              <a:rPr lang="en-US" sz="1500" spc="11">
                <a:solidFill>
                  <a:schemeClr val="bg1"/>
                </a:solidFill>
                <a:latin typeface="Helvetica" pitchFamily="2" charset="0"/>
                <a:cs typeface="Arial"/>
              </a:rPr>
              <a:t> </a:t>
            </a:r>
            <a:r>
              <a:rPr lang="en-US" sz="1500">
                <a:solidFill>
                  <a:schemeClr val="bg1"/>
                </a:solidFill>
                <a:latin typeface="Helvetica" pitchFamily="2" charset="0"/>
                <a:cs typeface="Arial"/>
              </a:rPr>
              <a:t>most</a:t>
            </a:r>
            <a:r>
              <a:rPr lang="en-US" sz="1500" spc="15">
                <a:solidFill>
                  <a:schemeClr val="bg1"/>
                </a:solidFill>
                <a:latin typeface="Helvetica" pitchFamily="2" charset="0"/>
                <a:cs typeface="Arial"/>
              </a:rPr>
              <a:t> </a:t>
            </a:r>
            <a:r>
              <a:rPr lang="en-US" sz="1500" spc="-8">
                <a:solidFill>
                  <a:schemeClr val="bg1"/>
                </a:solidFill>
                <a:latin typeface="Helvetica" pitchFamily="2" charset="0"/>
                <a:cs typeface="Arial"/>
              </a:rPr>
              <a:t>intense </a:t>
            </a:r>
            <a:r>
              <a:rPr lang="en-US" sz="1500">
                <a:solidFill>
                  <a:schemeClr val="bg1"/>
                </a:solidFill>
                <a:latin typeface="Helvetica" pitchFamily="2" charset="0"/>
                <a:cs typeface="Arial"/>
              </a:rPr>
              <a:t>beam</a:t>
            </a:r>
            <a:r>
              <a:rPr lang="en-US" sz="1500" spc="26">
                <a:solidFill>
                  <a:schemeClr val="bg1"/>
                </a:solidFill>
                <a:latin typeface="Helvetica" pitchFamily="2" charset="0"/>
                <a:cs typeface="Arial"/>
              </a:rPr>
              <a:t> </a:t>
            </a:r>
            <a:r>
              <a:rPr lang="en-US" sz="1500">
                <a:solidFill>
                  <a:schemeClr val="bg1"/>
                </a:solidFill>
                <a:latin typeface="Helvetica" pitchFamily="2" charset="0"/>
                <a:cs typeface="Arial"/>
              </a:rPr>
              <a:t>of</a:t>
            </a:r>
            <a:r>
              <a:rPr lang="en-US" sz="1500" spc="23">
                <a:solidFill>
                  <a:schemeClr val="bg1"/>
                </a:solidFill>
                <a:latin typeface="Helvetica" pitchFamily="2" charset="0"/>
                <a:cs typeface="Arial"/>
              </a:rPr>
              <a:t> </a:t>
            </a:r>
            <a:r>
              <a:rPr lang="en-US" sz="1500">
                <a:solidFill>
                  <a:schemeClr val="bg1"/>
                </a:solidFill>
                <a:latin typeface="Helvetica" pitchFamily="2" charset="0"/>
                <a:cs typeface="Arial"/>
              </a:rPr>
              <a:t>neutrinos</a:t>
            </a:r>
            <a:r>
              <a:rPr lang="en-US" sz="1500" spc="19">
                <a:solidFill>
                  <a:schemeClr val="bg1"/>
                </a:solidFill>
                <a:latin typeface="Helvetica" pitchFamily="2" charset="0"/>
                <a:cs typeface="Arial"/>
              </a:rPr>
              <a:t> </a:t>
            </a:r>
            <a:r>
              <a:rPr lang="en-US" sz="1500">
                <a:solidFill>
                  <a:schemeClr val="bg1"/>
                </a:solidFill>
                <a:latin typeface="Helvetica" pitchFamily="2" charset="0"/>
                <a:cs typeface="Arial"/>
              </a:rPr>
              <a:t>to</a:t>
            </a:r>
            <a:r>
              <a:rPr lang="en-US" sz="1500" spc="26">
                <a:solidFill>
                  <a:schemeClr val="bg1"/>
                </a:solidFill>
                <a:latin typeface="Helvetica" pitchFamily="2" charset="0"/>
                <a:cs typeface="Arial"/>
              </a:rPr>
              <a:t> </a:t>
            </a:r>
            <a:r>
              <a:rPr lang="en-US" sz="1500">
                <a:solidFill>
                  <a:schemeClr val="bg1"/>
                </a:solidFill>
                <a:latin typeface="Helvetica" pitchFamily="2" charset="0"/>
                <a:cs typeface="Arial"/>
              </a:rPr>
              <a:t>LBNF/DUNE,</a:t>
            </a:r>
            <a:r>
              <a:rPr lang="en-US" sz="1500" spc="-4">
                <a:solidFill>
                  <a:schemeClr val="bg1"/>
                </a:solidFill>
                <a:latin typeface="Helvetica" pitchFamily="2" charset="0"/>
                <a:cs typeface="Arial"/>
              </a:rPr>
              <a:t> </a:t>
            </a:r>
            <a:r>
              <a:rPr lang="en-US" sz="1500">
                <a:solidFill>
                  <a:schemeClr val="bg1"/>
                </a:solidFill>
                <a:latin typeface="Helvetica" pitchFamily="2" charset="0"/>
                <a:cs typeface="Arial"/>
              </a:rPr>
              <a:t>and</a:t>
            </a:r>
            <a:r>
              <a:rPr lang="en-US" sz="1500" spc="26">
                <a:solidFill>
                  <a:schemeClr val="bg1"/>
                </a:solidFill>
                <a:latin typeface="Helvetica" pitchFamily="2" charset="0"/>
                <a:cs typeface="Arial"/>
              </a:rPr>
              <a:t> </a:t>
            </a:r>
            <a:r>
              <a:rPr lang="en-US" sz="1500">
                <a:solidFill>
                  <a:schemeClr val="bg1"/>
                </a:solidFill>
                <a:latin typeface="Helvetica" pitchFamily="2" charset="0"/>
                <a:cs typeface="Arial"/>
              </a:rPr>
              <a:t>a</a:t>
            </a:r>
            <a:r>
              <a:rPr lang="en-US" sz="1500" spc="26">
                <a:solidFill>
                  <a:schemeClr val="bg1"/>
                </a:solidFill>
                <a:latin typeface="Helvetica" pitchFamily="2" charset="0"/>
                <a:cs typeface="Arial"/>
              </a:rPr>
              <a:t> </a:t>
            </a:r>
            <a:r>
              <a:rPr lang="en-US" sz="1500">
                <a:solidFill>
                  <a:schemeClr val="bg1"/>
                </a:solidFill>
                <a:latin typeface="Helvetica" pitchFamily="2" charset="0"/>
                <a:cs typeface="Arial"/>
              </a:rPr>
              <a:t>broad</a:t>
            </a:r>
            <a:r>
              <a:rPr lang="en-US" sz="1500" spc="26">
                <a:solidFill>
                  <a:schemeClr val="bg1"/>
                </a:solidFill>
                <a:latin typeface="Helvetica" pitchFamily="2" charset="0"/>
                <a:cs typeface="Arial"/>
              </a:rPr>
              <a:t> </a:t>
            </a:r>
            <a:r>
              <a:rPr lang="en-US" sz="1500">
                <a:solidFill>
                  <a:schemeClr val="bg1"/>
                </a:solidFill>
                <a:latin typeface="Helvetica" pitchFamily="2" charset="0"/>
                <a:cs typeface="Arial"/>
              </a:rPr>
              <a:t>physics</a:t>
            </a:r>
            <a:r>
              <a:rPr lang="en-US" sz="1500" spc="11">
                <a:solidFill>
                  <a:schemeClr val="bg1"/>
                </a:solidFill>
                <a:latin typeface="Helvetica" pitchFamily="2" charset="0"/>
                <a:cs typeface="Arial"/>
              </a:rPr>
              <a:t> </a:t>
            </a:r>
            <a:r>
              <a:rPr lang="en-US" sz="1500">
                <a:solidFill>
                  <a:schemeClr val="bg1"/>
                </a:solidFill>
                <a:latin typeface="Helvetica" pitchFamily="2" charset="0"/>
                <a:cs typeface="Arial"/>
              </a:rPr>
              <a:t>research</a:t>
            </a:r>
            <a:r>
              <a:rPr lang="en-US" sz="1500" spc="26">
                <a:solidFill>
                  <a:schemeClr val="bg1"/>
                </a:solidFill>
                <a:latin typeface="Helvetica" pitchFamily="2" charset="0"/>
                <a:cs typeface="Arial"/>
              </a:rPr>
              <a:t> </a:t>
            </a:r>
            <a:r>
              <a:rPr lang="en-US" sz="1500">
                <a:solidFill>
                  <a:schemeClr val="bg1"/>
                </a:solidFill>
                <a:latin typeface="Helvetica" pitchFamily="2" charset="0"/>
                <a:cs typeface="Arial"/>
              </a:rPr>
              <a:t>program</a:t>
            </a:r>
            <a:r>
              <a:rPr lang="en-US" sz="1500" spc="34">
                <a:solidFill>
                  <a:schemeClr val="bg1"/>
                </a:solidFill>
                <a:latin typeface="Helvetica" pitchFamily="2" charset="0"/>
                <a:cs typeface="Arial"/>
              </a:rPr>
              <a:t> </a:t>
            </a:r>
            <a:r>
              <a:rPr lang="en-US" sz="1500">
                <a:solidFill>
                  <a:schemeClr val="bg1"/>
                </a:solidFill>
                <a:latin typeface="Helvetica" pitchFamily="2" charset="0"/>
                <a:cs typeface="Arial"/>
              </a:rPr>
              <a:t>for</a:t>
            </a:r>
            <a:r>
              <a:rPr lang="en-US" sz="1500" spc="30">
                <a:solidFill>
                  <a:schemeClr val="bg1"/>
                </a:solidFill>
                <a:latin typeface="Helvetica" pitchFamily="2" charset="0"/>
                <a:cs typeface="Arial"/>
              </a:rPr>
              <a:t> </a:t>
            </a:r>
            <a:r>
              <a:rPr lang="en-US" sz="1500">
                <a:solidFill>
                  <a:schemeClr val="bg1"/>
                </a:solidFill>
                <a:latin typeface="Helvetica" pitchFamily="2" charset="0"/>
                <a:cs typeface="Arial"/>
              </a:rPr>
              <a:t>decades</a:t>
            </a:r>
            <a:r>
              <a:rPr lang="en-US" sz="1500" spc="19">
                <a:solidFill>
                  <a:schemeClr val="bg1"/>
                </a:solidFill>
                <a:latin typeface="Helvetica" pitchFamily="2" charset="0"/>
                <a:cs typeface="Arial"/>
              </a:rPr>
              <a:t> </a:t>
            </a:r>
            <a:r>
              <a:rPr lang="en-US" sz="1500">
                <a:solidFill>
                  <a:schemeClr val="bg1"/>
                </a:solidFill>
                <a:latin typeface="Helvetica" pitchFamily="2" charset="0"/>
                <a:cs typeface="Arial"/>
              </a:rPr>
              <a:t>to</a:t>
            </a:r>
            <a:r>
              <a:rPr lang="en-US" sz="1500" spc="19">
                <a:solidFill>
                  <a:schemeClr val="bg1"/>
                </a:solidFill>
                <a:latin typeface="Helvetica" pitchFamily="2" charset="0"/>
                <a:cs typeface="Arial"/>
              </a:rPr>
              <a:t> </a:t>
            </a:r>
            <a:r>
              <a:rPr lang="en-US" sz="1500" spc="-8">
                <a:solidFill>
                  <a:schemeClr val="bg1"/>
                </a:solidFill>
                <a:latin typeface="Helvetica" pitchFamily="2" charset="0"/>
                <a:cs typeface="Arial"/>
              </a:rPr>
              <a:t>come.</a:t>
            </a:r>
            <a:endParaRPr lang="en-US" sz="1500">
              <a:solidFill>
                <a:schemeClr val="bg1"/>
              </a:solidFill>
              <a:latin typeface="Helvetica" pitchFamily="2" charset="0"/>
              <a:cs typeface="Arial"/>
            </a:endParaRPr>
          </a:p>
        </p:txBody>
      </p:sp>
      <p:grpSp>
        <p:nvGrpSpPr>
          <p:cNvPr id="31" name="Group 30">
            <a:extLst>
              <a:ext uri="{FF2B5EF4-FFF2-40B4-BE49-F238E27FC236}">
                <a16:creationId xmlns:a16="http://schemas.microsoft.com/office/drawing/2014/main" id="{BCB433FE-48C3-389C-7A3A-E06CB2B3E473}"/>
              </a:ext>
            </a:extLst>
          </p:cNvPr>
          <p:cNvGrpSpPr>
            <a:grpSpLocks noChangeAspect="1"/>
          </p:cNvGrpSpPr>
          <p:nvPr/>
        </p:nvGrpSpPr>
        <p:grpSpPr>
          <a:xfrm>
            <a:off x="5058090" y="4051948"/>
            <a:ext cx="4018674" cy="548640"/>
            <a:chOff x="0" y="0"/>
            <a:chExt cx="2721208" cy="371547"/>
          </a:xfrm>
        </p:grpSpPr>
        <p:pic>
          <p:nvPicPr>
            <p:cNvPr id="32" name="Picture 31" descr="Icon&#10;&#10;Description automatically generated">
              <a:extLst>
                <a:ext uri="{FF2B5EF4-FFF2-40B4-BE49-F238E27FC236}">
                  <a16:creationId xmlns:a16="http://schemas.microsoft.com/office/drawing/2014/main" id="{4E50AB1B-AFD0-6DDD-3BF3-EE3BDCFCA2A9}"/>
                </a:ext>
              </a:extLst>
            </p:cNvPr>
            <p:cNvPicPr>
              <a:picLocks noChangeAspect="1"/>
            </p:cNvPicPr>
            <p:nvPr/>
          </p:nvPicPr>
          <p:blipFill>
            <a:blip r:embed="rId9"/>
            <a:stretch>
              <a:fillRect/>
            </a:stretch>
          </p:blipFill>
          <p:spPr>
            <a:xfrm>
              <a:off x="1880886" y="0"/>
              <a:ext cx="365760" cy="365760"/>
            </a:xfrm>
            <a:prstGeom prst="rect">
              <a:avLst/>
            </a:prstGeom>
          </p:spPr>
        </p:pic>
        <p:pic>
          <p:nvPicPr>
            <p:cNvPr id="33" name="Picture 32" descr="Logo, company name&#10;&#10;Description automatically generated">
              <a:extLst>
                <a:ext uri="{FF2B5EF4-FFF2-40B4-BE49-F238E27FC236}">
                  <a16:creationId xmlns:a16="http://schemas.microsoft.com/office/drawing/2014/main" id="{5AD41954-CE08-5041-C704-88F9FE5610FE}"/>
                </a:ext>
              </a:extLst>
            </p:cNvPr>
            <p:cNvPicPr>
              <a:picLocks noChangeAspect="1"/>
            </p:cNvPicPr>
            <p:nvPr/>
          </p:nvPicPr>
          <p:blipFill>
            <a:blip r:embed="rId10"/>
            <a:stretch>
              <a:fillRect/>
            </a:stretch>
          </p:blipFill>
          <p:spPr>
            <a:xfrm>
              <a:off x="1412112" y="0"/>
              <a:ext cx="365760" cy="365760"/>
            </a:xfrm>
            <a:prstGeom prst="rect">
              <a:avLst/>
            </a:prstGeom>
          </p:spPr>
        </p:pic>
        <p:pic>
          <p:nvPicPr>
            <p:cNvPr id="34" name="Picture 33" descr="Icon&#10;&#10;Description automatically generated">
              <a:extLst>
                <a:ext uri="{FF2B5EF4-FFF2-40B4-BE49-F238E27FC236}">
                  <a16:creationId xmlns:a16="http://schemas.microsoft.com/office/drawing/2014/main" id="{2B7A71E6-5463-F439-F6E6-CC8F70320556}"/>
                </a:ext>
              </a:extLst>
            </p:cNvPr>
            <p:cNvPicPr>
              <a:picLocks noChangeAspect="1"/>
            </p:cNvPicPr>
            <p:nvPr/>
          </p:nvPicPr>
          <p:blipFill>
            <a:blip r:embed="rId11"/>
            <a:stretch>
              <a:fillRect/>
            </a:stretch>
          </p:blipFill>
          <p:spPr>
            <a:xfrm>
              <a:off x="462988" y="5787"/>
              <a:ext cx="365760" cy="365760"/>
            </a:xfrm>
            <a:prstGeom prst="rect">
              <a:avLst/>
            </a:prstGeom>
          </p:spPr>
        </p:pic>
        <p:pic>
          <p:nvPicPr>
            <p:cNvPr id="35" name="Picture 34" descr="Icon&#10;&#10;Description automatically generated">
              <a:extLst>
                <a:ext uri="{FF2B5EF4-FFF2-40B4-BE49-F238E27FC236}">
                  <a16:creationId xmlns:a16="http://schemas.microsoft.com/office/drawing/2014/main" id="{EE67161A-CC10-AF1B-5277-232EB51984B1}"/>
                </a:ext>
              </a:extLst>
            </p:cNvPr>
            <p:cNvPicPr>
              <a:picLocks noChangeAspect="1"/>
            </p:cNvPicPr>
            <p:nvPr/>
          </p:nvPicPr>
          <p:blipFill>
            <a:blip r:embed="rId12"/>
            <a:stretch>
              <a:fillRect/>
            </a:stretch>
          </p:blipFill>
          <p:spPr>
            <a:xfrm>
              <a:off x="937550" y="0"/>
              <a:ext cx="365760" cy="365760"/>
            </a:xfrm>
            <a:prstGeom prst="rect">
              <a:avLst/>
            </a:prstGeom>
          </p:spPr>
        </p:pic>
        <p:pic>
          <p:nvPicPr>
            <p:cNvPr id="36" name="Picture 35" descr="Icon&#10;&#10;Description automatically generated">
              <a:extLst>
                <a:ext uri="{FF2B5EF4-FFF2-40B4-BE49-F238E27FC236}">
                  <a16:creationId xmlns:a16="http://schemas.microsoft.com/office/drawing/2014/main" id="{8B6545AB-7953-8D23-A6B9-3E0F657F40A6}"/>
                </a:ext>
              </a:extLst>
            </p:cNvPr>
            <p:cNvPicPr>
              <a:picLocks noChangeAspect="1"/>
            </p:cNvPicPr>
            <p:nvPr/>
          </p:nvPicPr>
          <p:blipFill>
            <a:blip r:embed="rId13"/>
            <a:stretch>
              <a:fillRect/>
            </a:stretch>
          </p:blipFill>
          <p:spPr>
            <a:xfrm>
              <a:off x="2355448" y="0"/>
              <a:ext cx="365760" cy="365760"/>
            </a:xfrm>
            <a:prstGeom prst="rect">
              <a:avLst/>
            </a:prstGeom>
          </p:spPr>
        </p:pic>
        <p:pic>
          <p:nvPicPr>
            <p:cNvPr id="37" name="Picture 36" descr="A red white and blue flag&#10;&#10;Description automatically generated with medium confidence">
              <a:extLst>
                <a:ext uri="{FF2B5EF4-FFF2-40B4-BE49-F238E27FC236}">
                  <a16:creationId xmlns:a16="http://schemas.microsoft.com/office/drawing/2014/main" id="{667B7F80-BF5E-E6C8-7AAB-A56D34A288C0}"/>
                </a:ext>
              </a:extLst>
            </p:cNvPr>
            <p:cNvPicPr>
              <a:picLocks noChangeAspect="1"/>
            </p:cNvPicPr>
            <p:nvPr/>
          </p:nvPicPr>
          <p:blipFill>
            <a:blip r:embed="rId14"/>
            <a:stretch>
              <a:fillRect/>
            </a:stretch>
          </p:blipFill>
          <p:spPr>
            <a:xfrm>
              <a:off x="0" y="5787"/>
              <a:ext cx="365760" cy="365760"/>
            </a:xfrm>
            <a:prstGeom prst="rect">
              <a:avLst/>
            </a:prstGeom>
          </p:spPr>
        </p:pic>
      </p:grpSp>
      <p:sp>
        <p:nvSpPr>
          <p:cNvPr id="39" name="Rectangle 38">
            <a:extLst>
              <a:ext uri="{FF2B5EF4-FFF2-40B4-BE49-F238E27FC236}">
                <a16:creationId xmlns:a16="http://schemas.microsoft.com/office/drawing/2014/main" id="{6DBF3A5E-D410-B711-1B60-B83A6C6453CE}"/>
              </a:ext>
            </a:extLst>
          </p:cNvPr>
          <p:cNvSpPr/>
          <p:nvPr/>
        </p:nvSpPr>
        <p:spPr>
          <a:xfrm>
            <a:off x="145228" y="1534328"/>
            <a:ext cx="2163699" cy="2919338"/>
          </a:xfrm>
          <a:prstGeom prst="rect">
            <a:avLst/>
          </a:prstGeom>
          <a:solidFill>
            <a:srgbClr val="0F2D62"/>
          </a:solidFill>
          <a:ln>
            <a:solidFill>
              <a:srgbClr val="0F2D62"/>
            </a:solidFill>
          </a:ln>
        </p:spPr>
        <p:style>
          <a:lnRef idx="1">
            <a:schemeClr val="accent1"/>
          </a:lnRef>
          <a:fillRef idx="3">
            <a:schemeClr val="accent1"/>
          </a:fillRef>
          <a:effectRef idx="2">
            <a:schemeClr val="accent1"/>
          </a:effectRef>
          <a:fontRef idx="minor">
            <a:schemeClr val="lt1"/>
          </a:fontRef>
        </p:style>
        <p:txBody>
          <a:bodyPr rtlCol="0" anchor="t"/>
          <a:lstStyle/>
          <a:p>
            <a:r>
              <a:rPr lang="en-US" sz="1800">
                <a:latin typeface="Helvetica" pitchFamily="2" charset="0"/>
              </a:rPr>
              <a:t>Electrical Power requirements:</a:t>
            </a:r>
          </a:p>
          <a:p>
            <a:endParaRPr lang="en-US" sz="1800">
              <a:latin typeface="Helvetica" pitchFamily="2" charset="0"/>
            </a:endParaRPr>
          </a:p>
          <a:p>
            <a:pPr algn="ctr"/>
            <a:r>
              <a:rPr lang="en-US" sz="1800" b="1">
                <a:latin typeface="Helvetica" pitchFamily="2" charset="0"/>
              </a:rPr>
              <a:t>29 MVA</a:t>
            </a:r>
          </a:p>
          <a:p>
            <a:endParaRPr lang="en-US" sz="1800">
              <a:latin typeface="Helvetica" pitchFamily="2" charset="0"/>
            </a:endParaRPr>
          </a:p>
          <a:p>
            <a:r>
              <a:rPr lang="en-US" sz="1800">
                <a:latin typeface="Helvetica" pitchFamily="2" charset="0"/>
              </a:rPr>
              <a:t>Breakdown:</a:t>
            </a:r>
          </a:p>
          <a:p>
            <a:endParaRPr lang="en-US" sz="1800">
              <a:latin typeface="Helvetica" pitchFamily="2" charset="0"/>
            </a:endParaRPr>
          </a:p>
          <a:p>
            <a:r>
              <a:rPr lang="en-US" sz="1400" err="1">
                <a:latin typeface="Helvetica" pitchFamily="2" charset="0"/>
              </a:rPr>
              <a:t>Cryoplant</a:t>
            </a:r>
            <a:r>
              <a:rPr lang="en-US" sz="1400">
                <a:latin typeface="Helvetica" pitchFamily="2" charset="0"/>
              </a:rPr>
              <a:t>		14MVA</a:t>
            </a:r>
          </a:p>
          <a:p>
            <a:r>
              <a:rPr lang="en-US" sz="1400">
                <a:latin typeface="Helvetica" pitchFamily="2" charset="0"/>
              </a:rPr>
              <a:t>Acceleration	 5MVA</a:t>
            </a:r>
            <a:br>
              <a:rPr lang="en-US" sz="1400">
                <a:latin typeface="Helvetica" pitchFamily="2" charset="0"/>
              </a:rPr>
            </a:br>
            <a:r>
              <a:rPr lang="en-US" sz="1400">
                <a:latin typeface="Helvetica" pitchFamily="2" charset="0"/>
              </a:rPr>
              <a:t>Other			10MVA</a:t>
            </a:r>
          </a:p>
        </p:txBody>
      </p:sp>
      <p:sp>
        <p:nvSpPr>
          <p:cNvPr id="18" name="Title 2">
            <a:extLst>
              <a:ext uri="{FF2B5EF4-FFF2-40B4-BE49-F238E27FC236}">
                <a16:creationId xmlns:a16="http://schemas.microsoft.com/office/drawing/2014/main" id="{FB352D59-1904-52C2-01D9-A9BC8AA2E93C}"/>
              </a:ext>
            </a:extLst>
          </p:cNvPr>
          <p:cNvSpPr txBox="1">
            <a:spLocks/>
          </p:cNvSpPr>
          <p:nvPr/>
        </p:nvSpPr>
        <p:spPr>
          <a:xfrm>
            <a:off x="222249" y="83183"/>
            <a:ext cx="5032205" cy="637793"/>
          </a:xfrm>
          <a:solidFill>
            <a:schemeClr val="bg1">
              <a:lumMod val="85000"/>
              <a:alpha val="96000"/>
            </a:schemeClr>
          </a:solidFill>
        </p:spPr>
        <p:txBody>
          <a:bodyPr lIns="0" tIns="0" rIns="0" bIns="0"/>
          <a:lstStyle>
            <a:lvl1pPr algn="l" defTabSz="457200" rtl="0" eaLnBrk="1" fontAlgn="base" hangingPunct="1">
              <a:spcBef>
                <a:spcPct val="0"/>
              </a:spcBef>
              <a:spcAft>
                <a:spcPct val="0"/>
              </a:spcAft>
              <a:defRPr sz="1800" b="1" i="0" kern="1200">
                <a:solidFill>
                  <a:srgbClr val="002F86"/>
                </a:solidFill>
                <a:latin typeface="Arial"/>
                <a:ea typeface="Geneva" charset="0"/>
                <a:cs typeface="Arial"/>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400">
                <a:latin typeface="Helvetica" panose="020B0604020202020204" pitchFamily="34" charset="0"/>
                <a:cs typeface="Helvetica" panose="020B0604020202020204" pitchFamily="34" charset="0"/>
              </a:rPr>
              <a:t>Proton Improvement Plan II – Accelerator Improvement Project </a:t>
            </a:r>
          </a:p>
        </p:txBody>
      </p:sp>
    </p:spTree>
    <p:extLst>
      <p:ext uri="{BB962C8B-B14F-4D97-AF65-F5344CB8AC3E}">
        <p14:creationId xmlns:p14="http://schemas.microsoft.com/office/powerpoint/2010/main" val="2051788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7551A-0362-1361-2050-E5B798F3CFC2}"/>
              </a:ext>
            </a:extLst>
          </p:cNvPr>
          <p:cNvSpPr>
            <a:spLocks noGrp="1"/>
          </p:cNvSpPr>
          <p:nvPr>
            <p:ph type="title"/>
          </p:nvPr>
        </p:nvSpPr>
        <p:spPr/>
        <p:txBody>
          <a:bodyPr/>
          <a:lstStyle/>
          <a:p>
            <a:r>
              <a:rPr lang="en-US"/>
              <a:t>Fermilab Emissions Based on Grid Region</a:t>
            </a:r>
          </a:p>
        </p:txBody>
      </p:sp>
      <p:sp>
        <p:nvSpPr>
          <p:cNvPr id="4" name="Date Placeholder 3">
            <a:extLst>
              <a:ext uri="{FF2B5EF4-FFF2-40B4-BE49-F238E27FC236}">
                <a16:creationId xmlns:a16="http://schemas.microsoft.com/office/drawing/2014/main" id="{10EBC932-0EF3-436B-86A3-F043EC0555DB}"/>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5" name="Footer Placeholder 4">
            <a:extLst>
              <a:ext uri="{FF2B5EF4-FFF2-40B4-BE49-F238E27FC236}">
                <a16:creationId xmlns:a16="http://schemas.microsoft.com/office/drawing/2014/main" id="{5AC0363F-37DF-4A29-A899-9EB850B64034}"/>
              </a:ext>
            </a:extLst>
          </p:cNvPr>
          <p:cNvSpPr>
            <a:spLocks noGrp="1"/>
          </p:cNvSpPr>
          <p:nvPr>
            <p:ph type="ftr" sz="quarter" idx="3"/>
          </p:nvPr>
        </p:nvSpPr>
        <p:spPr/>
        <p:txBody>
          <a:bodyPr/>
          <a:lstStyle/>
          <a:p>
            <a:pPr>
              <a:defRPr/>
            </a:pPr>
            <a:r>
              <a:rPr lang="en-US"/>
              <a:t>Catherine Hurley | Sustainability Program Update</a:t>
            </a:r>
            <a:endParaRPr lang="en-US" b="1"/>
          </a:p>
        </p:txBody>
      </p:sp>
      <p:sp>
        <p:nvSpPr>
          <p:cNvPr id="6" name="Slide Number Placeholder 5">
            <a:extLst>
              <a:ext uri="{FF2B5EF4-FFF2-40B4-BE49-F238E27FC236}">
                <a16:creationId xmlns:a16="http://schemas.microsoft.com/office/drawing/2014/main" id="{87084365-38F7-343D-425E-42E069AB771C}"/>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a:p>
        </p:txBody>
      </p:sp>
      <p:pic>
        <p:nvPicPr>
          <p:cNvPr id="7" name="Picture 6" descr="Graphical user interface&#10;&#10;Description automatically generated with low confidence">
            <a:extLst>
              <a:ext uri="{FF2B5EF4-FFF2-40B4-BE49-F238E27FC236}">
                <a16:creationId xmlns:a16="http://schemas.microsoft.com/office/drawing/2014/main" id="{9F0D36A5-EAD2-15A6-11E9-DE038611A536}"/>
              </a:ext>
            </a:extLst>
          </p:cNvPr>
          <p:cNvPicPr>
            <a:picLocks noChangeAspect="1"/>
          </p:cNvPicPr>
          <p:nvPr/>
        </p:nvPicPr>
        <p:blipFill rotWithShape="1">
          <a:blip r:embed="rId2"/>
          <a:srcRect l="13087" t="28274" r="42282" b="1647"/>
          <a:stretch/>
        </p:blipFill>
        <p:spPr>
          <a:xfrm>
            <a:off x="0" y="920750"/>
            <a:ext cx="3888752" cy="330200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C60F6C4D-3ACF-5F3B-B342-2AB37A8275AC}"/>
              </a:ext>
            </a:extLst>
          </p:cNvPr>
          <p:cNvPicPr>
            <a:picLocks noChangeAspect="1"/>
          </p:cNvPicPr>
          <p:nvPr/>
        </p:nvPicPr>
        <p:blipFill rotWithShape="1">
          <a:blip r:embed="rId3"/>
          <a:srcRect l="33516" t="14085" r="7558" b="1260"/>
          <a:stretch/>
        </p:blipFill>
        <p:spPr>
          <a:xfrm>
            <a:off x="4132721" y="877902"/>
            <a:ext cx="4703547" cy="3654084"/>
          </a:xfrm>
          <a:prstGeom prst="rect">
            <a:avLst/>
          </a:prstGeom>
        </p:spPr>
      </p:pic>
      <p:sp>
        <p:nvSpPr>
          <p:cNvPr id="9" name="TextBox 8">
            <a:extLst>
              <a:ext uri="{FF2B5EF4-FFF2-40B4-BE49-F238E27FC236}">
                <a16:creationId xmlns:a16="http://schemas.microsoft.com/office/drawing/2014/main" id="{386BFCAB-B721-4D8D-D580-15A3ED2E367C}"/>
              </a:ext>
            </a:extLst>
          </p:cNvPr>
          <p:cNvSpPr txBox="1"/>
          <p:nvPr/>
        </p:nvSpPr>
        <p:spPr>
          <a:xfrm>
            <a:off x="1883034" y="4472918"/>
            <a:ext cx="4900324" cy="261610"/>
          </a:xfrm>
          <a:prstGeom prst="rect">
            <a:avLst/>
          </a:prstGeom>
          <a:noFill/>
        </p:spPr>
        <p:txBody>
          <a:bodyPr wrap="square">
            <a:spAutoFit/>
          </a:bodyPr>
          <a:lstStyle/>
          <a:p>
            <a:pPr algn="ctr"/>
            <a:r>
              <a:rPr lang="en-US" sz="1100"/>
              <a:t>https://www.epa.gov/egrid/power-profiler#/RFCW</a:t>
            </a:r>
          </a:p>
        </p:txBody>
      </p:sp>
      <p:sp>
        <p:nvSpPr>
          <p:cNvPr id="10" name="Right Brace 9">
            <a:extLst>
              <a:ext uri="{FF2B5EF4-FFF2-40B4-BE49-F238E27FC236}">
                <a16:creationId xmlns:a16="http://schemas.microsoft.com/office/drawing/2014/main" id="{4B7299BD-74CA-32AF-064E-50183C750427}"/>
              </a:ext>
            </a:extLst>
          </p:cNvPr>
          <p:cNvSpPr/>
          <p:nvPr/>
        </p:nvSpPr>
        <p:spPr>
          <a:xfrm>
            <a:off x="7968175" y="2297648"/>
            <a:ext cx="396240" cy="792092"/>
          </a:xfrm>
          <a:prstGeom prst="righ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7A84B360-6A9B-C6BA-1449-29B05D115465}"/>
              </a:ext>
            </a:extLst>
          </p:cNvPr>
          <p:cNvSpPr txBox="1"/>
          <p:nvPr/>
        </p:nvSpPr>
        <p:spPr>
          <a:xfrm>
            <a:off x="8382318" y="2381778"/>
            <a:ext cx="761682" cy="646331"/>
          </a:xfrm>
          <a:prstGeom prst="rect">
            <a:avLst/>
          </a:prstGeom>
          <a:noFill/>
        </p:spPr>
        <p:txBody>
          <a:bodyPr wrap="square" rtlCol="0">
            <a:spAutoFit/>
          </a:bodyPr>
          <a:lstStyle/>
          <a:p>
            <a:r>
              <a:rPr lang="en-US" sz="1200">
                <a:solidFill>
                  <a:schemeClr val="accent6">
                    <a:lumMod val="50000"/>
                  </a:schemeClr>
                </a:solidFill>
              </a:rPr>
              <a:t>Natural Gas and Coal</a:t>
            </a:r>
          </a:p>
        </p:txBody>
      </p:sp>
    </p:spTree>
    <p:extLst>
      <p:ext uri="{BB962C8B-B14F-4D97-AF65-F5344CB8AC3E}">
        <p14:creationId xmlns:p14="http://schemas.microsoft.com/office/powerpoint/2010/main" val="3536430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76293F-B0A9-7A9A-9E7D-49DFC848D9E4}"/>
              </a:ext>
            </a:extLst>
          </p:cNvPr>
          <p:cNvSpPr>
            <a:spLocks noGrp="1"/>
          </p:cNvSpPr>
          <p:nvPr>
            <p:ph type="sldNum" sz="quarter" idx="12"/>
          </p:nvPr>
        </p:nvSpPr>
        <p:spPr/>
        <p:txBody>
          <a:bodyPr/>
          <a:lstStyle/>
          <a:p>
            <a:fld id="{DBA1B0FB-D917-4C8C-928F-313BD683BF39}" type="slidenum">
              <a:rPr lang="en-US" smtClean="0"/>
              <a:t>3</a:t>
            </a:fld>
            <a:endParaRPr lang="en-US"/>
          </a:p>
        </p:txBody>
      </p:sp>
      <p:sp>
        <p:nvSpPr>
          <p:cNvPr id="6" name="TextBox 5">
            <a:extLst>
              <a:ext uri="{FF2B5EF4-FFF2-40B4-BE49-F238E27FC236}">
                <a16:creationId xmlns:a16="http://schemas.microsoft.com/office/drawing/2014/main" id="{C04BC5E8-4B14-516C-26C1-88248FEBA628}"/>
              </a:ext>
            </a:extLst>
          </p:cNvPr>
          <p:cNvSpPr txBox="1"/>
          <p:nvPr/>
        </p:nvSpPr>
        <p:spPr>
          <a:xfrm>
            <a:off x="171450" y="898033"/>
            <a:ext cx="4668774" cy="3785652"/>
          </a:xfrm>
          <a:prstGeom prst="rect">
            <a:avLst/>
          </a:prstGeom>
          <a:noFill/>
        </p:spPr>
        <p:txBody>
          <a:bodyPr wrap="square">
            <a:spAutoFit/>
          </a:bodyPr>
          <a:lstStyle/>
          <a:p>
            <a:r>
              <a:rPr lang="en-US" sz="1200" dirty="0">
                <a:solidFill>
                  <a:schemeClr val="accent2"/>
                </a:solidFill>
              </a:rPr>
              <a:t>6 Investing in the Future of Science and Technology </a:t>
            </a:r>
          </a:p>
          <a:p>
            <a:r>
              <a:rPr lang="en-US" sz="1200" dirty="0">
                <a:solidFill>
                  <a:schemeClr val="accent2"/>
                </a:solidFill>
              </a:rPr>
              <a:t>6.9 Sustainability and the Environment </a:t>
            </a:r>
          </a:p>
          <a:p>
            <a:endParaRPr lang="en-US" sz="1200" dirty="0"/>
          </a:p>
          <a:p>
            <a:r>
              <a:rPr lang="en-US" sz="1200" b="1" dirty="0"/>
              <a:t>Commitment to sustainability is a high priority for particle physics activities. </a:t>
            </a:r>
            <a:r>
              <a:rPr lang="en-US" sz="1200" dirty="0"/>
              <a:t>This includes energy and carbon management, energy efficiency and savings, and environmental impact. It concerns present and future accelerators as well as testing and computing facilities. </a:t>
            </a:r>
          </a:p>
          <a:p>
            <a:endParaRPr lang="en-US" sz="1200" dirty="0"/>
          </a:p>
          <a:p>
            <a:r>
              <a:rPr lang="en-US" sz="1200" dirty="0"/>
              <a:t>Important to:</a:t>
            </a:r>
          </a:p>
          <a:p>
            <a:pPr marL="214313" indent="-214313">
              <a:buFont typeface="Arial" panose="020B0604020202020204" pitchFamily="34" charset="0"/>
              <a:buChar char="•"/>
            </a:pPr>
            <a:r>
              <a:rPr lang="en-US" sz="1200" dirty="0"/>
              <a:t>Establish and launch at an early stage a full lifecycle sustainability effort.</a:t>
            </a:r>
          </a:p>
          <a:p>
            <a:pPr marL="214313" indent="-214313">
              <a:buFont typeface="Arial" panose="020B0604020202020204" pitchFamily="34" charset="0"/>
              <a:buChar char="•"/>
            </a:pPr>
            <a:r>
              <a:rPr lang="en-US" sz="1200" dirty="0"/>
              <a:t>Promote energy efficient accelerator concepts, as well as identification and development of energy saving accelerator technology.</a:t>
            </a:r>
          </a:p>
          <a:p>
            <a:endParaRPr lang="en-US" sz="1200" dirty="0"/>
          </a:p>
          <a:p>
            <a:r>
              <a:rPr lang="en-US" sz="1200" dirty="0"/>
              <a:t>Accelerator technologies play a key role in sustainability:</a:t>
            </a:r>
          </a:p>
          <a:p>
            <a:pPr marL="214313" indent="-214313">
              <a:buFont typeface="Arial" panose="020B0604020202020204" pitchFamily="34" charset="0"/>
              <a:buChar char="•"/>
            </a:pPr>
            <a:r>
              <a:rPr lang="en-US" sz="1200" dirty="0"/>
              <a:t>Investments in high field magnets are benefiting materials science, fusion energy research (FES), and commercial development</a:t>
            </a:r>
          </a:p>
          <a:p>
            <a:pPr marL="214313" indent="-214313">
              <a:buFont typeface="Arial" panose="020B0604020202020204" pitchFamily="34" charset="0"/>
              <a:buChar char="•"/>
            </a:pPr>
            <a:r>
              <a:rPr lang="en-US" sz="1200" dirty="0"/>
              <a:t>Innovation in electric power generation, management and distribution also contribute to sustainable development.</a:t>
            </a:r>
          </a:p>
        </p:txBody>
      </p:sp>
      <p:sp>
        <p:nvSpPr>
          <p:cNvPr id="9" name="Title 6">
            <a:extLst>
              <a:ext uri="{FF2B5EF4-FFF2-40B4-BE49-F238E27FC236}">
                <a16:creationId xmlns:a16="http://schemas.microsoft.com/office/drawing/2014/main" id="{06741DEB-18E9-E58C-3830-550633821B2D}"/>
              </a:ext>
            </a:extLst>
          </p:cNvPr>
          <p:cNvSpPr txBox="1">
            <a:spLocks/>
          </p:cNvSpPr>
          <p:nvPr/>
        </p:nvSpPr>
        <p:spPr>
          <a:xfrm>
            <a:off x="34924" y="87375"/>
            <a:ext cx="9074152" cy="936971"/>
          </a:xfrm>
          <a:prstGeom prst="rect">
            <a:avLst/>
          </a:prstGeom>
        </p:spPr>
        <p:txBody>
          <a:bodyPr/>
          <a:lst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a:lstStyle>
          <a:p>
            <a:r>
              <a:rPr lang="en-US" sz="2200" b="1">
                <a:latin typeface="Helvetica" panose="020B0604020202020204" pitchFamily="34" charset="0"/>
                <a:cs typeface="Helvetica" panose="020B0604020202020204" pitchFamily="34" charset="0"/>
              </a:rPr>
              <a:t>Sustainability and 2023 Particle Physics Project Prioritization Panel (P5) Report</a:t>
            </a:r>
          </a:p>
        </p:txBody>
      </p:sp>
      <p:sp>
        <p:nvSpPr>
          <p:cNvPr id="11" name="TextBox 10">
            <a:extLst>
              <a:ext uri="{FF2B5EF4-FFF2-40B4-BE49-F238E27FC236}">
                <a16:creationId xmlns:a16="http://schemas.microsoft.com/office/drawing/2014/main" id="{7BEF3A92-75A1-BFAA-BFB5-E69E298E6138}"/>
              </a:ext>
            </a:extLst>
          </p:cNvPr>
          <p:cNvSpPr txBox="1"/>
          <p:nvPr/>
        </p:nvSpPr>
        <p:spPr>
          <a:xfrm>
            <a:off x="2669536" y="447841"/>
            <a:ext cx="6474464" cy="276999"/>
          </a:xfrm>
          <a:prstGeom prst="rect">
            <a:avLst/>
          </a:prstGeom>
          <a:noFill/>
        </p:spPr>
        <p:txBody>
          <a:bodyPr wrap="square">
            <a:spAutoFit/>
          </a:bodyPr>
          <a:lstStyle/>
          <a:p>
            <a:r>
              <a:rPr lang="en-US" sz="1200" b="1"/>
              <a:t>A 10-year strategic plan for US particle physics, in the context of a 20-year global strategy</a:t>
            </a:r>
            <a:endParaRPr lang="en-US" sz="1200" b="1" i="1"/>
          </a:p>
        </p:txBody>
      </p:sp>
      <p:pic>
        <p:nvPicPr>
          <p:cNvPr id="8" name="Picture 7" descr="Graphical user interface, text, application&#10;&#10;Description automatically generated">
            <a:extLst>
              <a:ext uri="{FF2B5EF4-FFF2-40B4-BE49-F238E27FC236}">
                <a16:creationId xmlns:a16="http://schemas.microsoft.com/office/drawing/2014/main" id="{6C66CE1E-5E21-09D9-EDD0-CECB3C4F69AC}"/>
              </a:ext>
            </a:extLst>
          </p:cNvPr>
          <p:cNvPicPr>
            <a:picLocks noChangeAspect="1"/>
          </p:cNvPicPr>
          <p:nvPr/>
        </p:nvPicPr>
        <p:blipFill rotWithShape="1">
          <a:blip r:embed="rId2"/>
          <a:srcRect l="43471" t="21986" r="25067" b="524"/>
          <a:stretch/>
        </p:blipFill>
        <p:spPr>
          <a:xfrm>
            <a:off x="6625589" y="898033"/>
            <a:ext cx="2346961" cy="31009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A picture containing timeline&#10;&#10;Description automatically generated">
            <a:extLst>
              <a:ext uri="{FF2B5EF4-FFF2-40B4-BE49-F238E27FC236}">
                <a16:creationId xmlns:a16="http://schemas.microsoft.com/office/drawing/2014/main" id="{C5B2C625-BAEE-2821-4E3C-2A2BE1F925DA}"/>
              </a:ext>
            </a:extLst>
          </p:cNvPr>
          <p:cNvPicPr>
            <a:picLocks noChangeAspect="1"/>
          </p:cNvPicPr>
          <p:nvPr/>
        </p:nvPicPr>
        <p:blipFill>
          <a:blip r:embed="rId3"/>
          <a:stretch>
            <a:fillRect/>
          </a:stretch>
        </p:blipFill>
        <p:spPr>
          <a:xfrm>
            <a:off x="4934078" y="2401062"/>
            <a:ext cx="3571885" cy="1907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1238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DEE3EC-7E6A-C67D-BDB8-C86CFA39A643}"/>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6" name="Slide Number Placeholder 5">
            <a:extLst>
              <a:ext uri="{FF2B5EF4-FFF2-40B4-BE49-F238E27FC236}">
                <a16:creationId xmlns:a16="http://schemas.microsoft.com/office/drawing/2014/main" id="{E903D917-DFC0-166F-C65F-C6251990CFF3}"/>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a:p>
        </p:txBody>
      </p:sp>
      <p:pic>
        <p:nvPicPr>
          <p:cNvPr id="11" name="slide2" descr="Fermilab: FY23 Energy Flows">
            <a:extLst>
              <a:ext uri="{FF2B5EF4-FFF2-40B4-BE49-F238E27FC236}">
                <a16:creationId xmlns:a16="http://schemas.microsoft.com/office/drawing/2014/main" id="{380A366E-61B5-4E83-C6D2-32BC5CDCA284}"/>
              </a:ext>
            </a:extLst>
          </p:cNvPr>
          <p:cNvPicPr>
            <a:picLocks noChangeAspect="1"/>
          </p:cNvPicPr>
          <p:nvPr/>
        </p:nvPicPr>
        <p:blipFill rotWithShape="1">
          <a:blip r:embed="rId2">
            <a:extLst>
              <a:ext uri="{28A0092B-C50C-407E-A947-70E740481C1C}">
                <a14:useLocalDpi xmlns:a14="http://schemas.microsoft.com/office/drawing/2010/main" val="0"/>
              </a:ext>
            </a:extLst>
          </a:blip>
          <a:srcRect t="7541"/>
          <a:stretch/>
        </p:blipFill>
        <p:spPr>
          <a:xfrm>
            <a:off x="563301" y="449727"/>
            <a:ext cx="8164387" cy="4244046"/>
          </a:xfrm>
          <a:prstGeom prst="rect">
            <a:avLst/>
          </a:prstGeom>
        </p:spPr>
      </p:pic>
      <p:sp>
        <p:nvSpPr>
          <p:cNvPr id="2" name="TextBox 1">
            <a:extLst>
              <a:ext uri="{FF2B5EF4-FFF2-40B4-BE49-F238E27FC236}">
                <a16:creationId xmlns:a16="http://schemas.microsoft.com/office/drawing/2014/main" id="{6A4561CA-7959-447B-5FF3-393D5333CB25}"/>
              </a:ext>
            </a:extLst>
          </p:cNvPr>
          <p:cNvSpPr txBox="1"/>
          <p:nvPr/>
        </p:nvSpPr>
        <p:spPr>
          <a:xfrm rot="16200000">
            <a:off x="-1377969" y="2585545"/>
            <a:ext cx="3365938" cy="369332"/>
          </a:xfrm>
          <a:prstGeom prst="rect">
            <a:avLst/>
          </a:prstGeom>
          <a:noFill/>
        </p:spPr>
        <p:txBody>
          <a:bodyPr wrap="square" rtlCol="0">
            <a:spAutoFit/>
          </a:bodyPr>
          <a:lstStyle/>
          <a:p>
            <a:r>
              <a:rPr lang="en-US" sz="1800"/>
              <a:t>Energy consumption by end use</a:t>
            </a:r>
          </a:p>
        </p:txBody>
      </p:sp>
      <p:sp>
        <p:nvSpPr>
          <p:cNvPr id="5" name="Title 2">
            <a:extLst>
              <a:ext uri="{FF2B5EF4-FFF2-40B4-BE49-F238E27FC236}">
                <a16:creationId xmlns:a16="http://schemas.microsoft.com/office/drawing/2014/main" id="{5A61F282-C0A0-C6DA-9F80-1884C8FF564B}"/>
              </a:ext>
            </a:extLst>
          </p:cNvPr>
          <p:cNvSpPr>
            <a:spLocks noGrp="1"/>
          </p:cNvSpPr>
          <p:nvPr>
            <p:ph type="title"/>
          </p:nvPr>
        </p:nvSpPr>
        <p:spPr>
          <a:xfrm>
            <a:off x="228600" y="188814"/>
            <a:ext cx="8686800" cy="320908"/>
          </a:xfrm>
        </p:spPr>
        <p:txBody>
          <a:bodyPr/>
          <a:lstStyle/>
          <a:p>
            <a:r>
              <a:rPr lang="en-US"/>
              <a:t>Fermilab Electricity Breakdown FY 2023</a:t>
            </a:r>
          </a:p>
        </p:txBody>
      </p:sp>
    </p:spTree>
    <p:extLst>
      <p:ext uri="{BB962C8B-B14F-4D97-AF65-F5344CB8AC3E}">
        <p14:creationId xmlns:p14="http://schemas.microsoft.com/office/powerpoint/2010/main" val="3659399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0DA0-7B2D-4643-BB60-6BBEF03A3D65}"/>
              </a:ext>
            </a:extLst>
          </p:cNvPr>
          <p:cNvSpPr>
            <a:spLocks noGrp="1"/>
          </p:cNvSpPr>
          <p:nvPr>
            <p:ph type="title"/>
          </p:nvPr>
        </p:nvSpPr>
        <p:spPr/>
        <p:txBody>
          <a:bodyPr/>
          <a:lstStyle/>
          <a:p>
            <a:r>
              <a:rPr lang="en-US"/>
              <a:t>Fermilab Resilience and Efficiency Project</a:t>
            </a:r>
          </a:p>
        </p:txBody>
      </p:sp>
      <p:sp>
        <p:nvSpPr>
          <p:cNvPr id="3" name="Slide Number Placeholder 2">
            <a:extLst>
              <a:ext uri="{FF2B5EF4-FFF2-40B4-BE49-F238E27FC236}">
                <a16:creationId xmlns:a16="http://schemas.microsoft.com/office/drawing/2014/main" id="{C3170477-C4B3-421C-BF97-FBCF7016471C}"/>
              </a:ext>
            </a:extLst>
          </p:cNvPr>
          <p:cNvSpPr>
            <a:spLocks noGrp="1"/>
          </p:cNvSpPr>
          <p:nvPr>
            <p:ph type="sldNum" sz="quarter" idx="4"/>
          </p:nvPr>
        </p:nvSpPr>
        <p:spPr/>
        <p:txBody>
          <a:bodyPr/>
          <a:lstStyle/>
          <a:p>
            <a:fld id="{48F63A3B-78C7-47BE-AE5E-E10140E04643}" type="slidenum">
              <a:rPr lang="en-US" smtClean="0">
                <a:latin typeface="Arial" charset="0"/>
                <a:cs typeface="Arial" charset="0"/>
              </a:rPr>
              <a:pPr/>
              <a:t>31</a:t>
            </a:fld>
            <a:endParaRPr lang="en-US"/>
          </a:p>
        </p:txBody>
      </p:sp>
      <p:graphicFrame>
        <p:nvGraphicFramePr>
          <p:cNvPr id="5" name="Diagram 4">
            <a:extLst>
              <a:ext uri="{FF2B5EF4-FFF2-40B4-BE49-F238E27FC236}">
                <a16:creationId xmlns:a16="http://schemas.microsoft.com/office/drawing/2014/main" id="{0862B09F-B3B0-4AA2-BD40-FAFC2EC8D3D7}"/>
              </a:ext>
            </a:extLst>
          </p:cNvPr>
          <p:cNvGraphicFramePr/>
          <p:nvPr/>
        </p:nvGraphicFramePr>
        <p:xfrm>
          <a:off x="1399081" y="1080950"/>
          <a:ext cx="5589842" cy="3395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allout: Line with Accent Bar 6">
            <a:extLst>
              <a:ext uri="{FF2B5EF4-FFF2-40B4-BE49-F238E27FC236}">
                <a16:creationId xmlns:a16="http://schemas.microsoft.com/office/drawing/2014/main" id="{837CBEA7-ECA7-444E-97D2-D471ACC06257}"/>
              </a:ext>
            </a:extLst>
          </p:cNvPr>
          <p:cNvSpPr/>
          <p:nvPr/>
        </p:nvSpPr>
        <p:spPr>
          <a:xfrm flipH="1">
            <a:off x="311003" y="1025634"/>
            <a:ext cx="1843994" cy="1462382"/>
          </a:xfrm>
          <a:prstGeom prst="accentCallout1">
            <a:avLst>
              <a:gd name="adj1" fmla="val 18750"/>
              <a:gd name="adj2" fmla="val -8333"/>
              <a:gd name="adj3" fmla="val 39996"/>
              <a:gd name="adj4" fmla="val -44716"/>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106" indent="-88106">
              <a:spcAft>
                <a:spcPts val="900"/>
              </a:spcAft>
              <a:buFont typeface="Arial" panose="020B0604020202020204" pitchFamily="34" charset="0"/>
              <a:buChar char="•"/>
            </a:pPr>
            <a:r>
              <a:rPr lang="en-US" sz="900">
                <a:solidFill>
                  <a:schemeClr val="tx1"/>
                </a:solidFill>
              </a:rPr>
              <a:t>Improving Energy Infrastructure &amp; resiliency </a:t>
            </a:r>
          </a:p>
          <a:p>
            <a:pPr marL="88106" indent="-88106">
              <a:spcAft>
                <a:spcPts val="900"/>
              </a:spcAft>
              <a:buFont typeface="Arial" panose="020B0604020202020204" pitchFamily="34" charset="0"/>
              <a:buChar char="•"/>
            </a:pPr>
            <a:r>
              <a:rPr lang="en-US" sz="900">
                <a:solidFill>
                  <a:schemeClr val="tx1"/>
                </a:solidFill>
              </a:rPr>
              <a:t>Providing Energy Security</a:t>
            </a:r>
          </a:p>
          <a:p>
            <a:pPr marL="88106" indent="-88106">
              <a:spcAft>
                <a:spcPts val="900"/>
              </a:spcAft>
              <a:buFont typeface="Arial" panose="020B0604020202020204" pitchFamily="34" charset="0"/>
              <a:buChar char="•"/>
            </a:pPr>
            <a:r>
              <a:rPr lang="en-US" sz="900">
                <a:solidFill>
                  <a:schemeClr val="tx1"/>
                </a:solidFill>
              </a:rPr>
              <a:t>Energy savings in conjunction with continuity of the mission</a:t>
            </a:r>
          </a:p>
          <a:p>
            <a:pPr marL="88106" indent="-88106">
              <a:spcAft>
                <a:spcPts val="900"/>
              </a:spcAft>
              <a:buFont typeface="Arial" panose="020B0604020202020204" pitchFamily="34" charset="0"/>
              <a:buChar char="•"/>
            </a:pPr>
            <a:r>
              <a:rPr lang="en-US" sz="900">
                <a:solidFill>
                  <a:schemeClr val="tx1"/>
                </a:solidFill>
              </a:rPr>
              <a:t>Addressing building operational issues</a:t>
            </a:r>
          </a:p>
        </p:txBody>
      </p:sp>
      <p:sp>
        <p:nvSpPr>
          <p:cNvPr id="8" name="Callout: Line with Accent Bar 7">
            <a:extLst>
              <a:ext uri="{FF2B5EF4-FFF2-40B4-BE49-F238E27FC236}">
                <a16:creationId xmlns:a16="http://schemas.microsoft.com/office/drawing/2014/main" id="{CA06DAC5-9804-4BD5-A772-157BFB39DF49}"/>
              </a:ext>
            </a:extLst>
          </p:cNvPr>
          <p:cNvSpPr/>
          <p:nvPr/>
        </p:nvSpPr>
        <p:spPr>
          <a:xfrm flipH="1">
            <a:off x="311003" y="2945418"/>
            <a:ext cx="1843994" cy="1996010"/>
          </a:xfrm>
          <a:prstGeom prst="accentCallout1">
            <a:avLst>
              <a:gd name="adj1" fmla="val 80253"/>
              <a:gd name="adj2" fmla="val -7482"/>
              <a:gd name="adj3" fmla="val 60497"/>
              <a:gd name="adj4" fmla="val -455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106" indent="-88106">
              <a:spcAft>
                <a:spcPts val="900"/>
              </a:spcAft>
              <a:buFont typeface="Arial" panose="020B0604020202020204" pitchFamily="34" charset="0"/>
              <a:buChar char="•"/>
            </a:pPr>
            <a:r>
              <a:rPr lang="en-US" sz="900">
                <a:solidFill>
                  <a:schemeClr val="tx1"/>
                </a:solidFill>
              </a:rPr>
              <a:t>MCS integrating generation assets &amp; battery energy storage</a:t>
            </a:r>
          </a:p>
          <a:p>
            <a:pPr marL="88106" indent="-88106">
              <a:spcAft>
                <a:spcPts val="900"/>
              </a:spcAft>
              <a:buFont typeface="Arial" panose="020B0604020202020204" pitchFamily="34" charset="0"/>
              <a:buChar char="•"/>
            </a:pPr>
            <a:r>
              <a:rPr lang="en-US" sz="900">
                <a:solidFill>
                  <a:schemeClr val="tx1"/>
                </a:solidFill>
              </a:rPr>
              <a:t>Maximize new on-site energy PV</a:t>
            </a:r>
          </a:p>
          <a:p>
            <a:pPr marL="88106" indent="-88106">
              <a:spcAft>
                <a:spcPts val="900"/>
              </a:spcAft>
              <a:buFont typeface="Arial" panose="020B0604020202020204" pitchFamily="34" charset="0"/>
              <a:buChar char="•"/>
            </a:pPr>
            <a:r>
              <a:rPr lang="en-US" sz="900">
                <a:solidFill>
                  <a:schemeClr val="tx1"/>
                </a:solidFill>
              </a:rPr>
              <a:t>Meet Government mandates </a:t>
            </a:r>
          </a:p>
          <a:p>
            <a:pPr marL="88106" indent="-88106">
              <a:spcAft>
                <a:spcPts val="900"/>
              </a:spcAft>
              <a:buFont typeface="Arial" panose="020B0604020202020204" pitchFamily="34" charset="0"/>
              <a:buChar char="•"/>
            </a:pPr>
            <a:r>
              <a:rPr lang="en-US" sz="900">
                <a:solidFill>
                  <a:schemeClr val="tx1"/>
                </a:solidFill>
              </a:rPr>
              <a:t>Microgrid and fast load shedding paired with generation</a:t>
            </a:r>
          </a:p>
        </p:txBody>
      </p:sp>
      <p:sp>
        <p:nvSpPr>
          <p:cNvPr id="9" name="Callout: Line with Accent Bar 8">
            <a:extLst>
              <a:ext uri="{FF2B5EF4-FFF2-40B4-BE49-F238E27FC236}">
                <a16:creationId xmlns:a16="http://schemas.microsoft.com/office/drawing/2014/main" id="{CC51DC98-A558-48AC-8E1B-7E1B09106DD1}"/>
              </a:ext>
            </a:extLst>
          </p:cNvPr>
          <p:cNvSpPr/>
          <p:nvPr/>
        </p:nvSpPr>
        <p:spPr>
          <a:xfrm>
            <a:off x="6233007" y="1080188"/>
            <a:ext cx="1963476" cy="1569371"/>
          </a:xfrm>
          <a:prstGeom prst="accentCallout1">
            <a:avLst>
              <a:gd name="adj1" fmla="val 18750"/>
              <a:gd name="adj2" fmla="val -8333"/>
              <a:gd name="adj3" fmla="val 40461"/>
              <a:gd name="adj4" fmla="val -40992"/>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106" indent="-88106">
              <a:spcAft>
                <a:spcPts val="900"/>
              </a:spcAft>
              <a:buFont typeface="Arial" panose="020B0604020202020204" pitchFamily="34" charset="0"/>
              <a:buChar char="•"/>
            </a:pPr>
            <a:r>
              <a:rPr lang="en-US" sz="900">
                <a:solidFill>
                  <a:schemeClr val="tx1"/>
                </a:solidFill>
              </a:rPr>
              <a:t>Energy Conservation measures at 22 buildings</a:t>
            </a:r>
          </a:p>
          <a:p>
            <a:pPr marL="88106" indent="-88106">
              <a:spcAft>
                <a:spcPts val="900"/>
              </a:spcAft>
              <a:buFont typeface="Arial" panose="020B0604020202020204" pitchFamily="34" charset="0"/>
              <a:buChar char="•"/>
            </a:pPr>
            <a:r>
              <a:rPr lang="en-US" sz="900">
                <a:solidFill>
                  <a:schemeClr val="tx1"/>
                </a:solidFill>
              </a:rPr>
              <a:t>On Site Generation</a:t>
            </a:r>
          </a:p>
          <a:p>
            <a:pPr marL="88106" indent="-88106">
              <a:spcAft>
                <a:spcPts val="900"/>
              </a:spcAft>
              <a:buFont typeface="Arial" panose="020B0604020202020204" pitchFamily="34" charset="0"/>
              <a:buChar char="•"/>
            </a:pPr>
            <a:r>
              <a:rPr lang="en-US" sz="900">
                <a:solidFill>
                  <a:schemeClr val="tx1"/>
                </a:solidFill>
              </a:rPr>
              <a:t>Continuous Monitoring of Energy Systems</a:t>
            </a:r>
          </a:p>
          <a:p>
            <a:pPr marL="88106" indent="-88106">
              <a:spcAft>
                <a:spcPts val="900"/>
              </a:spcAft>
              <a:buFont typeface="Arial" panose="020B0604020202020204" pitchFamily="34" charset="0"/>
              <a:buChar char="•"/>
            </a:pPr>
            <a:r>
              <a:rPr lang="en-US" sz="900">
                <a:solidFill>
                  <a:schemeClr val="tx1"/>
                </a:solidFill>
              </a:rPr>
              <a:t>Energy Security</a:t>
            </a:r>
          </a:p>
          <a:p>
            <a:pPr marL="88106" indent="-88106">
              <a:spcAft>
                <a:spcPts val="900"/>
              </a:spcAft>
              <a:buFont typeface="Arial" panose="020B0604020202020204" pitchFamily="34" charset="0"/>
              <a:buChar char="•"/>
            </a:pPr>
            <a:r>
              <a:rPr lang="en-US" sz="900">
                <a:solidFill>
                  <a:schemeClr val="tx1"/>
                </a:solidFill>
              </a:rPr>
              <a:t>Operation &amp; Maintenance of Systems</a:t>
            </a:r>
          </a:p>
        </p:txBody>
      </p:sp>
      <p:sp>
        <p:nvSpPr>
          <p:cNvPr id="10" name="Callout: Line with Accent Bar 9">
            <a:extLst>
              <a:ext uri="{FF2B5EF4-FFF2-40B4-BE49-F238E27FC236}">
                <a16:creationId xmlns:a16="http://schemas.microsoft.com/office/drawing/2014/main" id="{E4129331-272A-4DB8-AC8D-A8E4B1083440}"/>
              </a:ext>
            </a:extLst>
          </p:cNvPr>
          <p:cNvSpPr/>
          <p:nvPr/>
        </p:nvSpPr>
        <p:spPr>
          <a:xfrm>
            <a:off x="6233007" y="2813992"/>
            <a:ext cx="1957908" cy="1996010"/>
          </a:xfrm>
          <a:prstGeom prst="accentCallout1">
            <a:avLst>
              <a:gd name="adj1" fmla="val 75129"/>
              <a:gd name="adj2" fmla="val -9080"/>
              <a:gd name="adj3" fmla="val 55372"/>
              <a:gd name="adj4" fmla="val -3762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106" indent="-88106">
              <a:spcAft>
                <a:spcPts val="900"/>
              </a:spcAft>
              <a:buFont typeface="Arial" panose="020B0604020202020204" pitchFamily="34" charset="0"/>
              <a:buChar char="•"/>
            </a:pPr>
            <a:r>
              <a:rPr lang="en-US" sz="900">
                <a:solidFill>
                  <a:schemeClr val="tx1"/>
                </a:solidFill>
              </a:rPr>
              <a:t>Being first with the proposed level of on-site generation in conjunction with energy security </a:t>
            </a:r>
          </a:p>
          <a:p>
            <a:pPr marL="88106" indent="-88106">
              <a:spcAft>
                <a:spcPts val="900"/>
              </a:spcAft>
              <a:buFont typeface="Arial" panose="020B0604020202020204" pitchFamily="34" charset="0"/>
              <a:buChar char="•"/>
            </a:pPr>
            <a:r>
              <a:rPr lang="en-US" sz="900">
                <a:solidFill>
                  <a:schemeClr val="tx1"/>
                </a:solidFill>
              </a:rPr>
              <a:t>Providing customized solutions to Fermilab</a:t>
            </a:r>
          </a:p>
          <a:p>
            <a:pPr marL="88106" indent="-88106">
              <a:spcAft>
                <a:spcPts val="900"/>
              </a:spcAft>
              <a:buFont typeface="Arial" panose="020B0604020202020204" pitchFamily="34" charset="0"/>
              <a:buChar char="•"/>
            </a:pPr>
            <a:r>
              <a:rPr lang="en-US" sz="900">
                <a:solidFill>
                  <a:schemeClr val="tx1"/>
                </a:solidFill>
              </a:rPr>
              <a:t>Integration of advanced technology lighting</a:t>
            </a:r>
          </a:p>
          <a:p>
            <a:pPr marL="88106" indent="-88106">
              <a:spcAft>
                <a:spcPts val="900"/>
              </a:spcAft>
              <a:buFont typeface="Arial" panose="020B0604020202020204" pitchFamily="34" charset="0"/>
              <a:buChar char="•"/>
            </a:pPr>
            <a:r>
              <a:rPr lang="en-US" sz="900">
                <a:solidFill>
                  <a:schemeClr val="tx1"/>
                </a:solidFill>
              </a:rPr>
              <a:t>Creative Financing &amp; Deal Structures</a:t>
            </a:r>
          </a:p>
          <a:p>
            <a:pPr marL="88106" indent="-88106">
              <a:spcAft>
                <a:spcPts val="900"/>
              </a:spcAft>
              <a:buFont typeface="Arial" panose="020B0604020202020204" pitchFamily="34" charset="0"/>
              <a:buChar char="•"/>
            </a:pPr>
            <a:r>
              <a:rPr lang="en-US" sz="900">
                <a:solidFill>
                  <a:schemeClr val="tx1"/>
                </a:solidFill>
              </a:rPr>
              <a:t>Integrating utility rebate programs</a:t>
            </a:r>
          </a:p>
        </p:txBody>
      </p:sp>
      <p:sp>
        <p:nvSpPr>
          <p:cNvPr id="4" name="TextBox 3">
            <a:extLst>
              <a:ext uri="{FF2B5EF4-FFF2-40B4-BE49-F238E27FC236}">
                <a16:creationId xmlns:a16="http://schemas.microsoft.com/office/drawing/2014/main" id="{721542BC-F56B-70FF-B231-E029120E8401}"/>
              </a:ext>
            </a:extLst>
          </p:cNvPr>
          <p:cNvSpPr txBox="1"/>
          <p:nvPr/>
        </p:nvSpPr>
        <p:spPr>
          <a:xfrm>
            <a:off x="6334723" y="663"/>
            <a:ext cx="2809277" cy="646331"/>
          </a:xfrm>
          <a:prstGeom prst="rect">
            <a:avLst/>
          </a:prstGeom>
          <a:solidFill>
            <a:schemeClr val="bg1">
              <a:lumMod val="95000"/>
            </a:schemeClr>
          </a:solidFill>
        </p:spPr>
        <p:txBody>
          <a:bodyPr wrap="square" rtlCol="0">
            <a:spAutoFit/>
          </a:bodyPr>
          <a:lstStyle/>
          <a:p>
            <a:r>
              <a:rPr lang="en-US" sz="1800"/>
              <a:t>Zero Emission Energy &amp; Buildings</a:t>
            </a:r>
          </a:p>
        </p:txBody>
      </p:sp>
    </p:spTree>
    <p:extLst>
      <p:ext uri="{BB962C8B-B14F-4D97-AF65-F5344CB8AC3E}">
        <p14:creationId xmlns:p14="http://schemas.microsoft.com/office/powerpoint/2010/main" val="1870163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EBA169-CB1D-F4CB-DE05-E8124173627A}"/>
              </a:ext>
            </a:extLst>
          </p:cNvPr>
          <p:cNvSpPr>
            <a:spLocks noGrp="1"/>
          </p:cNvSpPr>
          <p:nvPr>
            <p:ph idx="1"/>
          </p:nvPr>
        </p:nvSpPr>
        <p:spPr>
          <a:xfrm>
            <a:off x="222254" y="1278672"/>
            <a:ext cx="3889914" cy="3534445"/>
          </a:xfrm>
        </p:spPr>
        <p:txBody>
          <a:bodyPr/>
          <a:lstStyle/>
          <a:p>
            <a:r>
              <a:rPr lang="en-US" dirty="0"/>
              <a:t>Solar generation will exceed base load at peak generation and be net metered with ComEd.</a:t>
            </a:r>
          </a:p>
          <a:p>
            <a:r>
              <a:rPr lang="en-US" dirty="0"/>
              <a:t>Projected generation of approximately 134,805,700 kWh/year.  </a:t>
            </a:r>
          </a:p>
          <a:p>
            <a:r>
              <a:rPr lang="en-US" dirty="0"/>
              <a:t>Offsetting overall fossil fuel electrical usage by more than half. </a:t>
            </a:r>
          </a:p>
          <a:p>
            <a:endParaRPr lang="en-US" dirty="0"/>
          </a:p>
        </p:txBody>
      </p:sp>
      <p:sp>
        <p:nvSpPr>
          <p:cNvPr id="3" name="Title 2">
            <a:extLst>
              <a:ext uri="{FF2B5EF4-FFF2-40B4-BE49-F238E27FC236}">
                <a16:creationId xmlns:a16="http://schemas.microsoft.com/office/drawing/2014/main" id="{47D29349-453A-D542-1451-60E6EAEA1086}"/>
              </a:ext>
            </a:extLst>
          </p:cNvPr>
          <p:cNvSpPr>
            <a:spLocks noGrp="1"/>
          </p:cNvSpPr>
          <p:nvPr>
            <p:ph type="title"/>
          </p:nvPr>
        </p:nvSpPr>
        <p:spPr>
          <a:xfrm>
            <a:off x="222250" y="478745"/>
            <a:ext cx="4053468" cy="666113"/>
          </a:xfrm>
        </p:spPr>
        <p:txBody>
          <a:bodyPr/>
          <a:lstStyle/>
          <a:p>
            <a:r>
              <a:rPr lang="en-US"/>
              <a:t>Fermilab Resilience and Efficiency Project </a:t>
            </a:r>
            <a:br>
              <a:rPr lang="en-US"/>
            </a:br>
            <a:r>
              <a:rPr lang="en-US"/>
              <a:t>Ongoing Development – PV</a:t>
            </a:r>
          </a:p>
        </p:txBody>
      </p:sp>
      <p:sp>
        <p:nvSpPr>
          <p:cNvPr id="4" name="Date Placeholder 3">
            <a:extLst>
              <a:ext uri="{FF2B5EF4-FFF2-40B4-BE49-F238E27FC236}">
                <a16:creationId xmlns:a16="http://schemas.microsoft.com/office/drawing/2014/main" id="{AF966232-2BCF-585B-362B-225E88056474}"/>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5" name="Footer Placeholder 4">
            <a:extLst>
              <a:ext uri="{FF2B5EF4-FFF2-40B4-BE49-F238E27FC236}">
                <a16:creationId xmlns:a16="http://schemas.microsoft.com/office/drawing/2014/main" id="{5DD4696C-8EE6-96D7-58B6-90A681CD9C0B}"/>
              </a:ext>
            </a:extLst>
          </p:cNvPr>
          <p:cNvSpPr>
            <a:spLocks noGrp="1"/>
          </p:cNvSpPr>
          <p:nvPr>
            <p:ph type="ftr" sz="quarter" idx="3"/>
          </p:nvPr>
        </p:nvSpPr>
        <p:spPr/>
        <p:txBody>
          <a:bodyPr/>
          <a:lstStyle/>
          <a:p>
            <a:pPr>
              <a:defRPr/>
            </a:pPr>
            <a:r>
              <a:rPr lang="en-US"/>
              <a:t>Catherine Hurley | Sustainability Program Update</a:t>
            </a:r>
            <a:endParaRPr lang="en-US" b="1"/>
          </a:p>
        </p:txBody>
      </p:sp>
      <p:sp>
        <p:nvSpPr>
          <p:cNvPr id="6" name="Slide Number Placeholder 5">
            <a:extLst>
              <a:ext uri="{FF2B5EF4-FFF2-40B4-BE49-F238E27FC236}">
                <a16:creationId xmlns:a16="http://schemas.microsoft.com/office/drawing/2014/main" id="{BB20CD4F-C18A-9C65-B100-6B9BBCBB7F71}"/>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a:p>
        </p:txBody>
      </p:sp>
      <p:pic>
        <p:nvPicPr>
          <p:cNvPr id="7" name="Picture 6">
            <a:extLst>
              <a:ext uri="{FF2B5EF4-FFF2-40B4-BE49-F238E27FC236}">
                <a16:creationId xmlns:a16="http://schemas.microsoft.com/office/drawing/2014/main" id="{D6546680-84A6-0EAC-6046-78489062B3F7}"/>
              </a:ext>
            </a:extLst>
          </p:cNvPr>
          <p:cNvPicPr>
            <a:picLocks noChangeAspect="1"/>
          </p:cNvPicPr>
          <p:nvPr/>
        </p:nvPicPr>
        <p:blipFill>
          <a:blip r:embed="rId2"/>
          <a:stretch>
            <a:fillRect/>
          </a:stretch>
        </p:blipFill>
        <p:spPr>
          <a:xfrm>
            <a:off x="4184194" y="2532123"/>
            <a:ext cx="4985455" cy="2524002"/>
          </a:xfrm>
          <a:prstGeom prst="rect">
            <a:avLst/>
          </a:prstGeom>
        </p:spPr>
      </p:pic>
      <p:pic>
        <p:nvPicPr>
          <p:cNvPr id="8" name="Picture 7">
            <a:extLst>
              <a:ext uri="{FF2B5EF4-FFF2-40B4-BE49-F238E27FC236}">
                <a16:creationId xmlns:a16="http://schemas.microsoft.com/office/drawing/2014/main" id="{7EB881A8-B23C-537B-249B-DD3D4BB08608}"/>
              </a:ext>
            </a:extLst>
          </p:cNvPr>
          <p:cNvPicPr>
            <a:picLocks noChangeAspect="1"/>
          </p:cNvPicPr>
          <p:nvPr/>
        </p:nvPicPr>
        <p:blipFill>
          <a:blip r:embed="rId3"/>
          <a:stretch>
            <a:fillRect/>
          </a:stretch>
        </p:blipFill>
        <p:spPr>
          <a:xfrm>
            <a:off x="4209844" y="-4637"/>
            <a:ext cx="4934156" cy="2576387"/>
          </a:xfrm>
          <a:prstGeom prst="rect">
            <a:avLst/>
          </a:prstGeom>
        </p:spPr>
      </p:pic>
      <p:sp>
        <p:nvSpPr>
          <p:cNvPr id="9" name="TextBox 8">
            <a:extLst>
              <a:ext uri="{FF2B5EF4-FFF2-40B4-BE49-F238E27FC236}">
                <a16:creationId xmlns:a16="http://schemas.microsoft.com/office/drawing/2014/main" id="{0B9AAB41-2FAC-4CC6-98C7-133D68862633}"/>
              </a:ext>
            </a:extLst>
          </p:cNvPr>
          <p:cNvSpPr txBox="1"/>
          <p:nvPr/>
        </p:nvSpPr>
        <p:spPr>
          <a:xfrm>
            <a:off x="6334723" y="663"/>
            <a:ext cx="2809277" cy="646331"/>
          </a:xfrm>
          <a:prstGeom prst="rect">
            <a:avLst/>
          </a:prstGeom>
          <a:solidFill>
            <a:schemeClr val="bg1">
              <a:lumMod val="95000"/>
            </a:schemeClr>
          </a:solidFill>
        </p:spPr>
        <p:txBody>
          <a:bodyPr wrap="square" rtlCol="0">
            <a:spAutoFit/>
          </a:bodyPr>
          <a:lstStyle/>
          <a:p>
            <a:r>
              <a:rPr lang="en-US" sz="1800"/>
              <a:t>Zero Emission Energy &amp; Buildings</a:t>
            </a:r>
          </a:p>
        </p:txBody>
      </p:sp>
    </p:spTree>
    <p:extLst>
      <p:ext uri="{BB962C8B-B14F-4D97-AF65-F5344CB8AC3E}">
        <p14:creationId xmlns:p14="http://schemas.microsoft.com/office/powerpoint/2010/main" val="1216050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76293F-B0A9-7A9A-9E7D-49DFC848D9E4}"/>
              </a:ext>
            </a:extLst>
          </p:cNvPr>
          <p:cNvSpPr>
            <a:spLocks noGrp="1"/>
          </p:cNvSpPr>
          <p:nvPr>
            <p:ph type="sldNum" sz="quarter" idx="12"/>
          </p:nvPr>
        </p:nvSpPr>
        <p:spPr/>
        <p:txBody>
          <a:bodyPr/>
          <a:lstStyle/>
          <a:p>
            <a:fld id="{DBA1B0FB-D917-4C8C-928F-313BD683BF39}" type="slidenum">
              <a:rPr lang="en-US" smtClean="0"/>
              <a:t>4</a:t>
            </a:fld>
            <a:endParaRPr lang="en-US"/>
          </a:p>
        </p:txBody>
      </p:sp>
      <p:sp>
        <p:nvSpPr>
          <p:cNvPr id="6" name="TextBox 5">
            <a:extLst>
              <a:ext uri="{FF2B5EF4-FFF2-40B4-BE49-F238E27FC236}">
                <a16:creationId xmlns:a16="http://schemas.microsoft.com/office/drawing/2014/main" id="{C04BC5E8-4B14-516C-26C1-88248FEBA628}"/>
              </a:ext>
            </a:extLst>
          </p:cNvPr>
          <p:cNvSpPr txBox="1"/>
          <p:nvPr/>
        </p:nvSpPr>
        <p:spPr>
          <a:xfrm>
            <a:off x="171450" y="898033"/>
            <a:ext cx="3955542" cy="3785652"/>
          </a:xfrm>
          <a:prstGeom prst="rect">
            <a:avLst/>
          </a:prstGeom>
          <a:noFill/>
        </p:spPr>
        <p:txBody>
          <a:bodyPr wrap="square">
            <a:spAutoFit/>
          </a:bodyPr>
          <a:lstStyle/>
          <a:p>
            <a:r>
              <a:rPr lang="en-US" sz="1200" dirty="0">
                <a:solidFill>
                  <a:schemeClr val="accent2"/>
                </a:solidFill>
              </a:rPr>
              <a:t>6 Investing in the Future of Science and Technology </a:t>
            </a:r>
          </a:p>
          <a:p>
            <a:r>
              <a:rPr lang="en-US" sz="1200" dirty="0">
                <a:solidFill>
                  <a:schemeClr val="accent2"/>
                </a:solidFill>
              </a:rPr>
              <a:t>6.9 Sustainability and the Environment </a:t>
            </a:r>
          </a:p>
          <a:p>
            <a:endParaRPr lang="en-US" sz="1200" dirty="0"/>
          </a:p>
          <a:p>
            <a:r>
              <a:rPr lang="en-US" sz="1200" dirty="0"/>
              <a:t>Benefits:</a:t>
            </a:r>
          </a:p>
          <a:p>
            <a:pPr marL="214313" indent="-214313">
              <a:buFont typeface="Arial" panose="020B0604020202020204" pitchFamily="34" charset="0"/>
              <a:buChar char="•"/>
            </a:pPr>
            <a:r>
              <a:rPr lang="en-US" sz="1200" dirty="0"/>
              <a:t>Affect the affordability of new accelerators.</a:t>
            </a:r>
          </a:p>
          <a:p>
            <a:pPr marL="214313" indent="-214313">
              <a:buFont typeface="Arial" panose="020B0604020202020204" pitchFamily="34" charset="0"/>
              <a:buChar char="•"/>
            </a:pPr>
            <a:r>
              <a:rPr lang="en-US" sz="1200" dirty="0"/>
              <a:t>Demonstrate the responsible role of the HEP community in society.</a:t>
            </a:r>
          </a:p>
          <a:p>
            <a:pPr marL="214313" indent="-214313">
              <a:buFont typeface="Arial" panose="020B0604020202020204" pitchFamily="34" charset="0"/>
              <a:buChar char="•"/>
            </a:pPr>
            <a:endParaRPr lang="en-US" sz="1200" dirty="0"/>
          </a:p>
          <a:p>
            <a:r>
              <a:rPr lang="en-US" sz="1200" dirty="0"/>
              <a:t>Key Areas of Opportunity:</a:t>
            </a:r>
          </a:p>
          <a:p>
            <a:pPr marL="214313" indent="-214313">
              <a:buFont typeface="Arial" panose="020B0604020202020204" pitchFamily="34" charset="0"/>
              <a:buChar char="•"/>
            </a:pPr>
            <a:r>
              <a:rPr lang="en-US" sz="1200" dirty="0"/>
              <a:t>Define sustainable requirements on industrially procured technology, including construction, electrical, and cooling equipment</a:t>
            </a:r>
          </a:p>
          <a:p>
            <a:pPr marL="214313" indent="-214313">
              <a:buFont typeface="Arial" panose="020B0604020202020204" pitchFamily="34" charset="0"/>
              <a:buChar char="•"/>
            </a:pPr>
            <a:r>
              <a:rPr lang="en-US" sz="1200" dirty="0"/>
              <a:t>Reduce carbon footprint of civil engineering components</a:t>
            </a:r>
          </a:p>
          <a:p>
            <a:pPr marL="214313" indent="-214313">
              <a:buFont typeface="Arial" panose="020B0604020202020204" pitchFamily="34" charset="0"/>
              <a:buChar char="•"/>
            </a:pPr>
            <a:r>
              <a:rPr lang="en-US" sz="1200" dirty="0"/>
              <a:t>Reduction of CO2 from gases and capture/re-use</a:t>
            </a:r>
          </a:p>
          <a:p>
            <a:pPr marL="214313" indent="-214313">
              <a:buFont typeface="Arial" panose="020B0604020202020204" pitchFamily="34" charset="0"/>
              <a:buChar char="•"/>
            </a:pPr>
            <a:r>
              <a:rPr lang="en-US" sz="1200" dirty="0"/>
              <a:t>Re-use of materials and limit of natural resource and rat material use, including critical materials</a:t>
            </a:r>
          </a:p>
          <a:p>
            <a:pPr marL="214313" indent="-214313">
              <a:buFont typeface="Arial" panose="020B0604020202020204" pitchFamily="34" charset="0"/>
              <a:buChar char="•"/>
            </a:pPr>
            <a:r>
              <a:rPr lang="en-US" sz="1200" dirty="0"/>
              <a:t>Reduction in travel</a:t>
            </a:r>
          </a:p>
          <a:p>
            <a:pPr marL="214313" indent="-214313">
              <a:buFont typeface="Arial" panose="020B0604020202020204" pitchFamily="34" charset="0"/>
              <a:buChar char="•"/>
            </a:pPr>
            <a:r>
              <a:rPr lang="en-US" sz="1200" dirty="0"/>
              <a:t>Development of consistent metrics for sustainability of research, construction, and operations. </a:t>
            </a:r>
          </a:p>
          <a:p>
            <a:pPr marL="214313" indent="-214313">
              <a:buFont typeface="Arial" panose="020B0604020202020204" pitchFamily="34" charset="0"/>
              <a:buChar char="•"/>
            </a:pPr>
            <a:endParaRPr lang="en-US" sz="1200" dirty="0"/>
          </a:p>
        </p:txBody>
      </p:sp>
      <p:sp>
        <p:nvSpPr>
          <p:cNvPr id="9" name="Title 6">
            <a:extLst>
              <a:ext uri="{FF2B5EF4-FFF2-40B4-BE49-F238E27FC236}">
                <a16:creationId xmlns:a16="http://schemas.microsoft.com/office/drawing/2014/main" id="{06741DEB-18E9-E58C-3830-550633821B2D}"/>
              </a:ext>
            </a:extLst>
          </p:cNvPr>
          <p:cNvSpPr txBox="1">
            <a:spLocks/>
          </p:cNvSpPr>
          <p:nvPr/>
        </p:nvSpPr>
        <p:spPr>
          <a:xfrm>
            <a:off x="34924" y="87375"/>
            <a:ext cx="9074152" cy="936971"/>
          </a:xfrm>
          <a:prstGeom prst="rect">
            <a:avLst/>
          </a:prstGeom>
        </p:spPr>
        <p:txBody>
          <a:bodyPr/>
          <a:lst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a:lstStyle>
          <a:p>
            <a:r>
              <a:rPr lang="en-US" sz="2200" b="1">
                <a:latin typeface="Helvetica" panose="020B0604020202020204" pitchFamily="34" charset="0"/>
                <a:cs typeface="Helvetica" panose="020B0604020202020204" pitchFamily="34" charset="0"/>
              </a:rPr>
              <a:t>Sustainability and 2023 Particle Physics Project Prioritization Panel (P5) Report</a:t>
            </a:r>
          </a:p>
        </p:txBody>
      </p:sp>
      <p:sp>
        <p:nvSpPr>
          <p:cNvPr id="11" name="TextBox 10">
            <a:extLst>
              <a:ext uri="{FF2B5EF4-FFF2-40B4-BE49-F238E27FC236}">
                <a16:creationId xmlns:a16="http://schemas.microsoft.com/office/drawing/2014/main" id="{7BEF3A92-75A1-BFAA-BFB5-E69E298E6138}"/>
              </a:ext>
            </a:extLst>
          </p:cNvPr>
          <p:cNvSpPr txBox="1"/>
          <p:nvPr/>
        </p:nvSpPr>
        <p:spPr>
          <a:xfrm>
            <a:off x="2669536" y="447841"/>
            <a:ext cx="6474464" cy="276999"/>
          </a:xfrm>
          <a:prstGeom prst="rect">
            <a:avLst/>
          </a:prstGeom>
          <a:noFill/>
        </p:spPr>
        <p:txBody>
          <a:bodyPr wrap="square">
            <a:spAutoFit/>
          </a:bodyPr>
          <a:lstStyle/>
          <a:p>
            <a:r>
              <a:rPr lang="en-US" sz="1200" b="1"/>
              <a:t>A 10-year strategic plan for US particle physics, in the context of a 20-year global strategy</a:t>
            </a:r>
            <a:endParaRPr lang="en-US" sz="1200" b="1" i="1"/>
          </a:p>
        </p:txBody>
      </p:sp>
      <p:pic>
        <p:nvPicPr>
          <p:cNvPr id="3" name="Picture 2" descr="A screenshot of a computer&#10;&#10;Description automatically generated with medium confidence">
            <a:extLst>
              <a:ext uri="{FF2B5EF4-FFF2-40B4-BE49-F238E27FC236}">
                <a16:creationId xmlns:a16="http://schemas.microsoft.com/office/drawing/2014/main" id="{AE826E40-F8BC-7914-B774-9E58E540669E}"/>
              </a:ext>
            </a:extLst>
          </p:cNvPr>
          <p:cNvPicPr>
            <a:picLocks noChangeAspect="1"/>
          </p:cNvPicPr>
          <p:nvPr/>
        </p:nvPicPr>
        <p:blipFill rotWithShape="1">
          <a:blip r:embed="rId2"/>
          <a:srcRect l="43471" t="21986" r="26266" b="1891"/>
          <a:stretch/>
        </p:blipFill>
        <p:spPr>
          <a:xfrm>
            <a:off x="5303905" y="898033"/>
            <a:ext cx="2767199" cy="3734125"/>
          </a:xfrm>
          <a:prstGeom prst="rect">
            <a:avLst/>
          </a:prstGeom>
        </p:spPr>
      </p:pic>
      <p:sp>
        <p:nvSpPr>
          <p:cNvPr id="5" name="TextBox 4">
            <a:extLst>
              <a:ext uri="{FF2B5EF4-FFF2-40B4-BE49-F238E27FC236}">
                <a16:creationId xmlns:a16="http://schemas.microsoft.com/office/drawing/2014/main" id="{9F85CF61-F2A7-E48E-7ECD-37A3BA309189}"/>
              </a:ext>
            </a:extLst>
          </p:cNvPr>
          <p:cNvSpPr txBox="1"/>
          <p:nvPr/>
        </p:nvSpPr>
        <p:spPr>
          <a:xfrm>
            <a:off x="5440608" y="1612743"/>
            <a:ext cx="2457792" cy="2554545"/>
          </a:xfrm>
          <a:prstGeom prst="rect">
            <a:avLst/>
          </a:prstGeom>
          <a:solidFill>
            <a:schemeClr val="tx1">
              <a:alpha val="50000"/>
            </a:schemeClr>
          </a:solidFill>
        </p:spPr>
        <p:txBody>
          <a:bodyPr wrap="square">
            <a:spAutoFit/>
          </a:bodyPr>
          <a:lstStyle/>
          <a:p>
            <a:r>
              <a:rPr lang="en-US" sz="1600" b="1" dirty="0">
                <a:solidFill>
                  <a:srgbClr val="E6E6E6"/>
                </a:solidFill>
              </a:rPr>
              <a:t>Area Recommendation 20:</a:t>
            </a:r>
          </a:p>
          <a:p>
            <a:endParaRPr lang="en-US" sz="1600" b="1" dirty="0">
              <a:solidFill>
                <a:srgbClr val="E6E6E6"/>
              </a:solidFill>
            </a:endParaRPr>
          </a:p>
          <a:p>
            <a:r>
              <a:rPr lang="en-US" sz="1600" b="1" dirty="0">
                <a:solidFill>
                  <a:srgbClr val="E6E6E6"/>
                </a:solidFill>
              </a:rPr>
              <a:t>HEPAP, potentially in collaboration with international partners, should conduct a dedicated study aiming at developing a sustainability strategy for particle physics. </a:t>
            </a:r>
          </a:p>
        </p:txBody>
      </p:sp>
    </p:spTree>
    <p:extLst>
      <p:ext uri="{BB962C8B-B14F-4D97-AF65-F5344CB8AC3E}">
        <p14:creationId xmlns:p14="http://schemas.microsoft.com/office/powerpoint/2010/main" val="1879402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F4C8FC-A018-2317-FB8D-5C8C780AA54C}"/>
              </a:ext>
            </a:extLst>
          </p:cNvPr>
          <p:cNvSpPr>
            <a:spLocks noGrp="1"/>
          </p:cNvSpPr>
          <p:nvPr>
            <p:ph type="title"/>
          </p:nvPr>
        </p:nvSpPr>
        <p:spPr/>
        <p:txBody>
          <a:bodyPr/>
          <a:lstStyle/>
          <a:p>
            <a:r>
              <a:rPr lang="en-US"/>
              <a:t>What is sustainability?</a:t>
            </a:r>
          </a:p>
        </p:txBody>
      </p:sp>
      <p:sp>
        <p:nvSpPr>
          <p:cNvPr id="4" name="Date Placeholder 3">
            <a:extLst>
              <a:ext uri="{FF2B5EF4-FFF2-40B4-BE49-F238E27FC236}">
                <a16:creationId xmlns:a16="http://schemas.microsoft.com/office/drawing/2014/main" id="{9F680B98-9A51-74E0-E5BE-4F3188132B68}"/>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5" name="Footer Placeholder 4">
            <a:extLst>
              <a:ext uri="{FF2B5EF4-FFF2-40B4-BE49-F238E27FC236}">
                <a16:creationId xmlns:a16="http://schemas.microsoft.com/office/drawing/2014/main" id="{BEA0561B-218F-F81B-9F0F-DC47A13F147E}"/>
              </a:ext>
            </a:extLst>
          </p:cNvPr>
          <p:cNvSpPr>
            <a:spLocks noGrp="1"/>
          </p:cNvSpPr>
          <p:nvPr>
            <p:ph type="ftr" sz="quarter" idx="3"/>
          </p:nvPr>
        </p:nvSpPr>
        <p:spPr/>
        <p:txBody>
          <a:bodyPr/>
          <a:lstStyle/>
          <a:p>
            <a:pPr>
              <a:defRPr/>
            </a:pPr>
            <a:r>
              <a:rPr lang="en-US"/>
              <a:t>Catherine Hurley | Sustainability Program Update</a:t>
            </a:r>
            <a:endParaRPr lang="en-US" b="1"/>
          </a:p>
        </p:txBody>
      </p:sp>
      <p:sp>
        <p:nvSpPr>
          <p:cNvPr id="6" name="Slide Number Placeholder 5">
            <a:extLst>
              <a:ext uri="{FF2B5EF4-FFF2-40B4-BE49-F238E27FC236}">
                <a16:creationId xmlns:a16="http://schemas.microsoft.com/office/drawing/2014/main" id="{E58E6057-1CD2-FD86-C0D0-DD33F289AF4E}"/>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a:p>
        </p:txBody>
      </p:sp>
      <p:sp>
        <p:nvSpPr>
          <p:cNvPr id="7" name="Content Placeholder 2">
            <a:extLst>
              <a:ext uri="{FF2B5EF4-FFF2-40B4-BE49-F238E27FC236}">
                <a16:creationId xmlns:a16="http://schemas.microsoft.com/office/drawing/2014/main" id="{0DEB1541-24C5-2C59-C5D7-9A00D75A492A}"/>
              </a:ext>
            </a:extLst>
          </p:cNvPr>
          <p:cNvSpPr txBox="1">
            <a:spLocks/>
          </p:cNvSpPr>
          <p:nvPr/>
        </p:nvSpPr>
        <p:spPr>
          <a:xfrm>
            <a:off x="185108" y="742350"/>
            <a:ext cx="4337291" cy="390251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chemeClr val="accent6">
                    <a:lumMod val="50000"/>
                  </a:schemeClr>
                </a:solidFill>
                <a:latin typeface="Calibri" panose="020F0502020204030204" pitchFamily="34" charset="0"/>
                <a:cs typeface="Calibri" panose="020F0502020204030204" pitchFamily="34" charset="0"/>
              </a:rPr>
              <a:t>Etymologically: </a:t>
            </a:r>
          </a:p>
          <a:p>
            <a:pPr marL="0" indent="0">
              <a:buNone/>
            </a:pPr>
            <a:r>
              <a:rPr lang="en-US" sz="1800">
                <a:solidFill>
                  <a:schemeClr val="accent6">
                    <a:lumMod val="50000"/>
                  </a:schemeClr>
                </a:solidFill>
                <a:latin typeface="Calibri" panose="020F0502020204030204" pitchFamily="34" charset="0"/>
                <a:cs typeface="Calibri" panose="020F0502020204030204" pitchFamily="34" charset="0"/>
              </a:rPr>
              <a:t>Sustain + able + </a:t>
            </a:r>
            <a:r>
              <a:rPr lang="en-US" sz="1800" err="1">
                <a:solidFill>
                  <a:schemeClr val="accent6">
                    <a:lumMod val="50000"/>
                  </a:schemeClr>
                </a:solidFill>
                <a:latin typeface="Calibri" panose="020F0502020204030204" pitchFamily="34" charset="0"/>
                <a:cs typeface="Calibri" panose="020F0502020204030204" pitchFamily="34" charset="0"/>
              </a:rPr>
              <a:t>ity</a:t>
            </a:r>
            <a:endParaRPr lang="en-US" sz="1800">
              <a:solidFill>
                <a:schemeClr val="accent6">
                  <a:lumMod val="50000"/>
                </a:schemeClr>
              </a:solidFill>
              <a:latin typeface="Calibri" panose="020F0502020204030204" pitchFamily="34" charset="0"/>
              <a:cs typeface="Calibri" panose="020F0502020204030204" pitchFamily="34" charset="0"/>
            </a:endParaRPr>
          </a:p>
          <a:p>
            <a:pPr marL="0" indent="0">
              <a:buNone/>
            </a:pPr>
            <a:r>
              <a:rPr lang="en-US" sz="1800">
                <a:solidFill>
                  <a:schemeClr val="accent6">
                    <a:lumMod val="50000"/>
                  </a:schemeClr>
                </a:solidFill>
                <a:latin typeface="Calibri" panose="020F0502020204030204" pitchFamily="34" charset="0"/>
                <a:cs typeface="Calibri" panose="020F0502020204030204" pitchFamily="34" charset="0"/>
              </a:rPr>
              <a:t>Sustain = “keep up”, “keep going”, “or support something”.</a:t>
            </a:r>
          </a:p>
          <a:p>
            <a:pPr marL="0" indent="0">
              <a:buNone/>
            </a:pPr>
            <a:r>
              <a:rPr lang="en-US" sz="1800">
                <a:solidFill>
                  <a:schemeClr val="accent6">
                    <a:lumMod val="50000"/>
                  </a:schemeClr>
                </a:solidFill>
                <a:latin typeface="Calibri" panose="020F0502020204030204" pitchFamily="34" charset="0"/>
                <a:cs typeface="Calibri" panose="020F0502020204030204" pitchFamily="34" charset="0"/>
              </a:rPr>
              <a:t>As a societal goal, means to create and maintain conditions, under which humans and nature can exist in productive harmony, that permit fulfilling the social, economic, and other requirements of present and future generations.</a:t>
            </a:r>
            <a:r>
              <a:rPr lang="en-US" sz="1800" baseline="30000">
                <a:solidFill>
                  <a:schemeClr val="accent6">
                    <a:lumMod val="50000"/>
                  </a:schemeClr>
                </a:solidFill>
                <a:latin typeface="Calibri" panose="020F0502020204030204" pitchFamily="34" charset="0"/>
                <a:cs typeface="Calibri" panose="020F0502020204030204" pitchFamily="34" charset="0"/>
              </a:rPr>
              <a:t>1</a:t>
            </a:r>
            <a:r>
              <a:rPr lang="en-US" sz="1800">
                <a:solidFill>
                  <a:schemeClr val="accent6">
                    <a:lumMod val="50000"/>
                  </a:schemeClr>
                </a:solidFill>
                <a:latin typeface="Calibri" panose="020F0502020204030204" pitchFamily="34" charset="0"/>
                <a:cs typeface="Calibri" panose="020F0502020204030204" pitchFamily="34" charset="0"/>
              </a:rPr>
              <a:t> </a:t>
            </a:r>
          </a:p>
        </p:txBody>
      </p:sp>
      <p:pic>
        <p:nvPicPr>
          <p:cNvPr id="8" name="Picture 7" descr="Why Sustainability Matters at PLNU | PLNU">
            <a:extLst>
              <a:ext uri="{FF2B5EF4-FFF2-40B4-BE49-F238E27FC236}">
                <a16:creationId xmlns:a16="http://schemas.microsoft.com/office/drawing/2014/main" id="{F0842229-7CD1-9585-1925-59D822C8BDE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96630" y="785598"/>
            <a:ext cx="4171205" cy="312840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A201D57-617D-B460-D39F-C94D6D47CA21}"/>
              </a:ext>
            </a:extLst>
          </p:cNvPr>
          <p:cNvSpPr txBox="1"/>
          <p:nvPr/>
        </p:nvSpPr>
        <p:spPr>
          <a:xfrm>
            <a:off x="4522399" y="4831412"/>
            <a:ext cx="5514638" cy="219291"/>
          </a:xfrm>
          <a:prstGeom prst="rect">
            <a:avLst/>
          </a:prstGeom>
          <a:noFill/>
        </p:spPr>
        <p:txBody>
          <a:bodyPr wrap="square">
            <a:spAutoFit/>
          </a:bodyPr>
          <a:lstStyle/>
          <a:p>
            <a:r>
              <a:rPr lang="en-US" sz="825" i="1">
                <a:solidFill>
                  <a:srgbClr val="202122"/>
                </a:solidFill>
                <a:latin typeface="Arial" panose="020B0604020202020204" pitchFamily="34" charset="0"/>
              </a:rPr>
              <a:t>1 Our Common Future</a:t>
            </a:r>
            <a:r>
              <a:rPr lang="en-US" sz="825">
                <a:solidFill>
                  <a:srgbClr val="202122"/>
                </a:solidFill>
                <a:latin typeface="Arial" panose="020B0604020202020204" pitchFamily="34" charset="0"/>
              </a:rPr>
              <a:t>, commonly called the </a:t>
            </a:r>
            <a:r>
              <a:rPr lang="en-US" sz="825">
                <a:solidFill>
                  <a:srgbClr val="3366CC"/>
                </a:solidFill>
                <a:latin typeface="Arial" panose="020B0604020202020204" pitchFamily="34" charset="0"/>
                <a:hlinkClick r:id="rId3" tooltip="Brundtland Report"/>
              </a:rPr>
              <a:t>Brundtland Report</a:t>
            </a:r>
            <a:r>
              <a:rPr lang="en-US" sz="825">
                <a:solidFill>
                  <a:srgbClr val="202122"/>
                </a:solidFill>
                <a:latin typeface="Arial" panose="020B0604020202020204" pitchFamily="34" charset="0"/>
              </a:rPr>
              <a:t>.</a:t>
            </a:r>
            <a:endParaRPr lang="en-US" sz="825"/>
          </a:p>
        </p:txBody>
      </p:sp>
    </p:spTree>
    <p:extLst>
      <p:ext uri="{BB962C8B-B14F-4D97-AF65-F5344CB8AC3E}">
        <p14:creationId xmlns:p14="http://schemas.microsoft.com/office/powerpoint/2010/main" val="781557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801A04-BB9F-74A2-31A3-C36AB2C21C75}"/>
              </a:ext>
            </a:extLst>
          </p:cNvPr>
          <p:cNvSpPr>
            <a:spLocks noGrp="1"/>
          </p:cNvSpPr>
          <p:nvPr>
            <p:ph idx="1"/>
          </p:nvPr>
        </p:nvSpPr>
        <p:spPr>
          <a:xfrm>
            <a:off x="228604" y="728664"/>
            <a:ext cx="4052308" cy="3794522"/>
          </a:xfrm>
        </p:spPr>
        <p:txBody>
          <a:bodyPr/>
          <a:lstStyle/>
          <a:p>
            <a:r>
              <a:rPr lang="en-US" sz="1800">
                <a:latin typeface="Calibri" panose="020F0502020204030204" pitchFamily="34" charset="0"/>
              </a:rPr>
              <a:t>Maximize energy and water efficiency; </a:t>
            </a:r>
          </a:p>
          <a:p>
            <a:r>
              <a:rPr lang="en-US" sz="1800">
                <a:latin typeface="Calibri" panose="020F0502020204030204" pitchFamily="34" charset="0"/>
              </a:rPr>
              <a:t>Minimize chemical toxicity and harmful environmental releases, particularly GHG;</a:t>
            </a:r>
          </a:p>
          <a:p>
            <a:r>
              <a:rPr lang="en-US" sz="1800">
                <a:latin typeface="Calibri" panose="020F0502020204030204" pitchFamily="34" charset="0"/>
              </a:rPr>
              <a:t>Promote renewable and other clean energy development; </a:t>
            </a:r>
          </a:p>
          <a:p>
            <a:r>
              <a:rPr lang="en-US" sz="1800">
                <a:latin typeface="Calibri" panose="020F0502020204030204" pitchFamily="34" charset="0"/>
              </a:rPr>
              <a:t>Enhance climate adaptation resilience, and conserve natural resources while sustaining assigned mission activities</a:t>
            </a:r>
            <a:r>
              <a:rPr lang="en-US" sz="1600">
                <a:latin typeface="Calibri" panose="020F0502020204030204" pitchFamily="34" charset="0"/>
              </a:rPr>
              <a:t>. </a:t>
            </a:r>
          </a:p>
          <a:p>
            <a:endParaRPr lang="en-US"/>
          </a:p>
        </p:txBody>
      </p:sp>
      <p:sp>
        <p:nvSpPr>
          <p:cNvPr id="3" name="Title 2">
            <a:extLst>
              <a:ext uri="{FF2B5EF4-FFF2-40B4-BE49-F238E27FC236}">
                <a16:creationId xmlns:a16="http://schemas.microsoft.com/office/drawing/2014/main" id="{0EA5F86B-DD5B-2EAB-C6F8-94780A2646D9}"/>
              </a:ext>
            </a:extLst>
          </p:cNvPr>
          <p:cNvSpPr>
            <a:spLocks noGrp="1"/>
          </p:cNvSpPr>
          <p:nvPr>
            <p:ph type="title"/>
          </p:nvPr>
        </p:nvSpPr>
        <p:spPr/>
        <p:txBody>
          <a:bodyPr/>
          <a:lstStyle/>
          <a:p>
            <a:r>
              <a:rPr lang="en-US"/>
              <a:t>DOE and Fermilab Defines Sustainability as actions taken to:</a:t>
            </a:r>
          </a:p>
        </p:txBody>
      </p:sp>
      <p:sp>
        <p:nvSpPr>
          <p:cNvPr id="4" name="Date Placeholder 3">
            <a:extLst>
              <a:ext uri="{FF2B5EF4-FFF2-40B4-BE49-F238E27FC236}">
                <a16:creationId xmlns:a16="http://schemas.microsoft.com/office/drawing/2014/main" id="{09199C21-38BF-DB7D-CB25-376B56C60DF0}"/>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5" name="Footer Placeholder 4">
            <a:extLst>
              <a:ext uri="{FF2B5EF4-FFF2-40B4-BE49-F238E27FC236}">
                <a16:creationId xmlns:a16="http://schemas.microsoft.com/office/drawing/2014/main" id="{530B2555-2469-FD8E-C1FA-FC491309B621}"/>
              </a:ext>
            </a:extLst>
          </p:cNvPr>
          <p:cNvSpPr>
            <a:spLocks noGrp="1"/>
          </p:cNvSpPr>
          <p:nvPr>
            <p:ph type="ftr" sz="quarter" idx="3"/>
          </p:nvPr>
        </p:nvSpPr>
        <p:spPr/>
        <p:txBody>
          <a:bodyPr/>
          <a:lstStyle/>
          <a:p>
            <a:pPr>
              <a:defRPr/>
            </a:pPr>
            <a:r>
              <a:rPr lang="en-US"/>
              <a:t>Catherine Hurley | Sustainability Program Update</a:t>
            </a:r>
            <a:endParaRPr lang="en-US" b="1"/>
          </a:p>
        </p:txBody>
      </p:sp>
      <p:sp>
        <p:nvSpPr>
          <p:cNvPr id="6" name="Slide Number Placeholder 5">
            <a:extLst>
              <a:ext uri="{FF2B5EF4-FFF2-40B4-BE49-F238E27FC236}">
                <a16:creationId xmlns:a16="http://schemas.microsoft.com/office/drawing/2014/main" id="{CC87D140-4CC3-9D1A-7488-EB7A11C542D0}"/>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a:p>
        </p:txBody>
      </p:sp>
      <p:pic>
        <p:nvPicPr>
          <p:cNvPr id="8" name="Picture 7" descr="Diagram, timeline&#10;&#10;Description automatically generated">
            <a:extLst>
              <a:ext uri="{FF2B5EF4-FFF2-40B4-BE49-F238E27FC236}">
                <a16:creationId xmlns:a16="http://schemas.microsoft.com/office/drawing/2014/main" id="{9B6BFFE7-3E41-66AC-6828-4D882377D17F}"/>
              </a:ext>
            </a:extLst>
          </p:cNvPr>
          <p:cNvPicPr>
            <a:picLocks noChangeAspect="1"/>
          </p:cNvPicPr>
          <p:nvPr/>
        </p:nvPicPr>
        <p:blipFill rotWithShape="1">
          <a:blip r:embed="rId2"/>
          <a:srcRect l="7519"/>
          <a:stretch/>
        </p:blipFill>
        <p:spPr>
          <a:xfrm>
            <a:off x="4744143" y="499241"/>
            <a:ext cx="2699181" cy="4389401"/>
          </a:xfrm>
          <a:prstGeom prst="rect">
            <a:avLst/>
          </a:prstGeom>
        </p:spPr>
      </p:pic>
      <p:sp>
        <p:nvSpPr>
          <p:cNvPr id="9" name="TextBox 8">
            <a:extLst>
              <a:ext uri="{FF2B5EF4-FFF2-40B4-BE49-F238E27FC236}">
                <a16:creationId xmlns:a16="http://schemas.microsoft.com/office/drawing/2014/main" id="{FDFACDE8-B090-2788-E710-DD00C5AFFD78}"/>
              </a:ext>
            </a:extLst>
          </p:cNvPr>
          <p:cNvSpPr txBox="1"/>
          <p:nvPr/>
        </p:nvSpPr>
        <p:spPr>
          <a:xfrm>
            <a:off x="7386966" y="2007606"/>
            <a:ext cx="1461815" cy="830997"/>
          </a:xfrm>
          <a:prstGeom prst="rect">
            <a:avLst/>
          </a:prstGeom>
          <a:noFill/>
        </p:spPr>
        <p:txBody>
          <a:bodyPr wrap="square">
            <a:spAutoFit/>
          </a:bodyPr>
          <a:lstStyle/>
          <a:p>
            <a:pPr algn="ctr"/>
            <a:r>
              <a:rPr lang="en-US" sz="1600" kern="1200"/>
              <a:t>Federal Sustainability Plan Goals</a:t>
            </a:r>
            <a:endParaRPr lang="en-US" sz="1600"/>
          </a:p>
        </p:txBody>
      </p:sp>
    </p:spTree>
    <p:extLst>
      <p:ext uri="{BB962C8B-B14F-4D97-AF65-F5344CB8AC3E}">
        <p14:creationId xmlns:p14="http://schemas.microsoft.com/office/powerpoint/2010/main" val="2600100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0BB3F-7815-E9A3-7563-EE936FAD44DE}"/>
              </a:ext>
            </a:extLst>
          </p:cNvPr>
          <p:cNvSpPr>
            <a:spLocks noGrp="1"/>
          </p:cNvSpPr>
          <p:nvPr>
            <p:ph type="title"/>
          </p:nvPr>
        </p:nvSpPr>
        <p:spPr>
          <a:xfrm>
            <a:off x="261257" y="196770"/>
            <a:ext cx="7704000" cy="634500"/>
          </a:xfrm>
        </p:spPr>
        <p:txBody>
          <a:bodyPr/>
          <a:lstStyle/>
          <a:p>
            <a:r>
              <a:rPr lang="en-US" sz="2200"/>
              <a:t>Greenhouse Effect and Climate Change </a:t>
            </a:r>
          </a:p>
        </p:txBody>
      </p:sp>
      <p:pic>
        <p:nvPicPr>
          <p:cNvPr id="4" name="Content Placeholder 4" descr="Graphical user interface, application&#10;&#10;Description automatically generated">
            <a:extLst>
              <a:ext uri="{FF2B5EF4-FFF2-40B4-BE49-F238E27FC236}">
                <a16:creationId xmlns:a16="http://schemas.microsoft.com/office/drawing/2014/main" id="{064CAE49-6440-B8BE-BC21-26324F47AEDA}"/>
              </a:ext>
            </a:extLst>
          </p:cNvPr>
          <p:cNvPicPr>
            <a:picLocks noChangeAspect="1"/>
          </p:cNvPicPr>
          <p:nvPr/>
        </p:nvPicPr>
        <p:blipFill rotWithShape="1">
          <a:blip r:embed="rId3">
            <a:extLst>
              <a:ext uri="{28A0092B-C50C-407E-A947-70E740481C1C}">
                <a14:useLocalDpi xmlns:a14="http://schemas.microsoft.com/office/drawing/2010/main" val="0"/>
              </a:ext>
            </a:extLst>
          </a:blip>
          <a:srcRect l="31870" t="37399" r="32291" b="34227"/>
          <a:stretch/>
        </p:blipFill>
        <p:spPr>
          <a:xfrm>
            <a:off x="5024091" y="839016"/>
            <a:ext cx="4030717" cy="2419352"/>
          </a:xfrm>
          <a:prstGeom prst="rect">
            <a:avLst/>
          </a:prstGeom>
          <a:noFill/>
          <a:ln>
            <a:noFill/>
          </a:ln>
        </p:spPr>
      </p:pic>
      <p:sp>
        <p:nvSpPr>
          <p:cNvPr id="5" name="TextBox 4">
            <a:extLst>
              <a:ext uri="{FF2B5EF4-FFF2-40B4-BE49-F238E27FC236}">
                <a16:creationId xmlns:a16="http://schemas.microsoft.com/office/drawing/2014/main" id="{4B520EA8-175E-359A-7F3C-AF16F9C91AC8}"/>
              </a:ext>
            </a:extLst>
          </p:cNvPr>
          <p:cNvSpPr txBox="1"/>
          <p:nvPr/>
        </p:nvSpPr>
        <p:spPr>
          <a:xfrm>
            <a:off x="5024091" y="4451503"/>
            <a:ext cx="4316467" cy="253916"/>
          </a:xfrm>
          <a:prstGeom prst="rect">
            <a:avLst/>
          </a:prstGeom>
          <a:noFill/>
        </p:spPr>
        <p:txBody>
          <a:bodyPr wrap="square">
            <a:spAutoFit/>
          </a:bodyPr>
          <a:lstStyle/>
          <a:p>
            <a:r>
              <a:rPr lang="en-US" sz="1000" dirty="0"/>
              <a:t>https://www.nps.gov/goga/learn/nature/climate-change-causes.htm</a:t>
            </a:r>
          </a:p>
        </p:txBody>
      </p:sp>
      <p:sp>
        <p:nvSpPr>
          <p:cNvPr id="6" name="TextBox 5">
            <a:extLst>
              <a:ext uri="{FF2B5EF4-FFF2-40B4-BE49-F238E27FC236}">
                <a16:creationId xmlns:a16="http://schemas.microsoft.com/office/drawing/2014/main" id="{689EDEBE-18D0-99A9-BF0A-D0BB821B2217}"/>
              </a:ext>
            </a:extLst>
          </p:cNvPr>
          <p:cNvSpPr txBox="1"/>
          <p:nvPr/>
        </p:nvSpPr>
        <p:spPr>
          <a:xfrm>
            <a:off x="322349" y="831270"/>
            <a:ext cx="4739368" cy="1631216"/>
          </a:xfrm>
          <a:prstGeom prst="rect">
            <a:avLst/>
          </a:prstGeom>
          <a:noFill/>
        </p:spPr>
        <p:txBody>
          <a:bodyPr wrap="square" rtlCol="0">
            <a:spAutoFit/>
          </a:bodyPr>
          <a:lstStyle/>
          <a:p>
            <a:r>
              <a:rPr lang="en-US" sz="1200" b="1" i="0" dirty="0">
                <a:solidFill>
                  <a:srgbClr val="2B2B2B"/>
                </a:solidFill>
                <a:effectLst/>
                <a:latin typeface="AvenirNext"/>
              </a:rPr>
              <a:t>Natural Greenhouse </a:t>
            </a:r>
            <a:r>
              <a:rPr lang="en-US" sz="1200" b="1" dirty="0">
                <a:solidFill>
                  <a:srgbClr val="2B2B2B"/>
                </a:solidFill>
                <a:latin typeface="AvenirNext"/>
              </a:rPr>
              <a:t>Effect </a:t>
            </a:r>
            <a:r>
              <a:rPr lang="en-US" sz="1200" dirty="0">
                <a:solidFill>
                  <a:srgbClr val="2B2B2B"/>
                </a:solidFill>
                <a:latin typeface="AvenirNext"/>
              </a:rPr>
              <a:t>is a n</a:t>
            </a:r>
            <a:r>
              <a:rPr lang="en-US" sz="1200" b="0" i="0" dirty="0">
                <a:solidFill>
                  <a:srgbClr val="2B2B2B"/>
                </a:solidFill>
                <a:effectLst/>
                <a:latin typeface="AvenirNext"/>
              </a:rPr>
              <a:t>atural warming of the earth when gases in the atmosphere trap heat from the sun that would otherwise escape into space, making the earth viable for life.</a:t>
            </a:r>
          </a:p>
          <a:p>
            <a:endParaRPr lang="en-US" sz="1200" dirty="0">
              <a:solidFill>
                <a:srgbClr val="2B2B2B"/>
              </a:solidFill>
              <a:latin typeface="AvenirNext"/>
            </a:endParaRPr>
          </a:p>
          <a:p>
            <a:r>
              <a:rPr lang="en-US" sz="1200" b="1" i="0" dirty="0">
                <a:solidFill>
                  <a:srgbClr val="2B2B2B"/>
                </a:solidFill>
                <a:effectLst/>
                <a:latin typeface="AvenirNext"/>
              </a:rPr>
              <a:t>Human Enhanced Greenhouse Effect </a:t>
            </a:r>
            <a:r>
              <a:rPr lang="en-US" sz="1200" b="0" i="0" dirty="0">
                <a:solidFill>
                  <a:srgbClr val="2B2B2B"/>
                </a:solidFill>
                <a:effectLst/>
                <a:latin typeface="AvenirNext"/>
              </a:rPr>
              <a:t>is an increased rise in global temperatures from higher concentrations of greenhouse gases, and carbon dioxide (CO2) in particular.</a:t>
            </a:r>
          </a:p>
          <a:p>
            <a:pPr marL="285750" indent="-285750">
              <a:buFont typeface="Arial" panose="020B0604020202020204" pitchFamily="34" charset="0"/>
              <a:buChar char="•"/>
            </a:pPr>
            <a:endParaRPr lang="en-US" sz="1600" dirty="0">
              <a:solidFill>
                <a:srgbClr val="2B2B2B"/>
              </a:solidFill>
              <a:latin typeface="AvenirNext"/>
            </a:endParaRPr>
          </a:p>
        </p:txBody>
      </p:sp>
      <p:sp>
        <p:nvSpPr>
          <p:cNvPr id="7" name="TextBox 6">
            <a:extLst>
              <a:ext uri="{FF2B5EF4-FFF2-40B4-BE49-F238E27FC236}">
                <a16:creationId xmlns:a16="http://schemas.microsoft.com/office/drawing/2014/main" id="{09F14BE9-8965-2930-5FFF-003C5EF5B3D4}"/>
              </a:ext>
            </a:extLst>
          </p:cNvPr>
          <p:cNvSpPr txBox="1"/>
          <p:nvPr/>
        </p:nvSpPr>
        <p:spPr>
          <a:xfrm>
            <a:off x="5061717" y="3372910"/>
            <a:ext cx="1916642" cy="1169551"/>
          </a:xfrm>
          <a:prstGeom prst="rect">
            <a:avLst/>
          </a:prstGeom>
          <a:noFill/>
        </p:spPr>
        <p:txBody>
          <a:bodyPr wrap="square">
            <a:spAutoFit/>
          </a:bodyPr>
          <a:lstStyle/>
          <a:p>
            <a:pPr algn="ctr"/>
            <a:r>
              <a:rPr lang="en-US" sz="1400" b="0" i="0" dirty="0">
                <a:solidFill>
                  <a:srgbClr val="2B2B2B"/>
                </a:solidFill>
                <a:effectLst/>
                <a:latin typeface="AvenirNext"/>
              </a:rPr>
              <a:t>Concentration of CO2 was roughly between </a:t>
            </a:r>
            <a:r>
              <a:rPr lang="en-US" sz="1400" b="1" i="0" dirty="0">
                <a:solidFill>
                  <a:srgbClr val="2B2B2B"/>
                </a:solidFill>
                <a:effectLst/>
                <a:latin typeface="AvenirNext"/>
              </a:rPr>
              <a:t>200 and 280 </a:t>
            </a:r>
            <a:r>
              <a:rPr lang="en-US" sz="1400" b="0" i="0" dirty="0">
                <a:solidFill>
                  <a:srgbClr val="2B2B2B"/>
                </a:solidFill>
                <a:effectLst/>
                <a:latin typeface="AvenirNext"/>
              </a:rPr>
              <a:t>parts per million for past 800,000 years</a:t>
            </a:r>
            <a:endParaRPr lang="en-US" sz="1400" dirty="0"/>
          </a:p>
        </p:txBody>
      </p:sp>
      <p:sp>
        <p:nvSpPr>
          <p:cNvPr id="8" name="TextBox 7">
            <a:extLst>
              <a:ext uri="{FF2B5EF4-FFF2-40B4-BE49-F238E27FC236}">
                <a16:creationId xmlns:a16="http://schemas.microsoft.com/office/drawing/2014/main" id="{8686BE88-259C-164D-A13B-A1E9885E5D56}"/>
              </a:ext>
            </a:extLst>
          </p:cNvPr>
          <p:cNvSpPr txBox="1"/>
          <p:nvPr/>
        </p:nvSpPr>
        <p:spPr>
          <a:xfrm>
            <a:off x="7262922" y="3372910"/>
            <a:ext cx="1819987" cy="738664"/>
          </a:xfrm>
          <a:prstGeom prst="rect">
            <a:avLst/>
          </a:prstGeom>
          <a:noFill/>
        </p:spPr>
        <p:txBody>
          <a:bodyPr wrap="square">
            <a:spAutoFit/>
          </a:bodyPr>
          <a:lstStyle/>
          <a:p>
            <a:pPr algn="ctr"/>
            <a:r>
              <a:rPr lang="en-US" sz="1400" b="0" i="0">
                <a:solidFill>
                  <a:srgbClr val="2B2B2B"/>
                </a:solidFill>
                <a:effectLst/>
                <a:latin typeface="AvenirNext"/>
              </a:rPr>
              <a:t>Concentration of CO2 </a:t>
            </a:r>
            <a:r>
              <a:rPr lang="en-US" sz="1400">
                <a:solidFill>
                  <a:srgbClr val="2B2B2B"/>
                </a:solidFill>
                <a:latin typeface="AvenirNext"/>
              </a:rPr>
              <a:t>is now </a:t>
            </a:r>
            <a:r>
              <a:rPr lang="en-US" sz="1400" b="1">
                <a:solidFill>
                  <a:srgbClr val="2B2B2B"/>
                </a:solidFill>
                <a:latin typeface="AvenirNext"/>
              </a:rPr>
              <a:t>over 400 </a:t>
            </a:r>
            <a:r>
              <a:rPr lang="en-US" sz="1400">
                <a:solidFill>
                  <a:srgbClr val="2B2B2B"/>
                </a:solidFill>
                <a:latin typeface="AvenirNext"/>
              </a:rPr>
              <a:t>parts per million</a:t>
            </a:r>
            <a:endParaRPr lang="en-US" sz="1400"/>
          </a:p>
        </p:txBody>
      </p:sp>
      <p:sp>
        <p:nvSpPr>
          <p:cNvPr id="9" name="TextBox 8">
            <a:extLst>
              <a:ext uri="{FF2B5EF4-FFF2-40B4-BE49-F238E27FC236}">
                <a16:creationId xmlns:a16="http://schemas.microsoft.com/office/drawing/2014/main" id="{51A3062D-73F3-5175-60FD-01DEC1E1F2B1}"/>
              </a:ext>
            </a:extLst>
          </p:cNvPr>
          <p:cNvSpPr txBox="1"/>
          <p:nvPr/>
        </p:nvSpPr>
        <p:spPr>
          <a:xfrm>
            <a:off x="419642" y="2311081"/>
            <a:ext cx="4316467" cy="212365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200" b="1" i="0" dirty="0">
                <a:solidFill>
                  <a:srgbClr val="2B2B2B"/>
                </a:solidFill>
                <a:effectLst/>
                <a:latin typeface="AvenirNext"/>
              </a:rPr>
              <a:t>Global concern </a:t>
            </a:r>
            <a:r>
              <a:rPr lang="en-US" sz="1200" b="0" i="0" dirty="0">
                <a:solidFill>
                  <a:srgbClr val="2B2B2B"/>
                </a:solidFill>
                <a:effectLst/>
                <a:latin typeface="AvenirNext"/>
              </a:rPr>
              <a:t>around to numerous negative effects:</a:t>
            </a:r>
          </a:p>
          <a:p>
            <a:pPr marL="285750" indent="-285750">
              <a:buFont typeface="Arial" panose="020B0604020202020204" pitchFamily="34" charset="0"/>
              <a:buChar char="•"/>
            </a:pPr>
            <a:r>
              <a:rPr lang="en-US" sz="1200" b="0" i="0" dirty="0">
                <a:solidFill>
                  <a:srgbClr val="2B2B2B"/>
                </a:solidFill>
                <a:effectLst/>
                <a:latin typeface="AvenirNext"/>
              </a:rPr>
              <a:t>Causing more frequent and/or intense extreme weather events, including </a:t>
            </a:r>
            <a:r>
              <a:rPr lang="en-US" sz="1200" b="0" i="0" dirty="0">
                <a:solidFill>
                  <a:srgbClr val="2B2B2B"/>
                </a:solidFill>
                <a:effectLst/>
                <a:latin typeface="AvenirNext"/>
                <a:hlinkClick r:id="rId4"/>
              </a:rPr>
              <a:t>heat waves</a:t>
            </a:r>
            <a:r>
              <a:rPr lang="en-US" sz="1200" b="0" i="0" dirty="0">
                <a:solidFill>
                  <a:srgbClr val="2B2B2B"/>
                </a:solidFill>
                <a:effectLst/>
                <a:latin typeface="AvenirNext"/>
              </a:rPr>
              <a:t>, </a:t>
            </a:r>
            <a:r>
              <a:rPr lang="en-US" sz="1200" b="0" i="0" dirty="0">
                <a:solidFill>
                  <a:srgbClr val="2B2B2B"/>
                </a:solidFill>
                <a:effectLst/>
                <a:latin typeface="AvenirNext"/>
                <a:hlinkClick r:id="rId5"/>
              </a:rPr>
              <a:t>hurricanes</a:t>
            </a:r>
            <a:r>
              <a:rPr lang="en-US" sz="1200" b="0" i="0" dirty="0">
                <a:solidFill>
                  <a:srgbClr val="2B2B2B"/>
                </a:solidFill>
                <a:effectLst/>
                <a:latin typeface="AvenirNext"/>
              </a:rPr>
              <a:t>, </a:t>
            </a:r>
            <a:r>
              <a:rPr lang="en-US" sz="1200" b="0" i="0" dirty="0">
                <a:solidFill>
                  <a:srgbClr val="2B2B2B"/>
                </a:solidFill>
                <a:effectLst/>
                <a:latin typeface="AvenirNext"/>
                <a:hlinkClick r:id="rId6"/>
              </a:rPr>
              <a:t>droughts</a:t>
            </a:r>
            <a:r>
              <a:rPr lang="en-US" sz="1200" b="0" i="0" dirty="0">
                <a:solidFill>
                  <a:srgbClr val="2B2B2B"/>
                </a:solidFill>
                <a:effectLst/>
                <a:latin typeface="AvenirNext"/>
              </a:rPr>
              <a:t>, and </a:t>
            </a:r>
            <a:r>
              <a:rPr lang="en-US" sz="1200" b="0" i="0" dirty="0">
                <a:solidFill>
                  <a:srgbClr val="2B2B2B"/>
                </a:solidFill>
                <a:effectLst/>
                <a:latin typeface="AvenirNext"/>
                <a:hlinkClick r:id="rId7"/>
              </a:rPr>
              <a:t>floods</a:t>
            </a:r>
            <a:r>
              <a:rPr lang="en-US" sz="1200" b="0" i="0" dirty="0">
                <a:solidFill>
                  <a:srgbClr val="2B2B2B"/>
                </a:solidFill>
                <a:effectLst/>
                <a:latin typeface="AvenirNext"/>
              </a:rPr>
              <a:t>.</a:t>
            </a:r>
          </a:p>
          <a:p>
            <a:pPr marL="285750" indent="-285750">
              <a:buFont typeface="Arial" panose="020B0604020202020204" pitchFamily="34" charset="0"/>
              <a:buChar char="•"/>
            </a:pPr>
            <a:r>
              <a:rPr lang="en-US" sz="1200" b="0" i="0" dirty="0">
                <a:solidFill>
                  <a:srgbClr val="2B2B2B"/>
                </a:solidFill>
                <a:effectLst/>
                <a:latin typeface="AvenirNext"/>
              </a:rPr>
              <a:t>Exacerbating precipitation extremes, making wet regions wetter and dry regions drier.</a:t>
            </a:r>
          </a:p>
          <a:p>
            <a:pPr marL="285750" indent="-285750">
              <a:buFont typeface="Arial" panose="020B0604020202020204" pitchFamily="34" charset="0"/>
              <a:buChar char="•"/>
            </a:pPr>
            <a:r>
              <a:rPr lang="en-US" sz="1200" b="0" i="0" dirty="0">
                <a:solidFill>
                  <a:srgbClr val="2B2B2B"/>
                </a:solidFill>
                <a:effectLst/>
                <a:latin typeface="AvenirNext"/>
                <a:hlinkClick r:id="rId8"/>
              </a:rPr>
              <a:t>Rising sea levels</a:t>
            </a:r>
            <a:r>
              <a:rPr lang="en-US" sz="1200" b="0" i="0" dirty="0">
                <a:solidFill>
                  <a:srgbClr val="2B2B2B"/>
                </a:solidFill>
                <a:effectLst/>
                <a:latin typeface="AvenirNext"/>
              </a:rPr>
              <a:t>, due to melting ice sheets and glaciers and an increase in ocean temperatures (warmer water expands, which can contribute to sea level rise).</a:t>
            </a:r>
          </a:p>
          <a:p>
            <a:pPr marL="285750" indent="-285750">
              <a:buFont typeface="Arial" panose="020B0604020202020204" pitchFamily="34" charset="0"/>
              <a:buChar char="•"/>
            </a:pPr>
            <a:r>
              <a:rPr lang="en-US" sz="1200" b="0" i="0" dirty="0">
                <a:solidFill>
                  <a:srgbClr val="2B2B2B"/>
                </a:solidFill>
                <a:effectLst/>
                <a:latin typeface="AvenirNext"/>
              </a:rPr>
              <a:t>Altering ecosystems and natural habitats; shifting animals’ geographic ranges, seasonal activities, and migration patterns.</a:t>
            </a:r>
            <a:endParaRPr lang="en-US" sz="1200" dirty="0">
              <a:solidFill>
                <a:srgbClr val="2B2B2B"/>
              </a:solidFill>
              <a:latin typeface="AvenirNext"/>
            </a:endParaRPr>
          </a:p>
        </p:txBody>
      </p:sp>
    </p:spTree>
    <p:extLst>
      <p:ext uri="{BB962C8B-B14F-4D97-AF65-F5344CB8AC3E}">
        <p14:creationId xmlns:p14="http://schemas.microsoft.com/office/powerpoint/2010/main" val="1153615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0735B7E-8DC9-75B7-209A-3AFDA7E0D595}"/>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6" name="Slide Number Placeholder 5">
            <a:extLst>
              <a:ext uri="{FF2B5EF4-FFF2-40B4-BE49-F238E27FC236}">
                <a16:creationId xmlns:a16="http://schemas.microsoft.com/office/drawing/2014/main" id="{B4D5BD98-7994-5016-6C38-AD315206CCDF}"/>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a:p>
        </p:txBody>
      </p:sp>
      <p:sp>
        <p:nvSpPr>
          <p:cNvPr id="7" name="Rectangle 6">
            <a:extLst>
              <a:ext uri="{FF2B5EF4-FFF2-40B4-BE49-F238E27FC236}">
                <a16:creationId xmlns:a16="http://schemas.microsoft.com/office/drawing/2014/main" id="{D6EEFC3E-517A-E4C0-DDD8-CD7080959E48}"/>
              </a:ext>
            </a:extLst>
          </p:cNvPr>
          <p:cNvSpPr/>
          <p:nvPr/>
        </p:nvSpPr>
        <p:spPr>
          <a:xfrm>
            <a:off x="6643502" y="52193"/>
            <a:ext cx="2461551" cy="625311"/>
          </a:xfrm>
          <a:prstGeom prst="rect">
            <a:avLst/>
          </a:prstGeom>
          <a:gradFill>
            <a:gsLst>
              <a:gs pos="0">
                <a:srgbClr val="ED7D31"/>
              </a:gs>
              <a:gs pos="100000">
                <a:srgbClr val="DFD2BA"/>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078D4D1-1DE2-F234-AA6E-CB8C18C4AB39}"/>
              </a:ext>
            </a:extLst>
          </p:cNvPr>
          <p:cNvSpPr txBox="1"/>
          <p:nvPr/>
        </p:nvSpPr>
        <p:spPr>
          <a:xfrm>
            <a:off x="522369" y="4476817"/>
            <a:ext cx="7351908" cy="261610"/>
          </a:xfrm>
          <a:prstGeom prst="rect">
            <a:avLst/>
          </a:prstGeom>
          <a:noFill/>
        </p:spPr>
        <p:txBody>
          <a:bodyPr wrap="square" rtlCol="0">
            <a:spAutoFit/>
          </a:bodyPr>
          <a:lstStyle/>
          <a:p>
            <a:r>
              <a:rPr lang="en-US" sz="1050" b="1"/>
              <a:t>*63,000 MtCO2e is not included in total because emission are offset by renewable energy certificates</a:t>
            </a:r>
          </a:p>
        </p:txBody>
      </p:sp>
      <p:sp>
        <p:nvSpPr>
          <p:cNvPr id="9" name="TextBox 8">
            <a:extLst>
              <a:ext uri="{FF2B5EF4-FFF2-40B4-BE49-F238E27FC236}">
                <a16:creationId xmlns:a16="http://schemas.microsoft.com/office/drawing/2014/main" id="{1B868F1A-FE01-7F8E-7862-C77FE21B9749}"/>
              </a:ext>
            </a:extLst>
          </p:cNvPr>
          <p:cNvSpPr txBox="1"/>
          <p:nvPr/>
        </p:nvSpPr>
        <p:spPr>
          <a:xfrm>
            <a:off x="6804352" y="77340"/>
            <a:ext cx="2141783" cy="600164"/>
          </a:xfrm>
          <a:prstGeom prst="rect">
            <a:avLst/>
          </a:prstGeom>
          <a:noFill/>
        </p:spPr>
        <p:txBody>
          <a:bodyPr wrap="square" rtlCol="0">
            <a:spAutoFit/>
          </a:bodyPr>
          <a:lstStyle/>
          <a:p>
            <a:pPr algn="ctr"/>
            <a:r>
              <a:rPr lang="en-US" sz="1100" b="1"/>
              <a:t>Equivalent to the annual emissions from </a:t>
            </a:r>
            <a:r>
              <a:rPr lang="en-US" sz="1100" b="1">
                <a:solidFill>
                  <a:schemeClr val="accent4"/>
                </a:solidFill>
              </a:rPr>
              <a:t>11,500</a:t>
            </a:r>
            <a:r>
              <a:rPr lang="en-US" sz="1100" b="1"/>
              <a:t> average homes.</a:t>
            </a:r>
          </a:p>
        </p:txBody>
      </p:sp>
      <p:sp>
        <p:nvSpPr>
          <p:cNvPr id="12" name="Title 14">
            <a:extLst>
              <a:ext uri="{FF2B5EF4-FFF2-40B4-BE49-F238E27FC236}">
                <a16:creationId xmlns:a16="http://schemas.microsoft.com/office/drawing/2014/main" id="{37A4C057-0BB5-985F-BC47-FB67DC7329C9}"/>
              </a:ext>
            </a:extLst>
          </p:cNvPr>
          <p:cNvSpPr txBox="1">
            <a:spLocks/>
          </p:cNvSpPr>
          <p:nvPr/>
        </p:nvSpPr>
        <p:spPr>
          <a:xfrm>
            <a:off x="228600" y="149002"/>
            <a:ext cx="8686800" cy="320908"/>
          </a:xfrm>
          <a:prstGeom prst="rect">
            <a:avLst/>
          </a:prstGeom>
        </p:spPr>
        <p:txBody>
          <a:bodyPr lIns="0" tIns="0" rIns="0" bIns="0" anchor="b" anchorCtr="0"/>
          <a:lstStyle>
            <a:lvl1pPr algn="l" defTabSz="457200" rtl="0" eaLnBrk="1" fontAlgn="base" hangingPunct="1">
              <a:spcBef>
                <a:spcPct val="0"/>
              </a:spcBef>
              <a:spcAft>
                <a:spcPct val="0"/>
              </a:spcAft>
              <a:defRPr sz="22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br>
              <a:rPr lang="en-US"/>
            </a:br>
            <a:br>
              <a:rPr lang="en-US"/>
            </a:br>
            <a:r>
              <a:rPr lang="en-US"/>
              <a:t>Fermilab FY 2023 Emissions: </a:t>
            </a:r>
            <a:r>
              <a:rPr lang="en-US">
                <a:solidFill>
                  <a:schemeClr val="accent4"/>
                </a:solidFill>
              </a:rPr>
              <a:t>71,490</a:t>
            </a:r>
            <a:r>
              <a:rPr lang="en-US"/>
              <a:t> MtCO2e*</a:t>
            </a:r>
          </a:p>
        </p:txBody>
      </p:sp>
      <mc:AlternateContent xmlns:mc="http://schemas.openxmlformats.org/markup-compatibility/2006" xmlns:cx1="http://schemas.microsoft.com/office/drawing/2015/9/8/chartex">
        <mc:Choice Requires="cx1">
          <p:graphicFrame>
            <p:nvGraphicFramePr>
              <p:cNvPr id="5" name="Chart 4">
                <a:extLst>
                  <a:ext uri="{FF2B5EF4-FFF2-40B4-BE49-F238E27FC236}">
                    <a16:creationId xmlns:a16="http://schemas.microsoft.com/office/drawing/2014/main" id="{4956DB27-7D42-218B-E0A6-D061ECFFA480}"/>
                  </a:ext>
                </a:extLst>
              </p:cNvPr>
              <p:cNvGraphicFramePr/>
              <p:nvPr>
                <p:extLst>
                  <p:ext uri="{D42A27DB-BD31-4B8C-83A1-F6EECF244321}">
                    <p14:modId xmlns:p14="http://schemas.microsoft.com/office/powerpoint/2010/main" val="1400360312"/>
                  </p:ext>
                </p:extLst>
              </p:nvPr>
            </p:nvGraphicFramePr>
            <p:xfrm>
              <a:off x="465212" y="389684"/>
              <a:ext cx="8138160" cy="417480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 name="Chart 4">
                <a:extLst>
                  <a:ext uri="{FF2B5EF4-FFF2-40B4-BE49-F238E27FC236}">
                    <a16:creationId xmlns:a16="http://schemas.microsoft.com/office/drawing/2014/main" id="{4956DB27-7D42-218B-E0A6-D061ECFFA480}"/>
                  </a:ext>
                </a:extLst>
              </p:cNvPr>
              <p:cNvPicPr>
                <a:picLocks noGrp="1" noRot="1" noChangeAspect="1" noMove="1" noResize="1" noEditPoints="1" noAdjustHandles="1" noChangeArrowheads="1" noChangeShapeType="1"/>
              </p:cNvPicPr>
              <p:nvPr/>
            </p:nvPicPr>
            <p:blipFill>
              <a:blip r:embed="rId4"/>
              <a:stretch>
                <a:fillRect/>
              </a:stretch>
            </p:blipFill>
            <p:spPr>
              <a:xfrm>
                <a:off x="465212" y="389684"/>
                <a:ext cx="8138160" cy="4174808"/>
              </a:xfrm>
              <a:prstGeom prst="rect">
                <a:avLst/>
              </a:prstGeom>
            </p:spPr>
          </p:pic>
        </mc:Fallback>
      </mc:AlternateContent>
    </p:spTree>
    <p:extLst>
      <p:ext uri="{BB962C8B-B14F-4D97-AF65-F5344CB8AC3E}">
        <p14:creationId xmlns:p14="http://schemas.microsoft.com/office/powerpoint/2010/main" val="166098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A5CC5F-A7F6-6569-3AE3-BA985579A177}"/>
              </a:ext>
            </a:extLst>
          </p:cNvPr>
          <p:cNvSpPr>
            <a:spLocks noGrp="1"/>
          </p:cNvSpPr>
          <p:nvPr>
            <p:ph type="title"/>
          </p:nvPr>
        </p:nvSpPr>
        <p:spPr/>
        <p:txBody>
          <a:bodyPr/>
          <a:lstStyle/>
          <a:p>
            <a:r>
              <a:rPr lang="en-US"/>
              <a:t>Fermilab Electricity Use and Projections</a:t>
            </a:r>
          </a:p>
        </p:txBody>
      </p:sp>
      <p:sp>
        <p:nvSpPr>
          <p:cNvPr id="4" name="Date Placeholder 3">
            <a:extLst>
              <a:ext uri="{FF2B5EF4-FFF2-40B4-BE49-F238E27FC236}">
                <a16:creationId xmlns:a16="http://schemas.microsoft.com/office/drawing/2014/main" id="{9788713D-206D-B2B6-4929-A7AAC5D12714}"/>
              </a:ext>
            </a:extLst>
          </p:cNvPr>
          <p:cNvSpPr>
            <a:spLocks noGrp="1"/>
          </p:cNvSpPr>
          <p:nvPr>
            <p:ph type="dt" sz="half" idx="2"/>
          </p:nvPr>
        </p:nvSpPr>
        <p:spPr/>
        <p:txBody>
          <a:bodyPr/>
          <a:lstStyle/>
          <a:p>
            <a:pPr>
              <a:defRPr/>
            </a:pPr>
            <a:fld id="{81FAA2A6-C449-41E1-BE29-0B0DF006276C}" type="datetime1">
              <a:rPr lang="en-US" smtClean="0"/>
              <a:t>7/9/2024</a:t>
            </a:fld>
            <a:endParaRPr lang="en-US"/>
          </a:p>
        </p:txBody>
      </p:sp>
      <p:sp>
        <p:nvSpPr>
          <p:cNvPr id="6" name="Slide Number Placeholder 5">
            <a:extLst>
              <a:ext uri="{FF2B5EF4-FFF2-40B4-BE49-F238E27FC236}">
                <a16:creationId xmlns:a16="http://schemas.microsoft.com/office/drawing/2014/main" id="{B2E62DD1-6C83-F22D-DAC7-A36095EBF312}"/>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a:p>
        </p:txBody>
      </p:sp>
      <p:sp>
        <p:nvSpPr>
          <p:cNvPr id="2" name="TextBox 1">
            <a:extLst>
              <a:ext uri="{FF2B5EF4-FFF2-40B4-BE49-F238E27FC236}">
                <a16:creationId xmlns:a16="http://schemas.microsoft.com/office/drawing/2014/main" id="{133E40AA-F41F-5088-1883-FD092E641345}"/>
              </a:ext>
            </a:extLst>
          </p:cNvPr>
          <p:cNvSpPr txBox="1"/>
          <p:nvPr/>
        </p:nvSpPr>
        <p:spPr>
          <a:xfrm>
            <a:off x="1352104" y="4862353"/>
            <a:ext cx="6762848" cy="184666"/>
          </a:xfrm>
          <a:prstGeom prst="rect">
            <a:avLst/>
          </a:prstGeom>
          <a:noFill/>
        </p:spPr>
        <p:txBody>
          <a:bodyPr wrap="square" rtlCol="0">
            <a:spAutoFit/>
          </a:bodyPr>
          <a:lstStyle/>
          <a:p>
            <a:r>
              <a:rPr lang="en-US" sz="600">
                <a:solidFill>
                  <a:schemeClr val="accent6">
                    <a:lumMod val="50000"/>
                  </a:schemeClr>
                </a:solidFill>
              </a:rPr>
              <a:t>Note: Projections reflect operating assumptions as of 1/1/25 and are greatly influenced by booster status (on/off), duration of maintenance shut-downs, and higher rep rate anticipated but not scheduled. </a:t>
            </a:r>
          </a:p>
        </p:txBody>
      </p:sp>
      <p:graphicFrame>
        <p:nvGraphicFramePr>
          <p:cNvPr id="8" name="Chart 7">
            <a:extLst>
              <a:ext uri="{FF2B5EF4-FFF2-40B4-BE49-F238E27FC236}">
                <a16:creationId xmlns:a16="http://schemas.microsoft.com/office/drawing/2014/main" id="{D453BD6B-6E4C-4D3D-A6EC-6284D848950B}"/>
              </a:ext>
            </a:extLst>
          </p:cNvPr>
          <p:cNvGraphicFramePr>
            <a:graphicFrameLocks/>
          </p:cNvGraphicFramePr>
          <p:nvPr>
            <p:extLst>
              <p:ext uri="{D42A27DB-BD31-4B8C-83A1-F6EECF244321}">
                <p14:modId xmlns:p14="http://schemas.microsoft.com/office/powerpoint/2010/main" val="3297085814"/>
              </p:ext>
            </p:extLst>
          </p:nvPr>
        </p:nvGraphicFramePr>
        <p:xfrm>
          <a:off x="324295" y="506730"/>
          <a:ext cx="8591105" cy="41300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56208124"/>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E15548763ABB4CA4D6860A46D77EAF" ma:contentTypeVersion="15" ma:contentTypeDescription="Create a new document." ma:contentTypeScope="" ma:versionID="6129fb477b43a9fbe358c3f3db66b2c3">
  <xsd:schema xmlns:xsd="http://www.w3.org/2001/XMLSchema" xmlns:xs="http://www.w3.org/2001/XMLSchema" xmlns:p="http://schemas.microsoft.com/office/2006/metadata/properties" xmlns:ns2="a0abc17b-26fa-4a6c-85fa-ec6ed5308116" xmlns:ns3="a6f2d9b7-3122-4fa2-9c6a-801252b48ae7" targetNamespace="http://schemas.microsoft.com/office/2006/metadata/properties" ma:root="true" ma:fieldsID="1c311105ed72f7517f8b750df44b5eab" ns2:_="" ns3:_="">
    <xsd:import namespace="a0abc17b-26fa-4a6c-85fa-ec6ed5308116"/>
    <xsd:import namespace="a6f2d9b7-3122-4fa2-9c6a-801252b48ae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abc17b-26fa-4a6c-85fa-ec6ed53081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2ca68d6-c86e-4960-a0df-15f27d65cdf4"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f2d9b7-3122-4fa2-9c6a-801252b48ae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234bc4ce-e587-4fa1-bb35-d58c70411605}" ma:internalName="TaxCatchAll" ma:showField="CatchAllData" ma:web="a6f2d9b7-3122-4fa2-9c6a-801252b48ae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6f2d9b7-3122-4fa2-9c6a-801252b48ae7" xsi:nil="true"/>
    <lcf76f155ced4ddcb4097134ff3c332f xmlns="a0abc17b-26fa-4a6c-85fa-ec6ed5308116">
      <Terms xmlns="http://schemas.microsoft.com/office/infopath/2007/PartnerControls"/>
    </lcf76f155ced4ddcb4097134ff3c332f>
    <SharedWithUsers xmlns="a6f2d9b7-3122-4fa2-9c6a-801252b48ae7">
      <UserInfo>
        <DisplayName>John Wills</DisplayName>
        <AccountId>72</AccountId>
        <AccountType/>
      </UserInfo>
      <UserInfo>
        <DisplayName>Mark T. Jeffers</DisplayName>
        <AccountId>113</AccountId>
        <AccountType/>
      </UserInfo>
      <UserInfo>
        <DisplayName>Algirdas Bielskus</DisplayName>
        <AccountId>115</AccountId>
        <AccountType/>
      </UserInfo>
    </SharedWithUsers>
  </documentManagement>
</p:properties>
</file>

<file path=customXml/itemProps1.xml><?xml version="1.0" encoding="utf-8"?>
<ds:datastoreItem xmlns:ds="http://schemas.openxmlformats.org/officeDocument/2006/customXml" ds:itemID="{D957FA7F-0D9E-4ED9-B722-764F5DFAA5E0}">
  <ds:schemaRefs>
    <ds:schemaRef ds:uri="a0abc17b-26fa-4a6c-85fa-ec6ed5308116"/>
    <ds:schemaRef ds:uri="a6f2d9b7-3122-4fa2-9c6a-801252b48a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864C0C-1D7F-4C13-B037-F86D1085880D}">
  <ds:schemaRefs>
    <ds:schemaRef ds:uri="http://schemas.microsoft.com/sharepoint/v3/contenttype/forms"/>
  </ds:schemaRefs>
</ds:datastoreItem>
</file>

<file path=customXml/itemProps3.xml><?xml version="1.0" encoding="utf-8"?>
<ds:datastoreItem xmlns:ds="http://schemas.openxmlformats.org/officeDocument/2006/customXml" ds:itemID="{07F44CD4-063E-4E5F-A604-63595AF683DE}">
  <ds:schemaRefs>
    <ds:schemaRef ds:uri="http://purl.org/dc/terms/"/>
    <ds:schemaRef ds:uri="http://schemas.microsoft.com/office/2006/metadata/properties"/>
    <ds:schemaRef ds:uri="http://schemas.microsoft.com/office/2006/documentManagement/types"/>
    <ds:schemaRef ds:uri="a0abc17b-26fa-4a6c-85fa-ec6ed5308116"/>
    <ds:schemaRef ds:uri="a6f2d9b7-3122-4fa2-9c6a-801252b48ae7"/>
    <ds:schemaRef ds:uri="http://purl.org/dc/elements/1.1/"/>
    <ds:schemaRef ds:uri="http://schemas.openxmlformats.org/package/2006/metadata/core-properties"/>
    <ds:schemaRef ds:uri="http://www.w3.org/XML/1998/namespace"/>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FNAL_PowerPoint_16x9_100716 (2)</Template>
  <TotalTime>0</TotalTime>
  <Words>3644</Words>
  <Application>Microsoft Office PowerPoint</Application>
  <PresentationFormat>On-screen Show (16:9)</PresentationFormat>
  <Paragraphs>540</Paragraphs>
  <Slides>32</Slides>
  <Notes>17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2" baseType="lpstr">
      <vt:lpstr>Arial</vt:lpstr>
      <vt:lpstr>AvenirNext</vt:lpstr>
      <vt:lpstr>Calibri</vt:lpstr>
      <vt:lpstr>Fira Sans</vt:lpstr>
      <vt:lpstr>Helvetica</vt:lpstr>
      <vt:lpstr>Helvetica Neue</vt:lpstr>
      <vt:lpstr>Symbol</vt:lpstr>
      <vt:lpstr>Times New Roman</vt:lpstr>
      <vt:lpstr>Fermilab_PPT_090915</vt:lpstr>
      <vt:lpstr>Visio.Drawing.15</vt:lpstr>
      <vt:lpstr>PowerPoint Presentation</vt:lpstr>
      <vt:lpstr>Agenda</vt:lpstr>
      <vt:lpstr>PowerPoint Presentation</vt:lpstr>
      <vt:lpstr>PowerPoint Presentation</vt:lpstr>
      <vt:lpstr>What is sustainability?</vt:lpstr>
      <vt:lpstr>DOE and Fermilab Defines Sustainability as actions taken to:</vt:lpstr>
      <vt:lpstr>Greenhouse Effect and Climate Change </vt:lpstr>
      <vt:lpstr>PowerPoint Presentation</vt:lpstr>
      <vt:lpstr>Fermilab Electricity Use and Projections</vt:lpstr>
      <vt:lpstr>Key Sustainability Metrics 2023</vt:lpstr>
      <vt:lpstr>Fermilab Sustainability Strategy</vt:lpstr>
      <vt:lpstr>Sustainability Management Team</vt:lpstr>
      <vt:lpstr>Sustainable, Net Zero Carbon Infrastructure</vt:lpstr>
      <vt:lpstr>Zero Emission Energy Plan and Projection</vt:lpstr>
      <vt:lpstr>Reduction of Natural Gas Use for Net Zero Buildings Goal</vt:lpstr>
      <vt:lpstr>Fermilab Resilience and Efficiency Project </vt:lpstr>
      <vt:lpstr> Fermilab Resilience and Efficiency Project  Ongoing Development – PV + BESS at Master Sub Station</vt:lpstr>
      <vt:lpstr>Central Utility Building Improvements  Integrate Sustainability</vt:lpstr>
      <vt:lpstr>Electrification Study</vt:lpstr>
      <vt:lpstr>Zero Emission Vehicle Master Plan</vt:lpstr>
      <vt:lpstr>Phase 1 Electric Vehicle Charging Station Project </vt:lpstr>
      <vt:lpstr>Sustainability in Science Focus Areas and Examples</vt:lpstr>
      <vt:lpstr>Sustainability in Science Focus Areas and Activities</vt:lpstr>
      <vt:lpstr>Communications and Engagement</vt:lpstr>
      <vt:lpstr>Redefining Implementation through Living Lab Framework</vt:lpstr>
      <vt:lpstr>Living Laboratory at Fermilab  Concept</vt:lpstr>
      <vt:lpstr>PowerPoint Presentation</vt:lpstr>
      <vt:lpstr>Main Injector</vt:lpstr>
      <vt:lpstr>Fermilab Emissions Based on Grid Region</vt:lpstr>
      <vt:lpstr>Fermilab Electricity Breakdown FY 2023</vt:lpstr>
      <vt:lpstr>Fermilab Resilience and Efficiency Project</vt:lpstr>
      <vt:lpstr>Fermilab Resilience and Efficiency Project  Ongoing Development – PV</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Amber M Kenney</dc:creator>
  <cp:lastModifiedBy>Catherine Hurley</cp:lastModifiedBy>
  <cp:revision>1</cp:revision>
  <cp:lastPrinted>2024-07-10T20:56:35Z</cp:lastPrinted>
  <dcterms:created xsi:type="dcterms:W3CDTF">2020-07-21T14:52:13Z</dcterms:created>
  <dcterms:modified xsi:type="dcterms:W3CDTF">2024-07-10T21:05:07Z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0x01010053E15548763ABB4CA4D6860A46D77EAF</vt:lpwstr>
  </property>
</Properties>
</file>