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4"/>
  </p:sldMasterIdLst>
  <p:notesMasterIdLst>
    <p:notesMasterId r:id="rId23"/>
  </p:notesMasterIdLst>
  <p:sldIdLst>
    <p:sldId id="256" r:id="rId5"/>
    <p:sldId id="336" r:id="rId6"/>
    <p:sldId id="257" r:id="rId7"/>
    <p:sldId id="326" r:id="rId8"/>
    <p:sldId id="305" r:id="rId9"/>
    <p:sldId id="332" r:id="rId10"/>
    <p:sldId id="325" r:id="rId11"/>
    <p:sldId id="327" r:id="rId12"/>
    <p:sldId id="328" r:id="rId13"/>
    <p:sldId id="334" r:id="rId14"/>
    <p:sldId id="329" r:id="rId15"/>
    <p:sldId id="322" r:id="rId16"/>
    <p:sldId id="333" r:id="rId17"/>
    <p:sldId id="331" r:id="rId18"/>
    <p:sldId id="311" r:id="rId19"/>
    <p:sldId id="315" r:id="rId20"/>
    <p:sldId id="314" r:id="rId21"/>
    <p:sldId id="335" r:id="rId22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ExtraBold" panose="00000900000000000000" pitchFamily="2" charset="0"/>
      <p:bold r:id="rId32"/>
      <p:boldItalic r:id="rId33"/>
    </p:embeddedFont>
    <p:embeddedFont>
      <p:font typeface="Montserrat ExtraLight" panose="00000300000000000000" pitchFamily="2" charset="0"/>
      <p:regular r:id="rId34"/>
      <p:bold r:id="rId35"/>
      <p:italic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483D3B-ED1E-42AE-ABCC-F38050C62F7F}">
  <a:tblStyle styleId="{E7483D3B-ED1E-42AE-ABCC-F38050C62F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47" autoAdjust="0"/>
    <p:restoredTop sz="77046" autoAdjust="0"/>
  </p:normalViewPr>
  <p:slideViewPr>
    <p:cSldViewPr snapToGrid="0">
      <p:cViewPr>
        <p:scale>
          <a:sx n="60" d="100"/>
          <a:sy n="60" d="100"/>
        </p:scale>
        <p:origin x="756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758EF-41A8-484D-BB4E-19D5EE6013A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A1A5CD-5D0F-4F94-BC51-DFADD119F2F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dirty="0">
              <a:solidFill>
                <a:schemeClr val="tx2">
                  <a:lumMod val="75000"/>
                </a:schemeClr>
              </a:solidFill>
            </a:rPr>
            <a:t>OPC</a:t>
          </a:r>
        </a:p>
      </dgm:t>
    </dgm:pt>
    <dgm:pt modelId="{53736207-1B27-471B-A0B4-8C586A47F304}" type="parTrans" cxnId="{3CF3069C-EC25-45EA-AC53-7E684853B373}">
      <dgm:prSet/>
      <dgm:spPr/>
      <dgm:t>
        <a:bodyPr/>
        <a:lstStyle/>
        <a:p>
          <a:endParaRPr lang="en-US"/>
        </a:p>
      </dgm:t>
    </dgm:pt>
    <dgm:pt modelId="{48DD29C9-ABEC-4F55-AF28-772279EEFB0C}" type="sibTrans" cxnId="{3CF3069C-EC25-45EA-AC53-7E684853B373}">
      <dgm:prSet/>
      <dgm:spPr/>
      <dgm:t>
        <a:bodyPr/>
        <a:lstStyle/>
        <a:p>
          <a:endParaRPr lang="en-US"/>
        </a:p>
      </dgm:t>
    </dgm:pt>
    <dgm:pt modelId="{DC2D8B22-5C55-4F05-B7CA-0024ADEED9EC}">
      <dgm:prSet phldrT="[Text]" custT="1"/>
      <dgm:spPr/>
      <dgm:t>
        <a:bodyPr/>
        <a:lstStyle/>
        <a:p>
          <a:r>
            <a:rPr lang="en-US" sz="1400" dirty="0"/>
            <a:t>Liquid </a:t>
          </a:r>
          <a:r>
            <a:rPr lang="en-US" sz="1400" dirty="0" err="1"/>
            <a:t>Cryo</a:t>
          </a:r>
          <a:r>
            <a:rPr lang="en-US" sz="1400" dirty="0"/>
            <a:t> Compatible</a:t>
          </a:r>
        </a:p>
      </dgm:t>
    </dgm:pt>
    <dgm:pt modelId="{8207DB31-2D06-4CF5-9A98-7E0B93CFD677}" type="parTrans" cxnId="{9D4D770E-089B-4E21-9061-3AFFC4979E81}">
      <dgm:prSet/>
      <dgm:spPr/>
      <dgm:t>
        <a:bodyPr/>
        <a:lstStyle/>
        <a:p>
          <a:endParaRPr lang="en-US"/>
        </a:p>
      </dgm:t>
    </dgm:pt>
    <dgm:pt modelId="{98C45865-BD43-4310-9A4A-E48BB1E8317C}" type="sibTrans" cxnId="{9D4D770E-089B-4E21-9061-3AFFC4979E81}">
      <dgm:prSet/>
      <dgm:spPr/>
      <dgm:t>
        <a:bodyPr/>
        <a:lstStyle/>
        <a:p>
          <a:endParaRPr lang="en-US"/>
        </a:p>
      </dgm:t>
    </dgm:pt>
    <dgm:pt modelId="{D9A72275-1A89-41F0-8CC4-C439912F5D31}">
      <dgm:prSet phldrT="[Text]" custT="1"/>
      <dgm:spPr/>
      <dgm:t>
        <a:bodyPr/>
        <a:lstStyle/>
        <a:p>
          <a:r>
            <a:rPr lang="en-US" sz="1400" dirty="0"/>
            <a:t>HV Isolation</a:t>
          </a:r>
        </a:p>
      </dgm:t>
    </dgm:pt>
    <dgm:pt modelId="{D92803D8-581E-434D-9A7E-08256F7555A3}" type="parTrans" cxnId="{418FABEF-F25C-44A8-931C-FF19FED7F78C}">
      <dgm:prSet/>
      <dgm:spPr/>
      <dgm:t>
        <a:bodyPr/>
        <a:lstStyle/>
        <a:p>
          <a:endParaRPr lang="en-US"/>
        </a:p>
      </dgm:t>
    </dgm:pt>
    <dgm:pt modelId="{BA81837C-97D7-412C-8D0D-055AC28248DA}" type="sibTrans" cxnId="{418FABEF-F25C-44A8-931C-FF19FED7F78C}">
      <dgm:prSet/>
      <dgm:spPr/>
      <dgm:t>
        <a:bodyPr/>
        <a:lstStyle/>
        <a:p>
          <a:endParaRPr lang="en-US"/>
        </a:p>
      </dgm:t>
    </dgm:pt>
    <dgm:pt modelId="{4E672EE9-6B78-40F9-B462-F96B89417577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chemeClr val="tx2">
                  <a:lumMod val="75000"/>
                </a:schemeClr>
              </a:solidFill>
            </a:rPr>
            <a:t>Fiber</a:t>
          </a:r>
        </a:p>
      </dgm:t>
    </dgm:pt>
    <dgm:pt modelId="{11F46F0C-F60A-4A06-AE0C-9C192F637EBD}" type="parTrans" cxnId="{E6EB6A1A-BA51-4BAC-ABBC-3FE80CE3B03B}">
      <dgm:prSet/>
      <dgm:spPr/>
      <dgm:t>
        <a:bodyPr/>
        <a:lstStyle/>
        <a:p>
          <a:endParaRPr lang="en-US"/>
        </a:p>
      </dgm:t>
    </dgm:pt>
    <dgm:pt modelId="{9666D08E-3657-4D2A-919C-A013A853D3E9}" type="sibTrans" cxnId="{E6EB6A1A-BA51-4BAC-ABBC-3FE80CE3B03B}">
      <dgm:prSet/>
      <dgm:spPr/>
      <dgm:t>
        <a:bodyPr/>
        <a:lstStyle/>
        <a:p>
          <a:endParaRPr lang="en-US"/>
        </a:p>
      </dgm:t>
    </dgm:pt>
    <dgm:pt modelId="{508F5A60-7C03-4DCD-AB59-DE85061065B4}">
      <dgm:prSet phldrT="[Text]"/>
      <dgm:spPr/>
      <dgm:t>
        <a:bodyPr/>
        <a:lstStyle/>
        <a:p>
          <a:r>
            <a:rPr lang="en-US" dirty="0"/>
            <a:t>Liquid Cryogenic Compatibility</a:t>
          </a:r>
        </a:p>
      </dgm:t>
    </dgm:pt>
    <dgm:pt modelId="{3E96E587-5835-4EAE-9C34-6BAFB9248BB2}" type="parTrans" cxnId="{42029639-9EE5-4C59-A25B-511BBBAD1C5C}">
      <dgm:prSet/>
      <dgm:spPr/>
      <dgm:t>
        <a:bodyPr/>
        <a:lstStyle/>
        <a:p>
          <a:endParaRPr lang="en-US"/>
        </a:p>
      </dgm:t>
    </dgm:pt>
    <dgm:pt modelId="{DA5BD960-E042-4A51-9410-0787A88CA22B}" type="sibTrans" cxnId="{42029639-9EE5-4C59-A25B-511BBBAD1C5C}">
      <dgm:prSet/>
      <dgm:spPr/>
      <dgm:t>
        <a:bodyPr/>
        <a:lstStyle/>
        <a:p>
          <a:endParaRPr lang="en-US"/>
        </a:p>
      </dgm:t>
    </dgm:pt>
    <dgm:pt modelId="{56C2BEFA-B244-4607-8BA5-0DA357F579DA}">
      <dgm:prSet phldrT="[Text]"/>
      <dgm:spPr/>
      <dgm:t>
        <a:bodyPr/>
        <a:lstStyle/>
        <a:p>
          <a:r>
            <a:rPr lang="en-US" dirty="0"/>
            <a:t>Power Handling </a:t>
          </a:r>
        </a:p>
      </dgm:t>
    </dgm:pt>
    <dgm:pt modelId="{CEA9913A-B938-4414-B8CE-AF9448F84B77}" type="parTrans" cxnId="{953AA5FF-85B6-44B8-977C-4DAF38C8ED11}">
      <dgm:prSet/>
      <dgm:spPr/>
      <dgm:t>
        <a:bodyPr/>
        <a:lstStyle/>
        <a:p>
          <a:endParaRPr lang="en-US"/>
        </a:p>
      </dgm:t>
    </dgm:pt>
    <dgm:pt modelId="{2811A7A9-4D87-4005-B94F-B5E092BE0CB5}" type="sibTrans" cxnId="{953AA5FF-85B6-44B8-977C-4DAF38C8ED11}">
      <dgm:prSet/>
      <dgm:spPr/>
      <dgm:t>
        <a:bodyPr/>
        <a:lstStyle/>
        <a:p>
          <a:endParaRPr lang="en-US"/>
        </a:p>
      </dgm:t>
    </dgm:pt>
    <dgm:pt modelId="{95035B88-3E32-4579-9A6E-327BD7D1706C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chemeClr val="tx2">
                  <a:lumMod val="75000"/>
                </a:schemeClr>
              </a:solidFill>
            </a:rPr>
            <a:t>Laser</a:t>
          </a:r>
        </a:p>
      </dgm:t>
    </dgm:pt>
    <dgm:pt modelId="{86FAA322-558B-4017-8705-ACAFF8B26B35}" type="parTrans" cxnId="{9FCA5C45-934D-497D-A84B-7F032986B709}">
      <dgm:prSet/>
      <dgm:spPr/>
      <dgm:t>
        <a:bodyPr/>
        <a:lstStyle/>
        <a:p>
          <a:endParaRPr lang="en-US"/>
        </a:p>
      </dgm:t>
    </dgm:pt>
    <dgm:pt modelId="{964A9E4F-0042-4E58-AC7E-F36DF081FC15}" type="sibTrans" cxnId="{9FCA5C45-934D-497D-A84B-7F032986B709}">
      <dgm:prSet/>
      <dgm:spPr/>
      <dgm:t>
        <a:bodyPr/>
        <a:lstStyle/>
        <a:p>
          <a:endParaRPr lang="en-US"/>
        </a:p>
      </dgm:t>
    </dgm:pt>
    <dgm:pt modelId="{08E56B99-FBAE-4DC0-B677-C786ACE9580C}">
      <dgm:prSet phldrT="[Text]"/>
      <dgm:spPr/>
      <dgm:t>
        <a:bodyPr/>
        <a:lstStyle/>
        <a:p>
          <a:r>
            <a:rPr lang="en-US" dirty="0"/>
            <a:t>CW Regulation/Stability</a:t>
          </a:r>
        </a:p>
      </dgm:t>
    </dgm:pt>
    <dgm:pt modelId="{80A3C39F-D317-46FB-93FD-AD9B1C5DCEB1}" type="parTrans" cxnId="{8C486E86-0597-40F7-8CA6-6BD0D5513734}">
      <dgm:prSet/>
      <dgm:spPr/>
      <dgm:t>
        <a:bodyPr/>
        <a:lstStyle/>
        <a:p>
          <a:endParaRPr lang="en-US"/>
        </a:p>
      </dgm:t>
    </dgm:pt>
    <dgm:pt modelId="{C1D6CB77-3C7C-4AD4-8AE2-08C010EF741E}" type="sibTrans" cxnId="{8C486E86-0597-40F7-8CA6-6BD0D5513734}">
      <dgm:prSet/>
      <dgm:spPr/>
      <dgm:t>
        <a:bodyPr/>
        <a:lstStyle/>
        <a:p>
          <a:endParaRPr lang="en-US"/>
        </a:p>
      </dgm:t>
    </dgm:pt>
    <dgm:pt modelId="{2300E55E-F46D-4360-AA36-6FA69FB22125}">
      <dgm:prSet phldrT="[Text]"/>
      <dgm:spPr/>
      <dgm:t>
        <a:bodyPr/>
        <a:lstStyle/>
        <a:p>
          <a:r>
            <a:rPr lang="en-US" dirty="0"/>
            <a:t>Safety</a:t>
          </a:r>
        </a:p>
      </dgm:t>
    </dgm:pt>
    <dgm:pt modelId="{99D90912-F14D-4B83-8628-133B1FACF3B9}" type="parTrans" cxnId="{8266FD1B-9AFE-474C-9200-C971DCD1AD07}">
      <dgm:prSet/>
      <dgm:spPr/>
      <dgm:t>
        <a:bodyPr/>
        <a:lstStyle/>
        <a:p>
          <a:endParaRPr lang="en-US"/>
        </a:p>
      </dgm:t>
    </dgm:pt>
    <dgm:pt modelId="{3433BB88-3DB9-4B8E-AC1A-5E4E7ABFE398}" type="sibTrans" cxnId="{8266FD1B-9AFE-474C-9200-C971DCD1AD07}">
      <dgm:prSet/>
      <dgm:spPr/>
      <dgm:t>
        <a:bodyPr/>
        <a:lstStyle/>
        <a:p>
          <a:endParaRPr lang="en-US"/>
        </a:p>
      </dgm:t>
    </dgm:pt>
    <dgm:pt modelId="{D4D5208D-F783-47E2-8991-5ED38C69AD1E}">
      <dgm:prSet phldrT="[Text]" custT="1"/>
      <dgm:spPr/>
      <dgm:t>
        <a:bodyPr/>
        <a:lstStyle/>
        <a:p>
          <a:r>
            <a:rPr lang="en-US" sz="1400" dirty="0"/>
            <a:t>Power Conversion Efficiency</a:t>
          </a:r>
        </a:p>
      </dgm:t>
    </dgm:pt>
    <dgm:pt modelId="{886AAA0C-3890-45B6-BF54-1EC79FB7CF00}" type="parTrans" cxnId="{C512CD5B-C533-43DB-B597-A95AF3A0CDC0}">
      <dgm:prSet/>
      <dgm:spPr/>
      <dgm:t>
        <a:bodyPr/>
        <a:lstStyle/>
        <a:p>
          <a:endParaRPr lang="en-US"/>
        </a:p>
      </dgm:t>
    </dgm:pt>
    <dgm:pt modelId="{D29349C4-8E07-4665-B49A-1E7166D5E0C4}" type="sibTrans" cxnId="{C512CD5B-C533-43DB-B597-A95AF3A0CDC0}">
      <dgm:prSet/>
      <dgm:spPr/>
      <dgm:t>
        <a:bodyPr/>
        <a:lstStyle/>
        <a:p>
          <a:endParaRPr lang="en-US"/>
        </a:p>
      </dgm:t>
    </dgm:pt>
    <dgm:pt modelId="{5CF8E5E9-62BE-47E6-ABFE-2BE7AF7DFF6A}">
      <dgm:prSet phldrT="[Text]" custT="1"/>
      <dgm:spPr/>
      <dgm:t>
        <a:bodyPr/>
        <a:lstStyle/>
        <a:p>
          <a:r>
            <a:rPr lang="en-US" sz="1400" dirty="0"/>
            <a:t>Viability</a:t>
          </a:r>
        </a:p>
      </dgm:t>
    </dgm:pt>
    <dgm:pt modelId="{6B1F1527-B336-4132-BD5B-77C57088DBDD}" type="parTrans" cxnId="{9D398F1B-3E7B-4C80-9B0B-48F4580FE257}">
      <dgm:prSet/>
      <dgm:spPr/>
      <dgm:t>
        <a:bodyPr/>
        <a:lstStyle/>
        <a:p>
          <a:endParaRPr lang="en-US"/>
        </a:p>
      </dgm:t>
    </dgm:pt>
    <dgm:pt modelId="{16782EA4-E5C5-42DE-9937-2B4821E76EFE}" type="sibTrans" cxnId="{9D398F1B-3E7B-4C80-9B0B-48F4580FE257}">
      <dgm:prSet/>
      <dgm:spPr/>
      <dgm:t>
        <a:bodyPr/>
        <a:lstStyle/>
        <a:p>
          <a:endParaRPr lang="en-US"/>
        </a:p>
      </dgm:t>
    </dgm:pt>
    <dgm:pt modelId="{CAEB322C-E6A6-446B-B25F-C536FAA16D81}">
      <dgm:prSet phldrT="[Text]" custT="1"/>
      <dgm:spPr/>
      <dgm:t>
        <a:bodyPr/>
        <a:lstStyle/>
        <a:p>
          <a:r>
            <a:rPr lang="en-US" sz="1400" dirty="0"/>
            <a:t>Noise</a:t>
          </a:r>
        </a:p>
      </dgm:t>
    </dgm:pt>
    <dgm:pt modelId="{42988B6C-9E30-407F-BCE3-885E3ABD81D1}" type="parTrans" cxnId="{552F6F47-4EBE-48B8-973B-39821F55ED36}">
      <dgm:prSet/>
      <dgm:spPr/>
      <dgm:t>
        <a:bodyPr/>
        <a:lstStyle/>
        <a:p>
          <a:endParaRPr lang="en-US"/>
        </a:p>
      </dgm:t>
    </dgm:pt>
    <dgm:pt modelId="{C02C1DCD-E4A5-4C0C-9E7E-66A85FE44125}" type="sibTrans" cxnId="{552F6F47-4EBE-48B8-973B-39821F55ED36}">
      <dgm:prSet/>
      <dgm:spPr/>
      <dgm:t>
        <a:bodyPr/>
        <a:lstStyle/>
        <a:p>
          <a:endParaRPr lang="en-US"/>
        </a:p>
      </dgm:t>
    </dgm:pt>
    <dgm:pt modelId="{4958B09A-E5B9-419B-931B-D87EBB2A8DD2}">
      <dgm:prSet phldrT="[Text]"/>
      <dgm:spPr/>
      <dgm:t>
        <a:bodyPr/>
        <a:lstStyle/>
        <a:p>
          <a:r>
            <a:rPr lang="en-US" dirty="0"/>
            <a:t>Light Leakage</a:t>
          </a:r>
        </a:p>
      </dgm:t>
    </dgm:pt>
    <dgm:pt modelId="{F436C4A5-C3DF-4E8A-BDB7-7E30A9EDEACD}" type="parTrans" cxnId="{FA12BBA0-F380-404B-A0CE-8D96F39AAECF}">
      <dgm:prSet/>
      <dgm:spPr/>
      <dgm:t>
        <a:bodyPr/>
        <a:lstStyle/>
        <a:p>
          <a:endParaRPr lang="en-US"/>
        </a:p>
      </dgm:t>
    </dgm:pt>
    <dgm:pt modelId="{B754AC12-7982-4980-919C-DE0FBD1B0794}" type="sibTrans" cxnId="{FA12BBA0-F380-404B-A0CE-8D96F39AAECF}">
      <dgm:prSet/>
      <dgm:spPr/>
      <dgm:t>
        <a:bodyPr/>
        <a:lstStyle/>
        <a:p>
          <a:endParaRPr lang="en-US"/>
        </a:p>
      </dgm:t>
    </dgm:pt>
    <dgm:pt modelId="{6247591F-E356-401E-909F-0D6B4F012888}">
      <dgm:prSet phldrT="[Text]"/>
      <dgm:spPr/>
      <dgm:t>
        <a:bodyPr/>
        <a:lstStyle/>
        <a:p>
          <a:r>
            <a:rPr lang="en-US" dirty="0"/>
            <a:t>HV Compatibility</a:t>
          </a:r>
        </a:p>
      </dgm:t>
    </dgm:pt>
    <dgm:pt modelId="{258D4A0D-4886-4098-A3B9-AD97A6CFBC5C}" type="parTrans" cxnId="{EA46E02E-F4A4-4AD5-85F4-13DB2DB7674D}">
      <dgm:prSet/>
      <dgm:spPr/>
      <dgm:t>
        <a:bodyPr/>
        <a:lstStyle/>
        <a:p>
          <a:endParaRPr lang="en-US"/>
        </a:p>
      </dgm:t>
    </dgm:pt>
    <dgm:pt modelId="{27FE9531-7266-4F3C-8FA2-ED9B15F7A489}" type="sibTrans" cxnId="{EA46E02E-F4A4-4AD5-85F4-13DB2DB7674D}">
      <dgm:prSet/>
      <dgm:spPr/>
      <dgm:t>
        <a:bodyPr/>
        <a:lstStyle/>
        <a:p>
          <a:endParaRPr lang="en-US"/>
        </a:p>
      </dgm:t>
    </dgm:pt>
    <dgm:pt modelId="{00D21088-32EC-4061-B899-5428A01BF588}" type="pres">
      <dgm:prSet presAssocID="{B28758EF-41A8-484D-BB4E-19D5EE6013A6}" presName="linearFlow" presStyleCnt="0">
        <dgm:presLayoutVars>
          <dgm:dir/>
          <dgm:animLvl val="lvl"/>
          <dgm:resizeHandles val="exact"/>
        </dgm:presLayoutVars>
      </dgm:prSet>
      <dgm:spPr/>
    </dgm:pt>
    <dgm:pt modelId="{165C6542-1687-46E0-90F5-1C4732AE7824}" type="pres">
      <dgm:prSet presAssocID="{24A1A5CD-5D0F-4F94-BC51-DFADD119F2F8}" presName="composite" presStyleCnt="0"/>
      <dgm:spPr/>
    </dgm:pt>
    <dgm:pt modelId="{7A56CC2B-CCAC-4CEE-A432-EC07752A3648}" type="pres">
      <dgm:prSet presAssocID="{24A1A5CD-5D0F-4F94-BC51-DFADD119F2F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88E7AA4-ECAB-4037-B985-C4A8FDA37258}" type="pres">
      <dgm:prSet presAssocID="{24A1A5CD-5D0F-4F94-BC51-DFADD119F2F8}" presName="descendantText" presStyleLbl="alignAcc1" presStyleIdx="0" presStyleCnt="3" custScaleX="77961" custScaleY="129360" custLinFactNeighborX="-7357" custLinFactNeighborY="15475">
        <dgm:presLayoutVars>
          <dgm:bulletEnabled val="1"/>
        </dgm:presLayoutVars>
      </dgm:prSet>
      <dgm:spPr/>
    </dgm:pt>
    <dgm:pt modelId="{A68261A4-C8DC-43BC-8C31-62F2AD39985C}" type="pres">
      <dgm:prSet presAssocID="{48DD29C9-ABEC-4F55-AF28-772279EEFB0C}" presName="sp" presStyleCnt="0"/>
      <dgm:spPr/>
    </dgm:pt>
    <dgm:pt modelId="{0D15C341-9ABF-4AEA-821C-EF9C601D2E44}" type="pres">
      <dgm:prSet presAssocID="{4E672EE9-6B78-40F9-B462-F96B89417577}" presName="composite" presStyleCnt="0"/>
      <dgm:spPr/>
    </dgm:pt>
    <dgm:pt modelId="{8DD6F90A-2DCF-40C5-BD18-A6C26AD2DD8A}" type="pres">
      <dgm:prSet presAssocID="{4E672EE9-6B78-40F9-B462-F96B8941757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AF02951-399F-429F-B821-85C27A4AC91E}" type="pres">
      <dgm:prSet presAssocID="{4E672EE9-6B78-40F9-B462-F96B89417577}" presName="descendantText" presStyleLbl="alignAcc1" presStyleIdx="1" presStyleCnt="3" custScaleX="63838" custLinFactNeighborX="-13564" custLinFactNeighborY="26749">
        <dgm:presLayoutVars>
          <dgm:bulletEnabled val="1"/>
        </dgm:presLayoutVars>
      </dgm:prSet>
      <dgm:spPr/>
    </dgm:pt>
    <dgm:pt modelId="{F6A9EE5F-F5E9-4EDD-8121-437253523609}" type="pres">
      <dgm:prSet presAssocID="{9666D08E-3657-4D2A-919C-A013A853D3E9}" presName="sp" presStyleCnt="0"/>
      <dgm:spPr/>
    </dgm:pt>
    <dgm:pt modelId="{67199F03-3A4B-468E-B374-B80D54952340}" type="pres">
      <dgm:prSet presAssocID="{95035B88-3E32-4579-9A6E-327BD7D1706C}" presName="composite" presStyleCnt="0"/>
      <dgm:spPr/>
    </dgm:pt>
    <dgm:pt modelId="{FD735DCE-1AE2-45D1-9D11-4DC33AEA44B7}" type="pres">
      <dgm:prSet presAssocID="{95035B88-3E32-4579-9A6E-327BD7D1706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B704820-F0DF-44FC-B4B7-F3FED1416586}" type="pres">
      <dgm:prSet presAssocID="{95035B88-3E32-4579-9A6E-327BD7D1706C}" presName="descendantText" presStyleLbl="alignAcc1" presStyleIdx="2" presStyleCnt="3" custScaleX="59759" custScaleY="57856" custLinFactNeighborX="-14452" custLinFactNeighborY="7456">
        <dgm:presLayoutVars>
          <dgm:bulletEnabled val="1"/>
        </dgm:presLayoutVars>
      </dgm:prSet>
      <dgm:spPr/>
    </dgm:pt>
  </dgm:ptLst>
  <dgm:cxnLst>
    <dgm:cxn modelId="{81A25501-7514-40EC-AE83-DF5F3EC4D4E6}" type="presOf" srcId="{D9A72275-1A89-41F0-8CC4-C439912F5D31}" destId="{388E7AA4-ECAB-4037-B985-C4A8FDA37258}" srcOrd="0" destOrd="1" presId="urn:microsoft.com/office/officeart/2005/8/layout/chevron2"/>
    <dgm:cxn modelId="{83C0E203-F36D-4DF5-ADA7-205B2CC61F2E}" type="presOf" srcId="{DC2D8B22-5C55-4F05-B7CA-0024ADEED9EC}" destId="{388E7AA4-ECAB-4037-B985-C4A8FDA37258}" srcOrd="0" destOrd="0" presId="urn:microsoft.com/office/officeart/2005/8/layout/chevron2"/>
    <dgm:cxn modelId="{9D4D770E-089B-4E21-9061-3AFFC4979E81}" srcId="{24A1A5CD-5D0F-4F94-BC51-DFADD119F2F8}" destId="{DC2D8B22-5C55-4F05-B7CA-0024ADEED9EC}" srcOrd="0" destOrd="0" parTransId="{8207DB31-2D06-4CF5-9A98-7E0B93CFD677}" sibTransId="{98C45865-BD43-4310-9A4A-E48BB1E8317C}"/>
    <dgm:cxn modelId="{E6EB6A1A-BA51-4BAC-ABBC-3FE80CE3B03B}" srcId="{B28758EF-41A8-484D-BB4E-19D5EE6013A6}" destId="{4E672EE9-6B78-40F9-B462-F96B89417577}" srcOrd="1" destOrd="0" parTransId="{11F46F0C-F60A-4A06-AE0C-9C192F637EBD}" sibTransId="{9666D08E-3657-4D2A-919C-A013A853D3E9}"/>
    <dgm:cxn modelId="{9D398F1B-3E7B-4C80-9B0B-48F4580FE257}" srcId="{24A1A5CD-5D0F-4F94-BC51-DFADD119F2F8}" destId="{5CF8E5E9-62BE-47E6-ABFE-2BE7AF7DFF6A}" srcOrd="3" destOrd="0" parTransId="{6B1F1527-B336-4132-BD5B-77C57088DBDD}" sibTransId="{16782EA4-E5C5-42DE-9937-2B4821E76EFE}"/>
    <dgm:cxn modelId="{8266FD1B-9AFE-474C-9200-C971DCD1AD07}" srcId="{95035B88-3E32-4579-9A6E-327BD7D1706C}" destId="{2300E55E-F46D-4360-AA36-6FA69FB22125}" srcOrd="1" destOrd="0" parTransId="{99D90912-F14D-4B83-8628-133B1FACF3B9}" sibTransId="{3433BB88-3DB9-4B8E-AC1A-5E4E7ABFE398}"/>
    <dgm:cxn modelId="{A61A4A2A-72C5-418F-BB83-8B2645646A81}" type="presOf" srcId="{5CF8E5E9-62BE-47E6-ABFE-2BE7AF7DFF6A}" destId="{388E7AA4-ECAB-4037-B985-C4A8FDA37258}" srcOrd="0" destOrd="3" presId="urn:microsoft.com/office/officeart/2005/8/layout/chevron2"/>
    <dgm:cxn modelId="{EA46E02E-F4A4-4AD5-85F4-13DB2DB7674D}" srcId="{4E672EE9-6B78-40F9-B462-F96B89417577}" destId="{6247591F-E356-401E-909F-0D6B4F012888}" srcOrd="3" destOrd="0" parTransId="{258D4A0D-4886-4098-A3B9-AD97A6CFBC5C}" sibTransId="{27FE9531-7266-4F3C-8FA2-ED9B15F7A489}"/>
    <dgm:cxn modelId="{58B0DC2F-B666-4EDF-94FC-EE3D048E30D9}" type="presOf" srcId="{56C2BEFA-B244-4607-8BA5-0DA357F579DA}" destId="{EAF02951-399F-429F-B821-85C27A4AC91E}" srcOrd="0" destOrd="1" presId="urn:microsoft.com/office/officeart/2005/8/layout/chevron2"/>
    <dgm:cxn modelId="{8996D035-C346-43B5-B4BD-C2F16E60BDAA}" type="presOf" srcId="{08E56B99-FBAE-4DC0-B677-C786ACE9580C}" destId="{CB704820-F0DF-44FC-B4B7-F3FED1416586}" srcOrd="0" destOrd="0" presId="urn:microsoft.com/office/officeart/2005/8/layout/chevron2"/>
    <dgm:cxn modelId="{42029639-9EE5-4C59-A25B-511BBBAD1C5C}" srcId="{4E672EE9-6B78-40F9-B462-F96B89417577}" destId="{508F5A60-7C03-4DCD-AB59-DE85061065B4}" srcOrd="0" destOrd="0" parTransId="{3E96E587-5835-4EAE-9C34-6BAFB9248BB2}" sibTransId="{DA5BD960-E042-4A51-9410-0787A88CA22B}"/>
    <dgm:cxn modelId="{463EAF3E-7716-4010-9B11-C3736799CE28}" type="presOf" srcId="{2300E55E-F46D-4360-AA36-6FA69FB22125}" destId="{CB704820-F0DF-44FC-B4B7-F3FED1416586}" srcOrd="0" destOrd="1" presId="urn:microsoft.com/office/officeart/2005/8/layout/chevron2"/>
    <dgm:cxn modelId="{C512CD5B-C533-43DB-B597-A95AF3A0CDC0}" srcId="{24A1A5CD-5D0F-4F94-BC51-DFADD119F2F8}" destId="{D4D5208D-F783-47E2-8991-5ED38C69AD1E}" srcOrd="2" destOrd="0" parTransId="{886AAA0C-3890-45B6-BF54-1EC79FB7CF00}" sibTransId="{D29349C4-8E07-4665-B49A-1E7166D5E0C4}"/>
    <dgm:cxn modelId="{51E05E5E-6AC3-42C0-9A11-6556E9D1FF9A}" type="presOf" srcId="{D4D5208D-F783-47E2-8991-5ED38C69AD1E}" destId="{388E7AA4-ECAB-4037-B985-C4A8FDA37258}" srcOrd="0" destOrd="2" presId="urn:microsoft.com/office/officeart/2005/8/layout/chevron2"/>
    <dgm:cxn modelId="{D454B142-2430-47AD-9149-064B4F9CB9B9}" type="presOf" srcId="{6247591F-E356-401E-909F-0D6B4F012888}" destId="{EAF02951-399F-429F-B821-85C27A4AC91E}" srcOrd="0" destOrd="3" presId="urn:microsoft.com/office/officeart/2005/8/layout/chevron2"/>
    <dgm:cxn modelId="{9FCA5C45-934D-497D-A84B-7F032986B709}" srcId="{B28758EF-41A8-484D-BB4E-19D5EE6013A6}" destId="{95035B88-3E32-4579-9A6E-327BD7D1706C}" srcOrd="2" destOrd="0" parTransId="{86FAA322-558B-4017-8705-ACAFF8B26B35}" sibTransId="{964A9E4F-0042-4E58-AC7E-F36DF081FC15}"/>
    <dgm:cxn modelId="{552F6F47-4EBE-48B8-973B-39821F55ED36}" srcId="{24A1A5CD-5D0F-4F94-BC51-DFADD119F2F8}" destId="{CAEB322C-E6A6-446B-B25F-C536FAA16D81}" srcOrd="4" destOrd="0" parTransId="{42988B6C-9E30-407F-BCE3-885E3ABD81D1}" sibTransId="{C02C1DCD-E4A5-4C0C-9E7E-66A85FE44125}"/>
    <dgm:cxn modelId="{221EC967-4C26-4D80-B875-384445B952DA}" type="presOf" srcId="{4958B09A-E5B9-419B-931B-D87EBB2A8DD2}" destId="{EAF02951-399F-429F-B821-85C27A4AC91E}" srcOrd="0" destOrd="2" presId="urn:microsoft.com/office/officeart/2005/8/layout/chevron2"/>
    <dgm:cxn modelId="{0EDA9449-9257-403E-86F7-434A28570B33}" type="presOf" srcId="{508F5A60-7C03-4DCD-AB59-DE85061065B4}" destId="{EAF02951-399F-429F-B821-85C27A4AC91E}" srcOrd="0" destOrd="0" presId="urn:microsoft.com/office/officeart/2005/8/layout/chevron2"/>
    <dgm:cxn modelId="{730A0E71-F7B3-41AC-97EC-3A0E52C32D99}" type="presOf" srcId="{95035B88-3E32-4579-9A6E-327BD7D1706C}" destId="{FD735DCE-1AE2-45D1-9D11-4DC33AEA44B7}" srcOrd="0" destOrd="0" presId="urn:microsoft.com/office/officeart/2005/8/layout/chevron2"/>
    <dgm:cxn modelId="{8C486E86-0597-40F7-8CA6-6BD0D5513734}" srcId="{95035B88-3E32-4579-9A6E-327BD7D1706C}" destId="{08E56B99-FBAE-4DC0-B677-C786ACE9580C}" srcOrd="0" destOrd="0" parTransId="{80A3C39F-D317-46FB-93FD-AD9B1C5DCEB1}" sibTransId="{C1D6CB77-3C7C-4AD4-8AE2-08C010EF741E}"/>
    <dgm:cxn modelId="{B08FAA99-3409-40BA-AE52-D68F6CB2DC33}" type="presOf" srcId="{CAEB322C-E6A6-446B-B25F-C536FAA16D81}" destId="{388E7AA4-ECAB-4037-B985-C4A8FDA37258}" srcOrd="0" destOrd="4" presId="urn:microsoft.com/office/officeart/2005/8/layout/chevron2"/>
    <dgm:cxn modelId="{3CF3069C-EC25-45EA-AC53-7E684853B373}" srcId="{B28758EF-41A8-484D-BB4E-19D5EE6013A6}" destId="{24A1A5CD-5D0F-4F94-BC51-DFADD119F2F8}" srcOrd="0" destOrd="0" parTransId="{53736207-1B27-471B-A0B4-8C586A47F304}" sibTransId="{48DD29C9-ABEC-4F55-AF28-772279EEFB0C}"/>
    <dgm:cxn modelId="{FA12BBA0-F380-404B-A0CE-8D96F39AAECF}" srcId="{4E672EE9-6B78-40F9-B462-F96B89417577}" destId="{4958B09A-E5B9-419B-931B-D87EBB2A8DD2}" srcOrd="2" destOrd="0" parTransId="{F436C4A5-C3DF-4E8A-BDB7-7E30A9EDEACD}" sibTransId="{B754AC12-7982-4980-919C-DE0FBD1B0794}"/>
    <dgm:cxn modelId="{7552B9CE-217B-4D1C-B36D-21B77C16B77B}" type="presOf" srcId="{24A1A5CD-5D0F-4F94-BC51-DFADD119F2F8}" destId="{7A56CC2B-CCAC-4CEE-A432-EC07752A3648}" srcOrd="0" destOrd="0" presId="urn:microsoft.com/office/officeart/2005/8/layout/chevron2"/>
    <dgm:cxn modelId="{AA8BEEE5-F9EC-46C7-BA28-0A281D2094AC}" type="presOf" srcId="{B28758EF-41A8-484D-BB4E-19D5EE6013A6}" destId="{00D21088-32EC-4061-B899-5428A01BF588}" srcOrd="0" destOrd="0" presId="urn:microsoft.com/office/officeart/2005/8/layout/chevron2"/>
    <dgm:cxn modelId="{418FABEF-F25C-44A8-931C-FF19FED7F78C}" srcId="{24A1A5CD-5D0F-4F94-BC51-DFADD119F2F8}" destId="{D9A72275-1A89-41F0-8CC4-C439912F5D31}" srcOrd="1" destOrd="0" parTransId="{D92803D8-581E-434D-9A7E-08256F7555A3}" sibTransId="{BA81837C-97D7-412C-8D0D-055AC28248DA}"/>
    <dgm:cxn modelId="{9CF67FF5-F460-4A97-A757-1CEE95E05E95}" type="presOf" srcId="{4E672EE9-6B78-40F9-B462-F96B89417577}" destId="{8DD6F90A-2DCF-40C5-BD18-A6C26AD2DD8A}" srcOrd="0" destOrd="0" presId="urn:microsoft.com/office/officeart/2005/8/layout/chevron2"/>
    <dgm:cxn modelId="{953AA5FF-85B6-44B8-977C-4DAF38C8ED11}" srcId="{4E672EE9-6B78-40F9-B462-F96B89417577}" destId="{56C2BEFA-B244-4607-8BA5-0DA357F579DA}" srcOrd="1" destOrd="0" parTransId="{CEA9913A-B938-4414-B8CE-AF9448F84B77}" sibTransId="{2811A7A9-4D87-4005-B94F-B5E092BE0CB5}"/>
    <dgm:cxn modelId="{7FADFA65-B6AA-4416-BBEA-B5FD63FD67C5}" type="presParOf" srcId="{00D21088-32EC-4061-B899-5428A01BF588}" destId="{165C6542-1687-46E0-90F5-1C4732AE7824}" srcOrd="0" destOrd="0" presId="urn:microsoft.com/office/officeart/2005/8/layout/chevron2"/>
    <dgm:cxn modelId="{010349FB-0EF3-434C-8501-2AACC92B997C}" type="presParOf" srcId="{165C6542-1687-46E0-90F5-1C4732AE7824}" destId="{7A56CC2B-CCAC-4CEE-A432-EC07752A3648}" srcOrd="0" destOrd="0" presId="urn:microsoft.com/office/officeart/2005/8/layout/chevron2"/>
    <dgm:cxn modelId="{4BE4E24F-E9ED-4C33-B3A1-CFD336DC4A81}" type="presParOf" srcId="{165C6542-1687-46E0-90F5-1C4732AE7824}" destId="{388E7AA4-ECAB-4037-B985-C4A8FDA37258}" srcOrd="1" destOrd="0" presId="urn:microsoft.com/office/officeart/2005/8/layout/chevron2"/>
    <dgm:cxn modelId="{66755470-1A36-4164-89D8-0C49D4395CD8}" type="presParOf" srcId="{00D21088-32EC-4061-B899-5428A01BF588}" destId="{A68261A4-C8DC-43BC-8C31-62F2AD39985C}" srcOrd="1" destOrd="0" presId="urn:microsoft.com/office/officeart/2005/8/layout/chevron2"/>
    <dgm:cxn modelId="{EE23685B-CAE9-415D-8DE2-265F6C4345BF}" type="presParOf" srcId="{00D21088-32EC-4061-B899-5428A01BF588}" destId="{0D15C341-9ABF-4AEA-821C-EF9C601D2E44}" srcOrd="2" destOrd="0" presId="urn:microsoft.com/office/officeart/2005/8/layout/chevron2"/>
    <dgm:cxn modelId="{FB6CAF79-C730-43AA-8AE6-7C39CF0EDCCF}" type="presParOf" srcId="{0D15C341-9ABF-4AEA-821C-EF9C601D2E44}" destId="{8DD6F90A-2DCF-40C5-BD18-A6C26AD2DD8A}" srcOrd="0" destOrd="0" presId="urn:microsoft.com/office/officeart/2005/8/layout/chevron2"/>
    <dgm:cxn modelId="{B76876FE-E504-49DF-899C-71AB03525FE3}" type="presParOf" srcId="{0D15C341-9ABF-4AEA-821C-EF9C601D2E44}" destId="{EAF02951-399F-429F-B821-85C27A4AC91E}" srcOrd="1" destOrd="0" presId="urn:microsoft.com/office/officeart/2005/8/layout/chevron2"/>
    <dgm:cxn modelId="{A694D875-BD42-4727-98B5-E5A3158EDDBF}" type="presParOf" srcId="{00D21088-32EC-4061-B899-5428A01BF588}" destId="{F6A9EE5F-F5E9-4EDD-8121-437253523609}" srcOrd="3" destOrd="0" presId="urn:microsoft.com/office/officeart/2005/8/layout/chevron2"/>
    <dgm:cxn modelId="{66C72955-1A31-43CF-951F-9C585448CE75}" type="presParOf" srcId="{00D21088-32EC-4061-B899-5428A01BF588}" destId="{67199F03-3A4B-468E-B374-B80D54952340}" srcOrd="4" destOrd="0" presId="urn:microsoft.com/office/officeart/2005/8/layout/chevron2"/>
    <dgm:cxn modelId="{01B0B21B-3C24-43D5-BB9A-F7D1CABBB44A}" type="presParOf" srcId="{67199F03-3A4B-468E-B374-B80D54952340}" destId="{FD735DCE-1AE2-45D1-9D11-4DC33AEA44B7}" srcOrd="0" destOrd="0" presId="urn:microsoft.com/office/officeart/2005/8/layout/chevron2"/>
    <dgm:cxn modelId="{475FBE97-597F-42F4-BFD7-A739CCCAA9A8}" type="presParOf" srcId="{67199F03-3A4B-468E-B374-B80D54952340}" destId="{CB704820-F0DF-44FC-B4B7-F3FED14165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86D71C-6764-4895-AB8C-E4D8D3105B26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543E3A04-5AB6-425E-B655-B06B5BAD2B4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Industrial</a:t>
          </a:r>
        </a:p>
      </dgm:t>
    </dgm:pt>
    <dgm:pt modelId="{D016BF79-656C-4784-A89F-088192A39486}" type="parTrans" cxnId="{F1B55C10-7BCC-4997-B28F-F57D9D5343EF}">
      <dgm:prSet/>
      <dgm:spPr/>
      <dgm:t>
        <a:bodyPr/>
        <a:lstStyle/>
        <a:p>
          <a:endParaRPr lang="en-US"/>
        </a:p>
      </dgm:t>
    </dgm:pt>
    <dgm:pt modelId="{5782D6EA-8F10-4705-AADE-BC811BC79B83}" type="sibTrans" cxnId="{F1B55C10-7BCC-4997-B28F-F57D9D5343EF}">
      <dgm:prSet/>
      <dgm:spPr/>
      <dgm:t>
        <a:bodyPr/>
        <a:lstStyle/>
        <a:p>
          <a:endParaRPr lang="en-US"/>
        </a:p>
      </dgm:t>
    </dgm:pt>
    <dgm:pt modelId="{20C121AE-BF9B-4EB6-8F85-D8EA93C8C0AA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Laboratory</a:t>
          </a:r>
        </a:p>
      </dgm:t>
    </dgm:pt>
    <dgm:pt modelId="{274C03B0-0B8C-4460-BE21-11AC4F7681A7}" type="sibTrans" cxnId="{DA0D7AAB-5225-47EF-A782-80BD2437B579}">
      <dgm:prSet/>
      <dgm:spPr/>
      <dgm:t>
        <a:bodyPr/>
        <a:lstStyle/>
        <a:p>
          <a:endParaRPr lang="en-US"/>
        </a:p>
      </dgm:t>
    </dgm:pt>
    <dgm:pt modelId="{0E493EE4-C8EF-49C3-92D3-6EA2EA8E44F2}" type="parTrans" cxnId="{DA0D7AAB-5225-47EF-A782-80BD2437B579}">
      <dgm:prSet/>
      <dgm:spPr/>
      <dgm:t>
        <a:bodyPr/>
        <a:lstStyle/>
        <a:p>
          <a:endParaRPr lang="en-US"/>
        </a:p>
      </dgm:t>
    </dgm:pt>
    <dgm:pt modelId="{40DE5269-A503-4DDA-BDC9-9CF27B41823A}">
      <dgm:prSet phldrT="[Text]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University</a:t>
          </a:r>
        </a:p>
      </dgm:t>
    </dgm:pt>
    <dgm:pt modelId="{E4219686-83C3-43FF-9B1F-47E332CE687C}" type="parTrans" cxnId="{7635B0BC-0922-4269-9F46-9A0B479A946B}">
      <dgm:prSet/>
      <dgm:spPr/>
      <dgm:t>
        <a:bodyPr/>
        <a:lstStyle/>
        <a:p>
          <a:endParaRPr lang="en-US"/>
        </a:p>
      </dgm:t>
    </dgm:pt>
    <dgm:pt modelId="{BBF7FCCC-D0CD-441B-9331-975E033028F1}" type="sibTrans" cxnId="{7635B0BC-0922-4269-9F46-9A0B479A946B}">
      <dgm:prSet/>
      <dgm:spPr/>
      <dgm:t>
        <a:bodyPr/>
        <a:lstStyle/>
        <a:p>
          <a:endParaRPr lang="en-US"/>
        </a:p>
      </dgm:t>
    </dgm:pt>
    <dgm:pt modelId="{81226C42-0B1C-4EC5-B4A1-487465C66A84}" type="pres">
      <dgm:prSet presAssocID="{A886D71C-6764-4895-AB8C-E4D8D3105B26}" presName="compositeShape" presStyleCnt="0">
        <dgm:presLayoutVars>
          <dgm:chMax val="7"/>
          <dgm:dir/>
          <dgm:resizeHandles val="exact"/>
        </dgm:presLayoutVars>
      </dgm:prSet>
      <dgm:spPr/>
    </dgm:pt>
    <dgm:pt modelId="{8BF1B8BB-BEC9-4AE7-A6A6-A6D7ACD41849}" type="pres">
      <dgm:prSet presAssocID="{20C121AE-BF9B-4EB6-8F85-D8EA93C8C0AA}" presName="circ1" presStyleLbl="vennNode1" presStyleIdx="0" presStyleCnt="3" custLinFactNeighborX="1653" custLinFactNeighborY="3880"/>
      <dgm:spPr/>
    </dgm:pt>
    <dgm:pt modelId="{EF6CA2FF-DF31-4904-AA24-4BB4682877F7}" type="pres">
      <dgm:prSet presAssocID="{20C121AE-BF9B-4EB6-8F85-D8EA93C8C0A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C517398-2B34-492E-BD48-D4BC8838660E}" type="pres">
      <dgm:prSet presAssocID="{543E3A04-5AB6-425E-B655-B06B5BAD2B40}" presName="circ2" presStyleLbl="vennNode1" presStyleIdx="1" presStyleCnt="3"/>
      <dgm:spPr/>
    </dgm:pt>
    <dgm:pt modelId="{E234BD96-600A-46C1-95F1-37D7909A07ED}" type="pres">
      <dgm:prSet presAssocID="{543E3A04-5AB6-425E-B655-B06B5BAD2B4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023A364-DBE1-4DE6-8F55-81E7C99B1236}" type="pres">
      <dgm:prSet presAssocID="{40DE5269-A503-4DDA-BDC9-9CF27B41823A}" presName="circ3" presStyleLbl="vennNode1" presStyleIdx="2" presStyleCnt="3"/>
      <dgm:spPr/>
    </dgm:pt>
    <dgm:pt modelId="{6F1DBECD-69F1-4FDA-ADFE-17779A3F67CF}" type="pres">
      <dgm:prSet presAssocID="{40DE5269-A503-4DDA-BDC9-9CF27B41823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8CDC00C-A1D1-44FE-8150-08EC29566562}" type="presOf" srcId="{20C121AE-BF9B-4EB6-8F85-D8EA93C8C0AA}" destId="{EF6CA2FF-DF31-4904-AA24-4BB4682877F7}" srcOrd="1" destOrd="0" presId="urn:microsoft.com/office/officeart/2005/8/layout/venn1"/>
    <dgm:cxn modelId="{F1B55C10-7BCC-4997-B28F-F57D9D5343EF}" srcId="{A886D71C-6764-4895-AB8C-E4D8D3105B26}" destId="{543E3A04-5AB6-425E-B655-B06B5BAD2B40}" srcOrd="1" destOrd="0" parTransId="{D016BF79-656C-4784-A89F-088192A39486}" sibTransId="{5782D6EA-8F10-4705-AADE-BC811BC79B83}"/>
    <dgm:cxn modelId="{FDDF0A43-C569-48B1-9F2A-F184C32E93B8}" type="presOf" srcId="{40DE5269-A503-4DDA-BDC9-9CF27B41823A}" destId="{6F1DBECD-69F1-4FDA-ADFE-17779A3F67CF}" srcOrd="1" destOrd="0" presId="urn:microsoft.com/office/officeart/2005/8/layout/venn1"/>
    <dgm:cxn modelId="{4E5F126A-BF9C-479D-B49B-592F99F423C6}" type="presOf" srcId="{40DE5269-A503-4DDA-BDC9-9CF27B41823A}" destId="{6023A364-DBE1-4DE6-8F55-81E7C99B1236}" srcOrd="0" destOrd="0" presId="urn:microsoft.com/office/officeart/2005/8/layout/venn1"/>
    <dgm:cxn modelId="{50037C53-E17F-4AC8-ABEC-A4EDD5C6A825}" type="presOf" srcId="{20C121AE-BF9B-4EB6-8F85-D8EA93C8C0AA}" destId="{8BF1B8BB-BEC9-4AE7-A6A6-A6D7ACD41849}" srcOrd="0" destOrd="0" presId="urn:microsoft.com/office/officeart/2005/8/layout/venn1"/>
    <dgm:cxn modelId="{A25D4DAB-0219-4B47-AFDE-297212C1F508}" type="presOf" srcId="{543E3A04-5AB6-425E-B655-B06B5BAD2B40}" destId="{E234BD96-600A-46C1-95F1-37D7909A07ED}" srcOrd="1" destOrd="0" presId="urn:microsoft.com/office/officeart/2005/8/layout/venn1"/>
    <dgm:cxn modelId="{DA0D7AAB-5225-47EF-A782-80BD2437B579}" srcId="{A886D71C-6764-4895-AB8C-E4D8D3105B26}" destId="{20C121AE-BF9B-4EB6-8F85-D8EA93C8C0AA}" srcOrd="0" destOrd="0" parTransId="{0E493EE4-C8EF-49C3-92D3-6EA2EA8E44F2}" sibTransId="{274C03B0-0B8C-4460-BE21-11AC4F7681A7}"/>
    <dgm:cxn modelId="{7635B0BC-0922-4269-9F46-9A0B479A946B}" srcId="{A886D71C-6764-4895-AB8C-E4D8D3105B26}" destId="{40DE5269-A503-4DDA-BDC9-9CF27B41823A}" srcOrd="2" destOrd="0" parTransId="{E4219686-83C3-43FF-9B1F-47E332CE687C}" sibTransId="{BBF7FCCC-D0CD-441B-9331-975E033028F1}"/>
    <dgm:cxn modelId="{DD6B3DCD-4C30-4469-9B9F-94016987CEDC}" type="presOf" srcId="{A886D71C-6764-4895-AB8C-E4D8D3105B26}" destId="{81226C42-0B1C-4EC5-B4A1-487465C66A84}" srcOrd="0" destOrd="0" presId="urn:microsoft.com/office/officeart/2005/8/layout/venn1"/>
    <dgm:cxn modelId="{9B0DC8FE-F962-49BA-8064-E46F264D173F}" type="presOf" srcId="{543E3A04-5AB6-425E-B655-B06B5BAD2B40}" destId="{2C517398-2B34-492E-BD48-D4BC8838660E}" srcOrd="0" destOrd="0" presId="urn:microsoft.com/office/officeart/2005/8/layout/venn1"/>
    <dgm:cxn modelId="{2BB77E24-D443-454D-899B-9C2B6FB0183F}" type="presParOf" srcId="{81226C42-0B1C-4EC5-B4A1-487465C66A84}" destId="{8BF1B8BB-BEC9-4AE7-A6A6-A6D7ACD41849}" srcOrd="0" destOrd="0" presId="urn:microsoft.com/office/officeart/2005/8/layout/venn1"/>
    <dgm:cxn modelId="{4AD35EB7-0FA4-4676-A76D-336261683EC0}" type="presParOf" srcId="{81226C42-0B1C-4EC5-B4A1-487465C66A84}" destId="{EF6CA2FF-DF31-4904-AA24-4BB4682877F7}" srcOrd="1" destOrd="0" presId="urn:microsoft.com/office/officeart/2005/8/layout/venn1"/>
    <dgm:cxn modelId="{6F55D555-C0D7-4213-BAAB-FC824F391A07}" type="presParOf" srcId="{81226C42-0B1C-4EC5-B4A1-487465C66A84}" destId="{2C517398-2B34-492E-BD48-D4BC8838660E}" srcOrd="2" destOrd="0" presId="urn:microsoft.com/office/officeart/2005/8/layout/venn1"/>
    <dgm:cxn modelId="{B81F9EAC-E8FD-478C-9D7C-2FC877DFB04F}" type="presParOf" srcId="{81226C42-0B1C-4EC5-B4A1-487465C66A84}" destId="{E234BD96-600A-46C1-95F1-37D7909A07ED}" srcOrd="3" destOrd="0" presId="urn:microsoft.com/office/officeart/2005/8/layout/venn1"/>
    <dgm:cxn modelId="{EE5144AD-D75C-4EB6-9394-D7B09FF9FC44}" type="presParOf" srcId="{81226C42-0B1C-4EC5-B4A1-487465C66A84}" destId="{6023A364-DBE1-4DE6-8F55-81E7C99B1236}" srcOrd="4" destOrd="0" presId="urn:microsoft.com/office/officeart/2005/8/layout/venn1"/>
    <dgm:cxn modelId="{08812572-2EAC-4E5F-89DC-F96ACD1D6008}" type="presParOf" srcId="{81226C42-0B1C-4EC5-B4A1-487465C66A84}" destId="{6F1DBECD-69F1-4FDA-ADFE-17779A3F67C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6CC2B-CCAC-4CEE-A432-EC07752A3648}">
      <dsp:nvSpPr>
        <dsp:cNvPr id="0" name=""/>
        <dsp:cNvSpPr/>
      </dsp:nvSpPr>
      <dsp:spPr>
        <a:xfrm rot="5400000">
          <a:off x="67738" y="362793"/>
          <a:ext cx="1418577" cy="993004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75000"/>
                </a:schemeClr>
              </a:solidFill>
            </a:rPr>
            <a:t>OPC</a:t>
          </a:r>
        </a:p>
      </dsp:txBody>
      <dsp:txXfrm rot="-5400000">
        <a:off x="280525" y="646508"/>
        <a:ext cx="993004" cy="425573"/>
      </dsp:txXfrm>
    </dsp:sp>
    <dsp:sp modelId="{388E7AA4-ECAB-4037-B985-C4A8FDA37258}">
      <dsp:nvSpPr>
        <dsp:cNvPr id="0" name=""/>
        <dsp:cNvSpPr/>
      </dsp:nvSpPr>
      <dsp:spPr>
        <a:xfrm rot="5400000">
          <a:off x="2363861" y="-788125"/>
          <a:ext cx="1192796" cy="3083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Liquid </a:t>
          </a:r>
          <a:r>
            <a:rPr lang="en-US" sz="1400" kern="1200" dirty="0" err="1"/>
            <a:t>Cryo</a:t>
          </a:r>
          <a:r>
            <a:rPr lang="en-US" sz="1400" kern="1200" dirty="0"/>
            <a:t> Compatible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HV Isolation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Power Conversion Efficiency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Viability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Noise</a:t>
          </a:r>
        </a:p>
      </dsp:txBody>
      <dsp:txXfrm rot="-5400000">
        <a:off x="1418398" y="215566"/>
        <a:ext cx="3025494" cy="1076340"/>
      </dsp:txXfrm>
    </dsp:sp>
    <dsp:sp modelId="{8DD6F90A-2DCF-40C5-BD18-A6C26AD2DD8A}">
      <dsp:nvSpPr>
        <dsp:cNvPr id="0" name=""/>
        <dsp:cNvSpPr/>
      </dsp:nvSpPr>
      <dsp:spPr>
        <a:xfrm rot="5400000">
          <a:off x="67738" y="1593491"/>
          <a:ext cx="1418577" cy="993004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75000"/>
                </a:schemeClr>
              </a:solidFill>
            </a:rPr>
            <a:t>Fiber</a:t>
          </a:r>
        </a:p>
      </dsp:txBody>
      <dsp:txXfrm rot="-5400000">
        <a:off x="280525" y="1877206"/>
        <a:ext cx="993004" cy="425573"/>
      </dsp:txXfrm>
    </dsp:sp>
    <dsp:sp modelId="{EAF02951-399F-429F-B821-85C27A4AC91E}">
      <dsp:nvSpPr>
        <dsp:cNvPr id="0" name=""/>
        <dsp:cNvSpPr/>
      </dsp:nvSpPr>
      <dsp:spPr>
        <a:xfrm rot="5400000">
          <a:off x="1992623" y="1054558"/>
          <a:ext cx="922075" cy="20676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Liquid Cryogenic Compatibility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Power Handling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Light Leakage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HV Compatibility</a:t>
          </a:r>
        </a:p>
      </dsp:txBody>
      <dsp:txXfrm rot="-5400000">
        <a:off x="1419831" y="1672362"/>
        <a:ext cx="2022647" cy="832051"/>
      </dsp:txXfrm>
    </dsp:sp>
    <dsp:sp modelId="{FD735DCE-1AE2-45D1-9D11-4DC33AEA44B7}">
      <dsp:nvSpPr>
        <dsp:cNvPr id="0" name=""/>
        <dsp:cNvSpPr/>
      </dsp:nvSpPr>
      <dsp:spPr>
        <a:xfrm rot="5400000">
          <a:off x="67738" y="2824188"/>
          <a:ext cx="1418577" cy="993004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>
                  <a:lumMod val="75000"/>
                </a:schemeClr>
              </a:solidFill>
            </a:rPr>
            <a:t>Laser</a:t>
          </a:r>
        </a:p>
      </dsp:txBody>
      <dsp:txXfrm rot="-5400000">
        <a:off x="280525" y="3107903"/>
        <a:ext cx="993004" cy="425573"/>
      </dsp:txXfrm>
    </dsp:sp>
    <dsp:sp modelId="{CB704820-F0DF-44FC-B4B7-F3FED1416586}">
      <dsp:nvSpPr>
        <dsp:cNvPr id="0" name=""/>
        <dsp:cNvSpPr/>
      </dsp:nvSpPr>
      <dsp:spPr>
        <a:xfrm rot="5400000">
          <a:off x="2084593" y="2235254"/>
          <a:ext cx="533475" cy="1811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CW Regulation/Stability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Safety</a:t>
          </a:r>
        </a:p>
      </dsp:txBody>
      <dsp:txXfrm rot="-5400000">
        <a:off x="1445396" y="2900493"/>
        <a:ext cx="1785828" cy="481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1B8BB-BEC9-4AE7-A6A6-A6D7ACD41849}">
      <dsp:nvSpPr>
        <dsp:cNvPr id="0" name=""/>
        <dsp:cNvSpPr/>
      </dsp:nvSpPr>
      <dsp:spPr>
        <a:xfrm>
          <a:off x="1230068" y="114510"/>
          <a:ext cx="1920240" cy="192024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Laboratory</a:t>
          </a:r>
        </a:p>
      </dsp:txBody>
      <dsp:txXfrm>
        <a:off x="1486100" y="450552"/>
        <a:ext cx="1408176" cy="864108"/>
      </dsp:txXfrm>
    </dsp:sp>
    <dsp:sp modelId="{2C517398-2B34-492E-BD48-D4BC8838660E}">
      <dsp:nvSpPr>
        <dsp:cNvPr id="0" name=""/>
        <dsp:cNvSpPr/>
      </dsp:nvSpPr>
      <dsp:spPr>
        <a:xfrm>
          <a:off x="1891213" y="1240155"/>
          <a:ext cx="1920240" cy="1920240"/>
        </a:xfrm>
        <a:prstGeom prst="ellipse">
          <a:avLst/>
        </a:prstGeom>
        <a:solidFill>
          <a:schemeClr val="accent2">
            <a:alpha val="50000"/>
            <a:hueOff val="284574"/>
            <a:satOff val="-25301"/>
            <a:lumOff val="-8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Industrial</a:t>
          </a:r>
        </a:p>
      </dsp:txBody>
      <dsp:txXfrm>
        <a:off x="2478486" y="1736217"/>
        <a:ext cx="1152144" cy="1056132"/>
      </dsp:txXfrm>
    </dsp:sp>
    <dsp:sp modelId="{6023A364-DBE1-4DE6-8F55-81E7C99B1236}">
      <dsp:nvSpPr>
        <dsp:cNvPr id="0" name=""/>
        <dsp:cNvSpPr/>
      </dsp:nvSpPr>
      <dsp:spPr>
        <a:xfrm>
          <a:off x="505439" y="1240155"/>
          <a:ext cx="1920240" cy="1920240"/>
        </a:xfrm>
        <a:prstGeom prst="ellipse">
          <a:avLst/>
        </a:prstGeom>
        <a:solidFill>
          <a:schemeClr val="accent2">
            <a:alpha val="50000"/>
            <a:hueOff val="569149"/>
            <a:satOff val="-50602"/>
            <a:lumOff val="-17058"/>
            <a:alphaOff val="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University</a:t>
          </a:r>
        </a:p>
      </dsp:txBody>
      <dsp:txXfrm>
        <a:off x="686262" y="1736217"/>
        <a:ext cx="1152144" cy="105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89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786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7f9262ee2f_0_26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7f9262ee2f_0_26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450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724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31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211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9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19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0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2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728663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0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B744027-0FBB-4CA3-A020-2CD1B6682A58}" type="datetime1">
              <a:rPr lang="en-US" smtClean="0"/>
              <a:t>7/5/2024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0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W. Pellico PoF: DUNE FDR: FD2 Photon Detector System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4694136"/>
            <a:ext cx="1108394" cy="1493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2" y="4742972"/>
            <a:ext cx="7531101" cy="54769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0371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A5962-01BF-1942-A15C-D821FA43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35925-2D23-DD42-80EA-E4BC2B82C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5420D-848E-9946-BB4D-D19CBD63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D36B-865A-0C4D-A79B-05E8D35AF571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B1080-B4C6-5E45-9AB9-924C039B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1025F-C302-B04A-B97E-4AA73C12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A337-DFF3-7647-B12D-A2765D1FE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7" r:id="rId4"/>
    <p:sldLayoutId id="2147483659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2175900" y="2320672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Power Over Fiber DEVELOPMENT</a:t>
            </a:r>
            <a:br>
              <a:rPr lang="en" dirty="0"/>
            </a:br>
            <a:r>
              <a:rPr lang="en" dirty="0"/>
              <a:t>4 HEP Detectors</a:t>
            </a:r>
            <a:endParaRPr dirty="0"/>
          </a:p>
        </p:txBody>
      </p:sp>
      <p:sp>
        <p:nvSpPr>
          <p:cNvPr id="164" name="Google Shape;164;p38"/>
          <p:cNvSpPr txBox="1">
            <a:spLocks noGrp="1"/>
          </p:cNvSpPr>
          <p:nvPr>
            <p:ph type="ctrTitle"/>
          </p:nvPr>
        </p:nvSpPr>
        <p:spPr>
          <a:xfrm>
            <a:off x="2941649" y="2994947"/>
            <a:ext cx="3355783" cy="1171536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William Pellico FNAL </a:t>
            </a:r>
            <a:b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en" sz="16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Emerging Technology </a:t>
            </a:r>
            <a:br>
              <a:rPr lang="en" sz="22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</a:b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57th Annual Users Meeting</a:t>
            </a:r>
            <a:endParaRPr sz="2200" b="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935744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F422A0A-5EAB-7B08-15BB-FE1AFDAD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311951" y="4749799"/>
            <a:ext cx="1763786" cy="333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18B37A-2EA4-C2B1-4802-D6591D1EB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496" y="1034720"/>
            <a:ext cx="5533181" cy="318743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187CBA-D8B8-D9CF-6A6A-FC39220C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649" y="15074"/>
            <a:ext cx="6515100" cy="32090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DUNE/PD has helped push the technology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987-D5B8-39DA-260B-CEEDFB7E0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W. Pellico PoF: DUNE FDR: FD2 Photon Detector System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2A8AB-13CC-0FA0-26D9-E6C3B737DCE2}"/>
              </a:ext>
            </a:extLst>
          </p:cNvPr>
          <p:cNvSpPr txBox="1"/>
          <p:nvPr/>
        </p:nvSpPr>
        <p:spPr>
          <a:xfrm>
            <a:off x="2057675" y="317148"/>
            <a:ext cx="42552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 have worked with our industrial partner to set new limits!</a:t>
            </a:r>
          </a:p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Never used at cryogenic temperatures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5B026-8E52-F5C1-BA09-3F623C811C1E}"/>
              </a:ext>
            </a:extLst>
          </p:cNvPr>
          <p:cNvSpPr txBox="1"/>
          <p:nvPr/>
        </p:nvSpPr>
        <p:spPr>
          <a:xfrm>
            <a:off x="1274788" y="4268840"/>
            <a:ext cx="441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believe we can achieve &gt; 72% above 1 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07F95-4B76-2A4D-88F9-A2BD6DCB3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139" y="1441752"/>
            <a:ext cx="2692861" cy="2090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FDB1A-70F0-2074-1068-8EE41DEA6D68}"/>
              </a:ext>
            </a:extLst>
          </p:cNvPr>
          <p:cNvSpPr txBox="1"/>
          <p:nvPr/>
        </p:nvSpPr>
        <p:spPr>
          <a:xfrm>
            <a:off x="7009333" y="3623100"/>
            <a:ext cx="190308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Pushing the power/efficiency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2DBB3A-93DA-489A-DB02-6BFA6E0EA0E1}"/>
              </a:ext>
            </a:extLst>
          </p:cNvPr>
          <p:cNvSpPr/>
          <p:nvPr/>
        </p:nvSpPr>
        <p:spPr>
          <a:xfrm>
            <a:off x="1274788" y="1037814"/>
            <a:ext cx="255815" cy="241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601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C811-A14D-9A95-CE0C-5513A6CD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11" y="45925"/>
            <a:ext cx="5735700" cy="470700"/>
          </a:xfrm>
        </p:spPr>
        <p:txBody>
          <a:bodyPr/>
          <a:lstStyle/>
          <a:p>
            <a:r>
              <a:rPr lang="en-US" dirty="0"/>
              <a:t>Some of the OPC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5C68D-A4C7-0AB1-E95A-C0366D4AC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C4B49-18E6-1AD7-D6DF-9BAA7D242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" y="516625"/>
            <a:ext cx="8105834" cy="4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F1CD846D-ECE8-ED46-A018-6ACAB1F64F5B}"/>
              </a:ext>
            </a:extLst>
          </p:cNvPr>
          <p:cNvSpPr txBox="1">
            <a:spLocks/>
          </p:cNvSpPr>
          <p:nvPr/>
        </p:nvSpPr>
        <p:spPr>
          <a:xfrm>
            <a:off x="4695262" y="908041"/>
            <a:ext cx="4057516" cy="411856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60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 expected to be improved</a:t>
            </a:r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776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</a:t>
            </a:r>
            <a:r>
              <a:rPr lang="en-US" sz="165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enabled by thick, n+-</a:t>
            </a:r>
            <a:r>
              <a:rPr lang="en-US" sz="16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InGaP</a:t>
            </a:r>
            <a:endParaRPr lang="en-US" sz="165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Suppressed majority carrier blocking</a:t>
            </a: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329" indent="0">
              <a:lnSpc>
                <a:spcPct val="100000"/>
              </a:lnSpc>
              <a:spcAft>
                <a:spcPts val="1050"/>
              </a:spcAft>
              <a:buClrTx/>
              <a:buNone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329" indent="0">
              <a:lnSpc>
                <a:spcPct val="100000"/>
              </a:lnSpc>
              <a:spcAft>
                <a:spcPts val="1050"/>
              </a:spcAft>
              <a:buClrTx/>
              <a:buNone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3504" indent="-257175">
              <a:lnSpc>
                <a:spcPct val="100000"/>
              </a:lnSpc>
              <a:spcAft>
                <a:spcPts val="1050"/>
              </a:spcAft>
              <a:buClrTx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500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(33-35 ohm/sq)</a:t>
            </a:r>
          </a:p>
          <a:p>
            <a:pPr marL="397764" indent="-257175">
              <a:lnSpc>
                <a:spcPct val="100000"/>
              </a:lnSpc>
              <a:spcAft>
                <a:spcPts val="1050"/>
              </a:spcAft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EQE enhancement by DLARC</a:t>
            </a:r>
            <a:endParaRPr lang="en-US" sz="165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57175">
              <a:lnSpc>
                <a:spcPct val="100000"/>
              </a:lnSpc>
              <a:spcAft>
                <a:spcPts val="1050"/>
              </a:spcAft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F617D030-02A6-B442-823A-272DAF26F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21" y="2144002"/>
            <a:ext cx="2977329" cy="199236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A7C06-DFD0-434B-9CFC-2CE51355A858}"/>
              </a:ext>
            </a:extLst>
          </p:cNvPr>
          <p:cNvSpPr txBox="1"/>
          <p:nvPr/>
        </p:nvSpPr>
        <p:spPr>
          <a:xfrm>
            <a:off x="237003" y="178148"/>
            <a:ext cx="784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LPC Design to Lower Series Resistance (R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2B89A-419E-FA46-B17A-920AD091E08F}"/>
              </a:ext>
            </a:extLst>
          </p:cNvPr>
          <p:cNvSpPr txBox="1"/>
          <p:nvPr/>
        </p:nvSpPr>
        <p:spPr>
          <a:xfrm>
            <a:off x="389262" y="906116"/>
            <a:ext cx="146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A4EC08-5950-CF43-AA5F-FBE43C704C53}"/>
              </a:ext>
            </a:extLst>
          </p:cNvPr>
          <p:cNvGrpSpPr/>
          <p:nvPr/>
        </p:nvGrpSpPr>
        <p:grpSpPr>
          <a:xfrm>
            <a:off x="2614471" y="1703585"/>
            <a:ext cx="1863071" cy="2940684"/>
            <a:chOff x="2894291" y="1516695"/>
            <a:chExt cx="2484094" cy="39209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BA09E6-0C43-3648-A1A0-4467C9912C25}"/>
                </a:ext>
              </a:extLst>
            </p:cNvPr>
            <p:cNvSpPr/>
            <p:nvPr/>
          </p:nvSpPr>
          <p:spPr>
            <a:xfrm>
              <a:off x="2894291" y="4623791"/>
              <a:ext cx="2478286" cy="4114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600nm p-GaAs substrate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93EE73-EDF4-AD44-B59A-E08C72B63CD9}"/>
                </a:ext>
              </a:extLst>
            </p:cNvPr>
            <p:cNvSpPr/>
            <p:nvPr/>
          </p:nvSpPr>
          <p:spPr>
            <a:xfrm>
              <a:off x="2895598" y="4254858"/>
              <a:ext cx="2475673" cy="365760"/>
            </a:xfrm>
            <a:prstGeom prst="rect">
              <a:avLst/>
            </a:prstGeom>
            <a:solidFill>
              <a:schemeClr val="accent6">
                <a:lumMod val="25000"/>
                <a:lumOff val="75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400nm p-GaAs buffer, p=7e18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8527DA-16DF-4F40-A3D8-C53089C818BC}"/>
                </a:ext>
              </a:extLst>
            </p:cNvPr>
            <p:cNvSpPr/>
            <p:nvPr/>
          </p:nvSpPr>
          <p:spPr>
            <a:xfrm>
              <a:off x="2894292" y="3931899"/>
              <a:ext cx="2478286" cy="32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100nm p-GaAs BSF, </a:t>
              </a:r>
            </a:p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p=7e18 </a:t>
              </a: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  <a:sym typeface="Wingdings" pitchFamily="2" charset="2"/>
                </a:rPr>
                <a:t> 1e17</a:t>
              </a:r>
              <a:endParaRPr lang="en-US" sz="900" dirty="0">
                <a:solidFill>
                  <a:srgbClr val="FF0000"/>
                </a:solidFill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5F4EC8-6929-F84A-9D71-17FB141D833D}"/>
                </a:ext>
              </a:extLst>
            </p:cNvPr>
            <p:cNvSpPr/>
            <p:nvPr/>
          </p:nvSpPr>
          <p:spPr>
            <a:xfrm>
              <a:off x="2895785" y="2961447"/>
              <a:ext cx="2478286" cy="97070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2um p-GaAs base, p=1e17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766E75-6487-0C4C-88B1-02F85155E353}"/>
                </a:ext>
              </a:extLst>
            </p:cNvPr>
            <p:cNvSpPr/>
            <p:nvPr/>
          </p:nvSpPr>
          <p:spPr>
            <a:xfrm>
              <a:off x="2897485" y="2687127"/>
              <a:ext cx="2478286" cy="27432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80nm n-GaAs emitter, n=1e18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93BE5-DED6-4C42-ACF5-59276B98147D}"/>
                </a:ext>
              </a:extLst>
            </p:cNvPr>
            <p:cNvSpPr/>
            <p:nvPr/>
          </p:nvSpPr>
          <p:spPr>
            <a:xfrm>
              <a:off x="2897768" y="2286454"/>
              <a:ext cx="2478286" cy="4002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500nm n-</a:t>
              </a:r>
              <a:r>
                <a:rPr lang="en-US" sz="900" dirty="0" err="1">
                  <a:solidFill>
                    <a:schemeClr val="tx1"/>
                  </a:solidFill>
                  <a:ea typeface="+mn-ea"/>
                  <a:cs typeface="+mn-cs"/>
                </a:rPr>
                <a:t>InGaP</a:t>
              </a: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 window, n=8e18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80EA34-0140-1946-A183-BA84852CC23E}"/>
                </a:ext>
              </a:extLst>
            </p:cNvPr>
            <p:cNvSpPr/>
            <p:nvPr/>
          </p:nvSpPr>
          <p:spPr>
            <a:xfrm>
              <a:off x="2895599" y="1924338"/>
              <a:ext cx="629464" cy="357187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n-GaAs</a:t>
              </a:r>
            </a:p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FF0000"/>
                  </a:solidFill>
                  <a:ea typeface="+mn-ea"/>
                  <a:cs typeface="+mn-cs"/>
                </a:rPr>
                <a:t>contact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224606-106F-F54A-AAFE-CEBFEB47EAA8}"/>
                </a:ext>
              </a:extLst>
            </p:cNvPr>
            <p:cNvSpPr/>
            <p:nvPr/>
          </p:nvSpPr>
          <p:spPr>
            <a:xfrm>
              <a:off x="3527677" y="2080357"/>
              <a:ext cx="1850708" cy="20116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TiO</a:t>
              </a:r>
              <a:r>
                <a:rPr lang="en-US" sz="900" baseline="-25000" dirty="0">
                  <a:solidFill>
                    <a:schemeClr val="tx1"/>
                  </a:solidFill>
                  <a:ea typeface="+mn-ea"/>
                  <a:cs typeface="+mn-cs"/>
                </a:rPr>
                <a:t>2</a:t>
              </a: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/SiO</a:t>
              </a:r>
              <a:r>
                <a:rPr lang="en-US" sz="900" baseline="-25000" dirty="0">
                  <a:solidFill>
                    <a:schemeClr val="tx1"/>
                  </a:solidFill>
                  <a:ea typeface="+mn-ea"/>
                  <a:cs typeface="+mn-cs"/>
                </a:rPr>
                <a:t>2</a:t>
              </a:r>
              <a:r>
                <a:rPr lang="en-US" sz="900" dirty="0">
                  <a:solidFill>
                    <a:schemeClr val="tx1"/>
                  </a:solidFill>
                  <a:ea typeface="+mn-ea"/>
                  <a:cs typeface="+mn-cs"/>
                </a:rPr>
                <a:t> DLARC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FF4822-E353-C64C-BDD1-33B6785F727E}"/>
                </a:ext>
              </a:extLst>
            </p:cNvPr>
            <p:cNvSpPr/>
            <p:nvPr/>
          </p:nvSpPr>
          <p:spPr>
            <a:xfrm>
              <a:off x="2895599" y="1516695"/>
              <a:ext cx="629464" cy="4023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chemeClr val="bg1"/>
                  </a:solidFill>
                  <a:ea typeface="+mn-ea"/>
                  <a:cs typeface="+mn-cs"/>
                </a:rPr>
                <a:t>Au/</a:t>
              </a:r>
              <a:r>
                <a:rPr lang="en-US" sz="900" dirty="0" err="1">
                  <a:solidFill>
                    <a:schemeClr val="bg1"/>
                  </a:solidFill>
                  <a:ea typeface="+mn-ea"/>
                  <a:cs typeface="+mn-cs"/>
                </a:rPr>
                <a:t>Ti</a:t>
              </a:r>
              <a:endParaRPr lang="en-US" sz="900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A7CF86-4324-0B40-99F9-3131F847E465}"/>
                </a:ext>
              </a:extLst>
            </p:cNvPr>
            <p:cNvSpPr/>
            <p:nvPr/>
          </p:nvSpPr>
          <p:spPr>
            <a:xfrm>
              <a:off x="2895597" y="5035271"/>
              <a:ext cx="2475674" cy="4023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900" dirty="0">
                  <a:solidFill>
                    <a:srgbClr val="001631"/>
                  </a:solidFill>
                  <a:ea typeface="+mn-ea"/>
                  <a:cs typeface="+mn-cs"/>
                </a:rPr>
                <a:t>Au/Cr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3BE41-DF42-B54B-8DA5-EFE2676B0521}"/>
              </a:ext>
            </a:extLst>
          </p:cNvPr>
          <p:cNvSpPr/>
          <p:nvPr/>
        </p:nvSpPr>
        <p:spPr>
          <a:xfrm>
            <a:off x="395032" y="4074943"/>
            <a:ext cx="1858715" cy="30861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600nm p-GaAs 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296463-E815-814E-8D27-A338CCCB112B}"/>
              </a:ext>
            </a:extLst>
          </p:cNvPr>
          <p:cNvSpPr/>
          <p:nvPr/>
        </p:nvSpPr>
        <p:spPr>
          <a:xfrm>
            <a:off x="396698" y="3814339"/>
            <a:ext cx="1856755" cy="2606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</a:rPr>
              <a:t>2</a:t>
            </a: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00nm p-GaAs buffer, p=7e18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0C3455-B109-C442-9C76-77D46A4C71E8}"/>
              </a:ext>
            </a:extLst>
          </p:cNvPr>
          <p:cNvSpPr/>
          <p:nvPr/>
        </p:nvSpPr>
        <p:spPr>
          <a:xfrm>
            <a:off x="395228" y="3611534"/>
            <a:ext cx="1858715" cy="205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/>
              <a:t>50</a:t>
            </a:r>
            <a:r>
              <a:rPr lang="en-US" sz="900" dirty="0">
                <a:ea typeface="+mn-ea"/>
                <a:cs typeface="+mn-cs"/>
              </a:rPr>
              <a:t>nm p-</a:t>
            </a:r>
            <a:r>
              <a:rPr lang="en-US" sz="900" dirty="0" err="1">
                <a:ea typeface="+mn-ea"/>
                <a:cs typeface="+mn-cs"/>
              </a:rPr>
              <a:t>InGaP</a:t>
            </a:r>
            <a:r>
              <a:rPr lang="en-US" sz="900" dirty="0">
                <a:ea typeface="+mn-ea"/>
                <a:cs typeface="+mn-cs"/>
              </a:rPr>
              <a:t> BSF, p=1e18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92566F-4BBA-7340-A41E-D1DD6C4A67C4}"/>
              </a:ext>
            </a:extLst>
          </p:cNvPr>
          <p:cNvSpPr/>
          <p:nvPr/>
        </p:nvSpPr>
        <p:spPr>
          <a:xfrm>
            <a:off x="395032" y="2676081"/>
            <a:ext cx="1858715" cy="728029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2um p-GaAs base, p=1e17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975941-95B6-1844-96B0-0939E75B729F}"/>
              </a:ext>
            </a:extLst>
          </p:cNvPr>
          <p:cNvSpPr/>
          <p:nvPr/>
        </p:nvSpPr>
        <p:spPr>
          <a:xfrm>
            <a:off x="395032" y="2468150"/>
            <a:ext cx="1858715" cy="20574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</a:rPr>
              <a:t>5</a:t>
            </a: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0nm n-GaAs emitter, n=1e18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E2BBE6-454B-0D42-BF1F-0679305CC3FE}"/>
              </a:ext>
            </a:extLst>
          </p:cNvPr>
          <p:cNvSpPr/>
          <p:nvPr/>
        </p:nvSpPr>
        <p:spPr>
          <a:xfrm>
            <a:off x="392849" y="2280904"/>
            <a:ext cx="1858715" cy="192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tx1"/>
                </a:solidFill>
              </a:rPr>
              <a:t>2</a:t>
            </a:r>
            <a:r>
              <a:rPr lang="en-US" sz="900" dirty="0">
                <a:solidFill>
                  <a:schemeClr val="tx1"/>
                </a:solidFill>
                <a:ea typeface="+mn-ea"/>
                <a:cs typeface="+mn-cs"/>
              </a:rPr>
              <a:t>0nm n-</a:t>
            </a:r>
            <a:r>
              <a:rPr lang="en-US" sz="900" dirty="0" err="1">
                <a:solidFill>
                  <a:schemeClr val="tx1"/>
                </a:solidFill>
                <a:ea typeface="+mn-ea"/>
                <a:cs typeface="+mn-cs"/>
              </a:rPr>
              <a:t>AlInP</a:t>
            </a:r>
            <a:r>
              <a:rPr lang="en-US" sz="900" dirty="0">
                <a:solidFill>
                  <a:schemeClr val="tx1"/>
                </a:solidFill>
                <a:ea typeface="+mn-ea"/>
                <a:cs typeface="+mn-cs"/>
              </a:rPr>
              <a:t> window, n=1e18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2163BA-2D8C-874A-B26B-7D3F88E1CDD7}"/>
              </a:ext>
            </a:extLst>
          </p:cNvPr>
          <p:cNvSpPr/>
          <p:nvPr/>
        </p:nvSpPr>
        <p:spPr>
          <a:xfrm>
            <a:off x="391223" y="2009317"/>
            <a:ext cx="472098" cy="26789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n-GaAs</a:t>
            </a:r>
          </a:p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contact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EA1DE7-D984-7443-A7EC-EB638B590FCA}"/>
              </a:ext>
            </a:extLst>
          </p:cNvPr>
          <p:cNvSpPr/>
          <p:nvPr/>
        </p:nvSpPr>
        <p:spPr>
          <a:xfrm>
            <a:off x="389262" y="1757658"/>
            <a:ext cx="472098" cy="2537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solidFill>
                  <a:schemeClr val="bg1"/>
                </a:solidFill>
                <a:ea typeface="+mn-ea"/>
                <a:cs typeface="+mn-cs"/>
              </a:rPr>
              <a:t>Au/</a:t>
            </a:r>
            <a:r>
              <a:rPr lang="en-US" sz="900" dirty="0" err="1">
                <a:solidFill>
                  <a:schemeClr val="bg1"/>
                </a:solidFill>
                <a:ea typeface="+mn-ea"/>
                <a:cs typeface="+mn-cs"/>
              </a:rPr>
              <a:t>Ti</a:t>
            </a:r>
            <a:endParaRPr lang="en-US" sz="9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FEEB93-7B68-504B-A239-40A194FA9D08}"/>
              </a:ext>
            </a:extLst>
          </p:cNvPr>
          <p:cNvSpPr/>
          <p:nvPr/>
        </p:nvSpPr>
        <p:spPr>
          <a:xfrm>
            <a:off x="394808" y="4383553"/>
            <a:ext cx="1856756" cy="2537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>
                <a:ea typeface="+mn-ea"/>
                <a:cs typeface="+mn-cs"/>
              </a:rPr>
              <a:t>Au/Cr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E614B2-A6E2-0849-984C-E932BF600F5E}"/>
              </a:ext>
            </a:extLst>
          </p:cNvPr>
          <p:cNvSpPr/>
          <p:nvPr/>
        </p:nvSpPr>
        <p:spPr>
          <a:xfrm>
            <a:off x="389262" y="3404110"/>
            <a:ext cx="1858715" cy="20574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900" dirty="0"/>
              <a:t>50</a:t>
            </a:r>
            <a:r>
              <a:rPr lang="en-US" sz="900" dirty="0">
                <a:ea typeface="+mn-ea"/>
                <a:cs typeface="+mn-cs"/>
              </a:rPr>
              <a:t>nm p-GaAs base I, p=2e18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8DA166-4110-C346-B0F4-1936CEA7ACCB}"/>
              </a:ext>
            </a:extLst>
          </p:cNvPr>
          <p:cNvSpPr txBox="1"/>
          <p:nvPr/>
        </p:nvSpPr>
        <p:spPr>
          <a:xfrm>
            <a:off x="389262" y="1299300"/>
            <a:ext cx="146050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2693A2-B326-344C-90E3-2A531CC8B0A7}"/>
              </a:ext>
            </a:extLst>
          </p:cNvPr>
          <p:cNvSpPr txBox="1"/>
          <p:nvPr/>
        </p:nvSpPr>
        <p:spPr>
          <a:xfrm>
            <a:off x="2522968" y="1297287"/>
            <a:ext cx="146050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4E9C7E-55C7-4444-A93C-14BBF73927EB}"/>
              </a:ext>
            </a:extLst>
          </p:cNvPr>
          <p:cNvGrpSpPr/>
          <p:nvPr/>
        </p:nvGrpSpPr>
        <p:grpSpPr>
          <a:xfrm>
            <a:off x="8075838" y="2378406"/>
            <a:ext cx="165812" cy="276999"/>
            <a:chOff x="9756231" y="4340156"/>
            <a:chExt cx="113240" cy="18917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FE4ABDB-0E85-E542-B3CC-D6ECC2D4EA4F}"/>
                </a:ext>
              </a:extLst>
            </p:cNvPr>
            <p:cNvSpPr/>
            <p:nvPr/>
          </p:nvSpPr>
          <p:spPr>
            <a:xfrm>
              <a:off x="9775382" y="4398172"/>
              <a:ext cx="74938" cy="74938"/>
            </a:xfrm>
            <a:prstGeom prst="ellipse">
              <a:avLst/>
            </a:prstGeom>
            <a:solidFill>
              <a:srgbClr val="2F5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FA10C6-B1DB-F143-B2E9-52CCC523949B}"/>
                </a:ext>
              </a:extLst>
            </p:cNvPr>
            <p:cNvSpPr txBox="1"/>
            <p:nvPr/>
          </p:nvSpPr>
          <p:spPr>
            <a:xfrm>
              <a:off x="9756231" y="4340156"/>
              <a:ext cx="113240" cy="189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3A255E-A0EC-864C-B72D-0A3CA5CE30A7}"/>
              </a:ext>
            </a:extLst>
          </p:cNvPr>
          <p:cNvGrpSpPr/>
          <p:nvPr/>
        </p:nvGrpSpPr>
        <p:grpSpPr>
          <a:xfrm>
            <a:off x="7941553" y="3200405"/>
            <a:ext cx="869156" cy="547299"/>
            <a:chOff x="10592720" y="4578845"/>
            <a:chExt cx="1158874" cy="7297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D8CE02C-6588-F240-8C7F-31366380359C}"/>
                </a:ext>
              </a:extLst>
            </p:cNvPr>
            <p:cNvGrpSpPr/>
            <p:nvPr/>
          </p:nvGrpSpPr>
          <p:grpSpPr>
            <a:xfrm>
              <a:off x="10805172" y="4578845"/>
              <a:ext cx="146304" cy="369332"/>
              <a:chOff x="7194569" y="5860937"/>
              <a:chExt cx="146304" cy="36933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D8D41B8-64D6-CC40-8B64-F8FE9BCB2132}"/>
                  </a:ext>
                </a:extLst>
              </p:cNvPr>
              <p:cNvSpPr/>
              <p:nvPr/>
            </p:nvSpPr>
            <p:spPr>
              <a:xfrm>
                <a:off x="7194569" y="5957062"/>
                <a:ext cx="146304" cy="14630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7AD50D6-CDAE-E049-8A8C-58B43849826F}"/>
                  </a:ext>
                </a:extLst>
              </p:cNvPr>
              <p:cNvSpPr txBox="1"/>
              <p:nvPr/>
            </p:nvSpPr>
            <p:spPr>
              <a:xfrm>
                <a:off x="7210748" y="5860937"/>
                <a:ext cx="1132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30665FE-1D10-7F4C-9C30-02F179B7ACEC}"/>
                </a:ext>
              </a:extLst>
            </p:cNvPr>
            <p:cNvSpPr/>
            <p:nvPr/>
          </p:nvSpPr>
          <p:spPr>
            <a:xfrm rot="10800000">
              <a:off x="10701358" y="4773379"/>
              <a:ext cx="398470" cy="204431"/>
            </a:xfrm>
            <a:custGeom>
              <a:avLst/>
              <a:gdLst>
                <a:gd name="connsiteX0" fmla="*/ 342163 w 436679"/>
                <a:gd name="connsiteY0" fmla="*/ 96318 h 96318"/>
                <a:gd name="connsiteX1" fmla="*/ 436552 w 436679"/>
                <a:gd name="connsiteY1" fmla="*/ 37324 h 96318"/>
                <a:gd name="connsiteX2" fmla="*/ 324465 w 436679"/>
                <a:gd name="connsiteY2" fmla="*/ 1928 h 96318"/>
                <a:gd name="connsiteX3" fmla="*/ 0 w 436679"/>
                <a:gd name="connsiteY3" fmla="*/ 7827 h 96318"/>
                <a:gd name="connsiteX0" fmla="*/ 389459 w 440612"/>
                <a:gd name="connsiteY0" fmla="*/ 149157 h 149157"/>
                <a:gd name="connsiteX1" fmla="*/ 436552 w 440612"/>
                <a:gd name="connsiteY1" fmla="*/ 37324 h 149157"/>
                <a:gd name="connsiteX2" fmla="*/ 324465 w 440612"/>
                <a:gd name="connsiteY2" fmla="*/ 1928 h 149157"/>
                <a:gd name="connsiteX3" fmla="*/ 0 w 440612"/>
                <a:gd name="connsiteY3" fmla="*/ 7827 h 149157"/>
                <a:gd name="connsiteX0" fmla="*/ 389459 w 442273"/>
                <a:gd name="connsiteY0" fmla="*/ 185361 h 185361"/>
                <a:gd name="connsiteX1" fmla="*/ 436552 w 442273"/>
                <a:gd name="connsiteY1" fmla="*/ 73528 h 185361"/>
                <a:gd name="connsiteX2" fmla="*/ 300816 w 442273"/>
                <a:gd name="connsiteY2" fmla="*/ 389 h 185361"/>
                <a:gd name="connsiteX3" fmla="*/ 0 w 442273"/>
                <a:gd name="connsiteY3" fmla="*/ 44031 h 185361"/>
                <a:gd name="connsiteX0" fmla="*/ 389459 w 442273"/>
                <a:gd name="connsiteY0" fmla="*/ 186900 h 186900"/>
                <a:gd name="connsiteX1" fmla="*/ 436552 w 442273"/>
                <a:gd name="connsiteY1" fmla="*/ 75067 h 186900"/>
                <a:gd name="connsiteX2" fmla="*/ 300816 w 442273"/>
                <a:gd name="connsiteY2" fmla="*/ 1928 h 186900"/>
                <a:gd name="connsiteX3" fmla="*/ 0 w 442273"/>
                <a:gd name="connsiteY3" fmla="*/ 7828 h 186900"/>
                <a:gd name="connsiteX0" fmla="*/ 373694 w 426508"/>
                <a:gd name="connsiteY0" fmla="*/ 195762 h 195762"/>
                <a:gd name="connsiteX1" fmla="*/ 420787 w 426508"/>
                <a:gd name="connsiteY1" fmla="*/ 83929 h 195762"/>
                <a:gd name="connsiteX2" fmla="*/ 285051 w 426508"/>
                <a:gd name="connsiteY2" fmla="*/ 10790 h 195762"/>
                <a:gd name="connsiteX3" fmla="*/ 0 w 426508"/>
                <a:gd name="connsiteY3" fmla="*/ 1593 h 195762"/>
                <a:gd name="connsiteX0" fmla="*/ 420990 w 473804"/>
                <a:gd name="connsiteY0" fmla="*/ 195762 h 195762"/>
                <a:gd name="connsiteX1" fmla="*/ 468083 w 473804"/>
                <a:gd name="connsiteY1" fmla="*/ 83929 h 195762"/>
                <a:gd name="connsiteX2" fmla="*/ 332347 w 473804"/>
                <a:gd name="connsiteY2" fmla="*/ 10790 h 195762"/>
                <a:gd name="connsiteX3" fmla="*/ 0 w 473804"/>
                <a:gd name="connsiteY3" fmla="*/ 1593 h 19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804" h="195762">
                  <a:moveTo>
                    <a:pt x="420990" y="195762"/>
                  </a:moveTo>
                  <a:cubicBezTo>
                    <a:pt x="469659" y="174131"/>
                    <a:pt x="482857" y="114758"/>
                    <a:pt x="468083" y="83929"/>
                  </a:cubicBezTo>
                  <a:cubicBezTo>
                    <a:pt x="453309" y="53100"/>
                    <a:pt x="405106" y="15706"/>
                    <a:pt x="332347" y="10790"/>
                  </a:cubicBezTo>
                  <a:cubicBezTo>
                    <a:pt x="259588" y="5874"/>
                    <a:pt x="125853" y="-3815"/>
                    <a:pt x="0" y="1593"/>
                  </a:cubicBezTo>
                </a:path>
              </a:pathLst>
            </a:custGeom>
            <a:noFill/>
            <a:ln w="28575">
              <a:solidFill>
                <a:srgbClr val="AD0302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188E091F-AF21-8046-B75F-989226DCCB8F}"/>
                </a:ext>
              </a:extLst>
            </p:cNvPr>
            <p:cNvSpPr txBox="1">
              <a:spLocks/>
            </p:cNvSpPr>
            <p:nvPr/>
          </p:nvSpPr>
          <p:spPr>
            <a:xfrm>
              <a:off x="10592720" y="4970025"/>
              <a:ext cx="1158874" cy="33855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</a:rPr>
                <a:t>h</a:t>
              </a:r>
              <a:r>
                <a:rPr lang="en-US" sz="1350" baseline="30000" dirty="0">
                  <a:solidFill>
                    <a:srgbClr val="000000"/>
                  </a:solidFill>
                  <a:latin typeface="Arial"/>
                  <a:cs typeface="Arial"/>
                </a:rPr>
                <a:t>+</a:t>
              </a:r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350" dirty="0">
                  <a:solidFill>
                    <a:schemeClr val="bg1"/>
                  </a:solidFill>
                  <a:latin typeface="Arial"/>
                  <a:cs typeface="Arial"/>
                </a:rPr>
                <a:t>barrier</a:t>
              </a:r>
            </a:p>
            <a:p>
              <a:pPr marL="0" indent="0">
                <a:buNone/>
              </a:pP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AADA771-83FE-2846-A3AA-7AEF5A01F25B}"/>
              </a:ext>
            </a:extLst>
          </p:cNvPr>
          <p:cNvCxnSpPr>
            <a:cxnSpLocks/>
          </p:cNvCxnSpPr>
          <p:nvPr/>
        </p:nvCxnSpPr>
        <p:spPr>
          <a:xfrm flipH="1">
            <a:off x="7739199" y="2516574"/>
            <a:ext cx="325115" cy="0"/>
          </a:xfrm>
          <a:prstGeom prst="straightConnector1">
            <a:avLst/>
          </a:prstGeom>
          <a:ln w="28575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A95DE70-2844-884F-A5CD-1BA35E6CCE32}"/>
              </a:ext>
            </a:extLst>
          </p:cNvPr>
          <p:cNvSpPr txBox="1">
            <a:spLocks/>
          </p:cNvSpPr>
          <p:nvPr/>
        </p:nvSpPr>
        <p:spPr>
          <a:xfrm>
            <a:off x="7966883" y="2210984"/>
            <a:ext cx="325115" cy="2068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dirty="0">
                <a:solidFill>
                  <a:schemeClr val="bg1"/>
                </a:solidFill>
                <a:latin typeface="Arial"/>
                <a:cs typeface="Arial"/>
              </a:rPr>
              <a:t>e-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0B338F8-ECDC-2A41-84F0-7E2BC0D4D604}"/>
              </a:ext>
            </a:extLst>
          </p:cNvPr>
          <p:cNvCxnSpPr>
            <a:cxnSpLocks/>
          </p:cNvCxnSpPr>
          <p:nvPr/>
        </p:nvCxnSpPr>
        <p:spPr>
          <a:xfrm>
            <a:off x="5567064" y="2584939"/>
            <a:ext cx="267458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8FCDC748-3ABA-154C-8C44-E8CFAD261D9A}"/>
              </a:ext>
            </a:extLst>
          </p:cNvPr>
          <p:cNvSpPr txBox="1">
            <a:spLocks/>
          </p:cNvSpPr>
          <p:nvPr/>
        </p:nvSpPr>
        <p:spPr>
          <a:xfrm>
            <a:off x="7966883" y="2658416"/>
            <a:ext cx="891666" cy="2349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  <a:latin typeface="Arial"/>
                <a:cs typeface="Arial"/>
              </a:rPr>
              <a:t>Emitter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9D30FDC-B883-3449-A932-BCA3623475C4}"/>
              </a:ext>
            </a:extLst>
          </p:cNvPr>
          <p:cNvSpPr txBox="1">
            <a:spLocks/>
          </p:cNvSpPr>
          <p:nvPr/>
        </p:nvSpPr>
        <p:spPr>
          <a:xfrm>
            <a:off x="6792318" y="2662277"/>
            <a:ext cx="1672388" cy="2349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  <a:latin typeface="Arial"/>
                <a:cs typeface="Arial"/>
              </a:rPr>
              <a:t>Window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79A3FE2-876E-C042-B2B7-8254491788E6}"/>
              </a:ext>
            </a:extLst>
          </p:cNvPr>
          <p:cNvSpPr txBox="1">
            <a:spLocks/>
          </p:cNvSpPr>
          <p:nvPr/>
        </p:nvSpPr>
        <p:spPr>
          <a:xfrm>
            <a:off x="5645762" y="2658416"/>
            <a:ext cx="1066989" cy="2349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highlight>
                  <a:srgbClr val="FFFF00"/>
                </a:highlight>
                <a:latin typeface="Arial"/>
                <a:cs typeface="Arial"/>
              </a:rPr>
              <a:t>Contact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8FE3C2-FD9A-DE44-9859-249ACE969F10}"/>
              </a:ext>
            </a:extLst>
          </p:cNvPr>
          <p:cNvCxnSpPr/>
          <p:nvPr/>
        </p:nvCxnSpPr>
        <p:spPr>
          <a:xfrm>
            <a:off x="1465118" y="1475509"/>
            <a:ext cx="914400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56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F4DF9D-D94B-C4B1-51D7-0574C84430BF}"/>
              </a:ext>
            </a:extLst>
          </p:cNvPr>
          <p:cNvSpPr txBox="1"/>
          <p:nvPr/>
        </p:nvSpPr>
        <p:spPr>
          <a:xfrm>
            <a:off x="3554233" y="2142404"/>
            <a:ext cx="5430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Move from concept to long term viability/capability.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development and viability is now based upon large number of unit testing.  Statistics and documentation to ensure a reliable technology.  This is the last step in moving to a project ready TRL.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24531-A234-EC12-C0A6-470CE5BF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8" y="87464"/>
            <a:ext cx="3260733" cy="2409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17A15-1039-86DD-B435-29A3E5BC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8" y="2624764"/>
            <a:ext cx="3284588" cy="24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3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C50B1-AE68-4C24-6799-BE1F7719D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6741" y="449190"/>
            <a:ext cx="2201601" cy="524188"/>
          </a:xfrm>
        </p:spPr>
        <p:txBody>
          <a:bodyPr/>
          <a:lstStyle/>
          <a:p>
            <a:r>
              <a:rPr lang="en-US" dirty="0"/>
              <a:t>TRL4 –&gt;TRL8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413CA0-5911-A4BE-BF51-D689B6E9EF8B}"/>
              </a:ext>
            </a:extLst>
          </p:cNvPr>
          <p:cNvSpPr txBox="1">
            <a:spLocks/>
          </p:cNvSpPr>
          <p:nvPr/>
        </p:nvSpPr>
        <p:spPr>
          <a:xfrm>
            <a:off x="0" y="1100575"/>
            <a:ext cx="8982075" cy="30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000" dirty="0"/>
              <a:t>Working with Industrial Partners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Limits on modifications – too small a market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What could be changed in their process to improve cold </a:t>
            </a:r>
            <a:r>
              <a:rPr lang="en-US" sz="2000" dirty="0" err="1"/>
              <a:t>pwr</a:t>
            </a:r>
            <a:endParaRPr lang="en-US" sz="2000" dirty="0"/>
          </a:p>
          <a:p>
            <a:pPr lvl="2">
              <a:spcBef>
                <a:spcPts val="200"/>
              </a:spcBef>
            </a:pPr>
            <a:r>
              <a:rPr lang="en-US" sz="2000" dirty="0"/>
              <a:t>Compression Loss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Bend Radius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Light Leakage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Tensile Strength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What options work at high power densities in </a:t>
            </a:r>
            <a:r>
              <a:rPr lang="en-US" sz="2000" dirty="0" err="1"/>
              <a:t>cryo</a:t>
            </a:r>
            <a:r>
              <a:rPr lang="en-US" sz="2000" dirty="0"/>
              <a:t> 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50kW/cm^2 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Safety – Ensure Class 4 laser system operating in Class 1</a:t>
            </a:r>
          </a:p>
          <a:p>
            <a:pPr lvl="2">
              <a:spcBef>
                <a:spcPts val="200"/>
              </a:spcBef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B58BE-6F67-10C0-CEC7-6A2DEFF1CA01}"/>
              </a:ext>
            </a:extLst>
          </p:cNvPr>
          <p:cNvGrpSpPr/>
          <p:nvPr/>
        </p:nvGrpSpPr>
        <p:grpSpPr>
          <a:xfrm>
            <a:off x="3206749" y="135719"/>
            <a:ext cx="779991" cy="1051731"/>
            <a:chOff x="742493" y="1226618"/>
            <a:chExt cx="902094" cy="1288706"/>
          </a:xfrm>
          <a:solidFill>
            <a:schemeClr val="tx2"/>
          </a:solidFill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B6466A84-0C21-BFB4-B3D3-0EDBA4FC5646}"/>
                </a:ext>
              </a:extLst>
            </p:cNvPr>
            <p:cNvSpPr/>
            <p:nvPr/>
          </p:nvSpPr>
          <p:spPr>
            <a:xfrm rot="5400000">
              <a:off x="549187" y="1419924"/>
              <a:ext cx="1288706" cy="902094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3020EF04-996E-4CA4-A367-F7DC5B298779}"/>
                </a:ext>
              </a:extLst>
            </p:cNvPr>
            <p:cNvSpPr txBox="1"/>
            <p:nvPr/>
          </p:nvSpPr>
          <p:spPr>
            <a:xfrm>
              <a:off x="742493" y="1677665"/>
              <a:ext cx="902094" cy="3866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Fiber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F4EF7C-9444-73E4-432C-D39682DA3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665" y="2174249"/>
            <a:ext cx="1439410" cy="19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1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697766" y="941906"/>
            <a:ext cx="4203685" cy="28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en-US" b="1" dirty="0"/>
              <a:t>The laser system was not R&amp;D </a:t>
            </a:r>
          </a:p>
          <a:p>
            <a:pPr marL="330200">
              <a:buClr>
                <a:schemeClr val="accent2"/>
              </a:buClr>
            </a:pPr>
            <a:r>
              <a:rPr lang="en-US" dirty="0"/>
              <a:t>Cost</a:t>
            </a:r>
          </a:p>
          <a:p>
            <a:pPr marL="330200">
              <a:buClr>
                <a:schemeClr val="accent2"/>
              </a:buClr>
            </a:pPr>
            <a:r>
              <a:rPr lang="en-US" dirty="0"/>
              <a:t>Stability</a:t>
            </a:r>
          </a:p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dirty="0"/>
              <a:t>Features for DUNE Operations</a:t>
            </a:r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r>
              <a:rPr lang="en-US" dirty="0"/>
              <a:t>Safety</a:t>
            </a:r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r>
              <a:rPr lang="en-US" dirty="0"/>
              <a:t>Longevity at CW Operations</a:t>
            </a:r>
          </a:p>
          <a:p>
            <a:pPr marL="457200" lvl="1" indent="0">
              <a:spcBef>
                <a:spcPts val="0"/>
              </a:spcBef>
              <a:buClr>
                <a:schemeClr val="accent2"/>
              </a:buClr>
              <a:buSzPts val="1150"/>
              <a:buNone/>
            </a:pPr>
            <a:endParaRPr lang="en-US" dirty="0"/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endParaRPr lang="en-US" dirty="0"/>
          </a:p>
          <a:p>
            <a:pPr marL="301625" indent="-301625">
              <a:buClr>
                <a:schemeClr val="accent2"/>
              </a:buClr>
              <a:buSzPts val="1150"/>
            </a:pPr>
            <a:r>
              <a:rPr lang="en-US" dirty="0"/>
              <a:t>Final Laser design includes a FNAL high efficiency driver and off the shelf 808 nm Laser in a compact footprint.</a:t>
            </a:r>
          </a:p>
          <a:p>
            <a:pPr marL="758825" lvl="1" indent="-301625">
              <a:spcBef>
                <a:spcPts val="600"/>
              </a:spcBef>
              <a:buClr>
                <a:schemeClr val="accent2"/>
              </a:buClr>
              <a:buSzPts val="1150"/>
            </a:pPr>
            <a:r>
              <a:rPr lang="en-US" dirty="0"/>
              <a:t>25% wall to light efficiency</a:t>
            </a:r>
          </a:p>
          <a:p>
            <a:pPr marL="758825" lvl="1" indent="-301625">
              <a:spcBef>
                <a:spcPts val="600"/>
              </a:spcBef>
              <a:buClr>
                <a:schemeClr val="accent2"/>
              </a:buClr>
              <a:buSzPts val="1150"/>
            </a:pPr>
            <a:r>
              <a:rPr lang="en-US" dirty="0"/>
              <a:t>2cmx5cm unit size</a:t>
            </a:r>
          </a:p>
          <a:p>
            <a:pPr marL="301625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endParaRPr lang="en-US" dirty="0"/>
          </a:p>
          <a:p>
            <a:pPr marL="758825" lvl="1" indent="-301625">
              <a:spcBef>
                <a:spcPts val="0"/>
              </a:spcBef>
              <a:buClr>
                <a:schemeClr val="accent2"/>
              </a:buClr>
              <a:buSzPts val="1150"/>
              <a:buChar char="●"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None/>
            </a:pPr>
            <a:endParaRPr lang="en-US" dirty="0"/>
          </a:p>
        </p:txBody>
      </p:sp>
      <p:cxnSp>
        <p:nvCxnSpPr>
          <p:cNvPr id="267" name="Google Shape;267;p48"/>
          <p:cNvCxnSpPr>
            <a:cxnSpLocks/>
          </p:cNvCxnSpPr>
          <p:nvPr/>
        </p:nvCxnSpPr>
        <p:spPr>
          <a:xfrm>
            <a:off x="4606028" y="742950"/>
            <a:ext cx="0" cy="3657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582DC7-0B60-1E55-15BD-C94CFA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6" t="23800" r="13159" b="17253"/>
          <a:stretch/>
        </p:blipFill>
        <p:spPr>
          <a:xfrm rot="10800000">
            <a:off x="1964117" y="1554156"/>
            <a:ext cx="2361319" cy="129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3FBF1-1A15-AF31-C1AF-BA49833EB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9" r="27485" b="17875"/>
          <a:stretch/>
        </p:blipFill>
        <p:spPr>
          <a:xfrm rot="5400000">
            <a:off x="577638" y="2351826"/>
            <a:ext cx="1347327" cy="190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D762CA-678D-73CD-3C7C-311C34439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38" y="342197"/>
            <a:ext cx="1652421" cy="1537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A34D9-13B5-8248-B357-F01F58E6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017" y="3962788"/>
            <a:ext cx="2019846" cy="8755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C9F08-39AA-0663-EA82-B0D3FF7D4FD1}"/>
              </a:ext>
            </a:extLst>
          </p:cNvPr>
          <p:cNvGrpSpPr/>
          <p:nvPr/>
        </p:nvGrpSpPr>
        <p:grpSpPr>
          <a:xfrm>
            <a:off x="3130550" y="98597"/>
            <a:ext cx="805483" cy="1247603"/>
            <a:chOff x="742493" y="2324571"/>
            <a:chExt cx="902094" cy="1288706"/>
          </a:xfrm>
          <a:solidFill>
            <a:schemeClr val="tx2"/>
          </a:solidFill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408C8B2B-9845-55C9-6ED2-E5E5AE091EC4}"/>
                </a:ext>
              </a:extLst>
            </p:cNvPr>
            <p:cNvSpPr/>
            <p:nvPr/>
          </p:nvSpPr>
          <p:spPr>
            <a:xfrm rot="5400000">
              <a:off x="549187" y="2517877"/>
              <a:ext cx="1288706" cy="902094"/>
            </a:xfrm>
            <a:prstGeom prst="chevron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id="{11DF6968-A688-FD67-9040-9215ED3F12B4}"/>
                </a:ext>
              </a:extLst>
            </p:cNvPr>
            <p:cNvSpPr txBox="1"/>
            <p:nvPr/>
          </p:nvSpPr>
          <p:spPr>
            <a:xfrm>
              <a:off x="742493" y="2775618"/>
              <a:ext cx="902094" cy="3866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Laser</a:t>
              </a:r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1380082-EB40-B9E4-5B2A-268FCCCF1F3F}"/>
              </a:ext>
            </a:extLst>
          </p:cNvPr>
          <p:cNvSpPr txBox="1">
            <a:spLocks/>
          </p:cNvSpPr>
          <p:nvPr/>
        </p:nvSpPr>
        <p:spPr>
          <a:xfrm>
            <a:off x="3850238" y="342197"/>
            <a:ext cx="2201601" cy="52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●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○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Montserrat"/>
              <a:buChar char="■"/>
              <a:def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TRL10</a:t>
            </a:r>
          </a:p>
        </p:txBody>
      </p:sp>
    </p:spTree>
    <p:extLst>
      <p:ext uri="{BB962C8B-B14F-4D97-AF65-F5344CB8AC3E}">
        <p14:creationId xmlns:p14="http://schemas.microsoft.com/office/powerpoint/2010/main" val="184733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56"/>
          <p:cNvSpPr txBox="1">
            <a:spLocks noGrp="1"/>
          </p:cNvSpPr>
          <p:nvPr>
            <p:ph type="title"/>
          </p:nvPr>
        </p:nvSpPr>
        <p:spPr>
          <a:xfrm>
            <a:off x="406399" y="220037"/>
            <a:ext cx="5753100" cy="71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3600"/>
            </a:pPr>
            <a:r>
              <a:rPr lang="en" sz="36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PoF Effort</a:t>
            </a:r>
            <a:endParaRPr sz="36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375DD26-900E-5688-CCF7-5A0371866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031687"/>
              </p:ext>
            </p:extLst>
          </p:nvPr>
        </p:nvGraphicFramePr>
        <p:xfrm>
          <a:off x="1124503" y="1366725"/>
          <a:ext cx="4316893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5FF0CB-9306-A93A-2399-27861DB537CB}"/>
              </a:ext>
            </a:extLst>
          </p:cNvPr>
          <p:cNvSpPr txBox="1"/>
          <p:nvPr/>
        </p:nvSpPr>
        <p:spPr>
          <a:xfrm>
            <a:off x="4699221" y="421319"/>
            <a:ext cx="364169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Special Thanks</a:t>
            </a:r>
          </a:p>
          <a:p>
            <a:r>
              <a:rPr lang="en-US" sz="1600" dirty="0">
                <a:solidFill>
                  <a:srgbClr val="00B050"/>
                </a:solidFill>
              </a:rPr>
              <a:t>Fermilab Team </a:t>
            </a:r>
          </a:p>
          <a:p>
            <a:r>
              <a:rPr lang="en-US" dirty="0">
                <a:solidFill>
                  <a:srgbClr val="00B050"/>
                </a:solidFill>
              </a:rPr>
              <a:t>    Low TRL/Testing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South Dakota School of Mines and Technology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Viability and Stability Testing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Stoney Brook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Certification Testing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Industrial</a:t>
            </a:r>
          </a:p>
          <a:p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 err="1">
                <a:solidFill>
                  <a:schemeClr val="bg1"/>
                </a:solidFill>
              </a:rPr>
              <a:t>GoPower</a:t>
            </a:r>
            <a:r>
              <a:rPr lang="en-US" dirty="0">
                <a:solidFill>
                  <a:schemeClr val="bg1"/>
                </a:solidFill>
              </a:rPr>
              <a:t> (Silicon and Fiber)</a:t>
            </a:r>
          </a:p>
          <a:p>
            <a:r>
              <a:rPr lang="en-US" dirty="0">
                <a:solidFill>
                  <a:schemeClr val="bg1"/>
                </a:solidFill>
              </a:rPr>
              <a:t>   Broadcom (GaAs, </a:t>
            </a:r>
            <a:r>
              <a:rPr lang="en-US" dirty="0" err="1">
                <a:solidFill>
                  <a:schemeClr val="bg1"/>
                </a:solidFill>
              </a:rPr>
              <a:t>InGaAs</a:t>
            </a:r>
            <a:r>
              <a:rPr lang="en-US" dirty="0">
                <a:solidFill>
                  <a:schemeClr val="bg1"/>
                </a:solidFill>
              </a:rPr>
              <a:t>, Lasers) </a:t>
            </a:r>
          </a:p>
        </p:txBody>
      </p:sp>
    </p:spTree>
    <p:extLst>
      <p:ext uri="{BB962C8B-B14F-4D97-AF65-F5344CB8AC3E}">
        <p14:creationId xmlns:p14="http://schemas.microsoft.com/office/powerpoint/2010/main" val="127283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Considerations for Future Proposal</a:t>
            </a:r>
            <a:endParaRPr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938500" y="1246024"/>
            <a:ext cx="7172100" cy="3637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Working with industrial partners in packaging our next version of higher efficiency and tuned voltages is underway.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next stage:</a:t>
            </a:r>
          </a:p>
          <a:p>
            <a:pPr marL="301625" lvl="0" indent="-1873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sz="1400" dirty="0"/>
              <a:t>&gt; 70 units at &gt; 1 W</a:t>
            </a:r>
            <a:endParaRPr lang="en-US" sz="1400" dirty="0">
              <a:uFill>
                <a:noFill/>
              </a:uFill>
            </a:endParaRPr>
          </a:p>
          <a:p>
            <a:pPr marL="301625" lvl="0" indent="-1873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sz="1400" dirty="0">
                <a:uFill>
                  <a:noFill/>
                </a:uFill>
              </a:rPr>
              <a:t>Units that can generate higher voltages to directly power </a:t>
            </a:r>
            <a:r>
              <a:rPr lang="en-US" sz="1400" dirty="0" err="1">
                <a:uFill>
                  <a:noFill/>
                </a:uFill>
              </a:rPr>
              <a:t>SiPMs</a:t>
            </a:r>
            <a:r>
              <a:rPr lang="en-US" sz="1400" dirty="0">
                <a:uFill>
                  <a:noFill/>
                </a:uFill>
              </a:rPr>
              <a:t>.</a:t>
            </a:r>
          </a:p>
          <a:p>
            <a:pPr marL="301625" lvl="0" indent="-1873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Char char="●"/>
            </a:pPr>
            <a:r>
              <a:rPr lang="en-US" sz="1400" dirty="0">
                <a:uFill>
                  <a:noFill/>
                </a:uFill>
              </a:rPr>
              <a:t>Looking to bond OPC and communication links.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None/>
            </a:pPr>
            <a:endParaRPr lang="en-US" dirty="0">
              <a:uFill>
                <a:noFill/>
              </a:u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2425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AE72-8DC2-7820-02E7-C86F720D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50827"/>
            <a:ext cx="5735700" cy="9414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5566C-8D7A-3359-A0A8-18A351B0E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102" y="846231"/>
            <a:ext cx="8503797" cy="3307915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dirty="0" err="1"/>
              <a:t>PoF</a:t>
            </a:r>
            <a:r>
              <a:rPr lang="en-US" sz="1800" dirty="0"/>
              <a:t> has been very successful in not only generating a tool for HEP detector use – we have forged a collaboration with industrial partners and universities..</a:t>
            </a:r>
          </a:p>
          <a:p>
            <a:r>
              <a:rPr lang="en-US" sz="1800" dirty="0"/>
              <a:t>The first use case for the DUNE VD2 PDS has expanded the coverage of PDS.</a:t>
            </a:r>
          </a:p>
          <a:p>
            <a:r>
              <a:rPr lang="en-US" sz="1800" dirty="0"/>
              <a:t>The work will continue beyond this application into industrial applications.</a:t>
            </a:r>
          </a:p>
          <a:p>
            <a:endParaRPr lang="en-US" sz="1800" dirty="0"/>
          </a:p>
          <a:p>
            <a:pPr marL="155575" indent="0">
              <a:buNone/>
            </a:pPr>
            <a:r>
              <a:rPr lang="en-US" sz="1800" dirty="0"/>
              <a:t>A publication by Broadcom has been completed.</a:t>
            </a:r>
          </a:p>
          <a:p>
            <a:pPr marL="155575" indent="0">
              <a:buNone/>
            </a:pPr>
            <a:r>
              <a:rPr lang="en-US" sz="1800" dirty="0"/>
              <a:t>The PD team has just published our work:</a:t>
            </a:r>
          </a:p>
          <a:p>
            <a:pPr marL="155575" indent="0">
              <a:buNone/>
            </a:pPr>
            <a:r>
              <a:rPr lang="en-US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</a:rPr>
              <a:t>"Characterization and Novel Application of Power Over Fiber for Electronics in a Harsh Environment” at DUNE </a:t>
            </a:r>
            <a:r>
              <a:rPr lang="en-US" sz="180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</a:rPr>
              <a:t>DocDB</a:t>
            </a:r>
            <a:r>
              <a:rPr lang="en-US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Times New Roman" panose="02020603050405020304" pitchFamily="18" charset="0"/>
              </a:rPr>
              <a:t> 30532-v1</a:t>
            </a:r>
            <a:endParaRPr lang="en-US" sz="1800" dirty="0"/>
          </a:p>
          <a:p>
            <a:pPr marL="155575" indent="0">
              <a:buNone/>
            </a:pPr>
            <a:r>
              <a:rPr lang="en-US" sz="1800" dirty="0"/>
              <a:t>ARXIV publication submitted</a:t>
            </a:r>
          </a:p>
          <a:p>
            <a:pPr marL="155575" indent="0">
              <a:buNone/>
            </a:pPr>
            <a:r>
              <a:rPr lang="en-US" sz="1800" b="1" dirty="0"/>
              <a:t>Thanks for the award - it took many people, many hours .</a:t>
            </a:r>
          </a:p>
        </p:txBody>
      </p:sp>
    </p:spTree>
    <p:extLst>
      <p:ext uri="{BB962C8B-B14F-4D97-AF65-F5344CB8AC3E}">
        <p14:creationId xmlns:p14="http://schemas.microsoft.com/office/powerpoint/2010/main" val="68321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F3D9-DFDC-6BCA-5071-BCBF96DC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01" y="17590"/>
            <a:ext cx="5735700" cy="941400"/>
          </a:xfrm>
        </p:spPr>
        <p:txBody>
          <a:bodyPr/>
          <a:lstStyle/>
          <a:p>
            <a:r>
              <a:rPr lang="en-US" dirty="0"/>
              <a:t>Problem - Solution</a:t>
            </a:r>
          </a:p>
        </p:txBody>
      </p:sp>
      <p:pic>
        <p:nvPicPr>
          <p:cNvPr id="9" name="Picture 8" descr="A diagram of a floor with blue and white squares&#10;&#10;Description automatically generated with medium confidence">
            <a:extLst>
              <a:ext uri="{FF2B5EF4-FFF2-40B4-BE49-F238E27FC236}">
                <a16:creationId xmlns:a16="http://schemas.microsoft.com/office/drawing/2014/main" id="{E9E009E7-056C-903C-8FFE-118DC48D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201" y="0"/>
            <a:ext cx="3694799" cy="366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7907E2-5306-0EDD-4079-130168093965}"/>
              </a:ext>
            </a:extLst>
          </p:cNvPr>
          <p:cNvSpPr txBox="1"/>
          <p:nvPr/>
        </p:nvSpPr>
        <p:spPr>
          <a:xfrm>
            <a:off x="5876014" y="2049079"/>
            <a:ext cx="861133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Cathode</a:t>
            </a:r>
          </a:p>
          <a:p>
            <a:r>
              <a:rPr lang="en-US" dirty="0"/>
              <a:t>300kV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71EB1-EC7A-9F81-653B-D0ED87DDFFA1}"/>
              </a:ext>
            </a:extLst>
          </p:cNvPr>
          <p:cNvSpPr txBox="1"/>
          <p:nvPr/>
        </p:nvSpPr>
        <p:spPr>
          <a:xfrm>
            <a:off x="7857214" y="761836"/>
            <a:ext cx="105028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Field Cage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B6FC8-E29B-168A-812D-14BDF6D9CF4C}"/>
              </a:ext>
            </a:extLst>
          </p:cNvPr>
          <p:cNvSpPr txBox="1"/>
          <p:nvPr/>
        </p:nvSpPr>
        <p:spPr>
          <a:xfrm>
            <a:off x="5718230" y="98313"/>
            <a:ext cx="780983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Anode</a:t>
            </a:r>
          </a:p>
          <a:p>
            <a:r>
              <a:rPr lang="en-US" dirty="0"/>
              <a:t>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80228-D3B3-921E-60A5-C5073B3A9BEC}"/>
              </a:ext>
            </a:extLst>
          </p:cNvPr>
          <p:cNvSpPr txBox="1"/>
          <p:nvPr/>
        </p:nvSpPr>
        <p:spPr>
          <a:xfrm>
            <a:off x="6306580" y="3279845"/>
            <a:ext cx="71201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2806B-B885-ECF2-8891-40283B32B9EF}"/>
              </a:ext>
            </a:extLst>
          </p:cNvPr>
          <p:cNvSpPr txBox="1"/>
          <p:nvPr/>
        </p:nvSpPr>
        <p:spPr>
          <a:xfrm>
            <a:off x="25123" y="556362"/>
            <a:ext cx="53847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Photon Detection is hindered by detector size and voltage potentials.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Large parts of the detector are at high voltage potential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 drift volume is very large.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Solution – supply power to components not at ground:</a:t>
            </a:r>
          </a:p>
          <a:p>
            <a:r>
              <a:rPr lang="en-US" sz="1600" dirty="0">
                <a:solidFill>
                  <a:schemeClr val="bg1"/>
                </a:solidFill>
              </a:rPr>
              <a:t> Floating electronics – not tied to ground.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Power the electronics with power delivered via fiber to optical converters (OPC).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A comparison of a map of light yield&#10;&#10;Description automatically generated">
            <a:extLst>
              <a:ext uri="{FF2B5EF4-FFF2-40B4-BE49-F238E27FC236}">
                <a16:creationId xmlns:a16="http://schemas.microsoft.com/office/drawing/2014/main" id="{AAEE8928-0285-F0BF-B5EC-01BA36BE4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1" t="4973" r="2586" b="29728"/>
          <a:stretch/>
        </p:blipFill>
        <p:spPr>
          <a:xfrm>
            <a:off x="2830298" y="3354580"/>
            <a:ext cx="2554410" cy="1621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61208-9995-2DC3-9E54-2B14D9A93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3" y="3354582"/>
            <a:ext cx="2782646" cy="1621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D9AE11-66A1-C3D1-E7B7-09744409F8F0}"/>
              </a:ext>
            </a:extLst>
          </p:cNvPr>
          <p:cNvSpPr txBox="1"/>
          <p:nvPr/>
        </p:nvSpPr>
        <p:spPr>
          <a:xfrm>
            <a:off x="704888" y="3046803"/>
            <a:ext cx="147816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 </a:t>
            </a:r>
            <a:r>
              <a:rPr lang="en-US" dirty="0" err="1"/>
              <a:t>PoF</a:t>
            </a:r>
            <a:r>
              <a:rPr lang="en-US" dirty="0"/>
              <a:t>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74D65-C436-8F12-B7D2-D83A0B703CEE}"/>
              </a:ext>
            </a:extLst>
          </p:cNvPr>
          <p:cNvSpPr txBox="1"/>
          <p:nvPr/>
        </p:nvSpPr>
        <p:spPr>
          <a:xfrm>
            <a:off x="3485607" y="3054754"/>
            <a:ext cx="1173504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PoF</a:t>
            </a:r>
            <a:r>
              <a:rPr lang="en-US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437399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500" y="445026"/>
            <a:ext cx="5009913" cy="525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Power Over Fiber (PoF)</a:t>
            </a:r>
            <a:endParaRPr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340029" y="1132929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/>
              <a:t>PoF</a:t>
            </a:r>
            <a:r>
              <a:rPr lang="en-US" sz="1600" dirty="0"/>
              <a:t> has been used for a long time in harsh industrial environments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applications are typically found in two areas: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en-US" sz="1200" dirty="0"/>
              <a:t>Ground Isolation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High Voltage Systems: Ion Sources, Modulator Decks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Radar Towers: Controls and Diagnostics </a:t>
            </a:r>
          </a:p>
          <a:p>
            <a:pPr lvl="1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Power Distribution Monitoring Systems: HV  Monitoring and Power Lines</a:t>
            </a:r>
          </a:p>
          <a:p>
            <a:pPr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Electromagnetic Noise Reduction and Protection</a:t>
            </a:r>
          </a:p>
          <a:p>
            <a:pPr marL="914400" lvl="3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/>
              <a:t>Military installments (Filed applications)</a:t>
            </a:r>
          </a:p>
          <a:p>
            <a:pPr marL="914400" lvl="3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r>
              <a:rPr lang="en-US" sz="1200" dirty="0" err="1"/>
              <a:t>PoF</a:t>
            </a:r>
            <a:r>
              <a:rPr lang="en-US" sz="1200" dirty="0"/>
              <a:t> and Data on the same fiber for secure distributed communication</a:t>
            </a:r>
          </a:p>
          <a:p>
            <a:pPr marL="914400" lvl="3">
              <a:spcBef>
                <a:spcPts val="0"/>
              </a:spcBef>
              <a:buClr>
                <a:schemeClr val="accent1"/>
              </a:buClr>
              <a:buFont typeface="Montserrat ExtraBold"/>
              <a:buAutoNum type="arabicPeriod"/>
            </a:pPr>
            <a:endParaRPr lang="en-US" dirty="0"/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BA379BC-1C10-9C8D-7E69-19EC70D0B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33" y="3476561"/>
            <a:ext cx="3038527" cy="1221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02FC9-78C4-1572-2A5E-71789FBE3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2000" y="3371434"/>
            <a:ext cx="1714182" cy="1278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20B94-E202-9459-A6AA-E43232614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91" r="24033" b="12067"/>
          <a:stretch/>
        </p:blipFill>
        <p:spPr>
          <a:xfrm>
            <a:off x="7512129" y="1253134"/>
            <a:ext cx="1426341" cy="33224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73454F-045C-6B3D-E4F2-895C43ED9D67}"/>
              </a:ext>
            </a:extLst>
          </p:cNvPr>
          <p:cNvSpPr txBox="1"/>
          <p:nvPr/>
        </p:nvSpPr>
        <p:spPr>
          <a:xfrm>
            <a:off x="612038" y="4729478"/>
            <a:ext cx="3038527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Breaker Monitoring Antennas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AE8D3-D55C-83B1-B9F1-41A867D4F20C}"/>
              </a:ext>
            </a:extLst>
          </p:cNvPr>
          <p:cNvSpPr txBox="1"/>
          <p:nvPr/>
        </p:nvSpPr>
        <p:spPr>
          <a:xfrm>
            <a:off x="4245623" y="4734822"/>
            <a:ext cx="2770147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Transformer Electronics Power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1E843-8424-BCEF-1286-2C44F3BA420C}"/>
              </a:ext>
            </a:extLst>
          </p:cNvPr>
          <p:cNvSpPr txBox="1"/>
          <p:nvPr/>
        </p:nvSpPr>
        <p:spPr>
          <a:xfrm>
            <a:off x="7251961" y="4727930"/>
            <a:ext cx="1798907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Ion Source Systems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9DEF1-FB40-9C9D-95A9-D509966E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369" y="2919768"/>
            <a:ext cx="4169694" cy="19150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This talk is a technology development talk that follows a development similar to other emerging technologies.            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 apply a NASA TRL definition.</a:t>
            </a:r>
            <a:br>
              <a:rPr lang="en-US" dirty="0"/>
            </a:br>
            <a:r>
              <a:rPr lang="en-US" dirty="0"/>
              <a:t>DUNE/Large Detectors are a lot like a space launch technology.</a:t>
            </a:r>
            <a:br>
              <a:rPr lang="en-US" dirty="0"/>
            </a:br>
            <a:r>
              <a:rPr lang="en-US" dirty="0"/>
              <a:t>(without the budget)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C9EE6-F53B-668E-854F-440F612F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52" r="2479" b="23950"/>
          <a:stretch/>
        </p:blipFill>
        <p:spPr>
          <a:xfrm>
            <a:off x="402306" y="307506"/>
            <a:ext cx="4066327" cy="44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4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6376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HEP – DUNE offered a new use case</a:t>
            </a:r>
            <a:endParaRPr dirty="0"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214685" y="993678"/>
            <a:ext cx="8746435" cy="4007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/>
              <a:t>We have been working on </a:t>
            </a:r>
            <a:r>
              <a:rPr lang="en-US" sz="1300" dirty="0" err="1"/>
              <a:t>PoF</a:t>
            </a:r>
            <a:r>
              <a:rPr lang="en-US" sz="1300" dirty="0"/>
              <a:t> since 2017 for use in a cryogenic systems  where  a HV potentials exists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Aft>
                <a:spcPts val="1600"/>
              </a:spcAft>
              <a:buNone/>
            </a:pPr>
            <a:r>
              <a:rPr lang="en-US" dirty="0"/>
              <a:t>This </a:t>
            </a:r>
            <a:r>
              <a:rPr lang="en-US" dirty="0" err="1"/>
              <a:t>PoF</a:t>
            </a:r>
            <a:r>
              <a:rPr lang="en-US" dirty="0"/>
              <a:t> effort is similar to other technology developments for implementation of a new use case.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The work took a path for a system from TRL2 to TRl7 (TRL8).   (TRL = Technology Readiness Level)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Lasers: TRL 10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Fibers TRL 4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US" sz="1400" dirty="0"/>
              <a:t>Optical Photovoltaic Converters TRL2  </a:t>
            </a:r>
          </a:p>
        </p:txBody>
      </p:sp>
      <p:cxnSp>
        <p:nvCxnSpPr>
          <p:cNvPr id="172" name="Google Shape;172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A8E90C3-C6D4-9653-A74A-495B7EB3E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3777"/>
              </p:ext>
            </p:extLst>
          </p:nvPr>
        </p:nvGraphicFramePr>
        <p:xfrm>
          <a:off x="827314" y="1417427"/>
          <a:ext cx="6904952" cy="1828800"/>
        </p:xfrm>
        <a:graphic>
          <a:graphicData uri="http://schemas.openxmlformats.org/drawingml/2006/table">
            <a:tbl>
              <a:tblPr firstRow="1" bandRow="1">
                <a:tableStyleId>{E7483D3B-ED1E-42AE-ABCC-F38050C62F7F}</a:tableStyleId>
              </a:tblPr>
              <a:tblGrid>
                <a:gridCol w="863119">
                  <a:extLst>
                    <a:ext uri="{9D8B030D-6E8A-4147-A177-3AD203B41FA5}">
                      <a16:colId xmlns:a16="http://schemas.microsoft.com/office/drawing/2014/main" val="3452809761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034905463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1497627713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726454837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678650222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1456370947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3947376589"/>
                    </a:ext>
                  </a:extLst>
                </a:gridCol>
                <a:gridCol w="863119">
                  <a:extLst>
                    <a:ext uri="{9D8B030D-6E8A-4147-A177-3AD203B41FA5}">
                      <a16:colId xmlns:a16="http://schemas.microsoft.com/office/drawing/2014/main" val="2299667842"/>
                    </a:ext>
                  </a:extLst>
                </a:gridCol>
              </a:tblGrid>
              <a:tr h="18103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FY17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FY19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FY24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4018"/>
                  </a:ext>
                </a:extLst>
              </a:tr>
              <a:tr h="181036">
                <a:tc gridSpan="3">
                  <a:txBody>
                    <a:bodyPr/>
                    <a:lstStyle/>
                    <a:p>
                      <a:r>
                        <a:rPr lang="en-US" sz="1200" dirty="0" err="1"/>
                        <a:t>PoF</a:t>
                      </a:r>
                      <a:r>
                        <a:rPr lang="en-US" sz="1200" dirty="0"/>
                        <a:t>: Wavelength Investigation, HW choice vetting, Risk Mitigation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423721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r>
                        <a:rPr lang="en-US" sz="1200" dirty="0"/>
                        <a:t>Fiber, Jacket, and Termination Investigation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297045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dirty="0"/>
                        <a:t>Optical Photovoltaic Converter Development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035241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dirty="0"/>
                        <a:t>Stability and Viability Testing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69552"/>
                  </a:ext>
                </a:extLst>
              </a:tr>
              <a:tr h="18103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dirty="0"/>
                        <a:t>System Design and Implementation (With Lasers)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34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28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39F1-09B2-4018-2963-B26E39A2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85" y="158324"/>
            <a:ext cx="5735700" cy="941400"/>
          </a:xfrm>
        </p:spPr>
        <p:txBody>
          <a:bodyPr/>
          <a:lstStyle/>
          <a:p>
            <a:r>
              <a:rPr lang="en-US" dirty="0" err="1"/>
              <a:t>PoF</a:t>
            </a:r>
            <a:r>
              <a:rPr lang="en-US" dirty="0"/>
              <a:t> System – Photon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1EE98-67B7-9B89-7F30-5E41819FB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003" y="902839"/>
            <a:ext cx="3954350" cy="3039900"/>
          </a:xfrm>
        </p:spPr>
        <p:txBody>
          <a:bodyPr/>
          <a:lstStyle/>
          <a:p>
            <a:r>
              <a:rPr lang="en-US" dirty="0"/>
              <a:t>The three components to a </a:t>
            </a:r>
            <a:r>
              <a:rPr lang="en-US" dirty="0" err="1"/>
              <a:t>PoF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Laser, Fiber, OPC</a:t>
            </a:r>
          </a:p>
          <a:p>
            <a:endParaRPr lang="en-US" dirty="0"/>
          </a:p>
          <a:p>
            <a:r>
              <a:rPr lang="en-US" dirty="0"/>
              <a:t>There are warm systems under development pushing the power, but we were the only cryogenic R&amp;D player.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256D51-6773-A0DF-53BC-3D1B2EA3C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984048"/>
              </p:ext>
            </p:extLst>
          </p:nvPr>
        </p:nvGraphicFramePr>
        <p:xfrm>
          <a:off x="4441870" y="762448"/>
          <a:ext cx="5073650" cy="4044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84E30A4E-3CCA-D6A5-29E0-984CD68485BA}"/>
              </a:ext>
            </a:extLst>
          </p:cNvPr>
          <p:cNvGrpSpPr/>
          <p:nvPr/>
        </p:nvGrpSpPr>
        <p:grpSpPr>
          <a:xfrm>
            <a:off x="39749" y="2784761"/>
            <a:ext cx="3892444" cy="1824541"/>
            <a:chOff x="39749" y="2784761"/>
            <a:chExt cx="3892444" cy="18245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77B0C04-3BB2-D4D5-9FC2-59FA142F3017}"/>
                </a:ext>
              </a:extLst>
            </p:cNvPr>
            <p:cNvGrpSpPr/>
            <p:nvPr/>
          </p:nvGrpSpPr>
          <p:grpSpPr>
            <a:xfrm>
              <a:off x="39749" y="2784761"/>
              <a:ext cx="3892444" cy="1824541"/>
              <a:chOff x="119866" y="2721985"/>
              <a:chExt cx="3892444" cy="1824541"/>
            </a:xfrm>
          </p:grpSpPr>
          <p:pic>
            <p:nvPicPr>
              <p:cNvPr id="4" name="圖片 1">
                <a:extLst>
                  <a:ext uri="{FF2B5EF4-FFF2-40B4-BE49-F238E27FC236}">
                    <a16:creationId xmlns:a16="http://schemas.microsoft.com/office/drawing/2014/main" id="{9E2E3524-0F04-2D78-3439-5CC1A8A560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8" t="4172" r="1969" b="4550"/>
              <a:stretch/>
            </p:blipFill>
            <p:spPr bwMode="auto">
              <a:xfrm>
                <a:off x="2483426" y="3058036"/>
                <a:ext cx="1528884" cy="904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FCF58ED-5FA1-6814-2193-3EC4302231EC}"/>
                  </a:ext>
                </a:extLst>
              </p:cNvPr>
              <p:cNvGrpSpPr/>
              <p:nvPr/>
            </p:nvGrpSpPr>
            <p:grpSpPr>
              <a:xfrm>
                <a:off x="119866" y="2721985"/>
                <a:ext cx="3571316" cy="1824541"/>
                <a:chOff x="94411" y="2585407"/>
                <a:chExt cx="3571316" cy="1824541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60CB3826-D69A-0951-9941-390B48483881}"/>
                    </a:ext>
                  </a:extLst>
                </p:cNvPr>
                <p:cNvGrpSpPr/>
                <p:nvPr/>
              </p:nvGrpSpPr>
              <p:grpSpPr>
                <a:xfrm>
                  <a:off x="768274" y="2585407"/>
                  <a:ext cx="2897453" cy="1824541"/>
                  <a:chOff x="264774" y="1024802"/>
                  <a:chExt cx="4071160" cy="3847444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82FD6996-7910-6F49-224B-DF99B339AC6C}"/>
                      </a:ext>
                    </a:extLst>
                  </p:cNvPr>
                  <p:cNvSpPr/>
                  <p:nvPr/>
                </p:nvSpPr>
                <p:spPr>
                  <a:xfrm>
                    <a:off x="1640434" y="2196096"/>
                    <a:ext cx="1029435" cy="118604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B703202-6CC4-4FEF-5998-311A41E87593}"/>
                      </a:ext>
                    </a:extLst>
                  </p:cNvPr>
                  <p:cNvSpPr/>
                  <p:nvPr/>
                </p:nvSpPr>
                <p:spPr>
                  <a:xfrm>
                    <a:off x="288324" y="2471351"/>
                    <a:ext cx="1959552" cy="650789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3DE621D5-7852-D399-D3E6-8F324C705092}"/>
                      </a:ext>
                    </a:extLst>
                  </p:cNvPr>
                  <p:cNvSpPr/>
                  <p:nvPr/>
                </p:nvSpPr>
                <p:spPr>
                  <a:xfrm>
                    <a:off x="288324" y="2642277"/>
                    <a:ext cx="1955893" cy="298631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E953467A-7093-AAD0-EC6E-3B2BC49D3EB0}"/>
                      </a:ext>
                    </a:extLst>
                  </p:cNvPr>
                  <p:cNvCxnSpPr>
                    <a:cxnSpLocks/>
                    <a:stCxn id="9" idx="1"/>
                  </p:cNvCxnSpPr>
                  <p:nvPr/>
                </p:nvCxnSpPr>
                <p:spPr>
                  <a:xfrm flipV="1">
                    <a:off x="288324" y="2783873"/>
                    <a:ext cx="2397211" cy="7720"/>
                  </a:xfrm>
                  <a:prstGeom prst="line">
                    <a:avLst/>
                  </a:prstGeom>
                  <a:ln w="762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4EEA6DE-399D-ECCE-1C3F-42578110474C}"/>
                      </a:ext>
                    </a:extLst>
                  </p:cNvPr>
                  <p:cNvSpPr txBox="1"/>
                  <p:nvPr/>
                </p:nvSpPr>
                <p:spPr>
                  <a:xfrm>
                    <a:off x="1640434" y="1024802"/>
                    <a:ext cx="182107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rPr>
                      <a:t>FC connector</a:t>
                    </a:r>
                  </a:p>
                </p:txBody>
              </p:sp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3418B916-4064-4396-8BAE-23A983BE2A51}"/>
                      </a:ext>
                    </a:extLst>
                  </p:cNvPr>
                  <p:cNvCxnSpPr>
                    <a:stCxn id="11" idx="2"/>
                  </p:cNvCxnSpPr>
                  <p:nvPr/>
                </p:nvCxnSpPr>
                <p:spPr>
                  <a:xfrm>
                    <a:off x="2550972" y="1486467"/>
                    <a:ext cx="5498" cy="709632"/>
                  </a:xfrm>
                  <a:prstGeom prst="straightConnector1">
                    <a:avLst/>
                  </a:prstGeom>
                  <a:ln>
                    <a:solidFill>
                      <a:schemeClr val="bg2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0CBE2CBE-2E8F-6F3A-A1A1-C56CDE69F324}"/>
                      </a:ext>
                    </a:extLst>
                  </p:cNvPr>
                  <p:cNvSpPr txBox="1"/>
                  <p:nvPr/>
                </p:nvSpPr>
                <p:spPr>
                  <a:xfrm>
                    <a:off x="264774" y="1419133"/>
                    <a:ext cx="944105" cy="461665"/>
                  </a:xfrm>
                  <a:prstGeom prst="rect">
                    <a:avLst/>
                  </a:prstGeom>
                  <a:solidFill>
                    <a:srgbClr val="40404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Jacket</a:t>
                    </a:r>
                  </a:p>
                </p:txBody>
              </p: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E4AD9E32-2081-A2CB-51D3-EF2EB502979C}"/>
                      </a:ext>
                    </a:extLst>
                  </p:cNvPr>
                  <p:cNvCxnSpPr>
                    <a:stCxn id="13" idx="2"/>
                  </p:cNvCxnSpPr>
                  <p:nvPr/>
                </p:nvCxnSpPr>
                <p:spPr>
                  <a:xfrm>
                    <a:off x="736827" y="1880798"/>
                    <a:ext cx="0" cy="598273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376891A-033A-58E8-4E59-9F64F4FE0349}"/>
                      </a:ext>
                    </a:extLst>
                  </p:cNvPr>
                  <p:cNvSpPr txBox="1"/>
                  <p:nvPr/>
                </p:nvSpPr>
                <p:spPr>
                  <a:xfrm>
                    <a:off x="1625769" y="3811165"/>
                    <a:ext cx="27101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Core – 62.5/0.27 NA</a:t>
                    </a:r>
                  </a:p>
                </p:txBody>
              </p: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4DCA4889-7562-C091-8396-DAA290C31AC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21924" y="2910027"/>
                    <a:ext cx="0" cy="926391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F284CB3-103A-7455-DEAA-250A0CC562BE}"/>
                      </a:ext>
                    </a:extLst>
                  </p:cNvPr>
                  <p:cNvSpPr txBox="1"/>
                  <p:nvPr/>
                </p:nvSpPr>
                <p:spPr>
                  <a:xfrm>
                    <a:off x="429393" y="4223231"/>
                    <a:ext cx="2160455" cy="6490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F0"/>
                        </a:solidFill>
                      </a:rPr>
                      <a:t>Cladding: 200um</a:t>
                    </a:r>
                  </a:p>
                </p:txBody>
              </p: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EBC0C2B8-F8A7-88AB-285F-DB179B91EB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50604" y="2996933"/>
                    <a:ext cx="15666" cy="126647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Arrow: Pentagon 18">
                  <a:extLst>
                    <a:ext uri="{FF2B5EF4-FFF2-40B4-BE49-F238E27FC236}">
                      <a16:creationId xmlns:a16="http://schemas.microsoft.com/office/drawing/2014/main" id="{1A7D151C-D9FD-CC22-F7CB-97BAFE2DB279}"/>
                    </a:ext>
                  </a:extLst>
                </p:cNvPr>
                <p:cNvSpPr/>
                <p:nvPr/>
              </p:nvSpPr>
              <p:spPr>
                <a:xfrm>
                  <a:off x="94411" y="3245519"/>
                  <a:ext cx="722508" cy="372577"/>
                </a:xfrm>
                <a:prstGeom prst="homePlate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Laser</a:t>
                  </a: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E405D0-F589-DC54-B6F6-C3784F4F0966}"/>
                </a:ext>
              </a:extLst>
            </p:cNvPr>
            <p:cNvSpPr txBox="1"/>
            <p:nvPr/>
          </p:nvSpPr>
          <p:spPr>
            <a:xfrm>
              <a:off x="2979414" y="2784761"/>
              <a:ext cx="5741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OPC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52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ED5F-6CE9-6C01-6A45-10D4A9C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365" y="5235"/>
            <a:ext cx="5735700" cy="941400"/>
          </a:xfrm>
        </p:spPr>
        <p:txBody>
          <a:bodyPr/>
          <a:lstStyle/>
          <a:p>
            <a:r>
              <a:rPr lang="en-US" dirty="0"/>
              <a:t>OPC Development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2FF6E0D4-848B-35C7-56F4-E6196EEFD46B}"/>
              </a:ext>
            </a:extLst>
          </p:cNvPr>
          <p:cNvSpPr/>
          <p:nvPr/>
        </p:nvSpPr>
        <p:spPr>
          <a:xfrm>
            <a:off x="1766453" y="833021"/>
            <a:ext cx="935182" cy="697906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TRL2</a:t>
            </a:r>
          </a:p>
        </p:txBody>
      </p:sp>
      <p:sp>
        <p:nvSpPr>
          <p:cNvPr id="8" name="Callout: Left-Right Arrow 7">
            <a:extLst>
              <a:ext uri="{FF2B5EF4-FFF2-40B4-BE49-F238E27FC236}">
                <a16:creationId xmlns:a16="http://schemas.microsoft.com/office/drawing/2014/main" id="{7C4649E9-89EA-857D-8065-B3132D8D5BBE}"/>
              </a:ext>
            </a:extLst>
          </p:cNvPr>
          <p:cNvSpPr/>
          <p:nvPr/>
        </p:nvSpPr>
        <p:spPr>
          <a:xfrm>
            <a:off x="1207075" y="1566923"/>
            <a:ext cx="2053937" cy="854843"/>
          </a:xfrm>
          <a:prstGeom prst="left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Industrial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Research </a:t>
            </a: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B36515CF-556C-922E-E16A-B6A7F1F21000}"/>
              </a:ext>
            </a:extLst>
          </p:cNvPr>
          <p:cNvSpPr/>
          <p:nvPr/>
        </p:nvSpPr>
        <p:spPr>
          <a:xfrm>
            <a:off x="3261092" y="1718595"/>
            <a:ext cx="993692" cy="76989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Industrial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Limited</a:t>
            </a: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CA4260BF-3A38-E17C-CDDF-E36B7FE92FCB}"/>
              </a:ext>
            </a:extLst>
          </p:cNvPr>
          <p:cNvSpPr/>
          <p:nvPr/>
        </p:nvSpPr>
        <p:spPr>
          <a:xfrm>
            <a:off x="180108" y="1687864"/>
            <a:ext cx="1026887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Research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Time/Cost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10744BCE-EDB7-C15E-9958-38C44B8E3A04}"/>
              </a:ext>
            </a:extLst>
          </p:cNvPr>
          <p:cNvSpPr/>
          <p:nvPr/>
        </p:nvSpPr>
        <p:spPr>
          <a:xfrm>
            <a:off x="194721" y="2421766"/>
            <a:ext cx="970644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University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UIUC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E2E78C0D-0DFB-C924-88FC-CAAEC87811A7}"/>
              </a:ext>
            </a:extLst>
          </p:cNvPr>
          <p:cNvSpPr/>
          <p:nvPr/>
        </p:nvSpPr>
        <p:spPr>
          <a:xfrm>
            <a:off x="3230289" y="2481566"/>
            <a:ext cx="1072984" cy="769898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Broadcom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GoPower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B4CADE92-8BF3-B025-235B-9D0A39E321DD}"/>
              </a:ext>
            </a:extLst>
          </p:cNvPr>
          <p:cNvSpPr/>
          <p:nvPr/>
        </p:nvSpPr>
        <p:spPr>
          <a:xfrm>
            <a:off x="37457" y="3155668"/>
            <a:ext cx="1459984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FNALTuned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 err="1">
                <a:solidFill>
                  <a:schemeClr val="tx1"/>
                </a:solidFill>
              </a:rPr>
              <a:t>Liquid&amp;DUNE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650B1D93-EDDA-C616-0966-45B0F6BAADA3}"/>
              </a:ext>
            </a:extLst>
          </p:cNvPr>
          <p:cNvSpPr/>
          <p:nvPr/>
        </p:nvSpPr>
        <p:spPr>
          <a:xfrm>
            <a:off x="14610" y="3885624"/>
            <a:ext cx="1374066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Achieved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72% Efficiency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A4DF86-0A8C-FBA4-EAFD-5945FAF6AE2C}"/>
              </a:ext>
            </a:extLst>
          </p:cNvPr>
          <p:cNvSpPr/>
          <p:nvPr/>
        </p:nvSpPr>
        <p:spPr>
          <a:xfrm>
            <a:off x="223658" y="4619526"/>
            <a:ext cx="914400" cy="4934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TRL 4</a:t>
            </a:r>
          </a:p>
        </p:txBody>
      </p:sp>
      <p:sp>
        <p:nvSpPr>
          <p:cNvPr id="18" name="Callout: Down Arrow 17">
            <a:extLst>
              <a:ext uri="{FF2B5EF4-FFF2-40B4-BE49-F238E27FC236}">
                <a16:creationId xmlns:a16="http://schemas.microsoft.com/office/drawing/2014/main" id="{9995B720-78E7-3436-3B48-EE731030DCD5}"/>
              </a:ext>
            </a:extLst>
          </p:cNvPr>
          <p:cNvSpPr/>
          <p:nvPr/>
        </p:nvSpPr>
        <p:spPr>
          <a:xfrm>
            <a:off x="3121524" y="3195739"/>
            <a:ext cx="1279555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Broadcom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R&amp;D Funds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30FFAD-D53D-9207-F77B-16F8B7648DED}"/>
              </a:ext>
            </a:extLst>
          </p:cNvPr>
          <p:cNvSpPr/>
          <p:nvPr/>
        </p:nvSpPr>
        <p:spPr>
          <a:xfrm>
            <a:off x="3249807" y="4625684"/>
            <a:ext cx="914400" cy="4934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TRL 6</a:t>
            </a:r>
          </a:p>
        </p:txBody>
      </p:sp>
      <p:sp>
        <p:nvSpPr>
          <p:cNvPr id="21" name="Callout: Down Arrow 20">
            <a:extLst>
              <a:ext uri="{FF2B5EF4-FFF2-40B4-BE49-F238E27FC236}">
                <a16:creationId xmlns:a16="http://schemas.microsoft.com/office/drawing/2014/main" id="{7BCF196C-AF43-4EE8-C2EB-4EBE0A1A6367}"/>
              </a:ext>
            </a:extLst>
          </p:cNvPr>
          <p:cNvSpPr/>
          <p:nvPr/>
        </p:nvSpPr>
        <p:spPr>
          <a:xfrm>
            <a:off x="2687519" y="3909912"/>
            <a:ext cx="2067114" cy="73390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Broadcom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 dirty="0" err="1">
                <a:solidFill>
                  <a:schemeClr val="tx1"/>
                </a:solidFill>
              </a:rPr>
              <a:t>Prouduct</a:t>
            </a:r>
            <a:r>
              <a:rPr lang="en-US" dirty="0">
                <a:solidFill>
                  <a:schemeClr val="tx1"/>
                </a:solidFill>
              </a:rPr>
              <a:t> Interest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E7639E-C2DE-9088-57F8-428561B04AC6}"/>
              </a:ext>
            </a:extLst>
          </p:cNvPr>
          <p:cNvSpPr/>
          <p:nvPr/>
        </p:nvSpPr>
        <p:spPr>
          <a:xfrm>
            <a:off x="5060259" y="1850852"/>
            <a:ext cx="36816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success of this work hinged on road mapping out the technology quickly and convincing DUNE/DOE that we should pursue this work.</a:t>
            </a:r>
          </a:p>
          <a:p>
            <a:r>
              <a:rPr 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OPC was our biggest concern, and the path was not clear.</a:t>
            </a:r>
          </a:p>
        </p:txBody>
      </p:sp>
    </p:spTree>
    <p:extLst>
      <p:ext uri="{BB962C8B-B14F-4D97-AF65-F5344CB8AC3E}">
        <p14:creationId xmlns:p14="http://schemas.microsoft.com/office/powerpoint/2010/main" val="19471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16D-D1C1-881F-86D3-AA133F15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OPC – Initial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0D97-805E-F847-0216-719B664FF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95" y="1134707"/>
            <a:ext cx="8491992" cy="3039900"/>
          </a:xfrm>
        </p:spPr>
        <p:txBody>
          <a:bodyPr/>
          <a:lstStyle/>
          <a:p>
            <a:r>
              <a:rPr lang="en-US" sz="1800" dirty="0"/>
              <a:t>First tests on off the shelf OPCs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Silicone: Cheap, Low Efficiency with no path, 977 nm Laser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GaAs: Medium Price, Low Efficiency with path, 808 nm Laser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InGaAs</a:t>
            </a:r>
            <a:r>
              <a:rPr lang="en-US" sz="1800" dirty="0"/>
              <a:t>: Higher Price, Low Efficiency with path, 1477 nm Laser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Voltage output is a reflection of layer count and conduction 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Tested units from 4 volts up to 36 volts (cold values)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Power/Current IV curves /Efficiency verses Load/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Selected GaAs for DUNE VD2</a:t>
            </a:r>
          </a:p>
          <a:p>
            <a:pPr lvl="1">
              <a:spcBef>
                <a:spcPts val="600"/>
              </a:spcBef>
            </a:pPr>
            <a:r>
              <a:rPr lang="en-US" sz="1800" b="1" dirty="0" err="1"/>
              <a:t>InGaAs</a:t>
            </a:r>
            <a:r>
              <a:rPr lang="en-US" sz="1800" b="1" dirty="0"/>
              <a:t> may be FD3 OPC and optimized for future detectors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lvl="1">
              <a:spcBef>
                <a:spcPts val="600"/>
              </a:spcBef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860F6-0474-A0E1-1932-993D86F1D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775437" y="318812"/>
            <a:ext cx="1143000" cy="1300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39D6B-3950-4C52-C415-093F4A91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56" y="3036515"/>
            <a:ext cx="1060450" cy="12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46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34E5-A9C0-7682-F2E3-86E79105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78" y="134924"/>
            <a:ext cx="5735700" cy="941400"/>
          </a:xfrm>
        </p:spPr>
        <p:txBody>
          <a:bodyPr/>
          <a:lstStyle/>
          <a:p>
            <a:r>
              <a:rPr lang="en-US" dirty="0"/>
              <a:t>OPC – DUNE – FD2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853C3-A995-EEDB-2A2D-EFB2745C2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482" y="845066"/>
            <a:ext cx="9050517" cy="3039900"/>
          </a:xfrm>
        </p:spPr>
        <p:txBody>
          <a:bodyPr/>
          <a:lstStyle/>
          <a:p>
            <a:r>
              <a:rPr lang="en-US" sz="2000" dirty="0"/>
              <a:t>Working with Industrial Partner Broadcom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Limits on modifications – too small a market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What could be changed in their process to improve cold 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Cost Share – reduce their risk</a:t>
            </a:r>
          </a:p>
          <a:p>
            <a:pPr lvl="2">
              <a:spcBef>
                <a:spcPts val="200"/>
              </a:spcBef>
            </a:pPr>
            <a:r>
              <a:rPr lang="en-US" sz="2000" dirty="0"/>
              <a:t>Testing Shared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Achieved a doubling in efficiency at high power (1W)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Enlarged the footprint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Added some metal to the substrate</a:t>
            </a:r>
          </a:p>
          <a:p>
            <a:r>
              <a:rPr lang="en-US" sz="2000" dirty="0"/>
              <a:t>Package remained the same.</a:t>
            </a:r>
          </a:p>
          <a:p>
            <a:r>
              <a:rPr lang="en-US" sz="2000" dirty="0"/>
              <a:t>Produced a new product – published</a:t>
            </a:r>
          </a:p>
          <a:p>
            <a:r>
              <a:rPr lang="en-US" sz="2000" dirty="0"/>
              <a:t>Efficiency stays mostly flat from warm to cold (slightly higher cold)</a:t>
            </a:r>
          </a:p>
        </p:txBody>
      </p:sp>
    </p:spTree>
    <p:extLst>
      <p:ext uri="{BB962C8B-B14F-4D97-AF65-F5344CB8AC3E}">
        <p14:creationId xmlns:p14="http://schemas.microsoft.com/office/powerpoint/2010/main" val="322028256"/>
      </p:ext>
    </p:extLst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badb8d-6515-4ab1-a79f-9c2ff66cc87c">
      <Terms xmlns="http://schemas.microsoft.com/office/infopath/2007/PartnerControls"/>
    </lcf76f155ced4ddcb4097134ff3c332f>
    <TaxCatchAll xmlns="f767a67e-e6a5-43e0-9d25-7c71dd8afb1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E369DC96CD884AB6E6C4CCB5B7500C" ma:contentTypeVersion="11" ma:contentTypeDescription="Create a new document." ma:contentTypeScope="" ma:versionID="54bd0ddfa463f0ba3b1fe1148a0621e6">
  <xsd:schema xmlns:xsd="http://www.w3.org/2001/XMLSchema" xmlns:xs="http://www.w3.org/2001/XMLSchema" xmlns:p="http://schemas.microsoft.com/office/2006/metadata/properties" xmlns:ns2="68badb8d-6515-4ab1-a79f-9c2ff66cc87c" xmlns:ns3="f767a67e-e6a5-43e0-9d25-7c71dd8afb11" targetNamespace="http://schemas.microsoft.com/office/2006/metadata/properties" ma:root="true" ma:fieldsID="a1871c7c3c011e8d0a4c10c8495c1f0c" ns2:_="" ns3:_="">
    <xsd:import namespace="68badb8d-6515-4ab1-a79f-9c2ff66cc87c"/>
    <xsd:import namespace="f767a67e-e6a5-43e0-9d25-7c71dd8afb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adb8d-6515-4ab1-a79f-9c2ff66cc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7a67e-e6a5-43e0-9d25-7c71dd8afb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d20936-4b77-47f1-a462-df691c766877}" ma:internalName="TaxCatchAll" ma:showField="CatchAllData" ma:web="f767a67e-e6a5-43e0-9d25-7c71dd8afb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10DB64-A4D4-4AB7-A0F8-69403DC59895}">
  <ds:schemaRefs>
    <ds:schemaRef ds:uri="http://purl.org/dc/dcmitype/"/>
    <ds:schemaRef ds:uri="http://schemas.openxmlformats.org/package/2006/metadata/core-properties"/>
    <ds:schemaRef ds:uri="http://purl.org/dc/elements/1.1/"/>
    <ds:schemaRef ds:uri="68badb8d-6515-4ab1-a79f-9c2ff66cc87c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f767a67e-e6a5-43e0-9d25-7c71dd8afb1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D4BB4F-FF9E-44E8-81FB-91F970CE94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badb8d-6515-4ab1-a79f-9c2ff66cc87c"/>
    <ds:schemaRef ds:uri="f767a67e-e6a5-43e0-9d25-7c71dd8afb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895E50-F4E7-4DBF-B43D-7810200D32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8998</TotalTime>
  <Words>1267</Words>
  <Application>Microsoft Office PowerPoint</Application>
  <PresentationFormat>On-screen Show (16:9)</PresentationFormat>
  <Paragraphs>254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Helvetica</vt:lpstr>
      <vt:lpstr>Aptos</vt:lpstr>
      <vt:lpstr>Montserrat ExtraLight</vt:lpstr>
      <vt:lpstr>Arial</vt:lpstr>
      <vt:lpstr>Montserrat ExtraBold</vt:lpstr>
      <vt:lpstr>Montserrat</vt:lpstr>
      <vt:lpstr>Segoe UI</vt:lpstr>
      <vt:lpstr>Futuristic Background by Slidesgo</vt:lpstr>
      <vt:lpstr>Power Over Fiber DEVELOPMENT 4 HEP Detectors</vt:lpstr>
      <vt:lpstr>Problem - Solution</vt:lpstr>
      <vt:lpstr>Power Over Fiber (PoF)</vt:lpstr>
      <vt:lpstr> This talk is a technology development talk that follows a development similar to other emerging technologies.                   I apply a NASA TRL definition. DUNE/Large Detectors are a lot like a space launch technology. (without the budget)</vt:lpstr>
      <vt:lpstr>HEP – DUNE offered a new use case</vt:lpstr>
      <vt:lpstr>PoF System – Photon Detector</vt:lpstr>
      <vt:lpstr>OPC Development</vt:lpstr>
      <vt:lpstr>OPC – Initial Evaluation</vt:lpstr>
      <vt:lpstr>OPC – DUNE – FD2   </vt:lpstr>
      <vt:lpstr>DUNE/PD has helped push the technology</vt:lpstr>
      <vt:lpstr>Some of the OPC changes</vt:lpstr>
      <vt:lpstr>PowerPoint Presentation</vt:lpstr>
      <vt:lpstr>PowerPoint Presentation</vt:lpstr>
      <vt:lpstr>PowerPoint Presentation</vt:lpstr>
      <vt:lpstr>PowerPoint Presentation</vt:lpstr>
      <vt:lpstr>PoF Effort</vt:lpstr>
      <vt:lpstr>Considerations for Future Proposal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DEVELOPMENT</dc:title>
  <dc:creator>William A. Pellico x8368 07477N</dc:creator>
  <cp:lastModifiedBy>William A Pellico</cp:lastModifiedBy>
  <cp:revision>18</cp:revision>
  <dcterms:modified xsi:type="dcterms:W3CDTF">2024-07-10T16:35:52Z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0x010100BEE369DC96CD884AB6E6C4CCB5B7500C</vt:lpwstr>
  </property>
  <property fmtid="{D5CDD505-2E9C-101B-9397-08002B2CF9AE}" pid="3" name="MediaServiceImageTags">
    <vt:lpwstr/>
  </property>
</Properties>
</file>