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24" r:id="rId5"/>
  </p:sldMasterIdLst>
  <p:notesMasterIdLst>
    <p:notesMasterId r:id="rId42"/>
  </p:notesMasterIdLst>
  <p:handoutMasterIdLst>
    <p:handoutMasterId r:id="rId43"/>
  </p:handoutMasterIdLst>
  <p:sldIdLst>
    <p:sldId id="292" r:id="rId6"/>
    <p:sldId id="2142534164" r:id="rId7"/>
    <p:sldId id="2142534042" r:id="rId8"/>
    <p:sldId id="2142534167" r:id="rId9"/>
    <p:sldId id="257" r:id="rId10"/>
    <p:sldId id="2142534171" r:id="rId11"/>
    <p:sldId id="2142534101" r:id="rId12"/>
    <p:sldId id="2142534126" r:id="rId13"/>
    <p:sldId id="2142534129" r:id="rId14"/>
    <p:sldId id="258" r:id="rId15"/>
    <p:sldId id="2142534103" r:id="rId16"/>
    <p:sldId id="2142534166" r:id="rId17"/>
    <p:sldId id="2142534173" r:id="rId18"/>
    <p:sldId id="2142534104" r:id="rId19"/>
    <p:sldId id="2142534175" r:id="rId20"/>
    <p:sldId id="2142534105" r:id="rId21"/>
    <p:sldId id="2142534147" r:id="rId22"/>
    <p:sldId id="2142534137" r:id="rId23"/>
    <p:sldId id="2142534106" r:id="rId24"/>
    <p:sldId id="2142534161" r:id="rId25"/>
    <p:sldId id="2142534162" r:id="rId26"/>
    <p:sldId id="2142534152" r:id="rId27"/>
    <p:sldId id="2142534156" r:id="rId28"/>
    <p:sldId id="2142534158" r:id="rId29"/>
    <p:sldId id="2142534163" r:id="rId30"/>
    <p:sldId id="2142534159" r:id="rId31"/>
    <p:sldId id="2142534138" r:id="rId32"/>
    <p:sldId id="2142534139" r:id="rId33"/>
    <p:sldId id="2142534150" r:id="rId34"/>
    <p:sldId id="2142534151" r:id="rId35"/>
    <p:sldId id="2142534154" r:id="rId36"/>
    <p:sldId id="2142534002" r:id="rId37"/>
    <p:sldId id="2142534155" r:id="rId38"/>
    <p:sldId id="2142534172" r:id="rId39"/>
    <p:sldId id="2142534174" r:id="rId40"/>
    <p:sldId id="2142534165" r:id="rId41"/>
  </p:sldIdLst>
  <p:sldSz cx="12192000" cy="6858000"/>
  <p:notesSz cx="6881813" cy="9296400"/>
  <p:custDataLst>
    <p:tags r:id="rId44"/>
  </p:custDataLst>
  <p:defaultTex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3843"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870E2E-5159-6734-7669-A1D9C3466DB9}" name="Procario, Michael" initials="MP" userId="S::Michael.Procario@science.doe.gov::1b5147f7-292c-4a87-8c21-82c5592818e5" providerId="AD"/>
  <p188:author id="{D177EE6E-0E92-FE53-E0B2-F46097584D0A}" name="Yeh, Crystal" initials="YC" userId="S::Crystal.Yeh@science.doe.gov::8a4c8378-3c41-4e12-b4a2-56c36ba764e5" providerId="AD"/>
  <p188:author id="{7CF4F3B7-1F21-CC5F-F6C7-94B2C6ABC39A}" name="Allen, Denise" initials="DA" userId="Allen, Denise"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0" clrIdx="0"/>
  <p:cmAuthor id="7" name="Office of Science" initials="SC" lastIdx="0" clrIdx="7">
    <p:extLst>
      <p:ext uri="{19B8F6BF-5375-455C-9EA6-DF929625EA0E}">
        <p15:presenceInfo xmlns:p15="http://schemas.microsoft.com/office/powerpoint/2012/main" userId="Office of Science" providerId="None"/>
      </p:ext>
    </p:extLst>
  </p:cmAuthor>
  <p:cmAuthor id="1" name="OMB28" initials="OMB28" lastIdx="0" clrIdx="1"/>
  <p:cmAuthor id="8" name="DOE SC-3" initials="DOE SC-3" lastIdx="0" clrIdx="8">
    <p:extLst>
      <p:ext uri="{19B8F6BF-5375-455C-9EA6-DF929625EA0E}">
        <p15:presenceInfo xmlns:p15="http://schemas.microsoft.com/office/powerpoint/2012/main" userId="DOE SC-3" providerId="None"/>
      </p:ext>
    </p:extLst>
  </p:cmAuthor>
  <p:cmAuthor id="2" name="Lisa Yost" initials="LY" lastIdx="0" clrIdx="2">
    <p:extLst>
      <p:ext uri="{19B8F6BF-5375-455C-9EA6-DF929625EA0E}">
        <p15:presenceInfo xmlns:p15="http://schemas.microsoft.com/office/powerpoint/2012/main" userId="Lisa Yost" providerId="None"/>
      </p:ext>
    </p:extLst>
  </p:cmAuthor>
  <p:cmAuthor id="3" name="Pham, Sandra" initials="PS" lastIdx="0" clrIdx="3">
    <p:extLst>
      <p:ext uri="{19B8F6BF-5375-455C-9EA6-DF929625EA0E}">
        <p15:presenceInfo xmlns:p15="http://schemas.microsoft.com/office/powerpoint/2012/main" userId="Pham, Sandra" providerId="None"/>
      </p:ext>
    </p:extLst>
  </p:cmAuthor>
  <p:cmAuthor id="4" name="Sandra Pham" initials="LY" lastIdx="0" clrIdx="4">
    <p:extLst>
      <p:ext uri="{19B8F6BF-5375-455C-9EA6-DF929625EA0E}">
        <p15:presenceInfo xmlns:p15="http://schemas.microsoft.com/office/powerpoint/2012/main" userId="Sandra Pham" providerId="None"/>
      </p:ext>
    </p:extLst>
  </p:cmAuthor>
  <p:cmAuthor id="5" name="Klausing, Kathleen" initials="KK" lastIdx="0" clrIdx="5">
    <p:extLst>
      <p:ext uri="{19B8F6BF-5375-455C-9EA6-DF929625EA0E}">
        <p15:presenceInfo xmlns:p15="http://schemas.microsoft.com/office/powerpoint/2012/main" userId="Klausing, Kathleen" providerId="None"/>
      </p:ext>
    </p:extLst>
  </p:cmAuthor>
  <p:cmAuthor id="6" name="Allen, Denise" initials="DA" lastIdx="0" clrIdx="6">
    <p:extLst>
      <p:ext uri="{19B8F6BF-5375-455C-9EA6-DF929625EA0E}">
        <p15:presenceInfo xmlns:p15="http://schemas.microsoft.com/office/powerpoint/2012/main" userId="Allen, Deni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9"/>
    <a:srgbClr val="0000FF"/>
    <a:srgbClr val="E200A7"/>
    <a:srgbClr val="106636"/>
    <a:srgbClr val="146737"/>
    <a:srgbClr val="0099FF"/>
    <a:srgbClr val="009900"/>
    <a:srgbClr val="FFFFBD"/>
    <a:srgbClr val="3D2FA1"/>
    <a:srgbClr val="F27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87BBD-BDE5-4168-B6C3-C56CA01DB948}" v="16" dt="2024-07-12T11:07:08.46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91542" autoAdjust="0"/>
  </p:normalViewPr>
  <p:slideViewPr>
    <p:cSldViewPr snapToGrid="0">
      <p:cViewPr varScale="1">
        <p:scale>
          <a:sx n="56" d="100"/>
          <a:sy n="56" d="100"/>
        </p:scale>
        <p:origin x="1028" y="60"/>
      </p:cViewPr>
      <p:guideLst>
        <p:guide orient="horz" pos="312"/>
        <p:guide pos="384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110" d="100"/>
          <a:sy n="110" d="100"/>
        </p:scale>
        <p:origin x="2442" y="-73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eika, Regina" userId="6f64fa08-0f46-4d2a-86b1-a801773639c9" providerId="ADAL" clId="{ABB87BBD-BDE5-4168-B6C3-C56CA01DB948}"/>
    <pc:docChg chg="custSel addSld delSld modSld sldOrd">
      <pc:chgData name="Rameika, Regina" userId="6f64fa08-0f46-4d2a-86b1-a801773639c9" providerId="ADAL" clId="{ABB87BBD-BDE5-4168-B6C3-C56CA01DB948}" dt="2024-07-12T11:17:16.500" v="1396" actId="20577"/>
      <pc:docMkLst>
        <pc:docMk/>
      </pc:docMkLst>
      <pc:sldChg chg="add">
        <pc:chgData name="Rameika, Regina" userId="6f64fa08-0f46-4d2a-86b1-a801773639c9" providerId="ADAL" clId="{ABB87BBD-BDE5-4168-B6C3-C56CA01DB948}" dt="2024-07-09T13:45:15.268" v="219"/>
        <pc:sldMkLst>
          <pc:docMk/>
          <pc:sldMk cId="2107157043" sldId="257"/>
        </pc:sldMkLst>
      </pc:sldChg>
      <pc:sldChg chg="modSp mod">
        <pc:chgData name="Rameika, Regina" userId="6f64fa08-0f46-4d2a-86b1-a801773639c9" providerId="ADAL" clId="{ABB87BBD-BDE5-4168-B6C3-C56CA01DB948}" dt="2024-07-12T11:03:57.625" v="476" actId="255"/>
        <pc:sldMkLst>
          <pc:docMk/>
          <pc:sldMk cId="3485507078" sldId="292"/>
        </pc:sldMkLst>
        <pc:spChg chg="mod">
          <ac:chgData name="Rameika, Regina" userId="6f64fa08-0f46-4d2a-86b1-a801773639c9" providerId="ADAL" clId="{ABB87BBD-BDE5-4168-B6C3-C56CA01DB948}" dt="2024-07-10T13:10:38.154" v="287" actId="20577"/>
          <ac:spMkLst>
            <pc:docMk/>
            <pc:sldMk cId="3485507078" sldId="292"/>
            <ac:spMk id="2" creationId="{00000000-0000-0000-0000-000000000000}"/>
          </ac:spMkLst>
        </pc:spChg>
        <pc:spChg chg="mod">
          <ac:chgData name="Rameika, Regina" userId="6f64fa08-0f46-4d2a-86b1-a801773639c9" providerId="ADAL" clId="{ABB87BBD-BDE5-4168-B6C3-C56CA01DB948}" dt="2024-07-12T11:03:57.625" v="476" actId="255"/>
          <ac:spMkLst>
            <pc:docMk/>
            <pc:sldMk cId="3485507078" sldId="292"/>
            <ac:spMk id="3" creationId="{00000000-0000-0000-0000-000000000000}"/>
          </ac:spMkLst>
        </pc:spChg>
      </pc:sldChg>
      <pc:sldChg chg="ord">
        <pc:chgData name="Rameika, Regina" userId="6f64fa08-0f46-4d2a-86b1-a801773639c9" providerId="ADAL" clId="{ABB87BBD-BDE5-4168-B6C3-C56CA01DB948}" dt="2024-07-09T13:40:49.026" v="216"/>
        <pc:sldMkLst>
          <pc:docMk/>
          <pc:sldMk cId="4090861523" sldId="2142534002"/>
        </pc:sldMkLst>
      </pc:sldChg>
      <pc:sldChg chg="add">
        <pc:chgData name="Rameika, Regina" userId="6f64fa08-0f46-4d2a-86b1-a801773639c9" providerId="ADAL" clId="{ABB87BBD-BDE5-4168-B6C3-C56CA01DB948}" dt="2024-07-09T13:44:40.991" v="217"/>
        <pc:sldMkLst>
          <pc:docMk/>
          <pc:sldMk cId="2047790580" sldId="2142534042"/>
        </pc:sldMkLst>
      </pc:sldChg>
      <pc:sldChg chg="modSp add mod">
        <pc:chgData name="Rameika, Regina" userId="6f64fa08-0f46-4d2a-86b1-a801773639c9" providerId="ADAL" clId="{ABB87BBD-BDE5-4168-B6C3-C56CA01DB948}" dt="2024-07-12T11:04:56.129" v="527" actId="20577"/>
        <pc:sldMkLst>
          <pc:docMk/>
          <pc:sldMk cId="679758656" sldId="2142534101"/>
        </pc:sldMkLst>
        <pc:spChg chg="mod">
          <ac:chgData name="Rameika, Regina" userId="6f64fa08-0f46-4d2a-86b1-a801773639c9" providerId="ADAL" clId="{ABB87BBD-BDE5-4168-B6C3-C56CA01DB948}" dt="2024-07-12T11:04:56.129" v="527" actId="20577"/>
          <ac:spMkLst>
            <pc:docMk/>
            <pc:sldMk cId="679758656" sldId="2142534101"/>
            <ac:spMk id="43" creationId="{8930274B-C476-27C8-3BB5-CF2DF5DBBBA5}"/>
          </ac:spMkLst>
        </pc:spChg>
        <pc:cxnChg chg="mod">
          <ac:chgData name="Rameika, Regina" userId="6f64fa08-0f46-4d2a-86b1-a801773639c9" providerId="ADAL" clId="{ABB87BBD-BDE5-4168-B6C3-C56CA01DB948}" dt="2024-07-12T11:04:53.611" v="520" actId="20577"/>
          <ac:cxnSpMkLst>
            <pc:docMk/>
            <pc:sldMk cId="679758656" sldId="2142534101"/>
            <ac:cxnSpMk id="31" creationId="{D1472AF6-0D4A-14E5-5DD3-00277C5754D4}"/>
          </ac:cxnSpMkLst>
        </pc:cxnChg>
      </pc:sldChg>
      <pc:sldChg chg="add">
        <pc:chgData name="Rameika, Regina" userId="6f64fa08-0f46-4d2a-86b1-a801773639c9" providerId="ADAL" clId="{ABB87BBD-BDE5-4168-B6C3-C56CA01DB948}" dt="2024-07-10T13:43:24.047" v="459"/>
        <pc:sldMkLst>
          <pc:docMk/>
          <pc:sldMk cId="1369471544" sldId="2142534104"/>
        </pc:sldMkLst>
      </pc:sldChg>
      <pc:sldChg chg="add">
        <pc:chgData name="Rameika, Regina" userId="6f64fa08-0f46-4d2a-86b1-a801773639c9" providerId="ADAL" clId="{ABB87BBD-BDE5-4168-B6C3-C56CA01DB948}" dt="2024-07-10T13:44:40.370" v="463"/>
        <pc:sldMkLst>
          <pc:docMk/>
          <pc:sldMk cId="725070507" sldId="2142534105"/>
        </pc:sldMkLst>
      </pc:sldChg>
      <pc:sldChg chg="del">
        <pc:chgData name="Rameika, Regina" userId="6f64fa08-0f46-4d2a-86b1-a801773639c9" providerId="ADAL" clId="{ABB87BBD-BDE5-4168-B6C3-C56CA01DB948}" dt="2024-07-10T13:28:00.437" v="431" actId="2696"/>
        <pc:sldMkLst>
          <pc:docMk/>
          <pc:sldMk cId="30843511" sldId="2142534136"/>
        </pc:sldMkLst>
      </pc:sldChg>
      <pc:sldChg chg="modSp add mod">
        <pc:chgData name="Rameika, Regina" userId="6f64fa08-0f46-4d2a-86b1-a801773639c9" providerId="ADAL" clId="{ABB87BBD-BDE5-4168-B6C3-C56CA01DB948}" dt="2024-07-12T11:10:12.043" v="695" actId="1036"/>
        <pc:sldMkLst>
          <pc:docMk/>
          <pc:sldMk cId="977113694" sldId="2142534138"/>
        </pc:sldMkLst>
        <pc:spChg chg="mod">
          <ac:chgData name="Rameika, Regina" userId="6f64fa08-0f46-4d2a-86b1-a801773639c9" providerId="ADAL" clId="{ABB87BBD-BDE5-4168-B6C3-C56CA01DB948}" dt="2024-07-12T11:10:12.043" v="695" actId="1036"/>
          <ac:spMkLst>
            <pc:docMk/>
            <pc:sldMk cId="977113694" sldId="2142534138"/>
            <ac:spMk id="3" creationId="{83FF1829-9D13-104E-73E1-2393FFA7A852}"/>
          </ac:spMkLst>
        </pc:spChg>
      </pc:sldChg>
      <pc:sldChg chg="add">
        <pc:chgData name="Rameika, Regina" userId="6f64fa08-0f46-4d2a-86b1-a801773639c9" providerId="ADAL" clId="{ABB87BBD-BDE5-4168-B6C3-C56CA01DB948}" dt="2024-07-10T13:46:37.863" v="466"/>
        <pc:sldMkLst>
          <pc:docMk/>
          <pc:sldMk cId="1214671759" sldId="2142534139"/>
        </pc:sldMkLst>
      </pc:sldChg>
      <pc:sldChg chg="modSp add mod">
        <pc:chgData name="Rameika, Regina" userId="6f64fa08-0f46-4d2a-86b1-a801773639c9" providerId="ADAL" clId="{ABB87BBD-BDE5-4168-B6C3-C56CA01DB948}" dt="2024-07-12T11:07:14.605" v="620" actId="20577"/>
        <pc:sldMkLst>
          <pc:docMk/>
          <pc:sldMk cId="2280622799" sldId="2142534147"/>
        </pc:sldMkLst>
        <pc:spChg chg="mod">
          <ac:chgData name="Rameika, Regina" userId="6f64fa08-0f46-4d2a-86b1-a801773639c9" providerId="ADAL" clId="{ABB87BBD-BDE5-4168-B6C3-C56CA01DB948}" dt="2024-07-12T11:07:14.605" v="620" actId="20577"/>
          <ac:spMkLst>
            <pc:docMk/>
            <pc:sldMk cId="2280622799" sldId="2142534147"/>
            <ac:spMk id="4" creationId="{DD4A05F1-0878-533A-F532-7FFA0F2D835C}"/>
          </ac:spMkLst>
        </pc:spChg>
      </pc:sldChg>
      <pc:sldChg chg="add">
        <pc:chgData name="Rameika, Regina" userId="6f64fa08-0f46-4d2a-86b1-a801773639c9" providerId="ADAL" clId="{ABB87BBD-BDE5-4168-B6C3-C56CA01DB948}" dt="2024-07-10T13:47:43.332" v="467"/>
        <pc:sldMkLst>
          <pc:docMk/>
          <pc:sldMk cId="409488594" sldId="2142534150"/>
        </pc:sldMkLst>
      </pc:sldChg>
      <pc:sldChg chg="add">
        <pc:chgData name="Rameika, Regina" userId="6f64fa08-0f46-4d2a-86b1-a801773639c9" providerId="ADAL" clId="{ABB87BBD-BDE5-4168-B6C3-C56CA01DB948}" dt="2024-07-10T13:48:17.772" v="468"/>
        <pc:sldMkLst>
          <pc:docMk/>
          <pc:sldMk cId="449477518" sldId="2142534151"/>
        </pc:sldMkLst>
      </pc:sldChg>
      <pc:sldChg chg="ord">
        <pc:chgData name="Rameika, Regina" userId="6f64fa08-0f46-4d2a-86b1-a801773639c9" providerId="ADAL" clId="{ABB87BBD-BDE5-4168-B6C3-C56CA01DB948}" dt="2024-07-09T13:40:45.571" v="214"/>
        <pc:sldMkLst>
          <pc:docMk/>
          <pc:sldMk cId="2227762106" sldId="2142534154"/>
        </pc:sldMkLst>
      </pc:sldChg>
      <pc:sldChg chg="modSp add mod">
        <pc:chgData name="Rameika, Regina" userId="6f64fa08-0f46-4d2a-86b1-a801773639c9" providerId="ADAL" clId="{ABB87BBD-BDE5-4168-B6C3-C56CA01DB948}" dt="2024-07-10T13:09:20.520" v="268" actId="20577"/>
        <pc:sldMkLst>
          <pc:docMk/>
          <pc:sldMk cId="3625632616" sldId="2142534155"/>
        </pc:sldMkLst>
        <pc:spChg chg="mod">
          <ac:chgData name="Rameika, Regina" userId="6f64fa08-0f46-4d2a-86b1-a801773639c9" providerId="ADAL" clId="{ABB87BBD-BDE5-4168-B6C3-C56CA01DB948}" dt="2024-07-10T13:09:20.520" v="268" actId="20577"/>
          <ac:spMkLst>
            <pc:docMk/>
            <pc:sldMk cId="3625632616" sldId="2142534155"/>
            <ac:spMk id="2" creationId="{2BA508EE-7697-48EB-9098-42546CC7299F}"/>
          </ac:spMkLst>
        </pc:spChg>
      </pc:sldChg>
      <pc:sldChg chg="del">
        <pc:chgData name="Rameika, Regina" userId="6f64fa08-0f46-4d2a-86b1-a801773639c9" providerId="ADAL" clId="{ABB87BBD-BDE5-4168-B6C3-C56CA01DB948}" dt="2024-07-10T13:28:19.329" v="432" actId="2696"/>
        <pc:sldMkLst>
          <pc:docMk/>
          <pc:sldMk cId="2250603742" sldId="2142534157"/>
        </pc:sldMkLst>
      </pc:sldChg>
      <pc:sldChg chg="del">
        <pc:chgData name="Rameika, Regina" userId="6f64fa08-0f46-4d2a-86b1-a801773639c9" providerId="ADAL" clId="{ABB87BBD-BDE5-4168-B6C3-C56CA01DB948}" dt="2024-07-10T13:27:52.806" v="430" actId="2696"/>
        <pc:sldMkLst>
          <pc:docMk/>
          <pc:sldMk cId="716337077" sldId="2142534160"/>
        </pc:sldMkLst>
      </pc:sldChg>
      <pc:sldChg chg="modSp mod">
        <pc:chgData name="Rameika, Regina" userId="6f64fa08-0f46-4d2a-86b1-a801773639c9" providerId="ADAL" clId="{ABB87BBD-BDE5-4168-B6C3-C56CA01DB948}" dt="2024-07-12T11:08:12.220" v="692" actId="1036"/>
        <pc:sldMkLst>
          <pc:docMk/>
          <pc:sldMk cId="1012942953" sldId="2142534161"/>
        </pc:sldMkLst>
        <pc:spChg chg="mod">
          <ac:chgData name="Rameika, Regina" userId="6f64fa08-0f46-4d2a-86b1-a801773639c9" providerId="ADAL" clId="{ABB87BBD-BDE5-4168-B6C3-C56CA01DB948}" dt="2024-07-12T11:08:12.220" v="692" actId="1036"/>
          <ac:spMkLst>
            <pc:docMk/>
            <pc:sldMk cId="1012942953" sldId="2142534161"/>
            <ac:spMk id="2" creationId="{81A0AEE0-C8E4-B21A-D28D-922FE2C75257}"/>
          </ac:spMkLst>
        </pc:spChg>
        <pc:spChg chg="mod">
          <ac:chgData name="Rameika, Regina" userId="6f64fa08-0f46-4d2a-86b1-a801773639c9" providerId="ADAL" clId="{ABB87BBD-BDE5-4168-B6C3-C56CA01DB948}" dt="2024-07-12T11:08:03.583" v="676" actId="1036"/>
          <ac:spMkLst>
            <pc:docMk/>
            <pc:sldMk cId="1012942953" sldId="2142534161"/>
            <ac:spMk id="3" creationId="{25672D64-AB48-E337-4781-F3182FB433E2}"/>
          </ac:spMkLst>
        </pc:spChg>
      </pc:sldChg>
      <pc:sldChg chg="modSp mod">
        <pc:chgData name="Rameika, Regina" userId="6f64fa08-0f46-4d2a-86b1-a801773639c9" providerId="ADAL" clId="{ABB87BBD-BDE5-4168-B6C3-C56CA01DB948}" dt="2024-07-10T13:11:28.570" v="359" actId="20577"/>
        <pc:sldMkLst>
          <pc:docMk/>
          <pc:sldMk cId="4200747034" sldId="2142534164"/>
        </pc:sldMkLst>
        <pc:spChg chg="mod">
          <ac:chgData name="Rameika, Regina" userId="6f64fa08-0f46-4d2a-86b1-a801773639c9" providerId="ADAL" clId="{ABB87BBD-BDE5-4168-B6C3-C56CA01DB948}" dt="2024-07-10T13:11:28.570" v="359" actId="20577"/>
          <ac:spMkLst>
            <pc:docMk/>
            <pc:sldMk cId="4200747034" sldId="2142534164"/>
            <ac:spMk id="4" creationId="{BD09556D-DCE8-0711-9030-6414470731F0}"/>
          </ac:spMkLst>
        </pc:spChg>
      </pc:sldChg>
      <pc:sldChg chg="modSp add mod">
        <pc:chgData name="Rameika, Regina" userId="6f64fa08-0f46-4d2a-86b1-a801773639c9" providerId="ADAL" clId="{ABB87BBD-BDE5-4168-B6C3-C56CA01DB948}" dt="2024-07-09T13:10:53.028" v="212" actId="207"/>
        <pc:sldMkLst>
          <pc:docMk/>
          <pc:sldMk cId="1836930139" sldId="2142534166"/>
        </pc:sldMkLst>
        <pc:spChg chg="mod">
          <ac:chgData name="Rameika, Regina" userId="6f64fa08-0f46-4d2a-86b1-a801773639c9" providerId="ADAL" clId="{ABB87BBD-BDE5-4168-B6C3-C56CA01DB948}" dt="2024-07-09T13:10:53.028" v="212" actId="207"/>
          <ac:spMkLst>
            <pc:docMk/>
            <pc:sldMk cId="1836930139" sldId="2142534166"/>
            <ac:spMk id="3" creationId="{8B57DE51-D051-48F4-A873-8121C8E44AC2}"/>
          </ac:spMkLst>
        </pc:spChg>
      </pc:sldChg>
      <pc:sldChg chg="add">
        <pc:chgData name="Rameika, Regina" userId="6f64fa08-0f46-4d2a-86b1-a801773639c9" providerId="ADAL" clId="{ABB87BBD-BDE5-4168-B6C3-C56CA01DB948}" dt="2024-07-09T13:44:50.467" v="218"/>
        <pc:sldMkLst>
          <pc:docMk/>
          <pc:sldMk cId="1284678110" sldId="2142534167"/>
        </pc:sldMkLst>
      </pc:sldChg>
      <pc:sldChg chg="modSp add mod">
        <pc:chgData name="Rameika, Regina" userId="6f64fa08-0f46-4d2a-86b1-a801773639c9" providerId="ADAL" clId="{ABB87BBD-BDE5-4168-B6C3-C56CA01DB948}" dt="2024-07-12T11:04:37.290" v="502" actId="20577"/>
        <pc:sldMkLst>
          <pc:docMk/>
          <pc:sldMk cId="1841680051" sldId="2142534171"/>
        </pc:sldMkLst>
        <pc:spChg chg="mod">
          <ac:chgData name="Rameika, Regina" userId="6f64fa08-0f46-4d2a-86b1-a801773639c9" providerId="ADAL" clId="{ABB87BBD-BDE5-4168-B6C3-C56CA01DB948}" dt="2024-07-12T11:04:37.290" v="502" actId="20577"/>
          <ac:spMkLst>
            <pc:docMk/>
            <pc:sldMk cId="1841680051" sldId="2142534171"/>
            <ac:spMk id="18" creationId="{444AB308-878E-0D3B-711E-A3B43F53998A}"/>
          </ac:spMkLst>
        </pc:spChg>
      </pc:sldChg>
      <pc:sldChg chg="add">
        <pc:chgData name="Rameika, Regina" userId="6f64fa08-0f46-4d2a-86b1-a801773639c9" providerId="ADAL" clId="{ABB87BBD-BDE5-4168-B6C3-C56CA01DB948}" dt="2024-07-09T13:47:13.234" v="222"/>
        <pc:sldMkLst>
          <pc:docMk/>
          <pc:sldMk cId="3989048227" sldId="2142534172"/>
        </pc:sldMkLst>
      </pc:sldChg>
      <pc:sldChg chg="modSp add mod">
        <pc:chgData name="Rameika, Regina" userId="6f64fa08-0f46-4d2a-86b1-a801773639c9" providerId="ADAL" clId="{ABB87BBD-BDE5-4168-B6C3-C56CA01DB948}" dt="2024-07-10T13:29:43.292" v="438" actId="207"/>
        <pc:sldMkLst>
          <pc:docMk/>
          <pc:sldMk cId="3082685403" sldId="2142534173"/>
        </pc:sldMkLst>
        <pc:spChg chg="mod">
          <ac:chgData name="Rameika, Regina" userId="6f64fa08-0f46-4d2a-86b1-a801773639c9" providerId="ADAL" clId="{ABB87BBD-BDE5-4168-B6C3-C56CA01DB948}" dt="2024-07-10T13:29:43.292" v="438" actId="207"/>
          <ac:spMkLst>
            <pc:docMk/>
            <pc:sldMk cId="3082685403" sldId="2142534173"/>
            <ac:spMk id="3" creationId="{8B57DE51-D051-48F4-A873-8121C8E44AC2}"/>
          </ac:spMkLst>
        </pc:spChg>
      </pc:sldChg>
      <pc:sldChg chg="modSp new mod">
        <pc:chgData name="Rameika, Regina" userId="6f64fa08-0f46-4d2a-86b1-a801773639c9" providerId="ADAL" clId="{ABB87BBD-BDE5-4168-B6C3-C56CA01DB948}" dt="2024-07-12T11:17:16.500" v="1396" actId="20577"/>
        <pc:sldMkLst>
          <pc:docMk/>
          <pc:sldMk cId="1292323354" sldId="2142534174"/>
        </pc:sldMkLst>
        <pc:spChg chg="mod">
          <ac:chgData name="Rameika, Regina" userId="6f64fa08-0f46-4d2a-86b1-a801773639c9" providerId="ADAL" clId="{ABB87BBD-BDE5-4168-B6C3-C56CA01DB948}" dt="2024-07-10T13:30:59.616" v="458" actId="20577"/>
          <ac:spMkLst>
            <pc:docMk/>
            <pc:sldMk cId="1292323354" sldId="2142534174"/>
            <ac:spMk id="2" creationId="{AF7D6924-079B-CD49-6188-F083CBCCA376}"/>
          </ac:spMkLst>
        </pc:spChg>
        <pc:spChg chg="mod">
          <ac:chgData name="Rameika, Regina" userId="6f64fa08-0f46-4d2a-86b1-a801773639c9" providerId="ADAL" clId="{ABB87BBD-BDE5-4168-B6C3-C56CA01DB948}" dt="2024-07-12T11:17:16.500" v="1396" actId="20577"/>
          <ac:spMkLst>
            <pc:docMk/>
            <pc:sldMk cId="1292323354" sldId="2142534174"/>
            <ac:spMk id="3" creationId="{53F5AD88-480F-3A81-3D69-C20A2D8DA7F2}"/>
          </ac:spMkLst>
        </pc:spChg>
      </pc:sldChg>
      <pc:sldChg chg="modSp add mod">
        <pc:chgData name="Rameika, Regina" userId="6f64fa08-0f46-4d2a-86b1-a801773639c9" providerId="ADAL" clId="{ABB87BBD-BDE5-4168-B6C3-C56CA01DB948}" dt="2024-07-10T13:43:56.469" v="462" actId="207"/>
        <pc:sldMkLst>
          <pc:docMk/>
          <pc:sldMk cId="1373868110" sldId="2142534175"/>
        </pc:sldMkLst>
        <pc:spChg chg="mod">
          <ac:chgData name="Rameika, Regina" userId="6f64fa08-0f46-4d2a-86b1-a801773639c9" providerId="ADAL" clId="{ABB87BBD-BDE5-4168-B6C3-C56CA01DB948}" dt="2024-07-10T13:43:56.469" v="462" actId="207"/>
          <ac:spMkLst>
            <pc:docMk/>
            <pc:sldMk cId="1373868110" sldId="2142534175"/>
            <ac:spMk id="3" creationId="{F43D5658-9495-BF5D-A30C-64DB89C70918}"/>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14767409333867E-2"/>
          <c:y val="3.5783285161559632E-2"/>
          <c:w val="0.89908873750331775"/>
          <c:h val="0.74847989503155543"/>
        </c:manualLayout>
      </c:layout>
      <c:lineChart>
        <c:grouping val="standard"/>
        <c:varyColors val="0"/>
        <c:ser>
          <c:idx val="0"/>
          <c:order val="0"/>
          <c:tx>
            <c:strRef>
              <c:f>Sheet1!$A$2</c:f>
              <c:strCache>
                <c:ptCount val="1"/>
                <c:pt idx="0">
                  <c:v>2014 P5 Scenario A</c:v>
                </c:pt>
              </c:strCache>
            </c:strRef>
          </c:tx>
          <c:spPr>
            <a:ln w="38100" cap="rnd">
              <a:solidFill>
                <a:srgbClr val="C00000"/>
              </a:solidFill>
              <a:round/>
            </a:ln>
            <a:effectLst/>
          </c:spPr>
          <c:marker>
            <c:symbol val="none"/>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Sheet1!$B$2:$X$2</c:f>
              <c:numCache>
                <c:formatCode>General</c:formatCode>
                <c:ptCount val="23"/>
                <c:pt idx="2" formatCode="&quot;$&quot;#,##0.000">
                  <c:v>0.74831400000000003</c:v>
                </c:pt>
                <c:pt idx="3" formatCode="&quot;$&quot;#,##0.000">
                  <c:v>0.74831400000000003</c:v>
                </c:pt>
                <c:pt idx="4" formatCode="&quot;$&quot;#,##0.000">
                  <c:v>0.74831400000000003</c:v>
                </c:pt>
                <c:pt idx="5" formatCode="&quot;$&quot;#,##0.000">
                  <c:v>0.76300000000000001</c:v>
                </c:pt>
                <c:pt idx="6" formatCode="&quot;$&quot;#,##0.000">
                  <c:v>0.77800000000000002</c:v>
                </c:pt>
                <c:pt idx="7" formatCode="&quot;$&quot;#,##0.000">
                  <c:v>0.79400000000000004</c:v>
                </c:pt>
                <c:pt idx="8" formatCode="&quot;$&quot;#,##0.000">
                  <c:v>0.81</c:v>
                </c:pt>
                <c:pt idx="9" formatCode="&quot;$&quot;#,##0.000">
                  <c:v>0.82599999999999996</c:v>
                </c:pt>
                <c:pt idx="10" formatCode="&quot;$&quot;#,##0.000">
                  <c:v>0.84299999999999997</c:v>
                </c:pt>
                <c:pt idx="11" formatCode="&quot;$&quot;#,##0.000">
                  <c:v>0.86</c:v>
                </c:pt>
              </c:numCache>
            </c:numRef>
          </c:val>
          <c:smooth val="0"/>
          <c:extLst>
            <c:ext xmlns:c16="http://schemas.microsoft.com/office/drawing/2014/chart" uri="{C3380CC4-5D6E-409C-BE32-E72D297353CC}">
              <c16:uniqueId val="{00000000-B455-4C44-9073-AC13C318F210}"/>
            </c:ext>
          </c:extLst>
        </c:ser>
        <c:ser>
          <c:idx val="1"/>
          <c:order val="1"/>
          <c:tx>
            <c:strRef>
              <c:f>Sheet1!$A$3</c:f>
              <c:strCache>
                <c:ptCount val="1"/>
                <c:pt idx="0">
                  <c:v>2014 P5 Scenario B</c:v>
                </c:pt>
              </c:strCache>
            </c:strRef>
          </c:tx>
          <c:spPr>
            <a:ln w="38100" cap="rnd">
              <a:solidFill>
                <a:schemeClr val="accent1"/>
              </a:solidFill>
              <a:round/>
            </a:ln>
            <a:effectLst/>
          </c:spPr>
          <c:marker>
            <c:symbol val="none"/>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Sheet1!$B$3:$X$3</c:f>
              <c:numCache>
                <c:formatCode>General</c:formatCode>
                <c:ptCount val="23"/>
                <c:pt idx="2" formatCode="&quot;$&quot;#,##0.000">
                  <c:v>0.77652100000000002</c:v>
                </c:pt>
                <c:pt idx="3" formatCode="&quot;$&quot;#,##0.000">
                  <c:v>0.77652100000000002</c:v>
                </c:pt>
                <c:pt idx="4" formatCode="&quot;$&quot;#,##0.000">
                  <c:v>0.77652100000000002</c:v>
                </c:pt>
                <c:pt idx="5" formatCode="&quot;$&quot;#,##0.000">
                  <c:v>0.8</c:v>
                </c:pt>
                <c:pt idx="6" formatCode="&quot;$&quot;#,##0.000">
                  <c:v>0.82399999999999995</c:v>
                </c:pt>
                <c:pt idx="7" formatCode="&quot;$&quot;#,##0.000">
                  <c:v>0.84899999999999998</c:v>
                </c:pt>
                <c:pt idx="8" formatCode="&quot;$&quot;#,##0.000">
                  <c:v>0.874</c:v>
                </c:pt>
                <c:pt idx="9" formatCode="&quot;$&quot;#,##0.000">
                  <c:v>0.9</c:v>
                </c:pt>
                <c:pt idx="10" formatCode="&quot;$&quot;#,##0.000">
                  <c:v>0.92700000000000005</c:v>
                </c:pt>
                <c:pt idx="11" formatCode="&quot;$&quot;#,##0.000">
                  <c:v>0.95499999999999996</c:v>
                </c:pt>
              </c:numCache>
            </c:numRef>
          </c:val>
          <c:smooth val="0"/>
          <c:extLst>
            <c:ext xmlns:c16="http://schemas.microsoft.com/office/drawing/2014/chart" uri="{C3380CC4-5D6E-409C-BE32-E72D297353CC}">
              <c16:uniqueId val="{00000001-B455-4C44-9073-AC13C318F210}"/>
            </c:ext>
          </c:extLst>
        </c:ser>
        <c:ser>
          <c:idx val="2"/>
          <c:order val="2"/>
          <c:tx>
            <c:strRef>
              <c:f>Sheet1!$A$4</c:f>
              <c:strCache>
                <c:ptCount val="1"/>
                <c:pt idx="0">
                  <c:v>HEP Budget Request</c:v>
                </c:pt>
              </c:strCache>
            </c:strRef>
          </c:tx>
          <c:spPr>
            <a:ln w="28575" cap="rnd">
              <a:noFill/>
              <a:round/>
            </a:ln>
            <a:effectLst/>
          </c:spPr>
          <c:marker>
            <c:symbol val="diamond"/>
            <c:size val="12"/>
            <c:spPr>
              <a:solidFill>
                <a:schemeClr val="tx1"/>
              </a:solidFill>
              <a:ln w="19050" cap="sq">
                <a:solidFill>
                  <a:srgbClr val="7030A0"/>
                </a:solidFill>
              </a:ln>
              <a:effectLst/>
            </c:spPr>
          </c:marker>
          <c:dLbls>
            <c:dLbl>
              <c:idx val="11"/>
              <c:layout>
                <c:manualLayout>
                  <c:x val="-3.9325798460585683E-2"/>
                  <c:y val="-0.10413441503318413"/>
                </c:manualLayout>
              </c:layout>
              <c:tx>
                <c:rich>
                  <a:bodyPr wrap="square" lIns="38100" tIns="19050" rIns="38100" bIns="19050" anchor="ctr">
                    <a:noAutofit/>
                  </a:bodyPr>
                  <a:lstStyle/>
                  <a:p>
                    <a:pPr>
                      <a:defRPr sz="1200" b="1"/>
                    </a:pPr>
                    <a:fld id="{AC87EF66-DA89-4AAE-B177-67563790E6E5}" type="VALUE">
                      <a:rPr lang="en-US" strike="sngStrike" smtClean="0"/>
                      <a:pPr>
                        <a:defRPr sz="1200" b="1"/>
                      </a:pPr>
                      <a:t>[VALUE]</a:t>
                    </a:fld>
                    <a:endParaRPr lang="en-US" strike="sngStrike" dirty="0"/>
                  </a:p>
                  <a:p>
                    <a:pPr>
                      <a:defRPr sz="1200" b="1"/>
                    </a:pPr>
                    <a:r>
                      <a:rPr lang="en-US" dirty="0"/>
                      <a:t>$1.200</a:t>
                    </a:r>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4.4499955763956468E-2"/>
                      <c:h val="8.9800702268868646E-2"/>
                    </c:manualLayout>
                  </c15:layout>
                  <c15:dlblFieldTable/>
                  <c15:showDataLabelsRange val="0"/>
                </c:ext>
                <c:ext xmlns:c16="http://schemas.microsoft.com/office/drawing/2014/chart" uri="{C3380CC4-5D6E-409C-BE32-E72D297353CC}">
                  <c16:uniqueId val="{00000001-85BE-40D7-8E3A-66935EAE6FEB}"/>
                </c:ext>
              </c:extLst>
            </c:dLbl>
            <c:spPr>
              <a:solidFill>
                <a:schemeClr val="bg1"/>
              </a:solidFill>
              <a:ln>
                <a:solidFill>
                  <a:schemeClr val="tx1"/>
                </a:solidFill>
              </a:ln>
              <a:effectLst/>
            </c:spPr>
            <c:txPr>
              <a:bodyPr wrap="square" lIns="38100" tIns="19050" rIns="38100" bIns="19050" anchor="ctr">
                <a:spAutoFit/>
              </a:bodyPr>
              <a:lstStyle/>
              <a:p>
                <a:pPr>
                  <a:defRPr sz="1200" b="1"/>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Sheet1!$B$4:$X$4</c:f>
              <c:numCache>
                <c:formatCode>"$"#,##0.000</c:formatCode>
                <c:ptCount val="23"/>
                <c:pt idx="0">
                  <c:v>0.77700000000000002</c:v>
                </c:pt>
                <c:pt idx="1">
                  <c:v>0.77700000000000002</c:v>
                </c:pt>
                <c:pt idx="2">
                  <c:v>0.74399999999999999</c:v>
                </c:pt>
                <c:pt idx="3">
                  <c:v>0.78800000000000003</c:v>
                </c:pt>
                <c:pt idx="4">
                  <c:v>0.81799999999999995</c:v>
                </c:pt>
                <c:pt idx="5">
                  <c:v>0.67300000000000004</c:v>
                </c:pt>
                <c:pt idx="6">
                  <c:v>0.77</c:v>
                </c:pt>
                <c:pt idx="7">
                  <c:v>0.76800000000000002</c:v>
                </c:pt>
                <c:pt idx="8">
                  <c:v>0.81799999999999995</c:v>
                </c:pt>
                <c:pt idx="9">
                  <c:v>1.0609999999999999</c:v>
                </c:pt>
                <c:pt idx="10">
                  <c:v>1.1220000000000001</c:v>
                </c:pt>
                <c:pt idx="11">
                  <c:v>1.226</c:v>
                </c:pt>
              </c:numCache>
            </c:numRef>
          </c:val>
          <c:smooth val="0"/>
          <c:extLst>
            <c:ext xmlns:c16="http://schemas.microsoft.com/office/drawing/2014/chart" uri="{C3380CC4-5D6E-409C-BE32-E72D297353CC}">
              <c16:uniqueId val="{00000002-B455-4C44-9073-AC13C318F210}"/>
            </c:ext>
          </c:extLst>
        </c:ser>
        <c:ser>
          <c:idx val="3"/>
          <c:order val="3"/>
          <c:tx>
            <c:strRef>
              <c:f>Sheet1!$A$5</c:f>
              <c:strCache>
                <c:ptCount val="1"/>
                <c:pt idx="0">
                  <c:v>Senate Mark</c:v>
                </c:pt>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Sheet1!$B$5:$X$5</c:f>
            </c:numRef>
          </c:val>
          <c:smooth val="0"/>
          <c:extLst xmlns:c15="http://schemas.microsoft.com/office/drawing/2012/chart">
            <c:ext xmlns:c16="http://schemas.microsoft.com/office/drawing/2014/chart" uri="{C3380CC4-5D6E-409C-BE32-E72D297353CC}">
              <c16:uniqueId val="{00000004-B455-4C44-9073-AC13C318F210}"/>
            </c:ext>
          </c:extLst>
        </c:ser>
        <c:ser>
          <c:idx val="5"/>
          <c:order val="4"/>
          <c:tx>
            <c:strRef>
              <c:f>Sheet1!$A$6</c:f>
              <c:strCache>
                <c:ptCount val="1"/>
                <c:pt idx="0">
                  <c:v>House Mark</c:v>
                </c:pt>
              </c:strCache>
            </c:strRef>
          </c:tx>
          <c:marker>
            <c:symbol val="none"/>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Sheet1!$B$6:$X$6</c:f>
            </c:numRef>
          </c:val>
          <c:smooth val="0"/>
          <c:extLst>
            <c:ext xmlns:c16="http://schemas.microsoft.com/office/drawing/2014/chart" uri="{C3380CC4-5D6E-409C-BE32-E72D297353CC}">
              <c16:uniqueId val="{00000001-6CF0-48AC-B6D9-76809F71A2E1}"/>
            </c:ext>
          </c:extLst>
        </c:ser>
        <c:ser>
          <c:idx val="4"/>
          <c:order val="5"/>
          <c:tx>
            <c:strRef>
              <c:f>Sheet1!$A$7</c:f>
              <c:strCache>
                <c:ptCount val="1"/>
                <c:pt idx="0">
                  <c:v>HEP Appropriation</c:v>
                </c:pt>
              </c:strCache>
            </c:strRef>
          </c:tx>
          <c:spPr>
            <a:ln>
              <a:noFill/>
            </a:ln>
          </c:spPr>
          <c:marker>
            <c:symbol val="diamond"/>
            <c:size val="12"/>
            <c:spPr>
              <a:solidFill>
                <a:srgbClr val="0000FF"/>
              </a:solidFill>
              <a:ln w="25400">
                <a:solidFill>
                  <a:srgbClr val="0000FF"/>
                </a:solidFill>
              </a:ln>
            </c:spPr>
          </c:marker>
          <c:dPt>
            <c:idx val="2"/>
            <c:bubble3D val="0"/>
            <c:extLst>
              <c:ext xmlns:c16="http://schemas.microsoft.com/office/drawing/2014/chart" uri="{C3380CC4-5D6E-409C-BE32-E72D297353CC}">
                <c16:uniqueId val="{00000006-6CF0-48AC-B6D9-76809F71A2E1}"/>
              </c:ext>
            </c:extLst>
          </c:dPt>
          <c:dLbls>
            <c:dLbl>
              <c:idx val="2"/>
              <c:layout>
                <c:manualLayout>
                  <c:x val="-3.966752189684157E-2"/>
                  <c:y val="-7.914705201419972E-2"/>
                </c:manualLayout>
              </c:layout>
              <c:spPr>
                <a:solidFill>
                  <a:schemeClr val="bg1"/>
                </a:solidFill>
                <a:ln>
                  <a:solidFill>
                    <a:schemeClr val="tx1"/>
                  </a:solidFill>
                </a:ln>
                <a:effectLst/>
              </c:spPr>
              <c:txPr>
                <a:bodyPr wrap="square" lIns="38100" tIns="19050" rIns="38100" bIns="19050" anchor="ctr">
                  <a:noAutofit/>
                </a:bodyPr>
                <a:lstStyle/>
                <a:p>
                  <a:pPr>
                    <a:defRPr sz="1200" b="1"/>
                  </a:pPr>
                  <a:endParaRPr lang="en-US"/>
                </a:p>
              </c:txPr>
              <c:showLegendKey val="0"/>
              <c:showVal val="1"/>
              <c:showCatName val="0"/>
              <c:showSerName val="0"/>
              <c:showPercent val="0"/>
              <c:showBubbleSize val="0"/>
              <c:extLst>
                <c:ext xmlns:c15="http://schemas.microsoft.com/office/drawing/2012/chart" uri="{CE6537A1-D6FC-4f65-9D91-7224C49458BB}">
                  <c15:layout>
                    <c:manualLayout>
                      <c:w val="6.3005662213571623E-2"/>
                      <c:h val="4.9105007693149141E-2"/>
                    </c:manualLayout>
                  </c15:layout>
                </c:ext>
                <c:ext xmlns:c16="http://schemas.microsoft.com/office/drawing/2014/chart" uri="{C3380CC4-5D6E-409C-BE32-E72D297353CC}">
                  <c16:uniqueId val="{00000006-6CF0-48AC-B6D9-76809F71A2E1}"/>
                </c:ext>
              </c:extLst>
            </c:dLbl>
            <c:dLbl>
              <c:idx val="7"/>
              <c:delete val="1"/>
              <c:extLst>
                <c:ext xmlns:c15="http://schemas.microsoft.com/office/drawing/2012/chart" uri="{CE6537A1-D6FC-4f65-9D91-7224C49458BB}">
                  <c15:layout>
                    <c:manualLayout>
                      <c:w val="7.1246217818278321E-2"/>
                      <c:h val="4.4869384140854486E-2"/>
                    </c:manualLayout>
                  </c15:layout>
                </c:ext>
                <c:ext xmlns:c16="http://schemas.microsoft.com/office/drawing/2014/chart" uri="{C3380CC4-5D6E-409C-BE32-E72D297353CC}">
                  <c16:uniqueId val="{00000001-1A79-4E98-B41C-D9AB4AB0BF4A}"/>
                </c:ext>
              </c:extLst>
            </c:dLbl>
            <c:dLbl>
              <c:idx val="8"/>
              <c:layout>
                <c:manualLayout>
                  <c:x val="-4.6820667079536409E-2"/>
                  <c:y val="-6.0317363361766491E-2"/>
                </c:manualLayout>
              </c:layout>
              <c:spPr>
                <a:solidFill>
                  <a:schemeClr val="bg1"/>
                </a:solidFill>
                <a:ln>
                  <a:solidFill>
                    <a:schemeClr val="tx1"/>
                  </a:solidFill>
                </a:ln>
                <a:effectLst/>
              </c:spPr>
              <c:txPr>
                <a:bodyPr wrap="square" lIns="38100" tIns="19050" rIns="38100" bIns="19050" anchor="ctr">
                  <a:noAutofit/>
                </a:bodyPr>
                <a:lstStyle/>
                <a:p>
                  <a:pPr>
                    <a:defRPr sz="1200" b="1"/>
                  </a:pPr>
                  <a:endParaRPr lang="en-US"/>
                </a:p>
              </c:txPr>
              <c:showLegendKey val="0"/>
              <c:showVal val="1"/>
              <c:showCatName val="0"/>
              <c:showSerName val="0"/>
              <c:showPercent val="0"/>
              <c:showBubbleSize val="0"/>
              <c:extLst>
                <c:ext xmlns:c15="http://schemas.microsoft.com/office/drawing/2012/chart" uri="{CE6537A1-D6FC-4f65-9D91-7224C49458BB}">
                  <c15:layout>
                    <c:manualLayout>
                      <c:w val="6.3504821728744582E-2"/>
                      <c:h val="4.9438963025775044E-2"/>
                    </c:manualLayout>
                  </c15:layout>
                </c:ext>
                <c:ext xmlns:c16="http://schemas.microsoft.com/office/drawing/2014/chart" uri="{C3380CC4-5D6E-409C-BE32-E72D297353CC}">
                  <c16:uniqueId val="{00000001-744E-4D75-AC14-29345432DA13}"/>
                </c:ext>
              </c:extLst>
            </c:dLbl>
            <c:dLbl>
              <c:idx val="9"/>
              <c:layout>
                <c:manualLayout>
                  <c:x val="-4.3013934353711571E-2"/>
                  <c:y val="-5.5229584809483763E-2"/>
                </c:manualLayout>
              </c:layout>
              <c:spPr>
                <a:solidFill>
                  <a:schemeClr val="bg1"/>
                </a:solidFill>
                <a:ln>
                  <a:solidFill>
                    <a:schemeClr val="tx1"/>
                  </a:solidFill>
                </a:ln>
                <a:effectLst/>
              </c:spPr>
              <c:txPr>
                <a:bodyPr wrap="square" lIns="38100" tIns="19050" rIns="38100" bIns="19050" anchor="ctr">
                  <a:noAutofit/>
                </a:bodyPr>
                <a:lstStyle/>
                <a:p>
                  <a:pPr>
                    <a:defRPr sz="1200" b="1" i="0"/>
                  </a:pPr>
                  <a:endParaRPr lang="en-US"/>
                </a:p>
              </c:txPr>
              <c:showLegendKey val="0"/>
              <c:showVal val="1"/>
              <c:showCatName val="0"/>
              <c:showSerName val="0"/>
              <c:showPercent val="0"/>
              <c:showBubbleSize val="0"/>
              <c:extLst>
                <c:ext xmlns:c15="http://schemas.microsoft.com/office/drawing/2012/chart" uri="{CE6537A1-D6FC-4f65-9D91-7224C49458BB}">
                  <c15:layout>
                    <c:manualLayout>
                      <c:w val="5.9533663629125003E-2"/>
                      <c:h val="4.71150491091996E-2"/>
                    </c:manualLayout>
                  </c15:layout>
                </c:ext>
                <c:ext xmlns:c16="http://schemas.microsoft.com/office/drawing/2014/chart" uri="{C3380CC4-5D6E-409C-BE32-E72D297353CC}">
                  <c16:uniqueId val="{00000002-F86A-42B2-A9E4-DFC3AB21AF55}"/>
                </c:ext>
              </c:extLst>
            </c:dLbl>
            <c:dLbl>
              <c:idx val="10"/>
              <c:layout>
                <c:manualLayout>
                  <c:x val="-4.6067415730337076E-2"/>
                  <c:y val="-3.6510070998610894E-2"/>
                </c:manualLayout>
              </c:layout>
              <c:spPr>
                <a:solidFill>
                  <a:schemeClr val="bg1"/>
                </a:solidFill>
                <a:ln>
                  <a:solidFill>
                    <a:schemeClr val="tx1"/>
                  </a:solidFill>
                </a:ln>
                <a:effectLst/>
              </c:spPr>
              <c:txPr>
                <a:bodyPr wrap="square" lIns="38100" tIns="19050" rIns="38100" bIns="19050" anchor="ctr">
                  <a:spAutoFit/>
                </a:bodyPr>
                <a:lstStyle/>
                <a:p>
                  <a:pPr>
                    <a:defRPr sz="12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4F-4B8E-B74D-F4BC2E8B9156}"/>
                </c:ext>
              </c:extLst>
            </c:dLbl>
            <c:spPr>
              <a:noFill/>
              <a:ln>
                <a:solidFill>
                  <a:schemeClr val="tx1"/>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Sheet1!$B$7:$X$7</c:f>
              <c:numCache>
                <c:formatCode>"$"#,##0.000</c:formatCode>
                <c:ptCount val="23"/>
                <c:pt idx="0">
                  <c:v>0.74831400000000003</c:v>
                </c:pt>
                <c:pt idx="1">
                  <c:v>0.79652100000000003</c:v>
                </c:pt>
                <c:pt idx="2">
                  <c:v>0.76600000000000001</c:v>
                </c:pt>
                <c:pt idx="3">
                  <c:v>0.79500000000000004</c:v>
                </c:pt>
                <c:pt idx="4">
                  <c:v>0.82499999999999996</c:v>
                </c:pt>
                <c:pt idx="5">
                  <c:v>0.90800000000000003</c:v>
                </c:pt>
                <c:pt idx="6">
                  <c:v>0.98</c:v>
                </c:pt>
                <c:pt idx="7">
                  <c:v>1.0449999999999999</c:v>
                </c:pt>
                <c:pt idx="8">
                  <c:v>1.046</c:v>
                </c:pt>
                <c:pt idx="9">
                  <c:v>1.381</c:v>
                </c:pt>
                <c:pt idx="10">
                  <c:v>1.1659999999999999</c:v>
                </c:pt>
              </c:numCache>
            </c:numRef>
          </c:val>
          <c:smooth val="0"/>
          <c:extLst>
            <c:ext xmlns:c16="http://schemas.microsoft.com/office/drawing/2014/chart" uri="{C3380CC4-5D6E-409C-BE32-E72D297353CC}">
              <c16:uniqueId val="{00000002-1A79-4E98-B41C-D9AB4AB0BF4A}"/>
            </c:ext>
          </c:extLst>
        </c:ser>
        <c:ser>
          <c:idx val="6"/>
          <c:order val="6"/>
          <c:tx>
            <c:strRef>
              <c:f>Sheet1!$A$8</c:f>
              <c:strCache>
                <c:ptCount val="1"/>
                <c:pt idx="0">
                  <c:v>House Mark</c:v>
                </c:pt>
              </c:strCache>
            </c:strRef>
          </c:tx>
          <c:spPr>
            <a:ln>
              <a:solidFill>
                <a:schemeClr val="accent1">
                  <a:lumMod val="60000"/>
                  <a:lumOff val="40000"/>
                </a:schemeClr>
              </a:solidFill>
            </a:ln>
          </c:spPr>
          <c:marker>
            <c:symbol val="circle"/>
            <c:size val="9"/>
            <c:spPr>
              <a:noFill/>
              <a:ln w="47625">
                <a:noFill/>
              </a:ln>
            </c:spPr>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Sheet1!$B$8:$X$8</c:f>
              <c:numCache>
                <c:formatCode>"$"#,##0.000</c:formatCode>
                <c:ptCount val="23"/>
                <c:pt idx="1">
                  <c:v>0.77300000000000002</c:v>
                </c:pt>
                <c:pt idx="2">
                  <c:v>0.77500000000000002</c:v>
                </c:pt>
                <c:pt idx="3">
                  <c:v>0.76600000000000001</c:v>
                </c:pt>
                <c:pt idx="4">
                  <c:v>0.82299999999999995</c:v>
                </c:pt>
                <c:pt idx="5">
                  <c:v>0.82499999999999996</c:v>
                </c:pt>
                <c:pt idx="6">
                  <c:v>1.0044999999999999</c:v>
                </c:pt>
                <c:pt idx="7">
                  <c:v>1.0449999999999999</c:v>
                </c:pt>
                <c:pt idx="8">
                  <c:v>1.05</c:v>
                </c:pt>
                <c:pt idx="9">
                  <c:v>1.0780000000000001</c:v>
                </c:pt>
                <c:pt idx="10">
                  <c:v>1.1579999999999999</c:v>
                </c:pt>
              </c:numCache>
            </c:numRef>
          </c:val>
          <c:smooth val="0"/>
          <c:extLst>
            <c:ext xmlns:c16="http://schemas.microsoft.com/office/drawing/2014/chart" uri="{C3380CC4-5D6E-409C-BE32-E72D297353CC}">
              <c16:uniqueId val="{00000000-1E33-46C3-BC2A-7266351D5810}"/>
            </c:ext>
          </c:extLst>
        </c:ser>
        <c:ser>
          <c:idx val="7"/>
          <c:order val="7"/>
          <c:tx>
            <c:strRef>
              <c:f>Sheet1!$A$9</c:f>
              <c:strCache>
                <c:ptCount val="1"/>
                <c:pt idx="0">
                  <c:v>Senate Mark</c:v>
                </c:pt>
              </c:strCache>
            </c:strRef>
          </c:tx>
          <c:marker>
            <c:symbol val="square"/>
            <c:size val="8"/>
            <c:spPr>
              <a:noFill/>
              <a:ln w="47625" cap="rnd">
                <a:noFill/>
              </a:ln>
            </c:spPr>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Sheet1!$B$9:$X$9</c:f>
              <c:numCache>
                <c:formatCode>"$"#,##0.000</c:formatCode>
                <c:ptCount val="23"/>
                <c:pt idx="1">
                  <c:v>0.80700000000000005</c:v>
                </c:pt>
                <c:pt idx="2">
                  <c:v>0.77400000000000002</c:v>
                </c:pt>
                <c:pt idx="3">
                  <c:v>0.78800000000000003</c:v>
                </c:pt>
                <c:pt idx="4">
                  <c:v>0.83299999999999996</c:v>
                </c:pt>
                <c:pt idx="5">
                  <c:v>0.86</c:v>
                </c:pt>
                <c:pt idx="6">
                  <c:v>1.01</c:v>
                </c:pt>
                <c:pt idx="7">
                  <c:v>1.0649999999999999</c:v>
                </c:pt>
                <c:pt idx="8">
                  <c:v>1.05</c:v>
                </c:pt>
                <c:pt idx="9">
                  <c:v>1.079</c:v>
                </c:pt>
                <c:pt idx="10">
                  <c:v>1.1679999999999999</c:v>
                </c:pt>
              </c:numCache>
            </c:numRef>
          </c:val>
          <c:smooth val="0"/>
          <c:extLst>
            <c:ext xmlns:c16="http://schemas.microsoft.com/office/drawing/2014/chart" uri="{C3380CC4-5D6E-409C-BE32-E72D297353CC}">
              <c16:uniqueId val="{00000001-1E33-46C3-BC2A-7266351D5810}"/>
            </c:ext>
          </c:extLst>
        </c:ser>
        <c:ser>
          <c:idx val="8"/>
          <c:order val="8"/>
          <c:tx>
            <c:strRef>
              <c:f>Sheet1!$A$10</c:f>
              <c:strCache>
                <c:ptCount val="1"/>
                <c:pt idx="0">
                  <c:v>2023 P5 Low</c:v>
                </c:pt>
              </c:strCache>
            </c:strRef>
          </c:tx>
          <c:marker>
            <c:symbol val="none"/>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Sheet1!$B$10:$X$10</c:f>
              <c:numCache>
                <c:formatCode>General</c:formatCode>
                <c:ptCount val="23"/>
                <c:pt idx="10" formatCode="&quot;$&quot;#,##0.000">
                  <c:v>1.1659999999999999</c:v>
                </c:pt>
                <c:pt idx="11" formatCode="&quot;$&quot;#,##0.000">
                  <c:v>1.226</c:v>
                </c:pt>
                <c:pt idx="12" formatCode="&quot;$&quot;#,##0.000">
                  <c:v>1.2509999999999999</c:v>
                </c:pt>
                <c:pt idx="13" formatCode="&quot;$&quot;#,##0.000">
                  <c:v>1.276</c:v>
                </c:pt>
                <c:pt idx="14" formatCode="&quot;$&quot;#,##0.000">
                  <c:v>1.3009999999999999</c:v>
                </c:pt>
                <c:pt idx="15" formatCode="&quot;$&quot;#,##0.000">
                  <c:v>1.327</c:v>
                </c:pt>
                <c:pt idx="16" formatCode="&quot;$&quot;#,##0.000">
                  <c:v>1.3540000000000001</c:v>
                </c:pt>
                <c:pt idx="17" formatCode="&quot;$&quot;#,##0.000">
                  <c:v>1.381</c:v>
                </c:pt>
                <c:pt idx="18" formatCode="&quot;$&quot;#,##0.000">
                  <c:v>1.409</c:v>
                </c:pt>
                <c:pt idx="19" formatCode="&quot;$&quot;#,##0.000">
                  <c:v>1.4370000000000001</c:v>
                </c:pt>
                <c:pt idx="20" formatCode="&quot;$&quot;#,##0.000">
                  <c:v>1.466</c:v>
                </c:pt>
                <c:pt idx="21" formatCode="&quot;$&quot;#,##0.000">
                  <c:v>1.4950000000000001</c:v>
                </c:pt>
                <c:pt idx="22" formatCode="&quot;$&quot;#,##0.000">
                  <c:v>1.5249999999999999</c:v>
                </c:pt>
              </c:numCache>
            </c:numRef>
          </c:val>
          <c:smooth val="0"/>
          <c:extLst>
            <c:ext xmlns:c16="http://schemas.microsoft.com/office/drawing/2014/chart" uri="{C3380CC4-5D6E-409C-BE32-E72D297353CC}">
              <c16:uniqueId val="{00000002-F012-42F2-9D95-CE0819F31DCD}"/>
            </c:ext>
          </c:extLst>
        </c:ser>
        <c:ser>
          <c:idx val="9"/>
          <c:order val="9"/>
          <c:tx>
            <c:strRef>
              <c:f>Sheet1!$A$11</c:f>
              <c:strCache>
                <c:ptCount val="1"/>
                <c:pt idx="0">
                  <c:v>2023 P5 High</c:v>
                </c:pt>
              </c:strCache>
            </c:strRef>
          </c:tx>
          <c:marker>
            <c:symbol val="none"/>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Sheet1!$B$11:$X$11</c:f>
              <c:numCache>
                <c:formatCode>General</c:formatCode>
                <c:ptCount val="23"/>
                <c:pt idx="10" formatCode="&quot;$&quot;#,##0.000">
                  <c:v>1.1599999999999999</c:v>
                </c:pt>
                <c:pt idx="11" formatCode="&quot;$&quot;#,##0.000">
                  <c:v>1.29</c:v>
                </c:pt>
                <c:pt idx="12" formatCode="&quot;$&quot;#,##0.000">
                  <c:v>1.4279999999999999</c:v>
                </c:pt>
                <c:pt idx="13" formatCode="&quot;$&quot;#,##0.000">
                  <c:v>1.5</c:v>
                </c:pt>
                <c:pt idx="14" formatCode="&quot;$&quot;#,##0.000">
                  <c:v>1.5549999999999999</c:v>
                </c:pt>
                <c:pt idx="15" formatCode="&quot;$&quot;#,##0.000">
                  <c:v>1.60152125</c:v>
                </c:pt>
                <c:pt idx="16" formatCode="&quot;$&quot;#,##0.000">
                  <c:v>1.6495668875</c:v>
                </c:pt>
                <c:pt idx="17" formatCode="&quot;$&quot;#,##0.000">
                  <c:v>1.6990538941250002</c:v>
                </c:pt>
                <c:pt idx="18" formatCode="&quot;$&quot;#,##0.000">
                  <c:v>1.7500255109487501</c:v>
                </c:pt>
                <c:pt idx="19" formatCode="&quot;$&quot;#,##0.000">
                  <c:v>1.8025262762772127</c:v>
                </c:pt>
                <c:pt idx="20" formatCode="&quot;$&quot;#,##0.000">
                  <c:v>1.856602064565529</c:v>
                </c:pt>
                <c:pt idx="21" formatCode="&quot;$&quot;#,##0.000">
                  <c:v>1.912300126502495</c:v>
                </c:pt>
                <c:pt idx="22" formatCode="&quot;$&quot;#,##0.000">
                  <c:v>1.9690000000000001</c:v>
                </c:pt>
              </c:numCache>
            </c:numRef>
          </c:val>
          <c:smooth val="0"/>
          <c:extLst>
            <c:ext xmlns:c16="http://schemas.microsoft.com/office/drawing/2014/chart" uri="{C3380CC4-5D6E-409C-BE32-E72D297353CC}">
              <c16:uniqueId val="{00000001-9A81-41D3-8878-6A86E6B34272}"/>
            </c:ext>
          </c:extLst>
        </c:ser>
        <c:ser>
          <c:idx val="10"/>
          <c:order val="10"/>
          <c:tx>
            <c:strRef>
              <c:f>Sheet1!$A$12</c:f>
              <c:strCache>
                <c:ptCount val="1"/>
                <c:pt idx="0">
                  <c:v>2023 P5 Overtop</c:v>
                </c:pt>
              </c:strCache>
            </c:strRef>
          </c:tx>
          <c:marker>
            <c:symbol val="none"/>
          </c:marker>
          <c:cat>
            <c:strRef>
              <c:f>Sheet1!$B$1:$X$1</c:f>
              <c:strCache>
                <c:ptCount val="23"/>
                <c:pt idx="0">
                  <c:v>FY 2013</c:v>
                </c:pt>
                <c:pt idx="1">
                  <c:v>FY 2014</c:v>
                </c:pt>
                <c:pt idx="2">
                  <c:v>FY 2015</c:v>
                </c:pt>
                <c:pt idx="3">
                  <c:v>FY 2016</c:v>
                </c:pt>
                <c:pt idx="4">
                  <c:v>FY 2017</c:v>
                </c:pt>
                <c:pt idx="5">
                  <c:v>FY 2018</c:v>
                </c:pt>
                <c:pt idx="6">
                  <c:v>FY 2019</c:v>
                </c:pt>
                <c:pt idx="7">
                  <c:v>FY 2020</c:v>
                </c:pt>
                <c:pt idx="8">
                  <c:v>FY 2021</c:v>
                </c:pt>
                <c:pt idx="9">
                  <c:v>FY 2022</c:v>
                </c:pt>
                <c:pt idx="10">
                  <c:v>FY 2023</c:v>
                </c:pt>
                <c:pt idx="11">
                  <c:v>FY 2024</c:v>
                </c:pt>
                <c:pt idx="12">
                  <c:v>FY 2025</c:v>
                </c:pt>
                <c:pt idx="13">
                  <c:v>FY 2026</c:v>
                </c:pt>
                <c:pt idx="14">
                  <c:v>FY 2027</c:v>
                </c:pt>
                <c:pt idx="15">
                  <c:v>FY 2028</c:v>
                </c:pt>
                <c:pt idx="16">
                  <c:v>FY 2029</c:v>
                </c:pt>
                <c:pt idx="17">
                  <c:v>FY 2030</c:v>
                </c:pt>
                <c:pt idx="18">
                  <c:v>FY 2031</c:v>
                </c:pt>
                <c:pt idx="19">
                  <c:v>FY 2032</c:v>
                </c:pt>
                <c:pt idx="20">
                  <c:v>FY 2033</c:v>
                </c:pt>
                <c:pt idx="21">
                  <c:v>FY 2034</c:v>
                </c:pt>
                <c:pt idx="22">
                  <c:v>FY 2035</c:v>
                </c:pt>
              </c:strCache>
            </c:strRef>
          </c:cat>
          <c:val>
            <c:numRef>
              <c:f>Sheet1!$B$12:$X$12</c:f>
              <c:numCache>
                <c:formatCode>General</c:formatCode>
                <c:ptCount val="23"/>
                <c:pt idx="10" formatCode="&quot;$&quot;#,##0.000">
                  <c:v>1.1599999999999999</c:v>
                </c:pt>
                <c:pt idx="11" formatCode="&quot;$&quot;#,##0.000">
                  <c:v>1.29</c:v>
                </c:pt>
                <c:pt idx="12" formatCode="&quot;$&quot;#,##0.000">
                  <c:v>1.4279999999999999</c:v>
                </c:pt>
                <c:pt idx="13" formatCode="&quot;$&quot;#,##0.000">
                  <c:v>1.5</c:v>
                </c:pt>
                <c:pt idx="14" formatCode="&quot;$&quot;#,##0.000">
                  <c:v>1.5549999999999999</c:v>
                </c:pt>
                <c:pt idx="15" formatCode="&quot;$&quot;#,##0.000">
                  <c:v>1.6439999999999999</c:v>
                </c:pt>
                <c:pt idx="16" formatCode="&quot;$&quot;#,##0.000">
                  <c:v>1.7370000000000001</c:v>
                </c:pt>
                <c:pt idx="17" formatCode="&quot;$&quot;#,##0.000">
                  <c:v>1.8360000000000001</c:v>
                </c:pt>
                <c:pt idx="18" formatCode="&quot;$&quot;#,##0.000">
                  <c:v>1.9410000000000001</c:v>
                </c:pt>
                <c:pt idx="19" formatCode="&quot;$&quot;#,##0.000">
                  <c:v>2.0510000000000002</c:v>
                </c:pt>
                <c:pt idx="20" formatCode="&quot;$&quot;#,##0.000">
                  <c:v>2.1680000000000001</c:v>
                </c:pt>
                <c:pt idx="21" formatCode="&quot;$&quot;#,##0.000">
                  <c:v>2.2919999999999998</c:v>
                </c:pt>
                <c:pt idx="22" formatCode="&quot;$&quot;#,##0.000">
                  <c:v>2.423</c:v>
                </c:pt>
              </c:numCache>
            </c:numRef>
          </c:val>
          <c:smooth val="0"/>
          <c:extLst>
            <c:ext xmlns:c16="http://schemas.microsoft.com/office/drawing/2014/chart" uri="{C3380CC4-5D6E-409C-BE32-E72D297353CC}">
              <c16:uniqueId val="{00000001-BBDA-48CA-8BF6-958E08E61254}"/>
            </c:ext>
          </c:extLst>
        </c:ser>
        <c:dLbls>
          <c:showLegendKey val="0"/>
          <c:showVal val="0"/>
          <c:showCatName val="0"/>
          <c:showSerName val="0"/>
          <c:showPercent val="0"/>
          <c:showBubbleSize val="0"/>
        </c:dLbls>
        <c:smooth val="0"/>
        <c:axId val="788465320"/>
        <c:axId val="788470808"/>
        <c:extLst/>
      </c:lineChart>
      <c:catAx>
        <c:axId val="788465320"/>
        <c:scaling>
          <c:orientation val="minMax"/>
        </c:scaling>
        <c:delete val="0"/>
        <c:axPos val="b"/>
        <c:majorGridlines/>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88470808"/>
        <c:crosses val="autoZero"/>
        <c:auto val="0"/>
        <c:lblAlgn val="ctr"/>
        <c:lblOffset val="100"/>
        <c:noMultiLvlLbl val="0"/>
      </c:catAx>
      <c:valAx>
        <c:axId val="788470808"/>
        <c:scaling>
          <c:orientation val="minMax"/>
          <c:max val="2.6"/>
          <c:min val="0.60000000000000009"/>
        </c:scaling>
        <c:delete val="0"/>
        <c:axPos val="l"/>
        <c:majorGridlines>
          <c:spPr>
            <a:ln w="15875" cap="flat" cmpd="sng" algn="ctr">
              <a:solidFill>
                <a:schemeClr val="tx1">
                  <a:lumMod val="15000"/>
                  <a:lumOff val="85000"/>
                </a:schemeClr>
              </a:solidFill>
              <a:round/>
            </a:ln>
            <a:effectLst/>
          </c:spPr>
        </c:majorGridlines>
        <c:minorGridlines>
          <c:spPr>
            <a:ln w="3175">
              <a:solidFill>
                <a:schemeClr val="tx1">
                  <a:tint val="50000"/>
                  <a:alpha val="88000"/>
                </a:schemeClr>
              </a:solidFill>
            </a:ln>
          </c:spPr>
        </c:minorGridlines>
        <c:numFmt formatCode="0.00" sourceLinked="0"/>
        <c:majorTickMark val="in"/>
        <c:minorTickMark val="in"/>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788465320"/>
        <c:crosses val="autoZero"/>
        <c:crossBetween val="between"/>
        <c:minorUnit val="2.0000000000000004E-2"/>
      </c:valAx>
      <c:spPr>
        <a:noFill/>
        <a:ln>
          <a:solidFill>
            <a:schemeClr val="tx1"/>
          </a:solidFill>
        </a:ln>
        <a:effectLst/>
      </c:spPr>
    </c:plotArea>
    <c:legend>
      <c:legendPos val="b"/>
      <c:layout>
        <c:manualLayout>
          <c:xMode val="edge"/>
          <c:yMode val="edge"/>
          <c:x val="7.520074316553127E-2"/>
          <c:y val="0.87892341436077559"/>
          <c:w val="0.87637866053260194"/>
          <c:h val="0.1210765550239234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Sheet1!$A$4</c:f>
              <c:strCache>
                <c:ptCount val="1"/>
                <c:pt idx="0">
                  <c:v>Research</c:v>
                </c:pt>
              </c:strCache>
            </c:strRef>
          </c:tx>
          <c:spPr>
            <a:solidFill>
              <a:schemeClr val="accent1"/>
            </a:solidFill>
            <a:ln>
              <a:noFill/>
            </a:ln>
            <a:effectLst/>
          </c:spPr>
          <c:invertIfNegative val="0"/>
          <c:cat>
            <c:strRef>
              <c:f>Sheet1!$B$3:$Y$3</c:f>
              <c:strCache>
                <c:ptCount val="24"/>
                <c:pt idx="0">
                  <c:v>FY 2001</c:v>
                </c:pt>
                <c:pt idx="1">
                  <c:v>FY 2002</c:v>
                </c:pt>
                <c:pt idx="2">
                  <c:v>FY 2003</c:v>
                </c:pt>
                <c:pt idx="3">
                  <c:v>FY 2004</c:v>
                </c:pt>
                <c:pt idx="4">
                  <c:v>FY 2005</c:v>
                </c:pt>
                <c:pt idx="5">
                  <c:v>FY 2006</c:v>
                </c:pt>
                <c:pt idx="6">
                  <c:v>FY 2007</c:v>
                </c:pt>
                <c:pt idx="7">
                  <c:v>FY 2008</c:v>
                </c:pt>
                <c:pt idx="8">
                  <c:v>FY 2009/ARRA</c:v>
                </c:pt>
                <c:pt idx="9">
                  <c:v>FY 2010</c:v>
                </c:pt>
                <c:pt idx="10">
                  <c:v>FY 2011</c:v>
                </c:pt>
                <c:pt idx="11">
                  <c:v>FY 2012</c:v>
                </c:pt>
                <c:pt idx="12">
                  <c:v>FY 2013</c:v>
                </c:pt>
                <c:pt idx="13">
                  <c:v>FY 2014</c:v>
                </c:pt>
                <c:pt idx="14">
                  <c:v>FY 2015</c:v>
                </c:pt>
                <c:pt idx="15">
                  <c:v>FY 2016</c:v>
                </c:pt>
                <c:pt idx="16">
                  <c:v>FY 2017</c:v>
                </c:pt>
                <c:pt idx="17">
                  <c:v>FY 2018</c:v>
                </c:pt>
                <c:pt idx="18">
                  <c:v>FY 2019</c:v>
                </c:pt>
                <c:pt idx="19">
                  <c:v>FY 2020</c:v>
                </c:pt>
                <c:pt idx="20">
                  <c:v>FY 2021</c:v>
                </c:pt>
                <c:pt idx="21">
                  <c:v>FY 2022/ IRA</c:v>
                </c:pt>
                <c:pt idx="22">
                  <c:v>FY 2023</c:v>
                </c:pt>
                <c:pt idx="23">
                  <c:v>FY 24 Enacted</c:v>
                </c:pt>
              </c:strCache>
            </c:strRef>
          </c:cat>
          <c:val>
            <c:numRef>
              <c:f>Sheet1!$B$4:$Y$4</c:f>
              <c:numCache>
                <c:formatCode>_(* #,##0_);_(* \(#,##0\);_(* "-"??_);_(@_)</c:formatCode>
                <c:ptCount val="24"/>
                <c:pt idx="0">
                  <c:v>251129</c:v>
                </c:pt>
                <c:pt idx="1">
                  <c:v>258824</c:v>
                </c:pt>
                <c:pt idx="2">
                  <c:v>266397</c:v>
                </c:pt>
                <c:pt idx="3">
                  <c:v>285145</c:v>
                </c:pt>
                <c:pt idx="4">
                  <c:v>303952</c:v>
                </c:pt>
                <c:pt idx="5">
                  <c:v>343385</c:v>
                </c:pt>
                <c:pt idx="6">
                  <c:v>430464</c:v>
                </c:pt>
                <c:pt idx="7">
                  <c:v>419503</c:v>
                </c:pt>
                <c:pt idx="8">
                  <c:v>471532</c:v>
                </c:pt>
                <c:pt idx="9">
                  <c:v>461648</c:v>
                </c:pt>
                <c:pt idx="10">
                  <c:v>428202</c:v>
                </c:pt>
                <c:pt idx="11">
                  <c:v>411656</c:v>
                </c:pt>
                <c:pt idx="12">
                  <c:v>382557</c:v>
                </c:pt>
                <c:pt idx="13">
                  <c:v>382533</c:v>
                </c:pt>
                <c:pt idx="14">
                  <c:v>354993</c:v>
                </c:pt>
                <c:pt idx="15">
                  <c:v>341663</c:v>
                </c:pt>
                <c:pt idx="16">
                  <c:v>344043</c:v>
                </c:pt>
                <c:pt idx="17">
                  <c:v>359177</c:v>
                </c:pt>
                <c:pt idx="18">
                  <c:v>372629</c:v>
                </c:pt>
                <c:pt idx="19">
                  <c:v>389646.19982000004</c:v>
                </c:pt>
                <c:pt idx="20">
                  <c:v>408163</c:v>
                </c:pt>
                <c:pt idx="21">
                  <c:v>412272</c:v>
                </c:pt>
                <c:pt idx="22">
                  <c:v>461904</c:v>
                </c:pt>
                <c:pt idx="23" formatCode="General">
                  <c:v>427775</c:v>
                </c:pt>
              </c:numCache>
            </c:numRef>
          </c:val>
          <c:extLst>
            <c:ext xmlns:c16="http://schemas.microsoft.com/office/drawing/2014/chart" uri="{C3380CC4-5D6E-409C-BE32-E72D297353CC}">
              <c16:uniqueId val="{00000000-63CD-4DC7-B1D6-1327171D5469}"/>
            </c:ext>
          </c:extLst>
        </c:ser>
        <c:ser>
          <c:idx val="1"/>
          <c:order val="1"/>
          <c:tx>
            <c:strRef>
              <c:f>Sheet1!$A$5</c:f>
              <c:strCache>
                <c:ptCount val="1"/>
                <c:pt idx="0">
                  <c:v>Facilities/Operations</c:v>
                </c:pt>
              </c:strCache>
            </c:strRef>
          </c:tx>
          <c:spPr>
            <a:solidFill>
              <a:srgbClr val="C00000"/>
            </a:solidFill>
            <a:ln>
              <a:noFill/>
            </a:ln>
            <a:effectLst/>
          </c:spPr>
          <c:invertIfNegative val="0"/>
          <c:cat>
            <c:strRef>
              <c:f>Sheet1!$B$3:$Y$3</c:f>
              <c:strCache>
                <c:ptCount val="24"/>
                <c:pt idx="0">
                  <c:v>FY 2001</c:v>
                </c:pt>
                <c:pt idx="1">
                  <c:v>FY 2002</c:v>
                </c:pt>
                <c:pt idx="2">
                  <c:v>FY 2003</c:v>
                </c:pt>
                <c:pt idx="3">
                  <c:v>FY 2004</c:v>
                </c:pt>
                <c:pt idx="4">
                  <c:v>FY 2005</c:v>
                </c:pt>
                <c:pt idx="5">
                  <c:v>FY 2006</c:v>
                </c:pt>
                <c:pt idx="6">
                  <c:v>FY 2007</c:v>
                </c:pt>
                <c:pt idx="7">
                  <c:v>FY 2008</c:v>
                </c:pt>
                <c:pt idx="8">
                  <c:v>FY 2009/ARRA</c:v>
                </c:pt>
                <c:pt idx="9">
                  <c:v>FY 2010</c:v>
                </c:pt>
                <c:pt idx="10">
                  <c:v>FY 2011</c:v>
                </c:pt>
                <c:pt idx="11">
                  <c:v>FY 2012</c:v>
                </c:pt>
                <c:pt idx="12">
                  <c:v>FY 2013</c:v>
                </c:pt>
                <c:pt idx="13">
                  <c:v>FY 2014</c:v>
                </c:pt>
                <c:pt idx="14">
                  <c:v>FY 2015</c:v>
                </c:pt>
                <c:pt idx="15">
                  <c:v>FY 2016</c:v>
                </c:pt>
                <c:pt idx="16">
                  <c:v>FY 2017</c:v>
                </c:pt>
                <c:pt idx="17">
                  <c:v>FY 2018</c:v>
                </c:pt>
                <c:pt idx="18">
                  <c:v>FY 2019</c:v>
                </c:pt>
                <c:pt idx="19">
                  <c:v>FY 2020</c:v>
                </c:pt>
                <c:pt idx="20">
                  <c:v>FY 2021</c:v>
                </c:pt>
                <c:pt idx="21">
                  <c:v>FY 2022/ IRA</c:v>
                </c:pt>
                <c:pt idx="22">
                  <c:v>FY 2023</c:v>
                </c:pt>
                <c:pt idx="23">
                  <c:v>FY 24 Enacted</c:v>
                </c:pt>
              </c:strCache>
            </c:strRef>
          </c:cat>
          <c:val>
            <c:numRef>
              <c:f>Sheet1!$B$5:$Y$5</c:f>
              <c:numCache>
                <c:formatCode>_(* #,##0_);_(* \(#,##0\);_(* "-"??_);_(@_)</c:formatCode>
                <c:ptCount val="24"/>
                <c:pt idx="0">
                  <c:v>340888</c:v>
                </c:pt>
                <c:pt idx="1">
                  <c:v>355803</c:v>
                </c:pt>
                <c:pt idx="2">
                  <c:v>348077</c:v>
                </c:pt>
                <c:pt idx="3">
                  <c:v>366195</c:v>
                </c:pt>
                <c:pt idx="4">
                  <c:v>386151</c:v>
                </c:pt>
                <c:pt idx="5">
                  <c:v>358402</c:v>
                </c:pt>
                <c:pt idx="6">
                  <c:v>292592</c:v>
                </c:pt>
                <c:pt idx="7">
                  <c:v>268096</c:v>
                </c:pt>
                <c:pt idx="8">
                  <c:v>255328</c:v>
                </c:pt>
                <c:pt idx="9">
                  <c:v>240211</c:v>
                </c:pt>
                <c:pt idx="10">
                  <c:v>264389</c:v>
                </c:pt>
                <c:pt idx="11">
                  <c:v>249241</c:v>
                </c:pt>
                <c:pt idx="12">
                  <c:v>265123</c:v>
                </c:pt>
                <c:pt idx="13">
                  <c:v>278683</c:v>
                </c:pt>
                <c:pt idx="14">
                  <c:v>264634</c:v>
                </c:pt>
                <c:pt idx="15">
                  <c:v>258236</c:v>
                </c:pt>
                <c:pt idx="16">
                  <c:v>258696</c:v>
                </c:pt>
                <c:pt idx="17">
                  <c:v>270488</c:v>
                </c:pt>
                <c:pt idx="18">
                  <c:v>266556.48593949998</c:v>
                </c:pt>
                <c:pt idx="19">
                  <c:v>317309.75800000003</c:v>
                </c:pt>
                <c:pt idx="20">
                  <c:v>304337</c:v>
                </c:pt>
                <c:pt idx="21">
                  <c:v>299728</c:v>
                </c:pt>
                <c:pt idx="22">
                  <c:v>346096</c:v>
                </c:pt>
                <c:pt idx="23" formatCode="General">
                  <c:v>348525</c:v>
                </c:pt>
              </c:numCache>
            </c:numRef>
          </c:val>
          <c:extLst>
            <c:ext xmlns:c16="http://schemas.microsoft.com/office/drawing/2014/chart" uri="{C3380CC4-5D6E-409C-BE32-E72D297353CC}">
              <c16:uniqueId val="{00000001-63CD-4DC7-B1D6-1327171D5469}"/>
            </c:ext>
          </c:extLst>
        </c:ser>
        <c:ser>
          <c:idx val="2"/>
          <c:order val="2"/>
          <c:tx>
            <c:strRef>
              <c:f>Sheet1!$A$6</c:f>
              <c:strCache>
                <c:ptCount val="1"/>
                <c:pt idx="0">
                  <c:v>Projects</c:v>
                </c:pt>
              </c:strCache>
            </c:strRef>
          </c:tx>
          <c:spPr>
            <a:solidFill>
              <a:srgbClr val="00B050"/>
            </a:solidFill>
            <a:ln>
              <a:noFill/>
            </a:ln>
            <a:effectLst/>
          </c:spPr>
          <c:invertIfNegative val="0"/>
          <c:cat>
            <c:strRef>
              <c:f>Sheet1!$B$3:$Y$3</c:f>
              <c:strCache>
                <c:ptCount val="24"/>
                <c:pt idx="0">
                  <c:v>FY 2001</c:v>
                </c:pt>
                <c:pt idx="1">
                  <c:v>FY 2002</c:v>
                </c:pt>
                <c:pt idx="2">
                  <c:v>FY 2003</c:v>
                </c:pt>
                <c:pt idx="3">
                  <c:v>FY 2004</c:v>
                </c:pt>
                <c:pt idx="4">
                  <c:v>FY 2005</c:v>
                </c:pt>
                <c:pt idx="5">
                  <c:v>FY 2006</c:v>
                </c:pt>
                <c:pt idx="6">
                  <c:v>FY 2007</c:v>
                </c:pt>
                <c:pt idx="7">
                  <c:v>FY 2008</c:v>
                </c:pt>
                <c:pt idx="8">
                  <c:v>FY 2009/ARRA</c:v>
                </c:pt>
                <c:pt idx="9">
                  <c:v>FY 2010</c:v>
                </c:pt>
                <c:pt idx="10">
                  <c:v>FY 2011</c:v>
                </c:pt>
                <c:pt idx="11">
                  <c:v>FY 2012</c:v>
                </c:pt>
                <c:pt idx="12">
                  <c:v>FY 2013</c:v>
                </c:pt>
                <c:pt idx="13">
                  <c:v>FY 2014</c:v>
                </c:pt>
                <c:pt idx="14">
                  <c:v>FY 2015</c:v>
                </c:pt>
                <c:pt idx="15">
                  <c:v>FY 2016</c:v>
                </c:pt>
                <c:pt idx="16">
                  <c:v>FY 2017</c:v>
                </c:pt>
                <c:pt idx="17">
                  <c:v>FY 2018</c:v>
                </c:pt>
                <c:pt idx="18">
                  <c:v>FY 2019</c:v>
                </c:pt>
                <c:pt idx="19">
                  <c:v>FY 2020</c:v>
                </c:pt>
                <c:pt idx="20">
                  <c:v>FY 2021</c:v>
                </c:pt>
                <c:pt idx="21">
                  <c:v>FY 2022/ IRA</c:v>
                </c:pt>
                <c:pt idx="22">
                  <c:v>FY 2023</c:v>
                </c:pt>
                <c:pt idx="23">
                  <c:v>FY 24 Enacted</c:v>
                </c:pt>
              </c:strCache>
            </c:strRef>
          </c:cat>
          <c:val>
            <c:numRef>
              <c:f>Sheet1!$B$6:$Y$6</c:f>
              <c:numCache>
                <c:formatCode>_(* #,##0_);_(* \(#,##0\);_(* "-"??_);_(@_)</c:formatCode>
                <c:ptCount val="24"/>
                <c:pt idx="0">
                  <c:v>119184</c:v>
                </c:pt>
                <c:pt idx="1">
                  <c:v>98148</c:v>
                </c:pt>
                <c:pt idx="2">
                  <c:v>103447</c:v>
                </c:pt>
                <c:pt idx="3">
                  <c:v>82291</c:v>
                </c:pt>
                <c:pt idx="4">
                  <c:v>50841</c:v>
                </c:pt>
                <c:pt idx="5">
                  <c:v>14989</c:v>
                </c:pt>
                <c:pt idx="6">
                  <c:v>28730</c:v>
                </c:pt>
                <c:pt idx="7">
                  <c:v>33732</c:v>
                </c:pt>
                <c:pt idx="8">
                  <c:v>68866</c:v>
                </c:pt>
                <c:pt idx="9">
                  <c:v>108624</c:v>
                </c:pt>
                <c:pt idx="10">
                  <c:v>102829</c:v>
                </c:pt>
                <c:pt idx="11">
                  <c:v>129963</c:v>
                </c:pt>
                <c:pt idx="12">
                  <c:v>100634</c:v>
                </c:pt>
                <c:pt idx="13">
                  <c:v>135305</c:v>
                </c:pt>
                <c:pt idx="14">
                  <c:v>146373</c:v>
                </c:pt>
                <c:pt idx="15">
                  <c:v>195101</c:v>
                </c:pt>
                <c:pt idx="16">
                  <c:v>222261</c:v>
                </c:pt>
                <c:pt idx="17">
                  <c:v>278335</c:v>
                </c:pt>
                <c:pt idx="18">
                  <c:v>340815</c:v>
                </c:pt>
                <c:pt idx="19">
                  <c:v>338044</c:v>
                </c:pt>
                <c:pt idx="20">
                  <c:v>333500</c:v>
                </c:pt>
                <c:pt idx="21">
                  <c:v>366000</c:v>
                </c:pt>
                <c:pt idx="22">
                  <c:v>355000</c:v>
                </c:pt>
                <c:pt idx="23">
                  <c:v>423700</c:v>
                </c:pt>
              </c:numCache>
            </c:numRef>
          </c:val>
          <c:extLst>
            <c:ext xmlns:c16="http://schemas.microsoft.com/office/drawing/2014/chart" uri="{C3380CC4-5D6E-409C-BE32-E72D297353CC}">
              <c16:uniqueId val="{00000002-63CD-4DC7-B1D6-1327171D5469}"/>
            </c:ext>
          </c:extLst>
        </c:ser>
        <c:ser>
          <c:idx val="3"/>
          <c:order val="3"/>
          <c:tx>
            <c:strRef>
              <c:f>Sheet1!$A$7</c:f>
              <c:strCache>
                <c:ptCount val="1"/>
                <c:pt idx="0">
                  <c:v>ARRA 2009/IRA 2022</c:v>
                </c:pt>
              </c:strCache>
            </c:strRef>
          </c:tx>
          <c:spPr>
            <a:solidFill>
              <a:srgbClr val="8064A2">
                <a:lumMod val="75000"/>
              </a:srgbClr>
            </a:solidFill>
            <a:ln>
              <a:noFill/>
            </a:ln>
            <a:effectLst/>
          </c:spPr>
          <c:invertIfNegative val="0"/>
          <c:cat>
            <c:strRef>
              <c:f>Sheet1!$B$3:$Y$3</c:f>
              <c:strCache>
                <c:ptCount val="24"/>
                <c:pt idx="0">
                  <c:v>FY 2001</c:v>
                </c:pt>
                <c:pt idx="1">
                  <c:v>FY 2002</c:v>
                </c:pt>
                <c:pt idx="2">
                  <c:v>FY 2003</c:v>
                </c:pt>
                <c:pt idx="3">
                  <c:v>FY 2004</c:v>
                </c:pt>
                <c:pt idx="4">
                  <c:v>FY 2005</c:v>
                </c:pt>
                <c:pt idx="5">
                  <c:v>FY 2006</c:v>
                </c:pt>
                <c:pt idx="6">
                  <c:v>FY 2007</c:v>
                </c:pt>
                <c:pt idx="7">
                  <c:v>FY 2008</c:v>
                </c:pt>
                <c:pt idx="8">
                  <c:v>FY 2009/ARRA</c:v>
                </c:pt>
                <c:pt idx="9">
                  <c:v>FY 2010</c:v>
                </c:pt>
                <c:pt idx="10">
                  <c:v>FY 2011</c:v>
                </c:pt>
                <c:pt idx="11">
                  <c:v>FY 2012</c:v>
                </c:pt>
                <c:pt idx="12">
                  <c:v>FY 2013</c:v>
                </c:pt>
                <c:pt idx="13">
                  <c:v>FY 2014</c:v>
                </c:pt>
                <c:pt idx="14">
                  <c:v>FY 2015</c:v>
                </c:pt>
                <c:pt idx="15">
                  <c:v>FY 2016</c:v>
                </c:pt>
                <c:pt idx="16">
                  <c:v>FY 2017</c:v>
                </c:pt>
                <c:pt idx="17">
                  <c:v>FY 2018</c:v>
                </c:pt>
                <c:pt idx="18">
                  <c:v>FY 2019</c:v>
                </c:pt>
                <c:pt idx="19">
                  <c:v>FY 2020</c:v>
                </c:pt>
                <c:pt idx="20">
                  <c:v>FY 2021</c:v>
                </c:pt>
                <c:pt idx="21">
                  <c:v>FY 2022/ IRA</c:v>
                </c:pt>
                <c:pt idx="22">
                  <c:v>FY 2023</c:v>
                </c:pt>
                <c:pt idx="23">
                  <c:v>FY 24 Enacted</c:v>
                </c:pt>
              </c:strCache>
            </c:strRef>
          </c:cat>
          <c:val>
            <c:numRef>
              <c:f>Sheet1!$B$7:$Y$7</c:f>
              <c:numCache>
                <c:formatCode>General</c:formatCode>
                <c:ptCount val="24"/>
                <c:pt idx="8" formatCode="_(* #,##0_);_(* \(#,##0\);_(* &quot;-&quot;??_);_(@_)">
                  <c:v>236497</c:v>
                </c:pt>
                <c:pt idx="21" formatCode="_(* #,##0_);_(* \(#,##0\);_(* &quot;-&quot;??_);_(@_)">
                  <c:v>303656</c:v>
                </c:pt>
              </c:numCache>
            </c:numRef>
          </c:val>
          <c:extLst>
            <c:ext xmlns:c16="http://schemas.microsoft.com/office/drawing/2014/chart" uri="{C3380CC4-5D6E-409C-BE32-E72D297353CC}">
              <c16:uniqueId val="{00000003-63CD-4DC7-B1D6-1327171D5469}"/>
            </c:ext>
          </c:extLst>
        </c:ser>
        <c:dLbls>
          <c:showLegendKey val="0"/>
          <c:showVal val="0"/>
          <c:showCatName val="0"/>
          <c:showSerName val="0"/>
          <c:showPercent val="0"/>
          <c:showBubbleSize val="0"/>
        </c:dLbls>
        <c:gapWidth val="219"/>
        <c:axId val="1009648920"/>
        <c:axId val="1009650720"/>
      </c:barChart>
      <c:lineChart>
        <c:grouping val="standard"/>
        <c:varyColors val="0"/>
        <c:ser>
          <c:idx val="4"/>
          <c:order val="4"/>
          <c:tx>
            <c:strRef>
              <c:f>Sheet1!$A$8</c:f>
              <c:strCache>
                <c:ptCount val="1"/>
                <c:pt idx="0">
                  <c:v>HEP Total</c:v>
                </c:pt>
              </c:strCache>
            </c:strRef>
          </c:tx>
          <c:spPr>
            <a:ln w="41275" cap="rnd">
              <a:solidFill>
                <a:sysClr val="windowText" lastClr="000000"/>
              </a:solidFill>
              <a:round/>
            </a:ln>
            <a:effectLst/>
          </c:spPr>
          <c:marker>
            <c:symbol val="none"/>
          </c:marker>
          <c:cat>
            <c:strRef>
              <c:f>Sheet1!$B$3:$Y$3</c:f>
              <c:strCache>
                <c:ptCount val="24"/>
                <c:pt idx="0">
                  <c:v>FY 2001</c:v>
                </c:pt>
                <c:pt idx="1">
                  <c:v>FY 2002</c:v>
                </c:pt>
                <c:pt idx="2">
                  <c:v>FY 2003</c:v>
                </c:pt>
                <c:pt idx="3">
                  <c:v>FY 2004</c:v>
                </c:pt>
                <c:pt idx="4">
                  <c:v>FY 2005</c:v>
                </c:pt>
                <c:pt idx="5">
                  <c:v>FY 2006</c:v>
                </c:pt>
                <c:pt idx="6">
                  <c:v>FY 2007</c:v>
                </c:pt>
                <c:pt idx="7">
                  <c:v>FY 2008</c:v>
                </c:pt>
                <c:pt idx="8">
                  <c:v>FY 2009/ARRA</c:v>
                </c:pt>
                <c:pt idx="9">
                  <c:v>FY 2010</c:v>
                </c:pt>
                <c:pt idx="10">
                  <c:v>FY 2011</c:v>
                </c:pt>
                <c:pt idx="11">
                  <c:v>FY 2012</c:v>
                </c:pt>
                <c:pt idx="12">
                  <c:v>FY 2013</c:v>
                </c:pt>
                <c:pt idx="13">
                  <c:v>FY 2014</c:v>
                </c:pt>
                <c:pt idx="14">
                  <c:v>FY 2015</c:v>
                </c:pt>
                <c:pt idx="15">
                  <c:v>FY 2016</c:v>
                </c:pt>
                <c:pt idx="16">
                  <c:v>FY 2017</c:v>
                </c:pt>
                <c:pt idx="17">
                  <c:v>FY 2018</c:v>
                </c:pt>
                <c:pt idx="18">
                  <c:v>FY 2019</c:v>
                </c:pt>
                <c:pt idx="19">
                  <c:v>FY 2020</c:v>
                </c:pt>
                <c:pt idx="20">
                  <c:v>FY 2021</c:v>
                </c:pt>
                <c:pt idx="21">
                  <c:v>FY 2022/ IRA</c:v>
                </c:pt>
                <c:pt idx="22">
                  <c:v>FY 2023</c:v>
                </c:pt>
                <c:pt idx="23">
                  <c:v>FY 24 Enacted</c:v>
                </c:pt>
              </c:strCache>
            </c:strRef>
          </c:cat>
          <c:val>
            <c:numRef>
              <c:f>Sheet1!$B$8:$Y$8</c:f>
              <c:numCache>
                <c:formatCode>_(* #,##0_);_(* \(#,##0\);_(* "-"??_);_(@_)</c:formatCode>
                <c:ptCount val="24"/>
                <c:pt idx="0">
                  <c:v>711201</c:v>
                </c:pt>
                <c:pt idx="1">
                  <c:v>712775</c:v>
                </c:pt>
                <c:pt idx="2">
                  <c:v>717921</c:v>
                </c:pt>
                <c:pt idx="3">
                  <c:v>733631</c:v>
                </c:pt>
                <c:pt idx="4">
                  <c:v>740944</c:v>
                </c:pt>
                <c:pt idx="5">
                  <c:v>716776</c:v>
                </c:pt>
                <c:pt idx="6">
                  <c:v>751786</c:v>
                </c:pt>
                <c:pt idx="7">
                  <c:v>721331</c:v>
                </c:pt>
                <c:pt idx="8">
                  <c:v>1032223</c:v>
                </c:pt>
                <c:pt idx="9">
                  <c:v>810483</c:v>
                </c:pt>
                <c:pt idx="10">
                  <c:v>795420</c:v>
                </c:pt>
                <c:pt idx="11">
                  <c:v>790860</c:v>
                </c:pt>
                <c:pt idx="12">
                  <c:v>748314</c:v>
                </c:pt>
                <c:pt idx="13">
                  <c:v>796521</c:v>
                </c:pt>
                <c:pt idx="14">
                  <c:v>766000</c:v>
                </c:pt>
                <c:pt idx="15">
                  <c:v>795000</c:v>
                </c:pt>
                <c:pt idx="16">
                  <c:v>825000</c:v>
                </c:pt>
                <c:pt idx="17">
                  <c:v>908000</c:v>
                </c:pt>
                <c:pt idx="18">
                  <c:v>980000.48593949992</c:v>
                </c:pt>
                <c:pt idx="19">
                  <c:v>1044999.9578200001</c:v>
                </c:pt>
                <c:pt idx="20">
                  <c:v>1046000</c:v>
                </c:pt>
                <c:pt idx="21">
                  <c:v>1381656</c:v>
                </c:pt>
                <c:pt idx="22">
                  <c:v>1163000</c:v>
                </c:pt>
                <c:pt idx="23" formatCode="General">
                  <c:v>1200000</c:v>
                </c:pt>
              </c:numCache>
            </c:numRef>
          </c:val>
          <c:smooth val="0"/>
          <c:extLst>
            <c:ext xmlns:c16="http://schemas.microsoft.com/office/drawing/2014/chart" uri="{C3380CC4-5D6E-409C-BE32-E72D297353CC}">
              <c16:uniqueId val="{00000004-63CD-4DC7-B1D6-1327171D5469}"/>
            </c:ext>
          </c:extLst>
        </c:ser>
        <c:ser>
          <c:idx val="5"/>
          <c:order val="5"/>
          <c:tx>
            <c:strRef>
              <c:f>Sheet1!$A$9</c:f>
              <c:strCache>
                <c:ptCount val="1"/>
              </c:strCache>
            </c:strRef>
          </c:tx>
          <c:spPr>
            <a:ln w="28575" cap="rnd">
              <a:solidFill>
                <a:schemeClr val="accent6"/>
              </a:solidFill>
              <a:round/>
            </a:ln>
            <a:effectLst/>
          </c:spPr>
          <c:marker>
            <c:symbol val="none"/>
          </c:marker>
          <c:cat>
            <c:strRef>
              <c:f>Sheet1!$B$3:$Y$3</c:f>
              <c:strCache>
                <c:ptCount val="24"/>
                <c:pt idx="0">
                  <c:v>FY 2001</c:v>
                </c:pt>
                <c:pt idx="1">
                  <c:v>FY 2002</c:v>
                </c:pt>
                <c:pt idx="2">
                  <c:v>FY 2003</c:v>
                </c:pt>
                <c:pt idx="3">
                  <c:v>FY 2004</c:v>
                </c:pt>
                <c:pt idx="4">
                  <c:v>FY 2005</c:v>
                </c:pt>
                <c:pt idx="5">
                  <c:v>FY 2006</c:v>
                </c:pt>
                <c:pt idx="6">
                  <c:v>FY 2007</c:v>
                </c:pt>
                <c:pt idx="7">
                  <c:v>FY 2008</c:v>
                </c:pt>
                <c:pt idx="8">
                  <c:v>FY 2009/ARRA</c:v>
                </c:pt>
                <c:pt idx="9">
                  <c:v>FY 2010</c:v>
                </c:pt>
                <c:pt idx="10">
                  <c:v>FY 2011</c:v>
                </c:pt>
                <c:pt idx="11">
                  <c:v>FY 2012</c:v>
                </c:pt>
                <c:pt idx="12">
                  <c:v>FY 2013</c:v>
                </c:pt>
                <c:pt idx="13">
                  <c:v>FY 2014</c:v>
                </c:pt>
                <c:pt idx="14">
                  <c:v>FY 2015</c:v>
                </c:pt>
                <c:pt idx="15">
                  <c:v>FY 2016</c:v>
                </c:pt>
                <c:pt idx="16">
                  <c:v>FY 2017</c:v>
                </c:pt>
                <c:pt idx="17">
                  <c:v>FY 2018</c:v>
                </c:pt>
                <c:pt idx="18">
                  <c:v>FY 2019</c:v>
                </c:pt>
                <c:pt idx="19">
                  <c:v>FY 2020</c:v>
                </c:pt>
                <c:pt idx="20">
                  <c:v>FY 2021</c:v>
                </c:pt>
                <c:pt idx="21">
                  <c:v>FY 2022/ IRA</c:v>
                </c:pt>
                <c:pt idx="22">
                  <c:v>FY 2023</c:v>
                </c:pt>
                <c:pt idx="23">
                  <c:v>FY 24 Enacted</c:v>
                </c:pt>
              </c:strCache>
            </c:strRef>
          </c:cat>
          <c:val>
            <c:numRef>
              <c:f>Sheet1!$B$9:$Y$9</c:f>
              <c:numCache>
                <c:formatCode>General</c:formatCode>
                <c:ptCount val="24"/>
              </c:numCache>
            </c:numRef>
          </c:val>
          <c:smooth val="0"/>
          <c:extLst>
            <c:ext xmlns:c16="http://schemas.microsoft.com/office/drawing/2014/chart" uri="{C3380CC4-5D6E-409C-BE32-E72D297353CC}">
              <c16:uniqueId val="{00000000-9ECC-4316-AD9A-A20D529E001B}"/>
            </c:ext>
          </c:extLst>
        </c:ser>
        <c:dLbls>
          <c:showLegendKey val="0"/>
          <c:showVal val="0"/>
          <c:showCatName val="0"/>
          <c:showSerName val="0"/>
          <c:showPercent val="0"/>
          <c:showBubbleSize val="0"/>
        </c:dLbls>
        <c:marker val="1"/>
        <c:smooth val="0"/>
        <c:axId val="1024558200"/>
        <c:axId val="1024565400"/>
      </c:lineChart>
      <c:catAx>
        <c:axId val="100964892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460000" spcFirstLastPara="1" vertOverflow="ellipsis"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009650720"/>
        <c:crosses val="autoZero"/>
        <c:auto val="1"/>
        <c:lblAlgn val="ctr"/>
        <c:lblOffset val="100"/>
        <c:noMultiLvlLbl val="0"/>
      </c:catAx>
      <c:valAx>
        <c:axId val="1009650720"/>
        <c:scaling>
          <c:orientation val="minMax"/>
          <c:min val="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Research, Facilities, and Projects </a:t>
                </a:r>
                <a:r>
                  <a:rPr lang="en-US" sz="1800" b="1" baseline="0"/>
                  <a:t>($k)</a:t>
                </a:r>
                <a:endParaRPr lang="en-US" sz="1800" b="1"/>
              </a:p>
            </c:rich>
          </c:tx>
          <c:layout>
            <c:manualLayout>
              <c:xMode val="edge"/>
              <c:yMode val="edge"/>
              <c:x val="1.263462286111491E-2"/>
              <c:y val="5.531607683511746E-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009648920"/>
        <c:crosses val="autoZero"/>
        <c:crossBetween val="between"/>
        <c:minorUnit val="10000"/>
      </c:valAx>
      <c:valAx>
        <c:axId val="1024565400"/>
        <c:scaling>
          <c:orientation val="minMax"/>
          <c:min val="0.1"/>
        </c:scaling>
        <c:delete val="0"/>
        <c:axPos val="r"/>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HEP</a:t>
                </a:r>
                <a:r>
                  <a:rPr lang="en-US" sz="2000" b="1" baseline="0"/>
                  <a:t> Total ($k)</a:t>
                </a:r>
                <a:endParaRPr lang="en-US" sz="2000" b="1"/>
              </a:p>
            </c:rich>
          </c:tx>
          <c:layout>
            <c:manualLayout>
              <c:xMode val="edge"/>
              <c:yMode val="edge"/>
              <c:x val="0.95939160685589941"/>
              <c:y val="0.25623514692040139"/>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1024558200"/>
        <c:crosses val="max"/>
        <c:crossBetween val="between"/>
      </c:valAx>
      <c:catAx>
        <c:axId val="102455820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024565400"/>
        <c:crosses val="autoZero"/>
        <c:auto val="1"/>
        <c:lblAlgn val="ctr"/>
        <c:lblOffset val="100"/>
        <c:noMultiLvlLbl val="0"/>
      </c:catAx>
      <c:spPr>
        <a:noFill/>
        <a:ln>
          <a:solidFill>
            <a:sysClr val="windowText" lastClr="000000"/>
          </a:solidFill>
        </a:ln>
        <a:effectLst/>
      </c:spPr>
    </c:plotArea>
    <c:legend>
      <c:legendPos val="b"/>
      <c:legendEntry>
        <c:idx val="5"/>
        <c:delete val="1"/>
      </c:legendEntry>
      <c:layout>
        <c:manualLayout>
          <c:xMode val="edge"/>
          <c:yMode val="edge"/>
          <c:x val="0.11141651682442792"/>
          <c:y val="0.90432435527868893"/>
          <c:w val="0.77047698338052695"/>
          <c:h val="6.1622737842221657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diagrams/_rels/data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52BFEE-0CB8-4BCA-B2CB-FA64B9A4776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07320597-12DD-4D08-B1FA-EB976F9E6C6F}" type="parTrans" cxnId="{27F3F572-9829-430F-AFA6-3345D36995DA}">
      <dgm:prSet/>
      <dgm:spPr/>
      <dgm:t>
        <a:bodyPr/>
        <a:lstStyle/>
        <a:p>
          <a:endParaRPr lang="en-US" sz="1400"/>
        </a:p>
      </dgm:t>
    </dgm:pt>
    <dgm:pt modelId="{249E49CB-265C-4A21-893C-14646B25D044}">
      <dgm:prSet phldrT="[Text]" custT="1"/>
      <dgm:spPr/>
      <dgm:t>
        <a:bodyPr/>
        <a:lstStyle/>
        <a:p>
          <a:r>
            <a:rPr lang="en-US" sz="1400" dirty="0"/>
            <a:t>Largest Supporter (~</a:t>
          </a:r>
          <a:r>
            <a:rPr lang="en-US" sz="1400" b="1" dirty="0"/>
            <a:t>85%</a:t>
          </a:r>
          <a:r>
            <a:rPr lang="en-US" sz="1400" dirty="0"/>
            <a:t>) of Particle Physics in the U.S.</a:t>
          </a:r>
        </a:p>
      </dgm:t>
    </dgm:pt>
    <dgm:pt modelId="{C08EAA47-9730-4C22-9CAD-357F2DD856F9}" type="sibTrans" cxnId="{27F3F572-9829-430F-AFA6-3345D36995DA}">
      <dgm:prSet/>
      <dgm:spPr/>
      <dgm:t>
        <a:bodyPr/>
        <a:lstStyle/>
        <a:p>
          <a:endParaRPr lang="en-US" sz="1400"/>
        </a:p>
      </dgm:t>
    </dgm:pt>
    <dgm:pt modelId="{DCA04124-013F-425D-8014-3680A4C6BE05}" type="parTrans" cxnId="{60C0A4F0-6AB3-4EA2-A9A1-77D3EF64B3CE}">
      <dgm:prSet/>
      <dgm:spPr/>
      <dgm:t>
        <a:bodyPr/>
        <a:lstStyle/>
        <a:p>
          <a:endParaRPr lang="en-US" sz="1400"/>
        </a:p>
      </dgm:t>
    </dgm:pt>
    <dgm:pt modelId="{4C79043D-9F32-49B4-BE01-A4F69D69EF20}">
      <dgm:prSet phldrT="[Text]" custT="1"/>
      <dgm:spPr/>
      <dgm:t>
        <a:bodyPr/>
        <a:lstStyle/>
        <a:p>
          <a:r>
            <a:rPr lang="en-US" sz="1400" dirty="0"/>
            <a:t>Research: </a:t>
          </a:r>
        </a:p>
        <a:p>
          <a:r>
            <a:rPr lang="en-US" sz="1400" b="1" dirty="0"/>
            <a:t>36%, $426.3M</a:t>
          </a:r>
        </a:p>
      </dgm:t>
    </dgm:pt>
    <dgm:pt modelId="{267A23E4-0966-4D2D-9A17-C778DBFCAFD9}" type="sibTrans" cxnId="{60C0A4F0-6AB3-4EA2-A9A1-77D3EF64B3CE}">
      <dgm:prSet/>
      <dgm:spPr/>
      <dgm:t>
        <a:bodyPr/>
        <a:lstStyle/>
        <a:p>
          <a:endParaRPr lang="en-US" sz="1400"/>
        </a:p>
      </dgm:t>
    </dgm:pt>
    <dgm:pt modelId="{F7CBD069-8297-4597-A6FD-548E085E2849}" type="parTrans" cxnId="{71A28992-829B-4A93-8688-56B75AA59275}">
      <dgm:prSet/>
      <dgm:spPr/>
      <dgm:t>
        <a:bodyPr/>
        <a:lstStyle/>
        <a:p>
          <a:endParaRPr lang="en-US" sz="1400"/>
        </a:p>
      </dgm:t>
    </dgm:pt>
    <dgm:pt modelId="{AD4E326D-3D55-444C-BE04-DCD181758BC8}">
      <dgm:prSet phldrT="[Text]" custT="1"/>
      <dgm:spPr/>
      <dgm:t>
        <a:bodyPr/>
        <a:lstStyle/>
        <a:p>
          <a:r>
            <a:rPr lang="en-US" sz="1400" dirty="0"/>
            <a:t>~</a:t>
          </a:r>
          <a:r>
            <a:rPr lang="en-US" sz="1400" b="1" dirty="0"/>
            <a:t>30%</a:t>
          </a:r>
          <a:r>
            <a:rPr lang="en-US" sz="1400" dirty="0"/>
            <a:t> of Research to Universities</a:t>
          </a:r>
        </a:p>
      </dgm:t>
    </dgm:pt>
    <dgm:pt modelId="{0F97742F-D7CA-4C32-860E-3CB9127EE84D}" type="sibTrans" cxnId="{71A28992-829B-4A93-8688-56B75AA59275}">
      <dgm:prSet/>
      <dgm:spPr/>
      <dgm:t>
        <a:bodyPr/>
        <a:lstStyle/>
        <a:p>
          <a:endParaRPr lang="en-US" sz="1400"/>
        </a:p>
      </dgm:t>
    </dgm:pt>
    <dgm:pt modelId="{5A24AEF2-D16D-43D4-8F03-AA9BC5AFB761}" type="parTrans" cxnId="{C65AC81D-9012-4695-AC98-0268B901F21C}">
      <dgm:prSet/>
      <dgm:spPr/>
      <dgm:t>
        <a:bodyPr/>
        <a:lstStyle/>
        <a:p>
          <a:endParaRPr lang="en-US" sz="1400"/>
        </a:p>
      </dgm:t>
    </dgm:pt>
    <dgm:pt modelId="{6B4D2D8F-5AE6-4511-9E21-C74D6DD472E7}">
      <dgm:prSet phldrT="[Text]" custT="1"/>
      <dgm:spPr/>
      <dgm:t>
        <a:bodyPr/>
        <a:lstStyle/>
        <a:p>
          <a:r>
            <a:rPr lang="en-US" sz="1200" dirty="0"/>
            <a:t>[Snowmass, July 2022, Seattle] </a:t>
          </a:r>
          <a:br>
            <a:rPr lang="en-US" sz="1400" dirty="0"/>
          </a:br>
          <a:r>
            <a:rPr lang="en-US" sz="1400" dirty="0"/>
            <a:t>Over </a:t>
          </a:r>
          <a:r>
            <a:rPr lang="en-US" sz="1400" b="1" dirty="0"/>
            <a:t>1,120</a:t>
          </a:r>
          <a:r>
            <a:rPr lang="en-US" sz="1400" dirty="0"/>
            <a:t> Ph.D. Scientists and </a:t>
          </a:r>
          <a:r>
            <a:rPr lang="en-US" sz="1400" b="1" dirty="0"/>
            <a:t>515</a:t>
          </a:r>
          <a:r>
            <a:rPr lang="en-US" sz="1400" dirty="0"/>
            <a:t> Grad Students Supported</a:t>
          </a:r>
        </a:p>
      </dgm:t>
    </dgm:pt>
    <dgm:pt modelId="{611B002F-BBE6-4FB0-8C90-19D37893897B}" type="sibTrans" cxnId="{C65AC81D-9012-4695-AC98-0268B901F21C}">
      <dgm:prSet/>
      <dgm:spPr/>
      <dgm:t>
        <a:bodyPr/>
        <a:lstStyle/>
        <a:p>
          <a:endParaRPr lang="en-US" sz="1400"/>
        </a:p>
      </dgm:t>
    </dgm:pt>
    <dgm:pt modelId="{A8A3692D-7E35-45C5-8370-4BFDE4E0C470}" type="parTrans" cxnId="{ADED0014-F424-43F0-B07B-4A50E32D5DAE}">
      <dgm:prSet/>
      <dgm:spPr/>
      <dgm:t>
        <a:bodyPr/>
        <a:lstStyle/>
        <a:p>
          <a:endParaRPr lang="en-US" sz="1400"/>
        </a:p>
      </dgm:t>
    </dgm:pt>
    <dgm:pt modelId="{19E201A5-B510-47F9-9FFF-172CB98EBEEE}">
      <dgm:prSet phldrT="[Text]" custT="1"/>
      <dgm:spPr/>
      <dgm:t>
        <a:bodyPr/>
        <a:lstStyle/>
        <a:p>
          <a:r>
            <a:rPr lang="en-US" sz="1200" dirty="0"/>
            <a:t>[Vera Rubin Observatory, Chile] </a:t>
          </a:r>
          <a:br>
            <a:rPr lang="en-US" sz="1200" dirty="0"/>
          </a:br>
          <a:r>
            <a:rPr lang="en-US" sz="1400" dirty="0"/>
            <a:t>Facility Operations: </a:t>
          </a:r>
        </a:p>
        <a:p>
          <a:r>
            <a:rPr lang="en-US" sz="1400" b="1" dirty="0"/>
            <a:t>29%, $348.5M </a:t>
          </a:r>
        </a:p>
      </dgm:t>
    </dgm:pt>
    <dgm:pt modelId="{7F28C141-EEF0-4092-884E-E23EA16AFB23}" type="sibTrans" cxnId="{ADED0014-F424-43F0-B07B-4A50E32D5DAE}">
      <dgm:prSet/>
      <dgm:spPr/>
      <dgm:t>
        <a:bodyPr/>
        <a:lstStyle/>
        <a:p>
          <a:endParaRPr lang="en-US" sz="1400"/>
        </a:p>
      </dgm:t>
    </dgm:pt>
    <dgm:pt modelId="{23AC6F9B-AF29-4F14-AD75-0E716F0EA18D}" type="parTrans" cxnId="{AFD4283D-E375-4AEB-9F2A-9CEDFFBE2297}">
      <dgm:prSet/>
      <dgm:spPr/>
      <dgm:t>
        <a:bodyPr/>
        <a:lstStyle/>
        <a:p>
          <a:endParaRPr lang="en-US" sz="1400"/>
        </a:p>
      </dgm:t>
    </dgm:pt>
    <dgm:pt modelId="{28690A5E-98DF-4762-8D21-67E3F27EBF0D}">
      <dgm:prSet custT="1"/>
      <dgm:spPr/>
      <dgm:t>
        <a:bodyPr/>
        <a:lstStyle/>
        <a:p>
          <a:r>
            <a:rPr lang="en-US" sz="1200" dirty="0"/>
            <a:t>[LBNF/DUNE Cavern, SURF, SD] </a:t>
          </a:r>
          <a:br>
            <a:rPr lang="en-US" sz="1400" dirty="0"/>
          </a:br>
          <a:r>
            <a:rPr lang="en-US" sz="1400" dirty="0"/>
            <a:t>Projects:  </a:t>
          </a:r>
        </a:p>
        <a:p>
          <a:r>
            <a:rPr lang="en-US" sz="1400" b="1" dirty="0"/>
            <a:t>35%, $425.2M</a:t>
          </a:r>
        </a:p>
      </dgm:t>
    </dgm:pt>
    <dgm:pt modelId="{D8F51E35-9152-4F39-8596-601332636811}" type="sibTrans" cxnId="{AFD4283D-E375-4AEB-9F2A-9CEDFFBE2297}">
      <dgm:prSet/>
      <dgm:spPr/>
      <dgm:t>
        <a:bodyPr/>
        <a:lstStyle/>
        <a:p>
          <a:endParaRPr lang="en-US" sz="1400"/>
        </a:p>
      </dgm:t>
    </dgm:pt>
    <dgm:pt modelId="{E9212CC1-93FA-4EB3-A977-FD2D3E05257F}" type="parTrans" cxnId="{87FEE775-987F-4AB9-A093-0D307F5399A6}">
      <dgm:prSet/>
      <dgm:spPr/>
      <dgm:t>
        <a:bodyPr/>
        <a:lstStyle/>
        <a:p>
          <a:endParaRPr lang="en-US" sz="1400"/>
        </a:p>
      </dgm:t>
    </dgm:pt>
    <dgm:pt modelId="{D7BB1294-C578-42A0-AA1F-68E4EE6424BA}">
      <dgm:prSet phldrT="[Text]" custT="1"/>
      <dgm:spPr/>
      <dgm:t>
        <a:bodyPr/>
        <a:lstStyle/>
        <a:p>
          <a:r>
            <a:rPr lang="en-US" sz="1200" dirty="0"/>
            <a:t>[Fermilab Accelerator Complex]</a:t>
          </a:r>
          <a:br>
            <a:rPr lang="en-US" sz="1200" dirty="0"/>
          </a:br>
          <a:r>
            <a:rPr lang="en-US" sz="1400" dirty="0"/>
            <a:t>Over </a:t>
          </a:r>
          <a:r>
            <a:rPr lang="en-US" sz="1400" b="1" dirty="0"/>
            <a:t>2,345</a:t>
          </a:r>
          <a:r>
            <a:rPr lang="en-US" sz="1400" dirty="0"/>
            <a:t> Users at </a:t>
          </a:r>
          <a:br>
            <a:rPr lang="en-US" sz="1400" dirty="0"/>
          </a:br>
          <a:r>
            <a:rPr lang="en-US" sz="1400" b="1" dirty="0"/>
            <a:t>2</a:t>
          </a:r>
          <a:r>
            <a:rPr lang="en-US" sz="1400" dirty="0"/>
            <a:t> SC Scientific Facilities</a:t>
          </a:r>
        </a:p>
      </dgm:t>
    </dgm:pt>
    <dgm:pt modelId="{D4816EA7-4F8F-46E6-B3F8-F7B327BC12A7}" type="sibTrans" cxnId="{87FEE775-987F-4AB9-A093-0D307F5399A6}">
      <dgm:prSet/>
      <dgm:spPr/>
      <dgm:t>
        <a:bodyPr/>
        <a:lstStyle/>
        <a:p>
          <a:endParaRPr lang="en-US" sz="1400"/>
        </a:p>
      </dgm:t>
    </dgm:pt>
    <dgm:pt modelId="{AB01F0B3-9B82-46DA-AEB8-5A91C9BE9B28}">
      <dgm:prSet phldrT="[Text]" custT="1"/>
      <dgm:spPr/>
      <dgm:t>
        <a:bodyPr/>
        <a:lstStyle/>
        <a:p>
          <a:r>
            <a:rPr lang="en-US" sz="1400" dirty="0"/>
            <a:t>Funding at &gt;</a:t>
          </a:r>
          <a:r>
            <a:rPr lang="en-US" sz="1400" b="1" dirty="0"/>
            <a:t>180</a:t>
          </a:r>
          <a:r>
            <a:rPr lang="en-US" sz="1400" dirty="0"/>
            <a:t> Institutions, including 12 DOE Labs</a:t>
          </a:r>
        </a:p>
      </dgm:t>
    </dgm:pt>
    <dgm:pt modelId="{F0609EA8-3B5E-4CAB-906D-B4E7A9C8FDDC}" type="sibTrans" cxnId="{833F9CBE-02C3-4FEB-8E8A-01ACEBAA20EC}">
      <dgm:prSet/>
      <dgm:spPr/>
      <dgm:t>
        <a:bodyPr/>
        <a:lstStyle/>
        <a:p>
          <a:endParaRPr lang="en-US" sz="1400"/>
        </a:p>
      </dgm:t>
    </dgm:pt>
    <dgm:pt modelId="{F5A51EFC-EF58-45FD-80A1-1384DA0A3A88}" type="parTrans" cxnId="{833F9CBE-02C3-4FEB-8E8A-01ACEBAA20EC}">
      <dgm:prSet/>
      <dgm:spPr/>
      <dgm:t>
        <a:bodyPr/>
        <a:lstStyle/>
        <a:p>
          <a:endParaRPr lang="en-US" sz="1400"/>
        </a:p>
      </dgm:t>
    </dgm:pt>
    <dgm:pt modelId="{275C096C-B3D7-41F7-990C-DF7EB625FD8E}" type="pres">
      <dgm:prSet presAssocID="{BE52BFEE-0CB8-4BCA-B2CB-FA64B9A47763}" presName="Name0" presStyleCnt="0">
        <dgm:presLayoutVars>
          <dgm:dir/>
          <dgm:resizeHandles val="exact"/>
        </dgm:presLayoutVars>
      </dgm:prSet>
      <dgm:spPr/>
    </dgm:pt>
    <dgm:pt modelId="{5AD5E4C0-A5FF-459D-96DC-01603AA19B0D}" type="pres">
      <dgm:prSet presAssocID="{249E49CB-265C-4A21-893C-14646B25D044}" presName="compNode" presStyleCnt="0"/>
      <dgm:spPr/>
    </dgm:pt>
    <dgm:pt modelId="{08546702-CBB8-412D-AAE2-D07712DFF752}" type="pres">
      <dgm:prSet presAssocID="{249E49CB-265C-4A21-893C-14646B25D044}" presName="pictRect" presStyleLbl="node1" presStyleIdx="0" presStyleCnt="8"/>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t="-32000" b="-32000"/>
          </a:stretch>
        </a:blipFill>
      </dgm:spPr>
    </dgm:pt>
    <dgm:pt modelId="{7219E861-3FC7-49EB-8399-6577724D0840}" type="pres">
      <dgm:prSet presAssocID="{249E49CB-265C-4A21-893C-14646B25D044}" presName="textRect" presStyleLbl="revTx" presStyleIdx="0" presStyleCnt="8">
        <dgm:presLayoutVars>
          <dgm:bulletEnabled val="1"/>
        </dgm:presLayoutVars>
      </dgm:prSet>
      <dgm:spPr/>
    </dgm:pt>
    <dgm:pt modelId="{DA2E7F7E-17EA-4EF5-9EA2-D2474C33853F}" type="pres">
      <dgm:prSet presAssocID="{C08EAA47-9730-4C22-9CAD-357F2DD856F9}" presName="sibTrans" presStyleLbl="sibTrans2D1" presStyleIdx="0" presStyleCnt="0"/>
      <dgm:spPr/>
    </dgm:pt>
    <dgm:pt modelId="{9B655680-0C75-445E-818F-B38AE52019D5}" type="pres">
      <dgm:prSet presAssocID="{AB01F0B3-9B82-46DA-AEB8-5A91C9BE9B28}" presName="compNode" presStyleCnt="0"/>
      <dgm:spPr/>
    </dgm:pt>
    <dgm:pt modelId="{973836BA-3915-419B-B809-1EA9DEEB7602}" type="pres">
      <dgm:prSet presAssocID="{AB01F0B3-9B82-46DA-AEB8-5A91C9BE9B28}" presName="pictRect" presStyleLbl="node1" presStyleIdx="1" presStyleCnt="8"/>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l="-7000" r="-7000"/>
          </a:stretch>
        </a:blipFill>
      </dgm:spPr>
    </dgm:pt>
    <dgm:pt modelId="{7B8B2B6E-617B-42A7-8E29-F83EDCD5678F}" type="pres">
      <dgm:prSet presAssocID="{AB01F0B3-9B82-46DA-AEB8-5A91C9BE9B28}" presName="textRect" presStyleLbl="revTx" presStyleIdx="1" presStyleCnt="8">
        <dgm:presLayoutVars>
          <dgm:bulletEnabled val="1"/>
        </dgm:presLayoutVars>
      </dgm:prSet>
      <dgm:spPr/>
    </dgm:pt>
    <dgm:pt modelId="{784D2EA2-39E4-458A-9307-C622D2A4C7B4}" type="pres">
      <dgm:prSet presAssocID="{F0609EA8-3B5E-4CAB-906D-B4E7A9C8FDDC}" presName="sibTrans" presStyleLbl="sibTrans2D1" presStyleIdx="0" presStyleCnt="0"/>
      <dgm:spPr/>
    </dgm:pt>
    <dgm:pt modelId="{BEA33FDF-ACF0-40B9-BE93-9635D082E660}" type="pres">
      <dgm:prSet presAssocID="{6B4D2D8F-5AE6-4511-9E21-C74D6DD472E7}" presName="compNode" presStyleCnt="0"/>
      <dgm:spPr/>
    </dgm:pt>
    <dgm:pt modelId="{BD79A1A1-63EB-4265-89D1-C054D7B063DB}" type="pres">
      <dgm:prSet presAssocID="{6B4D2D8F-5AE6-4511-9E21-C74D6DD472E7}" presName="pictRect" presStyleLbl="node1" presStyleIdx="2" presStyleCnt="8"/>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l="-11000" r="-11000"/>
          </a:stretch>
        </a:blipFill>
      </dgm:spPr>
    </dgm:pt>
    <dgm:pt modelId="{1C933CE6-5BE1-4FC2-96AD-55F36083DB4A}" type="pres">
      <dgm:prSet presAssocID="{6B4D2D8F-5AE6-4511-9E21-C74D6DD472E7}" presName="textRect" presStyleLbl="revTx" presStyleIdx="2" presStyleCnt="8">
        <dgm:presLayoutVars>
          <dgm:bulletEnabled val="1"/>
        </dgm:presLayoutVars>
      </dgm:prSet>
      <dgm:spPr/>
    </dgm:pt>
    <dgm:pt modelId="{3B6D587E-9DC6-41BF-84E9-66B406E261CC}" type="pres">
      <dgm:prSet presAssocID="{611B002F-BBE6-4FB0-8C90-19D37893897B}" presName="sibTrans" presStyleLbl="sibTrans2D1" presStyleIdx="0" presStyleCnt="0"/>
      <dgm:spPr/>
    </dgm:pt>
    <dgm:pt modelId="{76C61950-23BE-4FA7-8E9B-BE0EF296C724}" type="pres">
      <dgm:prSet presAssocID="{D7BB1294-C578-42A0-AA1F-68E4EE6424BA}" presName="compNode" presStyleCnt="0"/>
      <dgm:spPr/>
    </dgm:pt>
    <dgm:pt modelId="{B5A957FE-9AE4-44E4-893F-37DE9EFC80EB}" type="pres">
      <dgm:prSet presAssocID="{D7BB1294-C578-42A0-AA1F-68E4EE6424BA}" presName="pictRect" presStyleLbl="node1" presStyleIdx="3" presStyleCnt="8"/>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t="-1000" b="-1000"/>
          </a:stretch>
        </a:blipFill>
      </dgm:spPr>
    </dgm:pt>
    <dgm:pt modelId="{037E7AA9-3714-4BDD-9F6F-762B3AB1A238}" type="pres">
      <dgm:prSet presAssocID="{D7BB1294-C578-42A0-AA1F-68E4EE6424BA}" presName="textRect" presStyleLbl="revTx" presStyleIdx="3" presStyleCnt="8">
        <dgm:presLayoutVars>
          <dgm:bulletEnabled val="1"/>
        </dgm:presLayoutVars>
      </dgm:prSet>
      <dgm:spPr/>
    </dgm:pt>
    <dgm:pt modelId="{523E1F1A-01A7-431B-BC57-EBD9C798C761}" type="pres">
      <dgm:prSet presAssocID="{D4816EA7-4F8F-46E6-B3F8-F7B327BC12A7}" presName="sibTrans" presStyleLbl="sibTrans2D1" presStyleIdx="0" presStyleCnt="0"/>
      <dgm:spPr/>
    </dgm:pt>
    <dgm:pt modelId="{1FA5061B-9806-4A11-9489-E0AAB9E23878}" type="pres">
      <dgm:prSet presAssocID="{AD4E326D-3D55-444C-BE04-DCD181758BC8}" presName="compNode" presStyleCnt="0"/>
      <dgm:spPr/>
    </dgm:pt>
    <dgm:pt modelId="{AEBB4AA3-B2B8-455F-A169-77F9138E1B43}" type="pres">
      <dgm:prSet presAssocID="{AD4E326D-3D55-444C-BE04-DCD181758BC8}" presName="pictRect" presStyleLbl="node1" presStyleIdx="4" presStyleCnt="8"/>
      <dgm:spPr>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l="-11000" r="-11000"/>
          </a:stretch>
        </a:blipFill>
      </dgm:spPr>
    </dgm:pt>
    <dgm:pt modelId="{9850B54B-31F8-496E-AD17-1D5A60D8D926}" type="pres">
      <dgm:prSet presAssocID="{AD4E326D-3D55-444C-BE04-DCD181758BC8}" presName="textRect" presStyleLbl="revTx" presStyleIdx="4" presStyleCnt="8">
        <dgm:presLayoutVars>
          <dgm:bulletEnabled val="1"/>
        </dgm:presLayoutVars>
      </dgm:prSet>
      <dgm:spPr/>
    </dgm:pt>
    <dgm:pt modelId="{86B56303-5D29-4E5A-9E74-991F6E7AA93E}" type="pres">
      <dgm:prSet presAssocID="{0F97742F-D7CA-4C32-860E-3CB9127EE84D}" presName="sibTrans" presStyleLbl="sibTrans2D1" presStyleIdx="0" presStyleCnt="0"/>
      <dgm:spPr/>
    </dgm:pt>
    <dgm:pt modelId="{C30FAD17-1C6D-4170-A9A4-F8B22BF7C547}" type="pres">
      <dgm:prSet presAssocID="{4C79043D-9F32-49B4-BE01-A4F69D69EF20}" presName="compNode" presStyleCnt="0"/>
      <dgm:spPr/>
    </dgm:pt>
    <dgm:pt modelId="{973D72ED-1E88-4FA7-A201-BC7FB8A7EF7C}" type="pres">
      <dgm:prSet presAssocID="{4C79043D-9F32-49B4-BE01-A4F69D69EF20}" presName="pictRect" presStyleLbl="node1" presStyleIdx="5" presStyleCnt="8"/>
      <dgm:spPr>
        <a:blipFill rotWithShape="1">
          <a:blip xmlns:r="http://schemas.openxmlformats.org/officeDocument/2006/relationships" r:embed="rId6">
            <a:extLst>
              <a:ext uri="{28A0092B-C50C-407E-A947-70E740481C1C}">
                <a14:useLocalDpi xmlns:a14="http://schemas.microsoft.com/office/drawing/2010/main"/>
              </a:ext>
            </a:extLst>
          </a:blip>
          <a:srcRect/>
          <a:stretch>
            <a:fillRect l="-3000" r="-3000"/>
          </a:stretch>
        </a:blipFill>
      </dgm:spPr>
    </dgm:pt>
    <dgm:pt modelId="{248A0C1D-2144-4195-B29D-4587DF849927}" type="pres">
      <dgm:prSet presAssocID="{4C79043D-9F32-49B4-BE01-A4F69D69EF20}" presName="textRect" presStyleLbl="revTx" presStyleIdx="5" presStyleCnt="8">
        <dgm:presLayoutVars>
          <dgm:bulletEnabled val="1"/>
        </dgm:presLayoutVars>
      </dgm:prSet>
      <dgm:spPr/>
    </dgm:pt>
    <dgm:pt modelId="{03AE63F2-3A0F-4B07-8E27-C9BC86F5780F}" type="pres">
      <dgm:prSet presAssocID="{267A23E4-0966-4D2D-9A17-C778DBFCAFD9}" presName="sibTrans" presStyleLbl="sibTrans2D1" presStyleIdx="0" presStyleCnt="0"/>
      <dgm:spPr/>
    </dgm:pt>
    <dgm:pt modelId="{D8241511-8454-4768-A1AE-4A176D34CF30}" type="pres">
      <dgm:prSet presAssocID="{19E201A5-B510-47F9-9FFF-172CB98EBEEE}" presName="compNode" presStyleCnt="0"/>
      <dgm:spPr/>
    </dgm:pt>
    <dgm:pt modelId="{62CB5424-AE72-4D33-892D-3D40D106393C}" type="pres">
      <dgm:prSet presAssocID="{19E201A5-B510-47F9-9FFF-172CB98EBEEE}" presName="pictRect" presStyleLbl="node1" presStyleIdx="6" presStyleCnt="8"/>
      <dgm:spPr>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l="-2000" r="-2000"/>
          </a:stretch>
        </a:blipFill>
      </dgm:spPr>
    </dgm:pt>
    <dgm:pt modelId="{8B8F8671-5D43-4588-B3EB-069B432C2846}" type="pres">
      <dgm:prSet presAssocID="{19E201A5-B510-47F9-9FFF-172CB98EBEEE}" presName="textRect" presStyleLbl="revTx" presStyleIdx="6" presStyleCnt="8">
        <dgm:presLayoutVars>
          <dgm:bulletEnabled val="1"/>
        </dgm:presLayoutVars>
      </dgm:prSet>
      <dgm:spPr/>
    </dgm:pt>
    <dgm:pt modelId="{34E4A000-ECF6-441E-AE58-72A2B3B2827B}" type="pres">
      <dgm:prSet presAssocID="{7F28C141-EEF0-4092-884E-E23EA16AFB23}" presName="sibTrans" presStyleLbl="sibTrans2D1" presStyleIdx="0" presStyleCnt="0"/>
      <dgm:spPr/>
    </dgm:pt>
    <dgm:pt modelId="{16A43EA4-6CE0-438C-80B1-213912FD5075}" type="pres">
      <dgm:prSet presAssocID="{28690A5E-98DF-4762-8D21-67E3F27EBF0D}" presName="compNode" presStyleCnt="0"/>
      <dgm:spPr/>
    </dgm:pt>
    <dgm:pt modelId="{B3082CB3-9805-4AAE-96D2-B965F1FAE3FF}" type="pres">
      <dgm:prSet presAssocID="{28690A5E-98DF-4762-8D21-67E3F27EBF0D}" presName="pictRect" presStyleLbl="node1" presStyleIdx="7" presStyleCnt="8"/>
      <dgm:spPr>
        <a:blipFill rotWithShape="1">
          <a:blip xmlns:r="http://schemas.openxmlformats.org/officeDocument/2006/relationships" r:embed="rId8">
            <a:extLst>
              <a:ext uri="{28A0092B-C50C-407E-A947-70E740481C1C}">
                <a14:useLocalDpi xmlns:a14="http://schemas.microsoft.com/office/drawing/2010/main"/>
              </a:ext>
            </a:extLst>
          </a:blip>
          <a:srcRect/>
          <a:stretch>
            <a:fillRect t="-5000" b="-5000"/>
          </a:stretch>
        </a:blipFill>
      </dgm:spPr>
    </dgm:pt>
    <dgm:pt modelId="{C8339BED-DB7C-43A9-B944-82C8E02D34B2}" type="pres">
      <dgm:prSet presAssocID="{28690A5E-98DF-4762-8D21-67E3F27EBF0D}" presName="textRect" presStyleLbl="revTx" presStyleIdx="7" presStyleCnt="8">
        <dgm:presLayoutVars>
          <dgm:bulletEnabled val="1"/>
        </dgm:presLayoutVars>
      </dgm:prSet>
      <dgm:spPr/>
    </dgm:pt>
  </dgm:ptLst>
  <dgm:cxnLst>
    <dgm:cxn modelId="{ADED0014-F424-43F0-B07B-4A50E32D5DAE}" srcId="{BE52BFEE-0CB8-4BCA-B2CB-FA64B9A47763}" destId="{19E201A5-B510-47F9-9FFF-172CB98EBEEE}" srcOrd="6" destOrd="0" parTransId="{A8A3692D-7E35-45C5-8370-4BFDE4E0C470}" sibTransId="{7F28C141-EEF0-4092-884E-E23EA16AFB23}"/>
    <dgm:cxn modelId="{C6220D1D-9785-404F-AE20-D9C3F049A318}" type="presOf" srcId="{AD4E326D-3D55-444C-BE04-DCD181758BC8}" destId="{9850B54B-31F8-496E-AD17-1D5A60D8D926}" srcOrd="0" destOrd="0" presId="urn:microsoft.com/office/officeart/2005/8/layout/pList1"/>
    <dgm:cxn modelId="{C65AC81D-9012-4695-AC98-0268B901F21C}" srcId="{BE52BFEE-0CB8-4BCA-B2CB-FA64B9A47763}" destId="{6B4D2D8F-5AE6-4511-9E21-C74D6DD472E7}" srcOrd="2" destOrd="0" parTransId="{5A24AEF2-D16D-43D4-8F03-AA9BC5AFB761}" sibTransId="{611B002F-BBE6-4FB0-8C90-19D37893897B}"/>
    <dgm:cxn modelId="{A913C920-389D-4A1F-AF96-A72BF01A2698}" type="presOf" srcId="{28690A5E-98DF-4762-8D21-67E3F27EBF0D}" destId="{C8339BED-DB7C-43A9-B944-82C8E02D34B2}" srcOrd="0" destOrd="0" presId="urn:microsoft.com/office/officeart/2005/8/layout/pList1"/>
    <dgm:cxn modelId="{617CF72E-4B3F-423E-9A93-E2672E9204EA}" type="presOf" srcId="{AB01F0B3-9B82-46DA-AEB8-5A91C9BE9B28}" destId="{7B8B2B6E-617B-42A7-8E29-F83EDCD5678F}" srcOrd="0" destOrd="0" presId="urn:microsoft.com/office/officeart/2005/8/layout/pList1"/>
    <dgm:cxn modelId="{1E7DBE32-12A1-488A-89F9-675D98ECE2AA}" type="presOf" srcId="{C08EAA47-9730-4C22-9CAD-357F2DD856F9}" destId="{DA2E7F7E-17EA-4EF5-9EA2-D2474C33853F}" srcOrd="0" destOrd="0" presId="urn:microsoft.com/office/officeart/2005/8/layout/pList1"/>
    <dgm:cxn modelId="{AA345439-96A8-4FCF-8C2D-8FA11D46DFF2}" type="presOf" srcId="{D4816EA7-4F8F-46E6-B3F8-F7B327BC12A7}" destId="{523E1F1A-01A7-431B-BC57-EBD9C798C761}" srcOrd="0" destOrd="0" presId="urn:microsoft.com/office/officeart/2005/8/layout/pList1"/>
    <dgm:cxn modelId="{AFD4283D-E375-4AEB-9F2A-9CEDFFBE2297}" srcId="{BE52BFEE-0CB8-4BCA-B2CB-FA64B9A47763}" destId="{28690A5E-98DF-4762-8D21-67E3F27EBF0D}" srcOrd="7" destOrd="0" parTransId="{23AC6F9B-AF29-4F14-AD75-0E716F0EA18D}" sibTransId="{D8F51E35-9152-4F39-8596-601332636811}"/>
    <dgm:cxn modelId="{26E9CD40-13C9-4A6C-BF6B-B13898FDF3AC}" type="presOf" srcId="{0F97742F-D7CA-4C32-860E-3CB9127EE84D}" destId="{86B56303-5D29-4E5A-9E74-991F6E7AA93E}" srcOrd="0" destOrd="0" presId="urn:microsoft.com/office/officeart/2005/8/layout/pList1"/>
    <dgm:cxn modelId="{9ACCFB44-8CBC-46FE-80F2-C54D2691BCD6}" type="presOf" srcId="{249E49CB-265C-4A21-893C-14646B25D044}" destId="{7219E861-3FC7-49EB-8399-6577724D0840}" srcOrd="0" destOrd="0" presId="urn:microsoft.com/office/officeart/2005/8/layout/pList1"/>
    <dgm:cxn modelId="{C72E7A52-4D85-43B5-8004-69CFFE1A7B5E}" type="presOf" srcId="{7F28C141-EEF0-4092-884E-E23EA16AFB23}" destId="{34E4A000-ECF6-441E-AE58-72A2B3B2827B}" srcOrd="0" destOrd="0" presId="urn:microsoft.com/office/officeart/2005/8/layout/pList1"/>
    <dgm:cxn modelId="{27F3F572-9829-430F-AFA6-3345D36995DA}" srcId="{BE52BFEE-0CB8-4BCA-B2CB-FA64B9A47763}" destId="{249E49CB-265C-4A21-893C-14646B25D044}" srcOrd="0" destOrd="0" parTransId="{07320597-12DD-4D08-B1FA-EB976F9E6C6F}" sibTransId="{C08EAA47-9730-4C22-9CAD-357F2DD856F9}"/>
    <dgm:cxn modelId="{87FEE775-987F-4AB9-A093-0D307F5399A6}" srcId="{BE52BFEE-0CB8-4BCA-B2CB-FA64B9A47763}" destId="{D7BB1294-C578-42A0-AA1F-68E4EE6424BA}" srcOrd="3" destOrd="0" parTransId="{E9212CC1-93FA-4EB3-A977-FD2D3E05257F}" sibTransId="{D4816EA7-4F8F-46E6-B3F8-F7B327BC12A7}"/>
    <dgm:cxn modelId="{B7734A78-0552-47D3-B464-C34EC34A0B25}" type="presOf" srcId="{6B4D2D8F-5AE6-4511-9E21-C74D6DD472E7}" destId="{1C933CE6-5BE1-4FC2-96AD-55F36083DB4A}" srcOrd="0" destOrd="0" presId="urn:microsoft.com/office/officeart/2005/8/layout/pList1"/>
    <dgm:cxn modelId="{5DF8F25A-2ADB-47D9-9973-0F57D9373C9A}" type="presOf" srcId="{611B002F-BBE6-4FB0-8C90-19D37893897B}" destId="{3B6D587E-9DC6-41BF-84E9-66B406E261CC}" srcOrd="0" destOrd="0" presId="urn:microsoft.com/office/officeart/2005/8/layout/pList1"/>
    <dgm:cxn modelId="{71A28992-829B-4A93-8688-56B75AA59275}" srcId="{BE52BFEE-0CB8-4BCA-B2CB-FA64B9A47763}" destId="{AD4E326D-3D55-444C-BE04-DCD181758BC8}" srcOrd="4" destOrd="0" parTransId="{F7CBD069-8297-4597-A6FD-548E085E2849}" sibTransId="{0F97742F-D7CA-4C32-860E-3CB9127EE84D}"/>
    <dgm:cxn modelId="{06CB999A-2F17-4D0D-B8FF-525837A17FDD}" type="presOf" srcId="{267A23E4-0966-4D2D-9A17-C778DBFCAFD9}" destId="{03AE63F2-3A0F-4B07-8E27-C9BC86F5780F}" srcOrd="0" destOrd="0" presId="urn:microsoft.com/office/officeart/2005/8/layout/pList1"/>
    <dgm:cxn modelId="{544556AE-B10B-4126-9798-9AD3664A091C}" type="presOf" srcId="{D7BB1294-C578-42A0-AA1F-68E4EE6424BA}" destId="{037E7AA9-3714-4BDD-9F6F-762B3AB1A238}" srcOrd="0" destOrd="0" presId="urn:microsoft.com/office/officeart/2005/8/layout/pList1"/>
    <dgm:cxn modelId="{833F9CBE-02C3-4FEB-8E8A-01ACEBAA20EC}" srcId="{BE52BFEE-0CB8-4BCA-B2CB-FA64B9A47763}" destId="{AB01F0B3-9B82-46DA-AEB8-5A91C9BE9B28}" srcOrd="1" destOrd="0" parTransId="{F5A51EFC-EF58-45FD-80A1-1384DA0A3A88}" sibTransId="{F0609EA8-3B5E-4CAB-906D-B4E7A9C8FDDC}"/>
    <dgm:cxn modelId="{0A644DC6-3C7A-4075-A50F-4F6A74F9CE01}" type="presOf" srcId="{F0609EA8-3B5E-4CAB-906D-B4E7A9C8FDDC}" destId="{784D2EA2-39E4-458A-9307-C622D2A4C7B4}" srcOrd="0" destOrd="0" presId="urn:microsoft.com/office/officeart/2005/8/layout/pList1"/>
    <dgm:cxn modelId="{F3C1B6D9-F94B-4647-BA57-0EEA425CDBF8}" type="presOf" srcId="{19E201A5-B510-47F9-9FFF-172CB98EBEEE}" destId="{8B8F8671-5D43-4588-B3EB-069B432C2846}" srcOrd="0" destOrd="0" presId="urn:microsoft.com/office/officeart/2005/8/layout/pList1"/>
    <dgm:cxn modelId="{3CD165DB-D0C3-4A10-94E6-9A6A1122DAC3}" type="presOf" srcId="{BE52BFEE-0CB8-4BCA-B2CB-FA64B9A47763}" destId="{275C096C-B3D7-41F7-990C-DF7EB625FD8E}" srcOrd="0" destOrd="0" presId="urn:microsoft.com/office/officeart/2005/8/layout/pList1"/>
    <dgm:cxn modelId="{D63C98E8-5BB0-441B-AFC0-95CEE6771920}" type="presOf" srcId="{4C79043D-9F32-49B4-BE01-A4F69D69EF20}" destId="{248A0C1D-2144-4195-B29D-4587DF849927}" srcOrd="0" destOrd="0" presId="urn:microsoft.com/office/officeart/2005/8/layout/pList1"/>
    <dgm:cxn modelId="{60C0A4F0-6AB3-4EA2-A9A1-77D3EF64B3CE}" srcId="{BE52BFEE-0CB8-4BCA-B2CB-FA64B9A47763}" destId="{4C79043D-9F32-49B4-BE01-A4F69D69EF20}" srcOrd="5" destOrd="0" parTransId="{DCA04124-013F-425D-8014-3680A4C6BE05}" sibTransId="{267A23E4-0966-4D2D-9A17-C778DBFCAFD9}"/>
    <dgm:cxn modelId="{D3611751-8ED7-44A8-9590-CC681CA867B7}" type="presParOf" srcId="{275C096C-B3D7-41F7-990C-DF7EB625FD8E}" destId="{5AD5E4C0-A5FF-459D-96DC-01603AA19B0D}" srcOrd="0" destOrd="0" presId="urn:microsoft.com/office/officeart/2005/8/layout/pList1"/>
    <dgm:cxn modelId="{E8FA4CF3-CB7F-4C09-8A16-615D4C5A69A7}" type="presParOf" srcId="{5AD5E4C0-A5FF-459D-96DC-01603AA19B0D}" destId="{08546702-CBB8-412D-AAE2-D07712DFF752}" srcOrd="0" destOrd="0" presId="urn:microsoft.com/office/officeart/2005/8/layout/pList1"/>
    <dgm:cxn modelId="{8F907B69-343A-4C14-9474-6DA25EFB5654}" type="presParOf" srcId="{5AD5E4C0-A5FF-459D-96DC-01603AA19B0D}" destId="{7219E861-3FC7-49EB-8399-6577724D0840}" srcOrd="1" destOrd="0" presId="urn:microsoft.com/office/officeart/2005/8/layout/pList1"/>
    <dgm:cxn modelId="{771D324F-2EBD-415F-B937-3AC20BCF0B64}" type="presParOf" srcId="{275C096C-B3D7-41F7-990C-DF7EB625FD8E}" destId="{DA2E7F7E-17EA-4EF5-9EA2-D2474C33853F}" srcOrd="1" destOrd="0" presId="urn:microsoft.com/office/officeart/2005/8/layout/pList1"/>
    <dgm:cxn modelId="{A2DE5AA8-0ECC-4C91-B9F6-E3902F359D1B}" type="presParOf" srcId="{275C096C-B3D7-41F7-990C-DF7EB625FD8E}" destId="{9B655680-0C75-445E-818F-B38AE52019D5}" srcOrd="2" destOrd="0" presId="urn:microsoft.com/office/officeart/2005/8/layout/pList1"/>
    <dgm:cxn modelId="{65A10819-CD48-41DE-B621-94C51472D14D}" type="presParOf" srcId="{9B655680-0C75-445E-818F-B38AE52019D5}" destId="{973836BA-3915-419B-B809-1EA9DEEB7602}" srcOrd="0" destOrd="0" presId="urn:microsoft.com/office/officeart/2005/8/layout/pList1"/>
    <dgm:cxn modelId="{97976C16-388D-41AD-A505-7A9F14ED9F4A}" type="presParOf" srcId="{9B655680-0C75-445E-818F-B38AE52019D5}" destId="{7B8B2B6E-617B-42A7-8E29-F83EDCD5678F}" srcOrd="1" destOrd="0" presId="urn:microsoft.com/office/officeart/2005/8/layout/pList1"/>
    <dgm:cxn modelId="{D5EA3CFB-6D10-43B3-A751-B7DF31A92937}" type="presParOf" srcId="{275C096C-B3D7-41F7-990C-DF7EB625FD8E}" destId="{784D2EA2-39E4-458A-9307-C622D2A4C7B4}" srcOrd="3" destOrd="0" presId="urn:microsoft.com/office/officeart/2005/8/layout/pList1"/>
    <dgm:cxn modelId="{BEA9709A-BEF7-4280-839C-30C6FC01E2B1}" type="presParOf" srcId="{275C096C-B3D7-41F7-990C-DF7EB625FD8E}" destId="{BEA33FDF-ACF0-40B9-BE93-9635D082E660}" srcOrd="4" destOrd="0" presId="urn:microsoft.com/office/officeart/2005/8/layout/pList1"/>
    <dgm:cxn modelId="{C44ADCCA-8D42-459C-8F11-8C6D474002E4}" type="presParOf" srcId="{BEA33FDF-ACF0-40B9-BE93-9635D082E660}" destId="{BD79A1A1-63EB-4265-89D1-C054D7B063DB}" srcOrd="0" destOrd="0" presId="urn:microsoft.com/office/officeart/2005/8/layout/pList1"/>
    <dgm:cxn modelId="{5039C52A-66AA-41E1-ABE6-26A6003FF135}" type="presParOf" srcId="{BEA33FDF-ACF0-40B9-BE93-9635D082E660}" destId="{1C933CE6-5BE1-4FC2-96AD-55F36083DB4A}" srcOrd="1" destOrd="0" presId="urn:microsoft.com/office/officeart/2005/8/layout/pList1"/>
    <dgm:cxn modelId="{6F2D30B0-1702-42DE-848A-0A7FCEDE0208}" type="presParOf" srcId="{275C096C-B3D7-41F7-990C-DF7EB625FD8E}" destId="{3B6D587E-9DC6-41BF-84E9-66B406E261CC}" srcOrd="5" destOrd="0" presId="urn:microsoft.com/office/officeart/2005/8/layout/pList1"/>
    <dgm:cxn modelId="{0351E8F3-F18C-49B2-9CB3-722DE210FDFF}" type="presParOf" srcId="{275C096C-B3D7-41F7-990C-DF7EB625FD8E}" destId="{76C61950-23BE-4FA7-8E9B-BE0EF296C724}" srcOrd="6" destOrd="0" presId="urn:microsoft.com/office/officeart/2005/8/layout/pList1"/>
    <dgm:cxn modelId="{C9C0DA86-0F80-44CB-BEE2-4BB546B21492}" type="presParOf" srcId="{76C61950-23BE-4FA7-8E9B-BE0EF296C724}" destId="{B5A957FE-9AE4-44E4-893F-37DE9EFC80EB}" srcOrd="0" destOrd="0" presId="urn:microsoft.com/office/officeart/2005/8/layout/pList1"/>
    <dgm:cxn modelId="{B93AA083-1BC2-48BF-BE21-3E910F5F53B4}" type="presParOf" srcId="{76C61950-23BE-4FA7-8E9B-BE0EF296C724}" destId="{037E7AA9-3714-4BDD-9F6F-762B3AB1A238}" srcOrd="1" destOrd="0" presId="urn:microsoft.com/office/officeart/2005/8/layout/pList1"/>
    <dgm:cxn modelId="{24F00CAC-A010-4FF9-9711-9FAD9CD8BC44}" type="presParOf" srcId="{275C096C-B3D7-41F7-990C-DF7EB625FD8E}" destId="{523E1F1A-01A7-431B-BC57-EBD9C798C761}" srcOrd="7" destOrd="0" presId="urn:microsoft.com/office/officeart/2005/8/layout/pList1"/>
    <dgm:cxn modelId="{FD5AA711-CE68-4CCD-9C54-3A59141C030F}" type="presParOf" srcId="{275C096C-B3D7-41F7-990C-DF7EB625FD8E}" destId="{1FA5061B-9806-4A11-9489-E0AAB9E23878}" srcOrd="8" destOrd="0" presId="urn:microsoft.com/office/officeart/2005/8/layout/pList1"/>
    <dgm:cxn modelId="{6F71A224-8895-4858-9FCD-625E4C0F6CCB}" type="presParOf" srcId="{1FA5061B-9806-4A11-9489-E0AAB9E23878}" destId="{AEBB4AA3-B2B8-455F-A169-77F9138E1B43}" srcOrd="0" destOrd="0" presId="urn:microsoft.com/office/officeart/2005/8/layout/pList1"/>
    <dgm:cxn modelId="{A898EAEF-60CF-4E6E-B2F6-3D5517C1EA62}" type="presParOf" srcId="{1FA5061B-9806-4A11-9489-E0AAB9E23878}" destId="{9850B54B-31F8-496E-AD17-1D5A60D8D926}" srcOrd="1" destOrd="0" presId="urn:microsoft.com/office/officeart/2005/8/layout/pList1"/>
    <dgm:cxn modelId="{EE3C0F54-25C3-44A4-96F7-3F9D151775E8}" type="presParOf" srcId="{275C096C-B3D7-41F7-990C-DF7EB625FD8E}" destId="{86B56303-5D29-4E5A-9E74-991F6E7AA93E}" srcOrd="9" destOrd="0" presId="urn:microsoft.com/office/officeart/2005/8/layout/pList1"/>
    <dgm:cxn modelId="{968B6AFF-46FE-4143-9495-5D8D33C4B856}" type="presParOf" srcId="{275C096C-B3D7-41F7-990C-DF7EB625FD8E}" destId="{C30FAD17-1C6D-4170-A9A4-F8B22BF7C547}" srcOrd="10" destOrd="0" presId="urn:microsoft.com/office/officeart/2005/8/layout/pList1"/>
    <dgm:cxn modelId="{15268114-0F71-43DE-8E38-1D9D8BDF7CB7}" type="presParOf" srcId="{C30FAD17-1C6D-4170-A9A4-F8B22BF7C547}" destId="{973D72ED-1E88-4FA7-A201-BC7FB8A7EF7C}" srcOrd="0" destOrd="0" presId="urn:microsoft.com/office/officeart/2005/8/layout/pList1"/>
    <dgm:cxn modelId="{15869121-F6EA-4450-98BB-28E2A882CF55}" type="presParOf" srcId="{C30FAD17-1C6D-4170-A9A4-F8B22BF7C547}" destId="{248A0C1D-2144-4195-B29D-4587DF849927}" srcOrd="1" destOrd="0" presId="urn:microsoft.com/office/officeart/2005/8/layout/pList1"/>
    <dgm:cxn modelId="{FDC16598-EE0D-46C6-967A-E60BEE94553F}" type="presParOf" srcId="{275C096C-B3D7-41F7-990C-DF7EB625FD8E}" destId="{03AE63F2-3A0F-4B07-8E27-C9BC86F5780F}" srcOrd="11" destOrd="0" presId="urn:microsoft.com/office/officeart/2005/8/layout/pList1"/>
    <dgm:cxn modelId="{FF90A053-C78C-44FC-B010-1A9F7E6A9E41}" type="presParOf" srcId="{275C096C-B3D7-41F7-990C-DF7EB625FD8E}" destId="{D8241511-8454-4768-A1AE-4A176D34CF30}" srcOrd="12" destOrd="0" presId="urn:microsoft.com/office/officeart/2005/8/layout/pList1"/>
    <dgm:cxn modelId="{89243E25-2EF9-4D79-A07F-8E4F42AECDC3}" type="presParOf" srcId="{D8241511-8454-4768-A1AE-4A176D34CF30}" destId="{62CB5424-AE72-4D33-892D-3D40D106393C}" srcOrd="0" destOrd="0" presId="urn:microsoft.com/office/officeart/2005/8/layout/pList1"/>
    <dgm:cxn modelId="{706ACDFE-4D93-44BA-A76D-F7999DABE07D}" type="presParOf" srcId="{D8241511-8454-4768-A1AE-4A176D34CF30}" destId="{8B8F8671-5D43-4588-B3EB-069B432C2846}" srcOrd="1" destOrd="0" presId="urn:microsoft.com/office/officeart/2005/8/layout/pList1"/>
    <dgm:cxn modelId="{6E85785C-97A0-4C34-8DA6-B71BB73898F4}" type="presParOf" srcId="{275C096C-B3D7-41F7-990C-DF7EB625FD8E}" destId="{34E4A000-ECF6-441E-AE58-72A2B3B2827B}" srcOrd="13" destOrd="0" presId="urn:microsoft.com/office/officeart/2005/8/layout/pList1"/>
    <dgm:cxn modelId="{158641A2-DEFC-4D15-8F39-61BF97D67230}" type="presParOf" srcId="{275C096C-B3D7-41F7-990C-DF7EB625FD8E}" destId="{16A43EA4-6CE0-438C-80B1-213912FD5075}" srcOrd="14" destOrd="0" presId="urn:microsoft.com/office/officeart/2005/8/layout/pList1"/>
    <dgm:cxn modelId="{D5A87A37-17A5-4E66-80BC-6EC67A290552}" type="presParOf" srcId="{16A43EA4-6CE0-438C-80B1-213912FD5075}" destId="{B3082CB3-9805-4AAE-96D2-B965F1FAE3FF}" srcOrd="0" destOrd="0" presId="urn:microsoft.com/office/officeart/2005/8/layout/pList1"/>
    <dgm:cxn modelId="{26012DDA-C7BC-4C1B-8668-8835C646175A}" type="presParOf" srcId="{16A43EA4-6CE0-438C-80B1-213912FD5075}" destId="{C8339BED-DB7C-43A9-B944-82C8E02D34B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995AD9F9-0D5F-4C10-9EEE-363884B92C40}"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n-US"/>
        </a:p>
      </dgm:t>
    </dgm:pt>
    <dgm:pt modelId="{8314EB11-9708-4CB7-A784-EBD9A2B6BA2D}" type="parTrans" cxnId="{EEBC52EE-8C0B-4960-8E45-0625FCFC41A1}">
      <dgm:prSet/>
      <dgm:spPr/>
      <dgm:t>
        <a:bodyPr/>
        <a:lstStyle/>
        <a:p>
          <a:endParaRPr lang="en-US"/>
        </a:p>
      </dgm:t>
    </dgm:pt>
    <dgm:pt modelId="{44859592-2949-4E99-AC3F-081979AED4F3}">
      <dgm:prSet phldrT="[Text]" custT="1"/>
      <dgm:spPr/>
      <dgm:t>
        <a:bodyPr/>
        <a:lstStyle/>
        <a:p>
          <a:r>
            <a:rPr lang="en-US" sz="2000" b="1"/>
            <a:t>Research $395.8M </a:t>
          </a:r>
          <a:r>
            <a:rPr lang="en-US" sz="2000" b="1">
              <a:solidFill>
                <a:srgbClr val="C00000"/>
              </a:solidFill>
            </a:rPr>
            <a:t>(-$30.4M</a:t>
          </a:r>
          <a:r>
            <a:rPr lang="en-US" sz="2000" b="1"/>
            <a:t>, -7.1% from FY 2024 Enacted)</a:t>
          </a:r>
        </a:p>
      </dgm:t>
    </dgm:pt>
    <dgm:pt modelId="{96CE6F3F-AB4D-409B-B2C7-B20ED522C277}" type="parTrans" cxnId="{E58274FF-7317-4BD6-A2B5-465B93573759}">
      <dgm:prSet/>
      <dgm:spPr/>
      <dgm:t>
        <a:bodyPr/>
        <a:lstStyle/>
        <a:p>
          <a:endParaRPr lang="en-US"/>
        </a:p>
      </dgm:t>
    </dgm:pt>
    <dgm:pt modelId="{B26E81B5-0862-42BF-BF42-7B342E6E81F6}">
      <dgm:prSet custT="1"/>
      <dgm:spPr/>
      <dgm:t>
        <a:bodyPr/>
        <a:lstStyle/>
        <a:p>
          <a:r>
            <a:rPr lang="en-US" sz="1500" b="1">
              <a:solidFill>
                <a:srgbClr val="106636"/>
              </a:solidFill>
            </a:rPr>
            <a:t>$24M increase </a:t>
          </a:r>
          <a:r>
            <a:rPr lang="en-US" sz="1500"/>
            <a:t>for AI/ML.  </a:t>
          </a:r>
          <a:r>
            <a:rPr lang="en-US" sz="1500" b="1">
              <a:solidFill>
                <a:srgbClr val="106636"/>
              </a:solidFill>
            </a:rPr>
            <a:t>$8M increase </a:t>
          </a:r>
          <a:r>
            <a:rPr lang="en-US" sz="1500"/>
            <a:t>for RENEW and FAIR</a:t>
          </a:r>
        </a:p>
      </dgm:t>
    </dgm:pt>
    <dgm:pt modelId="{A2FF24CF-B141-4F26-8D18-FF855A2C6245}" type="sibTrans" cxnId="{E58274FF-7317-4BD6-A2B5-465B93573759}">
      <dgm:prSet/>
      <dgm:spPr/>
      <dgm:t>
        <a:bodyPr/>
        <a:lstStyle/>
        <a:p>
          <a:endParaRPr lang="en-US"/>
        </a:p>
      </dgm:t>
    </dgm:pt>
    <dgm:pt modelId="{82E440F3-8B9A-454A-8EB8-7163CDFEA841}" type="sibTrans" cxnId="{EEBC52EE-8C0B-4960-8E45-0625FCFC41A1}">
      <dgm:prSet/>
      <dgm:spPr/>
      <dgm:t>
        <a:bodyPr/>
        <a:lstStyle/>
        <a:p>
          <a:endParaRPr lang="en-US"/>
        </a:p>
      </dgm:t>
    </dgm:pt>
    <dgm:pt modelId="{6F88A8D6-CE6A-43ED-B1E4-DCBE7B5062D7}" type="parTrans" cxnId="{A39C957C-F062-4DDE-928B-8FEBF5068BF8}">
      <dgm:prSet/>
      <dgm:spPr/>
      <dgm:t>
        <a:bodyPr/>
        <a:lstStyle/>
        <a:p>
          <a:endParaRPr lang="en-US"/>
        </a:p>
      </dgm:t>
    </dgm:pt>
    <dgm:pt modelId="{1188663C-FF83-40D9-90FB-9BBB0554E541}">
      <dgm:prSet phldrT="[Text]" custT="1"/>
      <dgm:spPr/>
      <dgm:t>
        <a:bodyPr/>
        <a:lstStyle/>
        <a:p>
          <a:r>
            <a:rPr lang="en-US" sz="2000" b="1"/>
            <a:t>Facilities Operations $381.7M </a:t>
          </a:r>
          <a:r>
            <a:rPr lang="en-US" sz="2000" b="1">
              <a:solidFill>
                <a:srgbClr val="106636"/>
              </a:solidFill>
            </a:rPr>
            <a:t>(+$33.2M</a:t>
          </a:r>
          <a:r>
            <a:rPr lang="en-US" sz="2000" b="1"/>
            <a:t>, +9.5% above FY 2024 Enacted)</a:t>
          </a:r>
        </a:p>
      </dgm:t>
    </dgm:pt>
    <dgm:pt modelId="{B4E97203-82AF-469F-8F5E-5462D8F531C2}" type="parTrans" cxnId="{04B79891-149D-4C0F-BE47-7B1C717C9C50}">
      <dgm:prSet/>
      <dgm:spPr/>
      <dgm:t>
        <a:bodyPr/>
        <a:lstStyle/>
        <a:p>
          <a:endParaRPr lang="en-US"/>
        </a:p>
      </dgm:t>
    </dgm:pt>
    <dgm:pt modelId="{CD067E7E-66C8-4776-B8B1-76AB0120E72F}">
      <dgm:prSet custT="1"/>
      <dgm:spPr/>
      <dgm:t>
        <a:bodyPr/>
        <a:lstStyle/>
        <a:p>
          <a:r>
            <a:rPr lang="en-US" sz="1500" b="1">
              <a:solidFill>
                <a:schemeClr val="accent1"/>
              </a:solidFill>
            </a:rPr>
            <a:t>Fermilab Accelerator Complex </a:t>
          </a:r>
          <a:r>
            <a:rPr lang="en-US" sz="1500"/>
            <a:t>$166.9M </a:t>
          </a:r>
          <a:r>
            <a:rPr lang="en-US" sz="1500" b="1"/>
            <a:t>(+$25.3M</a:t>
          </a:r>
          <a:r>
            <a:rPr lang="en-US" sz="1500"/>
            <a:t>, +17.9% above FY 2024 Enacted): 5,180 hours</a:t>
          </a:r>
        </a:p>
      </dgm:t>
    </dgm:pt>
    <dgm:pt modelId="{3A25F55C-128A-40BF-B968-FB4537A7A031}" type="sibTrans" cxnId="{04B79891-149D-4C0F-BE47-7B1C717C9C50}">
      <dgm:prSet/>
      <dgm:spPr/>
      <dgm:t>
        <a:bodyPr/>
        <a:lstStyle/>
        <a:p>
          <a:endParaRPr lang="en-US"/>
        </a:p>
      </dgm:t>
    </dgm:pt>
    <dgm:pt modelId="{8C1AB918-1FB4-4038-B0B7-78573EB2A3B5}" type="sibTrans" cxnId="{A39C957C-F062-4DDE-928B-8FEBF5068BF8}">
      <dgm:prSet/>
      <dgm:spPr/>
      <dgm:t>
        <a:bodyPr/>
        <a:lstStyle/>
        <a:p>
          <a:endParaRPr lang="en-US"/>
        </a:p>
      </dgm:t>
    </dgm:pt>
    <dgm:pt modelId="{9B598374-A118-4BC1-82EF-1F492F97CCBF}" type="parTrans" cxnId="{6E4D09E2-1742-460D-82E1-95652AA82738}">
      <dgm:prSet/>
      <dgm:spPr/>
      <dgm:t>
        <a:bodyPr/>
        <a:lstStyle/>
        <a:p>
          <a:endParaRPr lang="en-US"/>
        </a:p>
      </dgm:t>
    </dgm:pt>
    <dgm:pt modelId="{AE8F648F-6D51-4638-AAC0-1B4FCE133122}">
      <dgm:prSet phldrT="[Text]" custT="1"/>
      <dgm:spPr/>
      <dgm:t>
        <a:bodyPr/>
        <a:lstStyle/>
        <a:p>
          <a:r>
            <a:rPr lang="en-US" sz="2000" b="1"/>
            <a:t>Projects $453.2M </a:t>
          </a:r>
          <a:r>
            <a:rPr lang="en-US" sz="2000" b="1">
              <a:solidFill>
                <a:srgbClr val="106636"/>
              </a:solidFill>
            </a:rPr>
            <a:t>(+$28.0M</a:t>
          </a:r>
          <a:r>
            <a:rPr lang="en-US" sz="2000" b="1"/>
            <a:t>, +6.6% above FY 2024 Enacted)</a:t>
          </a:r>
          <a:endParaRPr lang="en-US" sz="2000"/>
        </a:p>
      </dgm:t>
    </dgm:pt>
    <dgm:pt modelId="{0C418357-356E-46EB-9A4C-983E207BB822}" type="parTrans" cxnId="{5FC69B1F-5B06-4C14-A753-422F7DB16A60}">
      <dgm:prSet/>
      <dgm:spPr/>
      <dgm:t>
        <a:bodyPr/>
        <a:lstStyle/>
        <a:p>
          <a:endParaRPr lang="en-US"/>
        </a:p>
      </dgm:t>
    </dgm:pt>
    <dgm:pt modelId="{BC8D6F69-F8FB-438B-AA89-413A9560A179}">
      <dgm:prSet custT="1"/>
      <dgm:spPr/>
      <dgm:t>
        <a:bodyPr/>
        <a:lstStyle/>
        <a:p>
          <a:r>
            <a:rPr lang="en-US" sz="1500" b="1">
              <a:solidFill>
                <a:srgbClr val="002060"/>
              </a:solidFill>
            </a:rPr>
            <a:t>LBNF/DUNE </a:t>
          </a:r>
          <a:r>
            <a:rPr lang="en-US" sz="1500"/>
            <a:t>$280M (+$25M, +10% above FY 2024 Enacted to support LBNF/DUNE’s five subprojects) </a:t>
          </a:r>
        </a:p>
      </dgm:t>
    </dgm:pt>
    <dgm:pt modelId="{B0B7EF91-131E-4EA4-87ED-4DA5E031CA1A}" type="sibTrans" cxnId="{5FC69B1F-5B06-4C14-A753-422F7DB16A60}">
      <dgm:prSet/>
      <dgm:spPr/>
      <dgm:t>
        <a:bodyPr/>
        <a:lstStyle/>
        <a:p>
          <a:endParaRPr lang="en-US"/>
        </a:p>
      </dgm:t>
    </dgm:pt>
    <dgm:pt modelId="{DAD0BEDB-903C-4C82-9D65-615C4B1CE060}" type="sibTrans" cxnId="{6E4D09E2-1742-460D-82E1-95652AA82738}">
      <dgm:prSet/>
      <dgm:spPr/>
      <dgm:t>
        <a:bodyPr/>
        <a:lstStyle/>
        <a:p>
          <a:endParaRPr lang="en-US"/>
        </a:p>
      </dgm:t>
    </dgm:pt>
    <dgm:pt modelId="{FAD29581-3491-47D3-92DD-2621C5069351}">
      <dgm:prSet custT="1"/>
      <dgm:spPr/>
      <dgm:t>
        <a:bodyPr/>
        <a:lstStyle/>
        <a:p>
          <a:r>
            <a:rPr lang="en-US" sz="1500" b="1">
              <a:solidFill>
                <a:srgbClr val="C00000"/>
              </a:solidFill>
            </a:rPr>
            <a:t>$4M decrease </a:t>
          </a:r>
          <a:r>
            <a:rPr lang="en-US" sz="1500"/>
            <a:t>as Accelerate Innovations in Emerging Technologies concludes</a:t>
          </a:r>
        </a:p>
      </dgm:t>
    </dgm:pt>
    <dgm:pt modelId="{0E87EF49-56B9-468B-BB80-CC35EFA773EC}" type="parTrans" cxnId="{0C232EA7-68AA-436E-B877-17F437D2948E}">
      <dgm:prSet/>
      <dgm:spPr/>
      <dgm:t>
        <a:bodyPr/>
        <a:lstStyle/>
        <a:p>
          <a:endParaRPr lang="en-US"/>
        </a:p>
      </dgm:t>
    </dgm:pt>
    <dgm:pt modelId="{9A107D12-105B-4F2D-8999-0991C2351BEE}" type="sibTrans" cxnId="{0C232EA7-68AA-436E-B877-17F437D2948E}">
      <dgm:prSet/>
      <dgm:spPr/>
      <dgm:t>
        <a:bodyPr/>
        <a:lstStyle/>
        <a:p>
          <a:endParaRPr lang="en-US"/>
        </a:p>
      </dgm:t>
    </dgm:pt>
    <dgm:pt modelId="{7D9EF0E1-9816-428A-A317-EC44684F6C68}">
      <dgm:prSet custT="1"/>
      <dgm:spPr/>
      <dgm:t>
        <a:bodyPr/>
        <a:lstStyle/>
        <a:p>
          <a:r>
            <a:rPr lang="en-US" sz="1500"/>
            <a:t>QIS, Microelectronics, Advanced Computing, and Accelerator Science and Technology continue at the FY 2024 Enacted Level</a:t>
          </a:r>
        </a:p>
      </dgm:t>
    </dgm:pt>
    <dgm:pt modelId="{854E4BED-47A6-4C8B-BA29-7BA61BBEC891}" type="parTrans" cxnId="{AD10FAF0-22F5-4F53-A5C1-3C86F9675A09}">
      <dgm:prSet/>
      <dgm:spPr/>
      <dgm:t>
        <a:bodyPr/>
        <a:lstStyle/>
        <a:p>
          <a:endParaRPr lang="en-US"/>
        </a:p>
      </dgm:t>
    </dgm:pt>
    <dgm:pt modelId="{BEC4BAA1-7F05-4252-AA7E-7881C581C2CA}" type="sibTrans" cxnId="{AD10FAF0-22F5-4F53-A5C1-3C86F9675A09}">
      <dgm:prSet/>
      <dgm:spPr/>
      <dgm:t>
        <a:bodyPr/>
        <a:lstStyle/>
        <a:p>
          <a:endParaRPr lang="en-US"/>
        </a:p>
      </dgm:t>
    </dgm:pt>
    <dgm:pt modelId="{F196AEAA-F076-48D5-BF99-407C44D351DD}">
      <dgm:prSet custT="1"/>
      <dgm:spPr/>
      <dgm:t>
        <a:bodyPr/>
        <a:lstStyle/>
        <a:p>
          <a:r>
            <a:rPr lang="en-US" sz="1500" b="1">
              <a:solidFill>
                <a:srgbClr val="C00000"/>
              </a:solidFill>
            </a:rPr>
            <a:t>$59.9M decrease </a:t>
          </a:r>
          <a:r>
            <a:rPr lang="en-US" sz="1500"/>
            <a:t>to Core Research. Focus support on high-profile research topics and early research results; key contributions and critical U.S. commitments to experiments &amp; projects; University research &amp; training; other priority cross-cutting initiatives</a:t>
          </a:r>
        </a:p>
      </dgm:t>
    </dgm:pt>
    <dgm:pt modelId="{314750D0-A178-4A5F-8E4D-8FA0B31855CA}" type="parTrans" cxnId="{4D42E515-21FE-4D6F-84A1-423016CD3B6E}">
      <dgm:prSet/>
      <dgm:spPr/>
      <dgm:t>
        <a:bodyPr/>
        <a:lstStyle/>
        <a:p>
          <a:endParaRPr lang="en-US"/>
        </a:p>
      </dgm:t>
    </dgm:pt>
    <dgm:pt modelId="{2FA88335-1DB1-42DD-BB28-2EF2CFCC390C}" type="sibTrans" cxnId="{4D42E515-21FE-4D6F-84A1-423016CD3B6E}">
      <dgm:prSet/>
      <dgm:spPr/>
      <dgm:t>
        <a:bodyPr/>
        <a:lstStyle/>
        <a:p>
          <a:endParaRPr lang="en-US"/>
        </a:p>
      </dgm:t>
    </dgm:pt>
    <dgm:pt modelId="{02821CEB-B50D-484E-82FE-3D577A8661D9}">
      <dgm:prSet custT="1"/>
      <dgm:spPr/>
      <dgm:t>
        <a:bodyPr/>
        <a:lstStyle/>
        <a:p>
          <a:r>
            <a:rPr lang="en-US" sz="1500" b="1">
              <a:solidFill>
                <a:schemeClr val="accent1"/>
              </a:solidFill>
            </a:rPr>
            <a:t>SLAC FACET-II </a:t>
          </a:r>
          <a:r>
            <a:rPr lang="en-US" sz="1500"/>
            <a:t>$17.6M (</a:t>
          </a:r>
          <a:r>
            <a:rPr lang="en-US" sz="1500" b="1"/>
            <a:t>+$1.1M</a:t>
          </a:r>
          <a:r>
            <a:rPr lang="en-US" sz="1500"/>
            <a:t>, +6.9% above FY 2024 Enacted): 3,120 hours</a:t>
          </a:r>
        </a:p>
      </dgm:t>
    </dgm:pt>
    <dgm:pt modelId="{48A65224-0E52-437D-BF47-FC0E1060B645}" type="parTrans" cxnId="{522A9C6C-24A5-4D1B-99A4-F179AC7CAC86}">
      <dgm:prSet/>
      <dgm:spPr/>
      <dgm:t>
        <a:bodyPr/>
        <a:lstStyle/>
        <a:p>
          <a:endParaRPr lang="en-US"/>
        </a:p>
      </dgm:t>
    </dgm:pt>
    <dgm:pt modelId="{AD966625-ECCE-443E-BC94-EF5F8EF5548D}" type="sibTrans" cxnId="{522A9C6C-24A5-4D1B-99A4-F179AC7CAC86}">
      <dgm:prSet/>
      <dgm:spPr/>
      <dgm:t>
        <a:bodyPr/>
        <a:lstStyle/>
        <a:p>
          <a:endParaRPr lang="en-US"/>
        </a:p>
      </dgm:t>
    </dgm:pt>
    <dgm:pt modelId="{327A57E3-A1A9-47A8-81C3-1DC72D3E1488}">
      <dgm:prSet custT="1"/>
      <dgm:spPr/>
      <dgm:t>
        <a:bodyPr/>
        <a:lstStyle/>
        <a:p>
          <a:r>
            <a:rPr lang="en-US" sz="1500"/>
            <a:t>U.S. LHC Detector Operations $57.3M (</a:t>
          </a:r>
          <a:r>
            <a:rPr lang="en-US" sz="1500" b="1"/>
            <a:t>+$4.5M</a:t>
          </a:r>
          <a:r>
            <a:rPr lang="en-US" sz="1500"/>
            <a:t>, +8.5% above FY 2024 Enacted)</a:t>
          </a:r>
        </a:p>
      </dgm:t>
    </dgm:pt>
    <dgm:pt modelId="{B3B29351-6B6C-43FD-AB89-2299E822C4B5}" type="parTrans" cxnId="{AD6362A1-7480-4058-AD9E-6494DEEE1BE1}">
      <dgm:prSet/>
      <dgm:spPr/>
      <dgm:t>
        <a:bodyPr/>
        <a:lstStyle/>
        <a:p>
          <a:endParaRPr lang="en-US"/>
        </a:p>
      </dgm:t>
    </dgm:pt>
    <dgm:pt modelId="{DEE6C881-3519-4274-8E98-C749C343842F}" type="sibTrans" cxnId="{AD6362A1-7480-4058-AD9E-6494DEEE1BE1}">
      <dgm:prSet/>
      <dgm:spPr/>
      <dgm:t>
        <a:bodyPr/>
        <a:lstStyle/>
        <a:p>
          <a:endParaRPr lang="en-US"/>
        </a:p>
      </dgm:t>
    </dgm:pt>
    <dgm:pt modelId="{764E94F1-C6B9-4D98-B7AF-E0A3631909C3}">
      <dgm:prSet custT="1"/>
      <dgm:spPr/>
      <dgm:t>
        <a:bodyPr/>
        <a:lstStyle/>
        <a:p>
          <a:r>
            <a:rPr lang="en-US" sz="1500"/>
            <a:t>Vera Rubin Operations $33M (</a:t>
          </a:r>
          <a:r>
            <a:rPr lang="en-US" sz="1500" b="1"/>
            <a:t>+$2.1M</a:t>
          </a:r>
          <a:r>
            <a:rPr lang="en-US" sz="1500"/>
            <a:t>, +6.7% above FY 2024 Enacted)</a:t>
          </a:r>
        </a:p>
      </dgm:t>
    </dgm:pt>
    <dgm:pt modelId="{558E8264-9B52-4CC0-82EF-B6CE1DE724B9}" type="parTrans" cxnId="{EB7E729C-A682-4F39-9635-5766BBA3260F}">
      <dgm:prSet/>
      <dgm:spPr/>
      <dgm:t>
        <a:bodyPr/>
        <a:lstStyle/>
        <a:p>
          <a:endParaRPr lang="en-US"/>
        </a:p>
      </dgm:t>
    </dgm:pt>
    <dgm:pt modelId="{50E5DA5B-23CE-411F-958C-ACE7549A0280}" type="sibTrans" cxnId="{EB7E729C-A682-4F39-9635-5766BBA3260F}">
      <dgm:prSet/>
      <dgm:spPr/>
      <dgm:t>
        <a:bodyPr/>
        <a:lstStyle/>
        <a:p>
          <a:endParaRPr lang="en-US"/>
        </a:p>
      </dgm:t>
    </dgm:pt>
    <dgm:pt modelId="{27BE433E-4D23-4FE9-8B89-F5FE149DE91B}">
      <dgm:prSet custT="1"/>
      <dgm:spPr/>
      <dgm:t>
        <a:bodyPr/>
        <a:lstStyle/>
        <a:p>
          <a:r>
            <a:rPr lang="en-US" sz="1500"/>
            <a:t>Sanford Underground Research Facility $35M (</a:t>
          </a:r>
          <a:r>
            <a:rPr lang="en-US" sz="1500" b="1"/>
            <a:t>No change </a:t>
          </a:r>
          <a:r>
            <a:rPr lang="en-US" sz="1500"/>
            <a:t>from FY 2024 Enacted)</a:t>
          </a:r>
        </a:p>
      </dgm:t>
    </dgm:pt>
    <dgm:pt modelId="{FDA8A7AA-F604-40A8-A5AA-A543A3684911}" type="parTrans" cxnId="{BC037DA0-0A60-4425-952E-A367A953D77A}">
      <dgm:prSet/>
      <dgm:spPr/>
      <dgm:t>
        <a:bodyPr/>
        <a:lstStyle/>
        <a:p>
          <a:endParaRPr lang="en-US"/>
        </a:p>
      </dgm:t>
    </dgm:pt>
    <dgm:pt modelId="{901D151B-5AD8-488A-B289-F9533343F584}" type="sibTrans" cxnId="{BC037DA0-0A60-4425-952E-A367A953D77A}">
      <dgm:prSet/>
      <dgm:spPr/>
      <dgm:t>
        <a:bodyPr/>
        <a:lstStyle/>
        <a:p>
          <a:endParaRPr lang="en-US"/>
        </a:p>
      </dgm:t>
    </dgm:pt>
    <dgm:pt modelId="{58887275-3EF4-47AC-9B33-38A89A60AEA6}">
      <dgm:prSet custT="1"/>
      <dgm:spPr/>
      <dgm:t>
        <a:bodyPr/>
        <a:lstStyle/>
        <a:p>
          <a:r>
            <a:rPr lang="en-US" sz="1500" b="1">
              <a:solidFill>
                <a:srgbClr val="002060"/>
              </a:solidFill>
            </a:rPr>
            <a:t>ACORN</a:t>
          </a:r>
          <a:r>
            <a:rPr lang="en-US" sz="1500"/>
            <a:t> $10M (+$5M, +100% above FY 2024 Enacted)</a:t>
          </a:r>
        </a:p>
      </dgm:t>
    </dgm:pt>
    <dgm:pt modelId="{DCC294DB-7A7F-4513-8D4B-119698DF9724}" type="parTrans" cxnId="{C83AFD29-F90B-4CEF-91F3-F98805FFFD6E}">
      <dgm:prSet/>
      <dgm:spPr/>
      <dgm:t>
        <a:bodyPr/>
        <a:lstStyle/>
        <a:p>
          <a:endParaRPr lang="en-US"/>
        </a:p>
      </dgm:t>
    </dgm:pt>
    <dgm:pt modelId="{A186E0B6-D204-4BBA-8DDB-799180736F48}" type="sibTrans" cxnId="{C83AFD29-F90B-4CEF-91F3-F98805FFFD6E}">
      <dgm:prSet/>
      <dgm:spPr/>
      <dgm:t>
        <a:bodyPr/>
        <a:lstStyle/>
        <a:p>
          <a:endParaRPr lang="en-US"/>
        </a:p>
      </dgm:t>
    </dgm:pt>
    <dgm:pt modelId="{70A451AC-5454-45AD-8F5A-6EB35D953227}">
      <dgm:prSet custT="1"/>
      <dgm:spPr/>
      <dgm:t>
        <a:bodyPr/>
        <a:lstStyle/>
        <a:p>
          <a:r>
            <a:rPr lang="en-US" sz="1500" b="1">
              <a:solidFill>
                <a:srgbClr val="002060"/>
              </a:solidFill>
            </a:rPr>
            <a:t>ATLAS and CMS Detectors </a:t>
          </a:r>
          <a:r>
            <a:rPr lang="en-US" sz="1500"/>
            <a:t>$33.7M (-$2M, -6% below FY 2024 Enacted):  as per the baselined profiles</a:t>
          </a:r>
        </a:p>
      </dgm:t>
    </dgm:pt>
    <dgm:pt modelId="{41F4C211-38A6-46C0-8B45-36E3F48799A0}" type="parTrans" cxnId="{8985332C-03F9-446C-90F8-E62142287B38}">
      <dgm:prSet/>
      <dgm:spPr/>
      <dgm:t>
        <a:bodyPr/>
        <a:lstStyle/>
        <a:p>
          <a:endParaRPr lang="en-US"/>
        </a:p>
      </dgm:t>
    </dgm:pt>
    <dgm:pt modelId="{6DEA371D-34FE-41DA-82A8-DEF8B63E2B7E}" type="sibTrans" cxnId="{8985332C-03F9-446C-90F8-E62142287B38}">
      <dgm:prSet/>
      <dgm:spPr/>
      <dgm:t>
        <a:bodyPr/>
        <a:lstStyle/>
        <a:p>
          <a:endParaRPr lang="en-US"/>
        </a:p>
      </dgm:t>
    </dgm:pt>
    <dgm:pt modelId="{8293BBEF-4AB6-441B-8E08-83FA761EEF8B}">
      <dgm:prSet custT="1"/>
      <dgm:spPr/>
      <dgm:t>
        <a:bodyPr/>
        <a:lstStyle/>
        <a:p>
          <a:endParaRPr lang="en-US" sz="1500"/>
        </a:p>
      </dgm:t>
    </dgm:pt>
    <dgm:pt modelId="{04846400-43DA-4CFD-9518-C36365EB6577}" type="parTrans" cxnId="{38F941BA-B6CB-4E5B-9407-24B558D60EA2}">
      <dgm:prSet/>
      <dgm:spPr/>
      <dgm:t>
        <a:bodyPr/>
        <a:lstStyle/>
        <a:p>
          <a:endParaRPr lang="en-US"/>
        </a:p>
      </dgm:t>
    </dgm:pt>
    <dgm:pt modelId="{EE9F14FD-BF73-461B-B7A1-3AD03C4A96FC}" type="sibTrans" cxnId="{38F941BA-B6CB-4E5B-9407-24B558D60EA2}">
      <dgm:prSet/>
      <dgm:spPr/>
      <dgm:t>
        <a:bodyPr/>
        <a:lstStyle/>
        <a:p>
          <a:endParaRPr lang="en-US"/>
        </a:p>
      </dgm:t>
    </dgm:pt>
    <dgm:pt modelId="{730A02EF-FC48-4132-BA15-D2CF0EC21520}">
      <dgm:prSet custT="1"/>
      <dgm:spPr/>
      <dgm:t>
        <a:bodyPr/>
        <a:lstStyle/>
        <a:p>
          <a:r>
            <a:rPr lang="en-US" sz="1500" b="1">
              <a:solidFill>
                <a:srgbClr val="002060"/>
              </a:solidFill>
            </a:rPr>
            <a:t>CMB-S4</a:t>
          </a:r>
          <a:r>
            <a:rPr lang="en-US" sz="1500"/>
            <a:t> $4.5M (level funding from FY 2024 Enacted)</a:t>
          </a:r>
        </a:p>
      </dgm:t>
    </dgm:pt>
    <dgm:pt modelId="{E465E9CB-011C-4E22-B040-84D067F00A64}" type="parTrans" cxnId="{8EB76DDE-CDEC-481F-889D-539430895CC3}">
      <dgm:prSet/>
      <dgm:spPr/>
      <dgm:t>
        <a:bodyPr/>
        <a:lstStyle/>
        <a:p>
          <a:endParaRPr lang="en-US"/>
        </a:p>
      </dgm:t>
    </dgm:pt>
    <dgm:pt modelId="{A5BF9AC6-8806-432D-9155-C0DAE82B5F0C}" type="sibTrans" cxnId="{8EB76DDE-CDEC-481F-889D-539430895CC3}">
      <dgm:prSet/>
      <dgm:spPr/>
      <dgm:t>
        <a:bodyPr/>
        <a:lstStyle/>
        <a:p>
          <a:endParaRPr lang="en-US"/>
        </a:p>
      </dgm:t>
    </dgm:pt>
    <dgm:pt modelId="{919D5CC1-9610-48E8-AD63-3A017D075CE2}">
      <dgm:prSet custT="1"/>
      <dgm:spPr/>
      <dgm:t>
        <a:bodyPr/>
        <a:lstStyle/>
        <a:p>
          <a:r>
            <a:rPr lang="en-US" sz="1500" b="1">
              <a:solidFill>
                <a:srgbClr val="002060"/>
              </a:solidFill>
            </a:rPr>
            <a:t>PIP-II</a:t>
          </a:r>
          <a:r>
            <a:rPr lang="en-US" sz="1500"/>
            <a:t> $125M (level from FY 2024 Enacted):  continue support for baseline profile </a:t>
          </a:r>
        </a:p>
      </dgm:t>
    </dgm:pt>
    <dgm:pt modelId="{94E89D62-CD0A-4E0D-AF73-CB8046AF053C}" type="sibTrans" cxnId="{5C06C481-088F-49FB-AC42-36637DC18CC5}">
      <dgm:prSet/>
      <dgm:spPr/>
      <dgm:t>
        <a:bodyPr/>
        <a:lstStyle/>
        <a:p>
          <a:endParaRPr lang="en-US"/>
        </a:p>
      </dgm:t>
    </dgm:pt>
    <dgm:pt modelId="{69BF4731-579F-4822-AACC-B60BE9956F35}" type="parTrans" cxnId="{5C06C481-088F-49FB-AC42-36637DC18CC5}">
      <dgm:prSet/>
      <dgm:spPr/>
      <dgm:t>
        <a:bodyPr/>
        <a:lstStyle/>
        <a:p>
          <a:endParaRPr lang="en-US"/>
        </a:p>
      </dgm:t>
    </dgm:pt>
    <dgm:pt modelId="{72B7CA28-A07D-4AA4-9248-DA4E406CC494}" type="pres">
      <dgm:prSet presAssocID="{995AD9F9-0D5F-4C10-9EEE-363884B92C40}" presName="Name0" presStyleCnt="0">
        <dgm:presLayoutVars>
          <dgm:chMax val="7"/>
          <dgm:chPref val="7"/>
          <dgm:dir/>
        </dgm:presLayoutVars>
      </dgm:prSet>
      <dgm:spPr/>
    </dgm:pt>
    <dgm:pt modelId="{F02730D9-CD99-4D54-9F4B-C93A6BD53204}" type="pres">
      <dgm:prSet presAssocID="{995AD9F9-0D5F-4C10-9EEE-363884B92C40}" presName="Name1" presStyleCnt="0"/>
      <dgm:spPr/>
    </dgm:pt>
    <dgm:pt modelId="{6172F648-C732-41DB-ACBB-F9936BDC1E49}" type="pres">
      <dgm:prSet presAssocID="{995AD9F9-0D5F-4C10-9EEE-363884B92C40}" presName="cycle" presStyleCnt="0"/>
      <dgm:spPr/>
    </dgm:pt>
    <dgm:pt modelId="{20AD7E40-6CE7-4AC4-AB8B-8072C850FE94}" type="pres">
      <dgm:prSet presAssocID="{995AD9F9-0D5F-4C10-9EEE-363884B92C40}" presName="srcNode" presStyleLbl="node1" presStyleIdx="0" presStyleCnt="3"/>
      <dgm:spPr/>
    </dgm:pt>
    <dgm:pt modelId="{4363BFFA-081B-4233-BA00-8470CA3E0172}" type="pres">
      <dgm:prSet presAssocID="{995AD9F9-0D5F-4C10-9EEE-363884B92C40}" presName="conn" presStyleLbl="parChTrans1D2" presStyleIdx="0" presStyleCnt="1"/>
      <dgm:spPr/>
    </dgm:pt>
    <dgm:pt modelId="{5EDA166C-3516-480B-95FB-D201B0312B4C}" type="pres">
      <dgm:prSet presAssocID="{995AD9F9-0D5F-4C10-9EEE-363884B92C40}" presName="extraNode" presStyleLbl="node1" presStyleIdx="0" presStyleCnt="3"/>
      <dgm:spPr/>
    </dgm:pt>
    <dgm:pt modelId="{2E43326D-9241-4462-B725-379B8444035C}" type="pres">
      <dgm:prSet presAssocID="{995AD9F9-0D5F-4C10-9EEE-363884B92C40}" presName="dstNode" presStyleLbl="node1" presStyleIdx="0" presStyleCnt="3"/>
      <dgm:spPr/>
    </dgm:pt>
    <dgm:pt modelId="{6EBB1261-E25D-4046-A19F-AE6415B4E187}" type="pres">
      <dgm:prSet presAssocID="{44859592-2949-4E99-AC3F-081979AED4F3}" presName="text_1" presStyleLbl="node1" presStyleIdx="0" presStyleCnt="3" custScaleX="101953" custScaleY="157039" custLinFactNeighborY="-6606">
        <dgm:presLayoutVars>
          <dgm:bulletEnabled val="1"/>
        </dgm:presLayoutVars>
      </dgm:prSet>
      <dgm:spPr/>
    </dgm:pt>
    <dgm:pt modelId="{C91CC32D-4F1D-47E2-B030-A1638A398E3B}" type="pres">
      <dgm:prSet presAssocID="{44859592-2949-4E99-AC3F-081979AED4F3}" presName="accent_1" presStyleCnt="0"/>
      <dgm:spPr/>
    </dgm:pt>
    <dgm:pt modelId="{FA2DBFC0-6A31-4204-910A-25B54218EDF1}" type="pres">
      <dgm:prSet presAssocID="{44859592-2949-4E99-AC3F-081979AED4F3}" presName="accentRepeatNode" presStyleLbl="solidFgAcc1" presStyleIdx="0" presStyleCnt="3"/>
      <dgm:spPr>
        <a:blipFill rotWithShape="0">
          <a:blip xmlns:r="http://schemas.openxmlformats.org/officeDocument/2006/relationships" r:embed="rId1" cstate="print">
            <a:extLst>
              <a:ext uri="{28A0092B-C50C-407E-A947-70E740481C1C}">
                <a14:useLocalDpi xmlns:a14="http://schemas.microsoft.com/office/drawing/2010/main"/>
              </a:ext>
            </a:extLst>
          </a:blip>
          <a:srcRect/>
          <a:stretch>
            <a:fillRect l="-39000" r="-39000"/>
          </a:stretch>
        </a:blipFill>
      </dgm:spPr>
    </dgm:pt>
    <dgm:pt modelId="{6ED66B82-09A8-42FA-9AD0-71F809D525DB}" type="pres">
      <dgm:prSet presAssocID="{1188663C-FF83-40D9-90FB-9BBB0554E541}" presName="text_2" presStyleLbl="node1" presStyleIdx="1" presStyleCnt="3" custScaleY="152779" custLinFactNeighborX="976" custLinFactNeighborY="5505">
        <dgm:presLayoutVars>
          <dgm:bulletEnabled val="1"/>
        </dgm:presLayoutVars>
      </dgm:prSet>
      <dgm:spPr/>
    </dgm:pt>
    <dgm:pt modelId="{EAB93636-049A-4004-84A5-C386A246F52B}" type="pres">
      <dgm:prSet presAssocID="{1188663C-FF83-40D9-90FB-9BBB0554E541}" presName="accent_2" presStyleCnt="0"/>
      <dgm:spPr/>
    </dgm:pt>
    <dgm:pt modelId="{5C9CCE13-EA60-4DBD-B654-18170BA1A649}" type="pres">
      <dgm:prSet presAssocID="{1188663C-FF83-40D9-90FB-9BBB0554E541}" presName="accentRepeatNode" presStyleLbl="solidFgAcc1" presStyleIdx="1" presStyleCnt="3"/>
      <dgm:spPr>
        <a:blipFill rotWithShape="0">
          <a:blip xmlns:r="http://schemas.openxmlformats.org/officeDocument/2006/relationships" r:embed="rId2" cstate="print">
            <a:extLst>
              <a:ext uri="{28A0092B-C50C-407E-A947-70E740481C1C}">
                <a14:useLocalDpi xmlns:a14="http://schemas.microsoft.com/office/drawing/2010/main"/>
              </a:ext>
            </a:extLst>
          </a:blip>
          <a:srcRect/>
          <a:stretch>
            <a:fillRect l="-39000" r="-39000"/>
          </a:stretch>
        </a:blipFill>
      </dgm:spPr>
    </dgm:pt>
    <dgm:pt modelId="{F26D8901-4333-44EF-BFE3-F8927407C78F}" type="pres">
      <dgm:prSet presAssocID="{AE8F648F-6D51-4638-AAC0-1B4FCE133122}" presName="text_3" presStyleLbl="node1" presStyleIdx="2" presStyleCnt="3" custScaleY="146259" custLinFactNeighborX="944" custLinFactNeighborY="11011">
        <dgm:presLayoutVars>
          <dgm:bulletEnabled val="1"/>
        </dgm:presLayoutVars>
      </dgm:prSet>
      <dgm:spPr/>
    </dgm:pt>
    <dgm:pt modelId="{DCF05D08-1EC1-472C-94BD-31BF1D15D3BD}" type="pres">
      <dgm:prSet presAssocID="{AE8F648F-6D51-4638-AAC0-1B4FCE133122}" presName="accent_3" presStyleCnt="0"/>
      <dgm:spPr/>
    </dgm:pt>
    <dgm:pt modelId="{05061CC2-D83D-4039-909F-770CB94EF0E6}" type="pres">
      <dgm:prSet presAssocID="{AE8F648F-6D51-4638-AAC0-1B4FCE133122}" presName="accentRepeatNode" presStyleLbl="solidFgAcc1" presStyleIdx="2" presStyleCnt="3"/>
      <dgm:spPr>
        <a:blipFill rotWithShape="0">
          <a:blip xmlns:r="http://schemas.openxmlformats.org/officeDocument/2006/relationships" r:embed="rId3">
            <a:extLst>
              <a:ext uri="{28A0092B-C50C-407E-A947-70E740481C1C}">
                <a14:useLocalDpi xmlns:a14="http://schemas.microsoft.com/office/drawing/2010/main"/>
              </a:ext>
            </a:extLst>
          </a:blip>
          <a:srcRect/>
          <a:stretch>
            <a:fillRect l="-50000" r="-50000"/>
          </a:stretch>
        </a:blipFill>
      </dgm:spPr>
    </dgm:pt>
  </dgm:ptLst>
  <dgm:cxnLst>
    <dgm:cxn modelId="{1337B70C-D0C9-4EC2-897B-4F4D73FB6A6B}" type="presOf" srcId="{02821CEB-B50D-484E-82FE-3D577A8661D9}" destId="{6ED66B82-09A8-42FA-9AD0-71F809D525DB}" srcOrd="0" destOrd="2" presId="urn:microsoft.com/office/officeart/2008/layout/VerticalCurvedList"/>
    <dgm:cxn modelId="{050CEF0D-0D7F-4A9B-AB2F-686236053971}" type="presOf" srcId="{F196AEAA-F076-48D5-BF99-407C44D351DD}" destId="{6EBB1261-E25D-4046-A19F-AE6415B4E187}" srcOrd="0" destOrd="4" presId="urn:microsoft.com/office/officeart/2008/layout/VerticalCurvedList"/>
    <dgm:cxn modelId="{4D42E515-21FE-4D6F-84A1-423016CD3B6E}" srcId="{44859592-2949-4E99-AC3F-081979AED4F3}" destId="{F196AEAA-F076-48D5-BF99-407C44D351DD}" srcOrd="3" destOrd="0" parTransId="{314750D0-A178-4A5F-8E4D-8FA0B31855CA}" sibTransId="{2FA88335-1DB1-42DD-BB28-2EF2CFCC390C}"/>
    <dgm:cxn modelId="{BF4C3416-5B86-4306-B131-20672BFD2D4B}" type="presOf" srcId="{CD067E7E-66C8-4776-B8B1-76AB0120E72F}" destId="{6ED66B82-09A8-42FA-9AD0-71F809D525DB}" srcOrd="0" destOrd="1" presId="urn:microsoft.com/office/officeart/2008/layout/VerticalCurvedList"/>
    <dgm:cxn modelId="{517FB217-03A4-4A65-8FE7-3D0113AE0D09}" type="presOf" srcId="{919D5CC1-9610-48E8-AD63-3A017D075CE2}" destId="{F26D8901-4333-44EF-BFE3-F8927407C78F}" srcOrd="0" destOrd="5" presId="urn:microsoft.com/office/officeart/2008/layout/VerticalCurvedList"/>
    <dgm:cxn modelId="{614A931B-D520-463E-BEAD-1CA14854D298}" type="presOf" srcId="{BC8D6F69-F8FB-438B-AA89-413A9560A179}" destId="{F26D8901-4333-44EF-BFE3-F8927407C78F}" srcOrd="0" destOrd="1" presId="urn:microsoft.com/office/officeart/2008/layout/VerticalCurvedList"/>
    <dgm:cxn modelId="{5FC69B1F-5B06-4C14-A753-422F7DB16A60}" srcId="{AE8F648F-6D51-4638-AAC0-1B4FCE133122}" destId="{BC8D6F69-F8FB-438B-AA89-413A9560A179}" srcOrd="0" destOrd="0" parTransId="{0C418357-356E-46EB-9A4C-983E207BB822}" sibTransId="{B0B7EF91-131E-4EA4-87ED-4DA5E031CA1A}"/>
    <dgm:cxn modelId="{C83AFD29-F90B-4CEF-91F3-F98805FFFD6E}" srcId="{AE8F648F-6D51-4638-AAC0-1B4FCE133122}" destId="{58887275-3EF4-47AC-9B33-38A89A60AEA6}" srcOrd="1" destOrd="0" parTransId="{DCC294DB-7A7F-4513-8D4B-119698DF9724}" sibTransId="{A186E0B6-D204-4BBA-8DDB-799180736F48}"/>
    <dgm:cxn modelId="{8985332C-03F9-446C-90F8-E62142287B38}" srcId="{AE8F648F-6D51-4638-AAC0-1B4FCE133122}" destId="{70A451AC-5454-45AD-8F5A-6EB35D953227}" srcOrd="3" destOrd="0" parTransId="{41F4C211-38A6-46C0-8B45-36E3F48799A0}" sibTransId="{6DEA371D-34FE-41DA-82A8-DEF8B63E2B7E}"/>
    <dgm:cxn modelId="{9C921E46-542C-4D56-82F3-8443CC116278}" type="presOf" srcId="{327A57E3-A1A9-47A8-81C3-1DC72D3E1488}" destId="{6ED66B82-09A8-42FA-9AD0-71F809D525DB}" srcOrd="0" destOrd="3" presId="urn:microsoft.com/office/officeart/2008/layout/VerticalCurvedList"/>
    <dgm:cxn modelId="{522A9C6C-24A5-4D1B-99A4-F179AC7CAC86}" srcId="{1188663C-FF83-40D9-90FB-9BBB0554E541}" destId="{02821CEB-B50D-484E-82FE-3D577A8661D9}" srcOrd="1" destOrd="0" parTransId="{48A65224-0E52-437D-BF47-FC0E1060B645}" sibTransId="{AD966625-ECCE-443E-BC94-EF5F8EF5548D}"/>
    <dgm:cxn modelId="{AC6FD44C-15FE-4F4A-A599-C94E7B52F168}" type="presOf" srcId="{7D9EF0E1-9816-428A-A317-EC44684F6C68}" destId="{6EBB1261-E25D-4046-A19F-AE6415B4E187}" srcOrd="0" destOrd="3" presId="urn:microsoft.com/office/officeart/2008/layout/VerticalCurvedList"/>
    <dgm:cxn modelId="{420A9856-8437-4B8C-9905-478C8C38BF33}" type="presOf" srcId="{44859592-2949-4E99-AC3F-081979AED4F3}" destId="{6EBB1261-E25D-4046-A19F-AE6415B4E187}" srcOrd="0" destOrd="0" presId="urn:microsoft.com/office/officeart/2008/layout/VerticalCurvedList"/>
    <dgm:cxn modelId="{A39C957C-F062-4DDE-928B-8FEBF5068BF8}" srcId="{995AD9F9-0D5F-4C10-9EEE-363884B92C40}" destId="{1188663C-FF83-40D9-90FB-9BBB0554E541}" srcOrd="1" destOrd="0" parTransId="{6F88A8D6-CE6A-43ED-B1E4-DCBE7B5062D7}" sibTransId="{8C1AB918-1FB4-4038-B0B7-78573EB2A3B5}"/>
    <dgm:cxn modelId="{5C06C481-088F-49FB-AC42-36637DC18CC5}" srcId="{AE8F648F-6D51-4638-AAC0-1B4FCE133122}" destId="{919D5CC1-9610-48E8-AD63-3A017D075CE2}" srcOrd="4" destOrd="0" parTransId="{69BF4731-579F-4822-AACC-B60BE9956F35}" sibTransId="{94E89D62-CD0A-4E0D-AF73-CB8046AF053C}"/>
    <dgm:cxn modelId="{04B79891-149D-4C0F-BE47-7B1C717C9C50}" srcId="{1188663C-FF83-40D9-90FB-9BBB0554E541}" destId="{CD067E7E-66C8-4776-B8B1-76AB0120E72F}" srcOrd="0" destOrd="0" parTransId="{B4E97203-82AF-469F-8F5E-5462D8F531C2}" sibTransId="{3A25F55C-128A-40BF-B968-FB4537A7A031}"/>
    <dgm:cxn modelId="{EB7E729C-A682-4F39-9635-5766BBA3260F}" srcId="{1188663C-FF83-40D9-90FB-9BBB0554E541}" destId="{764E94F1-C6B9-4D98-B7AF-E0A3631909C3}" srcOrd="3" destOrd="0" parTransId="{558E8264-9B52-4CC0-82EF-B6CE1DE724B9}" sibTransId="{50E5DA5B-23CE-411F-958C-ACE7549A0280}"/>
    <dgm:cxn modelId="{2F46EC9F-6C3D-4301-A0D2-99BF8DE4A1AE}" type="presOf" srcId="{8293BBEF-4AB6-441B-8E08-83FA761EEF8B}" destId="{F26D8901-4333-44EF-BFE3-F8927407C78F}" srcOrd="0" destOrd="6" presId="urn:microsoft.com/office/officeart/2008/layout/VerticalCurvedList"/>
    <dgm:cxn modelId="{BC037DA0-0A60-4425-952E-A367A953D77A}" srcId="{1188663C-FF83-40D9-90FB-9BBB0554E541}" destId="{27BE433E-4D23-4FE9-8B89-F5FE149DE91B}" srcOrd="4" destOrd="0" parTransId="{FDA8A7AA-F604-40A8-A5AA-A543A3684911}" sibTransId="{901D151B-5AD8-488A-B289-F9533343F584}"/>
    <dgm:cxn modelId="{AD6362A1-7480-4058-AD9E-6494DEEE1BE1}" srcId="{1188663C-FF83-40D9-90FB-9BBB0554E541}" destId="{327A57E3-A1A9-47A8-81C3-1DC72D3E1488}" srcOrd="2" destOrd="0" parTransId="{B3B29351-6B6C-43FD-AB89-2299E822C4B5}" sibTransId="{DEE6C881-3519-4274-8E98-C749C343842F}"/>
    <dgm:cxn modelId="{63A4F7A2-C757-4B33-BF25-421A71747940}" type="presOf" srcId="{27BE433E-4D23-4FE9-8B89-F5FE149DE91B}" destId="{6ED66B82-09A8-42FA-9AD0-71F809D525DB}" srcOrd="0" destOrd="5" presId="urn:microsoft.com/office/officeart/2008/layout/VerticalCurvedList"/>
    <dgm:cxn modelId="{0C232EA7-68AA-436E-B877-17F437D2948E}" srcId="{44859592-2949-4E99-AC3F-081979AED4F3}" destId="{FAD29581-3491-47D3-92DD-2621C5069351}" srcOrd="1" destOrd="0" parTransId="{0E87EF49-56B9-468B-BB80-CC35EFA773EC}" sibTransId="{9A107D12-105B-4F2D-8999-0991C2351BEE}"/>
    <dgm:cxn modelId="{38F941BA-B6CB-4E5B-9407-24B558D60EA2}" srcId="{AE8F648F-6D51-4638-AAC0-1B4FCE133122}" destId="{8293BBEF-4AB6-441B-8E08-83FA761EEF8B}" srcOrd="5" destOrd="0" parTransId="{04846400-43DA-4CFD-9518-C36365EB6577}" sibTransId="{EE9F14FD-BF73-461B-B7A1-3AD03C4A96FC}"/>
    <dgm:cxn modelId="{B6CE25C1-970F-4BB6-9848-997078645B50}" type="presOf" srcId="{995AD9F9-0D5F-4C10-9EEE-363884B92C40}" destId="{72B7CA28-A07D-4AA4-9248-DA4E406CC494}" srcOrd="0" destOrd="0" presId="urn:microsoft.com/office/officeart/2008/layout/VerticalCurvedList"/>
    <dgm:cxn modelId="{24E7B0C4-4A2B-49A3-917D-E645429315A5}" type="presOf" srcId="{730A02EF-FC48-4132-BA15-D2CF0EC21520}" destId="{F26D8901-4333-44EF-BFE3-F8927407C78F}" srcOrd="0" destOrd="3" presId="urn:microsoft.com/office/officeart/2008/layout/VerticalCurvedList"/>
    <dgm:cxn modelId="{E7D112C5-DF9E-4CE2-A54E-B0F4A1463FE6}" type="presOf" srcId="{A2FF24CF-B141-4F26-8D18-FF855A2C6245}" destId="{4363BFFA-081B-4233-BA00-8470CA3E0172}" srcOrd="0" destOrd="0" presId="urn:microsoft.com/office/officeart/2008/layout/VerticalCurvedList"/>
    <dgm:cxn modelId="{68175AC5-DF48-473A-9F5B-149C91E7E726}" type="presOf" srcId="{58887275-3EF4-47AC-9B33-38A89A60AEA6}" destId="{F26D8901-4333-44EF-BFE3-F8927407C78F}" srcOrd="0" destOrd="2" presId="urn:microsoft.com/office/officeart/2008/layout/VerticalCurvedList"/>
    <dgm:cxn modelId="{6C6708CE-95C2-4DFF-A4E8-D70429F1DB98}" type="presOf" srcId="{1188663C-FF83-40D9-90FB-9BBB0554E541}" destId="{6ED66B82-09A8-42FA-9AD0-71F809D525DB}" srcOrd="0" destOrd="0" presId="urn:microsoft.com/office/officeart/2008/layout/VerticalCurvedList"/>
    <dgm:cxn modelId="{9B9CE3D7-CB20-4C37-9D64-92C4BCAE5FC6}" type="presOf" srcId="{B26E81B5-0862-42BF-BF42-7B342E6E81F6}" destId="{6EBB1261-E25D-4046-A19F-AE6415B4E187}" srcOrd="0" destOrd="1" presId="urn:microsoft.com/office/officeart/2008/layout/VerticalCurvedList"/>
    <dgm:cxn modelId="{8EB76DDE-CDEC-481F-889D-539430895CC3}" srcId="{AE8F648F-6D51-4638-AAC0-1B4FCE133122}" destId="{730A02EF-FC48-4132-BA15-D2CF0EC21520}" srcOrd="2" destOrd="0" parTransId="{E465E9CB-011C-4E22-B040-84D067F00A64}" sibTransId="{A5BF9AC6-8806-432D-9155-C0DAE82B5F0C}"/>
    <dgm:cxn modelId="{676135E0-9F13-4BD5-92E9-EF132D9B6BD8}" type="presOf" srcId="{764E94F1-C6B9-4D98-B7AF-E0A3631909C3}" destId="{6ED66B82-09A8-42FA-9AD0-71F809D525DB}" srcOrd="0" destOrd="4" presId="urn:microsoft.com/office/officeart/2008/layout/VerticalCurvedList"/>
    <dgm:cxn modelId="{6E4D09E2-1742-460D-82E1-95652AA82738}" srcId="{995AD9F9-0D5F-4C10-9EEE-363884B92C40}" destId="{AE8F648F-6D51-4638-AAC0-1B4FCE133122}" srcOrd="2" destOrd="0" parTransId="{9B598374-A118-4BC1-82EF-1F492F97CCBF}" sibTransId="{DAD0BEDB-903C-4C82-9D65-615C4B1CE060}"/>
    <dgm:cxn modelId="{8EA6A6E4-BF09-48A8-9BB1-41494AEF86CD}" type="presOf" srcId="{AE8F648F-6D51-4638-AAC0-1B4FCE133122}" destId="{F26D8901-4333-44EF-BFE3-F8927407C78F}" srcOrd="0" destOrd="0" presId="urn:microsoft.com/office/officeart/2008/layout/VerticalCurvedList"/>
    <dgm:cxn modelId="{EEBC52EE-8C0B-4960-8E45-0625FCFC41A1}" srcId="{995AD9F9-0D5F-4C10-9EEE-363884B92C40}" destId="{44859592-2949-4E99-AC3F-081979AED4F3}" srcOrd="0" destOrd="0" parTransId="{8314EB11-9708-4CB7-A784-EBD9A2B6BA2D}" sibTransId="{82E440F3-8B9A-454A-8EB8-7163CDFEA841}"/>
    <dgm:cxn modelId="{AD10FAF0-22F5-4F53-A5C1-3C86F9675A09}" srcId="{44859592-2949-4E99-AC3F-081979AED4F3}" destId="{7D9EF0E1-9816-428A-A317-EC44684F6C68}" srcOrd="2" destOrd="0" parTransId="{854E4BED-47A6-4C8B-BA29-7BA61BBEC891}" sibTransId="{BEC4BAA1-7F05-4252-AA7E-7881C581C2CA}"/>
    <dgm:cxn modelId="{A8746DF4-1FCE-4304-ACD6-911E5782987E}" type="presOf" srcId="{FAD29581-3491-47D3-92DD-2621C5069351}" destId="{6EBB1261-E25D-4046-A19F-AE6415B4E187}" srcOrd="0" destOrd="2" presId="urn:microsoft.com/office/officeart/2008/layout/VerticalCurvedList"/>
    <dgm:cxn modelId="{AC80C7FC-CFAE-4DDA-A0AE-37360CCB125C}" type="presOf" srcId="{70A451AC-5454-45AD-8F5A-6EB35D953227}" destId="{F26D8901-4333-44EF-BFE3-F8927407C78F}" srcOrd="0" destOrd="4" presId="urn:microsoft.com/office/officeart/2008/layout/VerticalCurvedList"/>
    <dgm:cxn modelId="{E58274FF-7317-4BD6-A2B5-465B93573759}" srcId="{44859592-2949-4E99-AC3F-081979AED4F3}" destId="{B26E81B5-0862-42BF-BF42-7B342E6E81F6}" srcOrd="0" destOrd="0" parTransId="{96CE6F3F-AB4D-409B-B2C7-B20ED522C277}" sibTransId="{A2FF24CF-B141-4F26-8D18-FF855A2C6245}"/>
    <dgm:cxn modelId="{697CC698-B310-4D75-A034-4B8C951EB118}" type="presParOf" srcId="{72B7CA28-A07D-4AA4-9248-DA4E406CC494}" destId="{F02730D9-CD99-4D54-9F4B-C93A6BD53204}" srcOrd="0" destOrd="0" presId="urn:microsoft.com/office/officeart/2008/layout/VerticalCurvedList"/>
    <dgm:cxn modelId="{BDD85F16-622A-4740-B34C-A01BC2505BA6}" type="presParOf" srcId="{F02730D9-CD99-4D54-9F4B-C93A6BD53204}" destId="{6172F648-C732-41DB-ACBB-F9936BDC1E49}" srcOrd="0" destOrd="0" presId="urn:microsoft.com/office/officeart/2008/layout/VerticalCurvedList"/>
    <dgm:cxn modelId="{477B7662-4049-4054-9CFA-AB64F64C274C}" type="presParOf" srcId="{6172F648-C732-41DB-ACBB-F9936BDC1E49}" destId="{20AD7E40-6CE7-4AC4-AB8B-8072C850FE94}" srcOrd="0" destOrd="0" presId="urn:microsoft.com/office/officeart/2008/layout/VerticalCurvedList"/>
    <dgm:cxn modelId="{B43D4DA0-00DA-4B23-989F-FA66BDBB6C40}" type="presParOf" srcId="{6172F648-C732-41DB-ACBB-F9936BDC1E49}" destId="{4363BFFA-081B-4233-BA00-8470CA3E0172}" srcOrd="1" destOrd="0" presId="urn:microsoft.com/office/officeart/2008/layout/VerticalCurvedList"/>
    <dgm:cxn modelId="{BBD7DB83-BD8C-4E59-889B-DC1BD55C8BA4}" type="presParOf" srcId="{6172F648-C732-41DB-ACBB-F9936BDC1E49}" destId="{5EDA166C-3516-480B-95FB-D201B0312B4C}" srcOrd="2" destOrd="0" presId="urn:microsoft.com/office/officeart/2008/layout/VerticalCurvedList"/>
    <dgm:cxn modelId="{BA5576E2-7096-4E79-B045-6BBDF2E39986}" type="presParOf" srcId="{6172F648-C732-41DB-ACBB-F9936BDC1E49}" destId="{2E43326D-9241-4462-B725-379B8444035C}" srcOrd="3" destOrd="0" presId="urn:microsoft.com/office/officeart/2008/layout/VerticalCurvedList"/>
    <dgm:cxn modelId="{F391A40A-4538-4665-AC16-F9DCF34EA1E5}" type="presParOf" srcId="{F02730D9-CD99-4D54-9F4B-C93A6BD53204}" destId="{6EBB1261-E25D-4046-A19F-AE6415B4E187}" srcOrd="1" destOrd="0" presId="urn:microsoft.com/office/officeart/2008/layout/VerticalCurvedList"/>
    <dgm:cxn modelId="{A21E3FC0-E817-4588-A368-60CED1B074DE}" type="presParOf" srcId="{F02730D9-CD99-4D54-9F4B-C93A6BD53204}" destId="{C91CC32D-4F1D-47E2-B030-A1638A398E3B}" srcOrd="2" destOrd="0" presId="urn:microsoft.com/office/officeart/2008/layout/VerticalCurvedList"/>
    <dgm:cxn modelId="{F5ECC8BD-61E9-4865-BE8C-F61F8B66997B}" type="presParOf" srcId="{C91CC32D-4F1D-47E2-B030-A1638A398E3B}" destId="{FA2DBFC0-6A31-4204-910A-25B54218EDF1}" srcOrd="0" destOrd="0" presId="urn:microsoft.com/office/officeart/2008/layout/VerticalCurvedList"/>
    <dgm:cxn modelId="{2ACBDD75-BE79-4548-A888-82D63121CCC8}" type="presParOf" srcId="{F02730D9-CD99-4D54-9F4B-C93A6BD53204}" destId="{6ED66B82-09A8-42FA-9AD0-71F809D525DB}" srcOrd="3" destOrd="0" presId="urn:microsoft.com/office/officeart/2008/layout/VerticalCurvedList"/>
    <dgm:cxn modelId="{743D6E40-8E4D-43F3-B3D7-87C725025837}" type="presParOf" srcId="{F02730D9-CD99-4D54-9F4B-C93A6BD53204}" destId="{EAB93636-049A-4004-84A5-C386A246F52B}" srcOrd="4" destOrd="0" presId="urn:microsoft.com/office/officeart/2008/layout/VerticalCurvedList"/>
    <dgm:cxn modelId="{408A9B2E-BBB0-42AA-A37C-B701FC473309}" type="presParOf" srcId="{EAB93636-049A-4004-84A5-C386A246F52B}" destId="{5C9CCE13-EA60-4DBD-B654-18170BA1A649}" srcOrd="0" destOrd="0" presId="urn:microsoft.com/office/officeart/2008/layout/VerticalCurvedList"/>
    <dgm:cxn modelId="{5CF4D472-94EA-4BE1-B68F-768E5C4B2279}" type="presParOf" srcId="{F02730D9-CD99-4D54-9F4B-C93A6BD53204}" destId="{F26D8901-4333-44EF-BFE3-F8927407C78F}" srcOrd="5" destOrd="0" presId="urn:microsoft.com/office/officeart/2008/layout/VerticalCurvedList"/>
    <dgm:cxn modelId="{C42E7158-77F7-4145-A939-E70A0990AD34}" type="presParOf" srcId="{F02730D9-CD99-4D54-9F4B-C93A6BD53204}" destId="{DCF05D08-1EC1-472C-94BD-31BF1D15D3BD}" srcOrd="6" destOrd="0" presId="urn:microsoft.com/office/officeart/2008/layout/VerticalCurvedList"/>
    <dgm:cxn modelId="{A2F6CF68-FD2B-47A5-942A-DF71C505589C}" type="presParOf" srcId="{DCF05D08-1EC1-472C-94BD-31BF1D15D3BD}" destId="{05061CC2-D83D-4039-909F-770CB94EF0E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46702-CBB8-412D-AAE2-D07712DFF752}">
      <dsp:nvSpPr>
        <dsp:cNvPr id="0" name=""/>
        <dsp:cNvSpPr/>
      </dsp:nvSpPr>
      <dsp:spPr>
        <a:xfrm>
          <a:off x="636908" y="408"/>
          <a:ext cx="2368582" cy="1631953"/>
        </a:xfrm>
        <a:prstGeom prst="round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t="-32000" b="-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19E861-3FC7-49EB-8399-6577724D0840}">
      <dsp:nvSpPr>
        <dsp:cNvPr id="0" name=""/>
        <dsp:cNvSpPr/>
      </dsp:nvSpPr>
      <dsp:spPr>
        <a:xfrm>
          <a:off x="636908" y="1632362"/>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Largest Supporter (~</a:t>
          </a:r>
          <a:r>
            <a:rPr lang="en-US" sz="1400" b="1" kern="1200" dirty="0"/>
            <a:t>85%</a:t>
          </a:r>
          <a:r>
            <a:rPr lang="en-US" sz="1400" kern="1200" dirty="0"/>
            <a:t>) of Particle Physics in the U.S.</a:t>
          </a:r>
        </a:p>
      </dsp:txBody>
      <dsp:txXfrm>
        <a:off x="636908" y="1632362"/>
        <a:ext cx="2368582" cy="878744"/>
      </dsp:txXfrm>
    </dsp:sp>
    <dsp:sp modelId="{973836BA-3915-419B-B809-1EA9DEEB7602}">
      <dsp:nvSpPr>
        <dsp:cNvPr id="0" name=""/>
        <dsp:cNvSpPr/>
      </dsp:nvSpPr>
      <dsp:spPr>
        <a:xfrm>
          <a:off x="3242449" y="408"/>
          <a:ext cx="2368582" cy="1631953"/>
        </a:xfrm>
        <a:prstGeom prst="round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8B2B6E-617B-42A7-8E29-F83EDCD5678F}">
      <dsp:nvSpPr>
        <dsp:cNvPr id="0" name=""/>
        <dsp:cNvSpPr/>
      </dsp:nvSpPr>
      <dsp:spPr>
        <a:xfrm>
          <a:off x="3242449" y="1632362"/>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Funding at &gt;</a:t>
          </a:r>
          <a:r>
            <a:rPr lang="en-US" sz="1400" b="1" kern="1200" dirty="0"/>
            <a:t>180</a:t>
          </a:r>
          <a:r>
            <a:rPr lang="en-US" sz="1400" kern="1200" dirty="0"/>
            <a:t> Institutions, including 12 DOE Labs</a:t>
          </a:r>
        </a:p>
      </dsp:txBody>
      <dsp:txXfrm>
        <a:off x="3242449" y="1632362"/>
        <a:ext cx="2368582" cy="878744"/>
      </dsp:txXfrm>
    </dsp:sp>
    <dsp:sp modelId="{BD79A1A1-63EB-4265-89D1-C054D7B063DB}">
      <dsp:nvSpPr>
        <dsp:cNvPr id="0" name=""/>
        <dsp:cNvSpPr/>
      </dsp:nvSpPr>
      <dsp:spPr>
        <a:xfrm>
          <a:off x="5847989" y="408"/>
          <a:ext cx="2368582" cy="1631953"/>
        </a:xfrm>
        <a:prstGeom prst="round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933CE6-5BE1-4FC2-96AD-55F36083DB4A}">
      <dsp:nvSpPr>
        <dsp:cNvPr id="0" name=""/>
        <dsp:cNvSpPr/>
      </dsp:nvSpPr>
      <dsp:spPr>
        <a:xfrm>
          <a:off x="5847989" y="1632362"/>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dirty="0"/>
            <a:t>[Snowmass, July 2022, Seattle] </a:t>
          </a:r>
          <a:br>
            <a:rPr lang="en-US" sz="1400" kern="1200" dirty="0"/>
          </a:br>
          <a:r>
            <a:rPr lang="en-US" sz="1400" kern="1200" dirty="0"/>
            <a:t>Over </a:t>
          </a:r>
          <a:r>
            <a:rPr lang="en-US" sz="1400" b="1" kern="1200" dirty="0"/>
            <a:t>1,120</a:t>
          </a:r>
          <a:r>
            <a:rPr lang="en-US" sz="1400" kern="1200" dirty="0"/>
            <a:t> Ph.D. Scientists and </a:t>
          </a:r>
          <a:r>
            <a:rPr lang="en-US" sz="1400" b="1" kern="1200" dirty="0"/>
            <a:t>515</a:t>
          </a:r>
          <a:r>
            <a:rPr lang="en-US" sz="1400" kern="1200" dirty="0"/>
            <a:t> Grad Students Supported</a:t>
          </a:r>
        </a:p>
      </dsp:txBody>
      <dsp:txXfrm>
        <a:off x="5847989" y="1632362"/>
        <a:ext cx="2368582" cy="878744"/>
      </dsp:txXfrm>
    </dsp:sp>
    <dsp:sp modelId="{B5A957FE-9AE4-44E4-893F-37DE9EFC80EB}">
      <dsp:nvSpPr>
        <dsp:cNvPr id="0" name=""/>
        <dsp:cNvSpPr/>
      </dsp:nvSpPr>
      <dsp:spPr>
        <a:xfrm>
          <a:off x="8453529" y="408"/>
          <a:ext cx="2368582" cy="1631953"/>
        </a:xfrm>
        <a:prstGeom prst="round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7E7AA9-3714-4BDD-9F6F-762B3AB1A238}">
      <dsp:nvSpPr>
        <dsp:cNvPr id="0" name=""/>
        <dsp:cNvSpPr/>
      </dsp:nvSpPr>
      <dsp:spPr>
        <a:xfrm>
          <a:off x="8453529" y="1632362"/>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dirty="0"/>
            <a:t>[Fermilab Accelerator Complex]</a:t>
          </a:r>
          <a:br>
            <a:rPr lang="en-US" sz="1200" kern="1200" dirty="0"/>
          </a:br>
          <a:r>
            <a:rPr lang="en-US" sz="1400" kern="1200" dirty="0"/>
            <a:t>Over </a:t>
          </a:r>
          <a:r>
            <a:rPr lang="en-US" sz="1400" b="1" kern="1200" dirty="0"/>
            <a:t>2,345</a:t>
          </a:r>
          <a:r>
            <a:rPr lang="en-US" sz="1400" kern="1200" dirty="0"/>
            <a:t> Users at </a:t>
          </a:r>
          <a:br>
            <a:rPr lang="en-US" sz="1400" kern="1200" dirty="0"/>
          </a:br>
          <a:r>
            <a:rPr lang="en-US" sz="1400" b="1" kern="1200" dirty="0"/>
            <a:t>2</a:t>
          </a:r>
          <a:r>
            <a:rPr lang="en-US" sz="1400" kern="1200" dirty="0"/>
            <a:t> SC Scientific Facilities</a:t>
          </a:r>
        </a:p>
      </dsp:txBody>
      <dsp:txXfrm>
        <a:off x="8453529" y="1632362"/>
        <a:ext cx="2368582" cy="878744"/>
      </dsp:txXfrm>
    </dsp:sp>
    <dsp:sp modelId="{AEBB4AA3-B2B8-455F-A169-77F9138E1B43}">
      <dsp:nvSpPr>
        <dsp:cNvPr id="0" name=""/>
        <dsp:cNvSpPr/>
      </dsp:nvSpPr>
      <dsp:spPr>
        <a:xfrm>
          <a:off x="636908" y="2747964"/>
          <a:ext cx="2368582" cy="1631953"/>
        </a:xfrm>
        <a:prstGeom prst="roundRect">
          <a:avLst/>
        </a:prstGeom>
        <a:blipFill rotWithShape="1">
          <a:blip xmlns:r="http://schemas.openxmlformats.org/officeDocument/2006/relationships" r:embed="rId5" cstate="print">
            <a:extLst>
              <a:ext uri="{28A0092B-C50C-407E-A947-70E740481C1C}">
                <a14:useLocalDpi xmlns:a14="http://schemas.microsoft.com/office/drawing/2010/main"/>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0B54B-31F8-496E-AD17-1D5A60D8D926}">
      <dsp:nvSpPr>
        <dsp:cNvPr id="0" name=""/>
        <dsp:cNvSpPr/>
      </dsp:nvSpPr>
      <dsp:spPr>
        <a:xfrm>
          <a:off x="636908" y="4379918"/>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a:t>
          </a:r>
          <a:r>
            <a:rPr lang="en-US" sz="1400" b="1" kern="1200" dirty="0"/>
            <a:t>30%</a:t>
          </a:r>
          <a:r>
            <a:rPr lang="en-US" sz="1400" kern="1200" dirty="0"/>
            <a:t> of Research to Universities</a:t>
          </a:r>
        </a:p>
      </dsp:txBody>
      <dsp:txXfrm>
        <a:off x="636908" y="4379918"/>
        <a:ext cx="2368582" cy="878744"/>
      </dsp:txXfrm>
    </dsp:sp>
    <dsp:sp modelId="{973D72ED-1E88-4FA7-A201-BC7FB8A7EF7C}">
      <dsp:nvSpPr>
        <dsp:cNvPr id="0" name=""/>
        <dsp:cNvSpPr/>
      </dsp:nvSpPr>
      <dsp:spPr>
        <a:xfrm>
          <a:off x="3242449" y="2747964"/>
          <a:ext cx="2368582" cy="1631953"/>
        </a:xfrm>
        <a:prstGeom prst="roundRect">
          <a:avLst/>
        </a:prstGeom>
        <a:blipFill rotWithShape="1">
          <a:blip xmlns:r="http://schemas.openxmlformats.org/officeDocument/2006/relationships" r:embed="rId6">
            <a:extLst>
              <a:ext uri="{28A0092B-C50C-407E-A947-70E740481C1C}">
                <a14:useLocalDpi xmlns:a14="http://schemas.microsoft.com/office/drawing/2010/main"/>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8A0C1D-2144-4195-B29D-4587DF849927}">
      <dsp:nvSpPr>
        <dsp:cNvPr id="0" name=""/>
        <dsp:cNvSpPr/>
      </dsp:nvSpPr>
      <dsp:spPr>
        <a:xfrm>
          <a:off x="3242449" y="4379918"/>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Research: </a:t>
          </a:r>
        </a:p>
        <a:p>
          <a:pPr marL="0" lvl="0" indent="0" algn="ctr" defTabSz="622300">
            <a:lnSpc>
              <a:spcPct val="90000"/>
            </a:lnSpc>
            <a:spcBef>
              <a:spcPct val="0"/>
            </a:spcBef>
            <a:spcAft>
              <a:spcPct val="35000"/>
            </a:spcAft>
            <a:buNone/>
          </a:pPr>
          <a:r>
            <a:rPr lang="en-US" sz="1400" b="1" kern="1200" dirty="0"/>
            <a:t>36%, $426.3M</a:t>
          </a:r>
        </a:p>
      </dsp:txBody>
      <dsp:txXfrm>
        <a:off x="3242449" y="4379918"/>
        <a:ext cx="2368582" cy="878744"/>
      </dsp:txXfrm>
    </dsp:sp>
    <dsp:sp modelId="{62CB5424-AE72-4D33-892D-3D40D106393C}">
      <dsp:nvSpPr>
        <dsp:cNvPr id="0" name=""/>
        <dsp:cNvSpPr/>
      </dsp:nvSpPr>
      <dsp:spPr>
        <a:xfrm>
          <a:off x="5847989" y="2747964"/>
          <a:ext cx="2368582" cy="1631953"/>
        </a:xfrm>
        <a:prstGeom prst="roundRect">
          <a:avLst/>
        </a:prstGeom>
        <a:blipFill rotWithShape="1">
          <a:blip xmlns:r="http://schemas.openxmlformats.org/officeDocument/2006/relationships" r:embed="rId7" cstate="print">
            <a:extLst>
              <a:ext uri="{28A0092B-C50C-407E-A947-70E740481C1C}">
                <a14:useLocalDpi xmlns:a14="http://schemas.microsoft.com/office/drawing/2010/main"/>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8F8671-5D43-4588-B3EB-069B432C2846}">
      <dsp:nvSpPr>
        <dsp:cNvPr id="0" name=""/>
        <dsp:cNvSpPr/>
      </dsp:nvSpPr>
      <dsp:spPr>
        <a:xfrm>
          <a:off x="5847989" y="4379918"/>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dirty="0"/>
            <a:t>[Vera Rubin Observatory, Chile] </a:t>
          </a:r>
          <a:br>
            <a:rPr lang="en-US" sz="1200" kern="1200" dirty="0"/>
          </a:br>
          <a:r>
            <a:rPr lang="en-US" sz="1400" kern="1200" dirty="0"/>
            <a:t>Facility Operations: </a:t>
          </a:r>
        </a:p>
        <a:p>
          <a:pPr marL="0" lvl="0" indent="0" algn="ctr" defTabSz="533400">
            <a:lnSpc>
              <a:spcPct val="90000"/>
            </a:lnSpc>
            <a:spcBef>
              <a:spcPct val="0"/>
            </a:spcBef>
            <a:spcAft>
              <a:spcPct val="35000"/>
            </a:spcAft>
            <a:buNone/>
          </a:pPr>
          <a:r>
            <a:rPr lang="en-US" sz="1400" b="1" kern="1200" dirty="0"/>
            <a:t>29%, $348.5M </a:t>
          </a:r>
        </a:p>
      </dsp:txBody>
      <dsp:txXfrm>
        <a:off x="5847989" y="4379918"/>
        <a:ext cx="2368582" cy="878744"/>
      </dsp:txXfrm>
    </dsp:sp>
    <dsp:sp modelId="{B3082CB3-9805-4AAE-96D2-B965F1FAE3FF}">
      <dsp:nvSpPr>
        <dsp:cNvPr id="0" name=""/>
        <dsp:cNvSpPr/>
      </dsp:nvSpPr>
      <dsp:spPr>
        <a:xfrm>
          <a:off x="8453529" y="2747964"/>
          <a:ext cx="2368582" cy="1631953"/>
        </a:xfrm>
        <a:prstGeom prst="roundRect">
          <a:avLst/>
        </a:prstGeom>
        <a:blipFill rotWithShape="1">
          <a:blip xmlns:r="http://schemas.openxmlformats.org/officeDocument/2006/relationships" r:embed="rId8">
            <a:extLst>
              <a:ext uri="{28A0092B-C50C-407E-A947-70E740481C1C}">
                <a14:useLocalDpi xmlns:a14="http://schemas.microsoft.com/office/drawing/2010/main"/>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39BED-DB7C-43A9-B944-82C8E02D34B2}">
      <dsp:nvSpPr>
        <dsp:cNvPr id="0" name=""/>
        <dsp:cNvSpPr/>
      </dsp:nvSpPr>
      <dsp:spPr>
        <a:xfrm>
          <a:off x="8453529" y="4379918"/>
          <a:ext cx="2368582" cy="878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kern="1200" dirty="0"/>
            <a:t>[LBNF/DUNE Cavern, SURF, SD] </a:t>
          </a:r>
          <a:br>
            <a:rPr lang="en-US" sz="1400" kern="1200" dirty="0"/>
          </a:br>
          <a:r>
            <a:rPr lang="en-US" sz="1400" kern="1200" dirty="0"/>
            <a:t>Projects:  </a:t>
          </a:r>
        </a:p>
        <a:p>
          <a:pPr marL="0" lvl="0" indent="0" algn="ctr" defTabSz="533400">
            <a:lnSpc>
              <a:spcPct val="90000"/>
            </a:lnSpc>
            <a:spcBef>
              <a:spcPct val="0"/>
            </a:spcBef>
            <a:spcAft>
              <a:spcPct val="35000"/>
            </a:spcAft>
            <a:buNone/>
          </a:pPr>
          <a:r>
            <a:rPr lang="en-US" sz="1400" b="1" kern="1200" dirty="0"/>
            <a:t>35%, $425.2M</a:t>
          </a:r>
        </a:p>
      </dsp:txBody>
      <dsp:txXfrm>
        <a:off x="8453529" y="4379918"/>
        <a:ext cx="2368582" cy="8787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3BFFA-081B-4233-BA00-8470CA3E0172}">
      <dsp:nvSpPr>
        <dsp:cNvPr id="0" name=""/>
        <dsp:cNvSpPr/>
      </dsp:nvSpPr>
      <dsp:spPr>
        <a:xfrm>
          <a:off x="-6570253" y="-997162"/>
          <a:ext cx="7760387" cy="7760387"/>
        </a:xfrm>
        <a:prstGeom prst="blockArc">
          <a:avLst>
            <a:gd name="adj1" fmla="val 18900000"/>
            <a:gd name="adj2" fmla="val 2700000"/>
            <a:gd name="adj3" fmla="val 27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B1261-E25D-4046-A19F-AE6415B4E187}">
      <dsp:nvSpPr>
        <dsp:cNvPr id="0" name=""/>
        <dsp:cNvSpPr/>
      </dsp:nvSpPr>
      <dsp:spPr>
        <a:xfrm>
          <a:off x="642131" y="171534"/>
          <a:ext cx="11011280" cy="181099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5362" tIns="50800" rIns="50800" bIns="50800" numCol="1" spcCol="1270" anchor="t" anchorCtr="0">
          <a:noAutofit/>
        </a:bodyPr>
        <a:lstStyle/>
        <a:p>
          <a:pPr marL="0" lvl="0" indent="0" algn="l" defTabSz="889000">
            <a:lnSpc>
              <a:spcPct val="90000"/>
            </a:lnSpc>
            <a:spcBef>
              <a:spcPct val="0"/>
            </a:spcBef>
            <a:spcAft>
              <a:spcPct val="35000"/>
            </a:spcAft>
            <a:buNone/>
          </a:pPr>
          <a:r>
            <a:rPr lang="en-US" sz="2000" b="1" kern="1200"/>
            <a:t>Research $395.8M </a:t>
          </a:r>
          <a:r>
            <a:rPr lang="en-US" sz="2000" b="1" kern="1200">
              <a:solidFill>
                <a:srgbClr val="C00000"/>
              </a:solidFill>
            </a:rPr>
            <a:t>(-$30.4M</a:t>
          </a:r>
          <a:r>
            <a:rPr lang="en-US" sz="2000" b="1" kern="1200"/>
            <a:t>, -7.1% from FY 2024 Enacted)</a:t>
          </a:r>
        </a:p>
        <a:p>
          <a:pPr marL="114300" lvl="1" indent="-114300" algn="l" defTabSz="666750">
            <a:lnSpc>
              <a:spcPct val="90000"/>
            </a:lnSpc>
            <a:spcBef>
              <a:spcPct val="0"/>
            </a:spcBef>
            <a:spcAft>
              <a:spcPct val="15000"/>
            </a:spcAft>
            <a:buChar char="•"/>
          </a:pPr>
          <a:r>
            <a:rPr lang="en-US" sz="1500" b="1" kern="1200">
              <a:solidFill>
                <a:srgbClr val="106636"/>
              </a:solidFill>
            </a:rPr>
            <a:t>$24M increase </a:t>
          </a:r>
          <a:r>
            <a:rPr lang="en-US" sz="1500" kern="1200"/>
            <a:t>for AI/ML.  </a:t>
          </a:r>
          <a:r>
            <a:rPr lang="en-US" sz="1500" b="1" kern="1200">
              <a:solidFill>
                <a:srgbClr val="106636"/>
              </a:solidFill>
            </a:rPr>
            <a:t>$8M increase </a:t>
          </a:r>
          <a:r>
            <a:rPr lang="en-US" sz="1500" kern="1200"/>
            <a:t>for RENEW and FAIR</a:t>
          </a:r>
        </a:p>
        <a:p>
          <a:pPr marL="114300" lvl="1" indent="-114300" algn="l" defTabSz="666750">
            <a:lnSpc>
              <a:spcPct val="90000"/>
            </a:lnSpc>
            <a:spcBef>
              <a:spcPct val="0"/>
            </a:spcBef>
            <a:spcAft>
              <a:spcPct val="15000"/>
            </a:spcAft>
            <a:buChar char="•"/>
          </a:pPr>
          <a:r>
            <a:rPr lang="en-US" sz="1500" b="1" kern="1200">
              <a:solidFill>
                <a:srgbClr val="C00000"/>
              </a:solidFill>
            </a:rPr>
            <a:t>$4M decrease </a:t>
          </a:r>
          <a:r>
            <a:rPr lang="en-US" sz="1500" kern="1200"/>
            <a:t>as Accelerate Innovations in Emerging Technologies concludes</a:t>
          </a:r>
        </a:p>
        <a:p>
          <a:pPr marL="114300" lvl="1" indent="-114300" algn="l" defTabSz="666750">
            <a:lnSpc>
              <a:spcPct val="90000"/>
            </a:lnSpc>
            <a:spcBef>
              <a:spcPct val="0"/>
            </a:spcBef>
            <a:spcAft>
              <a:spcPct val="15000"/>
            </a:spcAft>
            <a:buChar char="•"/>
          </a:pPr>
          <a:r>
            <a:rPr lang="en-US" sz="1500" kern="1200"/>
            <a:t>QIS, Microelectronics, Advanced Computing, and Accelerator Science and Technology continue at the FY 2024 Enacted Level</a:t>
          </a:r>
        </a:p>
        <a:p>
          <a:pPr marL="114300" lvl="1" indent="-114300" algn="l" defTabSz="666750">
            <a:lnSpc>
              <a:spcPct val="90000"/>
            </a:lnSpc>
            <a:spcBef>
              <a:spcPct val="0"/>
            </a:spcBef>
            <a:spcAft>
              <a:spcPct val="15000"/>
            </a:spcAft>
            <a:buChar char="•"/>
          </a:pPr>
          <a:r>
            <a:rPr lang="en-US" sz="1500" b="1" kern="1200">
              <a:solidFill>
                <a:srgbClr val="C00000"/>
              </a:solidFill>
            </a:rPr>
            <a:t>$59.9M decrease </a:t>
          </a:r>
          <a:r>
            <a:rPr lang="en-US" sz="1500" kern="1200"/>
            <a:t>to Core Research. Focus support on high-profile research topics and early research results; key contributions and critical U.S. commitments to experiments &amp; projects; University research &amp; training; other priority cross-cutting initiatives</a:t>
          </a:r>
        </a:p>
      </dsp:txBody>
      <dsp:txXfrm>
        <a:off x="642131" y="171534"/>
        <a:ext cx="11011280" cy="1810993"/>
      </dsp:txXfrm>
    </dsp:sp>
    <dsp:sp modelId="{FA2DBFC0-6A31-4204-910A-25B54218EDF1}">
      <dsp:nvSpPr>
        <dsp:cNvPr id="0" name=""/>
        <dsp:cNvSpPr/>
      </dsp:nvSpPr>
      <dsp:spPr>
        <a:xfrm>
          <a:off x="26838" y="432454"/>
          <a:ext cx="1441515" cy="1441515"/>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a:ext>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D66B82-09A8-42FA-9AD0-71F809D525DB}">
      <dsp:nvSpPr>
        <dsp:cNvPr id="0" name=""/>
        <dsp:cNvSpPr/>
      </dsp:nvSpPr>
      <dsp:spPr>
        <a:xfrm>
          <a:off x="1268109" y="2065582"/>
          <a:ext cx="10381157" cy="176186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5362" tIns="50800" rIns="50800" bIns="50800" numCol="1" spcCol="1270" anchor="t" anchorCtr="0">
          <a:noAutofit/>
        </a:bodyPr>
        <a:lstStyle/>
        <a:p>
          <a:pPr marL="0" lvl="0" indent="0" algn="l" defTabSz="889000">
            <a:lnSpc>
              <a:spcPct val="90000"/>
            </a:lnSpc>
            <a:spcBef>
              <a:spcPct val="0"/>
            </a:spcBef>
            <a:spcAft>
              <a:spcPct val="35000"/>
            </a:spcAft>
            <a:buNone/>
          </a:pPr>
          <a:r>
            <a:rPr lang="en-US" sz="2000" b="1" kern="1200"/>
            <a:t>Facilities Operations $381.7M </a:t>
          </a:r>
          <a:r>
            <a:rPr lang="en-US" sz="2000" b="1" kern="1200">
              <a:solidFill>
                <a:srgbClr val="106636"/>
              </a:solidFill>
            </a:rPr>
            <a:t>(+$33.2M</a:t>
          </a:r>
          <a:r>
            <a:rPr lang="en-US" sz="2000" b="1" kern="1200"/>
            <a:t>, +9.5% above FY 2024 Enacted)</a:t>
          </a:r>
        </a:p>
        <a:p>
          <a:pPr marL="114300" lvl="1" indent="-114300" algn="l" defTabSz="666750">
            <a:lnSpc>
              <a:spcPct val="90000"/>
            </a:lnSpc>
            <a:spcBef>
              <a:spcPct val="0"/>
            </a:spcBef>
            <a:spcAft>
              <a:spcPct val="15000"/>
            </a:spcAft>
            <a:buChar char="•"/>
          </a:pPr>
          <a:r>
            <a:rPr lang="en-US" sz="1500" b="1" kern="1200">
              <a:solidFill>
                <a:schemeClr val="accent1"/>
              </a:solidFill>
            </a:rPr>
            <a:t>Fermilab Accelerator Complex </a:t>
          </a:r>
          <a:r>
            <a:rPr lang="en-US" sz="1500" kern="1200"/>
            <a:t>$166.9M </a:t>
          </a:r>
          <a:r>
            <a:rPr lang="en-US" sz="1500" b="1" kern="1200"/>
            <a:t>(+$25.3M</a:t>
          </a:r>
          <a:r>
            <a:rPr lang="en-US" sz="1500" kern="1200"/>
            <a:t>, +17.9% above FY 2024 Enacted): 5,180 hours</a:t>
          </a:r>
        </a:p>
        <a:p>
          <a:pPr marL="114300" lvl="1" indent="-114300" algn="l" defTabSz="666750">
            <a:lnSpc>
              <a:spcPct val="90000"/>
            </a:lnSpc>
            <a:spcBef>
              <a:spcPct val="0"/>
            </a:spcBef>
            <a:spcAft>
              <a:spcPct val="15000"/>
            </a:spcAft>
            <a:buChar char="•"/>
          </a:pPr>
          <a:r>
            <a:rPr lang="en-US" sz="1500" b="1" kern="1200">
              <a:solidFill>
                <a:schemeClr val="accent1"/>
              </a:solidFill>
            </a:rPr>
            <a:t>SLAC FACET-II </a:t>
          </a:r>
          <a:r>
            <a:rPr lang="en-US" sz="1500" kern="1200"/>
            <a:t>$17.6M (</a:t>
          </a:r>
          <a:r>
            <a:rPr lang="en-US" sz="1500" b="1" kern="1200"/>
            <a:t>+$1.1M</a:t>
          </a:r>
          <a:r>
            <a:rPr lang="en-US" sz="1500" kern="1200"/>
            <a:t>, +6.9% above FY 2024 Enacted): 3,120 hours</a:t>
          </a:r>
        </a:p>
        <a:p>
          <a:pPr marL="114300" lvl="1" indent="-114300" algn="l" defTabSz="666750">
            <a:lnSpc>
              <a:spcPct val="90000"/>
            </a:lnSpc>
            <a:spcBef>
              <a:spcPct val="0"/>
            </a:spcBef>
            <a:spcAft>
              <a:spcPct val="15000"/>
            </a:spcAft>
            <a:buChar char="•"/>
          </a:pPr>
          <a:r>
            <a:rPr lang="en-US" sz="1500" kern="1200"/>
            <a:t>U.S. LHC Detector Operations $57.3M (</a:t>
          </a:r>
          <a:r>
            <a:rPr lang="en-US" sz="1500" b="1" kern="1200"/>
            <a:t>+$4.5M</a:t>
          </a:r>
          <a:r>
            <a:rPr lang="en-US" sz="1500" kern="1200"/>
            <a:t>, +8.5% above FY 2024 Enacted)</a:t>
          </a:r>
        </a:p>
        <a:p>
          <a:pPr marL="114300" lvl="1" indent="-114300" algn="l" defTabSz="666750">
            <a:lnSpc>
              <a:spcPct val="90000"/>
            </a:lnSpc>
            <a:spcBef>
              <a:spcPct val="0"/>
            </a:spcBef>
            <a:spcAft>
              <a:spcPct val="15000"/>
            </a:spcAft>
            <a:buChar char="•"/>
          </a:pPr>
          <a:r>
            <a:rPr lang="en-US" sz="1500" kern="1200"/>
            <a:t>Vera Rubin Operations $33M (</a:t>
          </a:r>
          <a:r>
            <a:rPr lang="en-US" sz="1500" b="1" kern="1200"/>
            <a:t>+$2.1M</a:t>
          </a:r>
          <a:r>
            <a:rPr lang="en-US" sz="1500" kern="1200"/>
            <a:t>, +6.7% above FY 2024 Enacted)</a:t>
          </a:r>
        </a:p>
        <a:p>
          <a:pPr marL="114300" lvl="1" indent="-114300" algn="l" defTabSz="666750">
            <a:lnSpc>
              <a:spcPct val="90000"/>
            </a:lnSpc>
            <a:spcBef>
              <a:spcPct val="0"/>
            </a:spcBef>
            <a:spcAft>
              <a:spcPct val="15000"/>
            </a:spcAft>
            <a:buChar char="•"/>
          </a:pPr>
          <a:r>
            <a:rPr lang="en-US" sz="1500" kern="1200"/>
            <a:t>Sanford Underground Research Facility $35M (</a:t>
          </a:r>
          <a:r>
            <a:rPr lang="en-US" sz="1500" b="1" kern="1200"/>
            <a:t>No change </a:t>
          </a:r>
          <a:r>
            <a:rPr lang="en-US" sz="1500" kern="1200"/>
            <a:t>from FY 2024 Enacted)</a:t>
          </a:r>
        </a:p>
      </dsp:txBody>
      <dsp:txXfrm>
        <a:off x="1268109" y="2065582"/>
        <a:ext cx="10381157" cy="1761866"/>
      </dsp:txXfrm>
    </dsp:sp>
    <dsp:sp modelId="{5C9CCE13-EA60-4DBD-B654-18170BA1A649}">
      <dsp:nvSpPr>
        <dsp:cNvPr id="0" name=""/>
        <dsp:cNvSpPr/>
      </dsp:nvSpPr>
      <dsp:spPr>
        <a:xfrm>
          <a:off x="446031" y="2162273"/>
          <a:ext cx="1441515" cy="1441515"/>
        </a:xfrm>
        <a:prstGeom prst="ellipse">
          <a:avLst/>
        </a:prstGeom>
        <a:blipFill rotWithShape="0">
          <a:blip xmlns:r="http://schemas.openxmlformats.org/officeDocument/2006/relationships" r:embed="rId2" cstate="print">
            <a:extLst>
              <a:ext uri="{28A0092B-C50C-407E-A947-70E740481C1C}">
                <a14:useLocalDpi xmlns:a14="http://schemas.microsoft.com/office/drawing/2010/main"/>
              </a:ext>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6D8901-4333-44EF-BFE3-F8927407C78F}">
      <dsp:nvSpPr>
        <dsp:cNvPr id="0" name=""/>
        <dsp:cNvSpPr/>
      </dsp:nvSpPr>
      <dsp:spPr>
        <a:xfrm>
          <a:off x="849552" y="3896491"/>
          <a:ext cx="10800349" cy="168667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5362" tIns="50800" rIns="50800" bIns="50800" numCol="1" spcCol="1270" anchor="t" anchorCtr="0">
          <a:noAutofit/>
        </a:bodyPr>
        <a:lstStyle/>
        <a:p>
          <a:pPr marL="0" lvl="0" indent="0" algn="l" defTabSz="889000">
            <a:lnSpc>
              <a:spcPct val="90000"/>
            </a:lnSpc>
            <a:spcBef>
              <a:spcPct val="0"/>
            </a:spcBef>
            <a:spcAft>
              <a:spcPct val="35000"/>
            </a:spcAft>
            <a:buNone/>
          </a:pPr>
          <a:r>
            <a:rPr lang="en-US" sz="2000" b="1" kern="1200"/>
            <a:t>Projects $453.2M </a:t>
          </a:r>
          <a:r>
            <a:rPr lang="en-US" sz="2000" b="1" kern="1200">
              <a:solidFill>
                <a:srgbClr val="106636"/>
              </a:solidFill>
            </a:rPr>
            <a:t>(+$28.0M</a:t>
          </a:r>
          <a:r>
            <a:rPr lang="en-US" sz="2000" b="1" kern="1200"/>
            <a:t>, +6.6% above FY 2024 Enacted)</a:t>
          </a:r>
          <a:endParaRPr lang="en-US" sz="2000" kern="1200"/>
        </a:p>
        <a:p>
          <a:pPr marL="114300" lvl="1" indent="-114300" algn="l" defTabSz="666750">
            <a:lnSpc>
              <a:spcPct val="90000"/>
            </a:lnSpc>
            <a:spcBef>
              <a:spcPct val="0"/>
            </a:spcBef>
            <a:spcAft>
              <a:spcPct val="15000"/>
            </a:spcAft>
            <a:buChar char="•"/>
          </a:pPr>
          <a:r>
            <a:rPr lang="en-US" sz="1500" b="1" kern="1200">
              <a:solidFill>
                <a:srgbClr val="002060"/>
              </a:solidFill>
            </a:rPr>
            <a:t>LBNF/DUNE </a:t>
          </a:r>
          <a:r>
            <a:rPr lang="en-US" sz="1500" kern="1200"/>
            <a:t>$280M (+$25M, +10% above FY 2024 Enacted to support LBNF/DUNE’s five subprojects) </a:t>
          </a:r>
        </a:p>
        <a:p>
          <a:pPr marL="114300" lvl="1" indent="-114300" algn="l" defTabSz="666750">
            <a:lnSpc>
              <a:spcPct val="90000"/>
            </a:lnSpc>
            <a:spcBef>
              <a:spcPct val="0"/>
            </a:spcBef>
            <a:spcAft>
              <a:spcPct val="15000"/>
            </a:spcAft>
            <a:buChar char="•"/>
          </a:pPr>
          <a:r>
            <a:rPr lang="en-US" sz="1500" b="1" kern="1200">
              <a:solidFill>
                <a:srgbClr val="002060"/>
              </a:solidFill>
            </a:rPr>
            <a:t>ACORN</a:t>
          </a:r>
          <a:r>
            <a:rPr lang="en-US" sz="1500" kern="1200"/>
            <a:t> $10M (+$5M, +100% above FY 2024 Enacted)</a:t>
          </a:r>
        </a:p>
        <a:p>
          <a:pPr marL="114300" lvl="1" indent="-114300" algn="l" defTabSz="666750">
            <a:lnSpc>
              <a:spcPct val="90000"/>
            </a:lnSpc>
            <a:spcBef>
              <a:spcPct val="0"/>
            </a:spcBef>
            <a:spcAft>
              <a:spcPct val="15000"/>
            </a:spcAft>
            <a:buChar char="•"/>
          </a:pPr>
          <a:r>
            <a:rPr lang="en-US" sz="1500" b="1" kern="1200">
              <a:solidFill>
                <a:srgbClr val="002060"/>
              </a:solidFill>
            </a:rPr>
            <a:t>CMB-S4</a:t>
          </a:r>
          <a:r>
            <a:rPr lang="en-US" sz="1500" kern="1200"/>
            <a:t> $4.5M (level funding from FY 2024 Enacted)</a:t>
          </a:r>
        </a:p>
        <a:p>
          <a:pPr marL="114300" lvl="1" indent="-114300" algn="l" defTabSz="666750">
            <a:lnSpc>
              <a:spcPct val="90000"/>
            </a:lnSpc>
            <a:spcBef>
              <a:spcPct val="0"/>
            </a:spcBef>
            <a:spcAft>
              <a:spcPct val="15000"/>
            </a:spcAft>
            <a:buChar char="•"/>
          </a:pPr>
          <a:r>
            <a:rPr lang="en-US" sz="1500" b="1" kern="1200">
              <a:solidFill>
                <a:srgbClr val="002060"/>
              </a:solidFill>
            </a:rPr>
            <a:t>ATLAS and CMS Detectors </a:t>
          </a:r>
          <a:r>
            <a:rPr lang="en-US" sz="1500" kern="1200"/>
            <a:t>$33.7M (-$2M, -6% below FY 2024 Enacted):  as per the baselined profiles</a:t>
          </a:r>
        </a:p>
        <a:p>
          <a:pPr marL="114300" lvl="1" indent="-114300" algn="l" defTabSz="666750">
            <a:lnSpc>
              <a:spcPct val="90000"/>
            </a:lnSpc>
            <a:spcBef>
              <a:spcPct val="0"/>
            </a:spcBef>
            <a:spcAft>
              <a:spcPct val="15000"/>
            </a:spcAft>
            <a:buChar char="•"/>
          </a:pPr>
          <a:r>
            <a:rPr lang="en-US" sz="1500" b="1" kern="1200">
              <a:solidFill>
                <a:srgbClr val="002060"/>
              </a:solidFill>
            </a:rPr>
            <a:t>PIP-II</a:t>
          </a:r>
          <a:r>
            <a:rPr lang="en-US" sz="1500" kern="1200"/>
            <a:t> $125M (level from FY 2024 Enacted):  continue support for baseline profile </a:t>
          </a:r>
        </a:p>
        <a:p>
          <a:pPr marL="114300" lvl="1" indent="-114300" algn="l" defTabSz="666750">
            <a:lnSpc>
              <a:spcPct val="90000"/>
            </a:lnSpc>
            <a:spcBef>
              <a:spcPct val="0"/>
            </a:spcBef>
            <a:spcAft>
              <a:spcPct val="15000"/>
            </a:spcAft>
            <a:buChar char="•"/>
          </a:pPr>
          <a:endParaRPr lang="en-US" sz="1500" kern="1200"/>
        </a:p>
      </dsp:txBody>
      <dsp:txXfrm>
        <a:off x="849552" y="3896491"/>
        <a:ext cx="10800349" cy="1686676"/>
      </dsp:txXfrm>
    </dsp:sp>
    <dsp:sp modelId="{05061CC2-D83D-4039-909F-770CB94EF0E6}">
      <dsp:nvSpPr>
        <dsp:cNvPr id="0" name=""/>
        <dsp:cNvSpPr/>
      </dsp:nvSpPr>
      <dsp:spPr>
        <a:xfrm>
          <a:off x="26838" y="3892091"/>
          <a:ext cx="1441515" cy="1441515"/>
        </a:xfrm>
        <a:prstGeom prst="ellipse">
          <a:avLst/>
        </a:prstGeom>
        <a:blipFill rotWithShape="0">
          <a:blip xmlns:r="http://schemas.openxmlformats.org/officeDocument/2006/relationships" r:embed="rId3">
            <a:extLst>
              <a:ext uri="{28A0092B-C50C-407E-A947-70E740481C1C}">
                <a14:useLocalDpi xmlns:a14="http://schemas.microsoft.com/office/drawing/2010/main"/>
              </a:ext>
            </a:extLst>
          </a:blip>
          <a:srcRect/>
          <a:stretch>
            <a:fillRect l="-50000" r="-5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0.00517</cdr:x>
      <cdr:y>0.12919</cdr:y>
    </cdr:from>
    <cdr:to>
      <cdr:x>0.02696</cdr:x>
      <cdr:y>0.70513</cdr:y>
    </cdr:to>
    <cdr:sp macro="" textlink="">
      <cdr:nvSpPr>
        <cdr:cNvPr id="2" name="TextBox 1">
          <a:extLst xmlns:a="http://schemas.openxmlformats.org/drawingml/2006/main">
            <a:ext uri="{FF2B5EF4-FFF2-40B4-BE49-F238E27FC236}">
              <a16:creationId xmlns:a16="http://schemas.microsoft.com/office/drawing/2014/main" id="{161DF7C1-C043-4862-B817-9A050B5BB8E7}"/>
            </a:ext>
          </a:extLst>
        </cdr:cNvPr>
        <cdr:cNvSpPr txBox="1"/>
      </cdr:nvSpPr>
      <cdr:spPr>
        <a:xfrm xmlns:a="http://schemas.openxmlformats.org/drawingml/2006/main" rot="16200000">
          <a:off x="-785104" y="1284699"/>
          <a:ext cx="1952764" cy="2594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cs typeface="Calibri" panose="020F0502020204030204" pitchFamily="34" charset="0"/>
            </a:rPr>
            <a:t>HEP Funding ($B)</a:t>
          </a:r>
        </a:p>
      </cdr:txBody>
    </cdr:sp>
  </cdr:relSizeAnchor>
  <cdr:relSizeAnchor xmlns:cdr="http://schemas.openxmlformats.org/drawingml/2006/chartDrawing">
    <cdr:from>
      <cdr:x>0.49374</cdr:x>
      <cdr:y>0.21965</cdr:y>
    </cdr:from>
    <cdr:to>
      <cdr:x>0.68876</cdr:x>
      <cdr:y>0.3681</cdr:y>
    </cdr:to>
    <cdr:sp macro="" textlink="">
      <cdr:nvSpPr>
        <cdr:cNvPr id="3" name="TextBox 10">
          <a:extLst xmlns:a="http://schemas.openxmlformats.org/drawingml/2006/main">
            <a:ext uri="{FF2B5EF4-FFF2-40B4-BE49-F238E27FC236}">
              <a16:creationId xmlns:a16="http://schemas.microsoft.com/office/drawing/2014/main" id="{D5114086-741E-7BFF-F509-EBE207934608}"/>
            </a:ext>
          </a:extLst>
        </cdr:cNvPr>
        <cdr:cNvSpPr txBox="1"/>
      </cdr:nvSpPr>
      <cdr:spPr>
        <a:xfrm xmlns:a="http://schemas.openxmlformats.org/drawingml/2006/main">
          <a:off x="5580733" y="1138490"/>
          <a:ext cx="2204321" cy="769441"/>
        </a:xfrm>
        <a:prstGeom xmlns:a="http://schemas.openxmlformats.org/drawingml/2006/main" prst="rect">
          <a:avLst/>
        </a:prstGeom>
        <a:solidFill xmlns:a="http://schemas.openxmlformats.org/drawingml/2006/main">
          <a:schemeClr val="accent4">
            <a:lumMod val="20000"/>
            <a:lumOff val="80000"/>
          </a:schemeClr>
        </a:solidFill>
        <a:ln xmlns:a="http://schemas.openxmlformats.org/drawingml/2006/main">
          <a:solidFill>
            <a:schemeClr val="accent1"/>
          </a:solid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xmlns:a="http://schemas.openxmlformats.org/drawingml/2006/main">
          <a:r>
            <a:rPr lang="en-US" b="1" dirty="0">
              <a:latin typeface="+mn-lt"/>
            </a:rPr>
            <a:t>High Scenario</a:t>
          </a:r>
          <a:r>
            <a:rPr lang="en-US" dirty="0">
              <a:latin typeface="+mn-lt"/>
            </a:rPr>
            <a:t>: Follows </a:t>
          </a:r>
          <a:br>
            <a:rPr lang="en-US" dirty="0">
              <a:latin typeface="+mn-lt"/>
            </a:rPr>
          </a:br>
          <a:r>
            <a:rPr lang="en-US" dirty="0">
              <a:latin typeface="+mn-lt"/>
            </a:rPr>
            <a:t>FY 2022 Chips &amp; Science Act Authorization, then </a:t>
          </a:r>
          <a:r>
            <a:rPr lang="en-US" b="1" dirty="0">
              <a:latin typeface="+mn-lt"/>
            </a:rPr>
            <a:t>+3%</a:t>
          </a:r>
          <a:r>
            <a:rPr lang="en-US" dirty="0">
              <a:latin typeface="+mn-lt"/>
            </a:rPr>
            <a:t> inflation through FY 2035</a:t>
          </a:r>
        </a:p>
      </cdr:txBody>
    </cdr:sp>
  </cdr:relSizeAnchor>
  <cdr:relSizeAnchor xmlns:cdr="http://schemas.openxmlformats.org/drawingml/2006/chartDrawing">
    <cdr:from>
      <cdr:x>0.74907</cdr:x>
      <cdr:y>0.52137</cdr:y>
    </cdr:from>
    <cdr:to>
      <cdr:x>0.94706</cdr:x>
      <cdr:y>0.63717</cdr:y>
    </cdr:to>
    <cdr:sp macro="" textlink="">
      <cdr:nvSpPr>
        <cdr:cNvPr id="5" name="TextBox 10">
          <a:extLst xmlns:a="http://schemas.openxmlformats.org/drawingml/2006/main">
            <a:ext uri="{FF2B5EF4-FFF2-40B4-BE49-F238E27FC236}">
              <a16:creationId xmlns:a16="http://schemas.microsoft.com/office/drawing/2014/main" id="{D5114086-741E-7BFF-F509-EBE207934608}"/>
            </a:ext>
          </a:extLst>
        </cdr:cNvPr>
        <cdr:cNvSpPr txBox="1"/>
      </cdr:nvSpPr>
      <cdr:spPr>
        <a:xfrm xmlns:a="http://schemas.openxmlformats.org/drawingml/2006/main">
          <a:off x="8466751" y="2702390"/>
          <a:ext cx="2237881" cy="600164"/>
        </a:xfrm>
        <a:prstGeom xmlns:a="http://schemas.openxmlformats.org/drawingml/2006/main" prst="rect">
          <a:avLst/>
        </a:prstGeom>
        <a:solidFill xmlns:a="http://schemas.openxmlformats.org/drawingml/2006/main">
          <a:schemeClr val="tx2">
            <a:lumMod val="20000"/>
            <a:lumOff val="80000"/>
          </a:schemeClr>
        </a:solidFill>
        <a:ln xmlns:a="http://schemas.openxmlformats.org/drawingml/2006/main">
          <a:solidFill>
            <a:schemeClr val="accent1"/>
          </a:solid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xmlns:a="http://schemas.openxmlformats.org/drawingml/2006/main">
          <a:r>
            <a:rPr lang="en-US" b="1" dirty="0">
              <a:latin typeface="+mn-lt"/>
            </a:rPr>
            <a:t>Low Scenario</a:t>
          </a:r>
          <a:r>
            <a:rPr lang="en-US" dirty="0">
              <a:latin typeface="+mn-lt"/>
            </a:rPr>
            <a:t>: Begins with FY 2024 President’s Budget Request, then </a:t>
          </a:r>
          <a:r>
            <a:rPr lang="en-US" b="1" dirty="0">
              <a:latin typeface="+mn-lt"/>
            </a:rPr>
            <a:t>+2% </a:t>
          </a:r>
          <a:r>
            <a:rPr lang="en-US" dirty="0">
              <a:latin typeface="+mn-lt"/>
            </a:rPr>
            <a:t>inflation through FY 2035</a:t>
          </a:r>
        </a:p>
      </cdr:txBody>
    </cdr:sp>
  </cdr:relSizeAnchor>
  <cdr:relSizeAnchor xmlns:cdr="http://schemas.openxmlformats.org/drawingml/2006/chartDrawing">
    <cdr:from>
      <cdr:x>0.63805</cdr:x>
      <cdr:y>0.05296</cdr:y>
    </cdr:from>
    <cdr:to>
      <cdr:x>0.84672</cdr:x>
      <cdr:y>0.16875</cdr:y>
    </cdr:to>
    <cdr:sp macro="" textlink="">
      <cdr:nvSpPr>
        <cdr:cNvPr id="4" name="TextBox 10">
          <a:extLst xmlns:a="http://schemas.openxmlformats.org/drawingml/2006/main">
            <a:ext uri="{FF2B5EF4-FFF2-40B4-BE49-F238E27FC236}">
              <a16:creationId xmlns:a16="http://schemas.microsoft.com/office/drawing/2014/main" id="{C09191A5-7744-290E-49EA-6C86586FC304}"/>
            </a:ext>
          </a:extLst>
        </cdr:cNvPr>
        <cdr:cNvSpPr txBox="1"/>
      </cdr:nvSpPr>
      <cdr:spPr>
        <a:xfrm xmlns:a="http://schemas.openxmlformats.org/drawingml/2006/main">
          <a:off x="7211879" y="274502"/>
          <a:ext cx="2358597" cy="600164"/>
        </a:xfrm>
        <a:prstGeom xmlns:a="http://schemas.openxmlformats.org/drawingml/2006/main" prst="rect">
          <a:avLst/>
        </a:prstGeom>
        <a:solidFill xmlns:a="http://schemas.openxmlformats.org/drawingml/2006/main">
          <a:schemeClr val="accent5">
            <a:lumMod val="20000"/>
            <a:lumOff val="80000"/>
          </a:schemeClr>
        </a:solidFill>
        <a:ln xmlns:a="http://schemas.openxmlformats.org/drawingml/2006/main">
          <a:solidFill>
            <a:schemeClr val="accent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b="1" dirty="0"/>
            <a:t>Overtop</a:t>
          </a:r>
          <a:r>
            <a:rPr lang="en-US" b="1" dirty="0">
              <a:latin typeface="+mn-lt"/>
            </a:rPr>
            <a:t> Scenario</a:t>
          </a:r>
          <a:r>
            <a:rPr lang="en-US" dirty="0">
              <a:latin typeface="+mn-lt"/>
            </a:rPr>
            <a:t>: Follows FY 2022 Chips &amp; Science Act Authorization, then </a:t>
          </a:r>
          <a:r>
            <a:rPr lang="en-US" b="1" dirty="0">
              <a:latin typeface="+mn-lt"/>
            </a:rPr>
            <a:t>+5.7% </a:t>
          </a:r>
          <a:r>
            <a:rPr lang="en-US" dirty="0">
              <a:latin typeface="+mn-lt"/>
            </a:rPr>
            <a:t>inflation through FY 2035</a:t>
          </a:r>
        </a:p>
      </cdr:txBody>
    </cdr:sp>
  </cdr:relSizeAnchor>
  <cdr:relSizeAnchor xmlns:cdr="http://schemas.openxmlformats.org/drawingml/2006/chartDrawing">
    <cdr:from>
      <cdr:x>0.71324</cdr:x>
      <cdr:y>0.36145</cdr:y>
    </cdr:from>
    <cdr:to>
      <cdr:x>0.84195</cdr:x>
      <cdr:y>0.48745</cdr:y>
    </cdr:to>
    <cdr:sp macro="" textlink="">
      <cdr:nvSpPr>
        <cdr:cNvPr id="6" name="Arrow: Left-Right 5">
          <a:extLst xmlns:a="http://schemas.openxmlformats.org/drawingml/2006/main">
            <a:ext uri="{FF2B5EF4-FFF2-40B4-BE49-F238E27FC236}">
              <a16:creationId xmlns:a16="http://schemas.microsoft.com/office/drawing/2014/main" id="{E1066ADC-AEEA-4E94-05EB-532C46854C1E}"/>
            </a:ext>
          </a:extLst>
        </cdr:cNvPr>
        <cdr:cNvSpPr/>
      </cdr:nvSpPr>
      <cdr:spPr>
        <a:xfrm xmlns:a="http://schemas.openxmlformats.org/drawingml/2006/main" rot="21230133">
          <a:off x="8061732" y="1873487"/>
          <a:ext cx="1454821" cy="653074"/>
        </a:xfrm>
        <a:prstGeom xmlns:a="http://schemas.openxmlformats.org/drawingml/2006/main" prst="leftRightArrow">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300" b="1" dirty="0">
              <a:solidFill>
                <a:schemeClr val="tx1"/>
              </a:solidFill>
            </a:rPr>
            <a:t>+$3.566B</a:t>
          </a:r>
        </a:p>
      </cdr:txBody>
    </cdr:sp>
  </cdr:relSizeAnchor>
  <cdr:relSizeAnchor xmlns:cdr="http://schemas.openxmlformats.org/drawingml/2006/chartDrawing">
    <cdr:from>
      <cdr:x>0.84547</cdr:x>
      <cdr:y>0.16967</cdr:y>
    </cdr:from>
    <cdr:to>
      <cdr:x>0.97418</cdr:x>
      <cdr:y>0.29567</cdr:y>
    </cdr:to>
    <cdr:sp macro="" textlink="">
      <cdr:nvSpPr>
        <cdr:cNvPr id="7" name="Arrow: Left-Right 6">
          <a:extLst xmlns:a="http://schemas.openxmlformats.org/drawingml/2006/main">
            <a:ext uri="{FF2B5EF4-FFF2-40B4-BE49-F238E27FC236}">
              <a16:creationId xmlns:a16="http://schemas.microsoft.com/office/drawing/2014/main" id="{09D8F1D9-62C3-917A-28D8-369CD6235B4A}"/>
            </a:ext>
          </a:extLst>
        </cdr:cNvPr>
        <cdr:cNvSpPr/>
      </cdr:nvSpPr>
      <cdr:spPr>
        <a:xfrm xmlns:a="http://schemas.openxmlformats.org/drawingml/2006/main" rot="20653818">
          <a:off x="9556390" y="879455"/>
          <a:ext cx="1454821" cy="653074"/>
        </a:xfrm>
        <a:prstGeom xmlns:a="http://schemas.openxmlformats.org/drawingml/2006/main" prst="leftRightArrow">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300" b="1" dirty="0">
              <a:solidFill>
                <a:schemeClr val="tx1"/>
              </a:solidFill>
            </a:rPr>
            <a:t>+$1.851B</a:t>
          </a:r>
        </a:p>
      </cdr:txBody>
    </cdr:sp>
  </cdr:relSizeAnchor>
  <cdr:relSizeAnchor xmlns:cdr="http://schemas.openxmlformats.org/drawingml/2006/chartDrawing">
    <cdr:from>
      <cdr:x>0.53855</cdr:x>
      <cdr:y>0.45535</cdr:y>
    </cdr:from>
    <cdr:to>
      <cdr:x>0.59091</cdr:x>
      <cdr:y>0.5115</cdr:y>
    </cdr:to>
    <cdr:sp macro="" textlink="">
      <cdr:nvSpPr>
        <cdr:cNvPr id="8" name="TextBox 7">
          <a:extLst xmlns:a="http://schemas.openxmlformats.org/drawingml/2006/main">
            <a:ext uri="{FF2B5EF4-FFF2-40B4-BE49-F238E27FC236}">
              <a16:creationId xmlns:a16="http://schemas.microsoft.com/office/drawing/2014/main" id="{E295D6AE-7756-85D3-EBD9-12DF3DB4A717}"/>
            </a:ext>
          </a:extLst>
        </cdr:cNvPr>
        <cdr:cNvSpPr txBox="1"/>
      </cdr:nvSpPr>
      <cdr:spPr>
        <a:xfrm xmlns:a="http://schemas.openxmlformats.org/drawingml/2006/main">
          <a:off x="6087218" y="2360169"/>
          <a:ext cx="591879" cy="291040"/>
        </a:xfrm>
        <a:prstGeom xmlns:a="http://schemas.openxmlformats.org/drawingml/2006/main" prst="rect">
          <a:avLst/>
        </a:prstGeom>
        <a:solidFill xmlns:a="http://schemas.openxmlformats.org/drawingml/2006/main">
          <a:schemeClr val="bg1"/>
        </a:solidFill>
        <a:ln xmlns:a="http://schemas.openxmlformats.org/drawingml/2006/main" w="12700">
          <a:solidFill>
            <a:schemeClr val="tx1"/>
          </a:solidFill>
        </a:ln>
      </cdr:spPr>
      <cdr:txBody>
        <a:bodyPr xmlns:a="http://schemas.openxmlformats.org/drawingml/2006/main" vertOverflow="clip" wrap="none" rtlCol="0"/>
        <a:lstStyle xmlns:a="http://schemas.openxmlformats.org/drawingml/2006/main"/>
        <a:p xmlns:a="http://schemas.openxmlformats.org/drawingml/2006/main">
          <a:r>
            <a:rPr lang="en-US" sz="1100" b="1" dirty="0">
              <a:solidFill>
                <a:schemeClr val="tx1"/>
              </a:solidFill>
              <a:highlight>
                <a:srgbClr val="FFFFD9"/>
              </a:highlight>
            </a:rPr>
            <a:t>$1.231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1"/>
            <a:ext cx="2982380" cy="464900"/>
          </a:xfrm>
          <a:prstGeom prst="rect">
            <a:avLst/>
          </a:prstGeom>
        </p:spPr>
        <p:txBody>
          <a:bodyPr vert="horz" lIns="91847" tIns="45921" rIns="91847" bIns="45921" rtlCol="0"/>
          <a:lstStyle>
            <a:lvl1pPr algn="l">
              <a:defRPr sz="1200"/>
            </a:lvl1pPr>
          </a:lstStyle>
          <a:p>
            <a:endParaRPr lang="en-US"/>
          </a:p>
        </p:txBody>
      </p:sp>
      <p:sp>
        <p:nvSpPr>
          <p:cNvPr id="3" name="Date Placeholder 2"/>
          <p:cNvSpPr>
            <a:spLocks noGrp="1"/>
          </p:cNvSpPr>
          <p:nvPr>
            <p:ph type="dt" sz="quarter" idx="1"/>
          </p:nvPr>
        </p:nvSpPr>
        <p:spPr>
          <a:xfrm>
            <a:off x="3897882" y="11"/>
            <a:ext cx="2982379" cy="464900"/>
          </a:xfrm>
          <a:prstGeom prst="rect">
            <a:avLst/>
          </a:prstGeom>
        </p:spPr>
        <p:txBody>
          <a:bodyPr vert="horz" lIns="91847" tIns="45921" rIns="91847" bIns="45921" rtlCol="0"/>
          <a:lstStyle>
            <a:lvl1pPr algn="r">
              <a:defRPr sz="1200"/>
            </a:lvl1pPr>
          </a:lstStyle>
          <a:p>
            <a:fld id="{B17554D1-967C-4C6D-9F2D-48B3C2720170}" type="datetimeFigureOut">
              <a:rPr lang="en-US" smtClean="0"/>
              <a:t>7/12/2024</a:t>
            </a:fld>
            <a:endParaRPr lang="en-US"/>
          </a:p>
        </p:txBody>
      </p:sp>
      <p:sp>
        <p:nvSpPr>
          <p:cNvPr id="4" name="Footer Placeholder 3"/>
          <p:cNvSpPr>
            <a:spLocks noGrp="1"/>
          </p:cNvSpPr>
          <p:nvPr>
            <p:ph type="ftr" sz="quarter" idx="2"/>
          </p:nvPr>
        </p:nvSpPr>
        <p:spPr>
          <a:xfrm>
            <a:off x="1" y="8829911"/>
            <a:ext cx="2982380" cy="464900"/>
          </a:xfrm>
          <a:prstGeom prst="rect">
            <a:avLst/>
          </a:prstGeom>
        </p:spPr>
        <p:txBody>
          <a:bodyPr vert="horz" lIns="91847" tIns="45921" rIns="91847" bIns="45921" rtlCol="0" anchor="b"/>
          <a:lstStyle>
            <a:lvl1pPr algn="l">
              <a:defRPr sz="1200"/>
            </a:lvl1pPr>
          </a:lstStyle>
          <a:p>
            <a:endParaRPr lang="en-US"/>
          </a:p>
        </p:txBody>
      </p:sp>
      <p:sp>
        <p:nvSpPr>
          <p:cNvPr id="5" name="Slide Number Placeholder 4"/>
          <p:cNvSpPr>
            <a:spLocks noGrp="1"/>
          </p:cNvSpPr>
          <p:nvPr>
            <p:ph type="sldNum" sz="quarter" idx="3"/>
          </p:nvPr>
        </p:nvSpPr>
        <p:spPr>
          <a:xfrm>
            <a:off x="3897882" y="8829911"/>
            <a:ext cx="2982379" cy="464900"/>
          </a:xfrm>
          <a:prstGeom prst="rect">
            <a:avLst/>
          </a:prstGeom>
        </p:spPr>
        <p:txBody>
          <a:bodyPr vert="horz" lIns="91847" tIns="45921" rIns="91847" bIns="45921" rtlCol="0" anchor="b"/>
          <a:lstStyle>
            <a:lvl1pPr algn="r">
              <a:defRPr sz="1200"/>
            </a:lvl1pPr>
          </a:lstStyle>
          <a:p>
            <a:fld id="{AA47E720-93EF-483D-84A7-F39F5B8DBC9A}" type="slidenum">
              <a:rPr lang="en-US" smtClean="0"/>
              <a:t>‹#›</a:t>
            </a:fld>
            <a:endParaRPr lang="en-US"/>
          </a:p>
        </p:txBody>
      </p:sp>
    </p:spTree>
    <p:extLst>
      <p:ext uri="{BB962C8B-B14F-4D97-AF65-F5344CB8AC3E}">
        <p14:creationId xmlns:p14="http://schemas.microsoft.com/office/powerpoint/2010/main" val="383974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1"/>
            <a:ext cx="2981912" cy="464820"/>
          </a:xfrm>
          <a:prstGeom prst="rect">
            <a:avLst/>
          </a:prstGeom>
        </p:spPr>
        <p:txBody>
          <a:bodyPr vert="horz" lIns="92628" tIns="46311" rIns="92628" bIns="46311" rtlCol="0"/>
          <a:lstStyle>
            <a:lvl1pPr algn="l" fontAlgn="auto">
              <a:spcBef>
                <a:spcPct val="0"/>
              </a:spcBef>
              <a:spcAft>
                <a:spcPct val="0"/>
              </a:spcAft>
              <a:defRPr sz="1200">
                <a:latin typeface="+mn-lt"/>
              </a:defRPr>
            </a:lvl1pPr>
          </a:lstStyle>
          <a:p>
            <a:pPr>
              <a:defRPr/>
            </a:pPr>
            <a:endParaRPr lang="en-US"/>
          </a:p>
        </p:txBody>
      </p:sp>
      <p:sp>
        <p:nvSpPr>
          <p:cNvPr id="3" name="Date Placeholder 2"/>
          <p:cNvSpPr>
            <a:spLocks noGrp="1"/>
          </p:cNvSpPr>
          <p:nvPr>
            <p:ph type="dt" idx="1"/>
          </p:nvPr>
        </p:nvSpPr>
        <p:spPr>
          <a:xfrm>
            <a:off x="3898353" y="11"/>
            <a:ext cx="2981912" cy="464820"/>
          </a:xfrm>
          <a:prstGeom prst="rect">
            <a:avLst/>
          </a:prstGeom>
        </p:spPr>
        <p:txBody>
          <a:bodyPr vert="horz" lIns="92628" tIns="46311" rIns="92628" bIns="46311" rtlCol="0"/>
          <a:lstStyle>
            <a:lvl1pPr algn="r" fontAlgn="auto">
              <a:spcBef>
                <a:spcPct val="0"/>
              </a:spcBef>
              <a:spcAft>
                <a:spcPct val="0"/>
              </a:spcAft>
              <a:defRPr sz="1200">
                <a:latin typeface="+mn-lt"/>
              </a:defRPr>
            </a:lvl1pPr>
          </a:lstStyle>
          <a:p>
            <a:pPr>
              <a:defRPr/>
            </a:pPr>
            <a:fld id="{36962A90-C2A2-4CDF-8D04-DA2BD430AAAB}" type="datetimeFigureOut">
              <a:rPr lang="en-US"/>
              <a:pPr>
                <a:defRPr/>
              </a:pPr>
              <a:t>7/12/2024</a:t>
            </a:fld>
            <a:endParaRPr lang="en-US"/>
          </a:p>
        </p:txBody>
      </p:sp>
      <p:sp>
        <p:nvSpPr>
          <p:cNvPr id="4" name="Slide Image Placeholder 3"/>
          <p:cNvSpPr>
            <a:spLocks noGrp="1" noRot="1" noChangeAspect="1"/>
          </p:cNvSpPr>
          <p:nvPr>
            <p:ph type="sldImg" idx="2"/>
          </p:nvPr>
        </p:nvSpPr>
        <p:spPr>
          <a:xfrm>
            <a:off x="344488" y="698500"/>
            <a:ext cx="6192837" cy="3484563"/>
          </a:xfrm>
          <a:prstGeom prst="rect">
            <a:avLst/>
          </a:prstGeom>
          <a:noFill/>
          <a:ln w="12700">
            <a:solidFill>
              <a:prstClr val="black"/>
            </a:solidFill>
          </a:ln>
        </p:spPr>
      </p:sp>
      <p:sp>
        <p:nvSpPr>
          <p:cNvPr id="5" name="Notes Placeholder 4"/>
          <p:cNvSpPr>
            <a:spLocks noGrp="1"/>
          </p:cNvSpPr>
          <p:nvPr>
            <p:ph type="body" sz="quarter" idx="3"/>
          </p:nvPr>
        </p:nvSpPr>
        <p:spPr>
          <a:xfrm>
            <a:off x="688503" y="4415791"/>
            <a:ext cx="5504827" cy="4183380"/>
          </a:xfrm>
          <a:prstGeom prst="rect">
            <a:avLst/>
          </a:prstGeom>
        </p:spPr>
        <p:txBody>
          <a:bodyPr vert="horz" lIns="92628" tIns="46311" rIns="92628" bIns="463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4" y="8829994"/>
            <a:ext cx="2981912" cy="464820"/>
          </a:xfrm>
          <a:prstGeom prst="rect">
            <a:avLst/>
          </a:prstGeom>
        </p:spPr>
        <p:txBody>
          <a:bodyPr vert="horz" lIns="92628" tIns="46311" rIns="92628" bIns="46311" rtlCol="0" anchor="b"/>
          <a:lstStyle>
            <a:lvl1pPr algn="l" fontAlgn="auto">
              <a:spcBef>
                <a:spcPct val="0"/>
              </a:spcBef>
              <a:spcAft>
                <a:spcPct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353" y="8829994"/>
            <a:ext cx="2981912" cy="464820"/>
          </a:xfrm>
          <a:prstGeom prst="rect">
            <a:avLst/>
          </a:prstGeom>
        </p:spPr>
        <p:txBody>
          <a:bodyPr vert="horz" lIns="92628" tIns="46311" rIns="92628" bIns="46311" rtlCol="0" anchor="b"/>
          <a:lstStyle>
            <a:lvl1pPr algn="r" fontAlgn="auto">
              <a:spcBef>
                <a:spcPct val="0"/>
              </a:spcBef>
              <a:spcAft>
                <a:spcPct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cs typeface="Calibri"/>
            </a:endParaRPr>
          </a:p>
        </p:txBody>
      </p:sp>
      <p:sp>
        <p:nvSpPr>
          <p:cNvPr id="4" name="Slide Number Placeholder 3"/>
          <p:cNvSpPr>
            <a:spLocks noGrp="1"/>
          </p:cNvSpPr>
          <p:nvPr>
            <p:ph type="sldNum" sz="quarter" idx="10"/>
          </p:nvPr>
        </p:nvSpPr>
        <p:spPr/>
        <p:txBody>
          <a:bodyPr/>
          <a:lstStyle/>
          <a:p>
            <a:fld id="{F793856A-75D2-42A6-90A7-46D3019DB1E5}" type="slidenum">
              <a:rPr lang="en-US" smtClean="0"/>
              <a:t>1</a:t>
            </a:fld>
            <a:endParaRPr lang="en-US"/>
          </a:p>
        </p:txBody>
      </p:sp>
      <p:sp>
        <p:nvSpPr>
          <p:cNvPr id="5" name="Footer Placeholder 4">
            <a:extLst>
              <a:ext uri="{FF2B5EF4-FFF2-40B4-BE49-F238E27FC236}">
                <a16:creationId xmlns:a16="http://schemas.microsoft.com/office/drawing/2014/main" id="{A40D577A-B40C-3AF0-DB13-AF35E3911B5F}"/>
              </a:ext>
            </a:extLst>
          </p:cNvPr>
          <p:cNvSpPr>
            <a:spLocks noGrp="1"/>
          </p:cNvSpPr>
          <p:nvPr>
            <p:ph type="ftr" sz="quarter" idx="4"/>
          </p:nvPr>
        </p:nvSpPr>
        <p:spPr/>
        <p:txBody>
          <a:bodyPr/>
          <a:lstStyle/>
          <a:p>
            <a:r>
              <a:rPr lang="en-US"/>
              <a:t>05/23/2023 DOE-HEP Report</a:t>
            </a:r>
          </a:p>
        </p:txBody>
      </p:sp>
    </p:spTree>
    <p:extLst>
      <p:ext uri="{BB962C8B-B14F-4D97-AF65-F5344CB8AC3E}">
        <p14:creationId xmlns:p14="http://schemas.microsoft.com/office/powerpoint/2010/main" val="94580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C920FA5-32ED-415E-BF5B-FCFE8DF64C82}" type="slidenum">
              <a:rPr lang="en-US" smtClean="0"/>
              <a:t>3</a:t>
            </a:fld>
            <a:endParaRPr lang="en-US"/>
          </a:p>
        </p:txBody>
      </p:sp>
    </p:spTree>
    <p:extLst>
      <p:ext uri="{BB962C8B-B14F-4D97-AF65-F5344CB8AC3E}">
        <p14:creationId xmlns:p14="http://schemas.microsoft.com/office/powerpoint/2010/main" val="102674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3856A-75D2-42A6-90A7-46D3019DB1E5}" type="slidenum">
              <a:rPr lang="en-US" smtClean="0"/>
              <a:t>4</a:t>
            </a:fld>
            <a:endParaRPr lang="en-US" dirty="0"/>
          </a:p>
        </p:txBody>
      </p:sp>
      <p:sp>
        <p:nvSpPr>
          <p:cNvPr id="5" name="Footer Placeholder 4">
            <a:extLst>
              <a:ext uri="{FF2B5EF4-FFF2-40B4-BE49-F238E27FC236}">
                <a16:creationId xmlns:a16="http://schemas.microsoft.com/office/drawing/2014/main" id="{B2ED2C5D-FC42-EACE-FF37-D0C44B26DA93}"/>
              </a:ext>
            </a:extLst>
          </p:cNvPr>
          <p:cNvSpPr>
            <a:spLocks noGrp="1"/>
          </p:cNvSpPr>
          <p:nvPr>
            <p:ph type="ftr" sz="quarter" idx="4"/>
          </p:nvPr>
        </p:nvSpPr>
        <p:spPr/>
        <p:txBody>
          <a:bodyPr/>
          <a:lstStyle/>
          <a:p>
            <a:r>
              <a:rPr lang="en-US" dirty="0"/>
              <a:t>05/23/2023 DOE-HEP Report</a:t>
            </a:r>
          </a:p>
        </p:txBody>
      </p:sp>
    </p:spTree>
    <p:extLst>
      <p:ext uri="{BB962C8B-B14F-4D97-AF65-F5344CB8AC3E}">
        <p14:creationId xmlns:p14="http://schemas.microsoft.com/office/powerpoint/2010/main" val="2169778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E2FC99-B82F-4FE8-A963-61C18EF1AAE0}" type="slidenum">
              <a:rPr lang="en-US" smtClean="0"/>
              <a:t>8</a:t>
            </a:fld>
            <a:endParaRPr lang="en-US"/>
          </a:p>
        </p:txBody>
      </p:sp>
      <p:sp>
        <p:nvSpPr>
          <p:cNvPr id="5" name="Footer Placeholder 4">
            <a:extLst>
              <a:ext uri="{FF2B5EF4-FFF2-40B4-BE49-F238E27FC236}">
                <a16:creationId xmlns:a16="http://schemas.microsoft.com/office/drawing/2014/main" id="{1B872655-7483-C792-63FB-ECFFAC390F2C}"/>
              </a:ext>
            </a:extLst>
          </p:cNvPr>
          <p:cNvSpPr>
            <a:spLocks noGrp="1"/>
          </p:cNvSpPr>
          <p:nvPr>
            <p:ph type="ftr" sz="quarter" idx="4"/>
          </p:nvPr>
        </p:nvSpPr>
        <p:spPr/>
        <p:txBody>
          <a:bodyPr/>
          <a:lstStyle/>
          <a:p>
            <a:r>
              <a:rPr lang="en-US"/>
              <a:t>05/23/2023 DOE-HEP Report</a:t>
            </a:r>
          </a:p>
        </p:txBody>
      </p:sp>
    </p:spTree>
    <p:extLst>
      <p:ext uri="{BB962C8B-B14F-4D97-AF65-F5344CB8AC3E}">
        <p14:creationId xmlns:p14="http://schemas.microsoft.com/office/powerpoint/2010/main" val="349814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536236-E238-4F3D-B80D-6E7BF55C3FC9}" type="slidenum">
              <a:rPr lang="en-US" smtClean="0"/>
              <a:t>26</a:t>
            </a:fld>
            <a:endParaRPr lang="en-US"/>
          </a:p>
        </p:txBody>
      </p:sp>
    </p:spTree>
    <p:extLst>
      <p:ext uri="{BB962C8B-B14F-4D97-AF65-F5344CB8AC3E}">
        <p14:creationId xmlns:p14="http://schemas.microsoft.com/office/powerpoint/2010/main" val="3710719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A45DC9-C5FB-44F2-B47E-1DD549414028}" type="slidenum">
              <a:rPr lang="en-US" smtClean="0"/>
              <a:pPr/>
              <a:t>32</a:t>
            </a:fld>
            <a:endParaRPr lang="en-US"/>
          </a:p>
        </p:txBody>
      </p:sp>
    </p:spTree>
    <p:extLst>
      <p:ext uri="{BB962C8B-B14F-4D97-AF65-F5344CB8AC3E}">
        <p14:creationId xmlns:p14="http://schemas.microsoft.com/office/powerpoint/2010/main" val="1320743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E3F3B69-2F39-4084-ABB8-15A558C21C1D}" type="slidenum">
              <a:rPr lang="en-US"/>
              <a:t>33</a:t>
            </a:fld>
            <a:endParaRPr lang="en-US"/>
          </a:p>
        </p:txBody>
      </p:sp>
    </p:spTree>
    <p:extLst>
      <p:ext uri="{BB962C8B-B14F-4D97-AF65-F5344CB8AC3E}">
        <p14:creationId xmlns:p14="http://schemas.microsoft.com/office/powerpoint/2010/main" val="2105231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defPPr>
              <a:defRPr lang="en-US"/>
            </a:defPPr>
            <a:lvl1pPr marL="0" algn="r" defTabSz="914400" rtl="0" eaLnBrk="1" fontAlgn="auto" latinLnBrk="0" hangingPunct="1">
              <a:spcBef>
                <a:spcPct val="0"/>
              </a:spcBef>
              <a:spcAft>
                <a:spcPct val="0"/>
              </a:spcAft>
              <a:defRPr sz="1100" kern="1200">
                <a:solidFill>
                  <a:schemeClr val="tx1"/>
                </a:solidFill>
                <a:latin typeface="+mn-lt"/>
                <a:ea typeface="+mn-ea"/>
                <a:cs typeface="+mn-cs"/>
              </a:defRPr>
            </a:lvl1pPr>
          </a:lstStyle>
          <a:p>
            <a:r>
              <a:rPr lang="en-US"/>
              <a:t>6-10-2024</a:t>
            </a:r>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defPPr>
              <a:defRPr lang="en-US"/>
            </a:defPPr>
            <a:lvl1pPr marL="0" algn="l" defTabSz="914400" rtl="0" eaLnBrk="1" fontAlgn="auto" latinLnBrk="0" hangingPunct="1">
              <a:spcBef>
                <a:spcPct val="0"/>
              </a:spcBef>
              <a:spcAft>
                <a:spcPct val="0"/>
              </a:spcAft>
              <a:defRPr sz="1100" kern="1200">
                <a:solidFill>
                  <a:schemeClr val="tx1"/>
                </a:solidFill>
                <a:latin typeface="+mn-lt"/>
                <a:ea typeface="+mn-ea"/>
                <a:cs typeface="+mn-cs"/>
              </a:defRPr>
            </a:lvl1pPr>
          </a:lstStyle>
          <a:p>
            <a:r>
              <a:rPr lang="en-US"/>
              <a:t>FCCee Week - DOE remarks</a:t>
            </a:r>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defPPr>
              <a:defRPr lang="en-US"/>
            </a:defPPr>
          </a:lstStyle>
          <a:p>
            <a:pPr algn="ctr"/>
            <a:r>
              <a:rPr lang="en-US" sz="3600">
                <a:solidFill>
                  <a:schemeClr val="accent1"/>
                </a:solidFill>
                <a:latin typeface="+mj-lt"/>
              </a:rPr>
              <a:t>Energy.gov/science</a:t>
            </a:r>
          </a:p>
        </p:txBody>
      </p:sp>
    </p:spTree>
    <p:extLst>
      <p:ext uri="{BB962C8B-B14F-4D97-AF65-F5344CB8AC3E}">
        <p14:creationId xmlns:p14="http://schemas.microsoft.com/office/powerpoint/2010/main" val="39637074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t>‹#›</a:t>
            </a:fld>
            <a:endParaRPr lang="en-US"/>
          </a:p>
        </p:txBody>
      </p:sp>
      <p:sp>
        <p:nvSpPr>
          <p:cNvPr id="7" name="TextBox 6"/>
          <p:cNvSpPr txBox="1"/>
          <p:nvPr userDrawn="1"/>
        </p:nvSpPr>
        <p:spPr>
          <a:xfrm>
            <a:off x="9943949" y="6398798"/>
            <a:ext cx="2248051" cy="369332"/>
          </a:xfrm>
          <a:prstGeom prst="rect">
            <a:avLst/>
          </a:prstGeom>
          <a:noFill/>
        </p:spPr>
        <p:txBody>
          <a:bodyPr wrap="none" rtlCol="0">
            <a:spAutoFit/>
          </a:bodyPr>
          <a:lstStyle>
            <a:defPPr>
              <a:defRPr lang="en-US"/>
            </a:defPPr>
          </a:lstStyle>
          <a:p>
            <a:pPr algn="r"/>
            <a:r>
              <a:rPr lang="en-US">
                <a:solidFill>
                  <a:schemeClr val="bg1"/>
                </a:solidFill>
                <a:latin typeface="AvenirNext LT Pro Regular" panose="020B0504020202020204" pitchFamily="34" charset="0"/>
              </a:rPr>
              <a:t>Energy.gov/science</a:t>
            </a:r>
          </a:p>
        </p:txBody>
      </p:sp>
      <p:pic>
        <p:nvPicPr>
          <p:cNvPr id="3" name="Picture 2">
            <a:extLst>
              <a:ext uri="{FF2B5EF4-FFF2-40B4-BE49-F238E27FC236}">
                <a16:creationId xmlns:a16="http://schemas.microsoft.com/office/drawing/2014/main" id="{EA455DC4-2FB6-55F6-8DE4-4154F24B58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68" y="6415232"/>
            <a:ext cx="2035384" cy="373999"/>
          </a:xfrm>
          <a:prstGeom prst="rect">
            <a:avLst/>
          </a:prstGeom>
        </p:spPr>
      </p:pic>
    </p:spTree>
    <p:extLst>
      <p:ext uri="{BB962C8B-B14F-4D97-AF65-F5344CB8AC3E}">
        <p14:creationId xmlns:p14="http://schemas.microsoft.com/office/powerpoint/2010/main" val="16407950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w"/>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t>‹#›</a:t>
            </a:fld>
            <a:endParaRPr lang="en-US"/>
          </a:p>
        </p:txBody>
      </p:sp>
      <p:sp>
        <p:nvSpPr>
          <p:cNvPr id="11" name="TextBox 10"/>
          <p:cNvSpPr txBox="1"/>
          <p:nvPr userDrawn="1"/>
        </p:nvSpPr>
        <p:spPr>
          <a:xfrm>
            <a:off x="10129781" y="6405832"/>
            <a:ext cx="2034083" cy="369332"/>
          </a:xfrm>
          <a:prstGeom prst="rect">
            <a:avLst/>
          </a:prstGeom>
          <a:noFill/>
        </p:spPr>
        <p:txBody>
          <a:bodyPr wrap="none" rtlCol="0">
            <a:spAutoFit/>
          </a:bodyPr>
          <a:lstStyle>
            <a:defPPr>
              <a:defRPr lang="en-US"/>
            </a:defPPr>
          </a:lstStyle>
          <a:p>
            <a:pPr algn="r"/>
            <a:r>
              <a:rPr lang="en-US" dirty="0">
                <a:solidFill>
                  <a:schemeClr val="bg1"/>
                </a:solidFill>
                <a:latin typeface="AvenirNext LT Pro Regular" panose="020B0504020202020204" pitchFamily="34" charset="0"/>
              </a:rPr>
              <a:t>energy.gov/science</a:t>
            </a:r>
          </a:p>
        </p:txBody>
      </p:sp>
      <p:pic>
        <p:nvPicPr>
          <p:cNvPr id="4" name="Picture 3">
            <a:extLst>
              <a:ext uri="{FF2B5EF4-FFF2-40B4-BE49-F238E27FC236}">
                <a16:creationId xmlns:a16="http://schemas.microsoft.com/office/drawing/2014/main" id="{2627C81C-DB44-AC1D-4911-5A8BC63316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68" y="6415232"/>
            <a:ext cx="2035384" cy="373999"/>
          </a:xfrm>
          <a:prstGeom prst="rect">
            <a:avLst/>
          </a:prstGeom>
        </p:spPr>
      </p:pic>
    </p:spTree>
    <p:extLst>
      <p:ext uri="{BB962C8B-B14F-4D97-AF65-F5344CB8AC3E}">
        <p14:creationId xmlns:p14="http://schemas.microsoft.com/office/powerpoint/2010/main" val="30343867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t>‹#›</a:t>
            </a:fld>
            <a:endParaRPr lang="en-US"/>
          </a:p>
        </p:txBody>
      </p:sp>
      <p:sp>
        <p:nvSpPr>
          <p:cNvPr id="11" name="TextBox 10"/>
          <p:cNvSpPr txBox="1"/>
          <p:nvPr userDrawn="1"/>
        </p:nvSpPr>
        <p:spPr>
          <a:xfrm>
            <a:off x="9943949" y="6398798"/>
            <a:ext cx="2248051" cy="369332"/>
          </a:xfrm>
          <a:prstGeom prst="rect">
            <a:avLst/>
          </a:prstGeom>
          <a:noFill/>
        </p:spPr>
        <p:txBody>
          <a:bodyPr wrap="none" rtlCol="0">
            <a:spAutoFit/>
          </a:bodyPr>
          <a:lstStyle>
            <a:defPPr>
              <a:defRPr lang="en-US"/>
            </a:defPPr>
          </a:lstStyle>
          <a:p>
            <a:pPr algn="r"/>
            <a:r>
              <a:rPr lang="en-US">
                <a:solidFill>
                  <a:schemeClr val="bg1"/>
                </a:solidFill>
                <a:latin typeface="AvenirNext LT Pro Regular" panose="020B0504020202020204" pitchFamily="34" charset="0"/>
              </a:rPr>
              <a:t>Energy.gov/science</a:t>
            </a:r>
          </a:p>
        </p:txBody>
      </p:sp>
      <p:pic>
        <p:nvPicPr>
          <p:cNvPr id="3" name="Picture 2">
            <a:extLst>
              <a:ext uri="{FF2B5EF4-FFF2-40B4-BE49-F238E27FC236}">
                <a16:creationId xmlns:a16="http://schemas.microsoft.com/office/drawing/2014/main" id="{BC0396AF-A001-E331-28B6-439AA65A36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68" y="6415232"/>
            <a:ext cx="2035384" cy="373999"/>
          </a:xfrm>
          <a:prstGeom prst="rect">
            <a:avLst/>
          </a:prstGeom>
        </p:spPr>
      </p:pic>
    </p:spTree>
    <p:extLst>
      <p:ext uri="{BB962C8B-B14F-4D97-AF65-F5344CB8AC3E}">
        <p14:creationId xmlns:p14="http://schemas.microsoft.com/office/powerpoint/2010/main" val="14117184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68" y="6415232"/>
            <a:ext cx="2035384" cy="373999"/>
          </a:xfrm>
          <a:prstGeom prst="rect">
            <a:avLst/>
          </a:prstGeom>
        </p:spPr>
      </p:pic>
      <p:sp>
        <p:nvSpPr>
          <p:cNvPr id="10" name="TextBox 9"/>
          <p:cNvSpPr txBox="1"/>
          <p:nvPr userDrawn="1"/>
        </p:nvSpPr>
        <p:spPr>
          <a:xfrm>
            <a:off x="9943949" y="6398798"/>
            <a:ext cx="2248051" cy="369332"/>
          </a:xfrm>
          <a:prstGeom prst="rect">
            <a:avLst/>
          </a:prstGeom>
          <a:noFill/>
        </p:spPr>
        <p:txBody>
          <a:bodyPr wrap="none" rtlCol="0">
            <a:spAutoFit/>
          </a:bodyPr>
          <a:lstStyle>
            <a:defPPr>
              <a:defRPr lang="en-US"/>
            </a:defPPr>
          </a:lstStyle>
          <a:p>
            <a:pPr algn="r"/>
            <a:r>
              <a:rPr lang="en-US">
                <a:solidFill>
                  <a:schemeClr val="bg1"/>
                </a:solidFill>
                <a:latin typeface="AvenirNext LT Pro Regular" panose="020B0504020202020204" pitchFamily="34" charset="0"/>
              </a:rPr>
              <a:t>Energy.gov/science</a:t>
            </a:r>
          </a:p>
        </p:txBody>
      </p:sp>
    </p:spTree>
    <p:extLst>
      <p:ext uri="{BB962C8B-B14F-4D97-AF65-F5344CB8AC3E}">
        <p14:creationId xmlns:p14="http://schemas.microsoft.com/office/powerpoint/2010/main" val="4130424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t>‹#›</a:t>
            </a:fld>
            <a:endParaRPr lang="en-US"/>
          </a:p>
        </p:txBody>
      </p:sp>
      <p:sp>
        <p:nvSpPr>
          <p:cNvPr id="13" name="TextBox 12"/>
          <p:cNvSpPr txBox="1"/>
          <p:nvPr userDrawn="1"/>
        </p:nvSpPr>
        <p:spPr>
          <a:xfrm>
            <a:off x="9943949" y="6398798"/>
            <a:ext cx="2248051" cy="369332"/>
          </a:xfrm>
          <a:prstGeom prst="rect">
            <a:avLst/>
          </a:prstGeom>
          <a:noFill/>
        </p:spPr>
        <p:txBody>
          <a:bodyPr wrap="none" rtlCol="0">
            <a:spAutoFit/>
          </a:bodyPr>
          <a:lstStyle>
            <a:defPPr>
              <a:defRPr lang="en-US"/>
            </a:defPPr>
          </a:lstStyle>
          <a:p>
            <a:pPr algn="r"/>
            <a:r>
              <a:rPr lang="en-US">
                <a:solidFill>
                  <a:schemeClr val="bg1"/>
                </a:solidFill>
                <a:latin typeface="AvenirNext LT Pro Regular" panose="020B0504020202020204" pitchFamily="34" charset="0"/>
              </a:rPr>
              <a:t>Energy.gov/science</a:t>
            </a:r>
          </a:p>
        </p:txBody>
      </p:sp>
      <p:pic>
        <p:nvPicPr>
          <p:cNvPr id="5" name="Picture 4">
            <a:extLst>
              <a:ext uri="{FF2B5EF4-FFF2-40B4-BE49-F238E27FC236}">
                <a16:creationId xmlns:a16="http://schemas.microsoft.com/office/drawing/2014/main" id="{2BE521F1-FF83-C118-2095-BF084EFA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668" y="6415232"/>
            <a:ext cx="2035384" cy="373999"/>
          </a:xfrm>
          <a:prstGeom prst="rect">
            <a:avLst/>
          </a:prstGeom>
        </p:spPr>
      </p:pic>
    </p:spTree>
    <p:extLst>
      <p:ext uri="{BB962C8B-B14F-4D97-AF65-F5344CB8AC3E}">
        <p14:creationId xmlns:p14="http://schemas.microsoft.com/office/powerpoint/2010/main" val="318268196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Energy.gov/science</a:t>
            </a:r>
          </a:p>
        </p:txBody>
      </p:sp>
    </p:spTree>
    <p:extLst>
      <p:ext uri="{BB962C8B-B14F-4D97-AF65-F5344CB8AC3E}">
        <p14:creationId xmlns:p14="http://schemas.microsoft.com/office/powerpoint/2010/main" val="7083183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2666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pPr marL="0" marR="0" lvl="0" indent="0" algn="l" defTabSz="914400" fontAlgn="auto">
              <a:lnSpc>
                <a:spcPct val="90000"/>
              </a:lnSpc>
              <a:spcBef>
                <a:spcPct val="0"/>
              </a:spcBef>
              <a:spcAft>
                <a:spcPct val="0"/>
              </a:spcAft>
              <a:buSzTx/>
              <a:buNone/>
              <a:defRPr kumimoji="0" sz="40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mj-lt"/>
                <a:ea typeface="Segoe UI Black" panose="020B0A02040204020203" pitchFamily="34" charset="0"/>
                <a:cs typeface="+mj-cs"/>
                <a:sym typeface="Wingdings" charset="2"/>
              </a:defRPr>
            </a:pPr>
            <a:r>
              <a:rPr kumimoji="0" lang="en-US" sz="4000" b="1"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mj-lt"/>
                <a:ea typeface="Segoe UI Black" panose="020B0A02040204020203" pitchFamily="34" charset="0"/>
                <a:cs typeface="+mj-cs"/>
                <a:sym typeface="Wingdings" charset="2"/>
              </a:rPr>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marL="228600" marR="0" lvl="0" indent="-228600" algn="l" defTabSz="914400" fontAlgn="auto">
              <a:lnSpc>
                <a:spcPct val="90000"/>
              </a:lnSpc>
              <a:spcBef>
                <a:spcPts val="1000"/>
              </a:spcBef>
              <a:spcAft>
                <a:spcPct val="0"/>
              </a:spcAft>
              <a:buSzTx/>
              <a:buChar char=""/>
              <a:defRPr kumimoji="0"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defRPr>
            </a:pPr>
            <a:r>
              <a:rPr kumimoji="0" lang="en-US" sz="24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rPr>
              <a:t>Edit Master text styles</a:t>
            </a:r>
          </a:p>
          <a:p>
            <a:pPr marL="685800" marR="0" lvl="1" indent="-228600" algn="l" defTabSz="914400" fontAlgn="auto">
              <a:lnSpc>
                <a:spcPct val="90000"/>
              </a:lnSpc>
              <a:spcBef>
                <a:spcPts val="500"/>
              </a:spcBef>
              <a:spcAft>
                <a:spcPct val="0"/>
              </a:spcAft>
              <a:buSzTx/>
              <a:buChar char="•"/>
              <a:defRPr kumimoji="0" sz="20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defRPr>
            </a:pPr>
            <a:r>
              <a:rPr kumimoji="0" lang="en-US" sz="20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rPr>
              <a:t>Second level</a:t>
            </a:r>
          </a:p>
          <a:p>
            <a:pPr marL="1143000" marR="0" lvl="2" indent="-228600" algn="l" defTabSz="914400" fontAlgn="auto">
              <a:lnSpc>
                <a:spcPct val="90000"/>
              </a:lnSpc>
              <a:spcBef>
                <a:spcPts val="500"/>
              </a:spcBef>
              <a:spcAft>
                <a:spcPct val="0"/>
              </a:spcAft>
              <a:buSzTx/>
              <a:buChar char="o"/>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defRPr>
            </a:pPr>
            <a:r>
              <a:rPr kumimoji="0" lang="en-US" sz="18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rPr>
              <a:t>Third level</a:t>
            </a:r>
          </a:p>
          <a:p>
            <a:pPr marL="1600200" marR="0" lvl="3" indent="-228600" algn="l" defTabSz="914400" fontAlgn="auto">
              <a:lnSpc>
                <a:spcPct val="90000"/>
              </a:lnSpc>
              <a:spcBef>
                <a:spcPts val="5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defRPr>
            </a:pPr>
            <a:r>
              <a:rPr kumimoji="0" lang="en-US" sz="16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rPr>
              <a:t>Fourth level</a:t>
            </a:r>
          </a:p>
          <a:p>
            <a:pPr marL="2057400" marR="0" lvl="4" indent="-228600" algn="l" defTabSz="914400" fontAlgn="auto">
              <a:lnSpc>
                <a:spcPct val="90000"/>
              </a:lnSpc>
              <a:spcBef>
                <a:spcPts val="500"/>
              </a:spcBef>
              <a:spcAft>
                <a:spcPct val="0"/>
              </a:spcAft>
              <a:buSzTx/>
              <a:buChar char="•"/>
              <a:defRPr kumimoji="0" sz="16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defRPr>
            </a:pPr>
            <a:r>
              <a:rPr kumimoji="0" lang="en-US" sz="16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Avenir Next LT Pro" panose="020B0504020202020204" pitchFamily="34" charset="0"/>
                <a:ea typeface="+mn-ea"/>
                <a:cs typeface="+mn-cs"/>
                <a:sym typeface="Wingdings" charset="2"/>
              </a:rPr>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ct val="0"/>
              </a:spcBef>
              <a:spcAft>
                <a:spcPct val="0"/>
              </a:spcAft>
              <a:defRPr sz="1400" kern="1200">
                <a:solidFill>
                  <a:schemeClr val="bg1"/>
                </a:solidFill>
                <a:latin typeface="AvenirNext LT Pro Regular" panose="020B0504020202020204" pitchFamily="34" charset="0"/>
                <a:ea typeface="+mn-ea"/>
                <a:cs typeface="+mn-cs"/>
              </a:defRPr>
            </a:lvl1pPr>
          </a:lstStyle>
          <a:p>
            <a:pPr marL="0" algn="ctr" defTabSz="914400">
              <a:buNone/>
              <a:defRPr kumimoji="0" sz="1400" b="0" i="0" normalizeH="0" noProof="0">
                <a:solidFill>
                  <a:srgbClr val="FFFFFF"/>
                </a:solidFill>
                <a:uLnTx/>
                <a:uFillTx/>
                <a:latin typeface="AvenirNext LT Pro Regular" panose="020B0504020202020204" pitchFamily="34" charset="0"/>
                <a:ea typeface="+mn-ea"/>
                <a:cs typeface="+mn-cs"/>
              </a:defRPr>
            </a:pPr>
            <a:fld id="{835B6AD7-18B8-4C9C-AA70-ABD830A869AC}" type="slidenum">
              <a:rPr kumimoji="0" lang="en-US" sz="1400" b="0" i="0" normalizeH="0" noProof="0" smtClean="0">
                <a:solidFill>
                  <a:srgbClr val="FFFFFF"/>
                </a:solidFill>
                <a:uLnTx/>
                <a:uFillTx/>
                <a:latin typeface="AvenirNext LT Pro Regular" panose="020B0504020202020204" pitchFamily="34" charset="0"/>
                <a:ea typeface="+mn-ea"/>
                <a:cs typeface="+mn-cs"/>
              </a:rPr>
              <a:t>‹#›</a:t>
            </a:fld>
            <a:endParaRPr lang="en-US"/>
          </a:p>
        </p:txBody>
      </p:sp>
    </p:spTree>
    <p:extLst>
      <p:ext uri="{BB962C8B-B14F-4D97-AF65-F5344CB8AC3E}">
        <p14:creationId xmlns:p14="http://schemas.microsoft.com/office/powerpoint/2010/main" val="3805706099"/>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5" r:id="rId7"/>
    <p:sldLayoutId id="2147484327" r:id="rId8"/>
  </p:sldLayoutIdLst>
  <p:transition/>
  <p:hf sldNum="0" hdr="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
          <a:srgbClr val="0B2C45"/>
        </a:buClr>
        <a:buFont typeface="Wingdings 3" panose="05040102010807070707" pitchFamily="18" charset="2"/>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cid:image001.jpg@01DA97DD.66F96D40" TargetMode="External"/><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hyperlink" Target="https://www.state.gov/joint-statement-of-intent-between-the-united-states-of-america-and-the-european-organization-for-nuclear-research-concerning-future-planning-for-large-research-infrastructure-facilities-advanced-scie/" TargetMode="External"/><Relationship Id="rId5" Type="http://schemas.openxmlformats.org/officeDocument/2006/relationships/image" Target="../media/image35.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2.png"/><Relationship Id="rId7" Type="http://schemas.openxmlformats.org/officeDocument/2006/relationships/oleObject" Target="../embeddings/oleObject1.bin"/><Relationship Id="rId12"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emf"/><Relationship Id="rId11" Type="http://schemas.openxmlformats.org/officeDocument/2006/relationships/image" Target="../media/image19.jpg"/><Relationship Id="rId5" Type="http://schemas.openxmlformats.org/officeDocument/2006/relationships/image" Target="../media/image14.png"/><Relationship Id="rId15" Type="http://schemas.openxmlformats.org/officeDocument/2006/relationships/image" Target="../media/image23.jpeg"/><Relationship Id="rId10" Type="http://schemas.openxmlformats.org/officeDocument/2006/relationships/image" Target="../media/image18.emf"/><Relationship Id="rId4" Type="http://schemas.openxmlformats.org/officeDocument/2006/relationships/image" Target="../media/image13.png"/><Relationship Id="rId9" Type="http://schemas.openxmlformats.org/officeDocument/2006/relationships/image" Target="../media/image17.jpe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17.jpeg"/><Relationship Id="rId4" Type="http://schemas.openxmlformats.org/officeDocument/2006/relationships/image" Target="../media/image26.emf"/><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77121" y="464637"/>
            <a:ext cx="11158138" cy="2390858"/>
          </a:xfrm>
        </p:spPr>
        <p:txBody>
          <a:bodyPr>
            <a:normAutofit/>
          </a:bodyPr>
          <a:lstStyle/>
          <a:p>
            <a:r>
              <a:rPr lang="en-US" dirty="0"/>
              <a:t>Report from DOE </a:t>
            </a:r>
            <a:br>
              <a:rPr lang="en-US" dirty="0"/>
            </a:br>
            <a:endParaRPr lang="en-US" dirty="0"/>
          </a:p>
        </p:txBody>
      </p:sp>
      <p:sp>
        <p:nvSpPr>
          <p:cNvPr id="3" name="Subtitle 2"/>
          <p:cNvSpPr>
            <a:spLocks noGrp="1"/>
          </p:cNvSpPr>
          <p:nvPr>
            <p:ph type="subTitle" idx="1" hasCustomPrompt="1"/>
          </p:nvPr>
        </p:nvSpPr>
        <p:spPr>
          <a:xfrm>
            <a:off x="1524000" y="2732070"/>
            <a:ext cx="9144000" cy="2653145"/>
          </a:xfrm>
        </p:spPr>
        <p:txBody>
          <a:bodyPr>
            <a:noAutofit/>
          </a:bodyPr>
          <a:lstStyle/>
          <a:p>
            <a:r>
              <a:rPr lang="en-US" dirty="0"/>
              <a:t>Regina Rameika</a:t>
            </a:r>
          </a:p>
          <a:p>
            <a:r>
              <a:rPr lang="en-US" dirty="0"/>
              <a:t>Associate Director of the Office of Science </a:t>
            </a:r>
          </a:p>
          <a:p>
            <a:r>
              <a:rPr lang="en-US" dirty="0"/>
              <a:t>for High Energy Physics</a:t>
            </a:r>
          </a:p>
          <a:p>
            <a:endParaRPr lang="en-US" dirty="0"/>
          </a:p>
          <a:p>
            <a:r>
              <a:rPr lang="en-US" dirty="0"/>
              <a:t>  2024 Fermilab Users Meeting</a:t>
            </a:r>
          </a:p>
          <a:p>
            <a:r>
              <a:rPr lang="en-US" dirty="0"/>
              <a:t>July 12, 2024  </a:t>
            </a:r>
          </a:p>
          <a:p>
            <a:endParaRPr lang="en-US" b="1" dirty="0"/>
          </a:p>
          <a:p>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13" y="5856120"/>
            <a:ext cx="4534674" cy="834872"/>
          </a:xfrm>
          <a:prstGeom prst="rect">
            <a:avLst/>
          </a:prstGeom>
        </p:spPr>
      </p:pic>
      <p:sp>
        <p:nvSpPr>
          <p:cNvPr id="8" name="TextBox 7"/>
          <p:cNvSpPr txBox="1"/>
          <p:nvPr/>
        </p:nvSpPr>
        <p:spPr>
          <a:xfrm>
            <a:off x="7162800" y="5917273"/>
            <a:ext cx="5029200" cy="646331"/>
          </a:xfrm>
          <a:prstGeom prst="rect">
            <a:avLst/>
          </a:prstGeom>
          <a:noFill/>
        </p:spPr>
        <p:txBody>
          <a:bodyPr wrap="square" rtlCol="0">
            <a:spAutoFit/>
          </a:bodyPr>
          <a:lstStyle/>
          <a:p>
            <a:pPr algn="ctr"/>
            <a:r>
              <a:rPr lang="en-US" sz="3600" dirty="0">
                <a:solidFill>
                  <a:schemeClr val="accent1"/>
                </a:solidFill>
                <a:latin typeface="+mj-lt"/>
              </a:rPr>
              <a:t>energy.gov/science</a:t>
            </a:r>
          </a:p>
        </p:txBody>
      </p:sp>
    </p:spTree>
    <p:extLst>
      <p:ext uri="{BB962C8B-B14F-4D97-AF65-F5344CB8AC3E}">
        <p14:creationId xmlns:p14="http://schemas.microsoft.com/office/powerpoint/2010/main" val="348550707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shot 2023-12-14 at 9.58.55 PM.png" descr="Screenshot 2023-12-14 at 9.58.55 PM.png">
            <a:extLst>
              <a:ext uri="{FF2B5EF4-FFF2-40B4-BE49-F238E27FC236}">
                <a16:creationId xmlns:a16="http://schemas.microsoft.com/office/drawing/2014/main" id="{17DF7364-72DC-E1DD-4382-BF50752A705C}"/>
              </a:ext>
            </a:extLst>
          </p:cNvPr>
          <p:cNvPicPr>
            <a:picLocks noChangeAspect="1"/>
          </p:cNvPicPr>
          <p:nvPr/>
        </p:nvPicPr>
        <p:blipFill>
          <a:blip r:embed="rId2"/>
          <a:stretch>
            <a:fillRect/>
          </a:stretch>
        </p:blipFill>
        <p:spPr>
          <a:xfrm>
            <a:off x="993707" y="792760"/>
            <a:ext cx="10005646" cy="5272480"/>
          </a:xfrm>
          <a:prstGeom prst="rect">
            <a:avLst/>
          </a:prstGeom>
          <a:ln w="12700">
            <a:miter lim="400000"/>
          </a:ln>
        </p:spPr>
      </p:pic>
      <p:sp>
        <p:nvSpPr>
          <p:cNvPr id="3" name="Title 2">
            <a:extLst>
              <a:ext uri="{FF2B5EF4-FFF2-40B4-BE49-F238E27FC236}">
                <a16:creationId xmlns:a16="http://schemas.microsoft.com/office/drawing/2014/main" id="{A6A4AED0-BE26-119D-CAB1-A930B517233A}"/>
              </a:ext>
            </a:extLst>
          </p:cNvPr>
          <p:cNvSpPr>
            <a:spLocks noGrp="1"/>
          </p:cNvSpPr>
          <p:nvPr>
            <p:ph type="title" hasCustomPrompt="1"/>
          </p:nvPr>
        </p:nvSpPr>
        <p:spPr>
          <a:xfrm>
            <a:off x="838200" y="1"/>
            <a:ext cx="10515600" cy="817418"/>
          </a:xfrm>
        </p:spPr>
        <p:txBody>
          <a:bodyPr/>
          <a:lstStyle/>
          <a:p>
            <a:pPr algn="ctr"/>
            <a:r>
              <a:rPr lang="en-US" dirty="0">
                <a:solidFill>
                  <a:schemeClr val="accent1"/>
                </a:solidFill>
              </a:rPr>
              <a:t>P5 2023 Science Drivers</a:t>
            </a:r>
          </a:p>
        </p:txBody>
      </p:sp>
      <p:sp>
        <p:nvSpPr>
          <p:cNvPr id="4" name="Slide Number Placeholder 2">
            <a:extLst>
              <a:ext uri="{FF2B5EF4-FFF2-40B4-BE49-F238E27FC236}">
                <a16:creationId xmlns:a16="http://schemas.microsoft.com/office/drawing/2014/main" id="{2C9ED2F1-934B-802F-3D9D-3CFCC7906B06}"/>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10</a:t>
            </a:fld>
            <a:endParaRPr lang="en-US" dirty="0"/>
          </a:p>
        </p:txBody>
      </p:sp>
    </p:spTree>
    <p:extLst>
      <p:ext uri="{BB962C8B-B14F-4D97-AF65-F5344CB8AC3E}">
        <p14:creationId xmlns:p14="http://schemas.microsoft.com/office/powerpoint/2010/main" val="30390663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1B65-EF0E-5842-CC9F-3C90C9D475D3}"/>
              </a:ext>
            </a:extLst>
          </p:cNvPr>
          <p:cNvSpPr>
            <a:spLocks noGrp="1"/>
          </p:cNvSpPr>
          <p:nvPr>
            <p:ph type="title"/>
          </p:nvPr>
        </p:nvSpPr>
        <p:spPr>
          <a:xfrm>
            <a:off x="192224" y="48947"/>
            <a:ext cx="11317044" cy="801663"/>
          </a:xfrm>
        </p:spPr>
        <p:txBody>
          <a:bodyPr/>
          <a:lstStyle/>
          <a:p>
            <a:r>
              <a:rPr lang="en-US" dirty="0">
                <a:solidFill>
                  <a:schemeClr val="accent1"/>
                </a:solidFill>
              </a:rPr>
              <a:t>2023 P5 Recommendation 1</a:t>
            </a:r>
          </a:p>
        </p:txBody>
      </p:sp>
      <p:sp>
        <p:nvSpPr>
          <p:cNvPr id="3" name="Content Placeholder 2">
            <a:extLst>
              <a:ext uri="{FF2B5EF4-FFF2-40B4-BE49-F238E27FC236}">
                <a16:creationId xmlns:a16="http://schemas.microsoft.com/office/drawing/2014/main" id="{8B57DE51-D051-48F4-A873-8121C8E44AC2}"/>
              </a:ext>
            </a:extLst>
          </p:cNvPr>
          <p:cNvSpPr>
            <a:spLocks noGrp="1"/>
          </p:cNvSpPr>
          <p:nvPr>
            <p:ph idx="1"/>
          </p:nvPr>
        </p:nvSpPr>
        <p:spPr>
          <a:xfrm>
            <a:off x="264412" y="758045"/>
            <a:ext cx="11622787" cy="5426187"/>
          </a:xfrm>
        </p:spPr>
        <p:txBody>
          <a:bodyPr>
            <a:noAutofit/>
          </a:bodyPr>
          <a:lstStyle/>
          <a:p>
            <a:r>
              <a:rPr lang="en-US" sz="1800" b="0" i="0" u="none" strike="noStrike" dirty="0">
                <a:solidFill>
                  <a:srgbClr val="000000"/>
                </a:solidFill>
                <a:effectLst/>
                <a:latin typeface="Arial" panose="020B0604020202020204" pitchFamily="34" charset="0"/>
              </a:rPr>
              <a:t>As the highest priority independent of the budget scenarios</a:t>
            </a:r>
            <a:r>
              <a:rPr lang="en-US" sz="1800" b="1" i="0" u="none" strike="noStrike" dirty="0">
                <a:effectLst/>
                <a:latin typeface="Arial" panose="020B0604020202020204" pitchFamily="34" charset="0"/>
              </a:rPr>
              <a:t>,</a:t>
            </a:r>
            <a:r>
              <a:rPr lang="en-US" sz="1800" b="1" i="0" u="none" strike="noStrike" dirty="0">
                <a:solidFill>
                  <a:srgbClr val="FF0000"/>
                </a:solidFill>
                <a:effectLst/>
                <a:latin typeface="Arial" panose="020B0604020202020204" pitchFamily="34" charset="0"/>
              </a:rPr>
              <a:t> </a:t>
            </a:r>
            <a:r>
              <a:rPr lang="en-US" sz="1800" b="1" i="0" u="none" strike="noStrike" dirty="0">
                <a:solidFill>
                  <a:srgbClr val="C00000"/>
                </a:solidFill>
                <a:effectLst/>
                <a:latin typeface="Arial" panose="020B0604020202020204" pitchFamily="34" charset="0"/>
              </a:rPr>
              <a:t>complete construction projects and support operations of ongoing experiments and research</a:t>
            </a:r>
            <a:r>
              <a:rPr lang="en-US" sz="1800" b="1" i="0" u="none" strike="noStrike" dirty="0">
                <a:solidFill>
                  <a:srgbClr val="FF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to enable maximum science. We reaffirm the previous P5 recommendations on major initiatives:</a:t>
            </a:r>
            <a:r>
              <a:rPr lang="en-US" dirty="0"/>
              <a:t> </a:t>
            </a:r>
          </a:p>
          <a:p>
            <a:pPr lvl="1"/>
            <a:r>
              <a:rPr lang="en-US" sz="1800" b="0" i="0" u="none" strike="noStrike" dirty="0">
                <a:solidFill>
                  <a:srgbClr val="111111"/>
                </a:solidFill>
                <a:effectLst/>
                <a:latin typeface="Arial" panose="020B0604020202020204" pitchFamily="34" charset="0"/>
              </a:rPr>
              <a:t>HL-LHC (including </a:t>
            </a:r>
            <a:r>
              <a:rPr lang="en-US" sz="1800" b="1" i="0" u="none" strike="noStrike" dirty="0">
                <a:solidFill>
                  <a:srgbClr val="111111"/>
                </a:solidFill>
                <a:effectLst/>
                <a:latin typeface="Arial" panose="020B0604020202020204" pitchFamily="34" charset="0"/>
              </a:rPr>
              <a:t>ATLAS and CMS </a:t>
            </a:r>
            <a:r>
              <a:rPr lang="en-US" sz="1800" b="0" i="0" u="none" strike="noStrike" dirty="0">
                <a:solidFill>
                  <a:srgbClr val="111111"/>
                </a:solidFill>
                <a:effectLst/>
                <a:latin typeface="Arial" panose="020B0604020202020204" pitchFamily="34" charset="0"/>
              </a:rPr>
              <a:t>detectors, as well as </a:t>
            </a:r>
            <a:r>
              <a:rPr lang="en-US" sz="1800" b="1" i="0" u="none" strike="noStrike" dirty="0">
                <a:solidFill>
                  <a:srgbClr val="111111"/>
                </a:solidFill>
                <a:effectLst/>
                <a:latin typeface="Arial" panose="020B0604020202020204" pitchFamily="34" charset="0"/>
              </a:rPr>
              <a:t>Accelerator Upgrade Project</a:t>
            </a:r>
            <a:r>
              <a:rPr lang="en-US" sz="1800" b="0" i="0" u="none" strike="noStrike" dirty="0">
                <a:solidFill>
                  <a:srgbClr val="111111"/>
                </a:solidFill>
                <a:effectLst/>
                <a:latin typeface="Arial" panose="020B0604020202020204" pitchFamily="34" charset="0"/>
              </a:rPr>
              <a:t>) to start addressing why the Higgs boson condensed in the universe (reveal the secrets of the Higgs boson, section 3.2), to search for direct evidence for new particles (section 5.1), to pursue quantum imprints of new phenomena (section 5.2), and to determine the nature of dark matter (section 4.1).</a:t>
            </a:r>
            <a:r>
              <a:rPr lang="en-US" dirty="0"/>
              <a:t> </a:t>
            </a:r>
          </a:p>
          <a:p>
            <a:pPr lvl="1"/>
            <a:r>
              <a:rPr lang="en-US" sz="1800" b="0" i="0" u="none" strike="noStrike" dirty="0">
                <a:solidFill>
                  <a:schemeClr val="bg1">
                    <a:lumMod val="65000"/>
                  </a:schemeClr>
                </a:solidFill>
                <a:effectLst/>
                <a:latin typeface="Arial" panose="020B0604020202020204" pitchFamily="34" charset="0"/>
              </a:rPr>
              <a:t>The </a:t>
            </a:r>
            <a:r>
              <a:rPr lang="en-US" sz="1800" b="1" i="0" u="none" strike="noStrike" dirty="0">
                <a:solidFill>
                  <a:schemeClr val="bg1">
                    <a:lumMod val="65000"/>
                  </a:schemeClr>
                </a:solidFill>
                <a:effectLst/>
                <a:latin typeface="Arial" panose="020B0604020202020204" pitchFamily="34" charset="0"/>
              </a:rPr>
              <a:t>first phase of DUNE and PIP-II </a:t>
            </a:r>
            <a:r>
              <a:rPr lang="en-US" sz="1800" b="0" i="0" u="none" strike="noStrike" dirty="0">
                <a:solidFill>
                  <a:schemeClr val="bg1">
                    <a:lumMod val="65000"/>
                  </a:schemeClr>
                </a:solidFill>
                <a:effectLst/>
                <a:latin typeface="Arial" panose="020B0604020202020204" pitchFamily="34" charset="0"/>
              </a:rPr>
              <a:t>to determine the mass ordering among neutrinos, a fundamental property and a crucial input to cosmology and nuclear science (elucidate the mysteries of neutrinos, section 3.1).</a:t>
            </a:r>
            <a:r>
              <a:rPr lang="en-US" dirty="0">
                <a:solidFill>
                  <a:schemeClr val="bg1">
                    <a:lumMod val="65000"/>
                  </a:schemeClr>
                </a:solidFill>
              </a:rPr>
              <a:t> </a:t>
            </a:r>
          </a:p>
          <a:p>
            <a:pPr lvl="1"/>
            <a:r>
              <a:rPr lang="en-US" sz="1800" b="0" i="0" u="none" strike="noStrike" dirty="0">
                <a:solidFill>
                  <a:schemeClr val="bg1">
                    <a:lumMod val="65000"/>
                  </a:schemeClr>
                </a:solidFill>
                <a:effectLst/>
                <a:latin typeface="Arial" panose="020B0604020202020204" pitchFamily="34" charset="0"/>
              </a:rPr>
              <a:t>The Vera C. Rubin Observatory to carry out the </a:t>
            </a:r>
            <a:r>
              <a:rPr lang="en-US" sz="1800" b="1" i="0" u="none" strike="noStrike" dirty="0">
                <a:solidFill>
                  <a:schemeClr val="bg1">
                    <a:lumMod val="65000"/>
                  </a:schemeClr>
                </a:solidFill>
                <a:effectLst/>
                <a:latin typeface="Arial" panose="020B0604020202020204" pitchFamily="34" charset="0"/>
              </a:rPr>
              <a:t>Legacy Survey of Space and Time (LSST)</a:t>
            </a:r>
            <a:r>
              <a:rPr lang="en-US" sz="1800" b="0" i="0" u="none" strike="noStrike" dirty="0">
                <a:solidFill>
                  <a:schemeClr val="bg1">
                    <a:lumMod val="65000"/>
                  </a:schemeClr>
                </a:solidFill>
                <a:effectLst/>
                <a:latin typeface="Arial" panose="020B0604020202020204" pitchFamily="34" charset="0"/>
              </a:rPr>
              <a:t>, and the LSST Dark Energy Science Collaboration, to understand what drives cosmic evolution (section 4.2).</a:t>
            </a:r>
            <a:r>
              <a:rPr lang="en-US" dirty="0">
                <a:solidFill>
                  <a:schemeClr val="bg1">
                    <a:lumMod val="65000"/>
                  </a:schemeClr>
                </a:solidFill>
              </a:rPr>
              <a:t> </a:t>
            </a:r>
          </a:p>
          <a:p>
            <a:pPr lvl="1"/>
            <a:r>
              <a:rPr lang="en-US" sz="1800" b="0" i="0" u="none" strike="noStrike" dirty="0">
                <a:solidFill>
                  <a:schemeClr val="bg1">
                    <a:lumMod val="65000"/>
                  </a:schemeClr>
                </a:solidFill>
                <a:effectLst/>
                <a:latin typeface="Arial" panose="020B0604020202020204" pitchFamily="34" charset="0"/>
              </a:rPr>
              <a:t>In addition, we recommend continued support for the following ongoing experiments at the medium scale (project costs &gt; $50M for DOE and &gt; $4M for NSF), including completion of </a:t>
            </a:r>
            <a:r>
              <a:rPr lang="en-US" sz="1800" b="1" i="0" u="none" strike="noStrike" dirty="0">
                <a:solidFill>
                  <a:schemeClr val="bg1">
                    <a:lumMod val="65000"/>
                  </a:schemeClr>
                </a:solidFill>
                <a:effectLst/>
                <a:latin typeface="Arial" panose="020B0604020202020204" pitchFamily="34" charset="0"/>
              </a:rPr>
              <a:t>construction, operations and research </a:t>
            </a:r>
            <a:r>
              <a:rPr lang="en-US" sz="1800" b="0" i="0" u="none" strike="noStrike" dirty="0">
                <a:solidFill>
                  <a:schemeClr val="bg1">
                    <a:lumMod val="65000"/>
                  </a:schemeClr>
                </a:solidFill>
                <a:effectLst/>
                <a:latin typeface="Arial" panose="020B0604020202020204" pitchFamily="34" charset="0"/>
              </a:rPr>
              <a:t>on:</a:t>
            </a:r>
            <a:r>
              <a:rPr lang="en-US" dirty="0">
                <a:solidFill>
                  <a:schemeClr val="bg1">
                    <a:lumMod val="65000"/>
                  </a:schemeClr>
                </a:solidFill>
              </a:rPr>
              <a:t> </a:t>
            </a:r>
          </a:p>
          <a:p>
            <a:pPr lvl="2"/>
            <a:r>
              <a:rPr lang="en-US" sz="1800" b="0" i="0" u="none" strike="noStrike" dirty="0" err="1">
                <a:solidFill>
                  <a:schemeClr val="bg1">
                    <a:lumMod val="65000"/>
                  </a:schemeClr>
                </a:solidFill>
                <a:effectLst/>
                <a:latin typeface="Aptos Narrow" panose="020B0004020202020204" pitchFamily="34" charset="0"/>
              </a:rPr>
              <a:t>NOvA</a:t>
            </a:r>
            <a:r>
              <a:rPr lang="en-US" sz="1800" b="0" i="0" u="none" strike="noStrike" dirty="0">
                <a:solidFill>
                  <a:schemeClr val="bg1">
                    <a:lumMod val="65000"/>
                  </a:schemeClr>
                </a:solidFill>
                <a:effectLst/>
                <a:latin typeface="Aptos Narrow" panose="020B0004020202020204" pitchFamily="34" charset="0"/>
              </a:rPr>
              <a:t>, SBN, and T2K (elucidate the mysteries of neutrinos, section 3.1).</a:t>
            </a:r>
            <a:r>
              <a:rPr lang="en-US" dirty="0">
                <a:solidFill>
                  <a:schemeClr val="bg1">
                    <a:lumMod val="65000"/>
                  </a:schemeClr>
                </a:solidFill>
              </a:rPr>
              <a:t> </a:t>
            </a:r>
          </a:p>
          <a:p>
            <a:pPr lvl="2"/>
            <a:r>
              <a:rPr lang="en-US" sz="1800" b="0" i="0" u="none" strike="noStrike" dirty="0">
                <a:solidFill>
                  <a:schemeClr val="bg1">
                    <a:lumMod val="65000"/>
                  </a:schemeClr>
                </a:solidFill>
                <a:effectLst/>
                <a:latin typeface="Arial" panose="020B0604020202020204" pitchFamily="34" charset="0"/>
              </a:rPr>
              <a:t>DarkSide-20k, LZ, </a:t>
            </a:r>
            <a:r>
              <a:rPr lang="en-US" sz="1800" b="0" i="0" u="none" strike="noStrike" dirty="0" err="1">
                <a:solidFill>
                  <a:schemeClr val="bg1">
                    <a:lumMod val="65000"/>
                  </a:schemeClr>
                </a:solidFill>
                <a:effectLst/>
                <a:latin typeface="Arial" panose="020B0604020202020204" pitchFamily="34" charset="0"/>
              </a:rPr>
              <a:t>SuperCDMS</a:t>
            </a:r>
            <a:r>
              <a:rPr lang="en-US" sz="1800" b="0" i="0" u="none" strike="noStrike" dirty="0">
                <a:solidFill>
                  <a:schemeClr val="bg1">
                    <a:lumMod val="65000"/>
                  </a:schemeClr>
                </a:solidFill>
                <a:effectLst/>
                <a:latin typeface="Arial" panose="020B0604020202020204" pitchFamily="34" charset="0"/>
              </a:rPr>
              <a:t>, and </a:t>
            </a:r>
            <a:r>
              <a:rPr lang="en-US" sz="1800" b="0" i="0" u="none" strike="noStrike" dirty="0" err="1">
                <a:solidFill>
                  <a:schemeClr val="bg1">
                    <a:lumMod val="65000"/>
                  </a:schemeClr>
                </a:solidFill>
                <a:effectLst/>
                <a:latin typeface="Arial" panose="020B0604020202020204" pitchFamily="34" charset="0"/>
              </a:rPr>
              <a:t>XENONnT</a:t>
            </a:r>
            <a:r>
              <a:rPr lang="en-US" sz="1800" b="0" i="0" u="none" strike="noStrike" dirty="0">
                <a:solidFill>
                  <a:schemeClr val="bg1">
                    <a:lumMod val="65000"/>
                  </a:schemeClr>
                </a:solidFill>
                <a:effectLst/>
                <a:latin typeface="Arial" panose="020B0604020202020204" pitchFamily="34" charset="0"/>
              </a:rPr>
              <a:t> (determine the nature of dark matter, section 4.1).</a:t>
            </a:r>
          </a:p>
          <a:p>
            <a:pPr lvl="2"/>
            <a:r>
              <a:rPr lang="en-US" dirty="0">
                <a:solidFill>
                  <a:schemeClr val="bg1">
                    <a:lumMod val="65000"/>
                  </a:schemeClr>
                </a:solidFill>
              </a:rPr>
              <a:t> </a:t>
            </a:r>
            <a:r>
              <a:rPr lang="en-US" sz="1800" b="0" i="0" u="none" strike="noStrike" dirty="0">
                <a:solidFill>
                  <a:schemeClr val="bg1">
                    <a:lumMod val="65000"/>
                  </a:schemeClr>
                </a:solidFill>
                <a:effectLst/>
                <a:latin typeface="Arial" panose="020B0604020202020204" pitchFamily="34" charset="0"/>
              </a:rPr>
              <a:t>DESI (understand what drives cosmic evolution, section 4.2).</a:t>
            </a:r>
            <a:r>
              <a:rPr lang="en-US" dirty="0">
                <a:solidFill>
                  <a:schemeClr val="bg1">
                    <a:lumMod val="65000"/>
                  </a:schemeClr>
                </a:solidFill>
              </a:rPr>
              <a:t> </a:t>
            </a:r>
          </a:p>
          <a:p>
            <a:pPr lvl="2"/>
            <a:r>
              <a:rPr lang="en-US" sz="1800" b="0" i="0" u="none" strike="noStrike" dirty="0">
                <a:solidFill>
                  <a:schemeClr val="bg1">
                    <a:lumMod val="65000"/>
                  </a:schemeClr>
                </a:solidFill>
                <a:effectLst/>
                <a:latin typeface="Arial" panose="020B0604020202020204" pitchFamily="34" charset="0"/>
              </a:rPr>
              <a:t>Belle II, </a:t>
            </a:r>
            <a:r>
              <a:rPr lang="en-US" sz="1800" b="0" i="0" u="none" strike="noStrike" dirty="0" err="1">
                <a:solidFill>
                  <a:schemeClr val="bg1">
                    <a:lumMod val="65000"/>
                  </a:schemeClr>
                </a:solidFill>
                <a:effectLst/>
                <a:latin typeface="Arial" panose="020B0604020202020204" pitchFamily="34" charset="0"/>
              </a:rPr>
              <a:t>LHCb</a:t>
            </a:r>
            <a:r>
              <a:rPr lang="en-US" sz="1800" b="0" i="0" u="none" strike="noStrike" dirty="0">
                <a:solidFill>
                  <a:schemeClr val="bg1">
                    <a:lumMod val="65000"/>
                  </a:schemeClr>
                </a:solidFill>
                <a:effectLst/>
                <a:latin typeface="Arial" panose="020B0604020202020204" pitchFamily="34" charset="0"/>
              </a:rPr>
              <a:t>, and Mu2e (pursue quantum imprints of new phenomena, section 5.2).</a:t>
            </a:r>
            <a:r>
              <a:rPr lang="en-US" dirty="0">
                <a:solidFill>
                  <a:schemeClr val="bg1">
                    <a:lumMod val="65000"/>
                  </a:schemeClr>
                </a:solidFill>
              </a:rPr>
              <a:t> </a:t>
            </a:r>
          </a:p>
        </p:txBody>
      </p:sp>
      <p:sp>
        <p:nvSpPr>
          <p:cNvPr id="4" name="Slide Number Placeholder 2">
            <a:extLst>
              <a:ext uri="{FF2B5EF4-FFF2-40B4-BE49-F238E27FC236}">
                <a16:creationId xmlns:a16="http://schemas.microsoft.com/office/drawing/2014/main" id="{25EF8B92-650E-432D-AA2E-3405A386A56A}"/>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11</a:t>
            </a:fld>
            <a:endParaRPr lang="en-US" dirty="0"/>
          </a:p>
        </p:txBody>
      </p:sp>
    </p:spTree>
    <p:extLst>
      <p:ext uri="{BB962C8B-B14F-4D97-AF65-F5344CB8AC3E}">
        <p14:creationId xmlns:p14="http://schemas.microsoft.com/office/powerpoint/2010/main" val="22890933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1B65-EF0E-5842-CC9F-3C90C9D475D3}"/>
              </a:ext>
            </a:extLst>
          </p:cNvPr>
          <p:cNvSpPr>
            <a:spLocks noGrp="1"/>
          </p:cNvSpPr>
          <p:nvPr>
            <p:ph type="title"/>
          </p:nvPr>
        </p:nvSpPr>
        <p:spPr>
          <a:xfrm>
            <a:off x="192224" y="48947"/>
            <a:ext cx="11317044" cy="801663"/>
          </a:xfrm>
        </p:spPr>
        <p:txBody>
          <a:bodyPr/>
          <a:lstStyle/>
          <a:p>
            <a:r>
              <a:rPr lang="en-US" dirty="0">
                <a:solidFill>
                  <a:schemeClr val="accent1"/>
                </a:solidFill>
              </a:rPr>
              <a:t>2023 P5 Recommendation 1</a:t>
            </a:r>
          </a:p>
        </p:txBody>
      </p:sp>
      <p:sp>
        <p:nvSpPr>
          <p:cNvPr id="3" name="Content Placeholder 2">
            <a:extLst>
              <a:ext uri="{FF2B5EF4-FFF2-40B4-BE49-F238E27FC236}">
                <a16:creationId xmlns:a16="http://schemas.microsoft.com/office/drawing/2014/main" id="{8B57DE51-D051-48F4-A873-8121C8E44AC2}"/>
              </a:ext>
            </a:extLst>
          </p:cNvPr>
          <p:cNvSpPr>
            <a:spLocks noGrp="1"/>
          </p:cNvSpPr>
          <p:nvPr>
            <p:ph idx="1"/>
          </p:nvPr>
        </p:nvSpPr>
        <p:spPr>
          <a:xfrm>
            <a:off x="264412" y="758045"/>
            <a:ext cx="11622787" cy="5426187"/>
          </a:xfrm>
        </p:spPr>
        <p:txBody>
          <a:bodyPr>
            <a:noAutofit/>
          </a:bodyPr>
          <a:lstStyle/>
          <a:p>
            <a:r>
              <a:rPr lang="en-US" sz="1800" b="0" i="0" u="none" strike="noStrike" dirty="0">
                <a:solidFill>
                  <a:srgbClr val="000000"/>
                </a:solidFill>
                <a:effectLst/>
                <a:latin typeface="Arial" panose="020B0604020202020204" pitchFamily="34" charset="0"/>
              </a:rPr>
              <a:t>As the highest priority independent of the budget scenarios</a:t>
            </a:r>
            <a:r>
              <a:rPr lang="en-US" sz="1800" b="1" i="0" u="none" strike="noStrike" dirty="0">
                <a:effectLst/>
                <a:latin typeface="Arial" panose="020B0604020202020204" pitchFamily="34" charset="0"/>
              </a:rPr>
              <a:t>,</a:t>
            </a:r>
            <a:r>
              <a:rPr lang="en-US" sz="1800" b="1" i="0" u="none" strike="noStrike" dirty="0">
                <a:solidFill>
                  <a:srgbClr val="FF0000"/>
                </a:solidFill>
                <a:effectLst/>
                <a:latin typeface="Arial" panose="020B0604020202020204" pitchFamily="34" charset="0"/>
              </a:rPr>
              <a:t> </a:t>
            </a:r>
            <a:r>
              <a:rPr lang="en-US" sz="1800" b="1" i="0" u="none" strike="noStrike" dirty="0">
                <a:solidFill>
                  <a:srgbClr val="C00000"/>
                </a:solidFill>
                <a:effectLst/>
                <a:latin typeface="Arial" panose="020B0604020202020204" pitchFamily="34" charset="0"/>
              </a:rPr>
              <a:t>complete construction projects and support operations of ongoing experiments and research</a:t>
            </a:r>
            <a:r>
              <a:rPr lang="en-US" sz="1800" b="1" i="0" u="none" strike="noStrike" dirty="0">
                <a:solidFill>
                  <a:srgbClr val="FF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to enable maximum science. We reaffirm the previous P5 recommendations on major initiatives:</a:t>
            </a:r>
            <a:r>
              <a:rPr lang="en-US" dirty="0"/>
              <a:t> </a:t>
            </a:r>
          </a:p>
          <a:p>
            <a:pPr lvl="1"/>
            <a:r>
              <a:rPr lang="en-US" sz="1800" b="0" i="0" u="none" strike="noStrike" dirty="0">
                <a:solidFill>
                  <a:schemeClr val="bg1">
                    <a:lumMod val="65000"/>
                  </a:schemeClr>
                </a:solidFill>
                <a:effectLst/>
                <a:latin typeface="Arial" panose="020B0604020202020204" pitchFamily="34" charset="0"/>
              </a:rPr>
              <a:t>HL-LHC (including </a:t>
            </a:r>
            <a:r>
              <a:rPr lang="en-US" sz="1800" b="1" i="0" u="none" strike="noStrike" dirty="0">
                <a:solidFill>
                  <a:schemeClr val="bg1">
                    <a:lumMod val="65000"/>
                  </a:schemeClr>
                </a:solidFill>
                <a:effectLst/>
                <a:latin typeface="Arial" panose="020B0604020202020204" pitchFamily="34" charset="0"/>
              </a:rPr>
              <a:t>ATLAS and CMS </a:t>
            </a:r>
            <a:r>
              <a:rPr lang="en-US" sz="1800" b="0" i="0" u="none" strike="noStrike" dirty="0">
                <a:solidFill>
                  <a:schemeClr val="bg1">
                    <a:lumMod val="65000"/>
                  </a:schemeClr>
                </a:solidFill>
                <a:effectLst/>
                <a:latin typeface="Arial" panose="020B0604020202020204" pitchFamily="34" charset="0"/>
              </a:rPr>
              <a:t>detectors, as well as </a:t>
            </a:r>
            <a:r>
              <a:rPr lang="en-US" sz="1800" b="1" i="0" u="none" strike="noStrike" dirty="0">
                <a:solidFill>
                  <a:schemeClr val="bg1">
                    <a:lumMod val="65000"/>
                  </a:schemeClr>
                </a:solidFill>
                <a:effectLst/>
                <a:latin typeface="Arial" panose="020B0604020202020204" pitchFamily="34" charset="0"/>
              </a:rPr>
              <a:t>Accelerator Upgrade Project</a:t>
            </a:r>
            <a:r>
              <a:rPr lang="en-US" sz="1800" b="0" i="0" u="none" strike="noStrike" dirty="0">
                <a:solidFill>
                  <a:schemeClr val="bg1">
                    <a:lumMod val="65000"/>
                  </a:schemeClr>
                </a:solidFill>
                <a:effectLst/>
                <a:latin typeface="Arial" panose="020B0604020202020204" pitchFamily="34" charset="0"/>
              </a:rPr>
              <a:t>) to start addressing why the Higgs boson condensed in the universe (reveal the secrets of the Higgs boson, section 3.2), to search for direct evidence for new particles (section 5.1), to pursue quantum imprints of new phenomena (section 5.2), and to determine the nature of dark matter (section 4.1).</a:t>
            </a:r>
            <a:r>
              <a:rPr lang="en-US" dirty="0">
                <a:solidFill>
                  <a:schemeClr val="bg1">
                    <a:lumMod val="65000"/>
                  </a:schemeClr>
                </a:solidFill>
              </a:rPr>
              <a:t> </a:t>
            </a:r>
          </a:p>
          <a:p>
            <a:pPr lvl="1"/>
            <a:r>
              <a:rPr lang="en-US" sz="1800" b="0" i="0" u="none" strike="noStrike" dirty="0">
                <a:effectLst/>
                <a:latin typeface="Arial" panose="020B0604020202020204" pitchFamily="34" charset="0"/>
              </a:rPr>
              <a:t>The </a:t>
            </a:r>
            <a:r>
              <a:rPr lang="en-US" sz="1800" b="1" i="0" u="none" strike="noStrike" dirty="0">
                <a:effectLst/>
                <a:latin typeface="Arial" panose="020B0604020202020204" pitchFamily="34" charset="0"/>
              </a:rPr>
              <a:t>first phase of DUNE and PIP-II </a:t>
            </a:r>
            <a:r>
              <a:rPr lang="en-US" sz="1800" b="0" i="0" u="none" strike="noStrike" dirty="0">
                <a:effectLst/>
                <a:latin typeface="Arial" panose="020B0604020202020204" pitchFamily="34" charset="0"/>
              </a:rPr>
              <a:t>to determine the mass ordering among neutrinos, a fundamental property and a crucial input to cosmology and nuclear science (elucidate the mysteries of neutrinos, section 3.1).</a:t>
            </a:r>
            <a:r>
              <a:rPr lang="en-US" dirty="0"/>
              <a:t> </a:t>
            </a:r>
          </a:p>
          <a:p>
            <a:pPr lvl="1"/>
            <a:r>
              <a:rPr lang="en-US" sz="1800" b="0" i="0" u="none" strike="noStrike" dirty="0">
                <a:solidFill>
                  <a:schemeClr val="bg1">
                    <a:lumMod val="65000"/>
                  </a:schemeClr>
                </a:solidFill>
                <a:effectLst/>
                <a:latin typeface="Arial" panose="020B0604020202020204" pitchFamily="34" charset="0"/>
              </a:rPr>
              <a:t>The Vera C. Rubin Observatory to carry out the </a:t>
            </a:r>
            <a:r>
              <a:rPr lang="en-US" sz="1800" b="1" i="0" u="none" strike="noStrike" dirty="0">
                <a:solidFill>
                  <a:schemeClr val="bg1">
                    <a:lumMod val="65000"/>
                  </a:schemeClr>
                </a:solidFill>
                <a:effectLst/>
                <a:latin typeface="Arial" panose="020B0604020202020204" pitchFamily="34" charset="0"/>
              </a:rPr>
              <a:t>Legacy Survey of Space and Time (LSST)</a:t>
            </a:r>
            <a:r>
              <a:rPr lang="en-US" sz="1800" b="0" i="0" u="none" strike="noStrike" dirty="0">
                <a:solidFill>
                  <a:schemeClr val="bg1">
                    <a:lumMod val="65000"/>
                  </a:schemeClr>
                </a:solidFill>
                <a:effectLst/>
                <a:latin typeface="Arial" panose="020B0604020202020204" pitchFamily="34" charset="0"/>
              </a:rPr>
              <a:t>, and the LSST Dark Energy Science Collaboration, to understand what drives cosmic evolution (section 4.2).</a:t>
            </a:r>
            <a:r>
              <a:rPr lang="en-US" dirty="0">
                <a:solidFill>
                  <a:schemeClr val="bg1">
                    <a:lumMod val="65000"/>
                  </a:schemeClr>
                </a:solidFill>
              </a:rPr>
              <a:t> </a:t>
            </a:r>
          </a:p>
          <a:p>
            <a:pPr lvl="1"/>
            <a:r>
              <a:rPr lang="en-US" sz="1800" b="0" i="0" u="none" strike="noStrike" dirty="0">
                <a:solidFill>
                  <a:schemeClr val="bg1">
                    <a:lumMod val="65000"/>
                  </a:schemeClr>
                </a:solidFill>
                <a:effectLst/>
                <a:latin typeface="Arial" panose="020B0604020202020204" pitchFamily="34" charset="0"/>
              </a:rPr>
              <a:t>In addition, we recommend continued support for the following ongoing experiments at the medium scale (project costs &gt; $50M for DOE and &gt; $4M for NSF), including completion of </a:t>
            </a:r>
            <a:r>
              <a:rPr lang="en-US" sz="1800" b="1" i="0" u="none" strike="noStrike" dirty="0">
                <a:solidFill>
                  <a:schemeClr val="bg1">
                    <a:lumMod val="65000"/>
                  </a:schemeClr>
                </a:solidFill>
                <a:effectLst/>
                <a:latin typeface="Arial" panose="020B0604020202020204" pitchFamily="34" charset="0"/>
              </a:rPr>
              <a:t>construction, operations and research </a:t>
            </a:r>
            <a:r>
              <a:rPr lang="en-US" sz="1800" b="0" i="0" u="none" strike="noStrike" dirty="0">
                <a:solidFill>
                  <a:schemeClr val="bg1">
                    <a:lumMod val="65000"/>
                  </a:schemeClr>
                </a:solidFill>
                <a:effectLst/>
                <a:latin typeface="Arial" panose="020B0604020202020204" pitchFamily="34" charset="0"/>
              </a:rPr>
              <a:t>on:</a:t>
            </a:r>
            <a:r>
              <a:rPr lang="en-US" dirty="0">
                <a:solidFill>
                  <a:schemeClr val="bg1">
                    <a:lumMod val="65000"/>
                  </a:schemeClr>
                </a:solidFill>
              </a:rPr>
              <a:t> </a:t>
            </a:r>
          </a:p>
          <a:p>
            <a:pPr lvl="2"/>
            <a:r>
              <a:rPr lang="en-US" sz="1800" b="0" i="0" u="none" strike="noStrike" dirty="0" err="1">
                <a:solidFill>
                  <a:schemeClr val="bg1">
                    <a:lumMod val="65000"/>
                  </a:schemeClr>
                </a:solidFill>
                <a:effectLst/>
                <a:latin typeface="Aptos Narrow" panose="020B0004020202020204" pitchFamily="34" charset="0"/>
              </a:rPr>
              <a:t>NOvA</a:t>
            </a:r>
            <a:r>
              <a:rPr lang="en-US" sz="1800" b="0" i="0" u="none" strike="noStrike" dirty="0">
                <a:solidFill>
                  <a:schemeClr val="bg1">
                    <a:lumMod val="65000"/>
                  </a:schemeClr>
                </a:solidFill>
                <a:effectLst/>
                <a:latin typeface="Aptos Narrow" panose="020B0004020202020204" pitchFamily="34" charset="0"/>
              </a:rPr>
              <a:t>, SBN, and T2K (elucidate the mysteries of neutrinos, section 3.1).</a:t>
            </a:r>
            <a:r>
              <a:rPr lang="en-US" dirty="0">
                <a:solidFill>
                  <a:schemeClr val="bg1">
                    <a:lumMod val="65000"/>
                  </a:schemeClr>
                </a:solidFill>
              </a:rPr>
              <a:t> </a:t>
            </a:r>
          </a:p>
          <a:p>
            <a:pPr lvl="2"/>
            <a:r>
              <a:rPr lang="en-US" sz="1800" b="0" i="0" u="none" strike="noStrike" dirty="0">
                <a:solidFill>
                  <a:schemeClr val="bg1">
                    <a:lumMod val="65000"/>
                  </a:schemeClr>
                </a:solidFill>
                <a:effectLst/>
                <a:latin typeface="Arial" panose="020B0604020202020204" pitchFamily="34" charset="0"/>
              </a:rPr>
              <a:t>DarkSide-20k, LZ, </a:t>
            </a:r>
            <a:r>
              <a:rPr lang="en-US" sz="1800" b="0" i="0" u="none" strike="noStrike" dirty="0" err="1">
                <a:solidFill>
                  <a:schemeClr val="bg1">
                    <a:lumMod val="65000"/>
                  </a:schemeClr>
                </a:solidFill>
                <a:effectLst/>
                <a:latin typeface="Arial" panose="020B0604020202020204" pitchFamily="34" charset="0"/>
              </a:rPr>
              <a:t>SuperCDMS</a:t>
            </a:r>
            <a:r>
              <a:rPr lang="en-US" sz="1800" b="0" i="0" u="none" strike="noStrike" dirty="0">
                <a:solidFill>
                  <a:schemeClr val="bg1">
                    <a:lumMod val="65000"/>
                  </a:schemeClr>
                </a:solidFill>
                <a:effectLst/>
                <a:latin typeface="Arial" panose="020B0604020202020204" pitchFamily="34" charset="0"/>
              </a:rPr>
              <a:t>, and </a:t>
            </a:r>
            <a:r>
              <a:rPr lang="en-US" sz="1800" b="0" i="0" u="none" strike="noStrike" dirty="0" err="1">
                <a:solidFill>
                  <a:schemeClr val="bg1">
                    <a:lumMod val="65000"/>
                  </a:schemeClr>
                </a:solidFill>
                <a:effectLst/>
                <a:latin typeface="Arial" panose="020B0604020202020204" pitchFamily="34" charset="0"/>
              </a:rPr>
              <a:t>XENONnT</a:t>
            </a:r>
            <a:r>
              <a:rPr lang="en-US" sz="1800" b="0" i="0" u="none" strike="noStrike" dirty="0">
                <a:solidFill>
                  <a:schemeClr val="bg1">
                    <a:lumMod val="65000"/>
                  </a:schemeClr>
                </a:solidFill>
                <a:effectLst/>
                <a:latin typeface="Arial" panose="020B0604020202020204" pitchFamily="34" charset="0"/>
              </a:rPr>
              <a:t> (determine the nature of dark matter, section 4.1).</a:t>
            </a:r>
          </a:p>
          <a:p>
            <a:pPr lvl="2"/>
            <a:r>
              <a:rPr lang="en-US" dirty="0">
                <a:solidFill>
                  <a:schemeClr val="bg1">
                    <a:lumMod val="65000"/>
                  </a:schemeClr>
                </a:solidFill>
              </a:rPr>
              <a:t> </a:t>
            </a:r>
            <a:r>
              <a:rPr lang="en-US" sz="1800" b="0" i="0" u="none" strike="noStrike" dirty="0">
                <a:solidFill>
                  <a:schemeClr val="bg1">
                    <a:lumMod val="65000"/>
                  </a:schemeClr>
                </a:solidFill>
                <a:effectLst/>
                <a:latin typeface="Arial" panose="020B0604020202020204" pitchFamily="34" charset="0"/>
              </a:rPr>
              <a:t>DESI (understand what drives cosmic evolution, section 4.2).</a:t>
            </a:r>
            <a:r>
              <a:rPr lang="en-US" dirty="0">
                <a:solidFill>
                  <a:schemeClr val="bg1">
                    <a:lumMod val="65000"/>
                  </a:schemeClr>
                </a:solidFill>
              </a:rPr>
              <a:t> </a:t>
            </a:r>
          </a:p>
          <a:p>
            <a:pPr lvl="2"/>
            <a:r>
              <a:rPr lang="en-US" sz="1800" b="0" i="0" u="none" strike="noStrike" dirty="0">
                <a:solidFill>
                  <a:schemeClr val="bg1">
                    <a:lumMod val="65000"/>
                  </a:schemeClr>
                </a:solidFill>
                <a:effectLst/>
                <a:latin typeface="Arial" panose="020B0604020202020204" pitchFamily="34" charset="0"/>
              </a:rPr>
              <a:t>Belle II, </a:t>
            </a:r>
            <a:r>
              <a:rPr lang="en-US" sz="1800" b="0" i="0" u="none" strike="noStrike" dirty="0" err="1">
                <a:solidFill>
                  <a:schemeClr val="bg1">
                    <a:lumMod val="65000"/>
                  </a:schemeClr>
                </a:solidFill>
                <a:effectLst/>
                <a:latin typeface="Arial" panose="020B0604020202020204" pitchFamily="34" charset="0"/>
              </a:rPr>
              <a:t>LHCb</a:t>
            </a:r>
            <a:r>
              <a:rPr lang="en-US" sz="1800" b="0" i="0" u="none" strike="noStrike" dirty="0">
                <a:solidFill>
                  <a:schemeClr val="bg1">
                    <a:lumMod val="65000"/>
                  </a:schemeClr>
                </a:solidFill>
                <a:effectLst/>
                <a:latin typeface="Arial" panose="020B0604020202020204" pitchFamily="34" charset="0"/>
              </a:rPr>
              <a:t>, and Mu2e (pursue quantum imprints of new phenomena, section 5.2).</a:t>
            </a:r>
            <a:r>
              <a:rPr lang="en-US" dirty="0">
                <a:solidFill>
                  <a:schemeClr val="bg1">
                    <a:lumMod val="65000"/>
                  </a:schemeClr>
                </a:solidFill>
              </a:rPr>
              <a:t> </a:t>
            </a:r>
          </a:p>
        </p:txBody>
      </p:sp>
      <p:sp>
        <p:nvSpPr>
          <p:cNvPr id="4" name="Slide Number Placeholder 2">
            <a:extLst>
              <a:ext uri="{FF2B5EF4-FFF2-40B4-BE49-F238E27FC236}">
                <a16:creationId xmlns:a16="http://schemas.microsoft.com/office/drawing/2014/main" id="{25EF8B92-650E-432D-AA2E-3405A386A56A}"/>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12</a:t>
            </a:fld>
            <a:endParaRPr lang="en-US" dirty="0"/>
          </a:p>
        </p:txBody>
      </p:sp>
    </p:spTree>
    <p:extLst>
      <p:ext uri="{BB962C8B-B14F-4D97-AF65-F5344CB8AC3E}">
        <p14:creationId xmlns:p14="http://schemas.microsoft.com/office/powerpoint/2010/main" val="18369301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1B65-EF0E-5842-CC9F-3C90C9D475D3}"/>
              </a:ext>
            </a:extLst>
          </p:cNvPr>
          <p:cNvSpPr>
            <a:spLocks noGrp="1"/>
          </p:cNvSpPr>
          <p:nvPr>
            <p:ph type="title"/>
          </p:nvPr>
        </p:nvSpPr>
        <p:spPr>
          <a:xfrm>
            <a:off x="192224" y="48947"/>
            <a:ext cx="11317044" cy="801663"/>
          </a:xfrm>
        </p:spPr>
        <p:txBody>
          <a:bodyPr/>
          <a:lstStyle/>
          <a:p>
            <a:r>
              <a:rPr lang="en-US" dirty="0">
                <a:solidFill>
                  <a:schemeClr val="accent1"/>
                </a:solidFill>
              </a:rPr>
              <a:t>2023 P5 Recommendation 1</a:t>
            </a:r>
          </a:p>
        </p:txBody>
      </p:sp>
      <p:sp>
        <p:nvSpPr>
          <p:cNvPr id="3" name="Content Placeholder 2">
            <a:extLst>
              <a:ext uri="{FF2B5EF4-FFF2-40B4-BE49-F238E27FC236}">
                <a16:creationId xmlns:a16="http://schemas.microsoft.com/office/drawing/2014/main" id="{8B57DE51-D051-48F4-A873-8121C8E44AC2}"/>
              </a:ext>
            </a:extLst>
          </p:cNvPr>
          <p:cNvSpPr>
            <a:spLocks noGrp="1"/>
          </p:cNvSpPr>
          <p:nvPr>
            <p:ph idx="1"/>
          </p:nvPr>
        </p:nvSpPr>
        <p:spPr>
          <a:xfrm>
            <a:off x="264412" y="758045"/>
            <a:ext cx="11622787" cy="5426187"/>
          </a:xfrm>
        </p:spPr>
        <p:txBody>
          <a:bodyPr>
            <a:noAutofit/>
          </a:bodyPr>
          <a:lstStyle/>
          <a:p>
            <a:r>
              <a:rPr lang="en-US" sz="1800" b="0" i="0" u="none" strike="noStrike" dirty="0">
                <a:solidFill>
                  <a:srgbClr val="000000"/>
                </a:solidFill>
                <a:effectLst/>
                <a:latin typeface="Arial" panose="020B0604020202020204" pitchFamily="34" charset="0"/>
              </a:rPr>
              <a:t>As the highest priority independent of the budget scenarios</a:t>
            </a:r>
            <a:r>
              <a:rPr lang="en-US" sz="1800" b="1" i="0" u="none" strike="noStrike" dirty="0">
                <a:effectLst/>
                <a:latin typeface="Arial" panose="020B0604020202020204" pitchFamily="34" charset="0"/>
              </a:rPr>
              <a:t>,</a:t>
            </a:r>
            <a:r>
              <a:rPr lang="en-US" sz="1800" b="1" i="0" u="none" strike="noStrike" dirty="0">
                <a:solidFill>
                  <a:srgbClr val="FF0000"/>
                </a:solidFill>
                <a:effectLst/>
                <a:latin typeface="Arial" panose="020B0604020202020204" pitchFamily="34" charset="0"/>
              </a:rPr>
              <a:t> </a:t>
            </a:r>
            <a:r>
              <a:rPr lang="en-US" sz="1800" b="1" i="0" u="none" strike="noStrike" dirty="0">
                <a:solidFill>
                  <a:srgbClr val="C00000"/>
                </a:solidFill>
                <a:effectLst/>
                <a:latin typeface="Arial" panose="020B0604020202020204" pitchFamily="34" charset="0"/>
              </a:rPr>
              <a:t>complete construction projects and support operations of ongoing experiments and research</a:t>
            </a:r>
            <a:r>
              <a:rPr lang="en-US" sz="1800" b="1" i="0" u="none" strike="noStrike" dirty="0">
                <a:solidFill>
                  <a:srgbClr val="FF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to enable maximum science. We reaffirm the previous P5 recommendations on major initiatives:</a:t>
            </a:r>
            <a:r>
              <a:rPr lang="en-US" dirty="0"/>
              <a:t> </a:t>
            </a:r>
          </a:p>
          <a:p>
            <a:pPr lvl="1"/>
            <a:r>
              <a:rPr lang="en-US" sz="1800" b="0" i="0" u="none" strike="noStrike" dirty="0">
                <a:solidFill>
                  <a:schemeClr val="bg1">
                    <a:lumMod val="65000"/>
                  </a:schemeClr>
                </a:solidFill>
                <a:effectLst/>
                <a:latin typeface="Arial" panose="020B0604020202020204" pitchFamily="34" charset="0"/>
              </a:rPr>
              <a:t>HL-LHC (including </a:t>
            </a:r>
            <a:r>
              <a:rPr lang="en-US" sz="1800" b="1" i="0" u="none" strike="noStrike" dirty="0">
                <a:solidFill>
                  <a:schemeClr val="bg1">
                    <a:lumMod val="65000"/>
                  </a:schemeClr>
                </a:solidFill>
                <a:effectLst/>
                <a:latin typeface="Arial" panose="020B0604020202020204" pitchFamily="34" charset="0"/>
              </a:rPr>
              <a:t>ATLAS and CMS </a:t>
            </a:r>
            <a:r>
              <a:rPr lang="en-US" sz="1800" b="0" i="0" u="none" strike="noStrike" dirty="0">
                <a:solidFill>
                  <a:schemeClr val="bg1">
                    <a:lumMod val="65000"/>
                  </a:schemeClr>
                </a:solidFill>
                <a:effectLst/>
                <a:latin typeface="Arial" panose="020B0604020202020204" pitchFamily="34" charset="0"/>
              </a:rPr>
              <a:t>detectors, as well as </a:t>
            </a:r>
            <a:r>
              <a:rPr lang="en-US" sz="1800" b="1" i="0" u="none" strike="noStrike" dirty="0">
                <a:solidFill>
                  <a:schemeClr val="bg1">
                    <a:lumMod val="65000"/>
                  </a:schemeClr>
                </a:solidFill>
                <a:effectLst/>
                <a:latin typeface="Arial" panose="020B0604020202020204" pitchFamily="34" charset="0"/>
              </a:rPr>
              <a:t>Accelerator Upgrade Project</a:t>
            </a:r>
            <a:r>
              <a:rPr lang="en-US" sz="1800" b="0" i="0" u="none" strike="noStrike" dirty="0">
                <a:solidFill>
                  <a:schemeClr val="bg1">
                    <a:lumMod val="65000"/>
                  </a:schemeClr>
                </a:solidFill>
                <a:effectLst/>
                <a:latin typeface="Arial" panose="020B0604020202020204" pitchFamily="34" charset="0"/>
              </a:rPr>
              <a:t>) to start addressing why the Higgs boson condensed in the universe (reveal the secrets of the Higgs boson, section 3.2), to search for direct evidence for new particles (section 5.1), to pursue quantum imprints of new phenomena (section 5.2), and to determine the nature of dark matter (section 4.1).</a:t>
            </a:r>
            <a:r>
              <a:rPr lang="en-US" dirty="0">
                <a:solidFill>
                  <a:schemeClr val="bg1">
                    <a:lumMod val="65000"/>
                  </a:schemeClr>
                </a:solidFill>
              </a:rPr>
              <a:t> </a:t>
            </a:r>
          </a:p>
          <a:p>
            <a:pPr lvl="1"/>
            <a:r>
              <a:rPr lang="en-US" sz="1800" b="0" i="0" u="none" strike="noStrike" dirty="0">
                <a:solidFill>
                  <a:schemeClr val="bg1">
                    <a:lumMod val="65000"/>
                  </a:schemeClr>
                </a:solidFill>
                <a:effectLst/>
                <a:latin typeface="Arial" panose="020B0604020202020204" pitchFamily="34" charset="0"/>
              </a:rPr>
              <a:t>The </a:t>
            </a:r>
            <a:r>
              <a:rPr lang="en-US" sz="1800" b="1" i="0" u="none" strike="noStrike" dirty="0">
                <a:solidFill>
                  <a:schemeClr val="bg1">
                    <a:lumMod val="65000"/>
                  </a:schemeClr>
                </a:solidFill>
                <a:effectLst/>
                <a:latin typeface="Arial" panose="020B0604020202020204" pitchFamily="34" charset="0"/>
              </a:rPr>
              <a:t>first phase of DUNE and PIP-II </a:t>
            </a:r>
            <a:r>
              <a:rPr lang="en-US" sz="1800" b="0" i="0" u="none" strike="noStrike" dirty="0">
                <a:solidFill>
                  <a:schemeClr val="bg1">
                    <a:lumMod val="65000"/>
                  </a:schemeClr>
                </a:solidFill>
                <a:effectLst/>
                <a:latin typeface="Arial" panose="020B0604020202020204" pitchFamily="34" charset="0"/>
              </a:rPr>
              <a:t>to determine the mass ordering among neutrinos, a fundamental property and a crucial input to cosmology and nuclear science (elucidate the mysteries of neutrinos, section 3.1).</a:t>
            </a:r>
            <a:r>
              <a:rPr lang="en-US" dirty="0">
                <a:solidFill>
                  <a:schemeClr val="bg1">
                    <a:lumMod val="65000"/>
                  </a:schemeClr>
                </a:solidFill>
              </a:rPr>
              <a:t> </a:t>
            </a:r>
          </a:p>
          <a:p>
            <a:pPr lvl="1"/>
            <a:r>
              <a:rPr lang="en-US" sz="1800" b="0" i="0" u="none" strike="noStrike" dirty="0">
                <a:solidFill>
                  <a:schemeClr val="bg1">
                    <a:lumMod val="65000"/>
                  </a:schemeClr>
                </a:solidFill>
                <a:effectLst/>
                <a:latin typeface="Arial" panose="020B0604020202020204" pitchFamily="34" charset="0"/>
              </a:rPr>
              <a:t>The Vera C. Rubin Observatory to carry out the </a:t>
            </a:r>
            <a:r>
              <a:rPr lang="en-US" sz="1800" b="1" i="0" u="none" strike="noStrike" dirty="0">
                <a:solidFill>
                  <a:schemeClr val="bg1">
                    <a:lumMod val="65000"/>
                  </a:schemeClr>
                </a:solidFill>
                <a:effectLst/>
                <a:latin typeface="Arial" panose="020B0604020202020204" pitchFamily="34" charset="0"/>
              </a:rPr>
              <a:t>Legacy Survey of Space and Time (LSST)</a:t>
            </a:r>
            <a:r>
              <a:rPr lang="en-US" sz="1800" b="0" i="0" u="none" strike="noStrike" dirty="0">
                <a:solidFill>
                  <a:schemeClr val="bg1">
                    <a:lumMod val="65000"/>
                  </a:schemeClr>
                </a:solidFill>
                <a:effectLst/>
                <a:latin typeface="Arial" panose="020B0604020202020204" pitchFamily="34" charset="0"/>
              </a:rPr>
              <a:t>, and the LSST Dark Energy Science Collaboration, to understand what drives cosmic evolution (section 4.2).</a:t>
            </a:r>
            <a:r>
              <a:rPr lang="en-US" dirty="0">
                <a:solidFill>
                  <a:schemeClr val="bg1">
                    <a:lumMod val="65000"/>
                  </a:schemeClr>
                </a:solidFill>
              </a:rPr>
              <a:t> </a:t>
            </a:r>
          </a:p>
          <a:p>
            <a:pPr lvl="1"/>
            <a:r>
              <a:rPr lang="en-US" sz="1800" b="0" i="0" u="none" strike="noStrike" dirty="0">
                <a:solidFill>
                  <a:schemeClr val="bg1">
                    <a:lumMod val="65000"/>
                  </a:schemeClr>
                </a:solidFill>
                <a:effectLst/>
                <a:latin typeface="Arial" panose="020B0604020202020204" pitchFamily="34" charset="0"/>
              </a:rPr>
              <a:t>In addition, we recommend continued support for the following ongoing experiments at the medium scale (project costs &gt; $50M for DOE and &gt; $4M for NSF), including completion of </a:t>
            </a:r>
            <a:r>
              <a:rPr lang="en-US" sz="1800" b="1" i="0" u="none" strike="noStrike" dirty="0">
                <a:solidFill>
                  <a:schemeClr val="bg1">
                    <a:lumMod val="65000"/>
                  </a:schemeClr>
                </a:solidFill>
                <a:effectLst/>
                <a:latin typeface="Arial" panose="020B0604020202020204" pitchFamily="34" charset="0"/>
              </a:rPr>
              <a:t>construction, operations and research </a:t>
            </a:r>
            <a:r>
              <a:rPr lang="en-US" sz="1800" b="0" i="0" u="none" strike="noStrike" dirty="0">
                <a:solidFill>
                  <a:schemeClr val="bg1">
                    <a:lumMod val="65000"/>
                  </a:schemeClr>
                </a:solidFill>
                <a:effectLst/>
                <a:latin typeface="Arial" panose="020B0604020202020204" pitchFamily="34" charset="0"/>
              </a:rPr>
              <a:t>on:</a:t>
            </a:r>
            <a:r>
              <a:rPr lang="en-US" dirty="0">
                <a:solidFill>
                  <a:schemeClr val="bg1">
                    <a:lumMod val="65000"/>
                  </a:schemeClr>
                </a:solidFill>
              </a:rPr>
              <a:t> </a:t>
            </a:r>
          </a:p>
          <a:p>
            <a:pPr lvl="2"/>
            <a:r>
              <a:rPr lang="en-US" sz="1800" b="0" i="0" u="none" strike="noStrike" dirty="0" err="1">
                <a:effectLst/>
                <a:latin typeface="Aptos Narrow" panose="020B0004020202020204" pitchFamily="34" charset="0"/>
              </a:rPr>
              <a:t>NOvA</a:t>
            </a:r>
            <a:r>
              <a:rPr lang="en-US" sz="1800" b="0" i="0" u="none" strike="noStrike" dirty="0">
                <a:effectLst/>
                <a:latin typeface="Aptos Narrow" panose="020B0004020202020204" pitchFamily="34" charset="0"/>
              </a:rPr>
              <a:t>, SBN</a:t>
            </a:r>
            <a:r>
              <a:rPr lang="en-US" sz="1800" b="0" i="0" u="none" strike="noStrike" dirty="0">
                <a:solidFill>
                  <a:schemeClr val="bg1">
                    <a:lumMod val="65000"/>
                  </a:schemeClr>
                </a:solidFill>
                <a:effectLst/>
                <a:latin typeface="Aptos Narrow" panose="020B0004020202020204" pitchFamily="34" charset="0"/>
              </a:rPr>
              <a:t>, and T2K (elucidate the mysteries of neutrinos, section 3.1).</a:t>
            </a:r>
            <a:r>
              <a:rPr lang="en-US" dirty="0">
                <a:solidFill>
                  <a:schemeClr val="bg1">
                    <a:lumMod val="65000"/>
                  </a:schemeClr>
                </a:solidFill>
              </a:rPr>
              <a:t> </a:t>
            </a:r>
          </a:p>
          <a:p>
            <a:pPr lvl="2"/>
            <a:r>
              <a:rPr lang="en-US" sz="1800" b="0" i="0" u="none" strike="noStrike" dirty="0">
                <a:solidFill>
                  <a:schemeClr val="bg1">
                    <a:lumMod val="65000"/>
                  </a:schemeClr>
                </a:solidFill>
                <a:effectLst/>
                <a:latin typeface="Arial" panose="020B0604020202020204" pitchFamily="34" charset="0"/>
              </a:rPr>
              <a:t>DarkSide-20k, LZ, </a:t>
            </a:r>
            <a:r>
              <a:rPr lang="en-US" sz="1800" b="0" i="0" u="none" strike="noStrike" dirty="0" err="1">
                <a:effectLst/>
                <a:latin typeface="Arial" panose="020B0604020202020204" pitchFamily="34" charset="0"/>
              </a:rPr>
              <a:t>SuperCDMS</a:t>
            </a:r>
            <a:r>
              <a:rPr lang="en-US" sz="1800" b="0" i="0" u="none" strike="noStrike" dirty="0">
                <a:solidFill>
                  <a:schemeClr val="bg1">
                    <a:lumMod val="65000"/>
                  </a:schemeClr>
                </a:solidFill>
                <a:effectLst/>
                <a:latin typeface="Arial" panose="020B0604020202020204" pitchFamily="34" charset="0"/>
              </a:rPr>
              <a:t>, and </a:t>
            </a:r>
            <a:r>
              <a:rPr lang="en-US" sz="1800" b="0" i="0" u="none" strike="noStrike" dirty="0" err="1">
                <a:solidFill>
                  <a:schemeClr val="bg1">
                    <a:lumMod val="65000"/>
                  </a:schemeClr>
                </a:solidFill>
                <a:effectLst/>
                <a:latin typeface="Arial" panose="020B0604020202020204" pitchFamily="34" charset="0"/>
              </a:rPr>
              <a:t>XENONnT</a:t>
            </a:r>
            <a:r>
              <a:rPr lang="en-US" sz="1800" b="0" i="0" u="none" strike="noStrike" dirty="0">
                <a:solidFill>
                  <a:schemeClr val="bg1">
                    <a:lumMod val="65000"/>
                  </a:schemeClr>
                </a:solidFill>
                <a:effectLst/>
                <a:latin typeface="Arial" panose="020B0604020202020204" pitchFamily="34" charset="0"/>
              </a:rPr>
              <a:t> (determine the nature of dark matter, section 4.1).</a:t>
            </a:r>
          </a:p>
          <a:p>
            <a:pPr lvl="2"/>
            <a:r>
              <a:rPr lang="en-US" dirty="0">
                <a:solidFill>
                  <a:schemeClr val="bg1">
                    <a:lumMod val="65000"/>
                  </a:schemeClr>
                </a:solidFill>
              </a:rPr>
              <a:t> </a:t>
            </a:r>
            <a:r>
              <a:rPr lang="en-US" sz="1800" b="0" i="0" u="none" strike="noStrike" dirty="0">
                <a:solidFill>
                  <a:schemeClr val="bg1">
                    <a:lumMod val="65000"/>
                  </a:schemeClr>
                </a:solidFill>
                <a:effectLst/>
                <a:latin typeface="Arial" panose="020B0604020202020204" pitchFamily="34" charset="0"/>
              </a:rPr>
              <a:t>DESI (understand what drives cosmic evolution, section 4.2).</a:t>
            </a:r>
            <a:r>
              <a:rPr lang="en-US" dirty="0">
                <a:solidFill>
                  <a:schemeClr val="bg1">
                    <a:lumMod val="65000"/>
                  </a:schemeClr>
                </a:solidFill>
              </a:rPr>
              <a:t> </a:t>
            </a:r>
          </a:p>
          <a:p>
            <a:pPr lvl="2"/>
            <a:r>
              <a:rPr lang="en-US" sz="1800" b="0" i="0" u="none" strike="noStrike" dirty="0">
                <a:solidFill>
                  <a:schemeClr val="bg1">
                    <a:lumMod val="65000"/>
                  </a:schemeClr>
                </a:solidFill>
                <a:effectLst/>
                <a:latin typeface="Arial" panose="020B0604020202020204" pitchFamily="34" charset="0"/>
              </a:rPr>
              <a:t>Belle II, </a:t>
            </a:r>
            <a:r>
              <a:rPr lang="en-US" sz="1800" b="0" i="0" u="none" strike="noStrike" dirty="0" err="1">
                <a:solidFill>
                  <a:schemeClr val="bg1">
                    <a:lumMod val="65000"/>
                  </a:schemeClr>
                </a:solidFill>
                <a:effectLst/>
                <a:latin typeface="Arial" panose="020B0604020202020204" pitchFamily="34" charset="0"/>
              </a:rPr>
              <a:t>LHCb</a:t>
            </a:r>
            <a:r>
              <a:rPr lang="en-US" sz="1800" b="0" i="0" u="none" strike="noStrike" dirty="0">
                <a:solidFill>
                  <a:schemeClr val="bg1">
                    <a:lumMod val="65000"/>
                  </a:schemeClr>
                </a:solidFill>
                <a:effectLst/>
                <a:latin typeface="Arial" panose="020B0604020202020204" pitchFamily="34" charset="0"/>
              </a:rPr>
              <a:t>, and </a:t>
            </a:r>
            <a:r>
              <a:rPr lang="en-US" sz="1800" b="0" i="0" u="none" strike="noStrike" dirty="0">
                <a:effectLst/>
                <a:latin typeface="Arial" panose="020B0604020202020204" pitchFamily="34" charset="0"/>
              </a:rPr>
              <a:t>Mu2e</a:t>
            </a:r>
            <a:r>
              <a:rPr lang="en-US" sz="1800" b="0" i="0" u="none" strike="noStrike" dirty="0">
                <a:solidFill>
                  <a:schemeClr val="bg1">
                    <a:lumMod val="65000"/>
                  </a:schemeClr>
                </a:solidFill>
                <a:effectLst/>
                <a:latin typeface="Arial" panose="020B0604020202020204" pitchFamily="34" charset="0"/>
              </a:rPr>
              <a:t> (pursue quantum imprints of new phenomena, section 5.2).</a:t>
            </a:r>
            <a:r>
              <a:rPr lang="en-US" dirty="0">
                <a:solidFill>
                  <a:schemeClr val="bg1">
                    <a:lumMod val="65000"/>
                  </a:schemeClr>
                </a:solidFill>
              </a:rPr>
              <a:t> </a:t>
            </a:r>
          </a:p>
        </p:txBody>
      </p:sp>
      <p:sp>
        <p:nvSpPr>
          <p:cNvPr id="4" name="Slide Number Placeholder 2">
            <a:extLst>
              <a:ext uri="{FF2B5EF4-FFF2-40B4-BE49-F238E27FC236}">
                <a16:creationId xmlns:a16="http://schemas.microsoft.com/office/drawing/2014/main" id="{25EF8B92-650E-432D-AA2E-3405A386A56A}"/>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13</a:t>
            </a:fld>
            <a:endParaRPr lang="en-US" dirty="0"/>
          </a:p>
        </p:txBody>
      </p:sp>
    </p:spTree>
    <p:extLst>
      <p:ext uri="{BB962C8B-B14F-4D97-AF65-F5344CB8AC3E}">
        <p14:creationId xmlns:p14="http://schemas.microsoft.com/office/powerpoint/2010/main" val="30826854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3D96-4D8E-D7E5-312A-53985ECD9DB4}"/>
              </a:ext>
            </a:extLst>
          </p:cNvPr>
          <p:cNvSpPr>
            <a:spLocks noGrp="1"/>
          </p:cNvSpPr>
          <p:nvPr>
            <p:ph type="title"/>
          </p:nvPr>
        </p:nvSpPr>
        <p:spPr>
          <a:xfrm>
            <a:off x="437478" y="0"/>
            <a:ext cx="11317044" cy="801663"/>
          </a:xfrm>
        </p:spPr>
        <p:txBody>
          <a:bodyPr/>
          <a:lstStyle/>
          <a:p>
            <a:r>
              <a:rPr lang="en-US" dirty="0"/>
              <a:t>Recommendation 2</a:t>
            </a:r>
          </a:p>
        </p:txBody>
      </p:sp>
      <p:sp>
        <p:nvSpPr>
          <p:cNvPr id="3" name="Content Placeholder 2">
            <a:extLst>
              <a:ext uri="{FF2B5EF4-FFF2-40B4-BE49-F238E27FC236}">
                <a16:creationId xmlns:a16="http://schemas.microsoft.com/office/drawing/2014/main" id="{F43D5658-9495-BF5D-A30C-64DB89C70918}"/>
              </a:ext>
            </a:extLst>
          </p:cNvPr>
          <p:cNvSpPr>
            <a:spLocks noGrp="1"/>
          </p:cNvSpPr>
          <p:nvPr>
            <p:ph idx="1"/>
          </p:nvPr>
        </p:nvSpPr>
        <p:spPr>
          <a:xfrm>
            <a:off x="437478" y="937567"/>
            <a:ext cx="11317044" cy="5303435"/>
          </a:xfrm>
        </p:spPr>
        <p:txBody>
          <a:bodyPr>
            <a:normAutofit lnSpcReduction="10000"/>
          </a:bodyPr>
          <a:lstStyle/>
          <a:p>
            <a:r>
              <a:rPr lang="en-US" sz="1800" b="0" i="0" u="none" strike="noStrike" dirty="0">
                <a:solidFill>
                  <a:srgbClr val="000000"/>
                </a:solidFill>
                <a:effectLst/>
                <a:latin typeface="Arial" panose="020B0604020202020204" pitchFamily="34" charset="0"/>
              </a:rPr>
              <a:t>Construct a portfolio of major projects that collectively study nearly all fundamental constituents of our universe and their interactions, as well as how those interactions determine both the cosmic past and future. These projects have the potential to transcend and transform our current paradigms. They inspire collaboration and international cooperation in advancing the frontiers of human knowledge.</a:t>
            </a:r>
            <a:r>
              <a:rPr lang="en-US" dirty="0"/>
              <a:t> </a:t>
            </a:r>
          </a:p>
          <a:p>
            <a:pPr lvl="1"/>
            <a:r>
              <a:rPr lang="en-US" sz="1800" b="1" i="0" u="none" strike="noStrike" dirty="0">
                <a:solidFill>
                  <a:srgbClr val="FF0000"/>
                </a:solidFill>
                <a:effectLst/>
                <a:latin typeface="Arial" panose="020B0604020202020204" pitchFamily="34" charset="0"/>
              </a:rPr>
              <a:t>CMB-S4</a:t>
            </a:r>
            <a:r>
              <a:rPr lang="en-US" sz="1800" b="0" i="0" u="none" strike="noStrike" dirty="0">
                <a:solidFill>
                  <a:srgbClr val="111111"/>
                </a:solidFill>
                <a:effectLst/>
                <a:latin typeface="Arial" panose="020B0604020202020204" pitchFamily="34" charset="0"/>
              </a:rPr>
              <a:t>, which looks back at the earliest moments of the universe to probe physics at the highest energy scales. It is critical to install telescopes at and observe from both the South Pole and Chile sites to achieve the science goals (section 4.2).</a:t>
            </a:r>
            <a:r>
              <a:rPr lang="en-US" dirty="0"/>
              <a:t> </a:t>
            </a:r>
          </a:p>
          <a:p>
            <a:pPr lvl="1"/>
            <a:r>
              <a:rPr lang="en-US" sz="1800" b="0" i="0" u="none" strike="noStrike" dirty="0">
                <a:solidFill>
                  <a:srgbClr val="111111"/>
                </a:solidFill>
                <a:effectLst/>
                <a:latin typeface="Arial" panose="020B0604020202020204" pitchFamily="34" charset="0"/>
              </a:rPr>
              <a:t> </a:t>
            </a:r>
            <a:r>
              <a:rPr lang="en-US" sz="1800" b="1" i="0" u="none" strike="noStrike" dirty="0">
                <a:solidFill>
                  <a:srgbClr val="FF0000"/>
                </a:solidFill>
                <a:effectLst/>
                <a:latin typeface="Arial" panose="020B0604020202020204" pitchFamily="34" charset="0"/>
              </a:rPr>
              <a:t>Re-envisioned second phase of DUNE </a:t>
            </a:r>
            <a:r>
              <a:rPr lang="en-US" sz="1800" b="0" i="0" u="none" strike="noStrike" dirty="0">
                <a:solidFill>
                  <a:srgbClr val="111111"/>
                </a:solidFill>
                <a:effectLst/>
                <a:latin typeface="Arial" panose="020B0604020202020204" pitchFamily="34" charset="0"/>
              </a:rPr>
              <a:t>with an early implementation of an enhanced 2.1 MW beam (</a:t>
            </a:r>
            <a:r>
              <a:rPr lang="en-US" sz="1800" b="1" i="0" u="none" strike="noStrike" dirty="0">
                <a:solidFill>
                  <a:srgbClr val="111111"/>
                </a:solidFill>
                <a:effectLst/>
                <a:latin typeface="Arial" panose="020B0604020202020204" pitchFamily="34" charset="0"/>
              </a:rPr>
              <a:t>ACE-MIRT</a:t>
            </a:r>
            <a:r>
              <a:rPr lang="en-US" sz="1800" b="0" i="0" u="none" strike="noStrike" dirty="0">
                <a:solidFill>
                  <a:srgbClr val="111111"/>
                </a:solidFill>
                <a:effectLst/>
                <a:latin typeface="Arial" panose="020B0604020202020204" pitchFamily="34" charset="0"/>
              </a:rPr>
              <a:t>), a </a:t>
            </a:r>
            <a:r>
              <a:rPr lang="en-US" sz="1800" b="1" i="0" u="none" strike="noStrike" dirty="0">
                <a:solidFill>
                  <a:srgbClr val="111111"/>
                </a:solidFill>
                <a:effectLst/>
                <a:latin typeface="Arial" panose="020B0604020202020204" pitchFamily="34" charset="0"/>
              </a:rPr>
              <a:t>third far detector</a:t>
            </a:r>
            <a:r>
              <a:rPr lang="en-US" sz="1800" b="0" i="0" u="none" strike="noStrike" dirty="0">
                <a:solidFill>
                  <a:srgbClr val="111111"/>
                </a:solidFill>
                <a:effectLst/>
                <a:latin typeface="Arial" panose="020B0604020202020204" pitchFamily="34" charset="0"/>
              </a:rPr>
              <a:t>, and an </a:t>
            </a:r>
            <a:r>
              <a:rPr lang="en-US" sz="1800" b="1" i="0" u="none" strike="noStrike" dirty="0">
                <a:solidFill>
                  <a:srgbClr val="111111"/>
                </a:solidFill>
                <a:effectLst/>
                <a:latin typeface="Arial" panose="020B0604020202020204" pitchFamily="34" charset="0"/>
              </a:rPr>
              <a:t>upgraded near-detector complex </a:t>
            </a:r>
            <a:r>
              <a:rPr lang="en-US" sz="1800" b="0" i="0" u="none" strike="noStrike" dirty="0">
                <a:solidFill>
                  <a:srgbClr val="111111"/>
                </a:solidFill>
                <a:effectLst/>
                <a:latin typeface="Arial" panose="020B0604020202020204" pitchFamily="34" charset="0"/>
              </a:rPr>
              <a:t>as the definitive long-baseline neutrino oscillation experiment of its kind (section 3.1).</a:t>
            </a:r>
            <a:r>
              <a:rPr lang="en-US" dirty="0"/>
              <a:t> </a:t>
            </a:r>
          </a:p>
          <a:p>
            <a:pPr lvl="1"/>
            <a:r>
              <a:rPr lang="en-US" sz="1800" b="0" i="0" u="none" strike="noStrike" dirty="0">
                <a:solidFill>
                  <a:srgbClr val="111111"/>
                </a:solidFill>
                <a:effectLst/>
                <a:latin typeface="Arial" panose="020B0604020202020204" pitchFamily="34" charset="0"/>
              </a:rPr>
              <a:t>An </a:t>
            </a:r>
            <a:r>
              <a:rPr lang="en-US" sz="1800" b="1" i="0" u="none" strike="noStrike" dirty="0">
                <a:solidFill>
                  <a:srgbClr val="FF0000"/>
                </a:solidFill>
                <a:effectLst/>
                <a:latin typeface="Arial" panose="020B0604020202020204" pitchFamily="34" charset="0"/>
              </a:rPr>
              <a:t>off-shore Higgs factory</a:t>
            </a:r>
            <a:r>
              <a:rPr lang="en-US" sz="1800" b="0" i="0" u="none" strike="noStrike" dirty="0">
                <a:solidFill>
                  <a:srgbClr val="111111"/>
                </a:solidFill>
                <a:effectLst/>
                <a:latin typeface="Arial" panose="020B0604020202020204" pitchFamily="34" charset="0"/>
              </a:rPr>
              <a:t>, realized in collaboration with international partners, in order to reveal the secrets of the Higgs boson. The current designs of </a:t>
            </a:r>
            <a:r>
              <a:rPr lang="en-US" sz="1800" b="1" i="0" u="none" strike="noStrike" dirty="0">
                <a:solidFill>
                  <a:srgbClr val="111111"/>
                </a:solidFill>
                <a:effectLst/>
                <a:latin typeface="Arial" panose="020B0604020202020204" pitchFamily="34" charset="0"/>
              </a:rPr>
              <a:t>FCC-</a:t>
            </a:r>
            <a:r>
              <a:rPr lang="en-US" sz="1800" b="1" i="0" u="none" strike="noStrike" dirty="0" err="1">
                <a:solidFill>
                  <a:srgbClr val="111111"/>
                </a:solidFill>
                <a:effectLst/>
                <a:latin typeface="Arial" panose="020B0604020202020204" pitchFamily="34" charset="0"/>
              </a:rPr>
              <a:t>ee</a:t>
            </a:r>
            <a:r>
              <a:rPr lang="en-US" sz="1800" b="1" i="0" u="none" strike="noStrike" dirty="0">
                <a:solidFill>
                  <a:srgbClr val="111111"/>
                </a:solidFill>
                <a:effectLst/>
                <a:latin typeface="Arial" panose="020B0604020202020204" pitchFamily="34" charset="0"/>
              </a:rPr>
              <a:t> and ILC meet our scientific requirements</a:t>
            </a:r>
            <a:r>
              <a:rPr lang="en-US" sz="1800" b="0" i="0" u="none" strike="noStrike" dirty="0">
                <a:solidFill>
                  <a:srgbClr val="111111"/>
                </a:solidFill>
                <a:effectLst/>
                <a:latin typeface="Arial" panose="020B0604020202020204" pitchFamily="34" charset="0"/>
              </a:rPr>
              <a:t>. The US should actively engage in feasibility and design studies. Once a specific project is deemed feasible and well-defined (see also Recommendation 6), the US should aim for a contribution at funding levels commensurate to that of the US involvement in the LHC and HL-LHC, while maintaining a healthy US on-shore program in particle physics (section 3.2).</a:t>
            </a:r>
            <a:r>
              <a:rPr lang="en-US" dirty="0"/>
              <a:t> </a:t>
            </a:r>
          </a:p>
          <a:p>
            <a:pPr lvl="1"/>
            <a:r>
              <a:rPr lang="en-US" sz="1800" b="0" i="0" u="none" strike="noStrike" dirty="0">
                <a:solidFill>
                  <a:srgbClr val="111111"/>
                </a:solidFill>
                <a:effectLst/>
                <a:latin typeface="Arial" panose="020B0604020202020204" pitchFamily="34" charset="0"/>
              </a:rPr>
              <a:t>An </a:t>
            </a:r>
            <a:r>
              <a:rPr lang="en-US" sz="1800" b="1" i="0" u="none" strike="noStrike" dirty="0">
                <a:solidFill>
                  <a:srgbClr val="FF0000"/>
                </a:solidFill>
                <a:effectLst/>
                <a:latin typeface="Arial" panose="020B0604020202020204" pitchFamily="34" charset="0"/>
              </a:rPr>
              <a:t>ultimate Generation 3 (G3) dark matter </a:t>
            </a:r>
            <a:r>
              <a:rPr lang="en-US" sz="1800" b="0" i="0" u="none" strike="noStrike" dirty="0">
                <a:solidFill>
                  <a:srgbClr val="111111"/>
                </a:solidFill>
                <a:effectLst/>
                <a:latin typeface="Arial" panose="020B0604020202020204" pitchFamily="34" charset="0"/>
              </a:rPr>
              <a:t>direct detection experiment reaching the neutrino fog, in coordination with international partners and </a:t>
            </a:r>
            <a:r>
              <a:rPr lang="en-US" sz="1800" b="1" i="0" u="none" strike="noStrike" dirty="0">
                <a:solidFill>
                  <a:srgbClr val="111111"/>
                </a:solidFill>
                <a:effectLst/>
                <a:latin typeface="Arial" panose="020B0604020202020204" pitchFamily="34" charset="0"/>
              </a:rPr>
              <a:t>preferably sited in the US </a:t>
            </a:r>
            <a:r>
              <a:rPr lang="en-US" sz="1800" b="0" i="0" u="none" strike="noStrike" dirty="0">
                <a:solidFill>
                  <a:srgbClr val="111111"/>
                </a:solidFill>
                <a:effectLst/>
                <a:latin typeface="Arial" panose="020B0604020202020204" pitchFamily="34" charset="0"/>
              </a:rPr>
              <a:t>(section 4.1).</a:t>
            </a:r>
            <a:r>
              <a:rPr lang="en-US" dirty="0"/>
              <a:t> </a:t>
            </a:r>
          </a:p>
          <a:p>
            <a:pPr lvl="1"/>
            <a:r>
              <a:rPr lang="en-US" sz="1800" b="1" i="0" u="none" strike="noStrike" dirty="0">
                <a:solidFill>
                  <a:srgbClr val="111111"/>
                </a:solidFill>
                <a:effectLst/>
                <a:latin typeface="Arial" panose="020B0604020202020204" pitchFamily="34" charset="0"/>
              </a:rPr>
              <a:t>IceCube-Gen2</a:t>
            </a:r>
            <a:r>
              <a:rPr lang="en-US" sz="1800" b="0" i="0" u="none" strike="noStrike" dirty="0">
                <a:solidFill>
                  <a:srgbClr val="111111"/>
                </a:solidFill>
                <a:effectLst/>
                <a:latin typeface="Arial" panose="020B0604020202020204" pitchFamily="34" charset="0"/>
              </a:rPr>
              <a:t> for study of neutrino properties using non-beam neutrinos complementary to DUNE and for indirect detection of dark matter covering higher mass ranges using neutrinos as a tool (section 4.1).</a:t>
            </a:r>
            <a:r>
              <a:rPr lang="en-US" dirty="0"/>
              <a:t> </a:t>
            </a:r>
          </a:p>
          <a:p>
            <a:pPr marL="457200" lvl="1" indent="0">
              <a:buNone/>
            </a:pPr>
            <a:endParaRPr lang="en-US" dirty="0"/>
          </a:p>
        </p:txBody>
      </p:sp>
      <p:sp>
        <p:nvSpPr>
          <p:cNvPr id="4" name="Slide Number Placeholder 3">
            <a:extLst>
              <a:ext uri="{FF2B5EF4-FFF2-40B4-BE49-F238E27FC236}">
                <a16:creationId xmlns:a16="http://schemas.microsoft.com/office/drawing/2014/main" id="{F1E23AC6-AB31-57A2-4B36-49C3A8F532D0}"/>
              </a:ext>
            </a:extLst>
          </p:cNvPr>
          <p:cNvSpPr>
            <a:spLocks noGrp="1"/>
          </p:cNvSpPr>
          <p:nvPr>
            <p:ph type="sldNum" sz="quarter" idx="4"/>
          </p:nvPr>
        </p:nvSpPr>
        <p:spPr/>
        <p:txBody>
          <a:bodyPr/>
          <a:lstStyle/>
          <a:p>
            <a:fld id="{835B6AD7-18B8-4C9C-AA70-ABD830A869AC}" type="slidenum">
              <a:rPr lang="en-US" smtClean="0"/>
              <a:t>14</a:t>
            </a:fld>
            <a:endParaRPr lang="en-US"/>
          </a:p>
        </p:txBody>
      </p:sp>
      <p:sp>
        <p:nvSpPr>
          <p:cNvPr id="5" name="TextBox 4">
            <a:extLst>
              <a:ext uri="{FF2B5EF4-FFF2-40B4-BE49-F238E27FC236}">
                <a16:creationId xmlns:a16="http://schemas.microsoft.com/office/drawing/2014/main" id="{F3E60FEE-AC7D-EC6C-FB08-78A29D547B4B}"/>
              </a:ext>
            </a:extLst>
          </p:cNvPr>
          <p:cNvSpPr txBox="1"/>
          <p:nvPr/>
        </p:nvSpPr>
        <p:spPr>
          <a:xfrm>
            <a:off x="6599413" y="270329"/>
            <a:ext cx="1736373" cy="369332"/>
          </a:xfrm>
          <a:prstGeom prst="rect">
            <a:avLst/>
          </a:prstGeom>
          <a:noFill/>
        </p:spPr>
        <p:txBody>
          <a:bodyPr wrap="none" rtlCol="0">
            <a:spAutoFit/>
          </a:bodyPr>
          <a:lstStyle/>
          <a:p>
            <a:r>
              <a:rPr lang="en-US" dirty="0">
                <a:highlight>
                  <a:srgbClr val="FFFF00"/>
                </a:highlight>
              </a:rPr>
              <a:t>In priority order</a:t>
            </a:r>
          </a:p>
        </p:txBody>
      </p:sp>
    </p:spTree>
    <p:extLst>
      <p:ext uri="{BB962C8B-B14F-4D97-AF65-F5344CB8AC3E}">
        <p14:creationId xmlns:p14="http://schemas.microsoft.com/office/powerpoint/2010/main" val="136947154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53D96-4D8E-D7E5-312A-53985ECD9DB4}"/>
              </a:ext>
            </a:extLst>
          </p:cNvPr>
          <p:cNvSpPr>
            <a:spLocks noGrp="1"/>
          </p:cNvSpPr>
          <p:nvPr>
            <p:ph type="title"/>
          </p:nvPr>
        </p:nvSpPr>
        <p:spPr>
          <a:xfrm>
            <a:off x="437478" y="0"/>
            <a:ext cx="11317044" cy="801663"/>
          </a:xfrm>
        </p:spPr>
        <p:txBody>
          <a:bodyPr/>
          <a:lstStyle/>
          <a:p>
            <a:r>
              <a:rPr lang="en-US" dirty="0"/>
              <a:t>Recommendation 2</a:t>
            </a:r>
          </a:p>
        </p:txBody>
      </p:sp>
      <p:sp>
        <p:nvSpPr>
          <p:cNvPr id="3" name="Content Placeholder 2">
            <a:extLst>
              <a:ext uri="{FF2B5EF4-FFF2-40B4-BE49-F238E27FC236}">
                <a16:creationId xmlns:a16="http://schemas.microsoft.com/office/drawing/2014/main" id="{F43D5658-9495-BF5D-A30C-64DB89C70918}"/>
              </a:ext>
            </a:extLst>
          </p:cNvPr>
          <p:cNvSpPr>
            <a:spLocks noGrp="1"/>
          </p:cNvSpPr>
          <p:nvPr>
            <p:ph idx="1"/>
          </p:nvPr>
        </p:nvSpPr>
        <p:spPr>
          <a:xfrm>
            <a:off x="437478" y="937567"/>
            <a:ext cx="11317044" cy="5303435"/>
          </a:xfrm>
        </p:spPr>
        <p:txBody>
          <a:bodyPr>
            <a:normAutofit lnSpcReduction="10000"/>
          </a:bodyPr>
          <a:lstStyle/>
          <a:p>
            <a:r>
              <a:rPr lang="en-US" sz="1800" b="0" i="0" u="none" strike="noStrike" dirty="0">
                <a:solidFill>
                  <a:srgbClr val="000000"/>
                </a:solidFill>
                <a:effectLst/>
                <a:latin typeface="Arial" panose="020B0604020202020204" pitchFamily="34" charset="0"/>
              </a:rPr>
              <a:t>Construct a portfolio of major projects that collectively study nearly all fundamental constituents of our universe and their interactions, as well as how those interactions determine both the cosmic past and future. These projects have the potential to transcend and transform our current paradigms. They inspire collaboration and international cooperation in advancing the frontiers of human knowledge.</a:t>
            </a:r>
            <a:r>
              <a:rPr lang="en-US" dirty="0"/>
              <a:t> </a:t>
            </a:r>
          </a:p>
          <a:p>
            <a:pPr lvl="1"/>
            <a:r>
              <a:rPr lang="en-US" sz="1800" b="1" i="0" u="none" strike="noStrike" dirty="0">
                <a:solidFill>
                  <a:schemeClr val="bg1">
                    <a:lumMod val="65000"/>
                  </a:schemeClr>
                </a:solidFill>
                <a:effectLst/>
                <a:latin typeface="Arial" panose="020B0604020202020204" pitchFamily="34" charset="0"/>
              </a:rPr>
              <a:t>CMB-S4</a:t>
            </a:r>
            <a:r>
              <a:rPr lang="en-US" sz="1800" b="0" i="0" u="none" strike="noStrike" dirty="0">
                <a:solidFill>
                  <a:schemeClr val="bg1">
                    <a:lumMod val="65000"/>
                  </a:schemeClr>
                </a:solidFill>
                <a:effectLst/>
                <a:latin typeface="Arial" panose="020B0604020202020204" pitchFamily="34" charset="0"/>
              </a:rPr>
              <a:t>, which looks back at the earliest moments of the universe to probe physics at the highest energy scales. It is critical to install telescopes at and observe from both the South Pole and Chile sites to achieve the science goals (section 4.2).</a:t>
            </a:r>
            <a:r>
              <a:rPr lang="en-US" dirty="0">
                <a:solidFill>
                  <a:schemeClr val="bg1">
                    <a:lumMod val="65000"/>
                  </a:schemeClr>
                </a:solidFill>
              </a:rPr>
              <a:t> </a:t>
            </a:r>
          </a:p>
          <a:p>
            <a:pPr lvl="1"/>
            <a:r>
              <a:rPr lang="en-US" sz="1800" b="0" i="0" u="none" strike="noStrike" dirty="0">
                <a:solidFill>
                  <a:srgbClr val="111111"/>
                </a:solidFill>
                <a:effectLst/>
                <a:latin typeface="Arial" panose="020B0604020202020204" pitchFamily="34" charset="0"/>
              </a:rPr>
              <a:t> </a:t>
            </a:r>
            <a:r>
              <a:rPr lang="en-US" sz="1800" b="1" i="0" u="none" strike="noStrike" dirty="0">
                <a:solidFill>
                  <a:srgbClr val="FF0000"/>
                </a:solidFill>
                <a:effectLst/>
                <a:latin typeface="Arial" panose="020B0604020202020204" pitchFamily="34" charset="0"/>
              </a:rPr>
              <a:t>Re-envisioned second phase of DUNE </a:t>
            </a:r>
            <a:r>
              <a:rPr lang="en-US" sz="1800" b="0" i="0" u="none" strike="noStrike" dirty="0">
                <a:solidFill>
                  <a:srgbClr val="111111"/>
                </a:solidFill>
                <a:effectLst/>
                <a:latin typeface="Arial" panose="020B0604020202020204" pitchFamily="34" charset="0"/>
              </a:rPr>
              <a:t>with an early implementation of an enhanced 2.1 MW beam (</a:t>
            </a:r>
            <a:r>
              <a:rPr lang="en-US" sz="1800" b="1" i="0" u="none" strike="noStrike" dirty="0">
                <a:solidFill>
                  <a:srgbClr val="111111"/>
                </a:solidFill>
                <a:effectLst/>
                <a:latin typeface="Arial" panose="020B0604020202020204" pitchFamily="34" charset="0"/>
              </a:rPr>
              <a:t>ACE-MIRT</a:t>
            </a:r>
            <a:r>
              <a:rPr lang="en-US" sz="1800" b="0" i="0" u="none" strike="noStrike" dirty="0">
                <a:solidFill>
                  <a:srgbClr val="111111"/>
                </a:solidFill>
                <a:effectLst/>
                <a:latin typeface="Arial" panose="020B0604020202020204" pitchFamily="34" charset="0"/>
              </a:rPr>
              <a:t>), a </a:t>
            </a:r>
            <a:r>
              <a:rPr lang="en-US" sz="1800" b="1" i="0" u="none" strike="noStrike" dirty="0">
                <a:solidFill>
                  <a:srgbClr val="111111"/>
                </a:solidFill>
                <a:effectLst/>
                <a:latin typeface="Arial" panose="020B0604020202020204" pitchFamily="34" charset="0"/>
              </a:rPr>
              <a:t>third far detector</a:t>
            </a:r>
            <a:r>
              <a:rPr lang="en-US" sz="1800" b="0" i="0" u="none" strike="noStrike" dirty="0">
                <a:solidFill>
                  <a:srgbClr val="111111"/>
                </a:solidFill>
                <a:effectLst/>
                <a:latin typeface="Arial" panose="020B0604020202020204" pitchFamily="34" charset="0"/>
              </a:rPr>
              <a:t>, and an </a:t>
            </a:r>
            <a:r>
              <a:rPr lang="en-US" sz="1800" b="1" i="0" u="none" strike="noStrike" dirty="0">
                <a:solidFill>
                  <a:srgbClr val="111111"/>
                </a:solidFill>
                <a:effectLst/>
                <a:latin typeface="Arial" panose="020B0604020202020204" pitchFamily="34" charset="0"/>
              </a:rPr>
              <a:t>upgraded near-detector complex </a:t>
            </a:r>
            <a:r>
              <a:rPr lang="en-US" sz="1800" b="0" i="0" u="none" strike="noStrike" dirty="0">
                <a:solidFill>
                  <a:srgbClr val="111111"/>
                </a:solidFill>
                <a:effectLst/>
                <a:latin typeface="Arial" panose="020B0604020202020204" pitchFamily="34" charset="0"/>
              </a:rPr>
              <a:t>as the definitive long-baseline neutrino oscillation experiment of its kind (section 3.1).</a:t>
            </a:r>
            <a:r>
              <a:rPr lang="en-US" dirty="0"/>
              <a:t> </a:t>
            </a:r>
          </a:p>
          <a:p>
            <a:pPr lvl="1"/>
            <a:r>
              <a:rPr lang="en-US" sz="1800" b="0" i="0" u="none" strike="noStrike" dirty="0">
                <a:solidFill>
                  <a:srgbClr val="111111"/>
                </a:solidFill>
                <a:effectLst/>
                <a:latin typeface="Arial" panose="020B0604020202020204" pitchFamily="34" charset="0"/>
              </a:rPr>
              <a:t>An </a:t>
            </a:r>
            <a:r>
              <a:rPr lang="en-US" sz="1800" b="1" i="0" u="none" strike="noStrike" dirty="0">
                <a:solidFill>
                  <a:srgbClr val="FF0000"/>
                </a:solidFill>
                <a:effectLst/>
                <a:latin typeface="Arial" panose="020B0604020202020204" pitchFamily="34" charset="0"/>
              </a:rPr>
              <a:t>off-shore Higgs factory</a:t>
            </a:r>
            <a:r>
              <a:rPr lang="en-US" sz="1800" b="0" i="0" u="none" strike="noStrike" dirty="0">
                <a:solidFill>
                  <a:srgbClr val="111111"/>
                </a:solidFill>
                <a:effectLst/>
                <a:latin typeface="Arial" panose="020B0604020202020204" pitchFamily="34" charset="0"/>
              </a:rPr>
              <a:t>, realized in collaboration with international partners, in order to reveal the secrets of the Higgs boson. The current designs of </a:t>
            </a:r>
            <a:r>
              <a:rPr lang="en-US" sz="1800" b="1" i="0" u="none" strike="noStrike" dirty="0">
                <a:solidFill>
                  <a:srgbClr val="111111"/>
                </a:solidFill>
                <a:effectLst/>
                <a:latin typeface="Arial" panose="020B0604020202020204" pitchFamily="34" charset="0"/>
              </a:rPr>
              <a:t>FCC-</a:t>
            </a:r>
            <a:r>
              <a:rPr lang="en-US" sz="1800" b="1" i="0" u="none" strike="noStrike" dirty="0" err="1">
                <a:solidFill>
                  <a:srgbClr val="111111"/>
                </a:solidFill>
                <a:effectLst/>
                <a:latin typeface="Arial" panose="020B0604020202020204" pitchFamily="34" charset="0"/>
              </a:rPr>
              <a:t>ee</a:t>
            </a:r>
            <a:r>
              <a:rPr lang="en-US" sz="1800" b="1" i="0" u="none" strike="noStrike" dirty="0">
                <a:solidFill>
                  <a:srgbClr val="111111"/>
                </a:solidFill>
                <a:effectLst/>
                <a:latin typeface="Arial" panose="020B0604020202020204" pitchFamily="34" charset="0"/>
              </a:rPr>
              <a:t> and ILC meet our scientific requirements</a:t>
            </a:r>
            <a:r>
              <a:rPr lang="en-US" sz="1800" b="0" i="0" u="none" strike="noStrike" dirty="0">
                <a:solidFill>
                  <a:srgbClr val="111111"/>
                </a:solidFill>
                <a:effectLst/>
                <a:latin typeface="Arial" panose="020B0604020202020204" pitchFamily="34" charset="0"/>
              </a:rPr>
              <a:t>. The US should actively engage in feasibility and design studies. Once a specific project is deemed feasible and well-defined (see also Recommendation 6), the US should aim for a contribution at funding levels commensurate to that of the US involvement in the LHC and HL-LHC, while maintaining a healthy US on-shore program in particle physics (section 3.2).</a:t>
            </a:r>
            <a:r>
              <a:rPr lang="en-US" dirty="0"/>
              <a:t> </a:t>
            </a:r>
          </a:p>
          <a:p>
            <a:pPr lvl="1"/>
            <a:r>
              <a:rPr lang="en-US" sz="1800" b="0" i="0" u="none" strike="noStrike" dirty="0">
                <a:solidFill>
                  <a:schemeClr val="bg1">
                    <a:lumMod val="65000"/>
                  </a:schemeClr>
                </a:solidFill>
                <a:effectLst/>
                <a:latin typeface="Arial" panose="020B0604020202020204" pitchFamily="34" charset="0"/>
              </a:rPr>
              <a:t>An </a:t>
            </a:r>
            <a:r>
              <a:rPr lang="en-US" sz="1800" b="1" i="0" u="none" strike="noStrike" dirty="0">
                <a:solidFill>
                  <a:schemeClr val="bg1">
                    <a:lumMod val="65000"/>
                  </a:schemeClr>
                </a:solidFill>
                <a:effectLst/>
                <a:latin typeface="Arial" panose="020B0604020202020204" pitchFamily="34" charset="0"/>
              </a:rPr>
              <a:t>ultimate Generation 3 (G3) dark matter </a:t>
            </a:r>
            <a:r>
              <a:rPr lang="en-US" sz="1800" b="0" i="0" u="none" strike="noStrike" dirty="0">
                <a:solidFill>
                  <a:schemeClr val="bg1">
                    <a:lumMod val="65000"/>
                  </a:schemeClr>
                </a:solidFill>
                <a:effectLst/>
                <a:latin typeface="Arial" panose="020B0604020202020204" pitchFamily="34" charset="0"/>
              </a:rPr>
              <a:t>direct detection experiment reaching the neutrino fog, in coordination with international partners and </a:t>
            </a:r>
            <a:r>
              <a:rPr lang="en-US" sz="1800" b="1" i="0" u="none" strike="noStrike" dirty="0">
                <a:solidFill>
                  <a:schemeClr val="bg1">
                    <a:lumMod val="65000"/>
                  </a:schemeClr>
                </a:solidFill>
                <a:effectLst/>
                <a:latin typeface="Arial" panose="020B0604020202020204" pitchFamily="34" charset="0"/>
              </a:rPr>
              <a:t>preferably sited in the US </a:t>
            </a:r>
            <a:r>
              <a:rPr lang="en-US" sz="1800" b="0" i="0" u="none" strike="noStrike" dirty="0">
                <a:solidFill>
                  <a:schemeClr val="bg1">
                    <a:lumMod val="65000"/>
                  </a:schemeClr>
                </a:solidFill>
                <a:effectLst/>
                <a:latin typeface="Arial" panose="020B0604020202020204" pitchFamily="34" charset="0"/>
              </a:rPr>
              <a:t>(section 4.1).</a:t>
            </a:r>
            <a:r>
              <a:rPr lang="en-US" dirty="0">
                <a:solidFill>
                  <a:schemeClr val="bg1">
                    <a:lumMod val="65000"/>
                  </a:schemeClr>
                </a:solidFill>
              </a:rPr>
              <a:t> </a:t>
            </a:r>
          </a:p>
          <a:p>
            <a:pPr lvl="1"/>
            <a:r>
              <a:rPr lang="en-US" sz="1800" b="1" i="0" u="none" strike="noStrike" dirty="0">
                <a:solidFill>
                  <a:schemeClr val="bg1">
                    <a:lumMod val="65000"/>
                  </a:schemeClr>
                </a:solidFill>
                <a:effectLst/>
                <a:latin typeface="Arial" panose="020B0604020202020204" pitchFamily="34" charset="0"/>
              </a:rPr>
              <a:t>IceCube-Gen2</a:t>
            </a:r>
            <a:r>
              <a:rPr lang="en-US" sz="1800" b="0" i="0" u="none" strike="noStrike" dirty="0">
                <a:solidFill>
                  <a:schemeClr val="bg1">
                    <a:lumMod val="65000"/>
                  </a:schemeClr>
                </a:solidFill>
                <a:effectLst/>
                <a:latin typeface="Arial" panose="020B0604020202020204" pitchFamily="34" charset="0"/>
              </a:rPr>
              <a:t> for study of neutrino properties using non-beam neutrinos complementary to DUNE and for indirect detection of dark matter covering higher mass ranges using neutrinos as a tool (section 4.1).</a:t>
            </a:r>
            <a:r>
              <a:rPr lang="en-US" dirty="0">
                <a:solidFill>
                  <a:schemeClr val="bg1">
                    <a:lumMod val="65000"/>
                  </a:schemeClr>
                </a:solidFill>
              </a:rPr>
              <a:t> </a:t>
            </a:r>
          </a:p>
          <a:p>
            <a:pPr marL="457200" lvl="1" indent="0">
              <a:buNone/>
            </a:pPr>
            <a:endParaRPr lang="en-US" dirty="0"/>
          </a:p>
        </p:txBody>
      </p:sp>
      <p:sp>
        <p:nvSpPr>
          <p:cNvPr id="4" name="Slide Number Placeholder 3">
            <a:extLst>
              <a:ext uri="{FF2B5EF4-FFF2-40B4-BE49-F238E27FC236}">
                <a16:creationId xmlns:a16="http://schemas.microsoft.com/office/drawing/2014/main" id="{F1E23AC6-AB31-57A2-4B36-49C3A8F532D0}"/>
              </a:ext>
            </a:extLst>
          </p:cNvPr>
          <p:cNvSpPr>
            <a:spLocks noGrp="1"/>
          </p:cNvSpPr>
          <p:nvPr>
            <p:ph type="sldNum" sz="quarter" idx="4"/>
          </p:nvPr>
        </p:nvSpPr>
        <p:spPr/>
        <p:txBody>
          <a:bodyPr/>
          <a:lstStyle/>
          <a:p>
            <a:fld id="{835B6AD7-18B8-4C9C-AA70-ABD830A869AC}" type="slidenum">
              <a:rPr lang="en-US" smtClean="0"/>
              <a:t>15</a:t>
            </a:fld>
            <a:endParaRPr lang="en-US"/>
          </a:p>
        </p:txBody>
      </p:sp>
      <p:sp>
        <p:nvSpPr>
          <p:cNvPr id="5" name="TextBox 4">
            <a:extLst>
              <a:ext uri="{FF2B5EF4-FFF2-40B4-BE49-F238E27FC236}">
                <a16:creationId xmlns:a16="http://schemas.microsoft.com/office/drawing/2014/main" id="{F3E60FEE-AC7D-EC6C-FB08-78A29D547B4B}"/>
              </a:ext>
            </a:extLst>
          </p:cNvPr>
          <p:cNvSpPr txBox="1"/>
          <p:nvPr/>
        </p:nvSpPr>
        <p:spPr>
          <a:xfrm>
            <a:off x="6599413" y="270329"/>
            <a:ext cx="1736373" cy="369332"/>
          </a:xfrm>
          <a:prstGeom prst="rect">
            <a:avLst/>
          </a:prstGeom>
          <a:noFill/>
        </p:spPr>
        <p:txBody>
          <a:bodyPr wrap="none" rtlCol="0">
            <a:spAutoFit/>
          </a:bodyPr>
          <a:lstStyle/>
          <a:p>
            <a:r>
              <a:rPr lang="en-US" dirty="0">
                <a:highlight>
                  <a:srgbClr val="FFFF00"/>
                </a:highlight>
              </a:rPr>
              <a:t>In priority order</a:t>
            </a:r>
          </a:p>
        </p:txBody>
      </p:sp>
    </p:spTree>
    <p:extLst>
      <p:ext uri="{BB962C8B-B14F-4D97-AF65-F5344CB8AC3E}">
        <p14:creationId xmlns:p14="http://schemas.microsoft.com/office/powerpoint/2010/main" val="13738681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E518-51FA-8840-9C2D-B244A45B47A5}"/>
              </a:ext>
            </a:extLst>
          </p:cNvPr>
          <p:cNvSpPr>
            <a:spLocks noGrp="1"/>
          </p:cNvSpPr>
          <p:nvPr>
            <p:ph type="title"/>
          </p:nvPr>
        </p:nvSpPr>
        <p:spPr/>
        <p:txBody>
          <a:bodyPr/>
          <a:lstStyle/>
          <a:p>
            <a:r>
              <a:rPr lang="en-US" dirty="0"/>
              <a:t>Recommendation 3</a:t>
            </a:r>
          </a:p>
        </p:txBody>
      </p:sp>
      <p:sp>
        <p:nvSpPr>
          <p:cNvPr id="3" name="Content Placeholder 2">
            <a:extLst>
              <a:ext uri="{FF2B5EF4-FFF2-40B4-BE49-F238E27FC236}">
                <a16:creationId xmlns:a16="http://schemas.microsoft.com/office/drawing/2014/main" id="{3AD59674-9CDE-B7A9-F491-AC72EC00008D}"/>
              </a:ext>
            </a:extLst>
          </p:cNvPr>
          <p:cNvSpPr>
            <a:spLocks noGrp="1"/>
          </p:cNvSpPr>
          <p:nvPr>
            <p:ph idx="1"/>
          </p:nvPr>
        </p:nvSpPr>
        <p:spPr>
          <a:xfrm>
            <a:off x="408791" y="978946"/>
            <a:ext cx="11317044" cy="4982864"/>
          </a:xfrm>
        </p:spPr>
        <p:txBody>
          <a:bodyPr/>
          <a:lstStyle/>
          <a:p>
            <a:r>
              <a:rPr lang="en-US" sz="1800" b="0" i="0" u="none" strike="noStrike" dirty="0">
                <a:solidFill>
                  <a:srgbClr val="111111"/>
                </a:solidFill>
                <a:effectLst/>
                <a:latin typeface="Arial" panose="020B0604020202020204" pitchFamily="34" charset="0"/>
              </a:rPr>
              <a:t>Create an improved balance between small-, medium-, and large-scale projects to open new scientific opportunities and maximize their results, enhance workforce development, promote creativity, and compete on the world stage.</a:t>
            </a:r>
            <a:r>
              <a:rPr lang="en-US" dirty="0"/>
              <a:t> </a:t>
            </a:r>
          </a:p>
          <a:p>
            <a:pPr lvl="1"/>
            <a:r>
              <a:rPr lang="en-US" sz="1800" b="0" i="0" u="none" strike="noStrike" dirty="0">
                <a:solidFill>
                  <a:srgbClr val="111111"/>
                </a:solidFill>
                <a:effectLst/>
                <a:latin typeface="Arial" panose="020B0604020202020204" pitchFamily="34" charset="0"/>
              </a:rPr>
              <a:t>Implement a </a:t>
            </a:r>
            <a:r>
              <a:rPr lang="en-US" sz="1800" b="1" i="0" u="none" strike="noStrike" dirty="0">
                <a:solidFill>
                  <a:srgbClr val="FF0000"/>
                </a:solidFill>
                <a:effectLst/>
                <a:latin typeface="Arial" panose="020B0604020202020204" pitchFamily="34" charset="0"/>
              </a:rPr>
              <a:t>new small-project portfolio at DOE</a:t>
            </a:r>
            <a:r>
              <a:rPr lang="en-US" sz="1800" b="0" i="0" u="none" strike="noStrike" dirty="0">
                <a:solidFill>
                  <a:srgbClr val="111111"/>
                </a:solidFill>
                <a:effectLst/>
                <a:latin typeface="Arial" panose="020B0604020202020204" pitchFamily="34" charset="0"/>
              </a:rPr>
              <a:t>, Advancing Science and Technology through </a:t>
            </a:r>
            <a:r>
              <a:rPr lang="en-US" sz="1800" b="0" i="0" u="none" strike="noStrike" dirty="0">
                <a:solidFill>
                  <a:srgbClr val="FF0000"/>
                </a:solidFill>
                <a:effectLst/>
                <a:latin typeface="Arial" panose="020B0604020202020204" pitchFamily="34" charset="0"/>
              </a:rPr>
              <a:t>Agile</a:t>
            </a:r>
            <a:r>
              <a:rPr lang="en-US" sz="1800" b="0" i="0" u="none" strike="noStrike" dirty="0">
                <a:solidFill>
                  <a:srgbClr val="111111"/>
                </a:solidFill>
                <a:effectLst/>
                <a:latin typeface="Arial" panose="020B0604020202020204" pitchFamily="34" charset="0"/>
              </a:rPr>
              <a:t> Experiments (ASTAE), across science themes in particle physics with a competitive program and recurring funding opportunity announcements. This program should start with the construction of experiments from the Dark Matter New Initiatives (DMNI) by DOE-HEP (section 6.2).</a:t>
            </a:r>
            <a:r>
              <a:rPr lang="en-US" dirty="0"/>
              <a:t> </a:t>
            </a:r>
          </a:p>
          <a:p>
            <a:pPr lvl="1"/>
            <a:r>
              <a:rPr lang="en-US" sz="1800" b="0" i="0" u="none" strike="noStrike" dirty="0">
                <a:solidFill>
                  <a:srgbClr val="111111"/>
                </a:solidFill>
                <a:effectLst/>
                <a:latin typeface="Arial" panose="020B0604020202020204" pitchFamily="34" charset="0"/>
              </a:rPr>
              <a:t>Continue Mid-Scale Research Infrastructure (MSRI) and Major Research Instrumentation (MRI) programs as a critical component of the NSF research and project portfolio.</a:t>
            </a:r>
            <a:r>
              <a:rPr lang="en-US" dirty="0"/>
              <a:t> </a:t>
            </a:r>
          </a:p>
          <a:p>
            <a:pPr lvl="1"/>
            <a:r>
              <a:rPr lang="en-US" sz="1800" b="0" i="0" u="none" strike="noStrike" dirty="0">
                <a:solidFill>
                  <a:srgbClr val="111111"/>
                </a:solidFill>
                <a:effectLst/>
                <a:latin typeface="Arial" panose="020B0604020202020204" pitchFamily="34" charset="0"/>
              </a:rPr>
              <a:t>Support </a:t>
            </a:r>
            <a:r>
              <a:rPr lang="en-US" sz="1800" b="1" i="0" u="none" strike="noStrike" dirty="0">
                <a:solidFill>
                  <a:srgbClr val="111111"/>
                </a:solidFill>
                <a:effectLst/>
                <a:latin typeface="Arial" panose="020B0604020202020204" pitchFamily="34" charset="0"/>
              </a:rPr>
              <a:t>DESI-II for cosmic evolution</a:t>
            </a:r>
            <a:r>
              <a:rPr lang="en-US" sz="1800" b="0" i="0" u="none" strike="noStrike" dirty="0">
                <a:solidFill>
                  <a:srgbClr val="111111"/>
                </a:solidFill>
                <a:effectLst/>
                <a:latin typeface="Arial" panose="020B0604020202020204" pitchFamily="34" charset="0"/>
              </a:rPr>
              <a:t>, </a:t>
            </a:r>
            <a:r>
              <a:rPr lang="en-US" sz="1800" b="0" i="0" u="none" strike="noStrike" dirty="0" err="1">
                <a:solidFill>
                  <a:srgbClr val="111111"/>
                </a:solidFill>
                <a:effectLst/>
                <a:latin typeface="Arial" panose="020B0604020202020204" pitchFamily="34" charset="0"/>
              </a:rPr>
              <a:t>LHCb</a:t>
            </a:r>
            <a:r>
              <a:rPr lang="en-US" sz="1800" b="0" i="0" u="none" strike="noStrike" dirty="0">
                <a:solidFill>
                  <a:srgbClr val="111111"/>
                </a:solidFill>
                <a:effectLst/>
                <a:latin typeface="Arial" panose="020B0604020202020204" pitchFamily="34" charset="0"/>
              </a:rPr>
              <a:t> upgrade II and Belle II upgrade for quantum imprints, and US contributions to the global Cherenkov Telescope Array (CTA) Observatory for dark matter (sections 4.2, 5.2, and 4.1).  </a:t>
            </a:r>
            <a:r>
              <a:rPr lang="en-US" sz="1800" b="1" i="0" u="none" strike="noStrike" dirty="0">
                <a:solidFill>
                  <a:srgbClr val="111111"/>
                </a:solidFill>
                <a:effectLst/>
                <a:latin typeface="Arial" panose="020B0604020202020204" pitchFamily="34" charset="0"/>
              </a:rPr>
              <a:t>Support for Belle-II includes contribution to </a:t>
            </a:r>
            <a:r>
              <a:rPr lang="en-US" sz="1800" b="1" i="0" u="none" strike="noStrike" dirty="0" err="1">
                <a:solidFill>
                  <a:srgbClr val="111111"/>
                </a:solidFill>
                <a:effectLst/>
                <a:latin typeface="Arial" panose="020B0604020202020204" pitchFamily="34" charset="0"/>
              </a:rPr>
              <a:t>SuperKEKB</a:t>
            </a:r>
            <a:r>
              <a:rPr lang="en-US" sz="1800" b="1" i="0" u="none" strike="noStrike" dirty="0">
                <a:solidFill>
                  <a:srgbClr val="111111"/>
                </a:solidFill>
                <a:effectLst/>
                <a:latin typeface="Arial" panose="020B0604020202020204" pitchFamily="34" charset="0"/>
              </a:rPr>
              <a:t> </a:t>
            </a:r>
            <a:r>
              <a:rPr lang="en-US" sz="1800" b="0" i="0" u="none" strike="noStrike" dirty="0">
                <a:solidFill>
                  <a:srgbClr val="111111"/>
                </a:solidFill>
                <a:effectLst/>
                <a:latin typeface="Arial" panose="020B0604020202020204" pitchFamily="34" charset="0"/>
              </a:rPr>
              <a:t>.</a:t>
            </a:r>
            <a:r>
              <a:rPr lang="en-US" dirty="0"/>
              <a:t> </a:t>
            </a:r>
          </a:p>
          <a:p>
            <a:pPr lvl="2"/>
            <a:r>
              <a:rPr lang="en-US" sz="1800" b="0" i="0" u="none" strike="noStrike" dirty="0">
                <a:solidFill>
                  <a:srgbClr val="000000"/>
                </a:solidFill>
                <a:effectLst/>
                <a:latin typeface="Aptos Narrow" panose="020B0004020202020204" pitchFamily="34" charset="0"/>
              </a:rPr>
              <a:t>DESI*-II</a:t>
            </a:r>
            <a:r>
              <a:rPr lang="en-US" dirty="0"/>
              <a:t> </a:t>
            </a:r>
          </a:p>
          <a:p>
            <a:pPr lvl="2"/>
            <a:r>
              <a:rPr lang="en-US" sz="1800" i="1" u="none" strike="noStrike" dirty="0" err="1">
                <a:solidFill>
                  <a:srgbClr val="000000"/>
                </a:solidFill>
                <a:effectLst/>
                <a:latin typeface="Aptos Narrow" panose="020B0004020202020204" pitchFamily="34" charset="0"/>
              </a:rPr>
              <a:t>LHCb</a:t>
            </a:r>
            <a:endParaRPr lang="en-US" sz="1800" i="1" u="none" strike="noStrike" dirty="0">
              <a:solidFill>
                <a:srgbClr val="000000"/>
              </a:solidFill>
              <a:effectLst/>
              <a:latin typeface="Aptos Narrow" panose="020B0004020202020204" pitchFamily="34" charset="0"/>
            </a:endParaRPr>
          </a:p>
          <a:p>
            <a:pPr lvl="2"/>
            <a:r>
              <a:rPr lang="en-US" dirty="0">
                <a:solidFill>
                  <a:srgbClr val="000000"/>
                </a:solidFill>
                <a:latin typeface="Aptos Narrow" panose="020B0004020202020204" pitchFamily="34" charset="0"/>
              </a:rPr>
              <a:t>B</a:t>
            </a:r>
            <a:r>
              <a:rPr lang="en-US" sz="1800" i="0" u="none" strike="noStrike" dirty="0">
                <a:solidFill>
                  <a:srgbClr val="000000"/>
                </a:solidFill>
                <a:effectLst/>
                <a:latin typeface="Aptos Narrow" panose="020B0004020202020204" pitchFamily="34" charset="0"/>
              </a:rPr>
              <a:t>elle-II*, </a:t>
            </a:r>
            <a:r>
              <a:rPr lang="en-US" sz="1800" i="0" u="none" strike="noStrike" dirty="0" err="1">
                <a:solidFill>
                  <a:srgbClr val="000000"/>
                </a:solidFill>
                <a:effectLst/>
                <a:latin typeface="Aptos Narrow" panose="020B0004020202020204" pitchFamily="34" charset="0"/>
              </a:rPr>
              <a:t>SuperKEKB</a:t>
            </a:r>
            <a:r>
              <a:rPr lang="en-US" sz="1800" i="0" u="none" strike="noStrike" dirty="0">
                <a:solidFill>
                  <a:srgbClr val="000000"/>
                </a:solidFill>
                <a:effectLst/>
                <a:latin typeface="Aptos Narrow" panose="020B0004020202020204" pitchFamily="34" charset="0"/>
              </a:rPr>
              <a:t> </a:t>
            </a:r>
          </a:p>
          <a:p>
            <a:pPr lvl="2"/>
            <a:r>
              <a:rPr lang="en-US" dirty="0"/>
              <a:t> </a:t>
            </a:r>
            <a:r>
              <a:rPr lang="en-US" i="1" dirty="0"/>
              <a:t>CTA</a:t>
            </a:r>
          </a:p>
          <a:p>
            <a:pPr lvl="2"/>
            <a:endParaRPr lang="en-US" dirty="0"/>
          </a:p>
        </p:txBody>
      </p:sp>
      <p:sp>
        <p:nvSpPr>
          <p:cNvPr id="4" name="Slide Number Placeholder 3">
            <a:extLst>
              <a:ext uri="{FF2B5EF4-FFF2-40B4-BE49-F238E27FC236}">
                <a16:creationId xmlns:a16="http://schemas.microsoft.com/office/drawing/2014/main" id="{7D055F24-52F6-E556-D197-9FEAAC543C49}"/>
              </a:ext>
            </a:extLst>
          </p:cNvPr>
          <p:cNvSpPr>
            <a:spLocks noGrp="1"/>
          </p:cNvSpPr>
          <p:nvPr>
            <p:ph type="sldNum" sz="quarter" idx="4"/>
          </p:nvPr>
        </p:nvSpPr>
        <p:spPr/>
        <p:txBody>
          <a:bodyPr/>
          <a:lstStyle/>
          <a:p>
            <a:fld id="{835B6AD7-18B8-4C9C-AA70-ABD830A869AC}" type="slidenum">
              <a:rPr lang="en-US" smtClean="0"/>
              <a:t>16</a:t>
            </a:fld>
            <a:endParaRPr lang="en-US"/>
          </a:p>
        </p:txBody>
      </p:sp>
      <p:sp>
        <p:nvSpPr>
          <p:cNvPr id="5" name="TextBox 4">
            <a:extLst>
              <a:ext uri="{FF2B5EF4-FFF2-40B4-BE49-F238E27FC236}">
                <a16:creationId xmlns:a16="http://schemas.microsoft.com/office/drawing/2014/main" id="{FECFEE46-57CB-DF33-F0B4-2F50AB40EB15}"/>
              </a:ext>
            </a:extLst>
          </p:cNvPr>
          <p:cNvSpPr txBox="1"/>
          <p:nvPr/>
        </p:nvSpPr>
        <p:spPr>
          <a:xfrm>
            <a:off x="604911" y="5777144"/>
            <a:ext cx="2980303" cy="369332"/>
          </a:xfrm>
          <a:prstGeom prst="rect">
            <a:avLst/>
          </a:prstGeom>
          <a:noFill/>
        </p:spPr>
        <p:txBody>
          <a:bodyPr wrap="none" rtlCol="0">
            <a:spAutoFit/>
          </a:bodyPr>
          <a:lstStyle/>
          <a:p>
            <a:r>
              <a:rPr lang="en-US" dirty="0"/>
              <a:t>* Fall into the DOE portfolio</a:t>
            </a:r>
          </a:p>
        </p:txBody>
      </p:sp>
    </p:spTree>
    <p:extLst>
      <p:ext uri="{BB962C8B-B14F-4D97-AF65-F5344CB8AC3E}">
        <p14:creationId xmlns:p14="http://schemas.microsoft.com/office/powerpoint/2010/main" val="7250705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ADCA-FD55-DA7E-D7B7-6D5248F8AF59}"/>
              </a:ext>
            </a:extLst>
          </p:cNvPr>
          <p:cNvSpPr>
            <a:spLocks noGrp="1"/>
          </p:cNvSpPr>
          <p:nvPr>
            <p:ph type="title"/>
          </p:nvPr>
        </p:nvSpPr>
        <p:spPr/>
        <p:txBody>
          <a:bodyPr/>
          <a:lstStyle/>
          <a:p>
            <a:r>
              <a:rPr lang="en-US" dirty="0"/>
              <a:t>General response to recommendations 1, 2, and 3</a:t>
            </a:r>
          </a:p>
        </p:txBody>
      </p:sp>
      <p:sp>
        <p:nvSpPr>
          <p:cNvPr id="4" name="Content Placeholder 3">
            <a:extLst>
              <a:ext uri="{FF2B5EF4-FFF2-40B4-BE49-F238E27FC236}">
                <a16:creationId xmlns:a16="http://schemas.microsoft.com/office/drawing/2014/main" id="{DD4A05F1-0878-533A-F532-7FFA0F2D835C}"/>
              </a:ext>
            </a:extLst>
          </p:cNvPr>
          <p:cNvSpPr>
            <a:spLocks noGrp="1"/>
          </p:cNvSpPr>
          <p:nvPr>
            <p:ph idx="1"/>
          </p:nvPr>
        </p:nvSpPr>
        <p:spPr/>
        <p:txBody>
          <a:bodyPr/>
          <a:lstStyle/>
          <a:p>
            <a:r>
              <a:rPr lang="en-US" dirty="0"/>
              <a:t>Recommendation 1 :</a:t>
            </a:r>
          </a:p>
          <a:p>
            <a:pPr lvl="1"/>
            <a:r>
              <a:rPr lang="en-US" dirty="0"/>
              <a:t>DOE fully supports this recommendation and puts it as the highest priority in planning our allocation of funding.</a:t>
            </a:r>
          </a:p>
          <a:p>
            <a:r>
              <a:rPr lang="en-US" dirty="0"/>
              <a:t>Recommendation 2 :</a:t>
            </a:r>
          </a:p>
          <a:p>
            <a:pPr lvl="2"/>
            <a:r>
              <a:rPr lang="en-US" dirty="0"/>
              <a:t>DOE forwarded each of the projects listed in red on slide 7 to the Facilities sub-panel</a:t>
            </a:r>
          </a:p>
          <a:p>
            <a:pPr lvl="2"/>
            <a:r>
              <a:rPr lang="en-US" dirty="0"/>
              <a:t>These are all large undertakings and careful planning of what we can do is required</a:t>
            </a:r>
          </a:p>
          <a:p>
            <a:r>
              <a:rPr lang="en-US" dirty="0"/>
              <a:t>Recommendation 3 :</a:t>
            </a:r>
          </a:p>
          <a:p>
            <a:pPr lvl="1"/>
            <a:r>
              <a:rPr lang="en-US" dirty="0"/>
              <a:t>DOE </a:t>
            </a:r>
            <a:r>
              <a:rPr lang="en-US" b="1" dirty="0"/>
              <a:t>will</a:t>
            </a:r>
            <a:r>
              <a:rPr lang="en-US" dirty="0"/>
              <a:t> implement and execute a plan to accommodate the ASTAE recommendation</a:t>
            </a:r>
          </a:p>
          <a:p>
            <a:pPr lvl="1"/>
            <a:r>
              <a:rPr lang="en-US" b="1" dirty="0"/>
              <a:t>DOE will NOT </a:t>
            </a:r>
            <a:r>
              <a:rPr lang="en-US" dirty="0"/>
              <a:t>support scope towards the </a:t>
            </a:r>
            <a:r>
              <a:rPr lang="en-US" dirty="0" err="1"/>
              <a:t>LHCb</a:t>
            </a:r>
            <a:r>
              <a:rPr lang="en-US" dirty="0"/>
              <a:t> Upgrade II</a:t>
            </a:r>
          </a:p>
          <a:p>
            <a:pPr lvl="1"/>
            <a:r>
              <a:rPr lang="en-US" dirty="0"/>
              <a:t>DOE will continue to meet its commitments to Belle-II; contributions towards </a:t>
            </a:r>
            <a:r>
              <a:rPr lang="en-US" dirty="0" err="1"/>
              <a:t>SuperKEKB</a:t>
            </a:r>
            <a:r>
              <a:rPr lang="en-US" dirty="0"/>
              <a:t> will be considered in the context of accelerator R&amp;D toward </a:t>
            </a:r>
            <a:r>
              <a:rPr lang="en-US" dirty="0" err="1"/>
              <a:t>e+e</a:t>
            </a:r>
            <a:r>
              <a:rPr lang="en-US" dirty="0"/>
              <a:t>- luminosity improvements </a:t>
            </a:r>
          </a:p>
          <a:p>
            <a:pPr lvl="1"/>
            <a:r>
              <a:rPr lang="en-US" dirty="0"/>
              <a:t>DOE will work with the DESI Collaboration to carefully decide a scope, schedule and cost envelope for a  DESI-II upgrade </a:t>
            </a:r>
          </a:p>
          <a:p>
            <a:pPr lvl="1"/>
            <a:endParaRPr lang="en-US" dirty="0"/>
          </a:p>
          <a:p>
            <a:endParaRPr lang="en-US" dirty="0"/>
          </a:p>
        </p:txBody>
      </p:sp>
      <p:sp>
        <p:nvSpPr>
          <p:cNvPr id="3" name="Slide Number Placeholder 2">
            <a:extLst>
              <a:ext uri="{FF2B5EF4-FFF2-40B4-BE49-F238E27FC236}">
                <a16:creationId xmlns:a16="http://schemas.microsoft.com/office/drawing/2014/main" id="{EF2B0286-6E51-3723-293F-91923C884F39}"/>
              </a:ext>
            </a:extLst>
          </p:cNvPr>
          <p:cNvSpPr>
            <a:spLocks noGrp="1"/>
          </p:cNvSpPr>
          <p:nvPr>
            <p:ph type="sldNum" sz="quarter" idx="4"/>
          </p:nvPr>
        </p:nvSpPr>
        <p:spPr/>
        <p:txBody>
          <a:bodyPr/>
          <a:lstStyle/>
          <a:p>
            <a:fld id="{835B6AD7-18B8-4C9C-AA70-ABD830A869AC}" type="slidenum">
              <a:rPr lang="en-US" smtClean="0"/>
              <a:t>17</a:t>
            </a:fld>
            <a:endParaRPr lang="en-US"/>
          </a:p>
        </p:txBody>
      </p:sp>
    </p:spTree>
    <p:extLst>
      <p:ext uri="{BB962C8B-B14F-4D97-AF65-F5344CB8AC3E}">
        <p14:creationId xmlns:p14="http://schemas.microsoft.com/office/powerpoint/2010/main" val="228062279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AEE0-C8E4-B21A-D28D-922FE2C75257}"/>
              </a:ext>
            </a:extLst>
          </p:cNvPr>
          <p:cNvSpPr>
            <a:spLocks noGrp="1"/>
          </p:cNvSpPr>
          <p:nvPr>
            <p:ph type="title"/>
          </p:nvPr>
        </p:nvSpPr>
        <p:spPr>
          <a:xfrm>
            <a:off x="141167" y="20275"/>
            <a:ext cx="11317044" cy="801663"/>
          </a:xfrm>
        </p:spPr>
        <p:txBody>
          <a:bodyPr>
            <a:normAutofit/>
          </a:bodyPr>
          <a:lstStyle/>
          <a:p>
            <a:r>
              <a:rPr lang="en-US" dirty="0">
                <a:solidFill>
                  <a:schemeClr val="accent1"/>
                </a:solidFill>
              </a:rPr>
              <a:t>Off-shore Higgs Factory</a:t>
            </a:r>
          </a:p>
        </p:txBody>
      </p:sp>
      <p:sp>
        <p:nvSpPr>
          <p:cNvPr id="3" name="Content Placeholder 2">
            <a:extLst>
              <a:ext uri="{FF2B5EF4-FFF2-40B4-BE49-F238E27FC236}">
                <a16:creationId xmlns:a16="http://schemas.microsoft.com/office/drawing/2014/main" id="{25672D64-AB48-E337-4781-F3182FB433E2}"/>
              </a:ext>
            </a:extLst>
          </p:cNvPr>
          <p:cNvSpPr>
            <a:spLocks noGrp="1"/>
          </p:cNvSpPr>
          <p:nvPr>
            <p:ph idx="1"/>
          </p:nvPr>
        </p:nvSpPr>
        <p:spPr>
          <a:xfrm>
            <a:off x="156033" y="911942"/>
            <a:ext cx="11894799" cy="4935406"/>
          </a:xfrm>
        </p:spPr>
        <p:txBody>
          <a:bodyPr>
            <a:noAutofit/>
          </a:bodyPr>
          <a:lstStyle/>
          <a:p>
            <a:pPr>
              <a:lnSpc>
                <a:spcPct val="106000"/>
              </a:lnSpc>
              <a:spcBef>
                <a:spcPts val="0"/>
              </a:spcBef>
            </a:pPr>
            <a:r>
              <a:rPr lang="en-US" sz="3200" dirty="0">
                <a:solidFill>
                  <a:srgbClr val="0070C0"/>
                </a:solidFill>
              </a:rPr>
              <a:t>From P5 Recommendation 2, Priority 3 out of 5:  </a:t>
            </a:r>
            <a:br>
              <a:rPr lang="en-US" sz="3200" dirty="0">
                <a:solidFill>
                  <a:srgbClr val="0070C0"/>
                </a:solidFill>
              </a:rPr>
            </a:br>
            <a:r>
              <a:rPr lang="en-US" sz="3000" b="0" i="1" u="none" strike="noStrike" dirty="0">
                <a:solidFill>
                  <a:srgbClr val="111111"/>
                </a:solidFill>
                <a:effectLst/>
                <a:latin typeface="Calibri" panose="020F0502020204030204" pitchFamily="34" charset="0"/>
                <a:cs typeface="Calibri" panose="020F0502020204030204" pitchFamily="34" charset="0"/>
              </a:rPr>
              <a:t>An </a:t>
            </a:r>
            <a:r>
              <a:rPr lang="en-US" sz="3000" b="1" i="1" u="none" strike="noStrike" dirty="0">
                <a:solidFill>
                  <a:srgbClr val="C00000"/>
                </a:solidFill>
                <a:effectLst/>
                <a:latin typeface="Calibri" panose="020F0502020204030204" pitchFamily="34" charset="0"/>
                <a:cs typeface="Calibri" panose="020F0502020204030204" pitchFamily="34" charset="0"/>
              </a:rPr>
              <a:t>off-shore Higgs factory</a:t>
            </a:r>
            <a:r>
              <a:rPr lang="en-US" sz="3000" b="0" i="1" u="none" strike="noStrike" dirty="0">
                <a:solidFill>
                  <a:srgbClr val="111111"/>
                </a:solidFill>
                <a:effectLst/>
                <a:latin typeface="Calibri" panose="020F0502020204030204" pitchFamily="34" charset="0"/>
                <a:cs typeface="Calibri" panose="020F0502020204030204" pitchFamily="34" charset="0"/>
              </a:rPr>
              <a:t>, realized in collaboration with international partners, in order to reveal the secrets of the Higgs boson. </a:t>
            </a:r>
            <a:r>
              <a:rPr lang="en-US" sz="3000" b="0" i="1" u="none" strike="noStrike" dirty="0">
                <a:solidFill>
                  <a:srgbClr val="C00000"/>
                </a:solidFill>
                <a:effectLst/>
                <a:latin typeface="Calibri" panose="020F0502020204030204" pitchFamily="34" charset="0"/>
                <a:cs typeface="Calibri" panose="020F0502020204030204" pitchFamily="34" charset="0"/>
              </a:rPr>
              <a:t>The current designs of </a:t>
            </a:r>
            <a:r>
              <a:rPr lang="en-US" sz="3000" i="1" u="none" strike="noStrike" dirty="0">
                <a:solidFill>
                  <a:srgbClr val="C00000"/>
                </a:solidFill>
                <a:effectLst/>
                <a:latin typeface="Calibri" panose="020F0502020204030204" pitchFamily="34" charset="0"/>
                <a:cs typeface="Calibri" panose="020F0502020204030204" pitchFamily="34" charset="0"/>
              </a:rPr>
              <a:t>FCC-</a:t>
            </a:r>
            <a:r>
              <a:rPr lang="en-US" sz="3000" i="1" u="none" strike="noStrike" dirty="0" err="1">
                <a:solidFill>
                  <a:srgbClr val="C00000"/>
                </a:solidFill>
                <a:effectLst/>
                <a:latin typeface="Calibri" panose="020F0502020204030204" pitchFamily="34" charset="0"/>
                <a:cs typeface="Calibri" panose="020F0502020204030204" pitchFamily="34" charset="0"/>
              </a:rPr>
              <a:t>ee</a:t>
            </a:r>
            <a:r>
              <a:rPr lang="en-US" sz="3000" i="1" u="none" strike="noStrike" dirty="0">
                <a:solidFill>
                  <a:srgbClr val="C00000"/>
                </a:solidFill>
                <a:effectLst/>
                <a:latin typeface="Calibri" panose="020F0502020204030204" pitchFamily="34" charset="0"/>
                <a:cs typeface="Calibri" panose="020F0502020204030204" pitchFamily="34" charset="0"/>
              </a:rPr>
              <a:t> and ILC meet our scientific requirements</a:t>
            </a:r>
            <a:r>
              <a:rPr lang="en-US" sz="3000" b="0" i="1" u="none" strike="noStrike" dirty="0">
                <a:solidFill>
                  <a:srgbClr val="111111"/>
                </a:solidFill>
                <a:effectLst/>
                <a:latin typeface="Calibri" panose="020F0502020204030204" pitchFamily="34" charset="0"/>
                <a:cs typeface="Calibri" panose="020F0502020204030204" pitchFamily="34" charset="0"/>
              </a:rPr>
              <a:t>. The US should actively </a:t>
            </a:r>
            <a:r>
              <a:rPr lang="en-US" sz="3000" b="1" i="1" u="none" strike="noStrike" dirty="0">
                <a:solidFill>
                  <a:srgbClr val="C00000"/>
                </a:solidFill>
                <a:effectLst/>
                <a:latin typeface="Calibri" panose="020F0502020204030204" pitchFamily="34" charset="0"/>
                <a:cs typeface="Calibri" panose="020F0502020204030204" pitchFamily="34" charset="0"/>
              </a:rPr>
              <a:t>engage in feasibility and design studies</a:t>
            </a:r>
            <a:r>
              <a:rPr lang="en-US" sz="3000" b="0" i="1" u="none" strike="noStrike" dirty="0">
                <a:solidFill>
                  <a:srgbClr val="111111"/>
                </a:solidFill>
                <a:effectLst/>
                <a:latin typeface="Calibri" panose="020F0502020204030204" pitchFamily="34" charset="0"/>
                <a:cs typeface="Calibri" panose="020F0502020204030204" pitchFamily="34" charset="0"/>
              </a:rPr>
              <a:t>. Once a specific project is deemed feasible and well-defined (see also P5 Recommendation 6), the US should aim for a contribution at funding levels commensurate to that of the US involvement in the LHC and HL-LHC, while maintaining a healthy US on-shore program in particle physics (section 3.2).</a:t>
            </a:r>
            <a:endParaRPr lang="en-US" sz="3000" i="1" dirty="0">
              <a:latin typeface="Calibri" panose="020F0502020204030204" pitchFamily="34" charset="0"/>
              <a:cs typeface="Calibri" panose="020F0502020204030204" pitchFamily="34" charset="0"/>
            </a:endParaRPr>
          </a:p>
          <a:p>
            <a:pPr>
              <a:lnSpc>
                <a:spcPct val="108000"/>
              </a:lnSpc>
              <a:spcBef>
                <a:spcPts val="0"/>
              </a:spcBef>
            </a:pPr>
            <a:endParaRPr lang="en-US" sz="600" dirty="0"/>
          </a:p>
        </p:txBody>
      </p:sp>
      <p:sp>
        <p:nvSpPr>
          <p:cNvPr id="4" name="Slide Number Placeholder 2">
            <a:extLst>
              <a:ext uri="{FF2B5EF4-FFF2-40B4-BE49-F238E27FC236}">
                <a16:creationId xmlns:a16="http://schemas.microsoft.com/office/drawing/2014/main" id="{2979BFCA-973F-312E-CD86-07FC51200986}"/>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18</a:t>
            </a:fld>
            <a:endParaRPr lang="en-US" dirty="0"/>
          </a:p>
        </p:txBody>
      </p:sp>
    </p:spTree>
    <p:extLst>
      <p:ext uri="{BB962C8B-B14F-4D97-AF65-F5344CB8AC3E}">
        <p14:creationId xmlns:p14="http://schemas.microsoft.com/office/powerpoint/2010/main" val="34953829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F836-5E84-606F-ED95-FBC1D785B50A}"/>
              </a:ext>
            </a:extLst>
          </p:cNvPr>
          <p:cNvSpPr>
            <a:spLocks noGrp="1"/>
          </p:cNvSpPr>
          <p:nvPr>
            <p:ph type="title"/>
          </p:nvPr>
        </p:nvSpPr>
        <p:spPr>
          <a:xfrm>
            <a:off x="152119" y="0"/>
            <a:ext cx="11317044" cy="801663"/>
          </a:xfrm>
        </p:spPr>
        <p:txBody>
          <a:bodyPr/>
          <a:lstStyle/>
          <a:p>
            <a:r>
              <a:rPr lang="en-US" dirty="0">
                <a:solidFill>
                  <a:schemeClr val="accent1"/>
                </a:solidFill>
              </a:rPr>
              <a:t>P5 Recommendation 6</a:t>
            </a:r>
          </a:p>
        </p:txBody>
      </p:sp>
      <p:sp>
        <p:nvSpPr>
          <p:cNvPr id="3" name="Content Placeholder 2">
            <a:extLst>
              <a:ext uri="{FF2B5EF4-FFF2-40B4-BE49-F238E27FC236}">
                <a16:creationId xmlns:a16="http://schemas.microsoft.com/office/drawing/2014/main" id="{1E6B3E38-622A-F3DC-4DE8-5E4380A5BAAF}"/>
              </a:ext>
            </a:extLst>
          </p:cNvPr>
          <p:cNvSpPr>
            <a:spLocks noGrp="1"/>
          </p:cNvSpPr>
          <p:nvPr>
            <p:ph idx="1"/>
          </p:nvPr>
        </p:nvSpPr>
        <p:spPr>
          <a:xfrm>
            <a:off x="208792" y="777148"/>
            <a:ext cx="11743102" cy="3794852"/>
          </a:xfrm>
        </p:spPr>
        <p:txBody>
          <a:bodyPr/>
          <a:lstStyle/>
          <a:p>
            <a:pPr>
              <a:spcBef>
                <a:spcPts val="600"/>
              </a:spcBef>
            </a:pPr>
            <a:r>
              <a:rPr lang="en-US" sz="1800" b="0" i="0" u="none" strike="noStrike" dirty="0">
                <a:solidFill>
                  <a:srgbClr val="111111"/>
                </a:solidFill>
                <a:effectLst/>
                <a:latin typeface="Arial" panose="020B0604020202020204" pitchFamily="34" charset="0"/>
              </a:rPr>
              <a:t>Convene </a:t>
            </a:r>
            <a:r>
              <a:rPr lang="en-US" sz="1800" b="1" i="0" u="none" strike="noStrike" dirty="0">
                <a:solidFill>
                  <a:srgbClr val="C00000"/>
                </a:solidFill>
                <a:effectLst/>
                <a:latin typeface="Arial" panose="020B0604020202020204" pitchFamily="34" charset="0"/>
              </a:rPr>
              <a:t>a targeted panel </a:t>
            </a:r>
            <a:r>
              <a:rPr lang="en-US" sz="1800" b="0" i="0" u="none" strike="noStrike" dirty="0">
                <a:solidFill>
                  <a:srgbClr val="111111"/>
                </a:solidFill>
                <a:effectLst/>
                <a:latin typeface="Arial" panose="020B0604020202020204" pitchFamily="34" charset="0"/>
              </a:rPr>
              <a:t>with broad membership across particle physics later this decade that makes decisions on the US accelerator-based program at the time when major decisions concerning an off-shore Higgs factory are expected, and/or significant adjustments within the accelerator-based R&amp;D portfolio are likely to be needed. A plan for the Fermilab accelerator complex consistent with the long-term vision in this report should also be reviewed.</a:t>
            </a:r>
            <a:r>
              <a:rPr lang="en-US" dirty="0"/>
              <a:t> </a:t>
            </a:r>
          </a:p>
          <a:p>
            <a:pPr marL="800100" lvl="1" indent="-342900">
              <a:spcBef>
                <a:spcPts val="600"/>
              </a:spcBef>
              <a:buFont typeface="+mj-lt"/>
              <a:buAutoNum type="arabicPeriod"/>
            </a:pPr>
            <a:r>
              <a:rPr lang="en-US" sz="1800" b="0" i="0" u="none" strike="noStrike" dirty="0">
                <a:solidFill>
                  <a:srgbClr val="111111"/>
                </a:solidFill>
                <a:effectLst/>
                <a:latin typeface="Arial" panose="020B0604020202020204" pitchFamily="34" charset="0"/>
              </a:rPr>
              <a:t>The panel would consider the following: The level and nature of US contribution in a specific </a:t>
            </a:r>
            <a:r>
              <a:rPr lang="en-US" sz="1800" b="1" i="0" u="none" strike="noStrike" dirty="0">
                <a:solidFill>
                  <a:srgbClr val="C00000"/>
                </a:solidFill>
                <a:effectLst/>
                <a:latin typeface="Arial" panose="020B0604020202020204" pitchFamily="34" charset="0"/>
              </a:rPr>
              <a:t>Higgs factory</a:t>
            </a:r>
            <a:r>
              <a:rPr lang="en-US" sz="1800" b="1" i="0" u="none" strike="noStrike" dirty="0">
                <a:solidFill>
                  <a:srgbClr val="FF0000"/>
                </a:solidFill>
                <a:effectLst/>
                <a:latin typeface="Arial" panose="020B0604020202020204" pitchFamily="34" charset="0"/>
              </a:rPr>
              <a:t> </a:t>
            </a:r>
            <a:r>
              <a:rPr lang="en-US" sz="1800" b="0" i="0" u="none" strike="noStrike" dirty="0">
                <a:solidFill>
                  <a:srgbClr val="111111"/>
                </a:solidFill>
                <a:effectLst/>
                <a:latin typeface="Arial" panose="020B0604020202020204" pitchFamily="34" charset="0"/>
              </a:rPr>
              <a:t>including an evaluation of the associated schedule, budget, and risks once crucial information becomes available.</a:t>
            </a:r>
            <a:r>
              <a:rPr lang="en-US" dirty="0"/>
              <a:t> </a:t>
            </a:r>
          </a:p>
          <a:p>
            <a:pPr marL="800100" lvl="1" indent="-342900">
              <a:spcBef>
                <a:spcPts val="600"/>
              </a:spcBef>
              <a:buFont typeface="+mj-lt"/>
              <a:buAutoNum type="arabicPeriod"/>
            </a:pPr>
            <a:r>
              <a:rPr lang="en-US" sz="1800" b="0" i="0" u="none" strike="noStrike" dirty="0">
                <a:solidFill>
                  <a:srgbClr val="111111"/>
                </a:solidFill>
                <a:effectLst/>
                <a:latin typeface="Arial" panose="020B0604020202020204" pitchFamily="34" charset="0"/>
              </a:rPr>
              <a:t>The panel would consider the following: Mid- and large-scale </a:t>
            </a:r>
            <a:r>
              <a:rPr lang="en-US" sz="1800" b="1" i="0" u="none" strike="noStrike" dirty="0">
                <a:solidFill>
                  <a:srgbClr val="C00000"/>
                </a:solidFill>
                <a:effectLst/>
                <a:latin typeface="Arial" panose="020B0604020202020204" pitchFamily="34" charset="0"/>
              </a:rPr>
              <a:t>test and demonstrator facilities </a:t>
            </a:r>
            <a:r>
              <a:rPr lang="en-US" sz="1800" b="0" i="0" u="none" strike="noStrike" dirty="0">
                <a:solidFill>
                  <a:srgbClr val="111111"/>
                </a:solidFill>
                <a:effectLst/>
                <a:latin typeface="Arial" panose="020B0604020202020204" pitchFamily="34" charset="0"/>
              </a:rPr>
              <a:t>in the accelerator and collider R&amp;D portfolios.</a:t>
            </a:r>
            <a:r>
              <a:rPr lang="en-US" dirty="0"/>
              <a:t> </a:t>
            </a:r>
          </a:p>
          <a:p>
            <a:pPr marL="800100" lvl="1" indent="-342900">
              <a:spcBef>
                <a:spcPts val="600"/>
              </a:spcBef>
              <a:buFont typeface="+mj-lt"/>
              <a:buAutoNum type="arabicPeriod"/>
            </a:pPr>
            <a:r>
              <a:rPr lang="en-US" sz="1800" b="0" i="0" u="none" strike="noStrike" dirty="0">
                <a:solidFill>
                  <a:srgbClr val="111111"/>
                </a:solidFill>
                <a:effectLst/>
                <a:latin typeface="Arial" panose="020B0604020202020204" pitchFamily="34" charset="0"/>
              </a:rPr>
              <a:t>The panel would consider the following: A plan for the </a:t>
            </a:r>
            <a:r>
              <a:rPr lang="en-US" sz="1800" b="1" i="0" u="none" strike="noStrike" dirty="0">
                <a:solidFill>
                  <a:srgbClr val="C00000"/>
                </a:solidFill>
                <a:effectLst/>
                <a:latin typeface="Arial" panose="020B0604020202020204" pitchFamily="34" charset="0"/>
              </a:rPr>
              <a:t>evolution of the Fermilab accelerator complex </a:t>
            </a:r>
            <a:r>
              <a:rPr lang="en-US" sz="1800" b="0" i="0" u="none" strike="noStrike" dirty="0">
                <a:solidFill>
                  <a:srgbClr val="111111"/>
                </a:solidFill>
                <a:effectLst/>
                <a:latin typeface="Arial" panose="020B0604020202020204" pitchFamily="34" charset="0"/>
              </a:rPr>
              <a:t>consistent with the long-term vision in this report, which may commence construction in the event of a more favorable budget situation.</a:t>
            </a:r>
            <a:endParaRPr lang="en-US" dirty="0"/>
          </a:p>
        </p:txBody>
      </p:sp>
      <p:sp>
        <p:nvSpPr>
          <p:cNvPr id="7" name="Rectangle: Rounded Corners 6">
            <a:extLst>
              <a:ext uri="{FF2B5EF4-FFF2-40B4-BE49-F238E27FC236}">
                <a16:creationId xmlns:a16="http://schemas.microsoft.com/office/drawing/2014/main" id="{20E3C811-EFC6-3931-99B6-C2FC54A9BC0B}"/>
              </a:ext>
            </a:extLst>
          </p:cNvPr>
          <p:cNvSpPr/>
          <p:nvPr/>
        </p:nvSpPr>
        <p:spPr>
          <a:xfrm>
            <a:off x="280454" y="4849318"/>
            <a:ext cx="11662893" cy="1242343"/>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3">
                    <a:lumMod val="20000"/>
                    <a:lumOff val="80000"/>
                  </a:schemeClr>
                </a:solidFill>
              </a:rPr>
              <a:t>DOE does not envision a single panel to address this recommendation; rather we will work</a:t>
            </a:r>
          </a:p>
          <a:p>
            <a:pPr algn="ctr"/>
            <a:r>
              <a:rPr lang="en-US" sz="2200" b="1" dirty="0">
                <a:solidFill>
                  <a:schemeClr val="accent3">
                    <a:lumMod val="20000"/>
                    <a:lumOff val="80000"/>
                  </a:schemeClr>
                </a:solidFill>
              </a:rPr>
              <a:t>with NSF, the DOE national laboratories, and the community at-large to convene three </a:t>
            </a:r>
          </a:p>
          <a:p>
            <a:pPr algn="ctr"/>
            <a:r>
              <a:rPr lang="en-US" sz="2200" b="1" dirty="0">
                <a:solidFill>
                  <a:schemeClr val="accent3">
                    <a:lumMod val="20000"/>
                    <a:lumOff val="80000"/>
                  </a:schemeClr>
                </a:solidFill>
              </a:rPr>
              <a:t>separate panels that each will address one of the above topics.</a:t>
            </a:r>
          </a:p>
        </p:txBody>
      </p:sp>
      <p:sp>
        <p:nvSpPr>
          <p:cNvPr id="8" name="Slide Number Placeholder 2">
            <a:extLst>
              <a:ext uri="{FF2B5EF4-FFF2-40B4-BE49-F238E27FC236}">
                <a16:creationId xmlns:a16="http://schemas.microsoft.com/office/drawing/2014/main" id="{352E8949-AFAB-1580-8CC5-63709552BC87}"/>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19</a:t>
            </a:fld>
            <a:endParaRPr lang="en-US" dirty="0"/>
          </a:p>
        </p:txBody>
      </p:sp>
    </p:spTree>
    <p:extLst>
      <p:ext uri="{BB962C8B-B14F-4D97-AF65-F5344CB8AC3E}">
        <p14:creationId xmlns:p14="http://schemas.microsoft.com/office/powerpoint/2010/main" val="3651607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CB7334-ABC7-F585-7E14-60130C79573D}"/>
              </a:ext>
            </a:extLst>
          </p:cNvPr>
          <p:cNvSpPr>
            <a:spLocks noGrp="1"/>
          </p:cNvSpPr>
          <p:nvPr>
            <p:ph type="title"/>
          </p:nvPr>
        </p:nvSpPr>
        <p:spPr>
          <a:xfrm>
            <a:off x="215630" y="102333"/>
            <a:ext cx="11317044" cy="801663"/>
          </a:xfrm>
        </p:spPr>
        <p:txBody>
          <a:bodyPr/>
          <a:lstStyle/>
          <a:p>
            <a:r>
              <a:rPr lang="en-US" dirty="0">
                <a:solidFill>
                  <a:schemeClr val="accent1"/>
                </a:solidFill>
              </a:rPr>
              <a:t>Outline</a:t>
            </a:r>
          </a:p>
        </p:txBody>
      </p:sp>
      <p:sp>
        <p:nvSpPr>
          <p:cNvPr id="4" name="Content Placeholder 3">
            <a:extLst>
              <a:ext uri="{FF2B5EF4-FFF2-40B4-BE49-F238E27FC236}">
                <a16:creationId xmlns:a16="http://schemas.microsoft.com/office/drawing/2014/main" id="{BD09556D-DCE8-0711-9030-6414470731F0}"/>
              </a:ext>
            </a:extLst>
          </p:cNvPr>
          <p:cNvSpPr>
            <a:spLocks noGrp="1"/>
          </p:cNvSpPr>
          <p:nvPr>
            <p:ph idx="1"/>
          </p:nvPr>
        </p:nvSpPr>
        <p:spPr>
          <a:xfrm>
            <a:off x="261388" y="1209089"/>
            <a:ext cx="11577685" cy="3295455"/>
          </a:xfrm>
        </p:spPr>
        <p:txBody>
          <a:bodyPr>
            <a:noAutofit/>
          </a:bodyPr>
          <a:lstStyle/>
          <a:p>
            <a:r>
              <a:rPr lang="en-US" sz="3000" dirty="0"/>
              <a:t>Intro and update from Office of High Energy Physics</a:t>
            </a:r>
          </a:p>
          <a:p>
            <a:r>
              <a:rPr lang="en-US" sz="3000" dirty="0"/>
              <a:t>Brief recap of the 2023 P5 process </a:t>
            </a:r>
          </a:p>
          <a:p>
            <a:r>
              <a:rPr lang="en-US" sz="3000" dirty="0"/>
              <a:t>DOE General Response to recommendations</a:t>
            </a:r>
          </a:p>
          <a:p>
            <a:r>
              <a:rPr lang="en-US" sz="3000" dirty="0"/>
              <a:t>Specific Response to Recommendations involving FNAL</a:t>
            </a:r>
          </a:p>
          <a:p>
            <a:r>
              <a:rPr lang="en-US" sz="3000" dirty="0"/>
              <a:t>Outlook on Budgets</a:t>
            </a:r>
          </a:p>
          <a:p>
            <a:r>
              <a:rPr lang="en-US" sz="3000" dirty="0"/>
              <a:t>Conclusions</a:t>
            </a:r>
          </a:p>
          <a:p>
            <a:pPr marL="0" indent="0">
              <a:buNone/>
            </a:pPr>
            <a:endParaRPr lang="en-US" sz="1000" dirty="0"/>
          </a:p>
          <a:p>
            <a:pPr marL="0" indent="0">
              <a:buNone/>
            </a:pPr>
            <a:r>
              <a:rPr lang="en-US" sz="1000" dirty="0"/>
              <a:t> </a:t>
            </a:r>
          </a:p>
        </p:txBody>
      </p:sp>
      <p:sp>
        <p:nvSpPr>
          <p:cNvPr id="2" name="Slide Number Placeholder 2">
            <a:extLst>
              <a:ext uri="{FF2B5EF4-FFF2-40B4-BE49-F238E27FC236}">
                <a16:creationId xmlns:a16="http://schemas.microsoft.com/office/drawing/2014/main" id="{E475DBFB-3CC7-F606-67CB-D08D33697E40}"/>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a:t>
            </a:fld>
            <a:endParaRPr lang="en-US" dirty="0"/>
          </a:p>
        </p:txBody>
      </p:sp>
    </p:spTree>
    <p:extLst>
      <p:ext uri="{BB962C8B-B14F-4D97-AF65-F5344CB8AC3E}">
        <p14:creationId xmlns:p14="http://schemas.microsoft.com/office/powerpoint/2010/main" val="42007470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AEE0-C8E4-B21A-D28D-922FE2C75257}"/>
              </a:ext>
            </a:extLst>
          </p:cNvPr>
          <p:cNvSpPr>
            <a:spLocks noGrp="1"/>
          </p:cNvSpPr>
          <p:nvPr>
            <p:ph type="title"/>
          </p:nvPr>
        </p:nvSpPr>
        <p:spPr>
          <a:xfrm>
            <a:off x="156033" y="365760"/>
            <a:ext cx="11317044" cy="801663"/>
          </a:xfrm>
        </p:spPr>
        <p:txBody>
          <a:bodyPr>
            <a:noAutofit/>
          </a:bodyPr>
          <a:lstStyle/>
          <a:p>
            <a:br>
              <a:rPr lang="en-US" dirty="0">
                <a:solidFill>
                  <a:schemeClr val="accent1"/>
                </a:solidFill>
              </a:rPr>
            </a:br>
            <a:r>
              <a:rPr lang="en-US" dirty="0">
                <a:solidFill>
                  <a:schemeClr val="accent1"/>
                </a:solidFill>
              </a:rPr>
              <a:t>DOE Initial Response and Actions regarding Higgs Factory</a:t>
            </a:r>
            <a:br>
              <a:rPr lang="en-US" dirty="0">
                <a:solidFill>
                  <a:schemeClr val="accent1"/>
                </a:solidFill>
              </a:rPr>
            </a:br>
            <a:endParaRPr lang="en-US" dirty="0">
              <a:solidFill>
                <a:schemeClr val="accent1"/>
              </a:solidFill>
            </a:endParaRPr>
          </a:p>
        </p:txBody>
      </p:sp>
      <p:sp>
        <p:nvSpPr>
          <p:cNvPr id="3" name="Content Placeholder 2">
            <a:extLst>
              <a:ext uri="{FF2B5EF4-FFF2-40B4-BE49-F238E27FC236}">
                <a16:creationId xmlns:a16="http://schemas.microsoft.com/office/drawing/2014/main" id="{25672D64-AB48-E337-4781-F3182FB433E2}"/>
              </a:ext>
            </a:extLst>
          </p:cNvPr>
          <p:cNvSpPr>
            <a:spLocks noGrp="1"/>
          </p:cNvSpPr>
          <p:nvPr>
            <p:ph idx="1"/>
          </p:nvPr>
        </p:nvSpPr>
        <p:spPr>
          <a:xfrm>
            <a:off x="148538" y="1227383"/>
            <a:ext cx="11894799" cy="5254232"/>
          </a:xfrm>
        </p:spPr>
        <p:txBody>
          <a:bodyPr>
            <a:noAutofit/>
          </a:bodyPr>
          <a:lstStyle/>
          <a:p>
            <a:pPr>
              <a:lnSpc>
                <a:spcPct val="110000"/>
              </a:lnSpc>
              <a:spcBef>
                <a:spcPts val="0"/>
              </a:spcBef>
            </a:pPr>
            <a:r>
              <a:rPr lang="en-US" sz="2600" dirty="0"/>
              <a:t>Last year and earlier this year, KEK (Japan) requested that DOE support ILC development efforts through the ILC Technology Network (ITN) </a:t>
            </a:r>
          </a:p>
          <a:p>
            <a:pPr lvl="1">
              <a:lnSpc>
                <a:spcPct val="110000"/>
              </a:lnSpc>
              <a:spcBef>
                <a:spcPts val="0"/>
              </a:spcBef>
            </a:pPr>
            <a:r>
              <a:rPr lang="en-US" sz="2400" dirty="0"/>
              <a:t>DOE has decided that we — including our DOE national laboratories — will be observers and not officially join the ITN</a:t>
            </a:r>
          </a:p>
          <a:p>
            <a:pPr marL="0">
              <a:lnSpc>
                <a:spcPct val="108000"/>
              </a:lnSpc>
              <a:spcBef>
                <a:spcPts val="0"/>
              </a:spcBef>
            </a:pPr>
            <a:endParaRPr lang="en-US" sz="2800" dirty="0"/>
          </a:p>
          <a:p>
            <a:pPr>
              <a:lnSpc>
                <a:spcPct val="108000"/>
              </a:lnSpc>
              <a:spcBef>
                <a:spcPts val="0"/>
              </a:spcBef>
            </a:pPr>
            <a:r>
              <a:rPr lang="en-US" sz="2600" dirty="0"/>
              <a:t>In February 2024, we presented our approach to MEXT (Japan) to be observers in the ITN while considering, at some fraction, associated R&amp;D efforts under our existing U.S.-Japan Cooperation Program in HEP</a:t>
            </a:r>
          </a:p>
          <a:p>
            <a:pPr marL="0" indent="0">
              <a:lnSpc>
                <a:spcPct val="108000"/>
              </a:lnSpc>
              <a:spcBef>
                <a:spcPts val="0"/>
              </a:spcBef>
              <a:buNone/>
            </a:pPr>
            <a:endParaRPr lang="en-US" sz="2800" dirty="0"/>
          </a:p>
          <a:p>
            <a:pPr>
              <a:lnSpc>
                <a:spcPct val="108000"/>
              </a:lnSpc>
              <a:spcBef>
                <a:spcPts val="0"/>
              </a:spcBef>
            </a:pPr>
            <a:r>
              <a:rPr lang="en-US" sz="2600" dirty="0"/>
              <a:t>In March 2024, we presented DOE’s view on participating in any potential FCC-</a:t>
            </a:r>
            <a:r>
              <a:rPr lang="en-US" sz="2600" dirty="0" err="1"/>
              <a:t>ee</a:t>
            </a:r>
            <a:r>
              <a:rPr lang="en-US" sz="2600" dirty="0"/>
              <a:t> to the CERN Council</a:t>
            </a:r>
          </a:p>
        </p:txBody>
      </p:sp>
      <p:sp>
        <p:nvSpPr>
          <p:cNvPr id="4" name="Slide Number Placeholder 2">
            <a:extLst>
              <a:ext uri="{FF2B5EF4-FFF2-40B4-BE49-F238E27FC236}">
                <a16:creationId xmlns:a16="http://schemas.microsoft.com/office/drawing/2014/main" id="{13023299-C80D-9505-2397-C8B4B39E2994}"/>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20</a:t>
            </a:fld>
            <a:endParaRPr lang="en-US" dirty="0"/>
          </a:p>
        </p:txBody>
      </p:sp>
    </p:spTree>
    <p:extLst>
      <p:ext uri="{BB962C8B-B14F-4D97-AF65-F5344CB8AC3E}">
        <p14:creationId xmlns:p14="http://schemas.microsoft.com/office/powerpoint/2010/main" val="10129429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672D64-AB48-E337-4781-F3182FB433E2}"/>
              </a:ext>
            </a:extLst>
          </p:cNvPr>
          <p:cNvSpPr>
            <a:spLocks noGrp="1"/>
          </p:cNvSpPr>
          <p:nvPr>
            <p:ph idx="1"/>
          </p:nvPr>
        </p:nvSpPr>
        <p:spPr>
          <a:xfrm>
            <a:off x="148600" y="1112471"/>
            <a:ext cx="11894799" cy="4133298"/>
          </a:xfrm>
        </p:spPr>
        <p:txBody>
          <a:bodyPr>
            <a:noAutofit/>
          </a:bodyPr>
          <a:lstStyle/>
          <a:p>
            <a:pPr>
              <a:lnSpc>
                <a:spcPct val="108000"/>
              </a:lnSpc>
              <a:spcBef>
                <a:spcPts val="0"/>
              </a:spcBef>
            </a:pPr>
            <a:r>
              <a:rPr lang="en-US" sz="2200" dirty="0"/>
              <a:t>Through interagency coordination in the U.S., led by The White House Office of Science and Technology Policy (OSTP) and which included the U.S. Department of State, DOE, the National Science Foundation, and NASA, a Statement of Intent was signed at The White House in April 2024 between the U.S. Government and CERN</a:t>
            </a:r>
          </a:p>
          <a:p>
            <a:pPr marL="457200" lvl="1">
              <a:lnSpc>
                <a:spcPct val="108000"/>
              </a:lnSpc>
              <a:spcBef>
                <a:spcPts val="0"/>
              </a:spcBef>
            </a:pPr>
            <a:endParaRPr lang="en-US" sz="1000" dirty="0"/>
          </a:p>
          <a:p>
            <a:pPr marL="457200" lvl="1">
              <a:lnSpc>
                <a:spcPct val="108000"/>
              </a:lnSpc>
              <a:spcBef>
                <a:spcPts val="0"/>
              </a:spcBef>
            </a:pPr>
            <a:r>
              <a:rPr lang="en-US" sz="2200" dirty="0"/>
              <a:t>Among the topics, the Statement expresses an intent for the United States to collaborate on the FCC-</a:t>
            </a:r>
            <a:r>
              <a:rPr lang="en-US" sz="2200" dirty="0" err="1"/>
              <a:t>ee</a:t>
            </a:r>
            <a:r>
              <a:rPr lang="en-US" sz="2200" dirty="0"/>
              <a:t> should the CERN Member States determine it is likely to be CERN’s next research facility following the HL-LHC</a:t>
            </a:r>
          </a:p>
          <a:p>
            <a:pPr marL="228600" lvl="1" indent="0">
              <a:lnSpc>
                <a:spcPct val="108000"/>
              </a:lnSpc>
              <a:spcBef>
                <a:spcPts val="0"/>
              </a:spcBef>
              <a:buNone/>
            </a:pPr>
            <a:endParaRPr lang="en-US" sz="2200" dirty="0"/>
          </a:p>
          <a:p>
            <a:pPr marL="457200" lvl="1">
              <a:lnSpc>
                <a:spcPct val="108000"/>
              </a:lnSpc>
              <a:spcBef>
                <a:spcPts val="0"/>
              </a:spcBef>
            </a:pPr>
            <a:r>
              <a:rPr lang="en-US" sz="2200" dirty="0"/>
              <a:t>It also reaffirms our continued collaboration in the ongoing FCC feasibility study </a:t>
            </a:r>
          </a:p>
        </p:txBody>
      </p:sp>
      <p:sp>
        <p:nvSpPr>
          <p:cNvPr id="2" name="Title 1">
            <a:extLst>
              <a:ext uri="{FF2B5EF4-FFF2-40B4-BE49-F238E27FC236}">
                <a16:creationId xmlns:a16="http://schemas.microsoft.com/office/drawing/2014/main" id="{05578292-6443-AB36-BF00-5ADF5CC6933C}"/>
              </a:ext>
            </a:extLst>
          </p:cNvPr>
          <p:cNvSpPr>
            <a:spLocks noGrp="1"/>
          </p:cNvSpPr>
          <p:nvPr>
            <p:ph type="title"/>
          </p:nvPr>
        </p:nvSpPr>
        <p:spPr>
          <a:xfrm>
            <a:off x="141167" y="20275"/>
            <a:ext cx="11317044" cy="801663"/>
          </a:xfrm>
        </p:spPr>
        <p:txBody>
          <a:bodyPr>
            <a:normAutofit/>
          </a:bodyPr>
          <a:lstStyle/>
          <a:p>
            <a:r>
              <a:rPr lang="en-US" dirty="0">
                <a:solidFill>
                  <a:schemeClr val="accent1"/>
                </a:solidFill>
              </a:rPr>
              <a:t>U.S.-CERN Statement of Intent (I)</a:t>
            </a:r>
          </a:p>
        </p:txBody>
      </p:sp>
      <p:sp>
        <p:nvSpPr>
          <p:cNvPr id="4" name="Slide Number Placeholder 2">
            <a:extLst>
              <a:ext uri="{FF2B5EF4-FFF2-40B4-BE49-F238E27FC236}">
                <a16:creationId xmlns:a16="http://schemas.microsoft.com/office/drawing/2014/main" id="{F0F9C8A6-9D61-1DAC-D020-B322B0767A3E}"/>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21</a:t>
            </a:fld>
            <a:endParaRPr lang="en-US" dirty="0"/>
          </a:p>
        </p:txBody>
      </p:sp>
    </p:spTree>
    <p:extLst>
      <p:ext uri="{BB962C8B-B14F-4D97-AF65-F5344CB8AC3E}">
        <p14:creationId xmlns:p14="http://schemas.microsoft.com/office/powerpoint/2010/main" val="10203544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AEE0-C8E4-B21A-D28D-922FE2C75257}"/>
              </a:ext>
            </a:extLst>
          </p:cNvPr>
          <p:cNvSpPr>
            <a:spLocks noGrp="1"/>
          </p:cNvSpPr>
          <p:nvPr>
            <p:ph type="title"/>
          </p:nvPr>
        </p:nvSpPr>
        <p:spPr>
          <a:xfrm>
            <a:off x="141167" y="20275"/>
            <a:ext cx="11317044" cy="801663"/>
          </a:xfrm>
        </p:spPr>
        <p:txBody>
          <a:bodyPr>
            <a:normAutofit/>
          </a:bodyPr>
          <a:lstStyle/>
          <a:p>
            <a:r>
              <a:rPr lang="en-US" dirty="0">
                <a:solidFill>
                  <a:schemeClr val="accent1"/>
                </a:solidFill>
              </a:rPr>
              <a:t>U.S.-CERN Statement of Intent (II)</a:t>
            </a:r>
          </a:p>
        </p:txBody>
      </p:sp>
      <p:pic>
        <p:nvPicPr>
          <p:cNvPr id="7" name="Picture 1">
            <a:extLst>
              <a:ext uri="{FF2B5EF4-FFF2-40B4-BE49-F238E27FC236}">
                <a16:creationId xmlns:a16="http://schemas.microsoft.com/office/drawing/2014/main" id="{B77FA366-7011-13BF-D3D7-5E57C8F6EE25}"/>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5000" b="19589"/>
          <a:stretch>
            <a:fillRect/>
          </a:stretch>
        </p:blipFill>
        <p:spPr bwMode="auto">
          <a:xfrm>
            <a:off x="9289831" y="814673"/>
            <a:ext cx="2678992" cy="2485151"/>
          </a:xfrm>
          <a:prstGeom prst="rect">
            <a:avLst/>
          </a:prstGeom>
          <a:solidFill>
            <a:srgbClr val="FFFFFF"/>
          </a:solidFill>
        </p:spPr>
      </p:pic>
      <p:pic>
        <p:nvPicPr>
          <p:cNvPr id="9" name="Picture 8" descr="A blue screen with white text&#10;&#10;Description automatically generated">
            <a:extLst>
              <a:ext uri="{FF2B5EF4-FFF2-40B4-BE49-F238E27FC236}">
                <a16:creationId xmlns:a16="http://schemas.microsoft.com/office/drawing/2014/main" id="{33C078EC-444E-3D62-5249-65524E1BA9E8}"/>
              </a:ext>
            </a:extLst>
          </p:cNvPr>
          <p:cNvPicPr>
            <a:picLocks noChangeAspect="1"/>
          </p:cNvPicPr>
          <p:nvPr/>
        </p:nvPicPr>
        <p:blipFill>
          <a:blip r:embed="rId4"/>
          <a:stretch>
            <a:fillRect/>
          </a:stretch>
        </p:blipFill>
        <p:spPr>
          <a:xfrm>
            <a:off x="186624" y="814734"/>
            <a:ext cx="6130637" cy="2487168"/>
          </a:xfrm>
          <a:prstGeom prst="rect">
            <a:avLst/>
          </a:prstGeom>
        </p:spPr>
      </p:pic>
      <p:pic>
        <p:nvPicPr>
          <p:cNvPr id="13" name="Picture 12" descr="Two women sitting at a table writing on papers&#10;&#10;Description automatically generated">
            <a:extLst>
              <a:ext uri="{FF2B5EF4-FFF2-40B4-BE49-F238E27FC236}">
                <a16:creationId xmlns:a16="http://schemas.microsoft.com/office/drawing/2014/main" id="{37B009B5-098C-0FFD-C358-81A3EBAD0C4B}"/>
              </a:ext>
            </a:extLst>
          </p:cNvPr>
          <p:cNvPicPr>
            <a:picLocks noChangeAspect="1"/>
          </p:cNvPicPr>
          <p:nvPr/>
        </p:nvPicPr>
        <p:blipFill rotWithShape="1">
          <a:blip r:embed="rId5"/>
          <a:srcRect t="23563"/>
          <a:stretch/>
        </p:blipFill>
        <p:spPr>
          <a:xfrm>
            <a:off x="6521898" y="815965"/>
            <a:ext cx="2549913" cy="2485151"/>
          </a:xfrm>
          <a:prstGeom prst="rect">
            <a:avLst/>
          </a:prstGeom>
        </p:spPr>
      </p:pic>
      <p:sp>
        <p:nvSpPr>
          <p:cNvPr id="15" name="TextBox 14">
            <a:extLst>
              <a:ext uri="{FF2B5EF4-FFF2-40B4-BE49-F238E27FC236}">
                <a16:creationId xmlns:a16="http://schemas.microsoft.com/office/drawing/2014/main" id="{8A4A4231-8E1E-8DD5-1A7B-4A0EE0A32E9A}"/>
              </a:ext>
            </a:extLst>
          </p:cNvPr>
          <p:cNvSpPr txBox="1"/>
          <p:nvPr/>
        </p:nvSpPr>
        <p:spPr>
          <a:xfrm>
            <a:off x="194590" y="3347209"/>
            <a:ext cx="11783209" cy="738344"/>
          </a:xfrm>
          <a:prstGeom prst="rect">
            <a:avLst/>
          </a:prstGeom>
          <a:noFill/>
        </p:spPr>
        <p:txBody>
          <a:bodyPr wrap="square" rtlCol="0">
            <a:spAutoFit/>
          </a:bodyPr>
          <a:lstStyle/>
          <a:p>
            <a:pPr>
              <a:lnSpc>
                <a:spcPct val="105000"/>
              </a:lnSpc>
            </a:pPr>
            <a:r>
              <a:rPr lang="en-US" sz="1350" dirty="0">
                <a:latin typeface="Palatino Linotype" panose="02040502050505030304" pitchFamily="18" charset="0"/>
              </a:rPr>
              <a:t>The text of the following statement was released by the Government of the United States of America and the European Organization for Nuclear Research (CERN), an Intergovernmental Organization having its seat at Geneva, Switzerland.  White House Office of Science and Technology Policy Principal Deputy U.S. Chief Technology Officer Deirdre Mulligan signed for the United States while Director-General Fabiola Gianotti signed for CERN.</a:t>
            </a:r>
          </a:p>
        </p:txBody>
      </p:sp>
      <p:sp>
        <p:nvSpPr>
          <p:cNvPr id="16" name="Content Placeholder 2">
            <a:extLst>
              <a:ext uri="{FF2B5EF4-FFF2-40B4-BE49-F238E27FC236}">
                <a16:creationId xmlns:a16="http://schemas.microsoft.com/office/drawing/2014/main" id="{212C3B4E-7C3C-C99F-EC95-A5AF76560D6C}"/>
              </a:ext>
            </a:extLst>
          </p:cNvPr>
          <p:cNvSpPr txBox="1">
            <a:spLocks/>
          </p:cNvSpPr>
          <p:nvPr/>
        </p:nvSpPr>
        <p:spPr>
          <a:xfrm>
            <a:off x="305747" y="4016963"/>
            <a:ext cx="11783209" cy="2249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B2C45"/>
              </a:buClr>
              <a:buFont typeface="Wingdings" panose="05000000000000000000" pitchFamily="2" charset="2"/>
              <a:buChar char="w"/>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fontAlgn="auto">
              <a:lnSpc>
                <a:spcPct val="110000"/>
              </a:lnSpc>
              <a:spcBef>
                <a:spcPts val="0"/>
              </a:spcBef>
              <a:spcAft>
                <a:spcPts val="0"/>
              </a:spcAft>
            </a:pPr>
            <a:endParaRPr lang="en-US" sz="500" dirty="0"/>
          </a:p>
          <a:p>
            <a:pPr>
              <a:lnSpc>
                <a:spcPct val="110000"/>
              </a:lnSpc>
              <a:spcBef>
                <a:spcPts val="0"/>
              </a:spcBef>
            </a:pPr>
            <a:r>
              <a:rPr lang="en-US" sz="1700" dirty="0"/>
              <a:t>Text available at: </a:t>
            </a:r>
            <a:r>
              <a:rPr lang="en-US" sz="1700" dirty="0">
                <a:hlinkClick r:id="rId6"/>
              </a:rPr>
              <a:t>U.S. Department of State Remarks &amp; Releases</a:t>
            </a:r>
            <a:r>
              <a:rPr lang="en-US" sz="1700" dirty="0"/>
              <a:t> site  </a:t>
            </a:r>
          </a:p>
          <a:p>
            <a:pPr>
              <a:lnSpc>
                <a:spcPct val="110000"/>
              </a:lnSpc>
              <a:spcBef>
                <a:spcPts val="0"/>
              </a:spcBef>
            </a:pPr>
            <a:r>
              <a:rPr lang="en-US" sz="1700" dirty="0"/>
              <a:t>Among the topics in the Statement, </a:t>
            </a:r>
          </a:p>
          <a:p>
            <a:pPr marL="457200" lvl="1">
              <a:lnSpc>
                <a:spcPct val="110000"/>
              </a:lnSpc>
              <a:spcBef>
                <a:spcPts val="0"/>
              </a:spcBef>
            </a:pPr>
            <a:r>
              <a:rPr lang="en-US" sz="1700" dirty="0"/>
              <a:t>Expresses intentions by the U.S. and CERN to continue collaborating in the FCC Higgs Factory feasibility study</a:t>
            </a:r>
          </a:p>
          <a:p>
            <a:pPr marL="457200" lvl="1">
              <a:lnSpc>
                <a:spcPct val="110000"/>
              </a:lnSpc>
              <a:spcBef>
                <a:spcPts val="0"/>
              </a:spcBef>
            </a:pPr>
            <a:r>
              <a:rPr lang="en-US" sz="1700" dirty="0"/>
              <a:t>Subject to appropriate processes, the intention for the U.S. to collaborate on the FCC-</a:t>
            </a:r>
            <a:r>
              <a:rPr lang="en-US" sz="1700" dirty="0" err="1"/>
              <a:t>ee</a:t>
            </a:r>
            <a:r>
              <a:rPr lang="en-US" sz="1700" dirty="0"/>
              <a:t>, should the CERN </a:t>
            </a:r>
            <a:br>
              <a:rPr lang="en-US" sz="1700" dirty="0"/>
            </a:br>
            <a:r>
              <a:rPr lang="en-US" sz="1700" dirty="0"/>
              <a:t>Member States determine the FCC-</a:t>
            </a:r>
            <a:r>
              <a:rPr lang="en-US" sz="1700" dirty="0" err="1"/>
              <a:t>ee</a:t>
            </a:r>
            <a:r>
              <a:rPr lang="en-US" sz="1700" dirty="0"/>
              <a:t> is likely to be CERN’s next research facility following the HL-LHC</a:t>
            </a:r>
          </a:p>
          <a:p>
            <a:pPr lvl="1" fontAlgn="auto">
              <a:lnSpc>
                <a:spcPct val="110000"/>
              </a:lnSpc>
              <a:spcBef>
                <a:spcPts val="0"/>
              </a:spcBef>
              <a:spcAft>
                <a:spcPts val="0"/>
              </a:spcAft>
            </a:pPr>
            <a:endParaRPr lang="en-US" sz="500" dirty="0"/>
          </a:p>
          <a:p>
            <a:pPr fontAlgn="auto">
              <a:lnSpc>
                <a:spcPct val="110000"/>
              </a:lnSpc>
              <a:spcBef>
                <a:spcPts val="0"/>
              </a:spcBef>
              <a:spcAft>
                <a:spcPts val="0"/>
              </a:spcAft>
            </a:pPr>
            <a:r>
              <a:rPr lang="en-US" sz="1700" dirty="0">
                <a:solidFill>
                  <a:srgbClr val="C00000"/>
                </a:solidFill>
              </a:rPr>
              <a:t>Statement aligned with P5: should FCC-</a:t>
            </a:r>
            <a:r>
              <a:rPr lang="en-US" sz="1700" dirty="0" err="1">
                <a:solidFill>
                  <a:srgbClr val="C00000"/>
                </a:solidFill>
              </a:rPr>
              <a:t>ee</a:t>
            </a:r>
            <a:r>
              <a:rPr lang="en-US" sz="1700" dirty="0">
                <a:solidFill>
                  <a:srgbClr val="C00000"/>
                </a:solidFill>
              </a:rPr>
              <a:t> receive a “green-light” following the next update of the European Strategy, U.S. intends to collaborate; and nature of the contributions to be discussed by the panel prescribed in 6.1.</a:t>
            </a:r>
          </a:p>
        </p:txBody>
      </p:sp>
      <p:sp>
        <p:nvSpPr>
          <p:cNvPr id="3" name="Slide Number Placeholder 2">
            <a:extLst>
              <a:ext uri="{FF2B5EF4-FFF2-40B4-BE49-F238E27FC236}">
                <a16:creationId xmlns:a16="http://schemas.microsoft.com/office/drawing/2014/main" id="{41457241-856F-E5BC-5BB8-9D1A16449169}"/>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22</a:t>
            </a:fld>
            <a:endParaRPr lang="en-US" dirty="0"/>
          </a:p>
        </p:txBody>
      </p:sp>
    </p:spTree>
    <p:extLst>
      <p:ext uri="{BB962C8B-B14F-4D97-AF65-F5344CB8AC3E}">
        <p14:creationId xmlns:p14="http://schemas.microsoft.com/office/powerpoint/2010/main" val="120829126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AEE0-C8E4-B21A-D28D-922FE2C75257}"/>
              </a:ext>
            </a:extLst>
          </p:cNvPr>
          <p:cNvSpPr>
            <a:spLocks noGrp="1"/>
          </p:cNvSpPr>
          <p:nvPr>
            <p:ph type="title"/>
          </p:nvPr>
        </p:nvSpPr>
        <p:spPr>
          <a:xfrm>
            <a:off x="141167" y="20276"/>
            <a:ext cx="11317044" cy="680254"/>
          </a:xfrm>
        </p:spPr>
        <p:txBody>
          <a:bodyPr>
            <a:normAutofit/>
          </a:bodyPr>
          <a:lstStyle/>
          <a:p>
            <a:r>
              <a:rPr lang="en-US" sz="3600" dirty="0">
                <a:solidFill>
                  <a:schemeClr val="accent1"/>
                </a:solidFill>
              </a:rPr>
              <a:t>U.S. Organization for Higgs Factory Development – PED</a:t>
            </a:r>
          </a:p>
        </p:txBody>
      </p:sp>
      <p:sp>
        <p:nvSpPr>
          <p:cNvPr id="16" name="Content Placeholder 2">
            <a:extLst>
              <a:ext uri="{FF2B5EF4-FFF2-40B4-BE49-F238E27FC236}">
                <a16:creationId xmlns:a16="http://schemas.microsoft.com/office/drawing/2014/main" id="{212C3B4E-7C3C-C99F-EC95-A5AF76560D6C}"/>
              </a:ext>
            </a:extLst>
          </p:cNvPr>
          <p:cNvSpPr txBox="1">
            <a:spLocks/>
          </p:cNvSpPr>
          <p:nvPr/>
        </p:nvSpPr>
        <p:spPr>
          <a:xfrm>
            <a:off x="133146" y="616572"/>
            <a:ext cx="11909666" cy="953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B2C45"/>
              </a:buClr>
              <a:buFont typeface="Wingdings" panose="05000000000000000000" pitchFamily="2" charset="2"/>
              <a:buChar char="w"/>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fontAlgn="auto">
              <a:lnSpc>
                <a:spcPct val="120000"/>
              </a:lnSpc>
              <a:spcBef>
                <a:spcPts val="0"/>
              </a:spcBef>
              <a:spcAft>
                <a:spcPts val="0"/>
              </a:spcAft>
            </a:pPr>
            <a:endParaRPr lang="en-US" sz="500" dirty="0"/>
          </a:p>
          <a:p>
            <a:pPr>
              <a:lnSpc>
                <a:spcPct val="120000"/>
              </a:lnSpc>
              <a:spcBef>
                <a:spcPts val="0"/>
              </a:spcBef>
              <a:spcAft>
                <a:spcPts val="0"/>
              </a:spcAft>
            </a:pPr>
            <a:r>
              <a:rPr lang="en-US" sz="1800" dirty="0"/>
              <a:t>DOE and NSF have jointly issued a charge that forms a </a:t>
            </a:r>
            <a:r>
              <a:rPr lang="en-US" sz="1800" b="1" i="1" dirty="0"/>
              <a:t>nationally coordinated </a:t>
            </a:r>
            <a:r>
              <a:rPr lang="en-US" sz="1800" b="1" dirty="0"/>
              <a:t>U.S. Higgs Factory Coordination Consortium (HFCC)</a:t>
            </a:r>
            <a:r>
              <a:rPr lang="en-US" sz="1800" dirty="0"/>
              <a:t> for developing the </a:t>
            </a:r>
            <a:r>
              <a:rPr lang="en-US" sz="1800" b="1" dirty="0"/>
              <a:t>physics, experiments, and detectors (PED) program</a:t>
            </a:r>
            <a:r>
              <a:rPr lang="en-US" sz="1800" dirty="0"/>
              <a:t>.</a:t>
            </a:r>
          </a:p>
          <a:p>
            <a:pPr marL="0" indent="0" fontAlgn="auto">
              <a:lnSpc>
                <a:spcPct val="120000"/>
              </a:lnSpc>
              <a:spcBef>
                <a:spcPts val="0"/>
              </a:spcBef>
              <a:spcAft>
                <a:spcPts val="0"/>
              </a:spcAft>
              <a:buNone/>
            </a:pPr>
            <a:endParaRPr lang="en-US" sz="1700" dirty="0"/>
          </a:p>
        </p:txBody>
      </p:sp>
      <p:grpSp>
        <p:nvGrpSpPr>
          <p:cNvPr id="3" name="Group 2">
            <a:extLst>
              <a:ext uri="{FF2B5EF4-FFF2-40B4-BE49-F238E27FC236}">
                <a16:creationId xmlns:a16="http://schemas.microsoft.com/office/drawing/2014/main" id="{6FFE6978-BBC8-9D71-D3EB-C8BFBBB40900}"/>
              </a:ext>
            </a:extLst>
          </p:cNvPr>
          <p:cNvGrpSpPr/>
          <p:nvPr/>
        </p:nvGrpSpPr>
        <p:grpSpPr>
          <a:xfrm>
            <a:off x="655473" y="1756611"/>
            <a:ext cx="10710358" cy="4316376"/>
            <a:chOff x="690294" y="1435237"/>
            <a:chExt cx="10832929" cy="4419898"/>
          </a:xfrm>
        </p:grpSpPr>
        <p:sp>
          <p:nvSpPr>
            <p:cNvPr id="4" name="Rectangle 3">
              <a:extLst>
                <a:ext uri="{FF2B5EF4-FFF2-40B4-BE49-F238E27FC236}">
                  <a16:creationId xmlns:a16="http://schemas.microsoft.com/office/drawing/2014/main" id="{CB16FDE3-F203-8CDD-C71F-CD1E690E41C6}"/>
                </a:ext>
              </a:extLst>
            </p:cNvPr>
            <p:cNvSpPr/>
            <p:nvPr/>
          </p:nvSpPr>
          <p:spPr>
            <a:xfrm>
              <a:off x="7861738" y="2509152"/>
              <a:ext cx="3387679" cy="65358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anose="020B0604020202020204" pitchFamily="34" charset="0"/>
                  <a:cs typeface="Arial" panose="020B0604020202020204" pitchFamily="34" charset="0"/>
                </a:rPr>
                <a:t>Lab Coordination Group (LCG)</a:t>
              </a:r>
            </a:p>
            <a:p>
              <a:pPr algn="ctr"/>
              <a:r>
                <a:rPr lang="en-US" sz="950" dirty="0">
                  <a:latin typeface="Arial" panose="020B0604020202020204" pitchFamily="34" charset="0"/>
                  <a:cs typeface="Arial" panose="020B0604020202020204" pitchFamily="34" charset="0"/>
                </a:rPr>
                <a:t>Labs: ANL, BNL, FNAL, JLAB, LBNL, ORNL, and SLAC</a:t>
              </a:r>
            </a:p>
            <a:p>
              <a:pPr algn="ctr"/>
              <a:r>
                <a:rPr lang="en-US" sz="950" dirty="0">
                  <a:latin typeface="Arial" panose="020B0604020202020204" pitchFamily="34" charset="0"/>
                  <a:cs typeface="Arial" panose="020B0604020202020204" pitchFamily="34" charset="0"/>
                </a:rPr>
                <a:t>DOE and NSF Program Managers (Ex-Officio)</a:t>
              </a:r>
            </a:p>
          </p:txBody>
        </p:sp>
        <p:sp>
          <p:nvSpPr>
            <p:cNvPr id="6" name="Rectangle 5">
              <a:extLst>
                <a:ext uri="{FF2B5EF4-FFF2-40B4-BE49-F238E27FC236}">
                  <a16:creationId xmlns:a16="http://schemas.microsoft.com/office/drawing/2014/main" id="{3CF9DACF-A9C3-F92E-3B90-8FFBD4447E65}"/>
                </a:ext>
              </a:extLst>
            </p:cNvPr>
            <p:cNvSpPr/>
            <p:nvPr/>
          </p:nvSpPr>
          <p:spPr>
            <a:xfrm>
              <a:off x="690294" y="5128620"/>
              <a:ext cx="1499993" cy="7265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anose="020B0604020202020204" pitchFamily="34" charset="0"/>
                  <a:cs typeface="Arial" panose="020B0604020202020204" pitchFamily="34" charset="0"/>
                </a:rPr>
                <a:t>Gaseous Detectors</a:t>
              </a:r>
            </a:p>
          </p:txBody>
        </p:sp>
        <p:sp>
          <p:nvSpPr>
            <p:cNvPr id="7" name="Rectangle 6">
              <a:extLst>
                <a:ext uri="{FF2B5EF4-FFF2-40B4-BE49-F238E27FC236}">
                  <a16:creationId xmlns:a16="http://schemas.microsoft.com/office/drawing/2014/main" id="{9D97D63F-E677-7522-A0A2-88A7E94C3ED8}"/>
                </a:ext>
              </a:extLst>
            </p:cNvPr>
            <p:cNvSpPr/>
            <p:nvPr/>
          </p:nvSpPr>
          <p:spPr>
            <a:xfrm>
              <a:off x="2454866" y="5128620"/>
              <a:ext cx="1499993" cy="7265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anose="020B0604020202020204" pitchFamily="34" charset="0"/>
                  <a:cs typeface="Arial" panose="020B0604020202020204" pitchFamily="34" charset="0"/>
                </a:rPr>
                <a:t>Silicon Tracker</a:t>
              </a:r>
            </a:p>
          </p:txBody>
        </p:sp>
        <p:sp>
          <p:nvSpPr>
            <p:cNvPr id="8" name="Rectangle 7">
              <a:extLst>
                <a:ext uri="{FF2B5EF4-FFF2-40B4-BE49-F238E27FC236}">
                  <a16:creationId xmlns:a16="http://schemas.microsoft.com/office/drawing/2014/main" id="{7FC21B39-CF84-1DA7-055C-1A8722EDF213}"/>
                </a:ext>
              </a:extLst>
            </p:cNvPr>
            <p:cNvSpPr/>
            <p:nvPr/>
          </p:nvSpPr>
          <p:spPr>
            <a:xfrm>
              <a:off x="4194595" y="5128619"/>
              <a:ext cx="1733022" cy="7265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anose="020B0604020202020204" pitchFamily="34" charset="0"/>
                  <a:cs typeface="Arial" panose="020B0604020202020204" pitchFamily="34" charset="0"/>
                </a:rPr>
                <a:t>Calorimeter</a:t>
              </a:r>
            </a:p>
          </p:txBody>
        </p:sp>
        <p:sp>
          <p:nvSpPr>
            <p:cNvPr id="9" name="Rectangle 8">
              <a:extLst>
                <a:ext uri="{FF2B5EF4-FFF2-40B4-BE49-F238E27FC236}">
                  <a16:creationId xmlns:a16="http://schemas.microsoft.com/office/drawing/2014/main" id="{906EE587-B440-2CA2-E3A2-4C36C47989A2}"/>
                </a:ext>
              </a:extLst>
            </p:cNvPr>
            <p:cNvSpPr/>
            <p:nvPr/>
          </p:nvSpPr>
          <p:spPr>
            <a:xfrm>
              <a:off x="6158225" y="5122357"/>
              <a:ext cx="1499993" cy="7265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anose="020B0604020202020204" pitchFamily="34" charset="0"/>
                  <a:cs typeface="Arial" panose="020B0604020202020204" pitchFamily="34" charset="0"/>
                </a:rPr>
                <a:t>Readout Electronics</a:t>
              </a:r>
            </a:p>
          </p:txBody>
        </p:sp>
        <p:sp>
          <p:nvSpPr>
            <p:cNvPr id="10" name="Rectangle 9">
              <a:extLst>
                <a:ext uri="{FF2B5EF4-FFF2-40B4-BE49-F238E27FC236}">
                  <a16:creationId xmlns:a16="http://schemas.microsoft.com/office/drawing/2014/main" id="{39FB26BD-BADD-3E7B-F339-317701C23594}"/>
                </a:ext>
              </a:extLst>
            </p:cNvPr>
            <p:cNvSpPr/>
            <p:nvPr/>
          </p:nvSpPr>
          <p:spPr>
            <a:xfrm>
              <a:off x="7912039" y="5122356"/>
              <a:ext cx="1499993" cy="72651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anose="020B0604020202020204" pitchFamily="34" charset="0"/>
                  <a:cs typeface="Arial" panose="020B0604020202020204" pitchFamily="34" charset="0"/>
                </a:rPr>
                <a:t>Trigger/DAQ</a:t>
              </a:r>
            </a:p>
          </p:txBody>
        </p:sp>
        <p:sp>
          <p:nvSpPr>
            <p:cNvPr id="11" name="Rectangle 10">
              <a:extLst>
                <a:ext uri="{FF2B5EF4-FFF2-40B4-BE49-F238E27FC236}">
                  <a16:creationId xmlns:a16="http://schemas.microsoft.com/office/drawing/2014/main" id="{CDA412F5-8208-4F5F-6E64-BC508259D469}"/>
                </a:ext>
              </a:extLst>
            </p:cNvPr>
            <p:cNvSpPr/>
            <p:nvPr/>
          </p:nvSpPr>
          <p:spPr>
            <a:xfrm>
              <a:off x="9704861" y="5134882"/>
              <a:ext cx="1818362" cy="72025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50" b="1" dirty="0">
                  <a:latin typeface="Arial" panose="020B0604020202020204" pitchFamily="34" charset="0"/>
                  <a:cs typeface="Arial" panose="020B0604020202020204" pitchFamily="34" charset="0"/>
                </a:rPr>
                <a:t>Simulation Software and Physics Support</a:t>
              </a:r>
            </a:p>
          </p:txBody>
        </p:sp>
        <p:grpSp>
          <p:nvGrpSpPr>
            <p:cNvPr id="12" name="Group 11">
              <a:extLst>
                <a:ext uri="{FF2B5EF4-FFF2-40B4-BE49-F238E27FC236}">
                  <a16:creationId xmlns:a16="http://schemas.microsoft.com/office/drawing/2014/main" id="{9AE4A6FE-E79B-2DCA-CA4C-0F77C6905C99}"/>
                </a:ext>
              </a:extLst>
            </p:cNvPr>
            <p:cNvGrpSpPr/>
            <p:nvPr/>
          </p:nvGrpSpPr>
          <p:grpSpPr>
            <a:xfrm>
              <a:off x="1427967" y="3755097"/>
              <a:ext cx="9213154" cy="1379785"/>
              <a:chOff x="1427967" y="2651508"/>
              <a:chExt cx="9213154" cy="1379785"/>
            </a:xfrm>
          </p:grpSpPr>
          <p:cxnSp>
            <p:nvCxnSpPr>
              <p:cNvPr id="22" name="Straight Connector 21">
                <a:extLst>
                  <a:ext uri="{FF2B5EF4-FFF2-40B4-BE49-F238E27FC236}">
                    <a16:creationId xmlns:a16="http://schemas.microsoft.com/office/drawing/2014/main" id="{5EA7A7A0-F69A-249C-E186-45B63BE7007B}"/>
                  </a:ext>
                </a:extLst>
              </p:cNvPr>
              <p:cNvCxnSpPr>
                <a:cxnSpLocks/>
              </p:cNvCxnSpPr>
              <p:nvPr/>
            </p:nvCxnSpPr>
            <p:spPr>
              <a:xfrm>
                <a:off x="1427967" y="3429000"/>
                <a:ext cx="9211588" cy="626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FF7F9D09-11C8-2CD3-BDE0-D7F5013AFA5F}"/>
                  </a:ext>
                </a:extLst>
              </p:cNvPr>
              <p:cNvCxnSpPr>
                <a:cxnSpLocks/>
              </p:cNvCxnSpPr>
              <p:nvPr/>
            </p:nvCxnSpPr>
            <p:spPr>
              <a:xfrm flipH="1" flipV="1">
                <a:off x="1427967" y="3423256"/>
                <a:ext cx="1566" cy="596031"/>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7E67EF71-FFDE-05D0-FF31-C5B3A5CDD0E2}"/>
                  </a:ext>
                </a:extLst>
              </p:cNvPr>
              <p:cNvCxnSpPr/>
              <p:nvPr/>
            </p:nvCxnSpPr>
            <p:spPr>
              <a:xfrm flipH="1" flipV="1">
                <a:off x="3245545" y="3427499"/>
                <a:ext cx="1566" cy="596031"/>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0DDB5BDB-6502-9145-B114-3651FBF4047D}"/>
                  </a:ext>
                </a:extLst>
              </p:cNvPr>
              <p:cNvCxnSpPr/>
              <p:nvPr/>
            </p:nvCxnSpPr>
            <p:spPr>
              <a:xfrm flipH="1" flipV="1">
                <a:off x="5063123" y="3427498"/>
                <a:ext cx="1566" cy="596031"/>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6B412F16-6320-68A3-6154-CEE4B1F0D768}"/>
                  </a:ext>
                </a:extLst>
              </p:cNvPr>
              <p:cNvCxnSpPr/>
              <p:nvPr/>
            </p:nvCxnSpPr>
            <p:spPr>
              <a:xfrm flipH="1" flipV="1">
                <a:off x="6887489" y="3427497"/>
                <a:ext cx="1566" cy="596031"/>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64967CC8-F0BE-280B-0A82-D35EE03C4063}"/>
                  </a:ext>
                </a:extLst>
              </p:cNvPr>
              <p:cNvCxnSpPr/>
              <p:nvPr/>
            </p:nvCxnSpPr>
            <p:spPr>
              <a:xfrm flipH="1" flipV="1">
                <a:off x="8588297" y="3435262"/>
                <a:ext cx="1566" cy="596031"/>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29F9282D-7BD5-F06F-6345-4558B2CF60FF}"/>
                  </a:ext>
                </a:extLst>
              </p:cNvPr>
              <p:cNvCxnSpPr/>
              <p:nvPr/>
            </p:nvCxnSpPr>
            <p:spPr>
              <a:xfrm flipH="1" flipV="1">
                <a:off x="10639555" y="3435262"/>
                <a:ext cx="1566" cy="596031"/>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5A8849EE-21AB-0875-8518-EFCF57A3A705}"/>
                  </a:ext>
                </a:extLst>
              </p:cNvPr>
              <p:cNvCxnSpPr>
                <a:cxnSpLocks/>
              </p:cNvCxnSpPr>
              <p:nvPr/>
            </p:nvCxnSpPr>
            <p:spPr>
              <a:xfrm flipV="1">
                <a:off x="5818340" y="2651508"/>
                <a:ext cx="0" cy="768508"/>
              </a:xfrm>
              <a:prstGeom prst="line">
                <a:avLst/>
              </a:prstGeom>
            </p:spPr>
            <p:style>
              <a:lnRef idx="2">
                <a:schemeClr val="dk1"/>
              </a:lnRef>
              <a:fillRef idx="0">
                <a:schemeClr val="dk1"/>
              </a:fillRef>
              <a:effectRef idx="1">
                <a:schemeClr val="dk1"/>
              </a:effectRef>
              <a:fontRef idx="minor">
                <a:schemeClr val="tx1"/>
              </a:fontRef>
            </p:style>
          </p:cxnSp>
        </p:grpSp>
        <p:cxnSp>
          <p:nvCxnSpPr>
            <p:cNvPr id="13" name="Straight Connector 12">
              <a:extLst>
                <a:ext uri="{FF2B5EF4-FFF2-40B4-BE49-F238E27FC236}">
                  <a16:creationId xmlns:a16="http://schemas.microsoft.com/office/drawing/2014/main" id="{682AA0C4-CC37-F1BF-5817-348D37FB860E}"/>
                </a:ext>
              </a:extLst>
            </p:cNvPr>
            <p:cNvCxnSpPr>
              <a:cxnSpLocks/>
              <a:endCxn id="4" idx="1"/>
            </p:cNvCxnSpPr>
            <p:nvPr/>
          </p:nvCxnSpPr>
          <p:spPr>
            <a:xfrm>
              <a:off x="7089732" y="2835946"/>
              <a:ext cx="77200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42D1C7C-81D1-88DC-D7AB-E9690490F507}"/>
                </a:ext>
              </a:extLst>
            </p:cNvPr>
            <p:cNvSpPr/>
            <p:nvPr/>
          </p:nvSpPr>
          <p:spPr>
            <a:xfrm>
              <a:off x="7861959" y="3253981"/>
              <a:ext cx="3387679" cy="65358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latin typeface="Arial" panose="020B0604020202020204" pitchFamily="34" charset="0"/>
                  <a:cs typeface="Arial" panose="020B0604020202020204" pitchFamily="34" charset="0"/>
                </a:rPr>
                <a:t>External Partners</a:t>
              </a:r>
            </a:p>
            <a:p>
              <a:pPr algn="ctr"/>
              <a:r>
                <a:rPr lang="en-US" sz="950" dirty="0">
                  <a:latin typeface="Arial" panose="020B0604020202020204" pitchFamily="34" charset="0"/>
                  <a:cs typeface="Arial" panose="020B0604020202020204" pitchFamily="34" charset="0"/>
                </a:rPr>
                <a:t>Includes: CPAD Representative, CERN Representative, ECFA Representative, and Other Major Stakeholders</a:t>
              </a:r>
            </a:p>
          </p:txBody>
        </p:sp>
        <p:cxnSp>
          <p:nvCxnSpPr>
            <p:cNvPr id="15" name="Straight Connector 14">
              <a:extLst>
                <a:ext uri="{FF2B5EF4-FFF2-40B4-BE49-F238E27FC236}">
                  <a16:creationId xmlns:a16="http://schemas.microsoft.com/office/drawing/2014/main" id="{6D51514B-1B3C-3F03-9D84-781CDF597B8E}"/>
                </a:ext>
              </a:extLst>
            </p:cNvPr>
            <p:cNvCxnSpPr>
              <a:cxnSpLocks/>
              <a:endCxn id="14" idx="1"/>
            </p:cNvCxnSpPr>
            <p:nvPr/>
          </p:nvCxnSpPr>
          <p:spPr>
            <a:xfrm>
              <a:off x="7089953" y="3580775"/>
              <a:ext cx="772006"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88260C-A020-6900-0243-7FF64F139A9C}"/>
                </a:ext>
              </a:extLst>
            </p:cNvPr>
            <p:cNvCxnSpPr>
              <a:cxnSpLocks/>
            </p:cNvCxnSpPr>
            <p:nvPr/>
          </p:nvCxnSpPr>
          <p:spPr>
            <a:xfrm>
              <a:off x="3863048" y="3308702"/>
              <a:ext cx="77200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EE499DF-7E6D-1671-80C6-474F1876EDC0}"/>
                </a:ext>
              </a:extLst>
            </p:cNvPr>
            <p:cNvSpPr/>
            <p:nvPr/>
          </p:nvSpPr>
          <p:spPr>
            <a:xfrm>
              <a:off x="1125059" y="3106416"/>
              <a:ext cx="2884408" cy="40457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b="1" dirty="0">
                  <a:latin typeface="Arial" panose="020B0604020202020204" pitchFamily="34" charset="0"/>
                  <a:cs typeface="Arial" panose="020B0604020202020204" pitchFamily="34" charset="0"/>
                </a:rPr>
                <a:t>Diversity and Outreach Coordinator</a:t>
              </a:r>
            </a:p>
          </p:txBody>
        </p:sp>
        <p:cxnSp>
          <p:nvCxnSpPr>
            <p:cNvPr id="19" name="Straight Connector 18">
              <a:extLst>
                <a:ext uri="{FF2B5EF4-FFF2-40B4-BE49-F238E27FC236}">
                  <a16:creationId xmlns:a16="http://schemas.microsoft.com/office/drawing/2014/main" id="{B4063E4C-AC54-1694-A924-4D3B3E015D0A}"/>
                </a:ext>
              </a:extLst>
            </p:cNvPr>
            <p:cNvCxnSpPr>
              <a:cxnSpLocks/>
            </p:cNvCxnSpPr>
            <p:nvPr/>
          </p:nvCxnSpPr>
          <p:spPr>
            <a:xfrm flipH="1" flipV="1">
              <a:off x="5815991" y="2243316"/>
              <a:ext cx="1566" cy="729640"/>
            </a:xfrm>
            <a:prstGeom prst="line">
              <a:avLst/>
            </a:prstGeom>
          </p:spPr>
          <p:style>
            <a:lnRef idx="2">
              <a:schemeClr val="dk1"/>
            </a:lnRef>
            <a:fillRef idx="0">
              <a:schemeClr val="dk1"/>
            </a:fillRef>
            <a:effectRef idx="1">
              <a:schemeClr val="dk1"/>
            </a:effectRef>
            <a:fontRef idx="minor">
              <a:schemeClr val="tx1"/>
            </a:fontRef>
          </p:style>
        </p:cxnSp>
        <p:sp>
          <p:nvSpPr>
            <p:cNvPr id="20" name="Rectangle 19">
              <a:extLst>
                <a:ext uri="{FF2B5EF4-FFF2-40B4-BE49-F238E27FC236}">
                  <a16:creationId xmlns:a16="http://schemas.microsoft.com/office/drawing/2014/main" id="{DE877D7B-9B0F-11F8-3766-D9FD357B5053}"/>
                </a:ext>
              </a:extLst>
            </p:cNvPr>
            <p:cNvSpPr/>
            <p:nvPr/>
          </p:nvSpPr>
          <p:spPr>
            <a:xfrm>
              <a:off x="4553166" y="2720827"/>
              <a:ext cx="2542784" cy="103427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500" b="1" dirty="0">
                  <a:latin typeface="Arial" panose="020B0604020202020204" pitchFamily="34" charset="0"/>
                  <a:cs typeface="Arial" panose="020B0604020202020204" pitchFamily="34" charset="0"/>
                </a:rPr>
                <a:t>Higgs Factory Steering Committee (HFSC)</a:t>
              </a:r>
            </a:p>
          </p:txBody>
        </p:sp>
        <p:sp>
          <p:nvSpPr>
            <p:cNvPr id="21" name="Rectangle 20">
              <a:extLst>
                <a:ext uri="{FF2B5EF4-FFF2-40B4-BE49-F238E27FC236}">
                  <a16:creationId xmlns:a16="http://schemas.microsoft.com/office/drawing/2014/main" id="{5654B7FD-CB6B-6E9D-D71E-041EA3BC1AF8}"/>
                </a:ext>
              </a:extLst>
            </p:cNvPr>
            <p:cNvSpPr/>
            <p:nvPr/>
          </p:nvSpPr>
          <p:spPr>
            <a:xfrm>
              <a:off x="4289165" y="1435237"/>
              <a:ext cx="3078699" cy="881146"/>
            </a:xfrm>
            <a:prstGeom prst="rect">
              <a:avLst/>
            </a:prstGeom>
            <a:solidFill>
              <a:schemeClr val="bg1">
                <a:lumMod val="9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500" b="1" dirty="0">
                  <a:latin typeface="Arial" panose="020B0604020202020204" pitchFamily="34" charset="0"/>
                  <a:cs typeface="Arial" panose="020B0604020202020204" pitchFamily="34" charset="0"/>
                </a:rPr>
                <a:t>DOE-NSF Higgs Factory </a:t>
              </a:r>
              <a:br>
                <a:rPr lang="en-US" sz="1500" b="1" dirty="0">
                  <a:latin typeface="Arial" panose="020B0604020202020204" pitchFamily="34" charset="0"/>
                  <a:cs typeface="Arial" panose="020B0604020202020204" pitchFamily="34" charset="0"/>
                </a:rPr>
              </a:br>
              <a:r>
                <a:rPr lang="en-US" sz="1500" b="1" dirty="0">
                  <a:latin typeface="Arial" panose="020B0604020202020204" pitchFamily="34" charset="0"/>
                  <a:cs typeface="Arial" panose="020B0604020202020204" pitchFamily="34" charset="0"/>
                </a:rPr>
                <a:t>Joint Oversight Group (JOG)</a:t>
              </a:r>
            </a:p>
          </p:txBody>
        </p:sp>
      </p:grpSp>
      <p:sp>
        <p:nvSpPr>
          <p:cNvPr id="5" name="Slide Number Placeholder 2">
            <a:extLst>
              <a:ext uri="{FF2B5EF4-FFF2-40B4-BE49-F238E27FC236}">
                <a16:creationId xmlns:a16="http://schemas.microsoft.com/office/drawing/2014/main" id="{9523252F-47AC-B753-F1DE-A93541C579E8}"/>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23</a:t>
            </a:fld>
            <a:endParaRPr lang="en-US" dirty="0"/>
          </a:p>
        </p:txBody>
      </p:sp>
    </p:spTree>
    <p:extLst>
      <p:ext uri="{BB962C8B-B14F-4D97-AF65-F5344CB8AC3E}">
        <p14:creationId xmlns:p14="http://schemas.microsoft.com/office/powerpoint/2010/main" val="82876180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0AEE0-C8E4-B21A-D28D-922FE2C75257}"/>
              </a:ext>
            </a:extLst>
          </p:cNvPr>
          <p:cNvSpPr>
            <a:spLocks noGrp="1"/>
          </p:cNvSpPr>
          <p:nvPr>
            <p:ph type="title"/>
          </p:nvPr>
        </p:nvSpPr>
        <p:spPr>
          <a:xfrm>
            <a:off x="141167" y="50256"/>
            <a:ext cx="11317044" cy="680254"/>
          </a:xfrm>
        </p:spPr>
        <p:txBody>
          <a:bodyPr>
            <a:normAutofit/>
          </a:bodyPr>
          <a:lstStyle/>
          <a:p>
            <a:r>
              <a:rPr lang="en-US" sz="3600" dirty="0">
                <a:solidFill>
                  <a:schemeClr val="accent1"/>
                </a:solidFill>
              </a:rPr>
              <a:t>U.S. Higgs Factory Development – PED</a:t>
            </a:r>
          </a:p>
        </p:txBody>
      </p:sp>
      <p:sp>
        <p:nvSpPr>
          <p:cNvPr id="16" name="Content Placeholder 2">
            <a:extLst>
              <a:ext uri="{FF2B5EF4-FFF2-40B4-BE49-F238E27FC236}">
                <a16:creationId xmlns:a16="http://schemas.microsoft.com/office/drawing/2014/main" id="{212C3B4E-7C3C-C99F-EC95-A5AF76560D6C}"/>
              </a:ext>
            </a:extLst>
          </p:cNvPr>
          <p:cNvSpPr txBox="1">
            <a:spLocks/>
          </p:cNvSpPr>
          <p:nvPr/>
        </p:nvSpPr>
        <p:spPr>
          <a:xfrm>
            <a:off x="141167" y="661542"/>
            <a:ext cx="11909666" cy="54941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B2C45"/>
              </a:buClr>
              <a:buFont typeface="Wingdings" panose="05000000000000000000" pitchFamily="2" charset="2"/>
              <a:buChar char="w"/>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fontAlgn="auto">
              <a:lnSpc>
                <a:spcPct val="120000"/>
              </a:lnSpc>
              <a:spcBef>
                <a:spcPts val="0"/>
              </a:spcBef>
              <a:spcAft>
                <a:spcPts val="0"/>
              </a:spcAft>
            </a:pPr>
            <a:endParaRPr lang="en-US" sz="500" dirty="0"/>
          </a:p>
          <a:p>
            <a:pPr lvl="1" fontAlgn="auto">
              <a:lnSpc>
                <a:spcPct val="120000"/>
              </a:lnSpc>
              <a:spcBef>
                <a:spcPts val="0"/>
              </a:spcBef>
              <a:spcAft>
                <a:spcPts val="0"/>
              </a:spcAft>
            </a:pPr>
            <a:endParaRPr lang="en-US" sz="300" dirty="0"/>
          </a:p>
          <a:p>
            <a:pPr fontAlgn="auto">
              <a:lnSpc>
                <a:spcPct val="120000"/>
              </a:lnSpc>
              <a:spcBef>
                <a:spcPts val="0"/>
              </a:spcBef>
              <a:spcAft>
                <a:spcPts val="0"/>
              </a:spcAft>
            </a:pPr>
            <a:r>
              <a:rPr lang="en-US" dirty="0"/>
              <a:t>The U.S. HFCC includes: </a:t>
            </a:r>
          </a:p>
          <a:p>
            <a:pPr marL="914400" lvl="1" indent="-457200" fontAlgn="auto">
              <a:lnSpc>
                <a:spcPct val="120000"/>
              </a:lnSpc>
              <a:spcBef>
                <a:spcPts val="0"/>
              </a:spcBef>
              <a:spcAft>
                <a:spcPts val="0"/>
              </a:spcAft>
              <a:buFont typeface="+mj-lt"/>
              <a:buAutoNum type="arabicParenR"/>
            </a:pPr>
            <a:r>
              <a:rPr lang="en-US" dirty="0"/>
              <a:t>Higgs Factory Steering Committee (HFSC)</a:t>
            </a:r>
          </a:p>
          <a:p>
            <a:pPr marL="914400" lvl="1" indent="-457200" fontAlgn="auto">
              <a:lnSpc>
                <a:spcPct val="120000"/>
              </a:lnSpc>
              <a:spcBef>
                <a:spcPts val="0"/>
              </a:spcBef>
              <a:spcAft>
                <a:spcPts val="0"/>
              </a:spcAft>
              <a:buFont typeface="+mj-lt"/>
              <a:buAutoNum type="arabicParenR"/>
            </a:pPr>
            <a:r>
              <a:rPr lang="en-US" dirty="0"/>
              <a:t>Lab Coordination Group (LCG), which is integral to the U.S. Higgs factory coordination</a:t>
            </a:r>
          </a:p>
          <a:p>
            <a:pPr marL="914400" lvl="1" indent="-457200" fontAlgn="auto">
              <a:lnSpc>
                <a:spcPct val="120000"/>
              </a:lnSpc>
              <a:spcBef>
                <a:spcPts val="0"/>
              </a:spcBef>
              <a:spcAft>
                <a:spcPts val="0"/>
              </a:spcAft>
              <a:buFont typeface="+mj-lt"/>
              <a:buAutoNum type="arabicParenR"/>
            </a:pPr>
            <a:r>
              <a:rPr lang="en-US" dirty="0"/>
              <a:t>Detector systems that report to the HFSC and naturally map onto CERN’s DRD structure</a:t>
            </a:r>
          </a:p>
          <a:p>
            <a:pPr marL="457200" lvl="1" indent="0" fontAlgn="auto">
              <a:lnSpc>
                <a:spcPct val="120000"/>
              </a:lnSpc>
              <a:spcBef>
                <a:spcPts val="0"/>
              </a:spcBef>
              <a:spcAft>
                <a:spcPts val="0"/>
              </a:spcAft>
              <a:buNone/>
            </a:pPr>
            <a:endParaRPr lang="en-US" sz="800" dirty="0"/>
          </a:p>
          <a:p>
            <a:pPr fontAlgn="auto">
              <a:lnSpc>
                <a:spcPct val="120000"/>
              </a:lnSpc>
              <a:spcBef>
                <a:spcPts val="0"/>
              </a:spcBef>
              <a:spcAft>
                <a:spcPts val="0"/>
              </a:spcAft>
            </a:pPr>
            <a:r>
              <a:rPr lang="en-US" dirty="0"/>
              <a:t>The Consortium is to ensure that collaborations by the U.S. with our international partners are cost-effectively carried out for the Higgs factory initiatives</a:t>
            </a:r>
          </a:p>
          <a:p>
            <a:pPr marL="0" indent="0" fontAlgn="auto">
              <a:lnSpc>
                <a:spcPct val="120000"/>
              </a:lnSpc>
              <a:spcBef>
                <a:spcPts val="0"/>
              </a:spcBef>
              <a:spcAft>
                <a:spcPts val="0"/>
              </a:spcAft>
              <a:buNone/>
            </a:pPr>
            <a:endParaRPr lang="en-US" sz="800" dirty="0"/>
          </a:p>
          <a:p>
            <a:pPr fontAlgn="auto">
              <a:lnSpc>
                <a:spcPct val="120000"/>
              </a:lnSpc>
              <a:spcBef>
                <a:spcPts val="0"/>
              </a:spcBef>
              <a:spcAft>
                <a:spcPts val="0"/>
              </a:spcAft>
            </a:pPr>
            <a:r>
              <a:rPr lang="en-US" dirty="0"/>
              <a:t>The LCG will include representatives from each of our DOE labs: </a:t>
            </a:r>
          </a:p>
          <a:p>
            <a:pPr lvl="1" fontAlgn="auto">
              <a:lnSpc>
                <a:spcPct val="120000"/>
              </a:lnSpc>
              <a:spcBef>
                <a:spcPts val="0"/>
              </a:spcBef>
              <a:spcAft>
                <a:spcPts val="0"/>
              </a:spcAft>
            </a:pPr>
            <a:r>
              <a:rPr lang="en-US" dirty="0"/>
              <a:t>ANL, BNL, FNAL, JLAB, LBNL, ORNL, and SLAC </a:t>
            </a:r>
          </a:p>
          <a:p>
            <a:pPr lvl="1" fontAlgn="auto">
              <a:lnSpc>
                <a:spcPct val="120000"/>
              </a:lnSpc>
              <a:spcBef>
                <a:spcPts val="0"/>
              </a:spcBef>
              <a:spcAft>
                <a:spcPts val="0"/>
              </a:spcAft>
            </a:pPr>
            <a:r>
              <a:rPr lang="en-US" dirty="0"/>
              <a:t>A representative from each lab is to be selected by the respective lab’s management</a:t>
            </a:r>
          </a:p>
          <a:p>
            <a:pPr marL="0" indent="0" fontAlgn="auto">
              <a:lnSpc>
                <a:spcPct val="120000"/>
              </a:lnSpc>
              <a:spcBef>
                <a:spcPts val="0"/>
              </a:spcBef>
              <a:spcAft>
                <a:spcPts val="0"/>
              </a:spcAft>
              <a:buNone/>
            </a:pPr>
            <a:endParaRPr lang="en-US" sz="800" dirty="0"/>
          </a:p>
          <a:p>
            <a:pPr fontAlgn="auto">
              <a:lnSpc>
                <a:spcPct val="120000"/>
              </a:lnSpc>
              <a:spcBef>
                <a:spcPts val="0"/>
              </a:spcBef>
              <a:spcAft>
                <a:spcPts val="0"/>
              </a:spcAft>
            </a:pPr>
            <a:r>
              <a:rPr lang="en-US" dirty="0"/>
              <a:t>Representatives in this Consortium also include external partners such as those from the APS/DPF’s Coordinating Panel for Advanced Detectors (CPAD) in the U.S. and the CERN-hosted Detector R&amp;D (DRD) initiative</a:t>
            </a:r>
            <a:endParaRPr lang="en-US" sz="2800" dirty="0"/>
          </a:p>
        </p:txBody>
      </p:sp>
      <p:sp>
        <p:nvSpPr>
          <p:cNvPr id="3" name="Slide Number Placeholder 2">
            <a:extLst>
              <a:ext uri="{FF2B5EF4-FFF2-40B4-BE49-F238E27FC236}">
                <a16:creationId xmlns:a16="http://schemas.microsoft.com/office/drawing/2014/main" id="{89786C8F-F0E2-1F7F-8006-BBDEC20D5430}"/>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24</a:t>
            </a:fld>
            <a:endParaRPr lang="en-US" dirty="0"/>
          </a:p>
        </p:txBody>
      </p:sp>
    </p:spTree>
    <p:extLst>
      <p:ext uri="{BB962C8B-B14F-4D97-AF65-F5344CB8AC3E}">
        <p14:creationId xmlns:p14="http://schemas.microsoft.com/office/powerpoint/2010/main" val="205517561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DC82-BD7E-98B1-0210-D0ACC423662E}"/>
              </a:ext>
            </a:extLst>
          </p:cNvPr>
          <p:cNvSpPr>
            <a:spLocks noGrp="1"/>
          </p:cNvSpPr>
          <p:nvPr>
            <p:ph type="title"/>
          </p:nvPr>
        </p:nvSpPr>
        <p:spPr>
          <a:xfrm>
            <a:off x="192224" y="48948"/>
            <a:ext cx="11317044" cy="721074"/>
          </a:xfrm>
        </p:spPr>
        <p:txBody>
          <a:bodyPr/>
          <a:lstStyle/>
          <a:p>
            <a:r>
              <a:rPr lang="en-US" dirty="0">
                <a:solidFill>
                  <a:schemeClr val="accent1"/>
                </a:solidFill>
              </a:rPr>
              <a:t>Higgs Factory Steering Committee – PED</a:t>
            </a:r>
          </a:p>
        </p:txBody>
      </p:sp>
      <p:sp>
        <p:nvSpPr>
          <p:cNvPr id="3" name="Content Placeholder 2">
            <a:extLst>
              <a:ext uri="{FF2B5EF4-FFF2-40B4-BE49-F238E27FC236}">
                <a16:creationId xmlns:a16="http://schemas.microsoft.com/office/drawing/2014/main" id="{60DB1EB8-5739-A69F-A33A-A34DAA6E85D2}"/>
              </a:ext>
            </a:extLst>
          </p:cNvPr>
          <p:cNvSpPr>
            <a:spLocks noGrp="1"/>
          </p:cNvSpPr>
          <p:nvPr>
            <p:ph idx="1"/>
          </p:nvPr>
        </p:nvSpPr>
        <p:spPr>
          <a:xfrm>
            <a:off x="63886" y="833153"/>
            <a:ext cx="6737105" cy="5318995"/>
          </a:xfrm>
        </p:spPr>
        <p:txBody>
          <a:bodyPr>
            <a:noAutofit/>
          </a:bodyPr>
          <a:lstStyle/>
          <a:p>
            <a:r>
              <a:rPr lang="en-US" sz="2100" dirty="0"/>
              <a:t>Goals and tasks of the U.S. HFCC include: </a:t>
            </a:r>
          </a:p>
          <a:p>
            <a:pPr marL="548640" lvl="1"/>
            <a:r>
              <a:rPr lang="en-US" dirty="0"/>
              <a:t>Coordinate efforts of the U.S. community, </a:t>
            </a:r>
            <a:br>
              <a:rPr lang="en-US" dirty="0"/>
            </a:br>
            <a:r>
              <a:rPr lang="en-US" dirty="0"/>
              <a:t>bringing together both the linear and circular collider communities</a:t>
            </a:r>
          </a:p>
          <a:p>
            <a:pPr marL="548640" lvl="1"/>
            <a:r>
              <a:rPr lang="en-US" dirty="0"/>
              <a:t>To be done during the phase which precedes the development of a specific future project</a:t>
            </a:r>
          </a:p>
          <a:p>
            <a:pPr marL="457200" lvl="1" indent="0">
              <a:buNone/>
            </a:pPr>
            <a:endParaRPr lang="en-US" sz="200" dirty="0"/>
          </a:p>
          <a:p>
            <a:r>
              <a:rPr lang="en-US" sz="2100" dirty="0"/>
              <a:t>DOE and NSF selected members of the Higgs Factory Steering Committee from the leadership </a:t>
            </a:r>
            <a:br>
              <a:rPr lang="en-US" sz="2100" dirty="0"/>
            </a:br>
            <a:r>
              <a:rPr lang="en-US" sz="2100" dirty="0"/>
              <a:t>of the FCC-</a:t>
            </a:r>
            <a:r>
              <a:rPr lang="en-US" sz="2100" dirty="0" err="1"/>
              <a:t>ee</a:t>
            </a:r>
            <a:r>
              <a:rPr lang="en-US" sz="2100" dirty="0"/>
              <a:t> Snowmass Working Group and the Americas’ Linear Collider Committee</a:t>
            </a:r>
          </a:p>
          <a:p>
            <a:pPr marL="548640" lvl="1"/>
            <a:r>
              <a:rPr lang="en-US" dirty="0"/>
              <a:t>Srini Rajagopalan (</a:t>
            </a:r>
            <a:r>
              <a:rPr lang="en-US" i="1" dirty="0"/>
              <a:t>Chair</a:t>
            </a:r>
            <a:r>
              <a:rPr lang="en-US" dirty="0"/>
              <a:t>), Sarah Eno</a:t>
            </a:r>
          </a:p>
          <a:p>
            <a:pPr marL="548640" lvl="1"/>
            <a:r>
              <a:rPr lang="en-US" dirty="0"/>
              <a:t>Ritchie Patterson (</a:t>
            </a:r>
            <a:r>
              <a:rPr lang="en-US" i="1" dirty="0"/>
              <a:t>Deputy Chair</a:t>
            </a:r>
            <a:r>
              <a:rPr lang="en-US" dirty="0"/>
              <a:t>), Marcel Demarteau</a:t>
            </a:r>
          </a:p>
          <a:p>
            <a:pPr marL="457200" lvl="1" indent="0">
              <a:buNone/>
            </a:pPr>
            <a:endParaRPr lang="en-US" sz="200" dirty="0"/>
          </a:p>
          <a:p>
            <a:r>
              <a:rPr lang="en-US" sz="2100" dirty="0"/>
              <a:t>No lead DOE laboratory is designated for this Consortium</a:t>
            </a:r>
          </a:p>
          <a:p>
            <a:pPr marL="548640" lvl="1"/>
            <a:r>
              <a:rPr lang="en-US" dirty="0"/>
              <a:t>Each lab collaborating in Higgs factory efforts is represented through the Lab Coordination Group</a:t>
            </a:r>
          </a:p>
          <a:p>
            <a:pPr lvl="1"/>
            <a:endParaRPr lang="en-US" sz="2100" dirty="0"/>
          </a:p>
          <a:p>
            <a:endParaRPr lang="en-US" dirty="0"/>
          </a:p>
          <a:p>
            <a:endParaRPr lang="en-US" dirty="0"/>
          </a:p>
          <a:p>
            <a:endParaRPr lang="en-US" dirty="0"/>
          </a:p>
          <a:p>
            <a:endParaRPr lang="en-US" dirty="0"/>
          </a:p>
          <a:p>
            <a:pPr marL="0" indent="0">
              <a:buNone/>
            </a:pPr>
            <a:endParaRPr lang="en-US" dirty="0"/>
          </a:p>
        </p:txBody>
      </p:sp>
      <p:pic>
        <p:nvPicPr>
          <p:cNvPr id="1026" name="6C16CFE7-781B-4566-B07A-CE9C7F9057E7" descr="IMG_2479.jpg">
            <a:extLst>
              <a:ext uri="{FF2B5EF4-FFF2-40B4-BE49-F238E27FC236}">
                <a16:creationId xmlns:a16="http://schemas.microsoft.com/office/drawing/2014/main" id="{976D75CD-E1D9-3E12-1CC2-A31068722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9" r="3314"/>
          <a:stretch/>
        </p:blipFill>
        <p:spPr bwMode="auto">
          <a:xfrm>
            <a:off x="6970426" y="1144264"/>
            <a:ext cx="2548328" cy="19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38CED0E5-6691-242F-EFBA-3DD86CD6C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 r="2476"/>
          <a:stretch/>
        </p:blipFill>
        <p:spPr bwMode="auto">
          <a:xfrm>
            <a:off x="9752555" y="1120506"/>
            <a:ext cx="2277052" cy="198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erson with glasses and a vest&#10;&#10;Description automatically generated">
            <a:extLst>
              <a:ext uri="{FF2B5EF4-FFF2-40B4-BE49-F238E27FC236}">
                <a16:creationId xmlns:a16="http://schemas.microsoft.com/office/drawing/2014/main" id="{0C6BD363-204A-493B-98D1-60A5B7DF21AD}"/>
              </a:ext>
            </a:extLst>
          </p:cNvPr>
          <p:cNvPicPr>
            <a:picLocks noChangeAspect="1"/>
          </p:cNvPicPr>
          <p:nvPr/>
        </p:nvPicPr>
        <p:blipFill>
          <a:blip r:embed="rId4"/>
          <a:stretch>
            <a:fillRect/>
          </a:stretch>
        </p:blipFill>
        <p:spPr>
          <a:xfrm flipH="1">
            <a:off x="9760049" y="3339060"/>
            <a:ext cx="1909793" cy="2412715"/>
          </a:xfrm>
          <a:prstGeom prst="rect">
            <a:avLst/>
          </a:prstGeom>
        </p:spPr>
      </p:pic>
      <p:sp>
        <p:nvSpPr>
          <p:cNvPr id="4" name="Slide Number Placeholder 2">
            <a:extLst>
              <a:ext uri="{FF2B5EF4-FFF2-40B4-BE49-F238E27FC236}">
                <a16:creationId xmlns:a16="http://schemas.microsoft.com/office/drawing/2014/main" id="{87C4D569-F3E4-7CAC-A56F-DFE98B011359}"/>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25</a:t>
            </a:fld>
            <a:endParaRPr lang="en-US" dirty="0"/>
          </a:p>
        </p:txBody>
      </p:sp>
      <p:pic>
        <p:nvPicPr>
          <p:cNvPr id="2050" name="Picture 2" descr="Image of Ritchie Patterson">
            <a:extLst>
              <a:ext uri="{FF2B5EF4-FFF2-40B4-BE49-F238E27FC236}">
                <a16:creationId xmlns:a16="http://schemas.microsoft.com/office/drawing/2014/main" id="{DF5E7CA1-78FE-8694-E57C-D2E72F39A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7987" y="3295761"/>
            <a:ext cx="2235974" cy="245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7666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FAC3C83E-A9C7-CD56-7865-B5FE5D103D3F}"/>
              </a:ext>
            </a:extLst>
          </p:cNvPr>
          <p:cNvGrpSpPr/>
          <p:nvPr/>
        </p:nvGrpSpPr>
        <p:grpSpPr>
          <a:xfrm>
            <a:off x="249727" y="2656737"/>
            <a:ext cx="11692546" cy="3319046"/>
            <a:chOff x="210161" y="518745"/>
            <a:chExt cx="11692546" cy="3319046"/>
          </a:xfrm>
        </p:grpSpPr>
        <p:sp>
          <p:nvSpPr>
            <p:cNvPr id="3" name="Rectangle 2">
              <a:extLst>
                <a:ext uri="{FF2B5EF4-FFF2-40B4-BE49-F238E27FC236}">
                  <a16:creationId xmlns:a16="http://schemas.microsoft.com/office/drawing/2014/main" id="{FFDEC6D6-4F89-6902-2511-3FF73D4519B0}"/>
                </a:ext>
              </a:extLst>
            </p:cNvPr>
            <p:cNvSpPr/>
            <p:nvPr/>
          </p:nvSpPr>
          <p:spPr>
            <a:xfrm>
              <a:off x="3736731" y="518745"/>
              <a:ext cx="3596054" cy="896816"/>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DOE Office of High Energy Physics</a:t>
              </a:r>
            </a:p>
          </p:txBody>
        </p:sp>
        <p:sp>
          <p:nvSpPr>
            <p:cNvPr id="4" name="Rectangle 3">
              <a:extLst>
                <a:ext uri="{FF2B5EF4-FFF2-40B4-BE49-F238E27FC236}">
                  <a16:creationId xmlns:a16="http://schemas.microsoft.com/office/drawing/2014/main" id="{8090A7BB-A0AF-6797-9861-04BFAC423CEA}"/>
                </a:ext>
              </a:extLst>
            </p:cNvPr>
            <p:cNvSpPr/>
            <p:nvPr/>
          </p:nvSpPr>
          <p:spPr>
            <a:xfrm>
              <a:off x="3736731" y="1664676"/>
              <a:ext cx="3596054" cy="8968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Higgs Factory Steering Committee for Accelerators (HFSC-A)</a:t>
              </a:r>
            </a:p>
          </p:txBody>
        </p:sp>
        <p:sp>
          <p:nvSpPr>
            <p:cNvPr id="5" name="Rectangle 4">
              <a:extLst>
                <a:ext uri="{FF2B5EF4-FFF2-40B4-BE49-F238E27FC236}">
                  <a16:creationId xmlns:a16="http://schemas.microsoft.com/office/drawing/2014/main" id="{15B25700-D59B-8E07-0C3E-DAC826DB6C47}"/>
                </a:ext>
              </a:extLst>
            </p:cNvPr>
            <p:cNvSpPr/>
            <p:nvPr/>
          </p:nvSpPr>
          <p:spPr>
            <a:xfrm>
              <a:off x="210161" y="1935772"/>
              <a:ext cx="3071447" cy="3546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Diversity and Outreach Coordinator</a:t>
              </a:r>
            </a:p>
          </p:txBody>
        </p:sp>
        <p:sp>
          <p:nvSpPr>
            <p:cNvPr id="6" name="Rectangle 5">
              <a:extLst>
                <a:ext uri="{FF2B5EF4-FFF2-40B4-BE49-F238E27FC236}">
                  <a16:creationId xmlns:a16="http://schemas.microsoft.com/office/drawing/2014/main" id="{62AFE92F-77F6-D22E-D248-A852BED61FB3}"/>
                </a:ext>
              </a:extLst>
            </p:cNvPr>
            <p:cNvSpPr/>
            <p:nvPr/>
          </p:nvSpPr>
          <p:spPr>
            <a:xfrm>
              <a:off x="7787908" y="2136532"/>
              <a:ext cx="4114799" cy="600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External Partners</a:t>
              </a:r>
            </a:p>
            <a:p>
              <a:pPr algn="ctr"/>
              <a:r>
                <a:rPr lang="en-US" sz="1000" dirty="0">
                  <a:solidFill>
                    <a:schemeClr val="tx1"/>
                  </a:solidFill>
                </a:rPr>
                <a:t>Includes: FCC-ISC representative, ILC-IDT representative, ECFA and ICFA representative, and Other Major Stakeholders </a:t>
              </a:r>
            </a:p>
          </p:txBody>
        </p:sp>
        <p:sp>
          <p:nvSpPr>
            <p:cNvPr id="7" name="Rectangle 6">
              <a:extLst>
                <a:ext uri="{FF2B5EF4-FFF2-40B4-BE49-F238E27FC236}">
                  <a16:creationId xmlns:a16="http://schemas.microsoft.com/office/drawing/2014/main" id="{423FAEB1-D386-E944-31F2-606D79C57AAB}"/>
                </a:ext>
              </a:extLst>
            </p:cNvPr>
            <p:cNvSpPr/>
            <p:nvPr/>
          </p:nvSpPr>
          <p:spPr>
            <a:xfrm>
              <a:off x="7787908" y="1480036"/>
              <a:ext cx="4111869" cy="600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Lab Coordination Group for Accelerators (LCG-A)</a:t>
              </a:r>
            </a:p>
            <a:p>
              <a:pPr algn="ctr"/>
              <a:r>
                <a:rPr lang="en-US" sz="1000" dirty="0">
                  <a:solidFill>
                    <a:schemeClr val="tx1"/>
                  </a:solidFill>
                </a:rPr>
                <a:t>Labs: ANL, BNL, FNAL, JLAB, LBNL, ORNL, and SLAC</a:t>
              </a:r>
            </a:p>
            <a:p>
              <a:pPr algn="ctr"/>
              <a:r>
                <a:rPr lang="en-US" sz="1000" dirty="0">
                  <a:solidFill>
                    <a:schemeClr val="tx1"/>
                  </a:solidFill>
                </a:rPr>
                <a:t>DOE Program Managers (Ex-Officio)</a:t>
              </a:r>
            </a:p>
          </p:txBody>
        </p:sp>
        <p:sp>
          <p:nvSpPr>
            <p:cNvPr id="8" name="Rectangle 7">
              <a:extLst>
                <a:ext uri="{FF2B5EF4-FFF2-40B4-BE49-F238E27FC236}">
                  <a16:creationId xmlns:a16="http://schemas.microsoft.com/office/drawing/2014/main" id="{7EF80983-E584-7B68-335D-632463B5219B}"/>
                </a:ext>
              </a:extLst>
            </p:cNvPr>
            <p:cNvSpPr/>
            <p:nvPr/>
          </p:nvSpPr>
          <p:spPr>
            <a:xfrm>
              <a:off x="339098" y="3282932"/>
              <a:ext cx="1463040" cy="5509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Beam Physics</a:t>
              </a:r>
            </a:p>
          </p:txBody>
        </p:sp>
        <p:sp>
          <p:nvSpPr>
            <p:cNvPr id="10" name="Rectangle 9">
              <a:extLst>
                <a:ext uri="{FF2B5EF4-FFF2-40B4-BE49-F238E27FC236}">
                  <a16:creationId xmlns:a16="http://schemas.microsoft.com/office/drawing/2014/main" id="{4017D24A-85A8-16C6-E646-9028F6EAD4C4}"/>
                </a:ext>
              </a:extLst>
            </p:cNvPr>
            <p:cNvSpPr/>
            <p:nvPr/>
          </p:nvSpPr>
          <p:spPr>
            <a:xfrm>
              <a:off x="5757493" y="3283500"/>
              <a:ext cx="1463040" cy="5509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Magnet System</a:t>
              </a:r>
            </a:p>
          </p:txBody>
        </p:sp>
        <p:cxnSp>
          <p:nvCxnSpPr>
            <p:cNvPr id="14" name="Straight Connector 13">
              <a:extLst>
                <a:ext uri="{FF2B5EF4-FFF2-40B4-BE49-F238E27FC236}">
                  <a16:creationId xmlns:a16="http://schemas.microsoft.com/office/drawing/2014/main" id="{59552F95-FB39-35F9-1517-6038B86069CC}"/>
                </a:ext>
              </a:extLst>
            </p:cNvPr>
            <p:cNvCxnSpPr>
              <a:stCxn id="5" idx="3"/>
              <a:endCxn id="4" idx="1"/>
            </p:cNvCxnSpPr>
            <p:nvPr/>
          </p:nvCxnSpPr>
          <p:spPr>
            <a:xfrm>
              <a:off x="3281608" y="2113084"/>
              <a:ext cx="4551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2429544-438E-D86D-1B2F-6FC68470FA56}"/>
                </a:ext>
              </a:extLst>
            </p:cNvPr>
            <p:cNvCxnSpPr>
              <a:stCxn id="4" idx="0"/>
              <a:endCxn id="3" idx="2"/>
            </p:cNvCxnSpPr>
            <p:nvPr/>
          </p:nvCxnSpPr>
          <p:spPr>
            <a:xfrm flipV="1">
              <a:off x="5534758" y="1415561"/>
              <a:ext cx="0" cy="2491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5678451-1C2D-6F60-BD4C-9F51CA6C5E69}"/>
                </a:ext>
              </a:extLst>
            </p:cNvPr>
            <p:cNvCxnSpPr>
              <a:cxnSpLocks/>
              <a:stCxn id="8" idx="0"/>
            </p:cNvCxnSpPr>
            <p:nvPr/>
          </p:nvCxnSpPr>
          <p:spPr>
            <a:xfrm flipV="1">
              <a:off x="1070618" y="2957616"/>
              <a:ext cx="0" cy="325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6A69611-36CE-2F64-D849-3E36419616FA}"/>
                </a:ext>
              </a:extLst>
            </p:cNvPr>
            <p:cNvCxnSpPr/>
            <p:nvPr/>
          </p:nvCxnSpPr>
          <p:spPr>
            <a:xfrm flipH="1" flipV="1">
              <a:off x="6461593" y="2963007"/>
              <a:ext cx="0" cy="3253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54BFE5C-B451-F078-C073-A4C7C5318BFB}"/>
                </a:ext>
              </a:extLst>
            </p:cNvPr>
            <p:cNvCxnSpPr>
              <a:cxnSpLocks/>
            </p:cNvCxnSpPr>
            <p:nvPr/>
          </p:nvCxnSpPr>
          <p:spPr>
            <a:xfrm>
              <a:off x="1070618" y="2957616"/>
              <a:ext cx="9136250" cy="1607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C586B8D-030F-1060-9455-8D26FE1EF3A1}"/>
                </a:ext>
              </a:extLst>
            </p:cNvPr>
            <p:cNvCxnSpPr>
              <a:cxnSpLocks/>
              <a:endCxn id="7" idx="1"/>
            </p:cNvCxnSpPr>
            <p:nvPr/>
          </p:nvCxnSpPr>
          <p:spPr>
            <a:xfrm>
              <a:off x="7332785" y="1780440"/>
              <a:ext cx="455123"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63DD9E3-70FC-F74A-F018-DC2E79043DBB}"/>
                </a:ext>
              </a:extLst>
            </p:cNvPr>
            <p:cNvCxnSpPr>
              <a:cxnSpLocks/>
              <a:endCxn id="6" idx="1"/>
            </p:cNvCxnSpPr>
            <p:nvPr/>
          </p:nvCxnSpPr>
          <p:spPr>
            <a:xfrm flipV="1">
              <a:off x="7332785" y="2436936"/>
              <a:ext cx="455123" cy="8787"/>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776A263-EDDD-C2A9-B390-63D6EFBD6CA0}"/>
                </a:ext>
              </a:extLst>
            </p:cNvPr>
            <p:cNvSpPr/>
            <p:nvPr/>
          </p:nvSpPr>
          <p:spPr>
            <a:xfrm>
              <a:off x="3893949" y="3286806"/>
              <a:ext cx="1463040" cy="5509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RF System</a:t>
              </a:r>
            </a:p>
          </p:txBody>
        </p:sp>
        <p:sp>
          <p:nvSpPr>
            <p:cNvPr id="31" name="Rectangle 30">
              <a:extLst>
                <a:ext uri="{FF2B5EF4-FFF2-40B4-BE49-F238E27FC236}">
                  <a16:creationId xmlns:a16="http://schemas.microsoft.com/office/drawing/2014/main" id="{7E12751D-90DE-9253-BA51-8DD7ED3D04A7}"/>
                </a:ext>
              </a:extLst>
            </p:cNvPr>
            <p:cNvSpPr/>
            <p:nvPr/>
          </p:nvSpPr>
          <p:spPr>
            <a:xfrm>
              <a:off x="2076959" y="3285390"/>
              <a:ext cx="1463040" cy="5509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Diagnostics and Instrumentation</a:t>
              </a:r>
            </a:p>
          </p:txBody>
        </p:sp>
        <p:cxnSp>
          <p:nvCxnSpPr>
            <p:cNvPr id="35" name="Straight Connector 34">
              <a:extLst>
                <a:ext uri="{FF2B5EF4-FFF2-40B4-BE49-F238E27FC236}">
                  <a16:creationId xmlns:a16="http://schemas.microsoft.com/office/drawing/2014/main" id="{E5850B40-8D20-1283-12C2-85C988C10091}"/>
                </a:ext>
              </a:extLst>
            </p:cNvPr>
            <p:cNvCxnSpPr/>
            <p:nvPr/>
          </p:nvCxnSpPr>
          <p:spPr>
            <a:xfrm flipH="1" flipV="1">
              <a:off x="2835128" y="2967454"/>
              <a:ext cx="0" cy="325314"/>
            </a:xfrm>
            <a:prstGeom prst="line">
              <a:avLst/>
            </a:prstGeom>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AC4345D7-99B4-0F5C-B157-CF0E1D0A19F0}"/>
                </a:ext>
              </a:extLst>
            </p:cNvPr>
            <p:cNvSpPr/>
            <p:nvPr/>
          </p:nvSpPr>
          <p:spPr>
            <a:xfrm>
              <a:off x="7637287" y="3273576"/>
              <a:ext cx="1463040" cy="5509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rPr>
                <a:t>Machine Detector Interface (MDI)</a:t>
              </a:r>
            </a:p>
          </p:txBody>
        </p:sp>
        <p:sp>
          <p:nvSpPr>
            <p:cNvPr id="41" name="Rectangle 40">
              <a:extLst>
                <a:ext uri="{FF2B5EF4-FFF2-40B4-BE49-F238E27FC236}">
                  <a16:creationId xmlns:a16="http://schemas.microsoft.com/office/drawing/2014/main" id="{BD26CC0A-8DD6-6E8C-DDCF-AD13B52BACB1}"/>
                </a:ext>
              </a:extLst>
            </p:cNvPr>
            <p:cNvSpPr/>
            <p:nvPr/>
          </p:nvSpPr>
          <p:spPr>
            <a:xfrm>
              <a:off x="9494895" y="3285390"/>
              <a:ext cx="1463040" cy="5509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Infrastructure &amp; Engineering</a:t>
              </a:r>
            </a:p>
          </p:txBody>
        </p:sp>
        <p:cxnSp>
          <p:nvCxnSpPr>
            <p:cNvPr id="11" name="Straight Connector 10">
              <a:extLst>
                <a:ext uri="{FF2B5EF4-FFF2-40B4-BE49-F238E27FC236}">
                  <a16:creationId xmlns:a16="http://schemas.microsoft.com/office/drawing/2014/main" id="{AF59CF16-27D2-2A38-C41F-2CD768A47353}"/>
                </a:ext>
              </a:extLst>
            </p:cNvPr>
            <p:cNvCxnSpPr/>
            <p:nvPr/>
          </p:nvCxnSpPr>
          <p:spPr>
            <a:xfrm flipH="1" flipV="1">
              <a:off x="4641200" y="2976240"/>
              <a:ext cx="0" cy="325314"/>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5E91461-508D-FA47-5EF1-E3DFB1A7E9C4}"/>
                </a:ext>
              </a:extLst>
            </p:cNvPr>
            <p:cNvCxnSpPr/>
            <p:nvPr/>
          </p:nvCxnSpPr>
          <p:spPr>
            <a:xfrm flipH="1" flipV="1">
              <a:off x="10206868" y="2972366"/>
              <a:ext cx="0" cy="3253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C3F046A-9229-BE94-3E54-18F916834008}"/>
                </a:ext>
              </a:extLst>
            </p:cNvPr>
            <p:cNvCxnSpPr/>
            <p:nvPr/>
          </p:nvCxnSpPr>
          <p:spPr>
            <a:xfrm flipH="1" flipV="1">
              <a:off x="8354302" y="2954118"/>
              <a:ext cx="0" cy="3253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D67454C-92AC-55DF-2DCA-1F93A0B52B28}"/>
                </a:ext>
              </a:extLst>
            </p:cNvPr>
            <p:cNvCxnSpPr>
              <a:cxnSpLocks/>
              <a:endCxn id="4" idx="2"/>
            </p:cNvCxnSpPr>
            <p:nvPr/>
          </p:nvCxnSpPr>
          <p:spPr>
            <a:xfrm flipV="1">
              <a:off x="5534758" y="2561492"/>
              <a:ext cx="0" cy="410874"/>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itle 1">
            <a:extLst>
              <a:ext uri="{FF2B5EF4-FFF2-40B4-BE49-F238E27FC236}">
                <a16:creationId xmlns:a16="http://schemas.microsoft.com/office/drawing/2014/main" id="{963BFD37-D339-331A-290C-CE936E32BBD7}"/>
              </a:ext>
            </a:extLst>
          </p:cNvPr>
          <p:cNvSpPr txBox="1">
            <a:spLocks/>
          </p:cNvSpPr>
          <p:nvPr/>
        </p:nvSpPr>
        <p:spPr>
          <a:xfrm>
            <a:off x="141167" y="68402"/>
            <a:ext cx="11906094" cy="680254"/>
          </a:xfrm>
          <a:prstGeom prst="rect">
            <a:avLst/>
          </a:prstGeom>
        </p:spPr>
        <p:txBody>
          <a:bodyPr>
            <a:normAutofit/>
          </a:bodyPr>
          <a:lst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a:lstStyle>
          <a:p>
            <a:pPr fontAlgn="auto">
              <a:spcAft>
                <a:spcPts val="0"/>
              </a:spcAft>
            </a:pPr>
            <a:r>
              <a:rPr lang="en-US" sz="3400" dirty="0">
                <a:solidFill>
                  <a:schemeClr val="accent1"/>
                </a:solidFill>
              </a:rPr>
              <a:t>U.S. Organization for Higgs Factory Development – Accelerators</a:t>
            </a:r>
          </a:p>
        </p:txBody>
      </p:sp>
      <p:sp>
        <p:nvSpPr>
          <p:cNvPr id="15" name="Slide Number Placeholder 2">
            <a:extLst>
              <a:ext uri="{FF2B5EF4-FFF2-40B4-BE49-F238E27FC236}">
                <a16:creationId xmlns:a16="http://schemas.microsoft.com/office/drawing/2014/main" id="{9365B09D-094B-F561-4D51-0EF3A9822B21}"/>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26</a:t>
            </a:fld>
            <a:endParaRPr lang="en-US" dirty="0"/>
          </a:p>
        </p:txBody>
      </p:sp>
      <p:sp>
        <p:nvSpPr>
          <p:cNvPr id="17" name="Content Placeholder 2">
            <a:extLst>
              <a:ext uri="{FF2B5EF4-FFF2-40B4-BE49-F238E27FC236}">
                <a16:creationId xmlns:a16="http://schemas.microsoft.com/office/drawing/2014/main" id="{62D48ADB-FEF1-C5C4-43AE-5F5336A058BF}"/>
              </a:ext>
            </a:extLst>
          </p:cNvPr>
          <p:cNvSpPr txBox="1">
            <a:spLocks/>
          </p:cNvSpPr>
          <p:nvPr/>
        </p:nvSpPr>
        <p:spPr>
          <a:xfrm>
            <a:off x="109083" y="624592"/>
            <a:ext cx="11909666" cy="18628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B2C45"/>
              </a:buClr>
              <a:buFont typeface="Wingdings" panose="05000000000000000000" pitchFamily="2" charset="2"/>
              <a:buChar char="w"/>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
                <a:srgbClr val="0B2C45"/>
              </a:buClr>
              <a:buFont typeface="Arial" pitchFamily="34" charset="0"/>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
                <a:srgbClr val="0B2C45"/>
              </a:buClr>
              <a:buFont typeface="Courier New" panose="02070309020205020404" pitchFamily="49" charset="0"/>
              <a:buChar char="o"/>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a:lstStyle>
          <a:p>
            <a:pPr fontAlgn="auto">
              <a:lnSpc>
                <a:spcPct val="120000"/>
              </a:lnSpc>
              <a:spcBef>
                <a:spcPts val="0"/>
              </a:spcBef>
              <a:spcAft>
                <a:spcPts val="0"/>
              </a:spcAft>
            </a:pPr>
            <a:endParaRPr lang="en-US" sz="500" dirty="0"/>
          </a:p>
          <a:p>
            <a:pPr>
              <a:lnSpc>
                <a:spcPct val="120000"/>
              </a:lnSpc>
              <a:spcBef>
                <a:spcPts val="0"/>
              </a:spcBef>
              <a:spcAft>
                <a:spcPts val="0"/>
              </a:spcAft>
            </a:pPr>
            <a:r>
              <a:rPr lang="en-US" sz="1800" dirty="0"/>
              <a:t>DOE is separately preparing a charge that forms a </a:t>
            </a:r>
            <a:r>
              <a:rPr lang="en-US" sz="1800" b="1" i="1" dirty="0"/>
              <a:t>nationally coordinated </a:t>
            </a:r>
            <a:r>
              <a:rPr lang="en-US" sz="1800" b="1" dirty="0"/>
              <a:t>U.S. Higgs Factory Coordination Consortium (HFCC) </a:t>
            </a:r>
            <a:r>
              <a:rPr lang="en-US" sz="1800" dirty="0"/>
              <a:t>for developing the </a:t>
            </a:r>
            <a:r>
              <a:rPr lang="en-US" sz="1800" b="1" dirty="0"/>
              <a:t>accelerators</a:t>
            </a:r>
            <a:r>
              <a:rPr lang="en-US" sz="1800" dirty="0"/>
              <a:t> </a:t>
            </a:r>
            <a:r>
              <a:rPr lang="en-US" sz="1800" b="1" dirty="0"/>
              <a:t>program</a:t>
            </a:r>
            <a:r>
              <a:rPr lang="en-US" sz="1800" dirty="0"/>
              <a:t>;  the charge to-be-released soon.</a:t>
            </a:r>
          </a:p>
          <a:p>
            <a:pPr>
              <a:lnSpc>
                <a:spcPct val="120000"/>
              </a:lnSpc>
              <a:spcBef>
                <a:spcPts val="0"/>
              </a:spcBef>
              <a:spcAft>
                <a:spcPts val="0"/>
              </a:spcAft>
            </a:pPr>
            <a:r>
              <a:rPr lang="en-US" sz="1800" dirty="0"/>
              <a:t>In general, similar structure as the U.S. HFCC for PED; includes appropriate partners and accelerator systems</a:t>
            </a:r>
          </a:p>
          <a:p>
            <a:pPr>
              <a:lnSpc>
                <a:spcPct val="120000"/>
              </a:lnSpc>
              <a:spcBef>
                <a:spcPts val="0"/>
              </a:spcBef>
              <a:spcAft>
                <a:spcPts val="0"/>
              </a:spcAft>
            </a:pPr>
            <a:r>
              <a:rPr lang="en-US" sz="1800" dirty="0"/>
              <a:t>Membership in the Higgs Factory Steering Committee for Accelerators (HFSC-A) is under discussion, and the Committee’s leaders are to be identified soon.</a:t>
            </a:r>
          </a:p>
          <a:p>
            <a:pPr marL="0" indent="0" fontAlgn="auto">
              <a:lnSpc>
                <a:spcPct val="120000"/>
              </a:lnSpc>
              <a:spcBef>
                <a:spcPts val="0"/>
              </a:spcBef>
              <a:spcAft>
                <a:spcPts val="0"/>
              </a:spcAft>
              <a:buNone/>
            </a:pPr>
            <a:endParaRPr lang="en-US" sz="1700" dirty="0"/>
          </a:p>
        </p:txBody>
      </p:sp>
    </p:spTree>
    <p:extLst>
      <p:ext uri="{BB962C8B-B14F-4D97-AF65-F5344CB8AC3E}">
        <p14:creationId xmlns:p14="http://schemas.microsoft.com/office/powerpoint/2010/main" val="160470065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D5E0-C06A-3EA3-B6C4-AB7BD2A5D7C8}"/>
              </a:ext>
            </a:extLst>
          </p:cNvPr>
          <p:cNvSpPr>
            <a:spLocks noGrp="1"/>
          </p:cNvSpPr>
          <p:nvPr>
            <p:ph type="title"/>
          </p:nvPr>
        </p:nvSpPr>
        <p:spPr>
          <a:xfrm>
            <a:off x="408791" y="0"/>
            <a:ext cx="11317044" cy="801663"/>
          </a:xfrm>
        </p:spPr>
        <p:txBody>
          <a:bodyPr/>
          <a:lstStyle/>
          <a:p>
            <a:r>
              <a:rPr lang="en-US" dirty="0"/>
              <a:t>DUNE Phase-II</a:t>
            </a:r>
          </a:p>
        </p:txBody>
      </p:sp>
      <p:sp>
        <p:nvSpPr>
          <p:cNvPr id="3" name="Content Placeholder 2">
            <a:extLst>
              <a:ext uri="{FF2B5EF4-FFF2-40B4-BE49-F238E27FC236}">
                <a16:creationId xmlns:a16="http://schemas.microsoft.com/office/drawing/2014/main" id="{83FF1829-9D13-104E-73E1-2393FFA7A852}"/>
              </a:ext>
            </a:extLst>
          </p:cNvPr>
          <p:cNvSpPr>
            <a:spLocks noGrp="1"/>
          </p:cNvSpPr>
          <p:nvPr>
            <p:ph idx="1"/>
          </p:nvPr>
        </p:nvSpPr>
        <p:spPr>
          <a:xfrm>
            <a:off x="370650" y="737843"/>
            <a:ext cx="11527980" cy="5521987"/>
          </a:xfrm>
        </p:spPr>
        <p:txBody>
          <a:bodyPr/>
          <a:lstStyle/>
          <a:p>
            <a:r>
              <a:rPr lang="en-US" sz="2400" b="0" i="0" u="none" strike="noStrike" dirty="0">
                <a:solidFill>
                  <a:srgbClr val="111111"/>
                </a:solidFill>
                <a:effectLst/>
                <a:latin typeface="Arial" panose="020B0604020202020204" pitchFamily="34" charset="0"/>
              </a:rPr>
              <a:t> </a:t>
            </a:r>
            <a:r>
              <a:rPr lang="en-US" dirty="0"/>
              <a:t>From P5 Recommendation 2, Priority 2/5 : </a:t>
            </a:r>
            <a:r>
              <a:rPr lang="en-US" sz="2400" b="1" i="1" u="none" strike="noStrike" dirty="0">
                <a:solidFill>
                  <a:srgbClr val="FF0000"/>
                </a:solidFill>
                <a:effectLst/>
                <a:latin typeface="Arial" panose="020B0604020202020204" pitchFamily="34" charset="0"/>
              </a:rPr>
              <a:t>Re-envisioned second phase of DUNE </a:t>
            </a:r>
            <a:r>
              <a:rPr lang="en-US" sz="2400" b="0" i="1" u="none" strike="noStrike" dirty="0">
                <a:solidFill>
                  <a:srgbClr val="111111"/>
                </a:solidFill>
                <a:effectLst/>
                <a:latin typeface="Arial" panose="020B0604020202020204" pitchFamily="34" charset="0"/>
              </a:rPr>
              <a:t>with an early implementation of an enhanced 2.1 MW beam (</a:t>
            </a:r>
            <a:r>
              <a:rPr lang="en-US" sz="2400" b="1" i="1" u="none" strike="noStrike" dirty="0">
                <a:solidFill>
                  <a:srgbClr val="111111"/>
                </a:solidFill>
                <a:effectLst/>
                <a:latin typeface="Arial" panose="020B0604020202020204" pitchFamily="34" charset="0"/>
              </a:rPr>
              <a:t>ACE-MIRT</a:t>
            </a:r>
            <a:r>
              <a:rPr lang="en-US" sz="2400" b="0" i="1" u="none" strike="noStrike" dirty="0">
                <a:solidFill>
                  <a:srgbClr val="111111"/>
                </a:solidFill>
                <a:effectLst/>
                <a:latin typeface="Arial" panose="020B0604020202020204" pitchFamily="34" charset="0"/>
              </a:rPr>
              <a:t>), a </a:t>
            </a:r>
            <a:r>
              <a:rPr lang="en-US" sz="2400" b="1" i="1" u="none" strike="noStrike" dirty="0">
                <a:solidFill>
                  <a:srgbClr val="111111"/>
                </a:solidFill>
                <a:effectLst/>
                <a:latin typeface="Arial" panose="020B0604020202020204" pitchFamily="34" charset="0"/>
              </a:rPr>
              <a:t>third far detector</a:t>
            </a:r>
            <a:r>
              <a:rPr lang="en-US" sz="2400" b="0" i="1" u="none" strike="noStrike" dirty="0">
                <a:solidFill>
                  <a:srgbClr val="111111"/>
                </a:solidFill>
                <a:effectLst/>
                <a:latin typeface="Arial" panose="020B0604020202020204" pitchFamily="34" charset="0"/>
              </a:rPr>
              <a:t>, and an </a:t>
            </a:r>
            <a:r>
              <a:rPr lang="en-US" sz="2400" b="1" i="1" u="none" strike="noStrike" dirty="0">
                <a:solidFill>
                  <a:srgbClr val="111111"/>
                </a:solidFill>
                <a:effectLst/>
                <a:latin typeface="Arial" panose="020B0604020202020204" pitchFamily="34" charset="0"/>
              </a:rPr>
              <a:t>upgraded near-detector complex </a:t>
            </a:r>
            <a:r>
              <a:rPr lang="en-US" sz="2400" b="0" i="1" u="none" strike="noStrike" dirty="0">
                <a:solidFill>
                  <a:srgbClr val="111111"/>
                </a:solidFill>
                <a:effectLst/>
                <a:latin typeface="Arial" panose="020B0604020202020204" pitchFamily="34" charset="0"/>
              </a:rPr>
              <a:t>as the definitive long-baseline neutrino oscillation experiment of its kind (section 3.1).</a:t>
            </a:r>
            <a:r>
              <a:rPr lang="en-US" i="1" dirty="0"/>
              <a:t> </a:t>
            </a:r>
          </a:p>
          <a:p>
            <a:r>
              <a:rPr lang="en-US" dirty="0"/>
              <a:t>DOE response and actions :</a:t>
            </a:r>
          </a:p>
          <a:p>
            <a:pPr lvl="1"/>
            <a:r>
              <a:rPr lang="en-US" dirty="0"/>
              <a:t>ACE-MIRT : one element of the near-term evolution of the Fermilab Complex (see next slide)</a:t>
            </a:r>
          </a:p>
          <a:p>
            <a:pPr lvl="1"/>
            <a:r>
              <a:rPr lang="en-US" dirty="0"/>
              <a:t>Far Detector 3: to be planned and proposed by the DUNE Collaboration in consultation and partnership with DOE and international partners; top priority is to secure an understanding of how the cryostat is funded</a:t>
            </a:r>
          </a:p>
          <a:p>
            <a:pPr lvl="1"/>
            <a:r>
              <a:rPr lang="en-US" dirty="0"/>
              <a:t>Upgraded near-detector complex (MCND): to be planned and proposed by the DUNE Collaboration in consultation and partnership with DOE and international partners; top priority is to finalize a baseline plan for the Phase 1 Near Detector</a:t>
            </a:r>
          </a:p>
          <a:p>
            <a:endParaRPr lang="en-US" dirty="0"/>
          </a:p>
        </p:txBody>
      </p:sp>
      <p:sp>
        <p:nvSpPr>
          <p:cNvPr id="4" name="Slide Number Placeholder 3">
            <a:extLst>
              <a:ext uri="{FF2B5EF4-FFF2-40B4-BE49-F238E27FC236}">
                <a16:creationId xmlns:a16="http://schemas.microsoft.com/office/drawing/2014/main" id="{57882C53-45D6-8A0D-CB2D-B2FA2E48B42C}"/>
              </a:ext>
            </a:extLst>
          </p:cNvPr>
          <p:cNvSpPr>
            <a:spLocks noGrp="1"/>
          </p:cNvSpPr>
          <p:nvPr>
            <p:ph type="sldNum" sz="quarter" idx="4"/>
          </p:nvPr>
        </p:nvSpPr>
        <p:spPr/>
        <p:txBody>
          <a:bodyPr/>
          <a:lstStyle/>
          <a:p>
            <a:fld id="{835B6AD7-18B8-4C9C-AA70-ABD830A869AC}" type="slidenum">
              <a:rPr lang="en-US" smtClean="0"/>
              <a:t>27</a:t>
            </a:fld>
            <a:endParaRPr lang="en-US"/>
          </a:p>
        </p:txBody>
      </p:sp>
    </p:spTree>
    <p:extLst>
      <p:ext uri="{BB962C8B-B14F-4D97-AF65-F5344CB8AC3E}">
        <p14:creationId xmlns:p14="http://schemas.microsoft.com/office/powerpoint/2010/main" val="9771136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3D4D-D74B-1BAE-9C15-58837E8F0382}"/>
              </a:ext>
            </a:extLst>
          </p:cNvPr>
          <p:cNvSpPr>
            <a:spLocks noGrp="1"/>
          </p:cNvSpPr>
          <p:nvPr>
            <p:ph type="title"/>
          </p:nvPr>
        </p:nvSpPr>
        <p:spPr>
          <a:xfrm>
            <a:off x="408791" y="89870"/>
            <a:ext cx="11317044" cy="801663"/>
          </a:xfrm>
        </p:spPr>
        <p:txBody>
          <a:bodyPr/>
          <a:lstStyle/>
          <a:p>
            <a:r>
              <a:rPr lang="en-US" dirty="0"/>
              <a:t>Evolution of the Fermilab Complex – part 1</a:t>
            </a:r>
          </a:p>
        </p:txBody>
      </p:sp>
      <p:sp>
        <p:nvSpPr>
          <p:cNvPr id="3" name="Content Placeholder 2">
            <a:extLst>
              <a:ext uri="{FF2B5EF4-FFF2-40B4-BE49-F238E27FC236}">
                <a16:creationId xmlns:a16="http://schemas.microsoft.com/office/drawing/2014/main" id="{C9A33488-AC46-9ABB-3198-00E564D3E1F3}"/>
              </a:ext>
            </a:extLst>
          </p:cNvPr>
          <p:cNvSpPr>
            <a:spLocks noGrp="1"/>
          </p:cNvSpPr>
          <p:nvPr>
            <p:ph idx="1"/>
          </p:nvPr>
        </p:nvSpPr>
        <p:spPr>
          <a:xfrm>
            <a:off x="242881" y="2413590"/>
            <a:ext cx="4711891" cy="3752740"/>
          </a:xfrm>
        </p:spPr>
        <p:txBody>
          <a:bodyPr>
            <a:normAutofit fontScale="92500" lnSpcReduction="20000"/>
          </a:bodyPr>
          <a:lstStyle/>
          <a:p>
            <a:r>
              <a:rPr lang="en-US" dirty="0"/>
              <a:t>We first consider the accelerator capability at completion of PIP-II Project </a:t>
            </a:r>
          </a:p>
          <a:p>
            <a:r>
              <a:rPr lang="en-US" dirty="0"/>
              <a:t>We see a three step path to reach 2.1MW for the early operation of the DUNE experiment :</a:t>
            </a:r>
          </a:p>
          <a:p>
            <a:pPr lvl="1"/>
            <a:r>
              <a:rPr lang="en-US" dirty="0"/>
              <a:t>Post-PIP-II instrumentation and booster improvements to handle beam power</a:t>
            </a:r>
          </a:p>
          <a:p>
            <a:pPr lvl="1"/>
            <a:r>
              <a:rPr lang="en-US" dirty="0"/>
              <a:t>ACE-MIRT</a:t>
            </a:r>
          </a:p>
          <a:p>
            <a:pPr lvl="2"/>
            <a:r>
              <a:rPr lang="en-US" dirty="0"/>
              <a:t>Main Injector upgrade to operate at 0.7 sec cycle time</a:t>
            </a:r>
          </a:p>
          <a:p>
            <a:pPr lvl="2"/>
            <a:r>
              <a:rPr lang="en-US" dirty="0"/>
              <a:t>Target to handle 2 MW </a:t>
            </a:r>
          </a:p>
          <a:p>
            <a:pPr lvl="1"/>
            <a:r>
              <a:rPr lang="en-US" dirty="0"/>
              <a:t>Booster improvements to insure reliable operation</a:t>
            </a:r>
          </a:p>
        </p:txBody>
      </p:sp>
      <p:sp>
        <p:nvSpPr>
          <p:cNvPr id="4" name="Slide Number Placeholder 3">
            <a:extLst>
              <a:ext uri="{FF2B5EF4-FFF2-40B4-BE49-F238E27FC236}">
                <a16:creationId xmlns:a16="http://schemas.microsoft.com/office/drawing/2014/main" id="{FE0E63CF-CC5B-2B53-6749-73255CCD0907}"/>
              </a:ext>
            </a:extLst>
          </p:cNvPr>
          <p:cNvSpPr>
            <a:spLocks noGrp="1"/>
          </p:cNvSpPr>
          <p:nvPr>
            <p:ph type="sldNum" sz="quarter" idx="4"/>
          </p:nvPr>
        </p:nvSpPr>
        <p:spPr/>
        <p:txBody>
          <a:bodyPr/>
          <a:lstStyle/>
          <a:p>
            <a:fld id="{835B6AD7-18B8-4C9C-AA70-ABD830A869AC}" type="slidenum">
              <a:rPr lang="en-US" smtClean="0"/>
              <a:t>28</a:t>
            </a:fld>
            <a:endParaRPr lang="en-US"/>
          </a:p>
        </p:txBody>
      </p:sp>
      <p:pic>
        <p:nvPicPr>
          <p:cNvPr id="5" name="Picture 6">
            <a:extLst>
              <a:ext uri="{FF2B5EF4-FFF2-40B4-BE49-F238E27FC236}">
                <a16:creationId xmlns:a16="http://schemas.microsoft.com/office/drawing/2014/main" id="{B0BF06EE-1B55-F324-EDD9-541518606BC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263116" y="2331196"/>
            <a:ext cx="6520094" cy="2676747"/>
          </a:xfrm>
          <a:prstGeom prst="rect">
            <a:avLst/>
          </a:prstGeom>
        </p:spPr>
      </p:pic>
      <p:pic>
        <p:nvPicPr>
          <p:cNvPr id="6" name="Picture 5">
            <a:extLst>
              <a:ext uri="{FF2B5EF4-FFF2-40B4-BE49-F238E27FC236}">
                <a16:creationId xmlns:a16="http://schemas.microsoft.com/office/drawing/2014/main" id="{D14CE96D-AB94-E63F-5542-AAB9175B7C33}"/>
              </a:ext>
            </a:extLst>
          </p:cNvPr>
          <p:cNvPicPr>
            <a:picLocks noChangeAspect="1"/>
          </p:cNvPicPr>
          <p:nvPr/>
        </p:nvPicPr>
        <p:blipFill>
          <a:blip r:embed="rId4"/>
          <a:srcRect/>
          <a:stretch/>
        </p:blipFill>
        <p:spPr>
          <a:xfrm>
            <a:off x="3292353" y="891533"/>
            <a:ext cx="8490856" cy="1439663"/>
          </a:xfrm>
          <a:prstGeom prst="rect">
            <a:avLst/>
          </a:prstGeom>
        </p:spPr>
      </p:pic>
    </p:spTree>
    <p:extLst>
      <p:ext uri="{BB962C8B-B14F-4D97-AF65-F5344CB8AC3E}">
        <p14:creationId xmlns:p14="http://schemas.microsoft.com/office/powerpoint/2010/main" val="121467175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AB7E-D314-CD88-BC51-592CD6D633E2}"/>
              </a:ext>
            </a:extLst>
          </p:cNvPr>
          <p:cNvSpPr>
            <a:spLocks noGrp="1"/>
          </p:cNvSpPr>
          <p:nvPr>
            <p:ph type="title"/>
          </p:nvPr>
        </p:nvSpPr>
        <p:spPr/>
        <p:txBody>
          <a:bodyPr/>
          <a:lstStyle/>
          <a:p>
            <a:r>
              <a:rPr lang="en-US" dirty="0"/>
              <a:t>Accelerator Test Facilities</a:t>
            </a:r>
          </a:p>
        </p:txBody>
      </p:sp>
      <p:sp>
        <p:nvSpPr>
          <p:cNvPr id="3" name="Content Placeholder 2">
            <a:extLst>
              <a:ext uri="{FF2B5EF4-FFF2-40B4-BE49-F238E27FC236}">
                <a16:creationId xmlns:a16="http://schemas.microsoft.com/office/drawing/2014/main" id="{155EEDFF-0B7B-1981-71B4-C023F22DDA7D}"/>
              </a:ext>
            </a:extLst>
          </p:cNvPr>
          <p:cNvSpPr>
            <a:spLocks noGrp="1"/>
          </p:cNvSpPr>
          <p:nvPr>
            <p:ph idx="1"/>
          </p:nvPr>
        </p:nvSpPr>
        <p:spPr/>
        <p:txBody>
          <a:bodyPr/>
          <a:lstStyle/>
          <a:p>
            <a:r>
              <a:rPr lang="en-US" dirty="0"/>
              <a:t>From P5 Recommendation 6.2 : </a:t>
            </a:r>
            <a:r>
              <a:rPr lang="en-US" sz="2400" b="0" i="1" u="none" strike="noStrike" dirty="0">
                <a:solidFill>
                  <a:srgbClr val="111111"/>
                </a:solidFill>
                <a:effectLst/>
                <a:latin typeface="Arial" panose="020B0604020202020204" pitchFamily="34" charset="0"/>
              </a:rPr>
              <a:t>The panel would consider the following: Mid- and large-scale </a:t>
            </a:r>
            <a:r>
              <a:rPr lang="en-US" sz="2400" b="1" i="1" u="none" strike="noStrike" dirty="0">
                <a:solidFill>
                  <a:srgbClr val="FF0000"/>
                </a:solidFill>
                <a:effectLst/>
                <a:latin typeface="Arial" panose="020B0604020202020204" pitchFamily="34" charset="0"/>
              </a:rPr>
              <a:t>test and demonstrator facilities </a:t>
            </a:r>
            <a:r>
              <a:rPr lang="en-US" sz="2400" b="0" i="1" u="none" strike="noStrike" dirty="0">
                <a:solidFill>
                  <a:srgbClr val="111111"/>
                </a:solidFill>
                <a:effectLst/>
                <a:latin typeface="Arial" panose="020B0604020202020204" pitchFamily="34" charset="0"/>
              </a:rPr>
              <a:t>in the accelerator and collider R&amp;D portfolios.</a:t>
            </a:r>
            <a:r>
              <a:rPr lang="en-US" i="1" dirty="0"/>
              <a:t> </a:t>
            </a:r>
          </a:p>
          <a:p>
            <a:r>
              <a:rPr lang="en-US" dirty="0"/>
              <a:t>DOE response and actions :</a:t>
            </a:r>
          </a:p>
          <a:p>
            <a:pPr lvl="1"/>
            <a:r>
              <a:rPr lang="en-US" dirty="0"/>
              <a:t>As a first step in developing a response to this recommendation, DOE will be conducting a review of the GARD program this August.</a:t>
            </a:r>
          </a:p>
          <a:p>
            <a:pPr lvl="1"/>
            <a:r>
              <a:rPr lang="en-US" dirty="0"/>
              <a:t>This will be followed by an  Accelerator Test Facilities comparative review of existing facilities at ANL, BNL, FNAL, LBNL and SLAC; tentative time frame is Fall 2024; more information will be forthcoming.</a:t>
            </a:r>
          </a:p>
          <a:p>
            <a:pPr lvl="1"/>
            <a:r>
              <a:rPr lang="en-US" dirty="0"/>
              <a:t>In 2025 a panel will be convened to develop a roadmap towards a test facility plan that will be well supported and meet the needs of the emerging directions for future colliders and development of the workforce that will be needed over a 20-30 year time frame.</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F4FDF83-E965-71EB-4EAF-15DFA941C213}"/>
              </a:ext>
            </a:extLst>
          </p:cNvPr>
          <p:cNvSpPr>
            <a:spLocks noGrp="1"/>
          </p:cNvSpPr>
          <p:nvPr>
            <p:ph type="sldNum" sz="quarter" idx="4"/>
          </p:nvPr>
        </p:nvSpPr>
        <p:spPr/>
        <p:txBody>
          <a:bodyPr/>
          <a:lstStyle/>
          <a:p>
            <a:fld id="{835B6AD7-18B8-4C9C-AA70-ABD830A869AC}" type="slidenum">
              <a:rPr lang="en-US" smtClean="0"/>
              <a:t>29</a:t>
            </a:fld>
            <a:endParaRPr lang="en-US"/>
          </a:p>
        </p:txBody>
      </p:sp>
    </p:spTree>
    <p:extLst>
      <p:ext uri="{BB962C8B-B14F-4D97-AF65-F5344CB8AC3E}">
        <p14:creationId xmlns:p14="http://schemas.microsoft.com/office/powerpoint/2010/main" val="4094885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09092" y="1146219"/>
          <a:ext cx="11459021" cy="5259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hasCustomPrompt="1"/>
          </p:nvPr>
        </p:nvSpPr>
        <p:spPr>
          <a:prstGeom prst="rect">
            <a:avLst/>
          </a:prstGeom>
        </p:spPr>
        <p:txBody>
          <a:bodyPr>
            <a:normAutofit fontScale="90000"/>
          </a:bodyPr>
          <a:lstStyle/>
          <a:p>
            <a:pPr algn="ctr"/>
            <a:r>
              <a:rPr lang="en-US" sz="4000" dirty="0">
                <a:latin typeface="+mn-lt"/>
              </a:rPr>
              <a:t>Office of High Energy Physics at a Glance</a:t>
            </a:r>
            <a:br>
              <a:rPr lang="en-US" sz="4000" dirty="0">
                <a:latin typeface="+mn-lt"/>
              </a:rPr>
            </a:br>
            <a:r>
              <a:rPr lang="en-US" sz="2700" dirty="0">
                <a:latin typeface="+mn-lt"/>
              </a:rPr>
              <a:t>FY 2024 Enacted: $1.2B</a:t>
            </a:r>
          </a:p>
        </p:txBody>
      </p:sp>
      <p:sp>
        <p:nvSpPr>
          <p:cNvPr id="22" name="Slide Number Placeholder 5"/>
          <p:cNvSpPr>
            <a:spLocks noGrp="1"/>
          </p:cNvSpPr>
          <p:nvPr>
            <p:ph type="sldNum" sz="quarter" idx="4"/>
          </p:nvPr>
        </p:nvSpPr>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5778737B-B3EC-4E20-AE69-249A6755EF30}" type="slidenum">
              <a:rPr lang="en-US" smtClean="0"/>
              <a:t>3</a:t>
            </a:fld>
            <a:endParaRPr lang="en-US"/>
          </a:p>
        </p:txBody>
      </p:sp>
    </p:spTree>
    <p:extLst>
      <p:ext uri="{BB962C8B-B14F-4D97-AF65-F5344CB8AC3E}">
        <p14:creationId xmlns:p14="http://schemas.microsoft.com/office/powerpoint/2010/main" val="20477905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AB7E-D314-CD88-BC51-592CD6D633E2}"/>
              </a:ext>
            </a:extLst>
          </p:cNvPr>
          <p:cNvSpPr>
            <a:spLocks noGrp="1"/>
          </p:cNvSpPr>
          <p:nvPr>
            <p:ph type="title"/>
          </p:nvPr>
        </p:nvSpPr>
        <p:spPr/>
        <p:txBody>
          <a:bodyPr>
            <a:normAutofit fontScale="90000"/>
          </a:bodyPr>
          <a:lstStyle/>
          <a:p>
            <a:r>
              <a:rPr lang="en-US" dirty="0"/>
              <a:t>Evolution of the Fermilab Accelerator Complex – part 2</a:t>
            </a:r>
          </a:p>
        </p:txBody>
      </p:sp>
      <p:sp>
        <p:nvSpPr>
          <p:cNvPr id="3" name="Content Placeholder 2">
            <a:extLst>
              <a:ext uri="{FF2B5EF4-FFF2-40B4-BE49-F238E27FC236}">
                <a16:creationId xmlns:a16="http://schemas.microsoft.com/office/drawing/2014/main" id="{155EEDFF-0B7B-1981-71B4-C023F22DDA7D}"/>
              </a:ext>
            </a:extLst>
          </p:cNvPr>
          <p:cNvSpPr>
            <a:spLocks noGrp="1"/>
          </p:cNvSpPr>
          <p:nvPr>
            <p:ph idx="1"/>
          </p:nvPr>
        </p:nvSpPr>
        <p:spPr>
          <a:xfrm>
            <a:off x="408791" y="978945"/>
            <a:ext cx="11317044" cy="5283309"/>
          </a:xfrm>
        </p:spPr>
        <p:txBody>
          <a:bodyPr/>
          <a:lstStyle/>
          <a:p>
            <a:r>
              <a:rPr lang="en-US" dirty="0"/>
              <a:t>From P5 Recommendation 6.3 : </a:t>
            </a:r>
            <a:r>
              <a:rPr lang="en-US" sz="2400" b="0" i="1" u="none" strike="noStrike" dirty="0">
                <a:solidFill>
                  <a:srgbClr val="111111"/>
                </a:solidFill>
                <a:effectLst/>
                <a:latin typeface="Arial" panose="020B0604020202020204" pitchFamily="34" charset="0"/>
              </a:rPr>
              <a:t>The panel would consider the following: A plan for the </a:t>
            </a:r>
            <a:r>
              <a:rPr lang="en-US" sz="2400" i="1" u="none" strike="noStrike" dirty="0">
                <a:solidFill>
                  <a:schemeClr val="tx1">
                    <a:lumMod val="95000"/>
                    <a:lumOff val="5000"/>
                  </a:schemeClr>
                </a:solidFill>
                <a:effectLst/>
                <a:latin typeface="Arial" panose="020B0604020202020204" pitchFamily="34" charset="0"/>
              </a:rPr>
              <a:t>evolution of the Fermilab accelerator complex </a:t>
            </a:r>
            <a:r>
              <a:rPr lang="en-US" sz="2400" b="0" i="1" u="none" strike="noStrike" dirty="0">
                <a:solidFill>
                  <a:srgbClr val="111111"/>
                </a:solidFill>
                <a:effectLst/>
                <a:latin typeface="Arial" panose="020B0604020202020204" pitchFamily="34" charset="0"/>
              </a:rPr>
              <a:t>consistent with the long-term vision in this report, which may commence construction in the event of a more favorable budget situation.</a:t>
            </a:r>
            <a:r>
              <a:rPr lang="en-US" i="1" dirty="0"/>
              <a:t> </a:t>
            </a:r>
          </a:p>
          <a:p>
            <a:r>
              <a:rPr lang="en-US" dirty="0"/>
              <a:t>DOE response and actions :</a:t>
            </a:r>
          </a:p>
          <a:p>
            <a:pPr lvl="1"/>
            <a:r>
              <a:rPr lang="en-US" sz="2400" b="0" u="none" strike="noStrike" dirty="0">
                <a:solidFill>
                  <a:srgbClr val="111111"/>
                </a:solidFill>
                <a:effectLst/>
                <a:latin typeface="Arial" panose="020B0604020202020204" pitchFamily="34" charset="0"/>
              </a:rPr>
              <a:t>The panel </a:t>
            </a:r>
            <a:r>
              <a:rPr lang="en-US" sz="2400" dirty="0">
                <a:solidFill>
                  <a:srgbClr val="111111"/>
                </a:solidFill>
                <a:latin typeface="Arial" panose="020B0604020202020204" pitchFamily="34" charset="0"/>
              </a:rPr>
              <a:t>=</a:t>
            </a:r>
            <a:r>
              <a:rPr lang="en-US" sz="2400" b="0" u="none" strike="noStrike" dirty="0">
                <a:solidFill>
                  <a:srgbClr val="111111"/>
                </a:solidFill>
                <a:effectLst/>
                <a:latin typeface="Arial" panose="020B0604020202020204" pitchFamily="34" charset="0"/>
              </a:rPr>
              <a:t> A Task Force, led by Fermilab, and drawn from the US HEP community and interested international partners</a:t>
            </a:r>
          </a:p>
          <a:p>
            <a:pPr lvl="1"/>
            <a:r>
              <a:rPr lang="en-US" sz="2400" dirty="0">
                <a:solidFill>
                  <a:srgbClr val="111111"/>
                </a:solidFill>
                <a:latin typeface="Arial" panose="020B0604020202020204" pitchFamily="34" charset="0"/>
              </a:rPr>
              <a:t>The time frame for convening such a Task Force is no sooner than in calendar year 2026 and most likely following the panel initiated to consider the task in Recommendation 6.1</a:t>
            </a:r>
          </a:p>
          <a:p>
            <a:pPr lvl="1"/>
            <a:r>
              <a:rPr lang="en-US" sz="2400" dirty="0">
                <a:solidFill>
                  <a:srgbClr val="111111"/>
                </a:solidFill>
                <a:latin typeface="Arial" panose="020B0604020202020204" pitchFamily="34" charset="0"/>
              </a:rPr>
              <a:t>This gives priority to detailed planning towards the Fermilab accelerator complex evolution – Part 1   </a:t>
            </a:r>
            <a:endParaRPr lang="en-US" sz="2400" dirty="0"/>
          </a:p>
        </p:txBody>
      </p:sp>
      <p:sp>
        <p:nvSpPr>
          <p:cNvPr id="4" name="Slide Number Placeholder 3">
            <a:extLst>
              <a:ext uri="{FF2B5EF4-FFF2-40B4-BE49-F238E27FC236}">
                <a16:creationId xmlns:a16="http://schemas.microsoft.com/office/drawing/2014/main" id="{CF4FDF83-E965-71EB-4EAF-15DFA941C213}"/>
              </a:ext>
            </a:extLst>
          </p:cNvPr>
          <p:cNvSpPr>
            <a:spLocks noGrp="1"/>
          </p:cNvSpPr>
          <p:nvPr>
            <p:ph type="sldNum" sz="quarter" idx="4"/>
          </p:nvPr>
        </p:nvSpPr>
        <p:spPr/>
        <p:txBody>
          <a:bodyPr/>
          <a:lstStyle/>
          <a:p>
            <a:fld id="{835B6AD7-18B8-4C9C-AA70-ABD830A869AC}" type="slidenum">
              <a:rPr lang="en-US" smtClean="0"/>
              <a:t>30</a:t>
            </a:fld>
            <a:endParaRPr lang="en-US"/>
          </a:p>
        </p:txBody>
      </p:sp>
    </p:spTree>
    <p:extLst>
      <p:ext uri="{BB962C8B-B14F-4D97-AF65-F5344CB8AC3E}">
        <p14:creationId xmlns:p14="http://schemas.microsoft.com/office/powerpoint/2010/main" val="4494775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BB1C0-6A0D-7CDB-5D9C-805EA7807E5C}"/>
              </a:ext>
            </a:extLst>
          </p:cNvPr>
          <p:cNvSpPr>
            <a:spLocks noGrp="1"/>
          </p:cNvSpPr>
          <p:nvPr>
            <p:ph type="title"/>
          </p:nvPr>
        </p:nvSpPr>
        <p:spPr>
          <a:xfrm>
            <a:off x="135604" y="23279"/>
            <a:ext cx="11317044" cy="801663"/>
          </a:xfrm>
        </p:spPr>
        <p:txBody>
          <a:bodyPr/>
          <a:lstStyle/>
          <a:p>
            <a:r>
              <a:rPr lang="en-US" dirty="0">
                <a:solidFill>
                  <a:schemeClr val="accent1"/>
                </a:solidFill>
              </a:rPr>
              <a:t>Prescriptive P5 Area Recommendations</a:t>
            </a:r>
          </a:p>
        </p:txBody>
      </p:sp>
      <p:graphicFrame>
        <p:nvGraphicFramePr>
          <p:cNvPr id="5" name="Content Placeholder 6">
            <a:extLst>
              <a:ext uri="{FF2B5EF4-FFF2-40B4-BE49-F238E27FC236}">
                <a16:creationId xmlns:a16="http://schemas.microsoft.com/office/drawing/2014/main" id="{D731CC59-A775-EDD9-855F-6B1CB19D934E}"/>
              </a:ext>
            </a:extLst>
          </p:cNvPr>
          <p:cNvGraphicFramePr>
            <a:graphicFrameLocks noGrp="1"/>
          </p:cNvGraphicFramePr>
          <p:nvPr>
            <p:ph idx="1"/>
            <p:extLst>
              <p:ext uri="{D42A27DB-BD31-4B8C-83A1-F6EECF244321}">
                <p14:modId xmlns:p14="http://schemas.microsoft.com/office/powerpoint/2010/main" val="517352178"/>
              </p:ext>
            </p:extLst>
          </p:nvPr>
        </p:nvGraphicFramePr>
        <p:xfrm>
          <a:off x="625426" y="957689"/>
          <a:ext cx="5286091" cy="2514600"/>
        </p:xfrm>
        <a:graphic>
          <a:graphicData uri="http://schemas.openxmlformats.org/drawingml/2006/table">
            <a:tbl>
              <a:tblPr>
                <a:tableStyleId>{BC89EF96-8CEA-46FF-86C4-4CE0E7609802}</a:tableStyleId>
              </a:tblPr>
              <a:tblGrid>
                <a:gridCol w="3084790">
                  <a:extLst>
                    <a:ext uri="{9D8B030D-6E8A-4147-A177-3AD203B41FA5}">
                      <a16:colId xmlns:a16="http://schemas.microsoft.com/office/drawing/2014/main" val="1853360482"/>
                    </a:ext>
                  </a:extLst>
                </a:gridCol>
                <a:gridCol w="2201301">
                  <a:extLst>
                    <a:ext uri="{9D8B030D-6E8A-4147-A177-3AD203B41FA5}">
                      <a16:colId xmlns:a16="http://schemas.microsoft.com/office/drawing/2014/main" val="1000704199"/>
                    </a:ext>
                  </a:extLst>
                </a:gridCol>
              </a:tblGrid>
              <a:tr h="274294">
                <a:tc>
                  <a:txBody>
                    <a:bodyPr/>
                    <a:lstStyle/>
                    <a:p>
                      <a:pPr algn="ctr" fontAlgn="t"/>
                      <a:r>
                        <a:rPr lang="en-US" sz="2000" b="1" u="none" strike="noStrike" dirty="0">
                          <a:solidFill>
                            <a:schemeClr val="bg1"/>
                          </a:solidFill>
                          <a:effectLst/>
                        </a:rPr>
                        <a:t>P5 Recommendation</a:t>
                      </a:r>
                      <a:endParaRPr lang="en-US" sz="2000" b="1" i="0" u="none" strike="noStrike" dirty="0">
                        <a:solidFill>
                          <a:schemeClr val="bg1"/>
                        </a:solidFill>
                        <a:effectLst/>
                        <a:latin typeface="Aptos Narrow" panose="020B0004020202020204" pitchFamily="34" charset="0"/>
                      </a:endParaRPr>
                    </a:p>
                  </a:txBody>
                  <a:tcPr marL="9525" marR="9525" marT="9525" marB="0">
                    <a:solidFill>
                      <a:srgbClr val="002060"/>
                    </a:solidFill>
                  </a:tcPr>
                </a:tc>
                <a:tc>
                  <a:txBody>
                    <a:bodyPr/>
                    <a:lstStyle/>
                    <a:p>
                      <a:pPr algn="ctr" fontAlgn="t"/>
                      <a:r>
                        <a:rPr lang="en-US" sz="2000" b="1" u="none" strike="noStrike" dirty="0">
                          <a:solidFill>
                            <a:schemeClr val="bg1"/>
                          </a:solidFill>
                          <a:effectLst/>
                        </a:rPr>
                        <a:t>Funding/year ($M)</a:t>
                      </a:r>
                      <a:endParaRPr lang="en-US" sz="2000" b="1" i="0" u="none" strike="noStrike" dirty="0">
                        <a:solidFill>
                          <a:schemeClr val="bg1"/>
                        </a:solidFill>
                        <a:effectLst/>
                        <a:latin typeface="Aptos Narrow" panose="020B0004020202020204" pitchFamily="34" charset="0"/>
                      </a:endParaRPr>
                    </a:p>
                  </a:txBody>
                  <a:tcPr marL="9525" marR="9525" marT="9525" marB="0">
                    <a:solidFill>
                      <a:srgbClr val="002060"/>
                    </a:solidFill>
                  </a:tcPr>
                </a:tc>
                <a:extLst>
                  <a:ext uri="{0D108BD9-81ED-4DB2-BD59-A6C34878D82A}">
                    <a16:rowId xmlns:a16="http://schemas.microsoft.com/office/drawing/2014/main" val="3992866018"/>
                  </a:ext>
                </a:extLst>
              </a:tr>
              <a:tr h="274294">
                <a:tc>
                  <a:txBody>
                    <a:bodyPr/>
                    <a:lstStyle/>
                    <a:p>
                      <a:pPr algn="l" fontAlgn="b"/>
                      <a:r>
                        <a:rPr lang="en-US" sz="2000" u="none" strike="noStrike" dirty="0">
                          <a:effectLst/>
                        </a:rPr>
                        <a:t> ASTAE Initiative</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effectLst/>
                        </a:rPr>
                        <a:t>35</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0053259"/>
                  </a:ext>
                </a:extLst>
              </a:tr>
              <a:tr h="274294">
                <a:tc>
                  <a:txBody>
                    <a:bodyPr/>
                    <a:lstStyle/>
                    <a:p>
                      <a:pPr algn="l" fontAlgn="b"/>
                      <a:r>
                        <a:rPr lang="en-US" sz="2000" u="none" strike="noStrike" dirty="0">
                          <a:effectLst/>
                        </a:rPr>
                        <a:t> Detector R&amp;D</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b="0" u="none" strike="noStrike" dirty="0">
                          <a:solidFill>
                            <a:srgbClr val="000000"/>
                          </a:solidFill>
                          <a:effectLst/>
                        </a:rPr>
                        <a:t>20</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90366328"/>
                  </a:ext>
                </a:extLst>
              </a:tr>
              <a:tr h="274294">
                <a:tc>
                  <a:txBody>
                    <a:bodyPr/>
                    <a:lstStyle/>
                    <a:p>
                      <a:pPr algn="l" fontAlgn="b"/>
                      <a:r>
                        <a:rPr lang="en-US" sz="2000" u="none" strike="noStrike" dirty="0">
                          <a:effectLst/>
                        </a:rPr>
                        <a:t> HEP Theory</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effectLst/>
                        </a:rPr>
                        <a:t>15</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23390377"/>
                  </a:ext>
                </a:extLst>
              </a:tr>
              <a:tr h="274294">
                <a:tc>
                  <a:txBody>
                    <a:bodyPr/>
                    <a:lstStyle/>
                    <a:p>
                      <a:pPr algn="l" fontAlgn="b"/>
                      <a:r>
                        <a:rPr lang="en-US" sz="2000" u="none" strike="noStrike" dirty="0">
                          <a:effectLst/>
                        </a:rPr>
                        <a:t> General Accelerator R&amp;D</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effectLst/>
                        </a:rPr>
                        <a:t>10</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15131337"/>
                  </a:ext>
                </a:extLst>
              </a:tr>
              <a:tr h="274294">
                <a:tc>
                  <a:txBody>
                    <a:bodyPr/>
                    <a:lstStyle/>
                    <a:p>
                      <a:pPr algn="l" fontAlgn="b"/>
                      <a:r>
                        <a:rPr lang="en-US" sz="2000" u="none" strike="noStrike" dirty="0">
                          <a:effectLst/>
                        </a:rPr>
                        <a:t> Energy Frontier Detectors</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effectLst/>
                        </a:rPr>
                        <a:t>20</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51971576"/>
                  </a:ext>
                </a:extLst>
              </a:tr>
              <a:tr h="274294">
                <a:tc>
                  <a:txBody>
                    <a:bodyPr/>
                    <a:lstStyle/>
                    <a:p>
                      <a:pPr algn="l" fontAlgn="b"/>
                      <a:r>
                        <a:rPr lang="en-US" sz="2000" u="none" strike="noStrike" dirty="0">
                          <a:effectLst/>
                        </a:rPr>
                        <a:t> Energy Frontier Accelerator</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2000" u="none" strike="noStrike" dirty="0">
                          <a:effectLst/>
                        </a:rPr>
                        <a:t>35</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72372996"/>
                  </a:ext>
                </a:extLst>
              </a:tr>
              <a:tr h="274294">
                <a:tc>
                  <a:txBody>
                    <a:bodyPr/>
                    <a:lstStyle/>
                    <a:p>
                      <a:pPr algn="l" fontAlgn="b"/>
                      <a:r>
                        <a:rPr lang="en-US" sz="2000" b="1" u="none" strike="noStrike" dirty="0">
                          <a:effectLst/>
                        </a:rPr>
                        <a:t>TOTAL</a:t>
                      </a:r>
                      <a:endParaRPr lang="en-US" sz="2000" b="1" i="0" u="none" strike="noStrike" dirty="0">
                        <a:solidFill>
                          <a:srgbClr val="000000"/>
                        </a:solidFill>
                        <a:effectLst/>
                        <a:latin typeface="Aptos Narrow" panose="020B0004020202020204" pitchFamily="34" charset="0"/>
                      </a:endParaRPr>
                    </a:p>
                  </a:txBody>
                  <a:tcPr marL="9525" marR="9525" marT="9525" marB="0" anchor="b">
                    <a:solidFill>
                      <a:schemeClr val="accent5">
                        <a:lumMod val="20000"/>
                        <a:lumOff val="80000"/>
                      </a:schemeClr>
                    </a:solidFill>
                  </a:tcPr>
                </a:tc>
                <a:tc>
                  <a:txBody>
                    <a:bodyPr/>
                    <a:lstStyle/>
                    <a:p>
                      <a:pPr algn="ctr" fontAlgn="b"/>
                      <a:r>
                        <a:rPr lang="en-US" sz="2000" b="1" u="none" strike="noStrike" dirty="0">
                          <a:effectLst/>
                        </a:rPr>
                        <a:t>135</a:t>
                      </a:r>
                      <a:endParaRPr lang="en-US" sz="2000" b="1" i="0" u="none" strike="noStrike" dirty="0">
                        <a:solidFill>
                          <a:srgbClr val="000000"/>
                        </a:solidFill>
                        <a:effectLst/>
                        <a:latin typeface="Aptos Narrow" panose="020B0004020202020204" pitchFamily="34" charset="0"/>
                      </a:endParaRPr>
                    </a:p>
                  </a:txBody>
                  <a:tcPr marL="9525" marR="9525" marT="9525" marB="0" anchor="b">
                    <a:solidFill>
                      <a:schemeClr val="accent5">
                        <a:lumMod val="20000"/>
                        <a:lumOff val="80000"/>
                      </a:schemeClr>
                    </a:solidFill>
                  </a:tcPr>
                </a:tc>
                <a:extLst>
                  <a:ext uri="{0D108BD9-81ED-4DB2-BD59-A6C34878D82A}">
                    <a16:rowId xmlns:a16="http://schemas.microsoft.com/office/drawing/2014/main" val="4196358149"/>
                  </a:ext>
                </a:extLst>
              </a:tr>
            </a:tbl>
          </a:graphicData>
        </a:graphic>
      </p:graphicFrame>
      <p:graphicFrame>
        <p:nvGraphicFramePr>
          <p:cNvPr id="6" name="Table 5">
            <a:extLst>
              <a:ext uri="{FF2B5EF4-FFF2-40B4-BE49-F238E27FC236}">
                <a16:creationId xmlns:a16="http://schemas.microsoft.com/office/drawing/2014/main" id="{CCE3F74D-77D1-6C69-DB90-757FA9A55BB3}"/>
              </a:ext>
            </a:extLst>
          </p:cNvPr>
          <p:cNvGraphicFramePr>
            <a:graphicFrameLocks noGrp="1"/>
          </p:cNvGraphicFramePr>
          <p:nvPr>
            <p:extLst>
              <p:ext uri="{D42A27DB-BD31-4B8C-83A1-F6EECF244321}">
                <p14:modId xmlns:p14="http://schemas.microsoft.com/office/powerpoint/2010/main" val="4274259440"/>
              </p:ext>
            </p:extLst>
          </p:nvPr>
        </p:nvGraphicFramePr>
        <p:xfrm>
          <a:off x="6328610" y="970925"/>
          <a:ext cx="5590673" cy="1756265"/>
        </p:xfrm>
        <a:graphic>
          <a:graphicData uri="http://schemas.openxmlformats.org/drawingml/2006/table">
            <a:tbl>
              <a:tblPr>
                <a:tableStyleId>{BC89EF96-8CEA-46FF-86C4-4CE0E7609802}</a:tableStyleId>
              </a:tblPr>
              <a:tblGrid>
                <a:gridCol w="4441498">
                  <a:extLst>
                    <a:ext uri="{9D8B030D-6E8A-4147-A177-3AD203B41FA5}">
                      <a16:colId xmlns:a16="http://schemas.microsoft.com/office/drawing/2014/main" val="1671871419"/>
                    </a:ext>
                  </a:extLst>
                </a:gridCol>
                <a:gridCol w="1149175">
                  <a:extLst>
                    <a:ext uri="{9D8B030D-6E8A-4147-A177-3AD203B41FA5}">
                      <a16:colId xmlns:a16="http://schemas.microsoft.com/office/drawing/2014/main" val="846166952"/>
                    </a:ext>
                  </a:extLst>
                </a:gridCol>
              </a:tblGrid>
              <a:tr h="256809">
                <a:tc gridSpan="2">
                  <a:txBody>
                    <a:bodyPr/>
                    <a:lstStyle/>
                    <a:p>
                      <a:pPr algn="ctr" fontAlgn="b"/>
                      <a:r>
                        <a:rPr lang="en-US" sz="2000" b="1" i="0" u="none" strike="noStrike" dirty="0">
                          <a:solidFill>
                            <a:schemeClr val="bg1"/>
                          </a:solidFill>
                          <a:effectLst/>
                          <a:latin typeface="Aptos Narrow" panose="020B0004020202020204" pitchFamily="34" charset="0"/>
                        </a:rPr>
                        <a:t> DOE Office of High Energy Physics</a:t>
                      </a:r>
                    </a:p>
                  </a:txBody>
                  <a:tcPr marL="9525" marR="9525" marT="9525" marB="0" anchor="ctr">
                    <a:solidFill>
                      <a:srgbClr val="002060"/>
                    </a:solidFill>
                  </a:tcPr>
                </a:tc>
                <a:tc hMerge="1">
                  <a:txBody>
                    <a:bodyPr/>
                    <a:lstStyle/>
                    <a:p>
                      <a:pPr algn="ctr" fontAlgn="b"/>
                      <a:endParaRPr lang="en-US" sz="20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255198613"/>
                  </a:ext>
                </a:extLst>
              </a:tr>
              <a:tr h="497441">
                <a:tc>
                  <a:txBody>
                    <a:bodyPr/>
                    <a:lstStyle/>
                    <a:p>
                      <a:pPr algn="l" fontAlgn="b"/>
                      <a:r>
                        <a:rPr lang="en-US" sz="2000" u="none" strike="noStrike" dirty="0">
                          <a:effectLst/>
                        </a:rPr>
                        <a:t> FY 2024 Enacted Budget ($M)</a:t>
                      </a:r>
                      <a:endParaRPr lang="en-US" sz="20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2000" u="none" strike="noStrike" dirty="0">
                          <a:effectLst/>
                        </a:rPr>
                        <a:t>1,200 </a:t>
                      </a:r>
                      <a:endParaRPr lang="en-US" sz="20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946141836"/>
                  </a:ext>
                </a:extLst>
              </a:tr>
              <a:tr h="497305">
                <a:tc>
                  <a:txBody>
                    <a:bodyPr/>
                    <a:lstStyle/>
                    <a:p>
                      <a:pPr algn="l" fontAlgn="b"/>
                      <a:r>
                        <a:rPr lang="en-US" sz="2000" u="none" strike="noStrike" dirty="0">
                          <a:effectLst/>
                        </a:rPr>
                        <a:t> FY 2025 President’s Budget Request ($M)</a:t>
                      </a:r>
                      <a:endParaRPr lang="en-US" sz="20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2000" u="none" strike="noStrike" dirty="0">
                          <a:effectLst/>
                        </a:rPr>
                        <a:t>1,230 </a:t>
                      </a:r>
                      <a:endParaRPr lang="en-US" sz="20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326900216"/>
                  </a:ext>
                </a:extLst>
              </a:tr>
              <a:tr h="447194">
                <a:tc>
                  <a:txBody>
                    <a:bodyPr/>
                    <a:lstStyle/>
                    <a:p>
                      <a:pPr algn="l" fontAlgn="b"/>
                      <a:r>
                        <a:rPr lang="en-US" sz="2000" b="1" u="none" strike="noStrike" dirty="0">
                          <a:effectLst/>
                        </a:rPr>
                        <a:t> Initiative Fraction</a:t>
                      </a:r>
                      <a:endParaRPr lang="en-US" sz="2000" b="1" i="0" u="none" strike="noStrike" dirty="0">
                        <a:solidFill>
                          <a:srgbClr val="000000"/>
                        </a:solidFill>
                        <a:effectLst/>
                        <a:latin typeface="Aptos Narrow" panose="020B0004020202020204" pitchFamily="34" charset="0"/>
                      </a:endParaRPr>
                    </a:p>
                  </a:txBody>
                  <a:tcPr marL="9525" marR="9525" marT="9525" marB="0" anchor="ctr">
                    <a:solidFill>
                      <a:schemeClr val="accent5">
                        <a:lumMod val="20000"/>
                        <a:lumOff val="80000"/>
                      </a:schemeClr>
                    </a:solidFill>
                  </a:tcPr>
                </a:tc>
                <a:tc>
                  <a:txBody>
                    <a:bodyPr/>
                    <a:lstStyle/>
                    <a:p>
                      <a:pPr algn="ctr" fontAlgn="b"/>
                      <a:r>
                        <a:rPr lang="en-US" sz="2000" b="1" u="none" strike="noStrike" dirty="0">
                          <a:effectLst/>
                        </a:rPr>
                        <a:t>11%</a:t>
                      </a:r>
                      <a:endParaRPr lang="en-US" sz="2000" b="1" i="0" u="none" strike="noStrike" dirty="0">
                        <a:solidFill>
                          <a:srgbClr val="000000"/>
                        </a:solidFill>
                        <a:effectLst/>
                        <a:latin typeface="Aptos Narrow" panose="020B00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50068239"/>
                  </a:ext>
                </a:extLst>
              </a:tr>
            </a:tbl>
          </a:graphicData>
        </a:graphic>
      </p:graphicFrame>
      <p:sp>
        <p:nvSpPr>
          <p:cNvPr id="7" name="TextBox 6">
            <a:extLst>
              <a:ext uri="{FF2B5EF4-FFF2-40B4-BE49-F238E27FC236}">
                <a16:creationId xmlns:a16="http://schemas.microsoft.com/office/drawing/2014/main" id="{E4958997-9DAE-41BC-D539-F11EF83B850C}"/>
              </a:ext>
            </a:extLst>
          </p:cNvPr>
          <p:cNvSpPr txBox="1"/>
          <p:nvPr/>
        </p:nvSpPr>
        <p:spPr>
          <a:xfrm>
            <a:off x="183730" y="3737783"/>
            <a:ext cx="11670913" cy="2431435"/>
          </a:xfrm>
          <a:prstGeom prst="rect">
            <a:avLst/>
          </a:prstGeom>
          <a:noFill/>
        </p:spPr>
        <p:txBody>
          <a:bodyPr wrap="square" rtlCol="0">
            <a:spAutoFit/>
          </a:bodyPr>
          <a:lstStyle/>
          <a:p>
            <a:pPr marL="285750" indent="-285750">
              <a:buFont typeface="Arial" panose="020B0604020202020204" pitchFamily="34" charset="0"/>
              <a:buChar char="•"/>
            </a:pPr>
            <a:r>
              <a:rPr lang="en-US" dirty="0"/>
              <a:t>The 2023 P5 Area Recommendations for budgets is &gt;10% of the current DOE-HEP budget. At this moment, 10% increases in the budget look very unlikely. </a:t>
            </a:r>
          </a:p>
          <a:p>
            <a:endParaRPr lang="en-US" sz="200" dirty="0"/>
          </a:p>
          <a:p>
            <a:pPr marL="285750" indent="-285750">
              <a:buFont typeface="Arial" panose="020B0604020202020204" pitchFamily="34" charset="0"/>
              <a:buChar char="•"/>
            </a:pPr>
            <a:r>
              <a:rPr lang="en-US" dirty="0"/>
              <a:t>Our analysis shows the ASTAE (Advancing Science and Technology through Agile Experiments) funding can support a steady stream of one new project starting per year, so it looks quite appropriate.</a:t>
            </a:r>
          </a:p>
          <a:p>
            <a:endParaRPr lang="en-US" sz="200" dirty="0"/>
          </a:p>
          <a:p>
            <a:pPr marL="285750" indent="-285750">
              <a:buFont typeface="Arial" panose="020B0604020202020204" pitchFamily="34" charset="0"/>
              <a:buChar char="•"/>
            </a:pPr>
            <a:r>
              <a:rPr lang="en-US" dirty="0"/>
              <a:t>The other recommendations have not yet been fully studied. </a:t>
            </a:r>
          </a:p>
          <a:p>
            <a:endParaRPr lang="en-US" sz="200" dirty="0"/>
          </a:p>
          <a:p>
            <a:pPr marL="285750" indent="-285750">
              <a:buFont typeface="Arial" panose="020B0604020202020204" pitchFamily="34" charset="0"/>
              <a:buChar char="•"/>
            </a:pPr>
            <a:r>
              <a:rPr lang="en-US" dirty="0"/>
              <a:t>In order, to prevent strain on the core HEP research budget and facility operations, we will need to build up to these levels as current projects ramp down.</a:t>
            </a:r>
          </a:p>
          <a:p>
            <a:r>
              <a:rPr lang="en-US" sz="200" dirty="0"/>
              <a:t> </a:t>
            </a:r>
          </a:p>
          <a:p>
            <a:pPr marL="285750" indent="-285750">
              <a:buFont typeface="Arial" panose="020B0604020202020204" pitchFamily="34" charset="0"/>
              <a:buChar char="•"/>
            </a:pPr>
            <a:r>
              <a:rPr lang="en-US" dirty="0"/>
              <a:t>We need to emphasize that funding priorities will be towards the execution of P5’s Recommendation #1.</a:t>
            </a:r>
          </a:p>
        </p:txBody>
      </p:sp>
      <p:sp>
        <p:nvSpPr>
          <p:cNvPr id="3" name="Slide Number Placeholder 2">
            <a:extLst>
              <a:ext uri="{FF2B5EF4-FFF2-40B4-BE49-F238E27FC236}">
                <a16:creationId xmlns:a16="http://schemas.microsoft.com/office/drawing/2014/main" id="{458A794E-462D-419F-619B-4C8A1C064072}"/>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31</a:t>
            </a:fld>
            <a:endParaRPr lang="en-US" dirty="0"/>
          </a:p>
        </p:txBody>
      </p:sp>
    </p:spTree>
    <p:extLst>
      <p:ext uri="{BB962C8B-B14F-4D97-AF65-F5344CB8AC3E}">
        <p14:creationId xmlns:p14="http://schemas.microsoft.com/office/powerpoint/2010/main" val="22277621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203" y="64989"/>
            <a:ext cx="11317044" cy="801663"/>
          </a:xfrm>
        </p:spPr>
        <p:txBody>
          <a:bodyPr/>
          <a:lstStyle/>
          <a:p>
            <a:r>
              <a:rPr lang="en-US" dirty="0">
                <a:solidFill>
                  <a:schemeClr val="accent1"/>
                </a:solidFill>
              </a:rPr>
              <a:t>Budget Scenarios Considered by 2023 P5 Panel</a:t>
            </a:r>
          </a:p>
        </p:txBody>
      </p:sp>
      <p:graphicFrame>
        <p:nvGraphicFramePr>
          <p:cNvPr id="7" name="Chart 6"/>
          <p:cNvGraphicFramePr>
            <a:graphicFrameLocks/>
          </p:cNvGraphicFramePr>
          <p:nvPr>
            <p:extLst>
              <p:ext uri="{D42A27DB-BD31-4B8C-83A1-F6EECF244321}">
                <p14:modId xmlns:p14="http://schemas.microsoft.com/office/powerpoint/2010/main" val="2492641606"/>
              </p:ext>
            </p:extLst>
          </p:nvPr>
        </p:nvGraphicFramePr>
        <p:xfrm>
          <a:off x="528845" y="923311"/>
          <a:ext cx="11303000" cy="5183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5114086-741E-7BFF-F509-EBE207934608}"/>
              </a:ext>
            </a:extLst>
          </p:cNvPr>
          <p:cNvSpPr txBox="1"/>
          <p:nvPr/>
        </p:nvSpPr>
        <p:spPr>
          <a:xfrm>
            <a:off x="1716506" y="2318074"/>
            <a:ext cx="3456424" cy="461665"/>
          </a:xfrm>
          <a:prstGeom prst="rect">
            <a:avLst/>
          </a:prstGeom>
          <a:solidFill>
            <a:schemeClr val="accent2">
              <a:lumMod val="20000"/>
              <a:lumOff val="80000"/>
            </a:schemeClr>
          </a:solidFill>
          <a:ln>
            <a:solidFill>
              <a:schemeClr val="accent1"/>
            </a:solidFill>
          </a:ln>
        </p:spPr>
        <p:txBody>
          <a:bodyPr wrap="square" rtlCol="0">
            <a:spAutoFit/>
          </a:bodyPr>
          <a:lstStyle/>
          <a:p>
            <a:r>
              <a:rPr lang="en-US" sz="1200" dirty="0">
                <a:latin typeface="+mn-lt"/>
              </a:rPr>
              <a:t>Inflation Reduction Act of 2022 provided supplemental funding of </a:t>
            </a:r>
            <a:r>
              <a:rPr lang="en-US" sz="1200" b="1" dirty="0">
                <a:latin typeface="+mn-lt"/>
              </a:rPr>
              <a:t>+$303.6M </a:t>
            </a:r>
            <a:r>
              <a:rPr lang="en-US" sz="1200" dirty="0">
                <a:latin typeface="+mn-lt"/>
              </a:rPr>
              <a:t>for HEP projects</a:t>
            </a:r>
          </a:p>
        </p:txBody>
      </p:sp>
      <p:sp>
        <p:nvSpPr>
          <p:cNvPr id="12" name="Arrow: Striped Right 11">
            <a:extLst>
              <a:ext uri="{FF2B5EF4-FFF2-40B4-BE49-F238E27FC236}">
                <a16:creationId xmlns:a16="http://schemas.microsoft.com/office/drawing/2014/main" id="{E3D915E0-FE81-19F0-C209-A7ADA4F5BC2B}"/>
              </a:ext>
            </a:extLst>
          </p:cNvPr>
          <p:cNvSpPr/>
          <p:nvPr/>
        </p:nvSpPr>
        <p:spPr>
          <a:xfrm rot="5400000">
            <a:off x="5221972" y="2398924"/>
            <a:ext cx="594591" cy="484632"/>
          </a:xfrm>
          <a:prstGeom prst="striped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435683EC-E454-8C35-3E99-5A5A625218F3}"/>
              </a:ext>
            </a:extLst>
          </p:cNvPr>
          <p:cNvSpPr/>
          <p:nvPr/>
        </p:nvSpPr>
        <p:spPr>
          <a:xfrm>
            <a:off x="6828715" y="3625701"/>
            <a:ext cx="166577" cy="169617"/>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200A7"/>
              </a:solidFill>
            </a:endParaRPr>
          </a:p>
        </p:txBody>
      </p:sp>
      <p:sp>
        <p:nvSpPr>
          <p:cNvPr id="9" name="Diamond 8">
            <a:extLst>
              <a:ext uri="{FF2B5EF4-FFF2-40B4-BE49-F238E27FC236}">
                <a16:creationId xmlns:a16="http://schemas.microsoft.com/office/drawing/2014/main" id="{8C216A37-5446-8F4B-60CC-3938DAC22645}"/>
              </a:ext>
            </a:extLst>
          </p:cNvPr>
          <p:cNvSpPr/>
          <p:nvPr/>
        </p:nvSpPr>
        <p:spPr>
          <a:xfrm>
            <a:off x="6406714" y="3689499"/>
            <a:ext cx="166577" cy="169617"/>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200A7"/>
              </a:solidFill>
            </a:endParaRPr>
          </a:p>
        </p:txBody>
      </p:sp>
      <p:sp>
        <p:nvSpPr>
          <p:cNvPr id="2" name="Slide Number Placeholder 2">
            <a:extLst>
              <a:ext uri="{FF2B5EF4-FFF2-40B4-BE49-F238E27FC236}">
                <a16:creationId xmlns:a16="http://schemas.microsoft.com/office/drawing/2014/main" id="{B45257D2-6BD9-C04F-0086-71C9D953BBB0}"/>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32</a:t>
            </a:fld>
            <a:endParaRPr lang="en-US" dirty="0"/>
          </a:p>
        </p:txBody>
      </p:sp>
    </p:spTree>
    <p:extLst>
      <p:ext uri="{BB962C8B-B14F-4D97-AF65-F5344CB8AC3E}">
        <p14:creationId xmlns:p14="http://schemas.microsoft.com/office/powerpoint/2010/main" val="40908615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08EE-7697-48EB-9098-42546CC7299F}"/>
              </a:ext>
            </a:extLst>
          </p:cNvPr>
          <p:cNvSpPr>
            <a:spLocks noGrp="1"/>
          </p:cNvSpPr>
          <p:nvPr>
            <p:ph type="title" hasCustomPrompt="1"/>
          </p:nvPr>
        </p:nvSpPr>
        <p:spPr>
          <a:xfrm>
            <a:off x="225779" y="-31894"/>
            <a:ext cx="11787327" cy="902525"/>
          </a:xfrm>
        </p:spPr>
        <p:txBody>
          <a:bodyPr/>
          <a:lstStyle/>
          <a:p>
            <a:r>
              <a:rPr lang="en-US" dirty="0">
                <a:cs typeface="Calibri Light"/>
              </a:rPr>
              <a:t>FY 2025 PBR Highlights (don’t reflect House mark-up) </a:t>
            </a:r>
            <a:endParaRPr lang="en-US" dirty="0"/>
          </a:p>
        </p:txBody>
      </p:sp>
      <p:sp>
        <p:nvSpPr>
          <p:cNvPr id="3" name="Content Placeholder 2">
            <a:extLst>
              <a:ext uri="{FF2B5EF4-FFF2-40B4-BE49-F238E27FC236}">
                <a16:creationId xmlns:a16="http://schemas.microsoft.com/office/drawing/2014/main" id="{C6BEA241-870A-4B47-8C33-B125A88DBA12}"/>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	. </a:t>
            </a:r>
          </a:p>
        </p:txBody>
      </p:sp>
      <p:graphicFrame>
        <p:nvGraphicFramePr>
          <p:cNvPr id="4" name="Diagram 3">
            <a:extLst>
              <a:ext uri="{FF2B5EF4-FFF2-40B4-BE49-F238E27FC236}">
                <a16:creationId xmlns:a16="http://schemas.microsoft.com/office/drawing/2014/main" id="{FAC9E460-C1B9-46DC-A590-A38C91CEBAEC}"/>
              </a:ext>
            </a:extLst>
          </p:cNvPr>
          <p:cNvGraphicFramePr/>
          <p:nvPr/>
        </p:nvGraphicFramePr>
        <p:xfrm>
          <a:off x="70983" y="681037"/>
          <a:ext cx="11680251" cy="576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Slide Number Placeholder 5">
            <a:extLst>
              <a:ext uri="{FF2B5EF4-FFF2-40B4-BE49-F238E27FC236}">
                <a16:creationId xmlns:a16="http://schemas.microsoft.com/office/drawing/2014/main" id="{AFF47226-D088-26BE-2451-38A12B0879BA}"/>
              </a:ext>
            </a:extLst>
          </p:cNvPr>
          <p:cNvSpPr>
            <a:spLocks noGrp="1"/>
          </p:cNvSpPr>
          <p:nvPr>
            <p:ph type="sldNum" sz="quarter" idx="4"/>
          </p:nvPr>
        </p:nvSpPr>
        <p:spPr>
          <a:xfrm>
            <a:off x="4724400" y="6403005"/>
            <a:ext cx="2743200" cy="365125"/>
          </a:xfrm>
        </p:spPr>
        <p:txBody>
          <a:bodyPr/>
          <a:lstStyle/>
          <a:p>
            <a:pPr>
              <a:defRPr/>
            </a:pPr>
            <a:fld id="{148C009B-CB69-E04A-B9B3-34B26D69E9CF}" type="slidenum">
              <a:rPr lang="en-US" smtClean="0"/>
              <a:pPr>
                <a:defRPr/>
              </a:pPr>
              <a:t>33</a:t>
            </a:fld>
            <a:endParaRPr lang="en-US"/>
          </a:p>
        </p:txBody>
      </p:sp>
    </p:spTree>
    <p:extLst>
      <p:ext uri="{BB962C8B-B14F-4D97-AF65-F5344CB8AC3E}">
        <p14:creationId xmlns:p14="http://schemas.microsoft.com/office/powerpoint/2010/main" val="362563261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5F731-F1F6-C93A-00BD-22781BCA9034}"/>
              </a:ext>
            </a:extLst>
          </p:cNvPr>
          <p:cNvSpPr>
            <a:spLocks noGrp="1"/>
          </p:cNvSpPr>
          <p:nvPr>
            <p:ph type="title"/>
          </p:nvPr>
        </p:nvSpPr>
        <p:spPr>
          <a:xfrm>
            <a:off x="408791" y="74251"/>
            <a:ext cx="11317044" cy="801663"/>
          </a:xfrm>
        </p:spPr>
        <p:txBody>
          <a:bodyPr>
            <a:normAutofit fontScale="90000"/>
          </a:bodyPr>
          <a:lstStyle/>
          <a:p>
            <a:r>
              <a:rPr lang="en-US"/>
              <a:t>HEP Budget ($K): Research, Facilities &amp; Projects </a:t>
            </a:r>
            <a:br>
              <a:rPr lang="en-US"/>
            </a:br>
            <a:r>
              <a:rPr lang="en-US" sz="2000"/>
              <a:t>FY 2001 – FY 2024</a:t>
            </a:r>
            <a:endParaRPr lang="en-US"/>
          </a:p>
        </p:txBody>
      </p:sp>
      <p:graphicFrame>
        <p:nvGraphicFramePr>
          <p:cNvPr id="4" name="Content Placeholder 3">
            <a:extLst>
              <a:ext uri="{FF2B5EF4-FFF2-40B4-BE49-F238E27FC236}">
                <a16:creationId xmlns:a16="http://schemas.microsoft.com/office/drawing/2014/main" id="{12EEB823-DDB4-6F75-EA87-6FE09E21AA0B}"/>
              </a:ext>
            </a:extLst>
          </p:cNvPr>
          <p:cNvGraphicFramePr>
            <a:graphicFrameLocks noGrp="1"/>
          </p:cNvGraphicFramePr>
          <p:nvPr>
            <p:ph idx="1"/>
          </p:nvPr>
        </p:nvGraphicFramePr>
        <p:xfrm>
          <a:off x="111379" y="1004552"/>
          <a:ext cx="11969241" cy="482957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173E812-A8B6-B70C-71B3-A92D1C6747CB}"/>
              </a:ext>
            </a:extLst>
          </p:cNvPr>
          <p:cNvSpPr txBox="1"/>
          <p:nvPr/>
        </p:nvSpPr>
        <p:spPr>
          <a:xfrm flipH="1">
            <a:off x="6340699" y="5707591"/>
            <a:ext cx="5739922" cy="523220"/>
          </a:xfrm>
          <a:prstGeom prst="rect">
            <a:avLst/>
          </a:prstGeom>
          <a:noFill/>
          <a:ln>
            <a:solidFill>
              <a:schemeClr val="tx1"/>
            </a:solidFill>
          </a:ln>
        </p:spPr>
        <p:txBody>
          <a:bodyPr wrap="square" rtlCol="0">
            <a:spAutoFit/>
          </a:bodyPr>
          <a:lstStyle/>
          <a:p>
            <a:r>
              <a:rPr lang="en-US" sz="1400">
                <a:latin typeface="+mn-lt"/>
              </a:rPr>
              <a:t>ARRA 2009 funds supported Research, Facilities, and Projects</a:t>
            </a:r>
          </a:p>
          <a:p>
            <a:r>
              <a:rPr lang="en-US" sz="1400">
                <a:latin typeface="+mn-lt"/>
              </a:rPr>
              <a:t>IRA 2022 funds supported Projects only</a:t>
            </a:r>
          </a:p>
        </p:txBody>
      </p:sp>
      <p:sp>
        <p:nvSpPr>
          <p:cNvPr id="3" name="Slide Number Placeholder 1">
            <a:extLst>
              <a:ext uri="{FF2B5EF4-FFF2-40B4-BE49-F238E27FC236}">
                <a16:creationId xmlns:a16="http://schemas.microsoft.com/office/drawing/2014/main" id="{4344FC79-FB35-0C9A-437D-618FCFD55034}"/>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34</a:t>
            </a:fld>
            <a:endParaRPr lang="en-US"/>
          </a:p>
        </p:txBody>
      </p:sp>
    </p:spTree>
    <p:extLst>
      <p:ext uri="{BB962C8B-B14F-4D97-AF65-F5344CB8AC3E}">
        <p14:creationId xmlns:p14="http://schemas.microsoft.com/office/powerpoint/2010/main" val="398904822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6924-079B-CD49-6188-F083CBCCA376}"/>
              </a:ext>
            </a:extLst>
          </p:cNvPr>
          <p:cNvSpPr>
            <a:spLocks noGrp="1"/>
          </p:cNvSpPr>
          <p:nvPr>
            <p:ph type="title"/>
          </p:nvPr>
        </p:nvSpPr>
        <p:spPr/>
        <p:txBody>
          <a:bodyPr/>
          <a:lstStyle/>
          <a:p>
            <a:r>
              <a:rPr lang="en-US" dirty="0"/>
              <a:t>Summary and Outlook</a:t>
            </a:r>
          </a:p>
        </p:txBody>
      </p:sp>
      <p:sp>
        <p:nvSpPr>
          <p:cNvPr id="3" name="Content Placeholder 2">
            <a:extLst>
              <a:ext uri="{FF2B5EF4-FFF2-40B4-BE49-F238E27FC236}">
                <a16:creationId xmlns:a16="http://schemas.microsoft.com/office/drawing/2014/main" id="{53F5AD88-480F-3A81-3D69-C20A2D8DA7F2}"/>
              </a:ext>
            </a:extLst>
          </p:cNvPr>
          <p:cNvSpPr>
            <a:spLocks noGrp="1"/>
          </p:cNvSpPr>
          <p:nvPr>
            <p:ph idx="1"/>
          </p:nvPr>
        </p:nvSpPr>
        <p:spPr/>
        <p:txBody>
          <a:bodyPr>
            <a:normAutofit fontScale="92500"/>
          </a:bodyPr>
          <a:lstStyle/>
          <a:p>
            <a:r>
              <a:rPr lang="en-US" sz="2800" dirty="0"/>
              <a:t>The 2023 P5 report  lays out an ambitious plan for the growth and evolution of the U.S. HEP program</a:t>
            </a:r>
          </a:p>
          <a:p>
            <a:r>
              <a:rPr lang="en-US" sz="2800" dirty="0"/>
              <a:t>DOE supports the plan and is building its recommendations into our long-term planning</a:t>
            </a:r>
          </a:p>
          <a:p>
            <a:r>
              <a:rPr lang="en-US" sz="2800" dirty="0"/>
              <a:t>Fermilab is indeed the “gem” of the U.S. HEP program and we in DOE view its evolution as the core element of the U.S. HEP program</a:t>
            </a:r>
          </a:p>
          <a:p>
            <a:r>
              <a:rPr lang="en-US" sz="2800" dirty="0"/>
              <a:t>Budgets are tight! – We are struggling to keep up with inflation.</a:t>
            </a:r>
          </a:p>
          <a:p>
            <a:r>
              <a:rPr lang="en-US" sz="2800" dirty="0"/>
              <a:t>In order to execute an ambitious vision</a:t>
            </a:r>
            <a:r>
              <a:rPr lang="en-US" sz="2800"/>
              <a:t>, it </a:t>
            </a:r>
            <a:r>
              <a:rPr lang="en-US" sz="2800" dirty="0"/>
              <a:t>will require hard decisions and some sacrifice and patience</a:t>
            </a:r>
          </a:p>
          <a:p>
            <a:r>
              <a:rPr lang="en-US" sz="2800" dirty="0"/>
              <a:t>We in DOE look forward to working with the entire U.S. HEP community and our international partners to realize this exciting future. </a:t>
            </a:r>
          </a:p>
        </p:txBody>
      </p:sp>
    </p:spTree>
    <p:extLst>
      <p:ext uri="{BB962C8B-B14F-4D97-AF65-F5344CB8AC3E}">
        <p14:creationId xmlns:p14="http://schemas.microsoft.com/office/powerpoint/2010/main" val="129232335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E0AA29-BD2C-3A02-C197-0DBE7626E7F7}"/>
              </a:ext>
            </a:extLst>
          </p:cNvPr>
          <p:cNvSpPr/>
          <p:nvPr/>
        </p:nvSpPr>
        <p:spPr>
          <a:xfrm>
            <a:off x="-11289" y="-11289"/>
            <a:ext cx="12203289" cy="6858000"/>
          </a:xfrm>
          <a:prstGeom prst="rect">
            <a:avLst/>
          </a:prstGeom>
          <a:solidFill>
            <a:srgbClr val="1F497D"/>
          </a:solidFill>
          <a:ln w="25400" cap="flat" cmpd="sng" algn="ctr">
            <a:solidFill>
              <a:schemeClr val="accent1"/>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DDBCA46-604F-19BC-3BA1-45FC9FFCC2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2873" y="2577361"/>
            <a:ext cx="6770399" cy="1136460"/>
          </a:xfrm>
          <a:prstGeom prst="rect">
            <a:avLst/>
          </a:prstGeom>
        </p:spPr>
      </p:pic>
    </p:spTree>
    <p:extLst>
      <p:ext uri="{BB962C8B-B14F-4D97-AF65-F5344CB8AC3E}">
        <p14:creationId xmlns:p14="http://schemas.microsoft.com/office/powerpoint/2010/main" val="69561172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50267" y="288062"/>
            <a:ext cx="3691466" cy="736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highlight>
                  <a:srgbClr val="FFFF00"/>
                </a:highlight>
              </a:rPr>
              <a:t>Director (Acting)</a:t>
            </a:r>
          </a:p>
          <a:p>
            <a:pPr algn="ctr"/>
            <a:r>
              <a:rPr lang="en-US" dirty="0">
                <a:solidFill>
                  <a:schemeClr val="tx1"/>
                </a:solidFill>
                <a:highlight>
                  <a:srgbClr val="FFFF00"/>
                </a:highlight>
              </a:rPr>
              <a:t>Harriet Kung</a:t>
            </a:r>
          </a:p>
        </p:txBody>
      </p:sp>
      <p:grpSp>
        <p:nvGrpSpPr>
          <p:cNvPr id="119" name="Group 118"/>
          <p:cNvGrpSpPr/>
          <p:nvPr/>
        </p:nvGrpSpPr>
        <p:grpSpPr>
          <a:xfrm>
            <a:off x="347133" y="1407486"/>
            <a:ext cx="5741808" cy="4858866"/>
            <a:chOff x="347133" y="1407486"/>
            <a:chExt cx="5741808" cy="4858866"/>
          </a:xfrm>
        </p:grpSpPr>
        <p:sp>
          <p:nvSpPr>
            <p:cNvPr id="4" name="Rectangle 3"/>
            <p:cNvSpPr/>
            <p:nvPr/>
          </p:nvSpPr>
          <p:spPr>
            <a:xfrm>
              <a:off x="347133" y="1407486"/>
              <a:ext cx="5741808"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Deputy Director for Science Programs</a:t>
              </a:r>
            </a:p>
            <a:p>
              <a:pPr algn="ctr"/>
              <a:r>
                <a:rPr lang="en-US" sz="1400" dirty="0"/>
                <a:t>Harriet Kung</a:t>
              </a:r>
            </a:p>
          </p:txBody>
        </p:sp>
        <p:grpSp>
          <p:nvGrpSpPr>
            <p:cNvPr id="47" name="Group 46"/>
            <p:cNvGrpSpPr/>
            <p:nvPr/>
          </p:nvGrpSpPr>
          <p:grpSpPr>
            <a:xfrm>
              <a:off x="558797" y="2305651"/>
              <a:ext cx="1464736" cy="3807282"/>
              <a:chOff x="558797" y="2305651"/>
              <a:chExt cx="1464736" cy="3807282"/>
            </a:xfrm>
          </p:grpSpPr>
          <p:sp>
            <p:nvSpPr>
              <p:cNvPr id="6" name="Rectangle 5"/>
              <p:cNvSpPr/>
              <p:nvPr/>
            </p:nvSpPr>
            <p:spPr>
              <a:xfrm>
                <a:off x="558800" y="2305651"/>
                <a:ext cx="1464733"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Advanced Scientific Computing Research</a:t>
                </a:r>
              </a:p>
            </p:txBody>
          </p:sp>
          <p:sp>
            <p:nvSpPr>
              <p:cNvPr id="7" name="Rectangle 6"/>
              <p:cNvSpPr/>
              <p:nvPr/>
            </p:nvSpPr>
            <p:spPr>
              <a:xfrm>
                <a:off x="558799" y="2934901"/>
                <a:ext cx="1464733" cy="39363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Basic Energy Sciences</a:t>
                </a:r>
              </a:p>
            </p:txBody>
          </p:sp>
          <p:sp>
            <p:nvSpPr>
              <p:cNvPr id="8" name="Rectangle 7"/>
              <p:cNvSpPr/>
              <p:nvPr/>
            </p:nvSpPr>
            <p:spPr>
              <a:xfrm>
                <a:off x="558799" y="3435127"/>
                <a:ext cx="1464733"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Biological &amp; Environmental Research</a:t>
                </a:r>
              </a:p>
            </p:txBody>
          </p:sp>
          <p:sp>
            <p:nvSpPr>
              <p:cNvPr id="9" name="Rectangle 8"/>
              <p:cNvSpPr/>
              <p:nvPr/>
            </p:nvSpPr>
            <p:spPr>
              <a:xfrm>
                <a:off x="558799" y="4062295"/>
                <a:ext cx="1464733" cy="401474"/>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Fusion Energy Sciences</a:t>
                </a:r>
              </a:p>
            </p:txBody>
          </p:sp>
          <p:sp>
            <p:nvSpPr>
              <p:cNvPr id="10" name="Rectangle 9"/>
              <p:cNvSpPr/>
              <p:nvPr/>
            </p:nvSpPr>
            <p:spPr>
              <a:xfrm>
                <a:off x="558798" y="4566004"/>
                <a:ext cx="1464733" cy="4039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High Energy Physics</a:t>
                </a:r>
              </a:p>
            </p:txBody>
          </p:sp>
          <p:sp>
            <p:nvSpPr>
              <p:cNvPr id="11" name="Rectangle 10"/>
              <p:cNvSpPr/>
              <p:nvPr/>
            </p:nvSpPr>
            <p:spPr>
              <a:xfrm>
                <a:off x="558798" y="5072168"/>
                <a:ext cx="1464733" cy="42269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Nuclear Physics</a:t>
                </a:r>
              </a:p>
            </p:txBody>
          </p:sp>
          <p:sp>
            <p:nvSpPr>
              <p:cNvPr id="12" name="Rectangle 11"/>
              <p:cNvSpPr/>
              <p:nvPr/>
            </p:nvSpPr>
            <p:spPr>
              <a:xfrm>
                <a:off x="558797" y="5602510"/>
                <a:ext cx="1464733" cy="51042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Accelerator R&amp;D and Production</a:t>
                </a:r>
              </a:p>
            </p:txBody>
          </p:sp>
        </p:grpSp>
        <p:grpSp>
          <p:nvGrpSpPr>
            <p:cNvPr id="45" name="Group 44"/>
            <p:cNvGrpSpPr/>
            <p:nvPr/>
          </p:nvGrpSpPr>
          <p:grpSpPr>
            <a:xfrm>
              <a:off x="4461673" y="2674709"/>
              <a:ext cx="1627268" cy="1160756"/>
              <a:chOff x="4400999" y="2674709"/>
              <a:chExt cx="1627268" cy="1160756"/>
            </a:xfrm>
          </p:grpSpPr>
          <p:sp>
            <p:nvSpPr>
              <p:cNvPr id="14" name="Rectangle 13"/>
              <p:cNvSpPr/>
              <p:nvPr/>
            </p:nvSpPr>
            <p:spPr>
              <a:xfrm>
                <a:off x="4401000" y="2674709"/>
                <a:ext cx="1627267"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Workforce Development for Teachers &amp; Scientists</a:t>
                </a:r>
              </a:p>
            </p:txBody>
          </p:sp>
          <p:sp>
            <p:nvSpPr>
              <p:cNvPr id="15" name="Rectangle 14"/>
              <p:cNvSpPr/>
              <p:nvPr/>
            </p:nvSpPr>
            <p:spPr>
              <a:xfrm>
                <a:off x="4400999" y="3310532"/>
                <a:ext cx="1627267"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Scientific Workforce Diversity, Equity &amp; Inclusion</a:t>
                </a:r>
              </a:p>
            </p:txBody>
          </p:sp>
        </p:grpSp>
        <p:grpSp>
          <p:nvGrpSpPr>
            <p:cNvPr id="46" name="Group 45"/>
            <p:cNvGrpSpPr/>
            <p:nvPr/>
          </p:nvGrpSpPr>
          <p:grpSpPr>
            <a:xfrm>
              <a:off x="2413490" y="2305651"/>
              <a:ext cx="1703465" cy="3960701"/>
              <a:chOff x="2480733" y="2305651"/>
              <a:chExt cx="1703465" cy="3960701"/>
            </a:xfrm>
          </p:grpSpPr>
          <p:sp>
            <p:nvSpPr>
              <p:cNvPr id="13" name="Rectangle 12"/>
              <p:cNvSpPr/>
              <p:nvPr/>
            </p:nvSpPr>
            <p:spPr>
              <a:xfrm>
                <a:off x="2480733" y="2305651"/>
                <a:ext cx="1701801" cy="57996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Equity and Workforce Development</a:t>
                </a:r>
              </a:p>
            </p:txBody>
          </p:sp>
          <p:sp>
            <p:nvSpPr>
              <p:cNvPr id="16" name="Rectangle 15"/>
              <p:cNvSpPr/>
              <p:nvPr/>
            </p:nvSpPr>
            <p:spPr>
              <a:xfrm>
                <a:off x="2480733" y="2999528"/>
                <a:ext cx="1703465" cy="68774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International Activities, Research Security, and Interagency Coordination</a:t>
                </a:r>
              </a:p>
            </p:txBody>
          </p:sp>
          <p:sp>
            <p:nvSpPr>
              <p:cNvPr id="17" name="Rectangle 16"/>
              <p:cNvSpPr/>
              <p:nvPr/>
            </p:nvSpPr>
            <p:spPr>
              <a:xfrm>
                <a:off x="2480733" y="3801183"/>
                <a:ext cx="1702635" cy="54864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Communications &amp; Public Affairs</a:t>
                </a:r>
              </a:p>
            </p:txBody>
          </p:sp>
          <p:sp>
            <p:nvSpPr>
              <p:cNvPr id="18" name="Rectangle 17"/>
              <p:cNvSpPr/>
              <p:nvPr/>
            </p:nvSpPr>
            <p:spPr>
              <a:xfrm>
                <a:off x="2480733" y="4463733"/>
                <a:ext cx="1702635"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Scientific &amp; Technical Information</a:t>
                </a:r>
              </a:p>
            </p:txBody>
          </p:sp>
          <p:sp>
            <p:nvSpPr>
              <p:cNvPr id="19" name="Rectangle 18"/>
              <p:cNvSpPr/>
              <p:nvPr/>
            </p:nvSpPr>
            <p:spPr>
              <a:xfrm>
                <a:off x="2480733" y="5102576"/>
                <a:ext cx="1702635"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Sponsored Activities</a:t>
                </a:r>
              </a:p>
            </p:txBody>
          </p:sp>
          <p:sp>
            <p:nvSpPr>
              <p:cNvPr id="20" name="Rectangle 19"/>
              <p:cNvSpPr/>
              <p:nvPr/>
            </p:nvSpPr>
            <p:spPr>
              <a:xfrm>
                <a:off x="2480733" y="5741419"/>
                <a:ext cx="1702635" cy="5249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00" dirty="0">
                    <a:solidFill>
                      <a:schemeClr val="tx1"/>
                    </a:solidFill>
                  </a:rPr>
                  <a:t>Office of Small Business Innovation Research and Small Business Technology Transfer</a:t>
                </a:r>
              </a:p>
            </p:txBody>
          </p:sp>
        </p:grpSp>
        <p:grpSp>
          <p:nvGrpSpPr>
            <p:cNvPr id="87" name="Group 86"/>
            <p:cNvGrpSpPr/>
            <p:nvPr/>
          </p:nvGrpSpPr>
          <p:grpSpPr>
            <a:xfrm>
              <a:off x="4115291" y="2576594"/>
              <a:ext cx="346380" cy="973310"/>
              <a:chOff x="4115291" y="2576594"/>
              <a:chExt cx="346380" cy="973310"/>
            </a:xfrm>
          </p:grpSpPr>
          <p:cxnSp>
            <p:nvCxnSpPr>
              <p:cNvPr id="65" name="Straight Connector 64"/>
              <p:cNvCxnSpPr/>
              <p:nvPr/>
            </p:nvCxnSpPr>
            <p:spPr>
              <a:xfrm flipH="1">
                <a:off x="4252930" y="2921254"/>
                <a:ext cx="20874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252930" y="3549904"/>
                <a:ext cx="208741"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4115291" y="2576594"/>
                <a:ext cx="142384"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252930" y="2580818"/>
                <a:ext cx="0" cy="969086"/>
              </a:xfrm>
              <a:prstGeom prst="line">
                <a:avLst/>
              </a:prstGeom>
              <a:ln w="15875" cap="sq"/>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347133" y="2017086"/>
              <a:ext cx="2963334" cy="3957430"/>
              <a:chOff x="347133" y="2017086"/>
              <a:chExt cx="2963334" cy="3957430"/>
            </a:xfrm>
          </p:grpSpPr>
          <p:cxnSp>
            <p:nvCxnSpPr>
              <p:cNvPr id="49" name="Straight Connector 48"/>
              <p:cNvCxnSpPr/>
              <p:nvPr/>
            </p:nvCxnSpPr>
            <p:spPr>
              <a:xfrm>
                <a:off x="347133" y="2235202"/>
                <a:ext cx="2963334" cy="0"/>
              </a:xfrm>
              <a:prstGeom prst="line">
                <a:avLst/>
              </a:prstGeom>
              <a:ln w="28575" cap="sq">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47133" y="2235202"/>
                <a:ext cx="0" cy="3610442"/>
              </a:xfrm>
              <a:prstGeom prst="line">
                <a:avLst/>
              </a:prstGeom>
              <a:ln w="28575" cap="sq">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6" idx="1"/>
              </p:cNvCxnSpPr>
              <p:nvPr/>
            </p:nvCxnSpPr>
            <p:spPr>
              <a:xfrm flipH="1">
                <a:off x="347133" y="2568118"/>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47133" y="316038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347133" y="369226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47133" y="426727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47133" y="4773269"/>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347133" y="529652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347133" y="5851994"/>
                <a:ext cx="211667" cy="0"/>
              </a:xfrm>
              <a:prstGeom prst="line">
                <a:avLst/>
              </a:prstGeom>
              <a:ln w="15875" cap="fla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201823" y="2576340"/>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201823" y="3310484"/>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2201823" y="4064237"/>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2201823" y="4730691"/>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2201823" y="5361892"/>
                <a:ext cx="21166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201823" y="5974516"/>
                <a:ext cx="211667" cy="0"/>
              </a:xfrm>
              <a:prstGeom prst="line">
                <a:avLst/>
              </a:prstGeom>
              <a:ln w="15875" cap="fla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193356" y="2235202"/>
                <a:ext cx="0" cy="3732964"/>
              </a:xfrm>
              <a:prstGeom prst="line">
                <a:avLst/>
              </a:prstGeom>
              <a:ln w="28575" cap="sq">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310467" y="2017086"/>
                <a:ext cx="0" cy="218116"/>
              </a:xfrm>
              <a:prstGeom prst="line">
                <a:avLst/>
              </a:prstGeom>
              <a:ln w="28575" cap="sq"/>
            </p:spPr>
            <p:style>
              <a:lnRef idx="1">
                <a:schemeClr val="accent1"/>
              </a:lnRef>
              <a:fillRef idx="0">
                <a:schemeClr val="accent1"/>
              </a:fillRef>
              <a:effectRef idx="0">
                <a:schemeClr val="accent1"/>
              </a:effectRef>
              <a:fontRef idx="minor">
                <a:schemeClr val="tx1"/>
              </a:fontRef>
            </p:style>
          </p:cxnSp>
        </p:grpSp>
      </p:grpSp>
      <p:grpSp>
        <p:nvGrpSpPr>
          <p:cNvPr id="120" name="Group 119"/>
          <p:cNvGrpSpPr/>
          <p:nvPr/>
        </p:nvGrpSpPr>
        <p:grpSpPr>
          <a:xfrm>
            <a:off x="6311885" y="1407486"/>
            <a:ext cx="5486035" cy="4514506"/>
            <a:chOff x="6311885" y="1407486"/>
            <a:chExt cx="5486035" cy="4514506"/>
          </a:xfrm>
        </p:grpSpPr>
        <p:sp>
          <p:nvSpPr>
            <p:cNvPr id="5" name="Rectangle 4"/>
            <p:cNvSpPr/>
            <p:nvPr/>
          </p:nvSpPr>
          <p:spPr>
            <a:xfrm>
              <a:off x="6311886" y="1407486"/>
              <a:ext cx="5486034"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Deputy Director for Operations</a:t>
              </a:r>
            </a:p>
            <a:p>
              <a:pPr algn="ctr"/>
              <a:r>
                <a:rPr lang="en-US" sz="1400" dirty="0"/>
                <a:t>Juston Fontaine</a:t>
              </a:r>
            </a:p>
          </p:txBody>
        </p:sp>
        <p:grpSp>
          <p:nvGrpSpPr>
            <p:cNvPr id="44" name="Group 43"/>
            <p:cNvGrpSpPr/>
            <p:nvPr/>
          </p:nvGrpSpPr>
          <p:grpSpPr>
            <a:xfrm>
              <a:off x="6524137" y="2305652"/>
              <a:ext cx="1624316" cy="3616340"/>
              <a:chOff x="6630684" y="2305652"/>
              <a:chExt cx="1624316" cy="3616340"/>
            </a:xfrm>
          </p:grpSpPr>
          <p:sp>
            <p:nvSpPr>
              <p:cNvPr id="21" name="Rectangle 20"/>
              <p:cNvSpPr/>
              <p:nvPr/>
            </p:nvSpPr>
            <p:spPr>
              <a:xfrm>
                <a:off x="6630684" y="230565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Ames Site Office</a:t>
                </a:r>
              </a:p>
            </p:txBody>
          </p:sp>
          <p:sp>
            <p:nvSpPr>
              <p:cNvPr id="22" name="Rectangle 21"/>
              <p:cNvSpPr/>
              <p:nvPr/>
            </p:nvSpPr>
            <p:spPr>
              <a:xfrm>
                <a:off x="6630684" y="264850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Argonne Site Office</a:t>
                </a:r>
              </a:p>
            </p:txBody>
          </p:sp>
          <p:sp>
            <p:nvSpPr>
              <p:cNvPr id="23" name="Rectangle 22"/>
              <p:cNvSpPr/>
              <p:nvPr/>
            </p:nvSpPr>
            <p:spPr>
              <a:xfrm>
                <a:off x="6630684" y="299135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Berkeley Site Office</a:t>
                </a:r>
              </a:p>
            </p:txBody>
          </p:sp>
          <p:sp>
            <p:nvSpPr>
              <p:cNvPr id="24" name="Rectangle 23"/>
              <p:cNvSpPr/>
              <p:nvPr/>
            </p:nvSpPr>
            <p:spPr>
              <a:xfrm>
                <a:off x="6630684" y="333420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Brookhaven Site Office</a:t>
                </a:r>
              </a:p>
            </p:txBody>
          </p:sp>
          <p:sp>
            <p:nvSpPr>
              <p:cNvPr id="25" name="Rectangle 24"/>
              <p:cNvSpPr/>
              <p:nvPr/>
            </p:nvSpPr>
            <p:spPr>
              <a:xfrm>
                <a:off x="6630684" y="367705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Fermi Site Office</a:t>
                </a:r>
              </a:p>
            </p:txBody>
          </p:sp>
          <p:sp>
            <p:nvSpPr>
              <p:cNvPr id="26" name="Rectangle 25"/>
              <p:cNvSpPr/>
              <p:nvPr/>
            </p:nvSpPr>
            <p:spPr>
              <a:xfrm>
                <a:off x="6630684" y="4019902"/>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ORNL Site Office</a:t>
                </a:r>
              </a:p>
            </p:txBody>
          </p:sp>
          <p:sp>
            <p:nvSpPr>
              <p:cNvPr id="27" name="Rectangle 26"/>
              <p:cNvSpPr/>
              <p:nvPr/>
            </p:nvSpPr>
            <p:spPr>
              <a:xfrm>
                <a:off x="6630684" y="4362752"/>
                <a:ext cx="1624316" cy="4392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Pacific Northwest Site Office</a:t>
                </a:r>
              </a:p>
            </p:txBody>
          </p:sp>
          <p:sp>
            <p:nvSpPr>
              <p:cNvPr id="28" name="Rectangle 27"/>
              <p:cNvSpPr/>
              <p:nvPr/>
            </p:nvSpPr>
            <p:spPr>
              <a:xfrm>
                <a:off x="6630684" y="4870531"/>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Princeton Site Office</a:t>
                </a:r>
              </a:p>
            </p:txBody>
          </p:sp>
          <p:sp>
            <p:nvSpPr>
              <p:cNvPr id="29" name="Rectangle 28"/>
              <p:cNvSpPr/>
              <p:nvPr/>
            </p:nvSpPr>
            <p:spPr>
              <a:xfrm>
                <a:off x="6630684" y="5213381"/>
                <a:ext cx="1624316" cy="2743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SLAC Site Office</a:t>
                </a:r>
              </a:p>
            </p:txBody>
          </p:sp>
          <p:sp>
            <p:nvSpPr>
              <p:cNvPr id="30" name="Rectangle 29"/>
              <p:cNvSpPr/>
              <p:nvPr/>
            </p:nvSpPr>
            <p:spPr>
              <a:xfrm>
                <a:off x="6630684" y="5556232"/>
                <a:ext cx="1624316" cy="36576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Thomas Jefferson Site Office</a:t>
                </a:r>
              </a:p>
            </p:txBody>
          </p:sp>
        </p:grpSp>
        <p:grpSp>
          <p:nvGrpSpPr>
            <p:cNvPr id="43" name="Group 42"/>
            <p:cNvGrpSpPr/>
            <p:nvPr/>
          </p:nvGrpSpPr>
          <p:grpSpPr>
            <a:xfrm>
              <a:off x="8538410" y="2374232"/>
              <a:ext cx="1624316" cy="3315120"/>
              <a:chOff x="8504385" y="2374232"/>
              <a:chExt cx="1624316" cy="3315120"/>
            </a:xfrm>
          </p:grpSpPr>
          <p:sp>
            <p:nvSpPr>
              <p:cNvPr id="31" name="Rectangle 30"/>
              <p:cNvSpPr/>
              <p:nvPr/>
            </p:nvSpPr>
            <p:spPr>
              <a:xfrm>
                <a:off x="8504385" y="237423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Science Laboratories Infrastructure</a:t>
                </a:r>
              </a:p>
            </p:txBody>
          </p:sp>
          <p:sp>
            <p:nvSpPr>
              <p:cNvPr id="32" name="Rectangle 31"/>
              <p:cNvSpPr/>
              <p:nvPr/>
            </p:nvSpPr>
            <p:spPr>
              <a:xfrm>
                <a:off x="8504385" y="285817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Isotope R&amp;D and Production</a:t>
                </a:r>
              </a:p>
            </p:txBody>
          </p:sp>
          <p:sp>
            <p:nvSpPr>
              <p:cNvPr id="33" name="Rectangle 32"/>
              <p:cNvSpPr/>
              <p:nvPr/>
            </p:nvSpPr>
            <p:spPr>
              <a:xfrm>
                <a:off x="8504385" y="334211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Safety &amp; Security</a:t>
                </a:r>
              </a:p>
            </p:txBody>
          </p:sp>
          <p:sp>
            <p:nvSpPr>
              <p:cNvPr id="34" name="Rectangle 33"/>
              <p:cNvSpPr/>
              <p:nvPr/>
            </p:nvSpPr>
            <p:spPr>
              <a:xfrm>
                <a:off x="8504385" y="382605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Acquisition Management</a:t>
                </a:r>
              </a:p>
            </p:txBody>
          </p:sp>
          <p:sp>
            <p:nvSpPr>
              <p:cNvPr id="35" name="Rectangle 34"/>
              <p:cNvSpPr/>
              <p:nvPr/>
            </p:nvSpPr>
            <p:spPr>
              <a:xfrm>
                <a:off x="8504385" y="430999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Laboratory Policy</a:t>
                </a:r>
              </a:p>
            </p:txBody>
          </p:sp>
          <p:sp>
            <p:nvSpPr>
              <p:cNvPr id="36" name="Rectangle 35"/>
              <p:cNvSpPr/>
              <p:nvPr/>
            </p:nvSpPr>
            <p:spPr>
              <a:xfrm>
                <a:off x="8504385" y="479393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Consolidated Service Center</a:t>
                </a:r>
              </a:p>
            </p:txBody>
          </p:sp>
          <p:sp>
            <p:nvSpPr>
              <p:cNvPr id="37" name="Rectangle 36"/>
              <p:cNvSpPr/>
              <p:nvPr/>
            </p:nvSpPr>
            <p:spPr>
              <a:xfrm>
                <a:off x="8504385" y="5277872"/>
                <a:ext cx="1624316" cy="4114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Corporate Business Operations</a:t>
                </a:r>
              </a:p>
            </p:txBody>
          </p:sp>
        </p:grpSp>
        <p:grpSp>
          <p:nvGrpSpPr>
            <p:cNvPr id="42" name="Group 41"/>
            <p:cNvGrpSpPr/>
            <p:nvPr/>
          </p:nvGrpSpPr>
          <p:grpSpPr>
            <a:xfrm>
              <a:off x="10517759" y="3162934"/>
              <a:ext cx="1280160" cy="2313908"/>
              <a:chOff x="10552684" y="3162934"/>
              <a:chExt cx="1280160" cy="2313908"/>
            </a:xfrm>
          </p:grpSpPr>
          <p:sp>
            <p:nvSpPr>
              <p:cNvPr id="38" name="Rectangle 37"/>
              <p:cNvSpPr/>
              <p:nvPr/>
            </p:nvSpPr>
            <p:spPr>
              <a:xfrm>
                <a:off x="10552684" y="3162934"/>
                <a:ext cx="1280160" cy="5269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Information Management</a:t>
                </a:r>
              </a:p>
            </p:txBody>
          </p:sp>
          <p:sp>
            <p:nvSpPr>
              <p:cNvPr id="39" name="Rectangle 38"/>
              <p:cNvSpPr/>
              <p:nvPr/>
            </p:nvSpPr>
            <p:spPr>
              <a:xfrm>
                <a:off x="10552684" y="3781837"/>
                <a:ext cx="1280160" cy="4572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Budget</a:t>
                </a:r>
              </a:p>
            </p:txBody>
          </p:sp>
          <p:sp>
            <p:nvSpPr>
              <p:cNvPr id="40" name="Rectangle 39"/>
              <p:cNvSpPr/>
              <p:nvPr/>
            </p:nvSpPr>
            <p:spPr>
              <a:xfrm>
                <a:off x="10552684" y="4331018"/>
                <a:ext cx="1280160" cy="5269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Resource Management</a:t>
                </a:r>
              </a:p>
            </p:txBody>
          </p:sp>
          <p:sp>
            <p:nvSpPr>
              <p:cNvPr id="41" name="Rectangle 40"/>
              <p:cNvSpPr/>
              <p:nvPr/>
            </p:nvSpPr>
            <p:spPr>
              <a:xfrm>
                <a:off x="10552684" y="4949920"/>
                <a:ext cx="1280160" cy="5269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Office of Project Assessment</a:t>
                </a:r>
              </a:p>
            </p:txBody>
          </p:sp>
        </p:grpSp>
        <p:grpSp>
          <p:nvGrpSpPr>
            <p:cNvPr id="92" name="Group 91"/>
            <p:cNvGrpSpPr/>
            <p:nvPr/>
          </p:nvGrpSpPr>
          <p:grpSpPr>
            <a:xfrm>
              <a:off x="10162726" y="3435127"/>
              <a:ext cx="351040" cy="2052574"/>
              <a:chOff x="10162726" y="3435127"/>
              <a:chExt cx="351040" cy="2052574"/>
            </a:xfrm>
          </p:grpSpPr>
          <p:cxnSp>
            <p:nvCxnSpPr>
              <p:cNvPr id="83" name="Straight Connector 82"/>
              <p:cNvCxnSpPr/>
              <p:nvPr/>
            </p:nvCxnSpPr>
            <p:spPr>
              <a:xfrm flipH="1">
                <a:off x="10305025" y="4008659"/>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0305025" y="4599209"/>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10162726" y="5487701"/>
                <a:ext cx="142384"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0305025" y="3435127"/>
                <a:ext cx="0" cy="2052574"/>
              </a:xfrm>
              <a:prstGeom prst="line">
                <a:avLst/>
              </a:prstGeom>
              <a:ln w="158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10305025" y="3435127"/>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305025" y="5200871"/>
                <a:ext cx="208741"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6311885" y="2017086"/>
              <a:ext cx="2963334" cy="3729498"/>
              <a:chOff x="6311885" y="2017086"/>
              <a:chExt cx="2963334" cy="3729498"/>
            </a:xfrm>
          </p:grpSpPr>
          <p:cxnSp>
            <p:nvCxnSpPr>
              <p:cNvPr id="94" name="Straight Connector 93"/>
              <p:cNvCxnSpPr/>
              <p:nvPr/>
            </p:nvCxnSpPr>
            <p:spPr>
              <a:xfrm>
                <a:off x="6311885" y="2235202"/>
                <a:ext cx="2963334" cy="0"/>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311885" y="2235202"/>
                <a:ext cx="0" cy="3503910"/>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6311885" y="2453818"/>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6311885" y="312990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6311885" y="37989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311885" y="416821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6311885" y="4590389"/>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6311885" y="53422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6311885" y="5746584"/>
                <a:ext cx="211667" cy="0"/>
              </a:xfrm>
              <a:prstGeom prst="line">
                <a:avLst/>
              </a:prstGeom>
              <a:ln w="15875" cap="flat">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8326595" y="25763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8326595" y="3066644"/>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8326595" y="4064237"/>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8326595" y="4517331"/>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326595" y="500375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8326595" y="5482391"/>
                <a:ext cx="211667" cy="0"/>
              </a:xfrm>
              <a:prstGeom prst="line">
                <a:avLst/>
              </a:prstGeom>
              <a:ln w="15875" cap="flat">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318128" y="2235202"/>
                <a:ext cx="0" cy="3241640"/>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9275219" y="2017086"/>
                <a:ext cx="0" cy="218116"/>
              </a:xfrm>
              <a:prstGeom prst="line">
                <a:avLst/>
              </a:prstGeom>
              <a:ln w="28575" cap="sq">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311885" y="278566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311885" y="347136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6311885" y="5010840"/>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326595" y="3547852"/>
                <a:ext cx="211667"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26" name="Left Brace 125"/>
          <p:cNvSpPr/>
          <p:nvPr/>
        </p:nvSpPr>
        <p:spPr>
          <a:xfrm rot="5400000">
            <a:off x="6107636" y="-1760097"/>
            <a:ext cx="370414" cy="5964752"/>
          </a:xfrm>
          <a:prstGeom prst="leftBrace">
            <a:avLst>
              <a:gd name="adj1" fmla="val 0"/>
              <a:gd name="adj2" fmla="val 5413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Slide Number Placeholder 50">
            <a:extLst>
              <a:ext uri="{FF2B5EF4-FFF2-40B4-BE49-F238E27FC236}">
                <a16:creationId xmlns:a16="http://schemas.microsoft.com/office/drawing/2014/main" id="{02ABB849-7403-7D26-F82C-D081E93535DB}"/>
              </a:ext>
            </a:extLst>
          </p:cNvPr>
          <p:cNvSpPr>
            <a:spLocks noGrp="1"/>
          </p:cNvSpPr>
          <p:nvPr>
            <p:ph type="sldNum" sz="quarter" idx="4"/>
          </p:nvPr>
        </p:nvSpPr>
        <p:spPr/>
        <p:txBody>
          <a:bodyPr/>
          <a:lstStyle/>
          <a:p>
            <a:fld id="{835B6AD7-18B8-4C9C-AA70-ABD830A869AC}" type="slidenum">
              <a:rPr lang="en-US" smtClean="0"/>
              <a:pPr/>
              <a:t>4</a:t>
            </a:fld>
            <a:endParaRPr lang="en-US" dirty="0"/>
          </a:p>
        </p:txBody>
      </p:sp>
      <p:sp>
        <p:nvSpPr>
          <p:cNvPr id="48" name="TextBox 47">
            <a:extLst>
              <a:ext uri="{FF2B5EF4-FFF2-40B4-BE49-F238E27FC236}">
                <a16:creationId xmlns:a16="http://schemas.microsoft.com/office/drawing/2014/main" id="{0545FDBF-0395-0794-0DE9-117DB8642A92}"/>
              </a:ext>
            </a:extLst>
          </p:cNvPr>
          <p:cNvSpPr txBox="1"/>
          <p:nvPr/>
        </p:nvSpPr>
        <p:spPr>
          <a:xfrm>
            <a:off x="178187" y="176365"/>
            <a:ext cx="3856603" cy="646331"/>
          </a:xfrm>
          <a:prstGeom prst="rect">
            <a:avLst/>
          </a:prstGeom>
          <a:noFill/>
        </p:spPr>
        <p:txBody>
          <a:bodyPr wrap="square" rtlCol="0">
            <a:spAutoFit/>
          </a:bodyPr>
          <a:lstStyle/>
          <a:p>
            <a:r>
              <a:rPr lang="en-US" sz="3600" dirty="0">
                <a:solidFill>
                  <a:schemeClr val="bg1"/>
                </a:solidFill>
                <a:highlight>
                  <a:srgbClr val="000080"/>
                </a:highlight>
              </a:rPr>
              <a:t>Office of Science</a:t>
            </a:r>
          </a:p>
        </p:txBody>
      </p:sp>
      <p:sp>
        <p:nvSpPr>
          <p:cNvPr id="53" name="Rectangle 52">
            <a:extLst>
              <a:ext uri="{FF2B5EF4-FFF2-40B4-BE49-F238E27FC236}">
                <a16:creationId xmlns:a16="http://schemas.microsoft.com/office/drawing/2014/main" id="{15711E56-12C6-3FBD-42B4-65E658A034EA}"/>
              </a:ext>
            </a:extLst>
          </p:cNvPr>
          <p:cNvSpPr/>
          <p:nvPr/>
        </p:nvSpPr>
        <p:spPr>
          <a:xfrm>
            <a:off x="516809" y="4515732"/>
            <a:ext cx="1506721" cy="471286"/>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Connector 61">
            <a:extLst>
              <a:ext uri="{FF2B5EF4-FFF2-40B4-BE49-F238E27FC236}">
                <a16:creationId xmlns:a16="http://schemas.microsoft.com/office/drawing/2014/main" id="{D0B81B62-4D1C-96B1-E36F-D4683E81D1B9}"/>
              </a:ext>
            </a:extLst>
          </p:cNvPr>
          <p:cNvCxnSpPr>
            <a:stCxn id="12" idx="1"/>
            <a:endCxn id="12" idx="1"/>
          </p:cNvCxnSpPr>
          <p:nvPr/>
        </p:nvCxnSpPr>
        <p:spPr>
          <a:xfrm>
            <a:off x="558797" y="5857722"/>
            <a:ext cx="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74" name="Connector: Elbow 73">
            <a:extLst>
              <a:ext uri="{FF2B5EF4-FFF2-40B4-BE49-F238E27FC236}">
                <a16:creationId xmlns:a16="http://schemas.microsoft.com/office/drawing/2014/main" id="{4D94A0ED-2115-1109-4BCF-C8DC7AC5AB2A}"/>
              </a:ext>
            </a:extLst>
          </p:cNvPr>
          <p:cNvCxnSpPr>
            <a:cxnSpLocks/>
          </p:cNvCxnSpPr>
          <p:nvPr/>
        </p:nvCxnSpPr>
        <p:spPr>
          <a:xfrm rot="5400000" flipH="1" flipV="1">
            <a:off x="39687" y="5196312"/>
            <a:ext cx="1089755" cy="233069"/>
          </a:xfrm>
          <a:prstGeom prst="bentConnector3">
            <a:avLst>
              <a:gd name="adj1" fmla="val 50000"/>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7E1FC20C-6EF8-03FA-53A2-64B2577DACCE}"/>
              </a:ext>
            </a:extLst>
          </p:cNvPr>
          <p:cNvSpPr/>
          <p:nvPr/>
        </p:nvSpPr>
        <p:spPr>
          <a:xfrm>
            <a:off x="589629" y="5580385"/>
            <a:ext cx="1433902" cy="471286"/>
          </a:xfrm>
          <a:prstGeom prst="rect">
            <a:avLst/>
          </a:prstGeom>
          <a:noFill/>
          <a:ln w="5715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46781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company&#10;&#10;Description automatically generated">
            <a:extLst>
              <a:ext uri="{FF2B5EF4-FFF2-40B4-BE49-F238E27FC236}">
                <a16:creationId xmlns:a16="http://schemas.microsoft.com/office/drawing/2014/main" id="{66454FE8-44E7-2436-3D2C-928A45499B10}"/>
              </a:ext>
            </a:extLst>
          </p:cNvPr>
          <p:cNvPicPr>
            <a:picLocks noChangeAspect="1"/>
          </p:cNvPicPr>
          <p:nvPr/>
        </p:nvPicPr>
        <p:blipFill>
          <a:blip r:embed="rId2"/>
          <a:stretch>
            <a:fillRect/>
          </a:stretch>
        </p:blipFill>
        <p:spPr>
          <a:xfrm>
            <a:off x="1973791" y="68263"/>
            <a:ext cx="8244417" cy="6183312"/>
          </a:xfrm>
          <a:prstGeom prst="rect">
            <a:avLst/>
          </a:prstGeom>
          <a:noFill/>
        </p:spPr>
      </p:pic>
      <p:sp>
        <p:nvSpPr>
          <p:cNvPr id="3" name="Slide Number Placeholder 50">
            <a:extLst>
              <a:ext uri="{FF2B5EF4-FFF2-40B4-BE49-F238E27FC236}">
                <a16:creationId xmlns:a16="http://schemas.microsoft.com/office/drawing/2014/main" id="{EC783668-1B53-6438-AF49-82CC46B979EF}"/>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pPr/>
              <a:t>5</a:t>
            </a:fld>
            <a:endParaRPr lang="en-US" dirty="0"/>
          </a:p>
        </p:txBody>
      </p:sp>
      <p:sp>
        <p:nvSpPr>
          <p:cNvPr id="4" name="Rectangle 3">
            <a:extLst>
              <a:ext uri="{FF2B5EF4-FFF2-40B4-BE49-F238E27FC236}">
                <a16:creationId xmlns:a16="http://schemas.microsoft.com/office/drawing/2014/main" id="{C1FFB0C5-A879-352F-9356-CFD57CD81153}"/>
              </a:ext>
            </a:extLst>
          </p:cNvPr>
          <p:cNvSpPr/>
          <p:nvPr/>
        </p:nvSpPr>
        <p:spPr>
          <a:xfrm rot="20192095">
            <a:off x="-66494" y="2691966"/>
            <a:ext cx="12078704" cy="9144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chemeClr val="bg2">
                    <a:lumMod val="50000"/>
                  </a:schemeClr>
                </a:solidFill>
              </a:rPr>
              <a:t>Previous HEP Org Chart</a:t>
            </a:r>
          </a:p>
        </p:txBody>
      </p:sp>
    </p:spTree>
    <p:extLst>
      <p:ext uri="{BB962C8B-B14F-4D97-AF65-F5344CB8AC3E}">
        <p14:creationId xmlns:p14="http://schemas.microsoft.com/office/powerpoint/2010/main" val="21071570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AEAFD0-4D3E-64C7-AF88-E7C75D06B333}"/>
              </a:ext>
            </a:extLst>
          </p:cNvPr>
          <p:cNvSpPr>
            <a:spLocks noGrp="1"/>
          </p:cNvSpPr>
          <p:nvPr>
            <p:ph type="sldNum" sz="quarter" idx="4"/>
          </p:nvPr>
        </p:nvSpPr>
        <p:spPr/>
        <p:txBody>
          <a:bodyPr/>
          <a:lstStyle/>
          <a:p>
            <a:fld id="{835B6AD7-18B8-4C9C-AA70-ABD830A869AC}" type="slidenum">
              <a:rPr lang="en-US" smtClean="0"/>
              <a:t>6</a:t>
            </a:fld>
            <a:endParaRPr lang="en-US"/>
          </a:p>
        </p:txBody>
      </p:sp>
      <p:grpSp>
        <p:nvGrpSpPr>
          <p:cNvPr id="3" name="Group 2">
            <a:extLst>
              <a:ext uri="{FF2B5EF4-FFF2-40B4-BE49-F238E27FC236}">
                <a16:creationId xmlns:a16="http://schemas.microsoft.com/office/drawing/2014/main" id="{03A74EC3-D674-7AF4-5790-4E44639B3725}"/>
              </a:ext>
            </a:extLst>
          </p:cNvPr>
          <p:cNvGrpSpPr/>
          <p:nvPr/>
        </p:nvGrpSpPr>
        <p:grpSpPr>
          <a:xfrm>
            <a:off x="315317" y="89871"/>
            <a:ext cx="10026862" cy="6667400"/>
            <a:chOff x="298208" y="161819"/>
            <a:chExt cx="10444215" cy="6595451"/>
          </a:xfrm>
        </p:grpSpPr>
        <p:sp>
          <p:nvSpPr>
            <p:cNvPr id="4" name="TextBox 3">
              <a:extLst>
                <a:ext uri="{FF2B5EF4-FFF2-40B4-BE49-F238E27FC236}">
                  <a16:creationId xmlns:a16="http://schemas.microsoft.com/office/drawing/2014/main" id="{6874268C-231E-B705-C022-7376C8023D5B}"/>
                </a:ext>
              </a:extLst>
            </p:cNvPr>
            <p:cNvSpPr txBox="1"/>
            <p:nvPr/>
          </p:nvSpPr>
          <p:spPr>
            <a:xfrm>
              <a:off x="756318" y="161819"/>
              <a:ext cx="2801520" cy="954107"/>
            </a:xfrm>
            <a:prstGeom prst="rect">
              <a:avLst/>
            </a:prstGeom>
            <a:noFill/>
            <a:ln w="19050">
              <a:solidFill>
                <a:schemeClr val="tx1"/>
              </a:solidFill>
            </a:ln>
          </p:spPr>
          <p:txBody>
            <a:bodyPr wrap="square" rtlCol="0">
              <a:spAutoFit/>
            </a:bodyPr>
            <a:lstStyle/>
            <a:p>
              <a:pPr algn="ctr"/>
              <a:r>
                <a:rPr lang="en-US" sz="1200" b="1" dirty="0"/>
                <a:t>HEP Budget and Planning</a:t>
              </a:r>
            </a:p>
            <a:p>
              <a:pPr algn="ctr"/>
              <a:endParaRPr lang="en-US" sz="1100" dirty="0">
                <a:solidFill>
                  <a:srgbClr val="002060"/>
                </a:solidFill>
              </a:endParaRPr>
            </a:p>
            <a:p>
              <a:pPr algn="ctr"/>
              <a:r>
                <a:rPr lang="en-US" sz="1100" dirty="0">
                  <a:solidFill>
                    <a:srgbClr val="002060"/>
                  </a:solidFill>
                </a:rPr>
                <a:t>Michelle Bandy</a:t>
              </a:r>
            </a:p>
            <a:p>
              <a:pPr algn="ctr"/>
              <a:r>
                <a:rPr lang="en-US" sz="1100" dirty="0">
                  <a:solidFill>
                    <a:srgbClr val="002060"/>
                  </a:solidFill>
                </a:rPr>
                <a:t>Erin Cruz</a:t>
              </a:r>
            </a:p>
            <a:p>
              <a:pPr algn="ctr"/>
              <a:r>
                <a:rPr lang="en-US" sz="1100" dirty="0">
                  <a:solidFill>
                    <a:srgbClr val="002060"/>
                  </a:solidFill>
                </a:rPr>
                <a:t>Alan Stone</a:t>
              </a:r>
            </a:p>
          </p:txBody>
        </p:sp>
        <p:cxnSp>
          <p:nvCxnSpPr>
            <p:cNvPr id="5" name="Straight Connector 4">
              <a:extLst>
                <a:ext uri="{FF2B5EF4-FFF2-40B4-BE49-F238E27FC236}">
                  <a16:creationId xmlns:a16="http://schemas.microsoft.com/office/drawing/2014/main" id="{C8662960-FF1F-FA5B-13CA-24D12EEC5065}"/>
                </a:ext>
              </a:extLst>
            </p:cNvPr>
            <p:cNvCxnSpPr>
              <a:cxnSpLocks/>
            </p:cNvCxnSpPr>
            <p:nvPr/>
          </p:nvCxnSpPr>
          <p:spPr>
            <a:xfrm>
              <a:off x="3557838" y="677751"/>
              <a:ext cx="2141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33C37B6E-0691-3D81-96AB-E58973C76A20}"/>
                </a:ext>
              </a:extLst>
            </p:cNvPr>
            <p:cNvCxnSpPr>
              <a:cxnSpLocks/>
            </p:cNvCxnSpPr>
            <p:nvPr/>
          </p:nvCxnSpPr>
          <p:spPr>
            <a:xfrm>
              <a:off x="1813138" y="2769181"/>
              <a:ext cx="105340" cy="39361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04C9A25-7CE6-C8F7-0C14-332C72E37E78}"/>
                </a:ext>
              </a:extLst>
            </p:cNvPr>
            <p:cNvCxnSpPr>
              <a:cxnSpLocks/>
              <a:stCxn id="10" idx="0"/>
            </p:cNvCxnSpPr>
            <p:nvPr/>
          </p:nvCxnSpPr>
          <p:spPr>
            <a:xfrm flipH="1">
              <a:off x="9066771" y="2324700"/>
              <a:ext cx="65002" cy="350752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C04CA81-3834-3A31-6923-5F042E3429F1}"/>
                </a:ext>
              </a:extLst>
            </p:cNvPr>
            <p:cNvSpPr txBox="1"/>
            <p:nvPr/>
          </p:nvSpPr>
          <p:spPr>
            <a:xfrm>
              <a:off x="3734618" y="163792"/>
              <a:ext cx="3657600" cy="1631216"/>
            </a:xfrm>
            <a:prstGeom prst="rect">
              <a:avLst/>
            </a:prstGeom>
            <a:solidFill>
              <a:schemeClr val="bg1">
                <a:lumMod val="85000"/>
              </a:schemeClr>
            </a:solidFill>
            <a:ln w="28575">
              <a:solidFill>
                <a:schemeClr val="tx1"/>
              </a:solidFill>
            </a:ln>
          </p:spPr>
          <p:txBody>
            <a:bodyPr wrap="square" rtlCol="0">
              <a:spAutoFit/>
            </a:bodyPr>
            <a:lstStyle/>
            <a:p>
              <a:pPr algn="ctr"/>
              <a:r>
                <a:rPr lang="en-US" b="1" dirty="0">
                  <a:solidFill>
                    <a:srgbClr val="FF0000"/>
                  </a:solidFill>
                </a:rPr>
                <a:t>Office of High Energy Physics</a:t>
              </a:r>
            </a:p>
            <a:p>
              <a:pPr algn="ctr"/>
              <a:endParaRPr lang="en-US" sz="1600" b="1" dirty="0">
                <a:solidFill>
                  <a:srgbClr val="002060"/>
                </a:solidFill>
              </a:endParaRPr>
            </a:p>
            <a:p>
              <a:pPr algn="ctr"/>
              <a:r>
                <a:rPr lang="en-US" sz="1600" b="1" dirty="0">
                  <a:solidFill>
                    <a:srgbClr val="002060"/>
                  </a:solidFill>
                </a:rPr>
                <a:t>Regina Rameika, Director</a:t>
              </a:r>
            </a:p>
            <a:p>
              <a:pPr algn="ctr"/>
              <a:r>
                <a:rPr lang="en-US" sz="1400" dirty="0">
                  <a:solidFill>
                    <a:srgbClr val="002060"/>
                  </a:solidFill>
                </a:rPr>
                <a:t>Eric Colby, Sr. Technical Advisor</a:t>
              </a:r>
            </a:p>
            <a:p>
              <a:pPr algn="ctr"/>
              <a:r>
                <a:rPr lang="en-US" sz="1200" dirty="0">
                  <a:solidFill>
                    <a:srgbClr val="002060"/>
                  </a:solidFill>
                </a:rPr>
                <a:t>Carol Atherly, Administrative Support (</a:t>
              </a:r>
              <a:r>
                <a:rPr lang="en-US" sz="1200" i="1" dirty="0">
                  <a:solidFill>
                    <a:srgbClr val="002060"/>
                  </a:solidFill>
                </a:rPr>
                <a:t>CONTR</a:t>
              </a:r>
              <a:r>
                <a:rPr lang="en-US" sz="1200" dirty="0">
                  <a:solidFill>
                    <a:srgbClr val="002060"/>
                  </a:solidFill>
                </a:rPr>
                <a:t>)</a:t>
              </a:r>
            </a:p>
            <a:p>
              <a:pPr algn="ctr"/>
              <a:r>
                <a:rPr lang="en-US" sz="1200" dirty="0">
                  <a:solidFill>
                    <a:srgbClr val="002060"/>
                  </a:solidFill>
                </a:rPr>
                <a:t>Janice Hannan, Administrative Support </a:t>
              </a:r>
            </a:p>
            <a:p>
              <a:pPr algn="ctr"/>
              <a:endParaRPr lang="en-US" sz="1200" dirty="0"/>
            </a:p>
          </p:txBody>
        </p:sp>
        <p:sp>
          <p:nvSpPr>
            <p:cNvPr id="9" name="TextBox 8">
              <a:extLst>
                <a:ext uri="{FF2B5EF4-FFF2-40B4-BE49-F238E27FC236}">
                  <a16:creationId xmlns:a16="http://schemas.microsoft.com/office/drawing/2014/main" id="{97E7C42D-C2CC-9B86-59E3-5F030162A953}"/>
                </a:ext>
              </a:extLst>
            </p:cNvPr>
            <p:cNvSpPr txBox="1"/>
            <p:nvPr/>
          </p:nvSpPr>
          <p:spPr>
            <a:xfrm>
              <a:off x="298208" y="2291406"/>
              <a:ext cx="3536135" cy="487129"/>
            </a:xfrm>
            <a:prstGeom prst="rect">
              <a:avLst/>
            </a:prstGeom>
            <a:solidFill>
              <a:schemeClr val="bg1">
                <a:lumMod val="85000"/>
              </a:schemeClr>
            </a:solidFill>
            <a:ln w="19050">
              <a:solidFill>
                <a:schemeClr val="tx1"/>
              </a:solidFill>
            </a:ln>
          </p:spPr>
          <p:txBody>
            <a:bodyPr wrap="square" rtlCol="0">
              <a:spAutoFit/>
            </a:bodyPr>
            <a:lstStyle/>
            <a:p>
              <a:pPr algn="ctr"/>
              <a:r>
                <a:rPr lang="en-US" sz="1400" b="1" dirty="0"/>
                <a:t>Accelerator and Technology Division</a:t>
              </a:r>
              <a:endParaRPr lang="en-US" sz="1400" dirty="0"/>
            </a:p>
            <a:p>
              <a:pPr algn="ctr"/>
              <a:r>
                <a:rPr lang="en-US" sz="1200" b="1" dirty="0">
                  <a:solidFill>
                    <a:srgbClr val="002060"/>
                  </a:solidFill>
                </a:rPr>
                <a:t>Regina Rameika, Acting Director</a:t>
              </a:r>
            </a:p>
          </p:txBody>
        </p:sp>
        <p:sp>
          <p:nvSpPr>
            <p:cNvPr id="10" name="TextBox 9">
              <a:extLst>
                <a:ext uri="{FF2B5EF4-FFF2-40B4-BE49-F238E27FC236}">
                  <a16:creationId xmlns:a16="http://schemas.microsoft.com/office/drawing/2014/main" id="{A3DB95E8-9658-211A-DA66-271814660583}"/>
                </a:ext>
              </a:extLst>
            </p:cNvPr>
            <p:cNvSpPr txBox="1"/>
            <p:nvPr/>
          </p:nvSpPr>
          <p:spPr>
            <a:xfrm>
              <a:off x="7521123" y="2324700"/>
              <a:ext cx="3221300" cy="707886"/>
            </a:xfrm>
            <a:prstGeom prst="rect">
              <a:avLst/>
            </a:prstGeom>
            <a:solidFill>
              <a:schemeClr val="bg1">
                <a:lumMod val="85000"/>
              </a:schemeClr>
            </a:solidFill>
            <a:ln w="19050">
              <a:solidFill>
                <a:schemeClr val="tx1"/>
              </a:solidFill>
            </a:ln>
          </p:spPr>
          <p:txBody>
            <a:bodyPr wrap="square" rtlCol="0">
              <a:spAutoFit/>
            </a:bodyPr>
            <a:lstStyle/>
            <a:p>
              <a:pPr algn="ctr"/>
              <a:r>
                <a:rPr lang="en-US" sz="1400" b="1" dirty="0"/>
                <a:t>Facilities and Projects Division</a:t>
              </a:r>
            </a:p>
            <a:p>
              <a:pPr algn="ctr"/>
              <a:endParaRPr lang="en-US" sz="1400" b="1" dirty="0"/>
            </a:p>
            <a:p>
              <a:pPr algn="ctr"/>
              <a:r>
                <a:rPr lang="en-US" sz="1200" b="1" dirty="0">
                  <a:solidFill>
                    <a:srgbClr val="002060"/>
                  </a:solidFill>
                </a:rPr>
                <a:t>Michael Procario, Director</a:t>
              </a:r>
            </a:p>
          </p:txBody>
        </p:sp>
        <p:cxnSp>
          <p:nvCxnSpPr>
            <p:cNvPr id="11" name="Straight Connector 10">
              <a:extLst>
                <a:ext uri="{FF2B5EF4-FFF2-40B4-BE49-F238E27FC236}">
                  <a16:creationId xmlns:a16="http://schemas.microsoft.com/office/drawing/2014/main" id="{0984E183-1FA6-F587-0579-E98394F7F553}"/>
                </a:ext>
              </a:extLst>
            </p:cNvPr>
            <p:cNvCxnSpPr>
              <a:cxnSpLocks/>
            </p:cNvCxnSpPr>
            <p:nvPr/>
          </p:nvCxnSpPr>
          <p:spPr>
            <a:xfrm flipV="1">
              <a:off x="1832642" y="2173873"/>
              <a:ext cx="7865728" cy="33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BC5187B-5F39-75A0-97AC-6FAF6CCBF184}"/>
                </a:ext>
              </a:extLst>
            </p:cNvPr>
            <p:cNvCxnSpPr>
              <a:cxnSpLocks/>
            </p:cNvCxnSpPr>
            <p:nvPr/>
          </p:nvCxnSpPr>
          <p:spPr>
            <a:xfrm>
              <a:off x="5538724" y="1786508"/>
              <a:ext cx="0" cy="44893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3" name="TextBox 12">
              <a:extLst>
                <a:ext uri="{FF2B5EF4-FFF2-40B4-BE49-F238E27FC236}">
                  <a16:creationId xmlns:a16="http://schemas.microsoft.com/office/drawing/2014/main" id="{9CD9E2E2-88FA-E61E-6BB9-4AE11F8C25BF}"/>
                </a:ext>
              </a:extLst>
            </p:cNvPr>
            <p:cNvSpPr txBox="1"/>
            <p:nvPr/>
          </p:nvSpPr>
          <p:spPr>
            <a:xfrm>
              <a:off x="4380941" y="3132623"/>
              <a:ext cx="2364742" cy="615553"/>
            </a:xfrm>
            <a:prstGeom prst="rect">
              <a:avLst/>
            </a:prstGeom>
            <a:ln w="19050">
              <a:solidFill>
                <a:schemeClr val="tx1"/>
              </a:solidFill>
            </a:ln>
          </p:spPr>
          <p:txBody>
            <a:bodyPr wrap="square" rtlCol="0">
              <a:spAutoFit/>
            </a:bodyPr>
            <a:lstStyle/>
            <a:p>
              <a:pPr algn="ctr"/>
              <a:r>
                <a:rPr lang="en-US" sz="1200" b="1" dirty="0"/>
                <a:t>Energy Frontier</a:t>
              </a:r>
            </a:p>
            <a:p>
              <a:pPr algn="ctr"/>
              <a:r>
                <a:rPr lang="en-US" sz="1100" dirty="0">
                  <a:solidFill>
                    <a:srgbClr val="002060"/>
                  </a:solidFill>
                </a:rPr>
                <a:t>Abid Patwa</a:t>
              </a:r>
            </a:p>
            <a:p>
              <a:pPr algn="ctr"/>
              <a:r>
                <a:rPr lang="en-US" sz="1100" i="1" dirty="0">
                  <a:solidFill>
                    <a:srgbClr val="002060"/>
                  </a:solidFill>
                </a:rPr>
                <a:t>Charles Young (</a:t>
              </a:r>
              <a:r>
                <a:rPr lang="en-US" sz="1100" i="1" dirty="0" err="1">
                  <a:solidFill>
                    <a:srgbClr val="002060"/>
                  </a:solidFill>
                </a:rPr>
                <a:t>Detailee</a:t>
              </a:r>
              <a:r>
                <a:rPr lang="en-US" sz="1100" i="1" dirty="0">
                  <a:solidFill>
                    <a:srgbClr val="002060"/>
                  </a:solidFill>
                </a:rPr>
                <a:t>)</a:t>
              </a:r>
            </a:p>
          </p:txBody>
        </p:sp>
        <p:sp useBgFill="1">
          <p:nvSpPr>
            <p:cNvPr id="14" name="TextBox 13">
              <a:extLst>
                <a:ext uri="{FF2B5EF4-FFF2-40B4-BE49-F238E27FC236}">
                  <a16:creationId xmlns:a16="http://schemas.microsoft.com/office/drawing/2014/main" id="{006B561F-78C9-9BBB-B7C7-096CFB096C19}"/>
                </a:ext>
              </a:extLst>
            </p:cNvPr>
            <p:cNvSpPr txBox="1"/>
            <p:nvPr/>
          </p:nvSpPr>
          <p:spPr>
            <a:xfrm>
              <a:off x="4368095" y="3831288"/>
              <a:ext cx="2364741" cy="784830"/>
            </a:xfrm>
            <a:prstGeom prst="rect">
              <a:avLst/>
            </a:prstGeom>
            <a:ln w="19050">
              <a:solidFill>
                <a:schemeClr val="tx1"/>
              </a:solidFill>
            </a:ln>
          </p:spPr>
          <p:txBody>
            <a:bodyPr wrap="square" rtlCol="0">
              <a:spAutoFit/>
            </a:bodyPr>
            <a:lstStyle/>
            <a:p>
              <a:pPr algn="ctr"/>
              <a:r>
                <a:rPr lang="en-US" sz="1200" b="1" dirty="0"/>
                <a:t> Intensity Frontier</a:t>
              </a:r>
            </a:p>
            <a:p>
              <a:pPr algn="ctr"/>
              <a:r>
                <a:rPr lang="en-US" sz="1100" dirty="0">
                  <a:solidFill>
                    <a:srgbClr val="002060"/>
                  </a:solidFill>
                </a:rPr>
                <a:t>Brian Beckford</a:t>
              </a:r>
            </a:p>
            <a:p>
              <a:pPr algn="ctr"/>
              <a:r>
                <a:rPr lang="en-US" sz="1100" i="1" dirty="0">
                  <a:solidFill>
                    <a:srgbClr val="002060"/>
                  </a:solidFill>
                </a:rPr>
                <a:t>Jessica </a:t>
              </a:r>
              <a:r>
                <a:rPr lang="en-US" sz="1100" i="1" dirty="0" err="1">
                  <a:solidFill>
                    <a:srgbClr val="002060"/>
                  </a:solidFill>
                </a:rPr>
                <a:t>Esquival</a:t>
              </a:r>
              <a:r>
                <a:rPr lang="en-US" sz="1100" i="1" dirty="0">
                  <a:solidFill>
                    <a:srgbClr val="002060"/>
                  </a:solidFill>
                </a:rPr>
                <a:t> (</a:t>
              </a:r>
              <a:r>
                <a:rPr lang="en-US" sz="1100" i="1" dirty="0" err="1">
                  <a:solidFill>
                    <a:srgbClr val="002060"/>
                  </a:solidFill>
                </a:rPr>
                <a:t>Detailee</a:t>
              </a:r>
              <a:r>
                <a:rPr lang="en-US" sz="1100" i="1" dirty="0">
                  <a:solidFill>
                    <a:srgbClr val="002060"/>
                  </a:solidFill>
                </a:rPr>
                <a:t>)</a:t>
              </a:r>
            </a:p>
            <a:p>
              <a:pPr algn="ctr"/>
              <a:r>
                <a:rPr lang="en-US" sz="1100" i="1" dirty="0">
                  <a:solidFill>
                    <a:srgbClr val="002060"/>
                  </a:solidFill>
                </a:rPr>
                <a:t>Laurence </a:t>
              </a:r>
              <a:r>
                <a:rPr lang="en-US" sz="1100" i="1" dirty="0" err="1">
                  <a:solidFill>
                    <a:srgbClr val="002060"/>
                  </a:solidFill>
                </a:rPr>
                <a:t>Littenberg</a:t>
              </a:r>
              <a:r>
                <a:rPr lang="en-US" sz="1100" i="1" dirty="0">
                  <a:solidFill>
                    <a:srgbClr val="002060"/>
                  </a:solidFill>
                </a:rPr>
                <a:t>  (</a:t>
              </a:r>
              <a:r>
                <a:rPr lang="en-US" sz="1100" i="1" dirty="0" err="1">
                  <a:solidFill>
                    <a:srgbClr val="002060"/>
                  </a:solidFill>
                </a:rPr>
                <a:t>Detailee</a:t>
              </a:r>
              <a:r>
                <a:rPr lang="en-US" sz="1100" i="1" dirty="0">
                  <a:solidFill>
                    <a:srgbClr val="002060"/>
                  </a:solidFill>
                </a:rPr>
                <a:t>)</a:t>
              </a:r>
            </a:p>
          </p:txBody>
        </p:sp>
        <p:sp useBgFill="1">
          <p:nvSpPr>
            <p:cNvPr id="15" name="TextBox 14">
              <a:extLst>
                <a:ext uri="{FF2B5EF4-FFF2-40B4-BE49-F238E27FC236}">
                  <a16:creationId xmlns:a16="http://schemas.microsoft.com/office/drawing/2014/main" id="{AD6C4905-0D86-2494-A82B-C4664ABC43CD}"/>
                </a:ext>
              </a:extLst>
            </p:cNvPr>
            <p:cNvSpPr txBox="1"/>
            <p:nvPr/>
          </p:nvSpPr>
          <p:spPr>
            <a:xfrm>
              <a:off x="4380940" y="4699231"/>
              <a:ext cx="2364741" cy="954107"/>
            </a:xfrm>
            <a:prstGeom prst="rect">
              <a:avLst/>
            </a:prstGeom>
            <a:ln w="19050">
              <a:solidFill>
                <a:schemeClr val="tx1"/>
              </a:solidFill>
            </a:ln>
          </p:spPr>
          <p:txBody>
            <a:bodyPr wrap="square" rtlCol="0">
              <a:spAutoFit/>
            </a:bodyPr>
            <a:lstStyle/>
            <a:p>
              <a:pPr algn="ctr"/>
              <a:r>
                <a:rPr lang="en-US" sz="1200" b="1" dirty="0"/>
                <a:t>Cosmic Frontier</a:t>
              </a:r>
            </a:p>
            <a:p>
              <a:pPr algn="ctr"/>
              <a:r>
                <a:rPr lang="en-US" sz="1100" dirty="0">
                  <a:solidFill>
                    <a:srgbClr val="002060"/>
                  </a:solidFill>
                </a:rPr>
                <a:t>Manuel Bautista</a:t>
              </a:r>
            </a:p>
            <a:p>
              <a:pPr algn="ctr"/>
              <a:r>
                <a:rPr lang="en-US" sz="1100" dirty="0">
                  <a:solidFill>
                    <a:srgbClr val="002060"/>
                  </a:solidFill>
                </a:rPr>
                <a:t>Bryan Field</a:t>
              </a:r>
            </a:p>
            <a:p>
              <a:pPr algn="ctr"/>
              <a:r>
                <a:rPr lang="en-US" sz="1100" dirty="0">
                  <a:solidFill>
                    <a:srgbClr val="002060"/>
                  </a:solidFill>
                </a:rPr>
                <a:t>Kathy Turner</a:t>
              </a:r>
            </a:p>
            <a:p>
              <a:pPr algn="ctr"/>
              <a:r>
                <a:rPr lang="en-US" sz="1100" i="1" dirty="0">
                  <a:solidFill>
                    <a:srgbClr val="002060"/>
                  </a:solidFill>
                </a:rPr>
                <a:t>Chris Jackson (</a:t>
              </a:r>
              <a:r>
                <a:rPr lang="en-US" sz="1100" i="1" dirty="0" err="1">
                  <a:solidFill>
                    <a:srgbClr val="002060"/>
                  </a:solidFill>
                </a:rPr>
                <a:t>Detailee</a:t>
              </a:r>
              <a:r>
                <a:rPr lang="en-US" sz="1100" i="1" dirty="0">
                  <a:solidFill>
                    <a:srgbClr val="002060"/>
                  </a:solidFill>
                </a:rPr>
                <a:t>)</a:t>
              </a:r>
            </a:p>
          </p:txBody>
        </p:sp>
        <p:sp>
          <p:nvSpPr>
            <p:cNvPr id="16" name="TextBox 15">
              <a:extLst>
                <a:ext uri="{FF2B5EF4-FFF2-40B4-BE49-F238E27FC236}">
                  <a16:creationId xmlns:a16="http://schemas.microsoft.com/office/drawing/2014/main" id="{9B41BC19-8C95-8332-1985-A8760F5370D3}"/>
                </a:ext>
              </a:extLst>
            </p:cNvPr>
            <p:cNvSpPr txBox="1"/>
            <p:nvPr/>
          </p:nvSpPr>
          <p:spPr>
            <a:xfrm>
              <a:off x="4154855" y="2318960"/>
              <a:ext cx="3221301" cy="669801"/>
            </a:xfrm>
            <a:prstGeom prst="rect">
              <a:avLst/>
            </a:prstGeom>
            <a:solidFill>
              <a:schemeClr val="bg1">
                <a:lumMod val="85000"/>
              </a:schemeClr>
            </a:solidFill>
            <a:ln w="19050">
              <a:solidFill>
                <a:schemeClr val="tx1"/>
              </a:solidFill>
            </a:ln>
          </p:spPr>
          <p:txBody>
            <a:bodyPr wrap="square" rtlCol="0">
              <a:spAutoFit/>
            </a:bodyPr>
            <a:lstStyle/>
            <a:p>
              <a:pPr algn="ctr"/>
              <a:r>
                <a:rPr lang="en-US" sz="1400" b="1" dirty="0"/>
                <a:t>Research Division</a:t>
              </a:r>
            </a:p>
            <a:p>
              <a:pPr algn="ctr"/>
              <a:endParaRPr lang="en-US" sz="1200" b="1" dirty="0">
                <a:solidFill>
                  <a:srgbClr val="002060"/>
                </a:solidFill>
              </a:endParaRPr>
            </a:p>
            <a:p>
              <a:pPr algn="ctr"/>
              <a:r>
                <a:rPr lang="en-US" sz="1200" b="1" dirty="0">
                  <a:solidFill>
                    <a:srgbClr val="002060"/>
                  </a:solidFill>
                </a:rPr>
                <a:t>Glen Crawford, Director</a:t>
              </a:r>
            </a:p>
          </p:txBody>
        </p:sp>
        <p:sp useBgFill="1">
          <p:nvSpPr>
            <p:cNvPr id="17" name="TextBox 16">
              <a:extLst>
                <a:ext uri="{FF2B5EF4-FFF2-40B4-BE49-F238E27FC236}">
                  <a16:creationId xmlns:a16="http://schemas.microsoft.com/office/drawing/2014/main" id="{0E25EDA2-D32B-AC02-CB7B-5A8317DF14CE}"/>
                </a:ext>
              </a:extLst>
            </p:cNvPr>
            <p:cNvSpPr txBox="1"/>
            <p:nvPr/>
          </p:nvSpPr>
          <p:spPr>
            <a:xfrm>
              <a:off x="971787" y="3100081"/>
              <a:ext cx="2563825" cy="1292662"/>
            </a:xfrm>
            <a:prstGeom prst="rect">
              <a:avLst/>
            </a:prstGeom>
            <a:ln w="19050">
              <a:solidFill>
                <a:schemeClr val="tx1"/>
              </a:solidFill>
            </a:ln>
          </p:spPr>
          <p:txBody>
            <a:bodyPr wrap="square" rtlCol="0">
              <a:spAutoFit/>
            </a:bodyPr>
            <a:lstStyle/>
            <a:p>
              <a:pPr algn="ctr"/>
              <a:r>
                <a:rPr lang="en-US" sz="1200" b="1" dirty="0"/>
                <a:t>Accelerator Programs</a:t>
              </a:r>
            </a:p>
            <a:p>
              <a:pPr algn="ctr"/>
              <a:r>
                <a:rPr lang="en-US" sz="1100" dirty="0">
                  <a:solidFill>
                    <a:srgbClr val="002060"/>
                  </a:solidFill>
                </a:rPr>
                <a:t>Camille Ginsburg</a:t>
              </a:r>
            </a:p>
            <a:p>
              <a:pPr algn="ctr"/>
              <a:r>
                <a:rPr lang="en-US" sz="1100" dirty="0">
                  <a:solidFill>
                    <a:srgbClr val="002060"/>
                  </a:solidFill>
                </a:rPr>
                <a:t>Derun Li</a:t>
              </a:r>
            </a:p>
            <a:p>
              <a:pPr algn="ctr"/>
              <a:r>
                <a:rPr lang="en-US" sz="1100" dirty="0">
                  <a:solidFill>
                    <a:srgbClr val="002060"/>
                  </a:solidFill>
                </a:rPr>
                <a:t>Ken Marken </a:t>
              </a:r>
            </a:p>
            <a:p>
              <a:pPr algn="ctr"/>
              <a:r>
                <a:rPr lang="en-US" sz="1100" i="1" dirty="0">
                  <a:solidFill>
                    <a:srgbClr val="002060"/>
                  </a:solidFill>
                </a:rPr>
                <a:t>Craig Burkhart (</a:t>
              </a:r>
              <a:r>
                <a:rPr lang="en-US" sz="1100" i="1" dirty="0" err="1">
                  <a:solidFill>
                    <a:srgbClr val="002060"/>
                  </a:solidFill>
                </a:rPr>
                <a:t>Detailee</a:t>
              </a:r>
              <a:r>
                <a:rPr lang="en-US" sz="1100" i="1" dirty="0">
                  <a:solidFill>
                    <a:srgbClr val="002060"/>
                  </a:solidFill>
                </a:rPr>
                <a:t>)</a:t>
              </a:r>
            </a:p>
            <a:p>
              <a:pPr algn="ctr"/>
              <a:r>
                <a:rPr lang="en-US" sz="1100" i="1" dirty="0">
                  <a:solidFill>
                    <a:srgbClr val="002060"/>
                  </a:solidFill>
                </a:rPr>
                <a:t>Christine Clarke (</a:t>
              </a:r>
              <a:r>
                <a:rPr lang="en-US" sz="1100" i="1" dirty="0" err="1">
                  <a:solidFill>
                    <a:srgbClr val="002060"/>
                  </a:solidFill>
                </a:rPr>
                <a:t>Detailee</a:t>
              </a:r>
              <a:r>
                <a:rPr lang="en-US" sz="1100" i="1" dirty="0"/>
                <a:t>)</a:t>
              </a:r>
            </a:p>
            <a:p>
              <a:pPr algn="ctr"/>
              <a:r>
                <a:rPr lang="en-US" sz="1100" i="1" dirty="0">
                  <a:solidFill>
                    <a:srgbClr val="002060"/>
                  </a:solidFill>
                </a:rPr>
                <a:t>Roark Marsh (</a:t>
              </a:r>
              <a:r>
                <a:rPr lang="en-US" sz="1100" i="1" dirty="0" err="1">
                  <a:solidFill>
                    <a:srgbClr val="002060"/>
                  </a:solidFill>
                </a:rPr>
                <a:t>Detailee</a:t>
              </a:r>
              <a:r>
                <a:rPr lang="en-US" sz="1100" i="1" dirty="0">
                  <a:solidFill>
                    <a:srgbClr val="002060"/>
                  </a:solidFill>
                </a:rPr>
                <a:t>)</a:t>
              </a:r>
            </a:p>
          </p:txBody>
        </p:sp>
        <p:sp useBgFill="1">
          <p:nvSpPr>
            <p:cNvPr id="18" name="TextBox 17">
              <a:extLst>
                <a:ext uri="{FF2B5EF4-FFF2-40B4-BE49-F238E27FC236}">
                  <a16:creationId xmlns:a16="http://schemas.microsoft.com/office/drawing/2014/main" id="{444AB308-878E-0D3B-711E-A3B43F53998A}"/>
                </a:ext>
              </a:extLst>
            </p:cNvPr>
            <p:cNvSpPr txBox="1"/>
            <p:nvPr/>
          </p:nvSpPr>
          <p:spPr>
            <a:xfrm>
              <a:off x="951253" y="5537396"/>
              <a:ext cx="2563825" cy="943811"/>
            </a:xfrm>
            <a:prstGeom prst="rect">
              <a:avLst/>
            </a:prstGeom>
            <a:ln w="19050">
              <a:solidFill>
                <a:schemeClr val="tx1"/>
              </a:solidFill>
            </a:ln>
          </p:spPr>
          <p:txBody>
            <a:bodyPr wrap="square" rtlCol="0">
              <a:spAutoFit/>
            </a:bodyPr>
            <a:lstStyle/>
            <a:p>
              <a:pPr algn="ctr"/>
              <a:r>
                <a:rPr lang="en-US" sz="1200" b="1" dirty="0"/>
                <a:t>QIS, AI/ML, Computational HEP</a:t>
              </a:r>
            </a:p>
            <a:p>
              <a:pPr algn="ctr"/>
              <a:r>
                <a:rPr lang="en-US" sz="1100" dirty="0">
                  <a:solidFill>
                    <a:srgbClr val="002060"/>
                  </a:solidFill>
                </a:rPr>
                <a:t>Jeremy Love</a:t>
              </a:r>
            </a:p>
            <a:p>
              <a:pPr algn="ctr"/>
              <a:r>
                <a:rPr lang="en-US" sz="1100" dirty="0">
                  <a:solidFill>
                    <a:srgbClr val="FF0000"/>
                  </a:solidFill>
                </a:rPr>
                <a:t>Z. Gott-Eldridge, (</a:t>
              </a:r>
              <a:r>
                <a:rPr lang="en-US" sz="1100" i="1" dirty="0">
                  <a:solidFill>
                    <a:srgbClr val="FF0000"/>
                  </a:solidFill>
                </a:rPr>
                <a:t>Glen Crawford &amp; Abid Patwa)</a:t>
              </a:r>
            </a:p>
            <a:p>
              <a:pPr algn="ctr"/>
              <a:r>
                <a:rPr lang="en-US" sz="1100" i="1" dirty="0">
                  <a:solidFill>
                    <a:srgbClr val="002060"/>
                  </a:solidFill>
                </a:rPr>
                <a:t>Eric Church (</a:t>
              </a:r>
              <a:r>
                <a:rPr lang="en-US" sz="1100" i="1" dirty="0" err="1">
                  <a:solidFill>
                    <a:srgbClr val="002060"/>
                  </a:solidFill>
                </a:rPr>
                <a:t>Detailee</a:t>
              </a:r>
              <a:r>
                <a:rPr lang="en-US" sz="1100" i="1" dirty="0">
                  <a:solidFill>
                    <a:srgbClr val="002060"/>
                  </a:solidFill>
                </a:rPr>
                <a:t>)</a:t>
              </a:r>
            </a:p>
          </p:txBody>
        </p:sp>
        <p:sp useBgFill="1">
          <p:nvSpPr>
            <p:cNvPr id="19" name="TextBox 18">
              <a:extLst>
                <a:ext uri="{FF2B5EF4-FFF2-40B4-BE49-F238E27FC236}">
                  <a16:creationId xmlns:a16="http://schemas.microsoft.com/office/drawing/2014/main" id="{8E22ADC4-3F4F-07FE-C615-7365EEDB88EC}"/>
                </a:ext>
              </a:extLst>
            </p:cNvPr>
            <p:cNvSpPr txBox="1"/>
            <p:nvPr/>
          </p:nvSpPr>
          <p:spPr>
            <a:xfrm>
              <a:off x="951253" y="4551721"/>
              <a:ext cx="2563825" cy="830997"/>
            </a:xfrm>
            <a:prstGeom prst="rect">
              <a:avLst/>
            </a:prstGeom>
            <a:ln w="19050">
              <a:solidFill>
                <a:schemeClr val="tx1"/>
              </a:solidFill>
            </a:ln>
          </p:spPr>
          <p:txBody>
            <a:bodyPr wrap="square" rtlCol="0">
              <a:spAutoFit/>
            </a:bodyPr>
            <a:lstStyle/>
            <a:p>
              <a:pPr algn="ctr"/>
              <a:r>
                <a:rPr lang="en-US" sz="1200" b="1" dirty="0"/>
                <a:t>Instrumentation and Detector R&amp;D</a:t>
              </a:r>
            </a:p>
            <a:p>
              <a:pPr algn="ctr"/>
              <a:r>
                <a:rPr lang="en-US" sz="1100" dirty="0">
                  <a:solidFill>
                    <a:srgbClr val="002060"/>
                  </a:solidFill>
                </a:rPr>
                <a:t>Helmut Marsiske</a:t>
              </a:r>
            </a:p>
            <a:p>
              <a:pPr algn="ctr"/>
              <a:r>
                <a:rPr lang="en-US" sz="1100" i="1" dirty="0">
                  <a:solidFill>
                    <a:srgbClr val="002060"/>
                  </a:solidFill>
                </a:rPr>
                <a:t>Ray Bunker (</a:t>
              </a:r>
              <a:r>
                <a:rPr lang="en-US" sz="1100" i="1" dirty="0" err="1">
                  <a:solidFill>
                    <a:srgbClr val="002060"/>
                  </a:solidFill>
                </a:rPr>
                <a:t>Detailee</a:t>
              </a:r>
              <a:r>
                <a:rPr lang="en-US" sz="1100" i="1" dirty="0">
                  <a:solidFill>
                    <a:srgbClr val="002060"/>
                  </a:solidFill>
                </a:rPr>
                <a:t>)</a:t>
              </a:r>
            </a:p>
          </p:txBody>
        </p:sp>
        <p:sp useBgFill="1">
          <p:nvSpPr>
            <p:cNvPr id="20" name="TextBox 19">
              <a:extLst>
                <a:ext uri="{FF2B5EF4-FFF2-40B4-BE49-F238E27FC236}">
                  <a16:creationId xmlns:a16="http://schemas.microsoft.com/office/drawing/2014/main" id="{1652C872-5D4A-9BFB-DBD7-0B8CAB2C6B2B}"/>
                </a:ext>
              </a:extLst>
            </p:cNvPr>
            <p:cNvSpPr txBox="1"/>
            <p:nvPr/>
          </p:nvSpPr>
          <p:spPr>
            <a:xfrm>
              <a:off x="7671582" y="4589322"/>
              <a:ext cx="3056075" cy="1421928"/>
            </a:xfrm>
            <a:prstGeom prst="rect">
              <a:avLst/>
            </a:prstGeom>
            <a:ln w="19050">
              <a:solidFill>
                <a:schemeClr val="tx1"/>
              </a:solidFill>
            </a:ln>
          </p:spPr>
          <p:txBody>
            <a:bodyPr wrap="square" rtlCol="0">
              <a:spAutoFit/>
            </a:bodyPr>
            <a:lstStyle/>
            <a:p>
              <a:pPr algn="ctr"/>
              <a:r>
                <a:rPr lang="en-US" sz="1200" b="1" dirty="0"/>
                <a:t>Projects</a:t>
              </a:r>
            </a:p>
            <a:p>
              <a:pPr algn="ctr"/>
              <a:r>
                <a:rPr lang="en-US" sz="1100" dirty="0">
                  <a:solidFill>
                    <a:srgbClr val="002060"/>
                  </a:solidFill>
                </a:rPr>
                <a:t>Joseph Diehl (LBNF/DUNE)</a:t>
              </a:r>
            </a:p>
            <a:p>
              <a:pPr algn="ctr"/>
              <a:r>
                <a:rPr lang="en-US" sz="1100" dirty="0" err="1">
                  <a:solidFill>
                    <a:srgbClr val="002060"/>
                  </a:solidFill>
                </a:rPr>
                <a:t>Athans</a:t>
              </a:r>
              <a:r>
                <a:rPr lang="en-US" sz="1100" dirty="0">
                  <a:solidFill>
                    <a:srgbClr val="002060"/>
                  </a:solidFill>
                </a:rPr>
                <a:t>  Hatzikoutelis (HL LHC)</a:t>
              </a:r>
            </a:p>
            <a:p>
              <a:pPr algn="ctr"/>
              <a:r>
                <a:rPr lang="en-US" sz="1100" dirty="0">
                  <a:solidFill>
                    <a:srgbClr val="002060"/>
                  </a:solidFill>
                </a:rPr>
                <a:t>John Kogut (ACORN)</a:t>
              </a:r>
            </a:p>
            <a:p>
              <a:pPr algn="ctr"/>
              <a:r>
                <a:rPr lang="en-US" sz="1100" dirty="0">
                  <a:solidFill>
                    <a:srgbClr val="002060"/>
                  </a:solidFill>
                </a:rPr>
                <a:t>Ted  Lavine (mu2e, CMB-S4)</a:t>
              </a:r>
            </a:p>
            <a:p>
              <a:pPr algn="ctr"/>
              <a:r>
                <a:rPr lang="en-US" sz="1100" dirty="0">
                  <a:solidFill>
                    <a:srgbClr val="002060"/>
                  </a:solidFill>
                </a:rPr>
                <a:t>Simona Rolli (LBNF/DUNE)</a:t>
              </a:r>
            </a:p>
            <a:p>
              <a:pPr algn="ctr"/>
              <a:r>
                <a:rPr lang="en-US" sz="1100" dirty="0">
                  <a:solidFill>
                    <a:srgbClr val="002060"/>
                  </a:solidFill>
                </a:rPr>
                <a:t>Kathy Turner (</a:t>
              </a:r>
              <a:r>
                <a:rPr lang="en-US" sz="1100" dirty="0" err="1">
                  <a:solidFill>
                    <a:srgbClr val="002060"/>
                  </a:solidFill>
                </a:rPr>
                <a:t>LuSEE</a:t>
              </a:r>
              <a:r>
                <a:rPr lang="en-US" sz="1100" dirty="0">
                  <a:solidFill>
                    <a:srgbClr val="002060"/>
                  </a:solidFill>
                </a:rPr>
                <a:t> night, DMNI)</a:t>
              </a:r>
            </a:p>
          </p:txBody>
        </p:sp>
        <p:sp useBgFill="1">
          <p:nvSpPr>
            <p:cNvPr id="21" name="TextBox 20">
              <a:extLst>
                <a:ext uri="{FF2B5EF4-FFF2-40B4-BE49-F238E27FC236}">
                  <a16:creationId xmlns:a16="http://schemas.microsoft.com/office/drawing/2014/main" id="{12F7434D-270B-C60B-D33D-8F06349F09D7}"/>
                </a:ext>
              </a:extLst>
            </p:cNvPr>
            <p:cNvSpPr txBox="1"/>
            <p:nvPr/>
          </p:nvSpPr>
          <p:spPr>
            <a:xfrm>
              <a:off x="7671582" y="3133129"/>
              <a:ext cx="3056075" cy="1123384"/>
            </a:xfrm>
            <a:prstGeom prst="rect">
              <a:avLst/>
            </a:prstGeom>
            <a:ln w="19050">
              <a:solidFill>
                <a:schemeClr val="tx1"/>
              </a:solidFill>
            </a:ln>
          </p:spPr>
          <p:txBody>
            <a:bodyPr wrap="square" rtlCol="0">
              <a:spAutoFit/>
            </a:bodyPr>
            <a:lstStyle/>
            <a:p>
              <a:pPr algn="ctr"/>
              <a:r>
                <a:rPr lang="en-US" sz="1200" b="1" dirty="0"/>
                <a:t>Facility Lab Operations</a:t>
              </a:r>
            </a:p>
            <a:p>
              <a:pPr algn="ctr"/>
              <a:r>
                <a:rPr lang="en-US" sz="1100" dirty="0">
                  <a:solidFill>
                    <a:srgbClr val="002060"/>
                  </a:solidFill>
                </a:rPr>
                <a:t>Eric Feng (FACET-II, DUNE, NERSC)</a:t>
              </a:r>
            </a:p>
            <a:p>
              <a:pPr algn="ctr"/>
              <a:r>
                <a:rPr lang="en-US" sz="1100" dirty="0">
                  <a:solidFill>
                    <a:srgbClr val="002060"/>
                  </a:solidFill>
                </a:rPr>
                <a:t>Clayton Hallowell (SURF)</a:t>
              </a:r>
            </a:p>
            <a:p>
              <a:pPr algn="ctr"/>
              <a:r>
                <a:rPr lang="en-US" sz="1100" dirty="0">
                  <a:solidFill>
                    <a:srgbClr val="002060"/>
                  </a:solidFill>
                </a:rPr>
                <a:t>John Kogut (FNAL, BNL, SLAC, LBNL)</a:t>
              </a:r>
            </a:p>
            <a:p>
              <a:pPr algn="ctr"/>
              <a:r>
                <a:rPr lang="en-US" sz="1100" dirty="0">
                  <a:solidFill>
                    <a:srgbClr val="002060"/>
                  </a:solidFill>
                </a:rPr>
                <a:t>Abid Patwa (LHC, ANL)</a:t>
              </a:r>
            </a:p>
            <a:p>
              <a:pPr algn="ctr"/>
              <a:r>
                <a:rPr lang="en-US" sz="1100" dirty="0">
                  <a:solidFill>
                    <a:srgbClr val="002060"/>
                  </a:solidFill>
                </a:rPr>
                <a:t>Kathy Turner (Cosmic Experiments)</a:t>
              </a:r>
            </a:p>
          </p:txBody>
        </p:sp>
        <p:cxnSp>
          <p:nvCxnSpPr>
            <p:cNvPr id="22" name="Straight Connector 21">
              <a:extLst>
                <a:ext uri="{FF2B5EF4-FFF2-40B4-BE49-F238E27FC236}">
                  <a16:creationId xmlns:a16="http://schemas.microsoft.com/office/drawing/2014/main" id="{8FEB561C-DDCB-536D-7F61-09A4C766AF55}"/>
                </a:ext>
              </a:extLst>
            </p:cNvPr>
            <p:cNvCxnSpPr>
              <a:cxnSpLocks/>
            </p:cNvCxnSpPr>
            <p:nvPr/>
          </p:nvCxnSpPr>
          <p:spPr>
            <a:xfrm flipV="1">
              <a:off x="1833334" y="2162733"/>
              <a:ext cx="0" cy="1373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0889058-376D-75A8-65B7-14C448871483}"/>
                </a:ext>
              </a:extLst>
            </p:cNvPr>
            <p:cNvCxnSpPr>
              <a:cxnSpLocks/>
              <a:endCxn id="38" idx="1"/>
            </p:cNvCxnSpPr>
            <p:nvPr/>
          </p:nvCxnSpPr>
          <p:spPr>
            <a:xfrm flipV="1">
              <a:off x="7392218" y="652538"/>
              <a:ext cx="242684"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4D9B1CC-3914-3178-2ED4-66A7D4043193}"/>
                </a:ext>
              </a:extLst>
            </p:cNvPr>
            <p:cNvSpPr txBox="1"/>
            <p:nvPr/>
          </p:nvSpPr>
          <p:spPr>
            <a:xfrm>
              <a:off x="756319" y="1254482"/>
              <a:ext cx="2812478" cy="446276"/>
            </a:xfrm>
            <a:prstGeom prst="rect">
              <a:avLst/>
            </a:prstGeom>
            <a:noFill/>
            <a:ln w="19050">
              <a:solidFill>
                <a:schemeClr val="tx1"/>
              </a:solidFill>
            </a:ln>
          </p:spPr>
          <p:txBody>
            <a:bodyPr wrap="square" rtlCol="0">
              <a:spAutoFit/>
            </a:bodyPr>
            <a:lstStyle/>
            <a:p>
              <a:pPr algn="ctr"/>
              <a:r>
                <a:rPr lang="en-US" sz="1200" b="1" dirty="0"/>
                <a:t>International Cooperation</a:t>
              </a:r>
              <a:endParaRPr lang="en-US" sz="1100" dirty="0"/>
            </a:p>
            <a:p>
              <a:pPr algn="ctr"/>
              <a:r>
                <a:rPr lang="en-US" sz="1100" dirty="0">
                  <a:solidFill>
                    <a:srgbClr val="002060"/>
                  </a:solidFill>
                </a:rPr>
                <a:t>Abid Patwa</a:t>
              </a:r>
            </a:p>
          </p:txBody>
        </p:sp>
        <p:sp>
          <p:nvSpPr>
            <p:cNvPr id="25" name="TextBox 24">
              <a:extLst>
                <a:ext uri="{FF2B5EF4-FFF2-40B4-BE49-F238E27FC236}">
                  <a16:creationId xmlns:a16="http://schemas.microsoft.com/office/drawing/2014/main" id="{120E5C23-2D53-0C46-AF54-CBAF23D68C96}"/>
                </a:ext>
              </a:extLst>
            </p:cNvPr>
            <p:cNvSpPr txBox="1"/>
            <p:nvPr/>
          </p:nvSpPr>
          <p:spPr>
            <a:xfrm>
              <a:off x="7634901" y="1213084"/>
              <a:ext cx="2801519" cy="800219"/>
            </a:xfrm>
            <a:prstGeom prst="rect">
              <a:avLst/>
            </a:prstGeom>
            <a:noFill/>
            <a:ln w="19050">
              <a:solidFill>
                <a:schemeClr val="tx1"/>
              </a:solidFill>
            </a:ln>
          </p:spPr>
          <p:txBody>
            <a:bodyPr wrap="square" rtlCol="0">
              <a:spAutoFit/>
            </a:bodyPr>
            <a:lstStyle/>
            <a:p>
              <a:pPr algn="ctr"/>
              <a:r>
                <a:rPr lang="en-US" sz="1200" b="1" dirty="0"/>
                <a:t>Broadening Engagement</a:t>
              </a:r>
            </a:p>
            <a:p>
              <a:pPr algn="ctr"/>
              <a:r>
                <a:rPr lang="en-US" sz="1200" b="1" dirty="0"/>
                <a:t> </a:t>
              </a:r>
            </a:p>
            <a:p>
              <a:pPr algn="ctr"/>
              <a:r>
                <a:rPr lang="en-US" sz="1100" dirty="0">
                  <a:solidFill>
                    <a:srgbClr val="002060"/>
                  </a:solidFill>
                </a:rPr>
                <a:t>Alan Stone </a:t>
              </a:r>
            </a:p>
            <a:p>
              <a:pPr algn="ctr"/>
              <a:r>
                <a:rPr lang="en-US" sz="1100" i="1" dirty="0">
                  <a:solidFill>
                    <a:srgbClr val="002060"/>
                  </a:solidFill>
                </a:rPr>
                <a:t>Jacqueline Smith (AAAS Fellow)</a:t>
              </a:r>
            </a:p>
          </p:txBody>
        </p:sp>
        <p:sp useBgFill="1">
          <p:nvSpPr>
            <p:cNvPr id="26" name="TextBox 25">
              <a:extLst>
                <a:ext uri="{FF2B5EF4-FFF2-40B4-BE49-F238E27FC236}">
                  <a16:creationId xmlns:a16="http://schemas.microsoft.com/office/drawing/2014/main" id="{7C0B7FD4-0D7B-B898-8984-055B80E59D66}"/>
                </a:ext>
              </a:extLst>
            </p:cNvPr>
            <p:cNvSpPr txBox="1"/>
            <p:nvPr/>
          </p:nvSpPr>
          <p:spPr>
            <a:xfrm>
              <a:off x="4368095" y="5737367"/>
              <a:ext cx="2377585" cy="446276"/>
            </a:xfrm>
            <a:prstGeom prst="rect">
              <a:avLst/>
            </a:prstGeom>
            <a:ln w="19050">
              <a:solidFill>
                <a:schemeClr val="tx1"/>
              </a:solidFill>
            </a:ln>
          </p:spPr>
          <p:txBody>
            <a:bodyPr wrap="square" rtlCol="0">
              <a:spAutoFit/>
            </a:bodyPr>
            <a:lstStyle/>
            <a:p>
              <a:pPr algn="ctr"/>
              <a:r>
                <a:rPr lang="en-US" sz="1200" b="1" dirty="0"/>
                <a:t>Theory</a:t>
              </a:r>
            </a:p>
            <a:p>
              <a:pPr algn="ctr"/>
              <a:r>
                <a:rPr lang="en-US" sz="1100" dirty="0">
                  <a:solidFill>
                    <a:srgbClr val="002060"/>
                  </a:solidFill>
                </a:rPr>
                <a:t>William Kilgore</a:t>
              </a:r>
            </a:p>
          </p:txBody>
        </p:sp>
        <p:cxnSp>
          <p:nvCxnSpPr>
            <p:cNvPr id="27" name="Straight Connector 26">
              <a:extLst>
                <a:ext uri="{FF2B5EF4-FFF2-40B4-BE49-F238E27FC236}">
                  <a16:creationId xmlns:a16="http://schemas.microsoft.com/office/drawing/2014/main" id="{A5FA0469-E5E6-E036-5BFF-00CC0F6CF4C4}"/>
                </a:ext>
              </a:extLst>
            </p:cNvPr>
            <p:cNvCxnSpPr>
              <a:cxnSpLocks/>
              <a:stCxn id="24" idx="3"/>
            </p:cNvCxnSpPr>
            <p:nvPr/>
          </p:nvCxnSpPr>
          <p:spPr>
            <a:xfrm>
              <a:off x="3568797" y="1477620"/>
              <a:ext cx="15970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D231A92C-E429-DE1A-407F-9A2B4FF912FA}"/>
                </a:ext>
              </a:extLst>
            </p:cNvPr>
            <p:cNvCxnSpPr>
              <a:cxnSpLocks/>
            </p:cNvCxnSpPr>
            <p:nvPr/>
          </p:nvCxnSpPr>
          <p:spPr>
            <a:xfrm>
              <a:off x="7406343" y="1490355"/>
              <a:ext cx="22956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D0B465C-DC9C-563E-D34C-51DBD969EB10}"/>
                </a:ext>
              </a:extLst>
            </p:cNvPr>
            <p:cNvCxnSpPr>
              <a:cxnSpLocks/>
            </p:cNvCxnSpPr>
            <p:nvPr/>
          </p:nvCxnSpPr>
          <p:spPr>
            <a:xfrm>
              <a:off x="9698371" y="2164169"/>
              <a:ext cx="0" cy="1547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D43DFF8-8B66-E201-3A2D-28C80F0A7164}"/>
                </a:ext>
              </a:extLst>
            </p:cNvPr>
            <p:cNvCxnSpPr>
              <a:cxnSpLocks/>
            </p:cNvCxnSpPr>
            <p:nvPr/>
          </p:nvCxnSpPr>
          <p:spPr>
            <a:xfrm>
              <a:off x="756318" y="544609"/>
              <a:ext cx="2801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FC60CB-B27A-8DED-2D6C-7C7ED510226E}"/>
                </a:ext>
              </a:extLst>
            </p:cNvPr>
            <p:cNvCxnSpPr>
              <a:cxnSpLocks/>
              <a:stCxn id="24" idx="1"/>
              <a:endCxn id="24" idx="3"/>
            </p:cNvCxnSpPr>
            <p:nvPr/>
          </p:nvCxnSpPr>
          <p:spPr>
            <a:xfrm>
              <a:off x="756319" y="1477620"/>
              <a:ext cx="28124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FB31D6D-BCB1-BCFF-30B5-38D36DF0BD85}"/>
                </a:ext>
              </a:extLst>
            </p:cNvPr>
            <p:cNvCxnSpPr>
              <a:cxnSpLocks/>
              <a:stCxn id="25" idx="1"/>
              <a:endCxn id="25" idx="3"/>
            </p:cNvCxnSpPr>
            <p:nvPr/>
          </p:nvCxnSpPr>
          <p:spPr>
            <a:xfrm>
              <a:off x="7634901" y="1613194"/>
              <a:ext cx="28015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228A8E-F064-3A41-3206-EC838DBD5634}"/>
                </a:ext>
              </a:extLst>
            </p:cNvPr>
            <p:cNvCxnSpPr>
              <a:cxnSpLocks/>
            </p:cNvCxnSpPr>
            <p:nvPr/>
          </p:nvCxnSpPr>
          <p:spPr>
            <a:xfrm>
              <a:off x="620514" y="2756657"/>
              <a:ext cx="31079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CBF01B5-5600-6B7B-D516-DA7C93122AB1}"/>
                </a:ext>
              </a:extLst>
            </p:cNvPr>
            <p:cNvCxnSpPr>
              <a:cxnSpLocks/>
            </p:cNvCxnSpPr>
            <p:nvPr/>
          </p:nvCxnSpPr>
          <p:spPr>
            <a:xfrm>
              <a:off x="4154855" y="2569512"/>
              <a:ext cx="32213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A560C9C-32D7-001C-5C13-4A9D67764A90}"/>
                </a:ext>
              </a:extLst>
            </p:cNvPr>
            <p:cNvCxnSpPr>
              <a:cxnSpLocks/>
            </p:cNvCxnSpPr>
            <p:nvPr/>
          </p:nvCxnSpPr>
          <p:spPr>
            <a:xfrm>
              <a:off x="7521123" y="2588748"/>
              <a:ext cx="3206534" cy="384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332F8CF-FF42-78D8-DD06-00A274B410AF}"/>
                </a:ext>
              </a:extLst>
            </p:cNvPr>
            <p:cNvCxnSpPr>
              <a:cxnSpLocks/>
            </p:cNvCxnSpPr>
            <p:nvPr/>
          </p:nvCxnSpPr>
          <p:spPr>
            <a:xfrm flipV="1">
              <a:off x="3728498" y="512603"/>
              <a:ext cx="3663720" cy="22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7" name="TextBox 36">
              <a:extLst>
                <a:ext uri="{FF2B5EF4-FFF2-40B4-BE49-F238E27FC236}">
                  <a16:creationId xmlns:a16="http://schemas.microsoft.com/office/drawing/2014/main" id="{CEB1C07A-8799-58E6-A6AC-1678F9623B9A}"/>
                </a:ext>
              </a:extLst>
            </p:cNvPr>
            <p:cNvSpPr txBox="1"/>
            <p:nvPr/>
          </p:nvSpPr>
          <p:spPr>
            <a:xfrm>
              <a:off x="4380940" y="6310994"/>
              <a:ext cx="2364739" cy="446276"/>
            </a:xfrm>
            <a:prstGeom prst="rect">
              <a:avLst/>
            </a:prstGeom>
            <a:ln w="19050">
              <a:solidFill>
                <a:schemeClr val="tx1"/>
              </a:solidFill>
            </a:ln>
          </p:spPr>
          <p:txBody>
            <a:bodyPr wrap="square" rtlCol="0">
              <a:spAutoFit/>
            </a:bodyPr>
            <a:lstStyle/>
            <a:p>
              <a:pPr algn="ctr"/>
              <a:r>
                <a:rPr lang="en-US" sz="1200" b="1" dirty="0"/>
                <a:t>AGILE </a:t>
              </a:r>
            </a:p>
            <a:p>
              <a:pPr algn="ctr"/>
              <a:r>
                <a:rPr lang="en-US" sz="1100" dirty="0">
                  <a:solidFill>
                    <a:srgbClr val="002060"/>
                  </a:solidFill>
                </a:rPr>
                <a:t>Glen Crawford</a:t>
              </a:r>
            </a:p>
          </p:txBody>
        </p:sp>
        <p:sp>
          <p:nvSpPr>
            <p:cNvPr id="38" name="TextBox 37">
              <a:extLst>
                <a:ext uri="{FF2B5EF4-FFF2-40B4-BE49-F238E27FC236}">
                  <a16:creationId xmlns:a16="http://schemas.microsoft.com/office/drawing/2014/main" id="{31F2D72E-7CD5-85D1-5A7C-5161322C9C7E}"/>
                </a:ext>
              </a:extLst>
            </p:cNvPr>
            <p:cNvSpPr txBox="1"/>
            <p:nvPr/>
          </p:nvSpPr>
          <p:spPr>
            <a:xfrm>
              <a:off x="7634902" y="175484"/>
              <a:ext cx="2801520" cy="954107"/>
            </a:xfrm>
            <a:prstGeom prst="rect">
              <a:avLst/>
            </a:prstGeom>
            <a:noFill/>
            <a:ln w="19050">
              <a:solidFill>
                <a:schemeClr val="tx1"/>
              </a:solidFill>
            </a:ln>
          </p:spPr>
          <p:txBody>
            <a:bodyPr wrap="square" rtlCol="0">
              <a:spAutoFit/>
            </a:bodyPr>
            <a:lstStyle/>
            <a:p>
              <a:pPr algn="ctr"/>
              <a:r>
                <a:rPr lang="en-US" sz="1200" b="1" dirty="0"/>
                <a:t>HEP Support</a:t>
              </a:r>
            </a:p>
            <a:p>
              <a:pPr algn="ctr"/>
              <a:endParaRPr lang="en-US" sz="1100" dirty="0">
                <a:solidFill>
                  <a:srgbClr val="002060"/>
                </a:solidFill>
              </a:endParaRPr>
            </a:p>
            <a:p>
              <a:pPr algn="ctr"/>
              <a:r>
                <a:rPr lang="en-US" sz="1100" dirty="0">
                  <a:solidFill>
                    <a:srgbClr val="002060"/>
                  </a:solidFill>
                </a:rPr>
                <a:t>Christie Ashton</a:t>
              </a:r>
            </a:p>
            <a:p>
              <a:pPr algn="ctr"/>
              <a:r>
                <a:rPr lang="en-US" sz="1100" dirty="0">
                  <a:solidFill>
                    <a:srgbClr val="002060"/>
                  </a:solidFill>
                </a:rPr>
                <a:t>David Bogley</a:t>
              </a:r>
            </a:p>
            <a:p>
              <a:pPr algn="ctr"/>
              <a:r>
                <a:rPr lang="en-US" sz="1100" dirty="0">
                  <a:solidFill>
                    <a:srgbClr val="002060"/>
                  </a:solidFill>
                </a:rPr>
                <a:t>Kathy Yarmas</a:t>
              </a:r>
            </a:p>
          </p:txBody>
        </p:sp>
        <p:cxnSp>
          <p:nvCxnSpPr>
            <p:cNvPr id="39" name="Straight Connector 38">
              <a:extLst>
                <a:ext uri="{FF2B5EF4-FFF2-40B4-BE49-F238E27FC236}">
                  <a16:creationId xmlns:a16="http://schemas.microsoft.com/office/drawing/2014/main" id="{B4DA82A0-92B8-BB98-F351-A7BD0DE55FFE}"/>
                </a:ext>
              </a:extLst>
            </p:cNvPr>
            <p:cNvCxnSpPr>
              <a:cxnSpLocks/>
            </p:cNvCxnSpPr>
            <p:nvPr/>
          </p:nvCxnSpPr>
          <p:spPr>
            <a:xfrm>
              <a:off x="7634902" y="549239"/>
              <a:ext cx="2801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16800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869551-AB5C-31D2-28DB-CA7977A742F2}"/>
              </a:ext>
            </a:extLst>
          </p:cNvPr>
          <p:cNvSpPr>
            <a:spLocks noGrp="1"/>
          </p:cNvSpPr>
          <p:nvPr>
            <p:ph type="title"/>
          </p:nvPr>
        </p:nvSpPr>
        <p:spPr/>
        <p:txBody>
          <a:bodyPr>
            <a:normAutofit fontScale="90000"/>
          </a:bodyPr>
          <a:lstStyle/>
          <a:p>
            <a:r>
              <a:rPr lang="en-US" dirty="0"/>
              <a:t>Introducing the Accelerator and Technology Division (ATD)</a:t>
            </a:r>
          </a:p>
        </p:txBody>
      </p:sp>
      <p:sp>
        <p:nvSpPr>
          <p:cNvPr id="3" name="Slide Number Placeholder 2">
            <a:extLst>
              <a:ext uri="{FF2B5EF4-FFF2-40B4-BE49-F238E27FC236}">
                <a16:creationId xmlns:a16="http://schemas.microsoft.com/office/drawing/2014/main" id="{15A156EB-BE70-42E9-F301-6F4774C2561B}"/>
              </a:ext>
            </a:extLst>
          </p:cNvPr>
          <p:cNvSpPr>
            <a:spLocks noGrp="1"/>
          </p:cNvSpPr>
          <p:nvPr>
            <p:ph type="sldNum" sz="quarter" idx="4"/>
          </p:nvPr>
        </p:nvSpPr>
        <p:spPr/>
        <p:txBody>
          <a:bodyPr/>
          <a:lstStyle/>
          <a:p>
            <a:fld id="{835B6AD7-18B8-4C9C-AA70-ABD830A869AC}" type="slidenum">
              <a:rPr lang="en-US" smtClean="0"/>
              <a:t>7</a:t>
            </a:fld>
            <a:endParaRPr lang="en-US" dirty="0"/>
          </a:p>
        </p:txBody>
      </p:sp>
      <p:sp>
        <p:nvSpPr>
          <p:cNvPr id="21" name="TextBox 20">
            <a:extLst>
              <a:ext uri="{FF2B5EF4-FFF2-40B4-BE49-F238E27FC236}">
                <a16:creationId xmlns:a16="http://schemas.microsoft.com/office/drawing/2014/main" id="{D513A64C-A95C-1955-09B7-EB0664BFA6D7}"/>
              </a:ext>
            </a:extLst>
          </p:cNvPr>
          <p:cNvSpPr txBox="1"/>
          <p:nvPr/>
        </p:nvSpPr>
        <p:spPr>
          <a:xfrm>
            <a:off x="333841" y="4608996"/>
            <a:ext cx="1438214" cy="261610"/>
          </a:xfrm>
          <a:prstGeom prst="rect">
            <a:avLst/>
          </a:prstGeom>
          <a:noFill/>
        </p:spPr>
        <p:txBody>
          <a:bodyPr wrap="none" rtlCol="0">
            <a:spAutoFit/>
          </a:bodyPr>
          <a:lstStyle/>
          <a:p>
            <a:r>
              <a:rPr lang="en-US" sz="1100" dirty="0">
                <a:highlight>
                  <a:srgbClr val="FFFF00"/>
                </a:highlight>
              </a:rPr>
              <a:t>SC Working Groups</a:t>
            </a:r>
          </a:p>
        </p:txBody>
      </p:sp>
      <p:sp>
        <p:nvSpPr>
          <p:cNvPr id="25" name="Oval 24">
            <a:extLst>
              <a:ext uri="{FF2B5EF4-FFF2-40B4-BE49-F238E27FC236}">
                <a16:creationId xmlns:a16="http://schemas.microsoft.com/office/drawing/2014/main" id="{6E63148A-5761-2477-5275-8F440143BB2E}"/>
              </a:ext>
            </a:extLst>
          </p:cNvPr>
          <p:cNvSpPr/>
          <p:nvPr/>
        </p:nvSpPr>
        <p:spPr>
          <a:xfrm>
            <a:off x="534390" y="1995844"/>
            <a:ext cx="2339439" cy="96221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060185-174A-1C93-48E6-09BAB19F93E4}"/>
              </a:ext>
            </a:extLst>
          </p:cNvPr>
          <p:cNvSpPr/>
          <p:nvPr/>
        </p:nvSpPr>
        <p:spPr>
          <a:xfrm>
            <a:off x="475929" y="5606385"/>
            <a:ext cx="1156031" cy="628255"/>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AI/ML</a:t>
            </a:r>
          </a:p>
        </p:txBody>
      </p:sp>
      <p:sp>
        <p:nvSpPr>
          <p:cNvPr id="29" name="Oval 28">
            <a:extLst>
              <a:ext uri="{FF2B5EF4-FFF2-40B4-BE49-F238E27FC236}">
                <a16:creationId xmlns:a16="http://schemas.microsoft.com/office/drawing/2014/main" id="{E900855A-421D-253A-816D-A7897502F246}"/>
              </a:ext>
            </a:extLst>
          </p:cNvPr>
          <p:cNvSpPr/>
          <p:nvPr/>
        </p:nvSpPr>
        <p:spPr>
          <a:xfrm>
            <a:off x="708879" y="1200399"/>
            <a:ext cx="1114750" cy="70788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ighlight>
                  <a:srgbClr val="FFFFBD"/>
                </a:highlight>
              </a:rPr>
              <a:t>BES</a:t>
            </a:r>
          </a:p>
        </p:txBody>
      </p:sp>
      <p:sp>
        <p:nvSpPr>
          <p:cNvPr id="30" name="Oval 29">
            <a:extLst>
              <a:ext uri="{FF2B5EF4-FFF2-40B4-BE49-F238E27FC236}">
                <a16:creationId xmlns:a16="http://schemas.microsoft.com/office/drawing/2014/main" id="{2815F7BF-0AA5-7C66-FB61-BE2E2F88DC45}"/>
              </a:ext>
            </a:extLst>
          </p:cNvPr>
          <p:cNvSpPr/>
          <p:nvPr/>
        </p:nvSpPr>
        <p:spPr>
          <a:xfrm>
            <a:off x="52839" y="1953657"/>
            <a:ext cx="1151424" cy="7153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ighlight>
                  <a:srgbClr val="FFFFBD"/>
                </a:highlight>
              </a:rPr>
              <a:t>NP</a:t>
            </a:r>
          </a:p>
        </p:txBody>
      </p:sp>
      <p:sp>
        <p:nvSpPr>
          <p:cNvPr id="5" name="Oval 4">
            <a:extLst>
              <a:ext uri="{FF2B5EF4-FFF2-40B4-BE49-F238E27FC236}">
                <a16:creationId xmlns:a16="http://schemas.microsoft.com/office/drawing/2014/main" id="{F2CF3BAE-8FEE-B9F5-CB1A-57837A508DA6}"/>
              </a:ext>
            </a:extLst>
          </p:cNvPr>
          <p:cNvSpPr/>
          <p:nvPr/>
        </p:nvSpPr>
        <p:spPr>
          <a:xfrm>
            <a:off x="503552" y="4909028"/>
            <a:ext cx="1098793" cy="62825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QIS</a:t>
            </a:r>
          </a:p>
        </p:txBody>
      </p:sp>
      <p:sp>
        <p:nvSpPr>
          <p:cNvPr id="22" name="TextBox 21">
            <a:extLst>
              <a:ext uri="{FF2B5EF4-FFF2-40B4-BE49-F238E27FC236}">
                <a16:creationId xmlns:a16="http://schemas.microsoft.com/office/drawing/2014/main" id="{15A9DE11-8841-7612-97C0-E4E1D291DCD1}"/>
              </a:ext>
            </a:extLst>
          </p:cNvPr>
          <p:cNvSpPr txBox="1"/>
          <p:nvPr/>
        </p:nvSpPr>
        <p:spPr>
          <a:xfrm>
            <a:off x="571682" y="905227"/>
            <a:ext cx="1436612" cy="261610"/>
          </a:xfrm>
          <a:prstGeom prst="rect">
            <a:avLst/>
          </a:prstGeom>
          <a:noFill/>
        </p:spPr>
        <p:txBody>
          <a:bodyPr wrap="none" rtlCol="0">
            <a:spAutoFit/>
          </a:bodyPr>
          <a:lstStyle/>
          <a:p>
            <a:r>
              <a:rPr lang="en-US" sz="1100" dirty="0">
                <a:highlight>
                  <a:srgbClr val="FFFF00"/>
                </a:highlight>
              </a:rPr>
              <a:t>SC Program Offices</a:t>
            </a:r>
          </a:p>
        </p:txBody>
      </p:sp>
      <p:cxnSp>
        <p:nvCxnSpPr>
          <p:cNvPr id="24" name="Straight Arrow Connector 23">
            <a:extLst>
              <a:ext uri="{FF2B5EF4-FFF2-40B4-BE49-F238E27FC236}">
                <a16:creationId xmlns:a16="http://schemas.microsoft.com/office/drawing/2014/main" id="{B81744D4-14ED-B960-960E-04CABFD1F00C}"/>
              </a:ext>
            </a:extLst>
          </p:cNvPr>
          <p:cNvCxnSpPr>
            <a:cxnSpLocks/>
          </p:cNvCxnSpPr>
          <p:nvPr/>
        </p:nvCxnSpPr>
        <p:spPr>
          <a:xfrm flipH="1" flipV="1">
            <a:off x="2158413" y="1807953"/>
            <a:ext cx="1651577" cy="90745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1E344C-13F6-E712-307F-D02024DA5B3D}"/>
              </a:ext>
            </a:extLst>
          </p:cNvPr>
          <p:cNvCxnSpPr>
            <a:cxnSpLocks/>
            <a:endCxn id="25" idx="5"/>
          </p:cNvCxnSpPr>
          <p:nvPr/>
        </p:nvCxnSpPr>
        <p:spPr>
          <a:xfrm flipH="1" flipV="1">
            <a:off x="2531226" y="2817144"/>
            <a:ext cx="1265918" cy="70237"/>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DC705F0-8B16-CD2D-9F5B-47001751C292}"/>
              </a:ext>
            </a:extLst>
          </p:cNvPr>
          <p:cNvCxnSpPr>
            <a:cxnSpLocks/>
          </p:cNvCxnSpPr>
          <p:nvPr/>
        </p:nvCxnSpPr>
        <p:spPr>
          <a:xfrm flipH="1">
            <a:off x="2131641" y="3032175"/>
            <a:ext cx="1678349" cy="52462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A0E6743-CB8F-3349-7E83-7A77C97EC87F}"/>
              </a:ext>
            </a:extLst>
          </p:cNvPr>
          <p:cNvCxnSpPr>
            <a:cxnSpLocks/>
          </p:cNvCxnSpPr>
          <p:nvPr/>
        </p:nvCxnSpPr>
        <p:spPr>
          <a:xfrm flipH="1">
            <a:off x="1795409" y="5125022"/>
            <a:ext cx="1994047" cy="666239"/>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911E0C6-09AF-47CC-2B94-CA69EB50A260}"/>
              </a:ext>
            </a:extLst>
          </p:cNvPr>
          <p:cNvCxnSpPr>
            <a:cxnSpLocks/>
          </p:cNvCxnSpPr>
          <p:nvPr/>
        </p:nvCxnSpPr>
        <p:spPr>
          <a:xfrm flipH="1">
            <a:off x="1704109" y="4898809"/>
            <a:ext cx="2085347" cy="324346"/>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Arrow: Right 44">
            <a:extLst>
              <a:ext uri="{FF2B5EF4-FFF2-40B4-BE49-F238E27FC236}">
                <a16:creationId xmlns:a16="http://schemas.microsoft.com/office/drawing/2014/main" id="{4B4CA64F-981E-C1F4-3421-EBEB2B117B43}"/>
              </a:ext>
            </a:extLst>
          </p:cNvPr>
          <p:cNvSpPr/>
          <p:nvPr/>
        </p:nvSpPr>
        <p:spPr>
          <a:xfrm>
            <a:off x="6470665" y="2685217"/>
            <a:ext cx="461629" cy="29882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85FEE3A6-C959-1629-209F-20A18BAF0E35}"/>
              </a:ext>
            </a:extLst>
          </p:cNvPr>
          <p:cNvSpPr/>
          <p:nvPr/>
        </p:nvSpPr>
        <p:spPr>
          <a:xfrm>
            <a:off x="6470664" y="3786806"/>
            <a:ext cx="461629" cy="29882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EFE6A6C5-4427-B371-E973-89B344207E74}"/>
              </a:ext>
            </a:extLst>
          </p:cNvPr>
          <p:cNvSpPr/>
          <p:nvPr/>
        </p:nvSpPr>
        <p:spPr>
          <a:xfrm>
            <a:off x="6470663" y="4749398"/>
            <a:ext cx="461629" cy="29882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3942B3-21A4-AE0A-8FA4-57E690EC5DDF}"/>
              </a:ext>
            </a:extLst>
          </p:cNvPr>
          <p:cNvSpPr/>
          <p:nvPr/>
        </p:nvSpPr>
        <p:spPr>
          <a:xfrm>
            <a:off x="408791" y="3714806"/>
            <a:ext cx="1445196" cy="58593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rgbClr val="FF0000"/>
                </a:solidFill>
                <a:highlight>
                  <a:srgbClr val="FFFFBD"/>
                </a:highlight>
              </a:rPr>
              <a:t>SC</a:t>
            </a:r>
          </a:p>
          <a:p>
            <a:pPr algn="ctr"/>
            <a:r>
              <a:rPr lang="en-US" sz="900" dirty="0">
                <a:solidFill>
                  <a:srgbClr val="FF0000"/>
                </a:solidFill>
                <a:highlight>
                  <a:srgbClr val="FFFFBD"/>
                </a:highlight>
              </a:rPr>
              <a:t>Microelectronics </a:t>
            </a:r>
          </a:p>
        </p:txBody>
      </p:sp>
      <p:cxnSp>
        <p:nvCxnSpPr>
          <p:cNvPr id="26" name="Straight Arrow Connector 25">
            <a:extLst>
              <a:ext uri="{FF2B5EF4-FFF2-40B4-BE49-F238E27FC236}">
                <a16:creationId xmlns:a16="http://schemas.microsoft.com/office/drawing/2014/main" id="{8964163D-A1CA-7197-D0B7-5CBEFE7BFD48}"/>
              </a:ext>
            </a:extLst>
          </p:cNvPr>
          <p:cNvCxnSpPr>
            <a:cxnSpLocks/>
            <a:endCxn id="23" idx="6"/>
          </p:cNvCxnSpPr>
          <p:nvPr/>
        </p:nvCxnSpPr>
        <p:spPr>
          <a:xfrm flipH="1">
            <a:off x="1853987" y="3936218"/>
            <a:ext cx="1935469" cy="71556"/>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57391C3A-32C5-95FB-9272-9A5CB1BCB8E7}"/>
              </a:ext>
            </a:extLst>
          </p:cNvPr>
          <p:cNvSpPr/>
          <p:nvPr/>
        </p:nvSpPr>
        <p:spPr>
          <a:xfrm>
            <a:off x="616503" y="2743232"/>
            <a:ext cx="1151424" cy="7153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ighlight>
                  <a:srgbClr val="FFFFBD"/>
                </a:highlight>
              </a:rPr>
              <a:t>ASCR</a:t>
            </a:r>
          </a:p>
        </p:txBody>
      </p:sp>
      <p:sp>
        <p:nvSpPr>
          <p:cNvPr id="32" name="Oval 31">
            <a:extLst>
              <a:ext uri="{FF2B5EF4-FFF2-40B4-BE49-F238E27FC236}">
                <a16:creationId xmlns:a16="http://schemas.microsoft.com/office/drawing/2014/main" id="{B45FBBD0-ED19-DDFB-2FAA-FD201A01C14B}"/>
              </a:ext>
            </a:extLst>
          </p:cNvPr>
          <p:cNvSpPr/>
          <p:nvPr/>
        </p:nvSpPr>
        <p:spPr>
          <a:xfrm>
            <a:off x="1283695" y="2017869"/>
            <a:ext cx="1151424" cy="71534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highlight>
                  <a:srgbClr val="FFFFBD"/>
                </a:highlight>
              </a:rPr>
              <a:t>FES</a:t>
            </a:r>
          </a:p>
        </p:txBody>
      </p:sp>
      <p:cxnSp>
        <p:nvCxnSpPr>
          <p:cNvPr id="31" name="Straight Connector 30">
            <a:extLst>
              <a:ext uri="{FF2B5EF4-FFF2-40B4-BE49-F238E27FC236}">
                <a16:creationId xmlns:a16="http://schemas.microsoft.com/office/drawing/2014/main" id="{D1472AF6-0D4A-14E5-5DD3-00277C5754D4}"/>
              </a:ext>
            </a:extLst>
          </p:cNvPr>
          <p:cNvCxnSpPr>
            <a:cxnSpLocks/>
            <a:stCxn id="34" idx="2"/>
            <a:endCxn id="43" idx="2"/>
          </p:cNvCxnSpPr>
          <p:nvPr/>
        </p:nvCxnSpPr>
        <p:spPr>
          <a:xfrm flipH="1">
            <a:off x="5193004" y="2109865"/>
            <a:ext cx="47184" cy="349221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74E79C2B-9A8A-BDC6-A6E1-07988F93999D}"/>
              </a:ext>
            </a:extLst>
          </p:cNvPr>
          <p:cNvSpPr txBox="1"/>
          <p:nvPr/>
        </p:nvSpPr>
        <p:spPr>
          <a:xfrm>
            <a:off x="3686196" y="1401979"/>
            <a:ext cx="3107984" cy="707886"/>
          </a:xfrm>
          <a:prstGeom prst="rect">
            <a:avLst/>
          </a:prstGeom>
          <a:solidFill>
            <a:schemeClr val="bg1">
              <a:lumMod val="85000"/>
            </a:schemeClr>
          </a:solidFill>
          <a:ln w="19050">
            <a:solidFill>
              <a:schemeClr val="tx1"/>
            </a:solidFill>
          </a:ln>
        </p:spPr>
        <p:txBody>
          <a:bodyPr wrap="square" rtlCol="0">
            <a:spAutoFit/>
          </a:bodyPr>
          <a:lstStyle/>
          <a:p>
            <a:pPr algn="ctr"/>
            <a:r>
              <a:rPr lang="en-US" sz="1400" b="1" dirty="0"/>
              <a:t>Accelerator and Technology Division</a:t>
            </a:r>
            <a:endParaRPr lang="en-US" sz="1400" dirty="0"/>
          </a:p>
          <a:p>
            <a:pPr algn="ctr"/>
            <a:r>
              <a:rPr lang="en-US" sz="1200" b="1" dirty="0">
                <a:solidFill>
                  <a:srgbClr val="002060"/>
                </a:solidFill>
              </a:rPr>
              <a:t>Regina Rameika, Acting Director</a:t>
            </a:r>
          </a:p>
        </p:txBody>
      </p:sp>
      <p:sp useBgFill="1">
        <p:nvSpPr>
          <p:cNvPr id="36" name="TextBox 35">
            <a:extLst>
              <a:ext uri="{FF2B5EF4-FFF2-40B4-BE49-F238E27FC236}">
                <a16:creationId xmlns:a16="http://schemas.microsoft.com/office/drawing/2014/main" id="{7289754E-5749-907A-9E51-8E25FEACCB86}"/>
              </a:ext>
            </a:extLst>
          </p:cNvPr>
          <p:cNvSpPr txBox="1"/>
          <p:nvPr/>
        </p:nvSpPr>
        <p:spPr>
          <a:xfrm>
            <a:off x="7340779" y="2243196"/>
            <a:ext cx="2364742" cy="615553"/>
          </a:xfrm>
          <a:prstGeom prst="rect">
            <a:avLst/>
          </a:prstGeom>
          <a:ln w="19050">
            <a:solidFill>
              <a:schemeClr val="tx1"/>
            </a:solidFill>
          </a:ln>
        </p:spPr>
        <p:txBody>
          <a:bodyPr wrap="square" rtlCol="0">
            <a:spAutoFit/>
          </a:bodyPr>
          <a:lstStyle/>
          <a:p>
            <a:pPr algn="ctr"/>
            <a:r>
              <a:rPr lang="en-US" sz="1200" b="1" dirty="0"/>
              <a:t>Energy Frontier</a:t>
            </a:r>
          </a:p>
          <a:p>
            <a:pPr algn="ctr"/>
            <a:r>
              <a:rPr lang="en-US" sz="1100" dirty="0">
                <a:solidFill>
                  <a:srgbClr val="002060"/>
                </a:solidFill>
              </a:rPr>
              <a:t>Abid Patwa</a:t>
            </a:r>
          </a:p>
          <a:p>
            <a:pPr algn="ctr"/>
            <a:r>
              <a:rPr lang="en-US" sz="1100" i="1" dirty="0">
                <a:solidFill>
                  <a:srgbClr val="002060"/>
                </a:solidFill>
              </a:rPr>
              <a:t>Charles Young (</a:t>
            </a:r>
            <a:r>
              <a:rPr lang="en-US" sz="1100" i="1" dirty="0" err="1">
                <a:solidFill>
                  <a:srgbClr val="002060"/>
                </a:solidFill>
              </a:rPr>
              <a:t>Detailee</a:t>
            </a:r>
            <a:r>
              <a:rPr lang="en-US" sz="1100" i="1" dirty="0">
                <a:solidFill>
                  <a:srgbClr val="002060"/>
                </a:solidFill>
              </a:rPr>
              <a:t>)</a:t>
            </a:r>
          </a:p>
        </p:txBody>
      </p:sp>
      <p:sp useBgFill="1">
        <p:nvSpPr>
          <p:cNvPr id="37" name="TextBox 36">
            <a:extLst>
              <a:ext uri="{FF2B5EF4-FFF2-40B4-BE49-F238E27FC236}">
                <a16:creationId xmlns:a16="http://schemas.microsoft.com/office/drawing/2014/main" id="{4DE5DE9B-5101-6BE6-6518-306910B07593}"/>
              </a:ext>
            </a:extLst>
          </p:cNvPr>
          <p:cNvSpPr txBox="1"/>
          <p:nvPr/>
        </p:nvSpPr>
        <p:spPr>
          <a:xfrm>
            <a:off x="7327933" y="2941861"/>
            <a:ext cx="2364741" cy="784830"/>
          </a:xfrm>
          <a:prstGeom prst="rect">
            <a:avLst/>
          </a:prstGeom>
          <a:ln w="19050">
            <a:solidFill>
              <a:schemeClr val="tx1"/>
            </a:solidFill>
          </a:ln>
        </p:spPr>
        <p:txBody>
          <a:bodyPr wrap="square" rtlCol="0">
            <a:spAutoFit/>
          </a:bodyPr>
          <a:lstStyle/>
          <a:p>
            <a:pPr algn="ctr"/>
            <a:r>
              <a:rPr lang="en-US" sz="1200" b="1" dirty="0"/>
              <a:t> Intensity Frontier</a:t>
            </a:r>
          </a:p>
          <a:p>
            <a:pPr algn="ctr"/>
            <a:r>
              <a:rPr lang="en-US" sz="1100" dirty="0">
                <a:solidFill>
                  <a:srgbClr val="002060"/>
                </a:solidFill>
              </a:rPr>
              <a:t>Brian Beckford</a:t>
            </a:r>
          </a:p>
          <a:p>
            <a:pPr algn="ctr"/>
            <a:r>
              <a:rPr lang="en-US" sz="1100" i="1" dirty="0">
                <a:solidFill>
                  <a:srgbClr val="002060"/>
                </a:solidFill>
              </a:rPr>
              <a:t>Jessica </a:t>
            </a:r>
            <a:r>
              <a:rPr lang="en-US" sz="1100" i="1" dirty="0" err="1">
                <a:solidFill>
                  <a:srgbClr val="002060"/>
                </a:solidFill>
              </a:rPr>
              <a:t>Esquival</a:t>
            </a:r>
            <a:r>
              <a:rPr lang="en-US" sz="1100" i="1" dirty="0">
                <a:solidFill>
                  <a:srgbClr val="002060"/>
                </a:solidFill>
              </a:rPr>
              <a:t> (</a:t>
            </a:r>
            <a:r>
              <a:rPr lang="en-US" sz="1100" i="1" dirty="0" err="1">
                <a:solidFill>
                  <a:srgbClr val="002060"/>
                </a:solidFill>
              </a:rPr>
              <a:t>Detailee</a:t>
            </a:r>
            <a:r>
              <a:rPr lang="en-US" sz="1100" i="1" dirty="0">
                <a:solidFill>
                  <a:srgbClr val="002060"/>
                </a:solidFill>
              </a:rPr>
              <a:t>)</a:t>
            </a:r>
          </a:p>
          <a:p>
            <a:pPr algn="ctr"/>
            <a:r>
              <a:rPr lang="en-US" sz="1100" i="1" dirty="0">
                <a:solidFill>
                  <a:srgbClr val="002060"/>
                </a:solidFill>
              </a:rPr>
              <a:t>Laurence </a:t>
            </a:r>
            <a:r>
              <a:rPr lang="en-US" sz="1100" i="1" dirty="0" err="1">
                <a:solidFill>
                  <a:srgbClr val="002060"/>
                </a:solidFill>
              </a:rPr>
              <a:t>Littenberg</a:t>
            </a:r>
            <a:r>
              <a:rPr lang="en-US" sz="1100" i="1" dirty="0">
                <a:solidFill>
                  <a:srgbClr val="002060"/>
                </a:solidFill>
              </a:rPr>
              <a:t>  (</a:t>
            </a:r>
            <a:r>
              <a:rPr lang="en-US" sz="1100" i="1" dirty="0" err="1">
                <a:solidFill>
                  <a:srgbClr val="002060"/>
                </a:solidFill>
              </a:rPr>
              <a:t>Detailee</a:t>
            </a:r>
            <a:r>
              <a:rPr lang="en-US" sz="1100" i="1" dirty="0">
                <a:solidFill>
                  <a:srgbClr val="002060"/>
                </a:solidFill>
              </a:rPr>
              <a:t>)</a:t>
            </a:r>
          </a:p>
        </p:txBody>
      </p:sp>
      <p:sp useBgFill="1">
        <p:nvSpPr>
          <p:cNvPr id="39" name="TextBox 38">
            <a:extLst>
              <a:ext uri="{FF2B5EF4-FFF2-40B4-BE49-F238E27FC236}">
                <a16:creationId xmlns:a16="http://schemas.microsoft.com/office/drawing/2014/main" id="{C89E0653-887F-707D-0991-48E2717ECF07}"/>
              </a:ext>
            </a:extLst>
          </p:cNvPr>
          <p:cNvSpPr txBox="1"/>
          <p:nvPr/>
        </p:nvSpPr>
        <p:spPr>
          <a:xfrm>
            <a:off x="7340778" y="3809804"/>
            <a:ext cx="2364741" cy="954107"/>
          </a:xfrm>
          <a:prstGeom prst="rect">
            <a:avLst/>
          </a:prstGeom>
          <a:ln w="19050">
            <a:solidFill>
              <a:schemeClr val="tx1"/>
            </a:solidFill>
          </a:ln>
        </p:spPr>
        <p:txBody>
          <a:bodyPr wrap="square" rtlCol="0">
            <a:spAutoFit/>
          </a:bodyPr>
          <a:lstStyle/>
          <a:p>
            <a:pPr algn="ctr"/>
            <a:r>
              <a:rPr lang="en-US" sz="1200" b="1" dirty="0"/>
              <a:t>Cosmic Frontier</a:t>
            </a:r>
          </a:p>
          <a:p>
            <a:pPr algn="ctr"/>
            <a:r>
              <a:rPr lang="en-US" sz="1100" dirty="0">
                <a:solidFill>
                  <a:srgbClr val="002060"/>
                </a:solidFill>
              </a:rPr>
              <a:t>Manuel Bautista</a:t>
            </a:r>
          </a:p>
          <a:p>
            <a:pPr algn="ctr"/>
            <a:r>
              <a:rPr lang="en-US" sz="1100" dirty="0">
                <a:solidFill>
                  <a:srgbClr val="002060"/>
                </a:solidFill>
              </a:rPr>
              <a:t>Bryan Field</a:t>
            </a:r>
          </a:p>
          <a:p>
            <a:pPr algn="ctr"/>
            <a:r>
              <a:rPr lang="en-US" sz="1100" dirty="0">
                <a:solidFill>
                  <a:srgbClr val="002060"/>
                </a:solidFill>
              </a:rPr>
              <a:t>Kathy Turner</a:t>
            </a:r>
          </a:p>
          <a:p>
            <a:pPr algn="ctr"/>
            <a:r>
              <a:rPr lang="en-US" sz="1100" i="1" dirty="0">
                <a:solidFill>
                  <a:srgbClr val="002060"/>
                </a:solidFill>
              </a:rPr>
              <a:t>Chris Jackson (</a:t>
            </a:r>
            <a:r>
              <a:rPr lang="en-US" sz="1100" i="1" dirty="0" err="1">
                <a:solidFill>
                  <a:srgbClr val="002060"/>
                </a:solidFill>
              </a:rPr>
              <a:t>Detailee</a:t>
            </a:r>
            <a:r>
              <a:rPr lang="en-US" sz="1100" i="1" dirty="0">
                <a:solidFill>
                  <a:srgbClr val="002060"/>
                </a:solidFill>
              </a:rPr>
              <a:t>)</a:t>
            </a:r>
          </a:p>
        </p:txBody>
      </p:sp>
      <p:sp>
        <p:nvSpPr>
          <p:cNvPr id="41" name="TextBox 40">
            <a:extLst>
              <a:ext uri="{FF2B5EF4-FFF2-40B4-BE49-F238E27FC236}">
                <a16:creationId xmlns:a16="http://schemas.microsoft.com/office/drawing/2014/main" id="{F0E855BC-9C3C-C664-EFEC-8785F6B7CEEA}"/>
              </a:ext>
            </a:extLst>
          </p:cNvPr>
          <p:cNvSpPr txBox="1"/>
          <p:nvPr/>
        </p:nvSpPr>
        <p:spPr>
          <a:xfrm>
            <a:off x="7114693" y="1429533"/>
            <a:ext cx="3221301" cy="707886"/>
          </a:xfrm>
          <a:prstGeom prst="rect">
            <a:avLst/>
          </a:prstGeom>
          <a:solidFill>
            <a:schemeClr val="bg1">
              <a:lumMod val="85000"/>
            </a:schemeClr>
          </a:solidFill>
          <a:ln w="19050">
            <a:solidFill>
              <a:schemeClr val="tx1"/>
            </a:solidFill>
          </a:ln>
        </p:spPr>
        <p:txBody>
          <a:bodyPr wrap="square" rtlCol="0">
            <a:spAutoFit/>
          </a:bodyPr>
          <a:lstStyle/>
          <a:p>
            <a:pPr algn="ctr"/>
            <a:r>
              <a:rPr lang="en-US" sz="1400" b="1" dirty="0"/>
              <a:t>Research Division</a:t>
            </a:r>
          </a:p>
          <a:p>
            <a:pPr algn="ctr"/>
            <a:endParaRPr lang="en-US" sz="1400" b="1" dirty="0"/>
          </a:p>
          <a:p>
            <a:pPr algn="ctr"/>
            <a:r>
              <a:rPr lang="en-US" sz="1200" b="1" dirty="0">
                <a:solidFill>
                  <a:srgbClr val="002060"/>
                </a:solidFill>
              </a:rPr>
              <a:t>Glen Crawford, Director</a:t>
            </a:r>
          </a:p>
        </p:txBody>
      </p:sp>
      <p:sp useBgFill="1">
        <p:nvSpPr>
          <p:cNvPr id="42" name="TextBox 41">
            <a:extLst>
              <a:ext uri="{FF2B5EF4-FFF2-40B4-BE49-F238E27FC236}">
                <a16:creationId xmlns:a16="http://schemas.microsoft.com/office/drawing/2014/main" id="{4C47C93F-75B1-2F24-D0F4-504ADC6A586A}"/>
              </a:ext>
            </a:extLst>
          </p:cNvPr>
          <p:cNvSpPr txBox="1"/>
          <p:nvPr/>
        </p:nvSpPr>
        <p:spPr>
          <a:xfrm>
            <a:off x="3931625" y="2210654"/>
            <a:ext cx="2563825" cy="1292662"/>
          </a:xfrm>
          <a:prstGeom prst="rect">
            <a:avLst/>
          </a:prstGeom>
          <a:ln w="19050">
            <a:solidFill>
              <a:schemeClr val="tx1"/>
            </a:solidFill>
          </a:ln>
        </p:spPr>
        <p:txBody>
          <a:bodyPr wrap="square" rtlCol="0">
            <a:spAutoFit/>
          </a:bodyPr>
          <a:lstStyle/>
          <a:p>
            <a:pPr algn="ctr"/>
            <a:r>
              <a:rPr lang="en-US" sz="1200" b="1" dirty="0"/>
              <a:t>Accelerator Programs</a:t>
            </a:r>
          </a:p>
          <a:p>
            <a:pPr algn="ctr"/>
            <a:r>
              <a:rPr lang="en-US" sz="1100" dirty="0">
                <a:solidFill>
                  <a:srgbClr val="002060"/>
                </a:solidFill>
              </a:rPr>
              <a:t>Camille Ginsburg</a:t>
            </a:r>
          </a:p>
          <a:p>
            <a:pPr algn="ctr"/>
            <a:r>
              <a:rPr lang="en-US" sz="1100" dirty="0">
                <a:solidFill>
                  <a:srgbClr val="002060"/>
                </a:solidFill>
              </a:rPr>
              <a:t>Derun Li</a:t>
            </a:r>
          </a:p>
          <a:p>
            <a:pPr algn="ctr"/>
            <a:r>
              <a:rPr lang="en-US" sz="1100" dirty="0">
                <a:solidFill>
                  <a:srgbClr val="002060"/>
                </a:solidFill>
              </a:rPr>
              <a:t>Ken Marken </a:t>
            </a:r>
          </a:p>
          <a:p>
            <a:pPr algn="ctr"/>
            <a:r>
              <a:rPr lang="en-US" sz="1100" i="1" dirty="0">
                <a:solidFill>
                  <a:srgbClr val="002060"/>
                </a:solidFill>
              </a:rPr>
              <a:t>Craig Burkhart (</a:t>
            </a:r>
            <a:r>
              <a:rPr lang="en-US" sz="1100" i="1" dirty="0" err="1">
                <a:solidFill>
                  <a:srgbClr val="002060"/>
                </a:solidFill>
              </a:rPr>
              <a:t>Detailee</a:t>
            </a:r>
            <a:r>
              <a:rPr lang="en-US" sz="1100" i="1" dirty="0">
                <a:solidFill>
                  <a:srgbClr val="002060"/>
                </a:solidFill>
              </a:rPr>
              <a:t>)</a:t>
            </a:r>
          </a:p>
          <a:p>
            <a:pPr algn="ctr"/>
            <a:r>
              <a:rPr lang="en-US" sz="1100" i="1" dirty="0">
                <a:solidFill>
                  <a:srgbClr val="002060"/>
                </a:solidFill>
              </a:rPr>
              <a:t>Christine Clarke (</a:t>
            </a:r>
            <a:r>
              <a:rPr lang="en-US" sz="1100" i="1" dirty="0" err="1">
                <a:solidFill>
                  <a:srgbClr val="002060"/>
                </a:solidFill>
              </a:rPr>
              <a:t>Detailee</a:t>
            </a:r>
            <a:r>
              <a:rPr lang="en-US" sz="1100" i="1" dirty="0"/>
              <a:t>)</a:t>
            </a:r>
          </a:p>
          <a:p>
            <a:pPr algn="ctr"/>
            <a:r>
              <a:rPr lang="en-US" sz="1100" i="1" dirty="0">
                <a:solidFill>
                  <a:srgbClr val="002060"/>
                </a:solidFill>
              </a:rPr>
              <a:t>Roark Marsh (</a:t>
            </a:r>
            <a:r>
              <a:rPr lang="en-US" sz="1100" i="1" dirty="0" err="1">
                <a:solidFill>
                  <a:srgbClr val="002060"/>
                </a:solidFill>
              </a:rPr>
              <a:t>Detailee</a:t>
            </a:r>
            <a:r>
              <a:rPr lang="en-US" sz="1100" i="1" dirty="0">
                <a:solidFill>
                  <a:srgbClr val="002060"/>
                </a:solidFill>
              </a:rPr>
              <a:t>)</a:t>
            </a:r>
          </a:p>
        </p:txBody>
      </p:sp>
      <p:sp useBgFill="1">
        <p:nvSpPr>
          <p:cNvPr id="43" name="TextBox 42">
            <a:extLst>
              <a:ext uri="{FF2B5EF4-FFF2-40B4-BE49-F238E27FC236}">
                <a16:creationId xmlns:a16="http://schemas.microsoft.com/office/drawing/2014/main" id="{8930274B-C476-27C8-3BB5-CF2DF5DBBBA5}"/>
              </a:ext>
            </a:extLst>
          </p:cNvPr>
          <p:cNvSpPr txBox="1"/>
          <p:nvPr/>
        </p:nvSpPr>
        <p:spPr>
          <a:xfrm>
            <a:off x="3911091" y="4647969"/>
            <a:ext cx="2563825" cy="954107"/>
          </a:xfrm>
          <a:prstGeom prst="rect">
            <a:avLst/>
          </a:prstGeom>
          <a:ln w="19050">
            <a:solidFill>
              <a:schemeClr val="tx1"/>
            </a:solidFill>
          </a:ln>
        </p:spPr>
        <p:txBody>
          <a:bodyPr wrap="square" rtlCol="0">
            <a:spAutoFit/>
          </a:bodyPr>
          <a:lstStyle/>
          <a:p>
            <a:pPr algn="ctr"/>
            <a:r>
              <a:rPr lang="en-US" sz="1200" b="1" dirty="0"/>
              <a:t>QIS, AI/ML, Computational HEP</a:t>
            </a:r>
          </a:p>
          <a:p>
            <a:pPr algn="ctr"/>
            <a:r>
              <a:rPr lang="en-US" sz="1100" dirty="0">
                <a:solidFill>
                  <a:srgbClr val="002060"/>
                </a:solidFill>
              </a:rPr>
              <a:t>Jeremy Love</a:t>
            </a:r>
          </a:p>
          <a:p>
            <a:pPr algn="ctr"/>
            <a:r>
              <a:rPr lang="en-US" sz="1100" dirty="0">
                <a:solidFill>
                  <a:srgbClr val="FF0000"/>
                </a:solidFill>
              </a:rPr>
              <a:t>Z. Gott-Eldridge,  </a:t>
            </a:r>
            <a:r>
              <a:rPr lang="en-US" sz="1100" i="1" dirty="0">
                <a:solidFill>
                  <a:srgbClr val="FF0000"/>
                </a:solidFill>
              </a:rPr>
              <a:t>Glen Crawford &amp; Abid Patwa</a:t>
            </a:r>
          </a:p>
          <a:p>
            <a:pPr algn="ctr"/>
            <a:r>
              <a:rPr lang="en-US" sz="1100" i="1" dirty="0">
                <a:solidFill>
                  <a:srgbClr val="002060"/>
                </a:solidFill>
              </a:rPr>
              <a:t>Eric Church (</a:t>
            </a:r>
            <a:r>
              <a:rPr lang="en-US" sz="1100" i="1" dirty="0" err="1">
                <a:solidFill>
                  <a:srgbClr val="002060"/>
                </a:solidFill>
              </a:rPr>
              <a:t>Detailee</a:t>
            </a:r>
            <a:r>
              <a:rPr lang="en-US" sz="1100" i="1" dirty="0">
                <a:solidFill>
                  <a:srgbClr val="002060"/>
                </a:solidFill>
              </a:rPr>
              <a:t>)</a:t>
            </a:r>
          </a:p>
        </p:txBody>
      </p:sp>
      <p:sp useBgFill="1">
        <p:nvSpPr>
          <p:cNvPr id="44" name="TextBox 43">
            <a:extLst>
              <a:ext uri="{FF2B5EF4-FFF2-40B4-BE49-F238E27FC236}">
                <a16:creationId xmlns:a16="http://schemas.microsoft.com/office/drawing/2014/main" id="{308F877E-389D-A663-0EE9-83E0BADF2ACE}"/>
              </a:ext>
            </a:extLst>
          </p:cNvPr>
          <p:cNvSpPr txBox="1"/>
          <p:nvPr/>
        </p:nvSpPr>
        <p:spPr>
          <a:xfrm>
            <a:off x="3911091" y="3662294"/>
            <a:ext cx="2563825" cy="830997"/>
          </a:xfrm>
          <a:prstGeom prst="rect">
            <a:avLst/>
          </a:prstGeom>
          <a:ln w="19050">
            <a:solidFill>
              <a:schemeClr val="tx1"/>
            </a:solidFill>
          </a:ln>
        </p:spPr>
        <p:txBody>
          <a:bodyPr wrap="square" rtlCol="0">
            <a:spAutoFit/>
          </a:bodyPr>
          <a:lstStyle/>
          <a:p>
            <a:pPr algn="ctr"/>
            <a:r>
              <a:rPr lang="en-US" sz="1200" b="1" dirty="0"/>
              <a:t>Instrumentation and Detector R&amp;D</a:t>
            </a:r>
          </a:p>
          <a:p>
            <a:pPr algn="ctr"/>
            <a:r>
              <a:rPr lang="en-US" sz="1100" dirty="0">
                <a:solidFill>
                  <a:srgbClr val="002060"/>
                </a:solidFill>
              </a:rPr>
              <a:t>Helmut Marsiske</a:t>
            </a:r>
          </a:p>
          <a:p>
            <a:pPr algn="ctr"/>
            <a:r>
              <a:rPr lang="en-US" sz="1100" i="1" dirty="0">
                <a:solidFill>
                  <a:srgbClr val="002060"/>
                </a:solidFill>
              </a:rPr>
              <a:t>Ray Bunker (</a:t>
            </a:r>
            <a:r>
              <a:rPr lang="en-US" sz="1100" i="1" dirty="0" err="1">
                <a:solidFill>
                  <a:srgbClr val="002060"/>
                </a:solidFill>
              </a:rPr>
              <a:t>Detailee</a:t>
            </a:r>
            <a:r>
              <a:rPr lang="en-US" sz="1100" i="1" dirty="0">
                <a:solidFill>
                  <a:srgbClr val="002060"/>
                </a:solidFill>
              </a:rPr>
              <a:t>)</a:t>
            </a:r>
          </a:p>
        </p:txBody>
      </p:sp>
      <p:cxnSp>
        <p:nvCxnSpPr>
          <p:cNvPr id="48" name="Straight Connector 47">
            <a:extLst>
              <a:ext uri="{FF2B5EF4-FFF2-40B4-BE49-F238E27FC236}">
                <a16:creationId xmlns:a16="http://schemas.microsoft.com/office/drawing/2014/main" id="{4B06AFC3-3295-7E76-A0E9-C2F33898B9EF}"/>
              </a:ext>
            </a:extLst>
          </p:cNvPr>
          <p:cNvCxnSpPr>
            <a:cxnSpLocks/>
          </p:cNvCxnSpPr>
          <p:nvPr/>
        </p:nvCxnSpPr>
        <p:spPr>
          <a:xfrm flipV="1">
            <a:off x="4793172" y="1273306"/>
            <a:ext cx="0" cy="1373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9" name="TextBox 48">
            <a:extLst>
              <a:ext uri="{FF2B5EF4-FFF2-40B4-BE49-F238E27FC236}">
                <a16:creationId xmlns:a16="http://schemas.microsoft.com/office/drawing/2014/main" id="{9E46663B-900F-A081-EA98-1E6C6D7FABB5}"/>
              </a:ext>
            </a:extLst>
          </p:cNvPr>
          <p:cNvSpPr txBox="1"/>
          <p:nvPr/>
        </p:nvSpPr>
        <p:spPr>
          <a:xfrm>
            <a:off x="7327933" y="4847940"/>
            <a:ext cx="2377585" cy="446276"/>
          </a:xfrm>
          <a:prstGeom prst="rect">
            <a:avLst/>
          </a:prstGeom>
          <a:ln w="19050">
            <a:solidFill>
              <a:schemeClr val="tx1"/>
            </a:solidFill>
          </a:ln>
        </p:spPr>
        <p:txBody>
          <a:bodyPr wrap="square" rtlCol="0">
            <a:spAutoFit/>
          </a:bodyPr>
          <a:lstStyle/>
          <a:p>
            <a:pPr algn="ctr"/>
            <a:r>
              <a:rPr lang="en-US" sz="1200" b="1" dirty="0"/>
              <a:t>Theory</a:t>
            </a:r>
          </a:p>
          <a:p>
            <a:pPr algn="ctr"/>
            <a:r>
              <a:rPr lang="en-US" sz="1100" dirty="0">
                <a:solidFill>
                  <a:srgbClr val="002060"/>
                </a:solidFill>
              </a:rPr>
              <a:t>William Kilgore</a:t>
            </a:r>
          </a:p>
        </p:txBody>
      </p:sp>
      <p:cxnSp>
        <p:nvCxnSpPr>
          <p:cNvPr id="50" name="Straight Connector 49">
            <a:extLst>
              <a:ext uri="{FF2B5EF4-FFF2-40B4-BE49-F238E27FC236}">
                <a16:creationId xmlns:a16="http://schemas.microsoft.com/office/drawing/2014/main" id="{AFD47EF5-1412-0C2D-28FD-46264ABD5D1D}"/>
              </a:ext>
            </a:extLst>
          </p:cNvPr>
          <p:cNvCxnSpPr>
            <a:cxnSpLocks/>
          </p:cNvCxnSpPr>
          <p:nvPr/>
        </p:nvCxnSpPr>
        <p:spPr>
          <a:xfrm>
            <a:off x="3686196" y="1680085"/>
            <a:ext cx="31079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3D5E8AA-1D0B-A38F-31F7-35B9374BEF45}"/>
              </a:ext>
            </a:extLst>
          </p:cNvPr>
          <p:cNvCxnSpPr>
            <a:cxnSpLocks/>
          </p:cNvCxnSpPr>
          <p:nvPr/>
        </p:nvCxnSpPr>
        <p:spPr>
          <a:xfrm>
            <a:off x="7114693" y="1680085"/>
            <a:ext cx="32213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52" name="TextBox 51">
            <a:extLst>
              <a:ext uri="{FF2B5EF4-FFF2-40B4-BE49-F238E27FC236}">
                <a16:creationId xmlns:a16="http://schemas.microsoft.com/office/drawing/2014/main" id="{A253ECA0-0EDE-5B38-575F-2BA60694CB2B}"/>
              </a:ext>
            </a:extLst>
          </p:cNvPr>
          <p:cNvSpPr txBox="1"/>
          <p:nvPr/>
        </p:nvSpPr>
        <p:spPr>
          <a:xfrm>
            <a:off x="7340778" y="5421567"/>
            <a:ext cx="2364739" cy="446276"/>
          </a:xfrm>
          <a:prstGeom prst="rect">
            <a:avLst/>
          </a:prstGeom>
          <a:ln w="19050">
            <a:solidFill>
              <a:schemeClr val="tx1"/>
            </a:solidFill>
          </a:ln>
        </p:spPr>
        <p:txBody>
          <a:bodyPr wrap="square" rtlCol="0">
            <a:spAutoFit/>
          </a:bodyPr>
          <a:lstStyle/>
          <a:p>
            <a:pPr algn="ctr"/>
            <a:r>
              <a:rPr lang="en-US" sz="1200" b="1" dirty="0"/>
              <a:t>AGILE </a:t>
            </a:r>
          </a:p>
          <a:p>
            <a:pPr algn="ctr"/>
            <a:r>
              <a:rPr lang="en-US" sz="1100" dirty="0">
                <a:solidFill>
                  <a:srgbClr val="002060"/>
                </a:solidFill>
              </a:rPr>
              <a:t>Glen Crawford</a:t>
            </a:r>
          </a:p>
        </p:txBody>
      </p:sp>
    </p:spTree>
    <p:extLst>
      <p:ext uri="{BB962C8B-B14F-4D97-AF65-F5344CB8AC3E}">
        <p14:creationId xmlns:p14="http://schemas.microsoft.com/office/powerpoint/2010/main" val="6797586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229898-87DF-4668-926B-BCE22B6E8A39}"/>
              </a:ext>
            </a:extLst>
          </p:cNvPr>
          <p:cNvSpPr>
            <a:spLocks noGrp="1"/>
          </p:cNvSpPr>
          <p:nvPr>
            <p:ph type="title" idx="4294967295" hasCustomPrompt="1"/>
          </p:nvPr>
        </p:nvSpPr>
        <p:spPr>
          <a:xfrm>
            <a:off x="168046" y="37222"/>
            <a:ext cx="11317288" cy="801688"/>
          </a:xfrm>
        </p:spPr>
        <p:txBody>
          <a:bodyPr>
            <a:normAutofit/>
          </a:bodyPr>
          <a:lstStyle/>
          <a:p>
            <a:r>
              <a:rPr lang="en-US" dirty="0">
                <a:solidFill>
                  <a:schemeClr val="accent1"/>
                </a:solidFill>
              </a:rPr>
              <a:t>U.S. Particle Physics Strategic Planning Process</a:t>
            </a:r>
          </a:p>
        </p:txBody>
      </p:sp>
      <p:pic>
        <p:nvPicPr>
          <p:cNvPr id="3" name="Content Placeholder 6" descr="Icon&#10;&#10;Description automatically generated">
            <a:extLst>
              <a:ext uri="{FF2B5EF4-FFF2-40B4-BE49-F238E27FC236}">
                <a16:creationId xmlns:a16="http://schemas.microsoft.com/office/drawing/2014/main" id="{79874247-9998-88E8-AE0B-31C75D383C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78691" y="800884"/>
            <a:ext cx="1633599" cy="1033922"/>
          </a:xfrm>
          <a:prstGeom prst="rect">
            <a:avLst/>
          </a:prstGeom>
        </p:spPr>
      </p:pic>
      <p:pic>
        <p:nvPicPr>
          <p:cNvPr id="6" name="Picture 2" descr="Image result for p5 logo physics">
            <a:extLst>
              <a:ext uri="{FF2B5EF4-FFF2-40B4-BE49-F238E27FC236}">
                <a16:creationId xmlns:a16="http://schemas.microsoft.com/office/drawing/2014/main" id="{57FD73D5-979E-28B5-9BA3-BBC4C941EE1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44846" y="919244"/>
            <a:ext cx="1633599" cy="9193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5">
            <a:extLst>
              <a:ext uri="{FF2B5EF4-FFF2-40B4-BE49-F238E27FC236}">
                <a16:creationId xmlns:a16="http://schemas.microsoft.com/office/drawing/2014/main" id="{3F50D41E-F596-567B-2BAC-E8EEEEC1CC1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47370" y="888145"/>
            <a:ext cx="1306408" cy="80489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1164F487-9FFC-811B-DB95-89B17865280D}"/>
              </a:ext>
            </a:extLst>
          </p:cNvPr>
          <p:cNvSpPr/>
          <p:nvPr/>
        </p:nvSpPr>
        <p:spPr>
          <a:xfrm>
            <a:off x="2831358" y="1040631"/>
            <a:ext cx="978408" cy="61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2014</a:t>
            </a:r>
          </a:p>
        </p:txBody>
      </p:sp>
      <p:sp>
        <p:nvSpPr>
          <p:cNvPr id="12" name="Arrow: Right 11">
            <a:extLst>
              <a:ext uri="{FF2B5EF4-FFF2-40B4-BE49-F238E27FC236}">
                <a16:creationId xmlns:a16="http://schemas.microsoft.com/office/drawing/2014/main" id="{4F6E7E08-38D4-04E2-7A24-0C6CDCF7D4AD}"/>
              </a:ext>
            </a:extLst>
          </p:cNvPr>
          <p:cNvSpPr/>
          <p:nvPr/>
        </p:nvSpPr>
        <p:spPr>
          <a:xfrm>
            <a:off x="8888858" y="1021272"/>
            <a:ext cx="978408" cy="61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p>
        </p:txBody>
      </p:sp>
      <p:grpSp>
        <p:nvGrpSpPr>
          <p:cNvPr id="4" name="Group 3">
            <a:extLst>
              <a:ext uri="{FF2B5EF4-FFF2-40B4-BE49-F238E27FC236}">
                <a16:creationId xmlns:a16="http://schemas.microsoft.com/office/drawing/2014/main" id="{54C8CC6D-2C38-82A0-2F4D-58F4420928B9}"/>
              </a:ext>
            </a:extLst>
          </p:cNvPr>
          <p:cNvGrpSpPr/>
          <p:nvPr/>
        </p:nvGrpSpPr>
        <p:grpSpPr>
          <a:xfrm>
            <a:off x="9656964" y="2066215"/>
            <a:ext cx="2479807" cy="3107517"/>
            <a:chOff x="3429000" y="0"/>
            <a:chExt cx="5329238" cy="6858000"/>
          </a:xfrm>
        </p:grpSpPr>
        <p:pic>
          <p:nvPicPr>
            <p:cNvPr id="8" name="Picture 7">
              <a:extLst>
                <a:ext uri="{FF2B5EF4-FFF2-40B4-BE49-F238E27FC236}">
                  <a16:creationId xmlns:a16="http://schemas.microsoft.com/office/drawing/2014/main" id="{32A11F58-C261-D4ED-6962-B57C52E30CB7}"/>
                </a:ext>
              </a:extLst>
            </p:cNvPr>
            <p:cNvPicPr>
              <a:picLocks noChangeAspect="1"/>
            </p:cNvPicPr>
            <p:nvPr/>
          </p:nvPicPr>
          <p:blipFill>
            <a:blip r:embed="rId6"/>
            <a:stretch>
              <a:fillRect/>
            </a:stretch>
          </p:blipFill>
          <p:spPr>
            <a:xfrm>
              <a:off x="3446318" y="0"/>
              <a:ext cx="5299364" cy="6858000"/>
            </a:xfrm>
            <a:prstGeom prst="rect">
              <a:avLst/>
            </a:prstGeom>
          </p:spPr>
        </p:pic>
        <p:sp>
          <p:nvSpPr>
            <p:cNvPr id="11" name="Rectangle 10">
              <a:extLst>
                <a:ext uri="{FF2B5EF4-FFF2-40B4-BE49-F238E27FC236}">
                  <a16:creationId xmlns:a16="http://schemas.microsoft.com/office/drawing/2014/main" id="{D9D2ECEC-F132-F293-94AE-4D615B42A262}"/>
                </a:ext>
              </a:extLst>
            </p:cNvPr>
            <p:cNvSpPr/>
            <p:nvPr/>
          </p:nvSpPr>
          <p:spPr>
            <a:xfrm>
              <a:off x="3429000" y="0"/>
              <a:ext cx="5329238" cy="68580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B49FD3A9-11BF-F738-1AD5-7AB1F0E28416}"/>
              </a:ext>
            </a:extLst>
          </p:cNvPr>
          <p:cNvGrpSpPr/>
          <p:nvPr/>
        </p:nvGrpSpPr>
        <p:grpSpPr>
          <a:xfrm>
            <a:off x="4518054" y="2096581"/>
            <a:ext cx="2501121" cy="3214980"/>
            <a:chOff x="543141" y="1785257"/>
            <a:chExt cx="2619927" cy="3390493"/>
          </a:xfrm>
        </p:grpSpPr>
        <p:graphicFrame>
          <p:nvGraphicFramePr>
            <p:cNvPr id="14" name="Object 13">
              <a:extLst>
                <a:ext uri="{FF2B5EF4-FFF2-40B4-BE49-F238E27FC236}">
                  <a16:creationId xmlns:a16="http://schemas.microsoft.com/office/drawing/2014/main" id="{185E06D1-41AF-85B0-F215-B5067DE7427D}"/>
                </a:ext>
              </a:extLst>
            </p:cNvPr>
            <p:cNvGraphicFramePr>
              <a:graphicFrameLocks noChangeAspect="1"/>
            </p:cNvGraphicFramePr>
            <p:nvPr/>
          </p:nvGraphicFramePr>
          <p:xfrm>
            <a:off x="543141" y="1785257"/>
            <a:ext cx="2619927" cy="3390493"/>
          </p:xfrm>
          <a:graphic>
            <a:graphicData uri="http://schemas.openxmlformats.org/presentationml/2006/ole">
              <mc:AlternateContent xmlns:mc="http://schemas.openxmlformats.org/markup-compatibility/2006">
                <mc:Choice xmlns:v="urn:schemas-microsoft-com:vml" Requires="v">
                  <p:oleObj name="Acrobat Document" r:id="rId7" imgW="3886052" imgH="5029200" progId="Acrobat.Document.2017">
                    <p:embed/>
                  </p:oleObj>
                </mc:Choice>
                <mc:Fallback>
                  <p:oleObj name="Acrobat Document" r:id="rId7" imgW="3886052" imgH="5029200" progId="Acrobat.Document.2017">
                    <p:embed/>
                    <p:pic>
                      <p:nvPicPr>
                        <p:cNvPr id="14" name="Object 13">
                          <a:extLst>
                            <a:ext uri="{FF2B5EF4-FFF2-40B4-BE49-F238E27FC236}">
                              <a16:creationId xmlns:a16="http://schemas.microsoft.com/office/drawing/2014/main" id="{185E06D1-41AF-85B0-F215-B5067DE7427D}"/>
                            </a:ext>
                          </a:extLst>
                        </p:cNvPr>
                        <p:cNvPicPr/>
                        <p:nvPr/>
                      </p:nvPicPr>
                      <p:blipFill>
                        <a:blip r:embed="rId8"/>
                        <a:stretch>
                          <a:fillRect/>
                        </a:stretch>
                      </p:blipFill>
                      <p:spPr>
                        <a:xfrm>
                          <a:off x="543141" y="1785257"/>
                          <a:ext cx="2619927" cy="3390493"/>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0D78648E-1429-9BD1-C12C-1F020A3352C9}"/>
                </a:ext>
              </a:extLst>
            </p:cNvPr>
            <p:cNvSpPr/>
            <p:nvPr/>
          </p:nvSpPr>
          <p:spPr>
            <a:xfrm>
              <a:off x="685800" y="1785257"/>
              <a:ext cx="2426504" cy="3178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DRAFT_P5_Mark_4x5_wTitle_3C_101823.jpg" descr="DRAFT_P5_Mark_4x5_wTitle_3C_101823.jpg">
            <a:extLst>
              <a:ext uri="{FF2B5EF4-FFF2-40B4-BE49-F238E27FC236}">
                <a16:creationId xmlns:a16="http://schemas.microsoft.com/office/drawing/2014/main" id="{AC5759B0-6E6A-BB56-D6C0-26DA12C32C69}"/>
              </a:ext>
            </a:extLst>
          </p:cNvPr>
          <p:cNvPicPr>
            <a:picLocks noChangeAspect="1"/>
          </p:cNvPicPr>
          <p:nvPr/>
        </p:nvPicPr>
        <p:blipFill>
          <a:blip r:embed="rId9"/>
          <a:srcRect l="11001" t="18541" r="14488" b="18541"/>
          <a:stretch>
            <a:fillRect/>
          </a:stretch>
        </p:blipFill>
        <p:spPr>
          <a:xfrm>
            <a:off x="9975219" y="1002307"/>
            <a:ext cx="1633599" cy="689705"/>
          </a:xfrm>
          <a:prstGeom prst="rect">
            <a:avLst/>
          </a:prstGeom>
          <a:ln w="12700">
            <a:miter lim="400000"/>
          </a:ln>
        </p:spPr>
      </p:pic>
      <p:pic>
        <p:nvPicPr>
          <p:cNvPr id="15" name="Picture 14">
            <a:extLst>
              <a:ext uri="{FF2B5EF4-FFF2-40B4-BE49-F238E27FC236}">
                <a16:creationId xmlns:a16="http://schemas.microsoft.com/office/drawing/2014/main" id="{EE7A9A20-E879-6905-AE55-5D81055BFD99}"/>
              </a:ext>
            </a:extLst>
          </p:cNvPr>
          <p:cNvPicPr>
            <a:picLocks noChangeAspect="1"/>
          </p:cNvPicPr>
          <p:nvPr/>
        </p:nvPicPr>
        <p:blipFill>
          <a:blip r:embed="rId10"/>
          <a:stretch>
            <a:fillRect/>
          </a:stretch>
        </p:blipFill>
        <p:spPr>
          <a:xfrm>
            <a:off x="25052" y="2083518"/>
            <a:ext cx="2222791" cy="3014083"/>
          </a:xfrm>
          <a:prstGeom prst="rect">
            <a:avLst/>
          </a:prstGeom>
        </p:spPr>
      </p:pic>
      <p:pic>
        <p:nvPicPr>
          <p:cNvPr id="17" name="Picture 16" descr="A poster for a conference&#10;&#10;Description automatically generated">
            <a:extLst>
              <a:ext uri="{FF2B5EF4-FFF2-40B4-BE49-F238E27FC236}">
                <a16:creationId xmlns:a16="http://schemas.microsoft.com/office/drawing/2014/main" id="{62A97A58-03BE-52F6-A8E0-5685E58F67C5}"/>
              </a:ext>
            </a:extLst>
          </p:cNvPr>
          <p:cNvPicPr>
            <a:picLocks noChangeAspect="1"/>
          </p:cNvPicPr>
          <p:nvPr/>
        </p:nvPicPr>
        <p:blipFill>
          <a:blip r:embed="rId11"/>
          <a:stretch>
            <a:fillRect/>
          </a:stretch>
        </p:blipFill>
        <p:spPr>
          <a:xfrm>
            <a:off x="2313035" y="2083518"/>
            <a:ext cx="2231047" cy="2974731"/>
          </a:xfrm>
          <a:prstGeom prst="rect">
            <a:avLst/>
          </a:prstGeom>
        </p:spPr>
      </p:pic>
      <p:sp>
        <p:nvSpPr>
          <p:cNvPr id="20" name="Arrow: Right 19">
            <a:extLst>
              <a:ext uri="{FF2B5EF4-FFF2-40B4-BE49-F238E27FC236}">
                <a16:creationId xmlns:a16="http://schemas.microsoft.com/office/drawing/2014/main" id="{D435157B-6EF7-66A9-087E-FF67B589D1A4}"/>
              </a:ext>
            </a:extLst>
          </p:cNvPr>
          <p:cNvSpPr/>
          <p:nvPr/>
        </p:nvSpPr>
        <p:spPr>
          <a:xfrm>
            <a:off x="645823" y="1028288"/>
            <a:ext cx="978408" cy="61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2008</a:t>
            </a:r>
          </a:p>
        </p:txBody>
      </p:sp>
      <p:pic>
        <p:nvPicPr>
          <p:cNvPr id="21" name="Picture 20">
            <a:extLst>
              <a:ext uri="{FF2B5EF4-FFF2-40B4-BE49-F238E27FC236}">
                <a16:creationId xmlns:a16="http://schemas.microsoft.com/office/drawing/2014/main" id="{B7C2AC2B-16BA-A32F-A676-9842AA230BB4}"/>
              </a:ext>
            </a:extLst>
          </p:cNvPr>
          <p:cNvPicPr>
            <a:picLocks noChangeAspect="1"/>
          </p:cNvPicPr>
          <p:nvPr/>
        </p:nvPicPr>
        <p:blipFill>
          <a:blip r:embed="rId12"/>
          <a:stretch>
            <a:fillRect/>
          </a:stretch>
        </p:blipFill>
        <p:spPr>
          <a:xfrm>
            <a:off x="1809338" y="897309"/>
            <a:ext cx="833402" cy="1093840"/>
          </a:xfrm>
          <a:prstGeom prst="rect">
            <a:avLst/>
          </a:prstGeom>
        </p:spPr>
      </p:pic>
      <p:grpSp>
        <p:nvGrpSpPr>
          <p:cNvPr id="25" name="Group 24">
            <a:extLst>
              <a:ext uri="{FF2B5EF4-FFF2-40B4-BE49-F238E27FC236}">
                <a16:creationId xmlns:a16="http://schemas.microsoft.com/office/drawing/2014/main" id="{5CBE43DC-FF38-561D-54DC-71B5839E20B4}"/>
              </a:ext>
            </a:extLst>
          </p:cNvPr>
          <p:cNvGrpSpPr/>
          <p:nvPr/>
        </p:nvGrpSpPr>
        <p:grpSpPr>
          <a:xfrm>
            <a:off x="2309536" y="2906551"/>
            <a:ext cx="2265729" cy="3214980"/>
            <a:chOff x="2279737" y="701458"/>
            <a:chExt cx="4722312" cy="6156542"/>
          </a:xfrm>
        </p:grpSpPr>
        <p:sp>
          <p:nvSpPr>
            <p:cNvPr id="26" name="Rectangle 25">
              <a:extLst>
                <a:ext uri="{FF2B5EF4-FFF2-40B4-BE49-F238E27FC236}">
                  <a16:creationId xmlns:a16="http://schemas.microsoft.com/office/drawing/2014/main" id="{74C7521E-D7EF-062C-3515-9DB6BFA305B7}"/>
                </a:ext>
              </a:extLst>
            </p:cNvPr>
            <p:cNvSpPr/>
            <p:nvPr/>
          </p:nvSpPr>
          <p:spPr>
            <a:xfrm>
              <a:off x="2279737" y="701458"/>
              <a:ext cx="4722312" cy="615654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4CB1670-B6F5-D17D-881B-4C4356304F24}"/>
                </a:ext>
              </a:extLst>
            </p:cNvPr>
            <p:cNvGrpSpPr/>
            <p:nvPr/>
          </p:nvGrpSpPr>
          <p:grpSpPr>
            <a:xfrm>
              <a:off x="2286953" y="701458"/>
              <a:ext cx="4702570" cy="6156542"/>
              <a:chOff x="2286953" y="701458"/>
              <a:chExt cx="4702570" cy="6156542"/>
            </a:xfrm>
          </p:grpSpPr>
          <p:pic>
            <p:nvPicPr>
              <p:cNvPr id="28" name="Picture 27">
                <a:extLst>
                  <a:ext uri="{FF2B5EF4-FFF2-40B4-BE49-F238E27FC236}">
                    <a16:creationId xmlns:a16="http://schemas.microsoft.com/office/drawing/2014/main" id="{D41A3CC6-75AF-E42C-410C-D378E27DEE5F}"/>
                  </a:ext>
                </a:extLst>
              </p:cNvPr>
              <p:cNvPicPr>
                <a:picLocks noChangeAspect="1"/>
              </p:cNvPicPr>
              <p:nvPr/>
            </p:nvPicPr>
            <p:blipFill>
              <a:blip r:embed="rId13"/>
              <a:stretch>
                <a:fillRect/>
              </a:stretch>
            </p:blipFill>
            <p:spPr>
              <a:xfrm>
                <a:off x="2286953" y="726379"/>
                <a:ext cx="4674680" cy="6131621"/>
              </a:xfrm>
              <a:prstGeom prst="rect">
                <a:avLst/>
              </a:prstGeom>
            </p:spPr>
          </p:pic>
          <p:sp>
            <p:nvSpPr>
              <p:cNvPr id="29" name="Rectangle 28">
                <a:extLst>
                  <a:ext uri="{FF2B5EF4-FFF2-40B4-BE49-F238E27FC236}">
                    <a16:creationId xmlns:a16="http://schemas.microsoft.com/office/drawing/2014/main" id="{55F56AB8-B7EE-9FE0-AEC6-16D477705F2B}"/>
                  </a:ext>
                </a:extLst>
              </p:cNvPr>
              <p:cNvSpPr/>
              <p:nvPr/>
            </p:nvSpPr>
            <p:spPr>
              <a:xfrm>
                <a:off x="2292263" y="701458"/>
                <a:ext cx="4697260" cy="6156542"/>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0" name="Picture 29" descr="A blue and white poster with a tower and mountains&#10;&#10;Description automatically generated">
            <a:extLst>
              <a:ext uri="{FF2B5EF4-FFF2-40B4-BE49-F238E27FC236}">
                <a16:creationId xmlns:a16="http://schemas.microsoft.com/office/drawing/2014/main" id="{12669684-8091-2C62-ED9D-E239A5C955D4}"/>
              </a:ext>
            </a:extLst>
          </p:cNvPr>
          <p:cNvPicPr>
            <a:picLocks noChangeAspect="1"/>
          </p:cNvPicPr>
          <p:nvPr/>
        </p:nvPicPr>
        <p:blipFill>
          <a:blip r:embed="rId14"/>
          <a:stretch>
            <a:fillRect/>
          </a:stretch>
        </p:blipFill>
        <p:spPr>
          <a:xfrm>
            <a:off x="7070805" y="2083518"/>
            <a:ext cx="2501121" cy="3201966"/>
          </a:xfrm>
          <a:prstGeom prst="rect">
            <a:avLst/>
          </a:prstGeom>
        </p:spPr>
      </p:pic>
      <p:pic>
        <p:nvPicPr>
          <p:cNvPr id="16" name="object 2">
            <a:extLst>
              <a:ext uri="{FF2B5EF4-FFF2-40B4-BE49-F238E27FC236}">
                <a16:creationId xmlns:a16="http://schemas.microsoft.com/office/drawing/2014/main" id="{2ADCE3C8-6A75-4D88-FB50-59A9E253530F}"/>
              </a:ext>
            </a:extLst>
          </p:cNvPr>
          <p:cNvPicPr/>
          <p:nvPr/>
        </p:nvPicPr>
        <p:blipFill>
          <a:blip r:embed="rId15"/>
          <a:stretch>
            <a:fillRect/>
          </a:stretch>
        </p:blipFill>
        <p:spPr>
          <a:xfrm>
            <a:off x="6989758" y="2769004"/>
            <a:ext cx="2591312" cy="3476755"/>
          </a:xfrm>
          <a:prstGeom prst="rect">
            <a:avLst/>
          </a:prstGeom>
        </p:spPr>
      </p:pic>
      <p:sp>
        <p:nvSpPr>
          <p:cNvPr id="2" name="Slide Number Placeholder 2">
            <a:extLst>
              <a:ext uri="{FF2B5EF4-FFF2-40B4-BE49-F238E27FC236}">
                <a16:creationId xmlns:a16="http://schemas.microsoft.com/office/drawing/2014/main" id="{DF6C4CBB-18E1-C0B5-1C49-6809BF0BC689}"/>
              </a:ext>
            </a:extLst>
          </p:cNvPr>
          <p:cNvSpPr>
            <a:spLocks noGrp="1"/>
          </p:cNvSpPr>
          <p:nvPr>
            <p:ph type="sldNum" sz="quarter" idx="4"/>
          </p:nvPr>
        </p:nvSpPr>
        <p:spPr>
          <a:xfrm>
            <a:off x="4746885" y="6403005"/>
            <a:ext cx="2743200" cy="365125"/>
          </a:xfrm>
        </p:spPr>
        <p:txBody>
          <a:bodyPr/>
          <a:lstStyle/>
          <a:p>
            <a:fld id="{835B6AD7-18B8-4C9C-AA70-ABD830A869AC}" type="slidenum">
              <a:rPr lang="en-US" smtClean="0"/>
              <a:t>8</a:t>
            </a:fld>
            <a:endParaRPr lang="en-US" dirty="0"/>
          </a:p>
        </p:txBody>
      </p:sp>
    </p:spTree>
    <p:extLst>
      <p:ext uri="{BB962C8B-B14F-4D97-AF65-F5344CB8AC3E}">
        <p14:creationId xmlns:p14="http://schemas.microsoft.com/office/powerpoint/2010/main" val="2936036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C21B2-F728-0E19-1C11-F5D23EADA9FE}"/>
              </a:ext>
            </a:extLst>
          </p:cNvPr>
          <p:cNvGrpSpPr/>
          <p:nvPr/>
        </p:nvGrpSpPr>
        <p:grpSpPr>
          <a:xfrm>
            <a:off x="7961591" y="2304097"/>
            <a:ext cx="1675374" cy="1385407"/>
            <a:chOff x="4181856" y="1319276"/>
            <a:chExt cx="3113606" cy="2893060"/>
          </a:xfrm>
        </p:grpSpPr>
        <p:pic>
          <p:nvPicPr>
            <p:cNvPr id="5" name="Picture 4">
              <a:extLst>
                <a:ext uri="{FF2B5EF4-FFF2-40B4-BE49-F238E27FC236}">
                  <a16:creationId xmlns:a16="http://schemas.microsoft.com/office/drawing/2014/main" id="{44E5BB02-0D0A-D6F1-58FF-53AE171180B1}"/>
                </a:ext>
              </a:extLst>
            </p:cNvPr>
            <p:cNvPicPr>
              <a:picLocks noChangeAspect="1"/>
            </p:cNvPicPr>
            <p:nvPr/>
          </p:nvPicPr>
          <p:blipFill>
            <a:blip r:embed="rId2"/>
            <a:stretch>
              <a:fillRect/>
            </a:stretch>
          </p:blipFill>
          <p:spPr>
            <a:xfrm>
              <a:off x="4257330" y="1319276"/>
              <a:ext cx="3038131" cy="1383030"/>
            </a:xfrm>
            <a:prstGeom prst="rect">
              <a:avLst/>
            </a:prstGeom>
          </p:spPr>
        </p:pic>
        <p:pic>
          <p:nvPicPr>
            <p:cNvPr id="6" name="Picture 5">
              <a:extLst>
                <a:ext uri="{FF2B5EF4-FFF2-40B4-BE49-F238E27FC236}">
                  <a16:creationId xmlns:a16="http://schemas.microsoft.com/office/drawing/2014/main" id="{8FCF0C58-750E-EDAF-7FBD-AE95CC9F33B7}"/>
                </a:ext>
              </a:extLst>
            </p:cNvPr>
            <p:cNvPicPr>
              <a:picLocks noChangeAspect="1"/>
            </p:cNvPicPr>
            <p:nvPr/>
          </p:nvPicPr>
          <p:blipFill>
            <a:blip r:embed="rId2"/>
            <a:stretch>
              <a:fillRect/>
            </a:stretch>
          </p:blipFill>
          <p:spPr>
            <a:xfrm>
              <a:off x="4257331" y="2765806"/>
              <a:ext cx="3038131" cy="1383030"/>
            </a:xfrm>
            <a:prstGeom prst="rect">
              <a:avLst/>
            </a:prstGeom>
          </p:spPr>
        </p:pic>
        <p:sp>
          <p:nvSpPr>
            <p:cNvPr id="7" name="Rectangle 6">
              <a:extLst>
                <a:ext uri="{FF2B5EF4-FFF2-40B4-BE49-F238E27FC236}">
                  <a16:creationId xmlns:a16="http://schemas.microsoft.com/office/drawing/2014/main" id="{431C3130-BED9-2366-B0D6-490F708D62EA}"/>
                </a:ext>
              </a:extLst>
            </p:cNvPr>
            <p:cNvSpPr/>
            <p:nvPr/>
          </p:nvSpPr>
          <p:spPr>
            <a:xfrm>
              <a:off x="4218432" y="1319276"/>
              <a:ext cx="3077029" cy="691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146767-DBE5-FA74-A632-2DA76B8A0BE1}"/>
                </a:ext>
              </a:extLst>
            </p:cNvPr>
            <p:cNvSpPr/>
            <p:nvPr/>
          </p:nvSpPr>
          <p:spPr>
            <a:xfrm>
              <a:off x="4181856" y="3520821"/>
              <a:ext cx="3077029" cy="691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2FD2E66-5E20-9D95-AA97-A755DD37FE78}"/>
              </a:ext>
            </a:extLst>
          </p:cNvPr>
          <p:cNvSpPr>
            <a:spLocks noGrp="1"/>
          </p:cNvSpPr>
          <p:nvPr>
            <p:ph type="title"/>
          </p:nvPr>
        </p:nvSpPr>
        <p:spPr>
          <a:xfrm>
            <a:off x="132418" y="133186"/>
            <a:ext cx="11317044" cy="603634"/>
          </a:xfrm>
        </p:spPr>
        <p:txBody>
          <a:bodyPr>
            <a:noAutofit/>
          </a:bodyPr>
          <a:lstStyle/>
          <a:p>
            <a:r>
              <a:rPr lang="en-US" dirty="0">
                <a:solidFill>
                  <a:schemeClr val="accent1"/>
                </a:solidFill>
              </a:rPr>
              <a:t>Evolution of the key questions in particle physics</a:t>
            </a:r>
          </a:p>
        </p:txBody>
      </p:sp>
      <p:pic>
        <p:nvPicPr>
          <p:cNvPr id="69" name="Picture 2" descr="Frontiers Table">
            <a:extLst>
              <a:ext uri="{FF2B5EF4-FFF2-40B4-BE49-F238E27FC236}">
                <a16:creationId xmlns:a16="http://schemas.microsoft.com/office/drawing/2014/main" id="{35F3BB0B-F0D8-F920-30C9-1FCB999C8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690" y="1674671"/>
            <a:ext cx="4117621" cy="319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69">
            <a:extLst>
              <a:ext uri="{FF2B5EF4-FFF2-40B4-BE49-F238E27FC236}">
                <a16:creationId xmlns:a16="http://schemas.microsoft.com/office/drawing/2014/main" id="{3919FAED-F8A1-0612-12FB-C39744A06499}"/>
              </a:ext>
            </a:extLst>
          </p:cNvPr>
          <p:cNvSpPr txBox="1"/>
          <p:nvPr/>
        </p:nvSpPr>
        <p:spPr>
          <a:xfrm>
            <a:off x="4334178" y="1313257"/>
            <a:ext cx="2492990" cy="369332"/>
          </a:xfrm>
          <a:prstGeom prst="rect">
            <a:avLst/>
          </a:prstGeom>
          <a:noFill/>
        </p:spPr>
        <p:txBody>
          <a:bodyPr wrap="none" rtlCol="0">
            <a:spAutoFit/>
          </a:bodyPr>
          <a:lstStyle/>
          <a:p>
            <a:r>
              <a:rPr lang="en-US" b="1" dirty="0"/>
              <a:t>2014 Science Drivers</a:t>
            </a:r>
          </a:p>
        </p:txBody>
      </p:sp>
      <p:sp>
        <p:nvSpPr>
          <p:cNvPr id="71" name="TextBox 70">
            <a:extLst>
              <a:ext uri="{FF2B5EF4-FFF2-40B4-BE49-F238E27FC236}">
                <a16:creationId xmlns:a16="http://schemas.microsoft.com/office/drawing/2014/main" id="{05D0D007-4B82-5718-0CA9-18462C7C8D8F}"/>
              </a:ext>
            </a:extLst>
          </p:cNvPr>
          <p:cNvSpPr txBox="1"/>
          <p:nvPr/>
        </p:nvSpPr>
        <p:spPr>
          <a:xfrm>
            <a:off x="8421126" y="1291086"/>
            <a:ext cx="2492990" cy="369332"/>
          </a:xfrm>
          <a:prstGeom prst="rect">
            <a:avLst/>
          </a:prstGeom>
          <a:noFill/>
        </p:spPr>
        <p:txBody>
          <a:bodyPr wrap="none" rtlCol="0">
            <a:spAutoFit/>
          </a:bodyPr>
          <a:lstStyle/>
          <a:p>
            <a:r>
              <a:rPr lang="en-US" b="1" dirty="0"/>
              <a:t>2023 Science Drivers</a:t>
            </a:r>
          </a:p>
        </p:txBody>
      </p:sp>
      <p:pic>
        <p:nvPicPr>
          <p:cNvPr id="74" name="Picture 73">
            <a:extLst>
              <a:ext uri="{FF2B5EF4-FFF2-40B4-BE49-F238E27FC236}">
                <a16:creationId xmlns:a16="http://schemas.microsoft.com/office/drawing/2014/main" id="{7A1F7A62-66AE-4AE2-C6AD-D25271A20FA7}"/>
              </a:ext>
            </a:extLst>
          </p:cNvPr>
          <p:cNvPicPr>
            <a:picLocks noChangeAspect="1"/>
          </p:cNvPicPr>
          <p:nvPr/>
        </p:nvPicPr>
        <p:blipFill>
          <a:blip r:embed="rId4"/>
          <a:stretch>
            <a:fillRect/>
          </a:stretch>
        </p:blipFill>
        <p:spPr>
          <a:xfrm>
            <a:off x="323633" y="1664045"/>
            <a:ext cx="3040789" cy="3218464"/>
          </a:xfrm>
          <a:prstGeom prst="rect">
            <a:avLst/>
          </a:prstGeom>
        </p:spPr>
      </p:pic>
      <p:sp>
        <p:nvSpPr>
          <p:cNvPr id="75" name="TextBox 74">
            <a:extLst>
              <a:ext uri="{FF2B5EF4-FFF2-40B4-BE49-F238E27FC236}">
                <a16:creationId xmlns:a16="http://schemas.microsoft.com/office/drawing/2014/main" id="{38A800AF-4050-5625-DD17-2D9AE082A70A}"/>
              </a:ext>
            </a:extLst>
          </p:cNvPr>
          <p:cNvSpPr txBox="1"/>
          <p:nvPr/>
        </p:nvSpPr>
        <p:spPr>
          <a:xfrm>
            <a:off x="803094" y="1674671"/>
            <a:ext cx="1992853" cy="646331"/>
          </a:xfrm>
          <a:prstGeom prst="rect">
            <a:avLst/>
          </a:prstGeom>
          <a:noFill/>
        </p:spPr>
        <p:txBody>
          <a:bodyPr wrap="none" rtlCol="0">
            <a:spAutoFit/>
          </a:bodyPr>
          <a:lstStyle/>
          <a:p>
            <a:r>
              <a:rPr lang="en-US" dirty="0"/>
              <a:t>2008 Frontiers of </a:t>
            </a:r>
          </a:p>
          <a:p>
            <a:r>
              <a:rPr lang="en-US" dirty="0"/>
              <a:t>Particle Physics</a:t>
            </a:r>
          </a:p>
        </p:txBody>
      </p:sp>
      <p:pic>
        <p:nvPicPr>
          <p:cNvPr id="63" name="Picture 62">
            <a:extLst>
              <a:ext uri="{FF2B5EF4-FFF2-40B4-BE49-F238E27FC236}">
                <a16:creationId xmlns:a16="http://schemas.microsoft.com/office/drawing/2014/main" id="{AF423CF9-2A76-85BF-0F2D-1CD558F39921}"/>
              </a:ext>
            </a:extLst>
          </p:cNvPr>
          <p:cNvPicPr>
            <a:picLocks noChangeAspect="1"/>
          </p:cNvPicPr>
          <p:nvPr/>
        </p:nvPicPr>
        <p:blipFill>
          <a:blip r:embed="rId5"/>
          <a:stretch>
            <a:fillRect/>
          </a:stretch>
        </p:blipFill>
        <p:spPr>
          <a:xfrm>
            <a:off x="10048951" y="2646705"/>
            <a:ext cx="1578250" cy="614413"/>
          </a:xfrm>
          <a:prstGeom prst="rect">
            <a:avLst/>
          </a:prstGeom>
        </p:spPr>
      </p:pic>
      <p:pic>
        <p:nvPicPr>
          <p:cNvPr id="64" name="Picture 63">
            <a:extLst>
              <a:ext uri="{FF2B5EF4-FFF2-40B4-BE49-F238E27FC236}">
                <a16:creationId xmlns:a16="http://schemas.microsoft.com/office/drawing/2014/main" id="{283E327D-8042-D0F7-70F1-4F7098858E8E}"/>
              </a:ext>
            </a:extLst>
          </p:cNvPr>
          <p:cNvPicPr>
            <a:picLocks noChangeAspect="1"/>
          </p:cNvPicPr>
          <p:nvPr/>
        </p:nvPicPr>
        <p:blipFill>
          <a:blip r:embed="rId6"/>
          <a:stretch>
            <a:fillRect/>
          </a:stretch>
        </p:blipFill>
        <p:spPr>
          <a:xfrm>
            <a:off x="7995457" y="3401706"/>
            <a:ext cx="1675374" cy="747391"/>
          </a:xfrm>
          <a:prstGeom prst="rect">
            <a:avLst/>
          </a:prstGeom>
        </p:spPr>
      </p:pic>
      <p:pic>
        <p:nvPicPr>
          <p:cNvPr id="65" name="Picture 64">
            <a:extLst>
              <a:ext uri="{FF2B5EF4-FFF2-40B4-BE49-F238E27FC236}">
                <a16:creationId xmlns:a16="http://schemas.microsoft.com/office/drawing/2014/main" id="{0B70DF8D-4BC9-AECF-34BA-5B01E3FB24B7}"/>
              </a:ext>
            </a:extLst>
          </p:cNvPr>
          <p:cNvPicPr>
            <a:picLocks noChangeAspect="1"/>
          </p:cNvPicPr>
          <p:nvPr/>
        </p:nvPicPr>
        <p:blipFill>
          <a:blip r:embed="rId7"/>
          <a:stretch>
            <a:fillRect/>
          </a:stretch>
        </p:blipFill>
        <p:spPr>
          <a:xfrm>
            <a:off x="10097885" y="3403199"/>
            <a:ext cx="1578250" cy="592855"/>
          </a:xfrm>
          <a:prstGeom prst="rect">
            <a:avLst/>
          </a:prstGeom>
        </p:spPr>
      </p:pic>
      <p:pic>
        <p:nvPicPr>
          <p:cNvPr id="67" name="Picture 66">
            <a:extLst>
              <a:ext uri="{FF2B5EF4-FFF2-40B4-BE49-F238E27FC236}">
                <a16:creationId xmlns:a16="http://schemas.microsoft.com/office/drawing/2014/main" id="{F3CE2B51-480C-CD09-B870-CAD3CBF13DD8}"/>
              </a:ext>
            </a:extLst>
          </p:cNvPr>
          <p:cNvPicPr>
            <a:picLocks noChangeAspect="1"/>
          </p:cNvPicPr>
          <p:nvPr/>
        </p:nvPicPr>
        <p:blipFill>
          <a:blip r:embed="rId8"/>
          <a:stretch>
            <a:fillRect/>
          </a:stretch>
        </p:blipFill>
        <p:spPr>
          <a:xfrm>
            <a:off x="8026698" y="4149097"/>
            <a:ext cx="1845339" cy="657530"/>
          </a:xfrm>
          <a:prstGeom prst="rect">
            <a:avLst/>
          </a:prstGeom>
        </p:spPr>
      </p:pic>
      <p:pic>
        <p:nvPicPr>
          <p:cNvPr id="68" name="Picture 67">
            <a:extLst>
              <a:ext uri="{FF2B5EF4-FFF2-40B4-BE49-F238E27FC236}">
                <a16:creationId xmlns:a16="http://schemas.microsoft.com/office/drawing/2014/main" id="{1B8CD7BE-CB27-3E78-2FC5-D5272C44CC2D}"/>
              </a:ext>
            </a:extLst>
          </p:cNvPr>
          <p:cNvPicPr>
            <a:picLocks noChangeAspect="1"/>
          </p:cNvPicPr>
          <p:nvPr/>
        </p:nvPicPr>
        <p:blipFill>
          <a:blip r:embed="rId9"/>
          <a:stretch>
            <a:fillRect/>
          </a:stretch>
        </p:blipFill>
        <p:spPr>
          <a:xfrm>
            <a:off x="10134310" y="4176045"/>
            <a:ext cx="1663233" cy="603634"/>
          </a:xfrm>
          <a:prstGeom prst="rect">
            <a:avLst/>
          </a:prstGeom>
        </p:spPr>
      </p:pic>
      <p:pic>
        <p:nvPicPr>
          <p:cNvPr id="73" name="DRAFT_P5_Mark_4x5_wTitle_3C_101823.jpg" descr="DRAFT_P5_Mark_4x5_wTitle_3C_101823.jpg">
            <a:extLst>
              <a:ext uri="{FF2B5EF4-FFF2-40B4-BE49-F238E27FC236}">
                <a16:creationId xmlns:a16="http://schemas.microsoft.com/office/drawing/2014/main" id="{98EC13F9-7574-E620-89AA-D28E3721AFEC}"/>
              </a:ext>
            </a:extLst>
          </p:cNvPr>
          <p:cNvPicPr>
            <a:picLocks noChangeAspect="1"/>
          </p:cNvPicPr>
          <p:nvPr/>
        </p:nvPicPr>
        <p:blipFill>
          <a:blip r:embed="rId10"/>
          <a:srcRect l="11001" t="18541" r="14488" b="18541"/>
          <a:stretch>
            <a:fillRect/>
          </a:stretch>
        </p:blipFill>
        <p:spPr>
          <a:xfrm>
            <a:off x="8793114" y="1663803"/>
            <a:ext cx="1633599" cy="689705"/>
          </a:xfrm>
          <a:prstGeom prst="rect">
            <a:avLst/>
          </a:prstGeom>
          <a:ln w="12700">
            <a:miter lim="400000"/>
          </a:ln>
        </p:spPr>
      </p:pic>
      <p:sp>
        <p:nvSpPr>
          <p:cNvPr id="76" name="Rectangle 75">
            <a:extLst>
              <a:ext uri="{FF2B5EF4-FFF2-40B4-BE49-F238E27FC236}">
                <a16:creationId xmlns:a16="http://schemas.microsoft.com/office/drawing/2014/main" id="{4305ED67-C233-A642-3A6C-F152CB2F82D2}"/>
              </a:ext>
            </a:extLst>
          </p:cNvPr>
          <p:cNvSpPr/>
          <p:nvPr/>
        </p:nvSpPr>
        <p:spPr>
          <a:xfrm>
            <a:off x="7685495" y="1663803"/>
            <a:ext cx="4217106" cy="3197211"/>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301C785-01D9-5695-094C-E6C96A61D43A}"/>
              </a:ext>
            </a:extLst>
          </p:cNvPr>
          <p:cNvSpPr>
            <a:spLocks noGrp="1"/>
          </p:cNvSpPr>
          <p:nvPr>
            <p:ph type="sldNum" sz="quarter" idx="4"/>
          </p:nvPr>
        </p:nvSpPr>
        <p:spPr>
          <a:xfrm>
            <a:off x="4724400" y="6403005"/>
            <a:ext cx="2743200" cy="365125"/>
          </a:xfrm>
        </p:spPr>
        <p:txBody>
          <a:bodyPr/>
          <a:lstStyle/>
          <a:p>
            <a:fld id="{835B6AD7-18B8-4C9C-AA70-ABD830A869AC}" type="slidenum">
              <a:rPr lang="en-US" smtClean="0"/>
              <a:t>9</a:t>
            </a:fld>
            <a:endParaRPr lang="en-US" dirty="0"/>
          </a:p>
        </p:txBody>
      </p:sp>
      <p:sp>
        <p:nvSpPr>
          <p:cNvPr id="9" name="TextBox 8">
            <a:extLst>
              <a:ext uri="{FF2B5EF4-FFF2-40B4-BE49-F238E27FC236}">
                <a16:creationId xmlns:a16="http://schemas.microsoft.com/office/drawing/2014/main" id="{0D63042C-1E80-CB46-3887-3C98D5ECFF14}"/>
              </a:ext>
            </a:extLst>
          </p:cNvPr>
          <p:cNvSpPr txBox="1"/>
          <p:nvPr/>
        </p:nvSpPr>
        <p:spPr>
          <a:xfrm>
            <a:off x="994610" y="1283591"/>
            <a:ext cx="1762021" cy="369332"/>
          </a:xfrm>
          <a:prstGeom prst="rect">
            <a:avLst/>
          </a:prstGeom>
          <a:noFill/>
        </p:spPr>
        <p:txBody>
          <a:bodyPr wrap="none" rtlCol="0">
            <a:spAutoFit/>
          </a:bodyPr>
          <a:lstStyle/>
          <a:p>
            <a:r>
              <a:rPr lang="en-US" b="1" dirty="0"/>
              <a:t>2008 Frontiers</a:t>
            </a:r>
          </a:p>
        </p:txBody>
      </p:sp>
    </p:spTree>
    <p:extLst>
      <p:ext uri="{BB962C8B-B14F-4D97-AF65-F5344CB8AC3E}">
        <p14:creationId xmlns:p14="http://schemas.microsoft.com/office/powerpoint/2010/main" val="99692679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4.1 unknown"/>
  <p:tag name="AS_RELEASE_DATE" val="2020.01.31"/>
  <p:tag name="AS_TITLE" val="Aspose.Slides for Java"/>
  <p:tag name="AS_VERSION" val="20.1"/>
  <p:tag name="EPRCS_DOCLET_DEFINITION_ID" val="d9ffce70-7c9f-4e6e-b138-05ef89263176"/>
  <p:tag name="EPRCS_REPORT_PACKAGE_DEFINITION_ID" val="728fd3a7-4a2f-49f3-80e2-d6e81006ae07"/>
</p:tagLst>
</file>

<file path=ppt/theme/theme1.xml><?xml version="1.0" encoding="utf-8"?>
<a:theme xmlns:a="http://schemas.openxmlformats.org/drawingml/2006/main" name="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Arial"/>
        <a:cs typeface="Arial"/>
      </a:majorFont>
      <a:minorFont>
        <a:latin typeface="AvenirNext LT Pro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ew SC Blue Template" id="{9759F530-995F-414C-8BD6-0DAC07A24E2B}" vid="{C8BFC6E4-2D29-4D81-A74B-8BD3F11256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ReportPackage>
  <EmbeddedContent id="b2a22d70-b246-4189-91a8-5c14a4750cb0" lastModified="1693603188422"/>
</ReportPackage>
</file>

<file path=customXml/item2.xml><?xml version="1.0" encoding="utf-8"?>
<ReportPackage>
  <EmbeddedContent id="0746a4f0-93d7-45a9-a85c-0219c6f551aa" lastModified="1693603240682"/>
</ReportPackage>
</file>

<file path=customXml/item3.xml><?xml version="1.0" encoding="utf-8"?>
<ReportPackage>
  <EmbeddedContent id="0746a4f0-93d7-45a9-a85c-0219c6f551aa" lastModified="1693603240682"/>
</ReportPackage>
</file>

<file path=customXml/item4.xml><?xml version="1.0" encoding="utf-8"?>
<ReportPackage>
  <EmbeddedContent id="b2a22d70-b246-4189-91a8-5c14a4750cb0" lastModified="1693603188422"/>
</ReportPackage>
</file>

<file path=customXml/itemProps1.xml><?xml version="1.0" encoding="utf-8"?>
<ds:datastoreItem xmlns:ds="http://schemas.openxmlformats.org/officeDocument/2006/customXml" ds:itemID="{753FE9E1-286D-4E4C-9515-2466123D9480}">
  <ds:schemaRefs/>
</ds:datastoreItem>
</file>

<file path=customXml/itemProps2.xml><?xml version="1.0" encoding="utf-8"?>
<ds:datastoreItem xmlns:ds="http://schemas.openxmlformats.org/officeDocument/2006/customXml" ds:itemID="{93FB319D-9E23-4A8F-8C0B-451EC67819E8}">
  <ds:schemaRefs/>
</ds:datastoreItem>
</file>

<file path=customXml/itemProps3.xml><?xml version="1.0" encoding="utf-8"?>
<ds:datastoreItem xmlns:ds="http://schemas.openxmlformats.org/officeDocument/2006/customXml" ds:itemID="{EF2BA47C-6D62-49B9-B0C0-0A31E075D6F9}">
  <ds:schemaRefs/>
</ds:datastoreItem>
</file>

<file path=customXml/itemProps4.xml><?xml version="1.0" encoding="utf-8"?>
<ds:datastoreItem xmlns:ds="http://schemas.openxmlformats.org/officeDocument/2006/customXml" ds:itemID="{49FD3D9B-C056-4484-89E5-1C469C91E83B}">
  <ds:schemaRefs/>
</ds:datastoreItem>
</file>

<file path=docProps/app.xml><?xml version="1.0" encoding="utf-8"?>
<Properties xmlns="http://schemas.openxmlformats.org/officeDocument/2006/extended-properties" xmlns:vt="http://schemas.openxmlformats.org/officeDocument/2006/docPropsVTypes">
  <TotalTime>12957</TotalTime>
  <Words>5375</Words>
  <Application>Microsoft Office PowerPoint</Application>
  <PresentationFormat>Widescreen</PresentationFormat>
  <Paragraphs>517</Paragraphs>
  <Slides>36</Slides>
  <Notes>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9" baseType="lpstr">
      <vt:lpstr>Aptos Narrow</vt:lpstr>
      <vt:lpstr>Arial</vt:lpstr>
      <vt:lpstr>Avenir Next LT Pro</vt:lpstr>
      <vt:lpstr>AvenirNext LT Pro Bold</vt:lpstr>
      <vt:lpstr>AvenirNext LT Pro Regular</vt:lpstr>
      <vt:lpstr>Calibri</vt:lpstr>
      <vt:lpstr>Calibri Light</vt:lpstr>
      <vt:lpstr>Courier New</vt:lpstr>
      <vt:lpstr>Palatino Linotype</vt:lpstr>
      <vt:lpstr>Wingdings</vt:lpstr>
      <vt:lpstr>Wingdings 3</vt:lpstr>
      <vt:lpstr>Office Theme</vt:lpstr>
      <vt:lpstr>Acrobat Document</vt:lpstr>
      <vt:lpstr>Report from DOE  </vt:lpstr>
      <vt:lpstr>Outline</vt:lpstr>
      <vt:lpstr>Office of High Energy Physics at a Glance FY 2024 Enacted: $1.2B</vt:lpstr>
      <vt:lpstr>PowerPoint Presentation</vt:lpstr>
      <vt:lpstr>PowerPoint Presentation</vt:lpstr>
      <vt:lpstr>PowerPoint Presentation</vt:lpstr>
      <vt:lpstr>Introducing the Accelerator and Technology Division (ATD)</vt:lpstr>
      <vt:lpstr>U.S. Particle Physics Strategic Planning Process</vt:lpstr>
      <vt:lpstr>Evolution of the key questions in particle physics</vt:lpstr>
      <vt:lpstr>P5 2023 Science Drivers</vt:lpstr>
      <vt:lpstr>2023 P5 Recommendation 1</vt:lpstr>
      <vt:lpstr>2023 P5 Recommendation 1</vt:lpstr>
      <vt:lpstr>2023 P5 Recommendation 1</vt:lpstr>
      <vt:lpstr>Recommendation 2</vt:lpstr>
      <vt:lpstr>Recommendation 2</vt:lpstr>
      <vt:lpstr>Recommendation 3</vt:lpstr>
      <vt:lpstr>General response to recommendations 1, 2, and 3</vt:lpstr>
      <vt:lpstr>Off-shore Higgs Factory</vt:lpstr>
      <vt:lpstr>P5 Recommendation 6</vt:lpstr>
      <vt:lpstr> DOE Initial Response and Actions regarding Higgs Factory </vt:lpstr>
      <vt:lpstr>U.S.-CERN Statement of Intent (I)</vt:lpstr>
      <vt:lpstr>U.S.-CERN Statement of Intent (II)</vt:lpstr>
      <vt:lpstr>U.S. Organization for Higgs Factory Development – PED</vt:lpstr>
      <vt:lpstr>U.S. Higgs Factory Development – PED</vt:lpstr>
      <vt:lpstr>Higgs Factory Steering Committee – PED</vt:lpstr>
      <vt:lpstr>PowerPoint Presentation</vt:lpstr>
      <vt:lpstr>DUNE Phase-II</vt:lpstr>
      <vt:lpstr>Evolution of the Fermilab Complex – part 1</vt:lpstr>
      <vt:lpstr>Accelerator Test Facilities</vt:lpstr>
      <vt:lpstr>Evolution of the Fermilab Accelerator Complex – part 2</vt:lpstr>
      <vt:lpstr>Prescriptive P5 Area Recommendations</vt:lpstr>
      <vt:lpstr>Budget Scenarios Considered by 2023 P5 Panel</vt:lpstr>
      <vt:lpstr>FY 2025 PBR Highlights (don’t reflect House mark-up) </vt:lpstr>
      <vt:lpstr>HEP Budget ($K): Research, Facilities &amp; Projects  FY 2001 – FY 2024</vt:lpstr>
      <vt:lpstr>Summary and 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Science Update</dc:title>
  <dc:creator>Kung, Harriet</dc:creator>
  <cp:lastModifiedBy>Rameika, Regina</cp:lastModifiedBy>
  <cp:revision>442</cp:revision>
  <cp:lastPrinted>2021-01-25T15:25:04Z</cp:lastPrinted>
  <dcterms:created xsi:type="dcterms:W3CDTF">2020-04-15T21:20:35Z</dcterms:created>
  <dcterms:modified xsi:type="dcterms:W3CDTF">2024-07-12T11:17:23Z</dcterms:modified>
</cp:coreProperties>
</file>