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autoCompressPictures="0">
  <p:sldMasterIdLst>
    <p:sldMasterId id="2147483657" r:id="rId1"/>
  </p:sldMasterIdLst>
  <p:notesMasterIdLst>
    <p:notesMasterId r:id="rId30"/>
  </p:notesMasterIdLst>
  <p:sldIdLst>
    <p:sldId id="256" r:id="rId2"/>
    <p:sldId id="2710" r:id="rId3"/>
    <p:sldId id="438" r:id="rId4"/>
    <p:sldId id="439" r:id="rId5"/>
    <p:sldId id="443" r:id="rId6"/>
    <p:sldId id="440" r:id="rId7"/>
    <p:sldId id="2711" r:id="rId8"/>
    <p:sldId id="2726" r:id="rId9"/>
    <p:sldId id="441" r:id="rId10"/>
    <p:sldId id="2712" r:id="rId11"/>
    <p:sldId id="2716" r:id="rId12"/>
    <p:sldId id="2719" r:id="rId13"/>
    <p:sldId id="2713" r:id="rId14"/>
    <p:sldId id="312" r:id="rId15"/>
    <p:sldId id="328" r:id="rId16"/>
    <p:sldId id="449" r:id="rId17"/>
    <p:sldId id="447" r:id="rId18"/>
    <p:sldId id="2718" r:id="rId19"/>
    <p:sldId id="2561" r:id="rId20"/>
    <p:sldId id="2715" r:id="rId21"/>
    <p:sldId id="2720" r:id="rId22"/>
    <p:sldId id="2722" r:id="rId23"/>
    <p:sldId id="2717" r:id="rId24"/>
    <p:sldId id="2724" r:id="rId25"/>
    <p:sldId id="2714" r:id="rId26"/>
    <p:sldId id="437" r:id="rId27"/>
    <p:sldId id="2721" r:id="rId28"/>
    <p:sldId id="2725" r:id="rId29"/>
  </p:sldIdLst>
  <p:sldSz cx="9144000" cy="6858000" type="screen4x3"/>
  <p:notesSz cx="6985000" cy="9283700"/>
  <p:embeddedFontLst>
    <p:embeddedFont>
      <p:font typeface="Arial Narrow" panose="020B0606020202030204" pitchFamily="34" charset="0"/>
      <p:regular r:id="rId31"/>
      <p:bold r:id="rId32"/>
      <p:italic r:id="rId33"/>
      <p:boldItalic r:id="rId34"/>
    </p:embeddedFont>
    <p:embeddedFont>
      <p:font typeface="Helvetica" panose="020B0604020202020204" pitchFamily="34" charset="0"/>
      <p:regular r:id="rId35"/>
      <p:bold r:id="rId36"/>
      <p:italic r:id="rId37"/>
      <p:boldItalic r:id="rId38"/>
    </p:embeddedFont>
    <p:embeddedFont>
      <p:font typeface="Helvetica Neue" panose="020B0604020202020204" charset="0"/>
      <p:regular r:id="rId39"/>
      <p:bold r:id="rId40"/>
      <p:italic r:id="rId41"/>
      <p:boldItalic r:id="rId42"/>
    </p:embeddedFont>
    <p:embeddedFont>
      <p:font typeface="Montserrat" panose="00000500000000000000" pitchFamily="2" charset="0"/>
      <p:regular r:id="rId43"/>
      <p:bold r:id="rId44"/>
      <p:italic r:id="rId45"/>
      <p:boldItalic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94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DD8511B-C572-4F0E-92E3-968F25EB7EB1}">
  <a:tblStyle styleId="{EDD8511B-C572-4F0E-92E3-968F25EB7EB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4" autoAdjust="0"/>
    <p:restoredTop sz="94550"/>
  </p:normalViewPr>
  <p:slideViewPr>
    <p:cSldViewPr snapToGrid="0">
      <p:cViewPr varScale="1">
        <p:scale>
          <a:sx n="81" d="100"/>
          <a:sy n="81" d="100"/>
        </p:scale>
        <p:origin x="141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3" tIns="46459" rIns="92943" bIns="46459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3" tIns="46459" rIns="92943" bIns="46459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3" tIns="46459" rIns="92943" bIns="46459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17904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3" tIns="46459" rIns="92943" bIns="46459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3" tIns="46459" rIns="92943" bIns="46459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/>
              <a:t>‹#›</a:t>
            </a:fld>
            <a:endParaRPr lang="en-US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spcFirstLastPara="1" wrap="square" lIns="92943" tIns="46459" rIns="92943" bIns="46459" anchor="t" anchorCtr="0">
            <a:noAutofit/>
          </a:bodyPr>
          <a:lstStyle/>
          <a:p>
            <a:pPr marL="0" indent="0">
              <a:spcBef>
                <a:spcPts val="366"/>
              </a:spcBef>
            </a:pPr>
            <a:endParaRPr dirty="0"/>
          </a:p>
        </p:txBody>
      </p:sp>
      <p:sp>
        <p:nvSpPr>
          <p:cNvPr id="80" name="Google Shape;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/>
              <a:t>14</a:t>
            </a:fld>
            <a:endParaRPr lang="en-US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15011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/>
              <a:t>16</a:t>
            </a:fld>
            <a:endParaRPr lang="en-US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3790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83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35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type="obj">
  <p:cSld name="OBJECT">
    <p:bg>
      <p:bgPr>
        <a:solidFill>
          <a:schemeClr val="lt2">
            <a:alpha val="0"/>
          </a:schemeClr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04C9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404040"/>
                </a:solidFill>
                <a:latin typeface="+mj-lt"/>
                <a:ea typeface="Grotesque Light" panose="020B0604020202020204" pitchFamily="34" charset="0"/>
                <a:cs typeface="Grotesque Light" panose="020B0604020202020204" pitchFamily="34" charset="0"/>
                <a:sym typeface="Helvetica Neue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bg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  <a:p>
            <a:pPr lvl="1"/>
            <a:endParaRPr dirty="0"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03/12/2020</a:t>
            </a: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&amp; Caption">
  <p:cSld name="Picture &amp; 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>
            <a:spLocks noGrp="1"/>
          </p:cNvSpPr>
          <p:nvPr>
            <p:ph type="pic" idx="2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dt" idx="10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03/12/2020</a:t>
            </a:r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 descr="TitleSlide_060514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8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004C97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80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406" y="800100"/>
            <a:ext cx="4088394" cy="5524500"/>
          </a:xfrm>
          <a:prstGeom prst="rect">
            <a:avLst/>
          </a:prstGeom>
        </p:spPr>
        <p:txBody>
          <a:bodyPr/>
          <a:lstStyle>
            <a:lvl1pPr marL="227013" indent="-227013">
              <a:buFont typeface="Wingdings" pitchFamily="2" charset="2"/>
              <a:buChar char="Ø"/>
              <a:defRPr sz="2200" b="1">
                <a:latin typeface="Arial" pitchFamily="34" charset="0"/>
                <a:cs typeface="Arial" pitchFamily="34" charset="0"/>
              </a:defRPr>
            </a:lvl1pPr>
            <a:lvl2pPr marL="228600" indent="-114300">
              <a:buFont typeface="Arial" pitchFamily="34" charset="0"/>
              <a:buChar char="•"/>
              <a:defRPr sz="2200" b="1">
                <a:solidFill>
                  <a:srgbClr val="0E0EB8"/>
                </a:solidFill>
              </a:defRPr>
            </a:lvl2pPr>
            <a:lvl3pPr marL="461963" indent="-234950" defTabSz="461963">
              <a:buFont typeface="Arial" pitchFamily="34" charset="0"/>
              <a:buChar char="•"/>
              <a:defRPr sz="2000" b="1">
                <a:solidFill>
                  <a:srgbClr val="7030A0"/>
                </a:solidFill>
              </a:defRPr>
            </a:lvl3pPr>
            <a:lvl4pPr marL="461963" indent="-176213">
              <a:buFont typeface="Arial" pitchFamily="34" charset="0"/>
              <a:buChar char="•"/>
              <a:defRPr sz="1800" b="1">
                <a:solidFill>
                  <a:srgbClr val="FF0000"/>
                </a:solidFill>
              </a:defRPr>
            </a:lvl4pPr>
            <a:lvl5pPr marL="742950" indent="-227013">
              <a:tabLst>
                <a:tab pos="515938" algn="l"/>
              </a:tabLst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FBA0E-F5C1-4BDB-9017-606CA2BA40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1"/>
          </p:nvPr>
        </p:nvSpPr>
        <p:spPr>
          <a:xfrm>
            <a:off x="4778720" y="789538"/>
            <a:ext cx="4088394" cy="5524500"/>
          </a:xfrm>
          <a:prstGeom prst="rect">
            <a:avLst/>
          </a:prstGeom>
        </p:spPr>
        <p:txBody>
          <a:bodyPr/>
          <a:lstStyle>
            <a:lvl1pPr marL="227013" indent="-227013">
              <a:buFont typeface="Wingdings" pitchFamily="2" charset="2"/>
              <a:buChar char="Ø"/>
              <a:defRPr sz="2200" b="1">
                <a:latin typeface="Arial" pitchFamily="34" charset="0"/>
                <a:cs typeface="Arial" pitchFamily="34" charset="0"/>
              </a:defRPr>
            </a:lvl1pPr>
            <a:lvl2pPr marL="227013" indent="0">
              <a:buFont typeface="Arial" pitchFamily="34" charset="0"/>
              <a:buChar char="•"/>
              <a:defRPr sz="2200" b="1">
                <a:solidFill>
                  <a:srgbClr val="0E0EB8"/>
                </a:solidFill>
              </a:defRPr>
            </a:lvl2pPr>
            <a:lvl3pPr marL="461963" indent="-234950" defTabSz="461963">
              <a:buFont typeface="Arial" pitchFamily="34" charset="0"/>
              <a:buChar char="•"/>
              <a:defRPr sz="2000" b="0">
                <a:solidFill>
                  <a:srgbClr val="03949B"/>
                </a:solidFill>
              </a:defRPr>
            </a:lvl3pPr>
            <a:lvl4pPr marL="569913" indent="-225425">
              <a:buFont typeface="Arial" pitchFamily="34" charset="0"/>
              <a:buChar char="•"/>
              <a:defRPr sz="1800" b="0">
                <a:solidFill>
                  <a:srgbClr val="FF0000"/>
                </a:solidFill>
              </a:defRPr>
            </a:lvl4pPr>
            <a:lvl5pPr marL="687388" indent="-225425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258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4" y="971552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43B0016-E916-CA43-9DB2-56E9EE0F798D}" type="datetime1">
              <a:rPr lang="en-US" smtClean="0"/>
              <a:t>7/12/2024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Jindariani, All Scientists Meeting, 2024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6229315"/>
            <a:ext cx="1108394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6" y="6316134"/>
            <a:ext cx="7531101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2053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03/12/2020</a:t>
            </a:r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3" name="Google Shape;13;p1" descr="HeaderFooter_0060314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8" r:id="rId3"/>
    <p:sldLayoutId id="2147483662" r:id="rId4"/>
    <p:sldLayoutId id="2147483665" r:id="rId5"/>
  </p:sldLayoutIdLs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1907.08562.pdf" TargetMode="External"/><Relationship Id="rId3" Type="http://schemas.openxmlformats.org/officeDocument/2006/relationships/hyperlink" Target="https://arxiv.org/abs/2103.14043" TargetMode="External"/><Relationship Id="rId7" Type="http://schemas.openxmlformats.org/officeDocument/2006/relationships/hyperlink" Target="https://ieeexplore.ieee.org/document/7383266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arxiv.org/abs/1807.03473" TargetMode="External"/><Relationship Id="rId5" Type="http://schemas.openxmlformats.org/officeDocument/2006/relationships/hyperlink" Target="https://www.osti.gov/biblio/1346823" TargetMode="External"/><Relationship Id="rId4" Type="http://schemas.openxmlformats.org/officeDocument/2006/relationships/hyperlink" Target="https://urldefense.proofpoint.com/v2/url?u=https-3A__iopscience.iop.org_journal_1748-2D0221_page_extraproc46&amp;d=DwMF-g&amp;c=CJqEzB1piLOyyvZjb8YUQw&amp;r=YGcklcUNM5CNl7o-321B9oH1IYWEnV-_JdfLpBOtL-4&amp;m=rU3lF6ZTccGEO_SAiappTjj0WB59L_r25mLsH0VK3zQVQupGd1tOLMOuxLc0ISlg&amp;s=D-Tbdk0khPeQ8duP7dVAwIb9W6eaVLtHjqhRXc9n4Qs&amp;e=" TargetMode="External"/><Relationship Id="rId9" Type="http://schemas.openxmlformats.org/officeDocument/2006/relationships/hyperlink" Target="https://arxiv.org/abs/2303.0853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fnal.gov/e/usmc202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963205" y="2623012"/>
            <a:ext cx="7526338" cy="2558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Muon Collider at Fermilab</a:t>
            </a:r>
            <a:br>
              <a:rPr lang="en-US" sz="2800" dirty="0"/>
            </a:br>
            <a:b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000" dirty="0"/>
              <a:t>David Neuffer</a:t>
            </a:r>
            <a:br>
              <a:rPr lang="en-US" sz="2000" dirty="0"/>
            </a:br>
            <a:r>
              <a:rPr lang="en-US" sz="2000" dirty="0"/>
              <a:t>Wilson Fellow (1979-1983)</a:t>
            </a:r>
            <a:b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Fermilab (2024 Graduate)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>
            <a:off x="806450" y="6045200"/>
            <a:ext cx="7526338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004C97"/>
              </a:buClr>
              <a:buSzPts val="2000"/>
              <a:buNone/>
            </a:pPr>
            <a:r>
              <a:rPr lang="en-US" dirty="0"/>
              <a:t>July 2024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004C97"/>
              </a:buClr>
              <a:buSzPts val="2000"/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659AC7-DD57-FCB3-26A0-E6F5C305D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494" y="0"/>
            <a:ext cx="3046867" cy="5257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0E82E8-8584-C036-0900-84E4623E4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1994</a:t>
            </a:r>
            <a:r>
              <a:rPr lang="en-US" dirty="0">
                <a:sym typeface="Wingdings" panose="05000000000000000000" pitchFamily="2" charset="2"/>
              </a:rPr>
              <a:t> 2014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DA7FA-272E-4151-1DE7-B03AEDF75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406" y="800100"/>
            <a:ext cx="4323028" cy="5524500"/>
          </a:xfrm>
        </p:spPr>
        <p:txBody>
          <a:bodyPr/>
          <a:lstStyle/>
          <a:p>
            <a:r>
              <a:rPr lang="en-US" dirty="0"/>
              <a:t>Proton Driver</a:t>
            </a:r>
          </a:p>
          <a:p>
            <a:pPr lvl="1"/>
            <a:r>
              <a:rPr lang="en-US" dirty="0"/>
              <a:t>RCS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Linac</a:t>
            </a:r>
            <a:r>
              <a:rPr lang="en-US" dirty="0">
                <a:sym typeface="Wingdings" panose="05000000000000000000" pitchFamily="2" charset="2"/>
              </a:rPr>
              <a:t> + Storage rings</a:t>
            </a:r>
            <a:endParaRPr lang="en-US" dirty="0"/>
          </a:p>
          <a:p>
            <a:endParaRPr lang="en-US" dirty="0"/>
          </a:p>
          <a:p>
            <a:r>
              <a:rPr lang="en-US" dirty="0"/>
              <a:t>Front End &amp; Cooling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00B0F0"/>
                </a:solidFill>
              </a:rPr>
              <a:t>Li lens 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	-&gt; solenoids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Acceleration</a:t>
            </a:r>
          </a:p>
          <a:p>
            <a:pPr lvl="1"/>
            <a:r>
              <a:rPr lang="en-US" dirty="0"/>
              <a:t>Recirculating </a:t>
            </a:r>
            <a:r>
              <a:rPr lang="en-US" dirty="0" err="1"/>
              <a:t>Linacs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Rapid Cycling Hybrid Synchrotrons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Collider</a:t>
            </a:r>
          </a:p>
          <a:p>
            <a:pPr lvl="1"/>
            <a:r>
              <a:rPr lang="en-US" dirty="0"/>
              <a:t>4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10 </a:t>
            </a:r>
            <a:r>
              <a:rPr lang="en-US" dirty="0" err="1">
                <a:sym typeface="Wingdings" panose="05000000000000000000" pitchFamily="2" charset="2"/>
              </a:rPr>
              <a:t>TeV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>
                <a:sym typeface="Wingdings" panose="05000000000000000000" pitchFamily="2" charset="2"/>
              </a:rPr>
              <a:t>8T   ~16 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B9861-3BF0-5AF7-AB8F-C274A40D68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 descr="A diagram of a machine&#10;&#10;Description automatically generated">
            <a:extLst>
              <a:ext uri="{FF2B5EF4-FFF2-40B4-BE49-F238E27FC236}">
                <a16:creationId xmlns:a16="http://schemas.microsoft.com/office/drawing/2014/main" id="{E2745B32-94CF-1F11-11CB-4F915877ED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07" b="3732"/>
          <a:stretch/>
        </p:blipFill>
        <p:spPr>
          <a:xfrm rot="5400000">
            <a:off x="4421782" y="2407711"/>
            <a:ext cx="6944657" cy="204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8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69DCF-5C47-7050-7D1D-8DC7382E9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F6B1F-EFE1-834C-6B05-52806DD4C2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11F7D-C4A7-13AE-57AF-8869D6159E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7CF0C5-72AB-36CA-5536-59B77519A3DB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diagram of a machine&#10;&#10;Description automatically generated">
            <a:extLst>
              <a:ext uri="{FF2B5EF4-FFF2-40B4-BE49-F238E27FC236}">
                <a16:creationId xmlns:a16="http://schemas.microsoft.com/office/drawing/2014/main" id="{620386B7-240D-32EE-6773-1EBEAC0FD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32"/>
          <a:stretch/>
        </p:blipFill>
        <p:spPr>
          <a:xfrm>
            <a:off x="483606" y="1921062"/>
            <a:ext cx="7868762" cy="442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3D1E-2FAF-3292-53A5-50FE17173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2014 P5 report – limited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F40AF-2604-E492-5E1C-69A0E1095A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405" y="800100"/>
            <a:ext cx="7503217" cy="5524500"/>
          </a:xfrm>
        </p:spPr>
        <p:txBody>
          <a:bodyPr/>
          <a:lstStyle/>
          <a:p>
            <a:r>
              <a:rPr lang="en-US" dirty="0"/>
              <a:t>Emphasis on developing an affordable flagship project</a:t>
            </a:r>
          </a:p>
          <a:p>
            <a:pPr lvl="1"/>
            <a:r>
              <a:rPr lang="en-US" dirty="0"/>
              <a:t>DUNE + LBNF neutrino project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MAP program progress</a:t>
            </a:r>
          </a:p>
          <a:p>
            <a:pPr lvl="1"/>
            <a:r>
              <a:rPr lang="en-US" dirty="0"/>
              <a:t>Too expensive</a:t>
            </a:r>
          </a:p>
          <a:p>
            <a:pPr lvl="1"/>
            <a:endParaRPr lang="en-US" dirty="0"/>
          </a:p>
          <a:p>
            <a:r>
              <a:rPr lang="en-US" dirty="0"/>
              <a:t>MAP and related programs completely canceled</a:t>
            </a:r>
          </a:p>
          <a:p>
            <a:pPr marL="114300" lvl="1" indent="0">
              <a:buNone/>
            </a:pPr>
            <a:endParaRPr lang="en-US" dirty="0"/>
          </a:p>
          <a:p>
            <a:r>
              <a:rPr lang="en-US" dirty="0"/>
              <a:t>No compensatory General Accelerator R&amp;D increase</a:t>
            </a:r>
          </a:p>
          <a:p>
            <a:pPr marL="114300" lvl="1" indent="0">
              <a:buNone/>
            </a:pPr>
            <a:endParaRPr lang="en-US" dirty="0"/>
          </a:p>
          <a:p>
            <a:r>
              <a:rPr lang="en-US" dirty="0"/>
              <a:t>PIP-II (initial part of Proton Driver) funded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75C8C-A12D-080B-F5AB-A5A6C9E2EF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1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5FBC-0B67-E575-5B9D-D0A9B1839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 p5 2014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6AD55-7F25-31B5-68AC-7F6C3C98E4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6172199" cy="5524500"/>
          </a:xfrm>
        </p:spPr>
        <p:txBody>
          <a:bodyPr/>
          <a:lstStyle/>
          <a:p>
            <a:r>
              <a:rPr lang="en-US" dirty="0"/>
              <a:t>Muon Collider Effort severely restricted</a:t>
            </a:r>
          </a:p>
          <a:p>
            <a:pPr lvl="1"/>
            <a:r>
              <a:rPr lang="en-US" dirty="0"/>
              <a:t>Muon Collider </a:t>
            </a:r>
            <a:r>
              <a:rPr lang="en-US" dirty="0">
                <a:sym typeface="Wingdings" panose="05000000000000000000" pitchFamily="2" charset="2"/>
              </a:rPr>
              <a:t> Heavy Lepton Collider</a:t>
            </a:r>
            <a:endParaRPr lang="en-US" dirty="0"/>
          </a:p>
          <a:p>
            <a:pPr lvl="2"/>
            <a:r>
              <a:rPr lang="en-US" dirty="0"/>
              <a:t>MTA: rf in magnetic fields</a:t>
            </a:r>
          </a:p>
          <a:p>
            <a:r>
              <a:rPr lang="en-US" dirty="0"/>
              <a:t>MICE experiment continues</a:t>
            </a:r>
          </a:p>
          <a:p>
            <a:pPr lvl="1"/>
            <a:r>
              <a:rPr lang="en-US" dirty="0"/>
              <a:t>Published results (2000)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14 </a:t>
            </a:r>
            <a:r>
              <a:rPr lang="en-US" dirty="0" err="1"/>
              <a:t>TeV</a:t>
            </a:r>
            <a:r>
              <a:rPr lang="en-US" dirty="0"/>
              <a:t>  Muon Collider at CERN (IPAC 18, JINST</a:t>
            </a:r>
          </a:p>
          <a:p>
            <a:pPr lvl="2"/>
            <a:r>
              <a:rPr lang="en-US" dirty="0"/>
              <a:t>D.  Neuffer &amp; V. </a:t>
            </a:r>
            <a:r>
              <a:rPr lang="en-US" dirty="0" err="1"/>
              <a:t>Shiltsev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“Low </a:t>
            </a:r>
            <a:r>
              <a:rPr lang="en-US" dirty="0" err="1"/>
              <a:t>EMittance</a:t>
            </a:r>
            <a:r>
              <a:rPr lang="en-US" dirty="0"/>
              <a:t> Muon Accelerator\</a:t>
            </a:r>
          </a:p>
          <a:p>
            <a:pPr lvl="2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Phys. Rev. Accel. and Beams 21, 061005 (2018)</a:t>
            </a:r>
          </a:p>
          <a:p>
            <a:pPr lvl="2"/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M. </a:t>
            </a:r>
            <a:r>
              <a:rPr lang="en-US" sz="18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Boscolo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, P. Raimondi, et al</a:t>
            </a:r>
            <a:endParaRPr lang="en-US" dirty="0"/>
          </a:p>
          <a:p>
            <a:pPr lvl="2"/>
            <a:endParaRPr lang="en-US" dirty="0"/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dirty="0"/>
              <a:t>COVID March 2000</a:t>
            </a:r>
          </a:p>
          <a:p>
            <a:pPr marL="576263" lvl="2" indent="-342900">
              <a:buFont typeface="Wingdings" panose="05000000000000000000" pitchFamily="2" charset="2"/>
              <a:buChar char="Ø"/>
            </a:pPr>
            <a:r>
              <a:rPr lang="en-US" dirty="0"/>
              <a:t>Travel </a:t>
            </a:r>
            <a:r>
              <a:rPr lang="en-US" dirty="0">
                <a:sym typeface="Wingdings" panose="05000000000000000000" pitchFamily="2" charset="2"/>
              </a:rPr>
              <a:t> ZOOM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5B483-E3AE-652A-A7F2-8EAB82DEB7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33C9C5-12FF-06EC-8586-35B9456D75FE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/>
          <a:stretch>
            <a:fillRect/>
          </a:stretch>
        </p:blipFill>
        <p:spPr>
          <a:xfrm>
            <a:off x="4850128" y="4756833"/>
            <a:ext cx="4065272" cy="130106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452281-9829-A328-8EBF-B7B8AC768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602" y="1636695"/>
            <a:ext cx="2686614" cy="235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based Collaboration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64387" y="800100"/>
            <a:ext cx="4417887" cy="5524500"/>
          </a:xfrm>
        </p:spPr>
        <p:txBody>
          <a:bodyPr/>
          <a:lstStyle/>
          <a:p>
            <a:r>
              <a:rPr lang="en-GB" dirty="0">
                <a:solidFill>
                  <a:srgbClr val="0066CC"/>
                </a:solidFill>
              </a:rPr>
              <a:t>An </a:t>
            </a:r>
            <a:r>
              <a:rPr lang="en-GB" dirty="0">
                <a:solidFill>
                  <a:srgbClr val="FF0000"/>
                </a:solidFill>
              </a:rPr>
              <a:t>international collaboration </a:t>
            </a:r>
            <a:r>
              <a:rPr lang="en-GB" dirty="0">
                <a:solidFill>
                  <a:srgbClr val="0066CC"/>
                </a:solidFill>
              </a:rPr>
              <a:t>on </a:t>
            </a:r>
            <a:r>
              <a:rPr lang="en-GB" dirty="0" err="1">
                <a:solidFill>
                  <a:srgbClr val="0066CC"/>
                </a:solidFill>
              </a:rPr>
              <a:t>Muon</a:t>
            </a:r>
            <a:r>
              <a:rPr lang="en-GB" dirty="0">
                <a:solidFill>
                  <a:srgbClr val="0066CC"/>
                </a:solidFill>
              </a:rPr>
              <a:t> Collider </a:t>
            </a:r>
          </a:p>
          <a:p>
            <a:pPr algn="ctr"/>
            <a:r>
              <a:rPr lang="fr-CH" dirty="0">
                <a:solidFill>
                  <a:srgbClr val="0066CC"/>
                </a:solidFill>
              </a:rPr>
              <a:t> </a:t>
            </a:r>
            <a:r>
              <a:rPr lang="fr-CH" dirty="0">
                <a:solidFill>
                  <a:srgbClr val="FF00FF"/>
                </a:solidFill>
              </a:rPr>
              <a:t>MUST</a:t>
            </a:r>
            <a:r>
              <a:rPr lang="fr-CH" dirty="0">
                <a:solidFill>
                  <a:srgbClr val="0066CC"/>
                </a:solidFill>
              </a:rPr>
              <a:t> (</a:t>
            </a:r>
            <a:r>
              <a:rPr lang="fr-CH" dirty="0" err="1">
                <a:solidFill>
                  <a:srgbClr val="FF00FF"/>
                </a:solidFill>
              </a:rPr>
              <a:t>MU</a:t>
            </a:r>
            <a:r>
              <a:rPr lang="fr-CH" dirty="0" err="1">
                <a:solidFill>
                  <a:srgbClr val="0066CC"/>
                </a:solidFill>
              </a:rPr>
              <a:t>on</a:t>
            </a:r>
            <a:r>
              <a:rPr lang="fr-CH" dirty="0">
                <a:solidFill>
                  <a:srgbClr val="0066CC"/>
                </a:solidFill>
              </a:rPr>
              <a:t> </a:t>
            </a:r>
            <a:r>
              <a:rPr lang="fr-CH" dirty="0" err="1">
                <a:solidFill>
                  <a:srgbClr val="FF00FF"/>
                </a:solidFill>
              </a:rPr>
              <a:t>ST</a:t>
            </a:r>
            <a:r>
              <a:rPr lang="fr-CH" dirty="0" err="1">
                <a:solidFill>
                  <a:srgbClr val="0066CC"/>
                </a:solidFill>
              </a:rPr>
              <a:t>udy</a:t>
            </a:r>
            <a:r>
              <a:rPr lang="fr-CH" dirty="0">
                <a:solidFill>
                  <a:srgbClr val="0066CC"/>
                </a:solidFill>
              </a:rPr>
              <a:t>)</a:t>
            </a:r>
            <a:endParaRPr lang="en-GB" dirty="0">
              <a:solidFill>
                <a:srgbClr val="0066CC"/>
              </a:solidFill>
            </a:endParaRPr>
          </a:p>
          <a:p>
            <a:r>
              <a:rPr lang="en-US" dirty="0"/>
              <a:t>3 </a:t>
            </a:r>
            <a:r>
              <a:rPr lang="en-US" dirty="0">
                <a:sym typeface="Wingdings" pitchFamily="2" charset="2"/>
              </a:rPr>
              <a:t> 10 14 </a:t>
            </a:r>
            <a:r>
              <a:rPr lang="en-US" dirty="0" err="1">
                <a:sym typeface="Wingdings" pitchFamily="2" charset="2"/>
              </a:rPr>
              <a:t>TeV</a:t>
            </a:r>
            <a:r>
              <a:rPr lang="en-US" dirty="0">
                <a:sym typeface="Wingdings" pitchFamily="2" charset="2"/>
              </a:rPr>
              <a:t> Collider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C4FCA1-8E9E-4AB0-B29E-301DE2C0B69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US" dirty="0">
                <a:sym typeface="Symbol"/>
              </a:rPr>
              <a:t> Collider R&amp;D included in European Strategy Document</a:t>
            </a:r>
            <a:endParaRPr lang="en-US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94025"/>
            <a:ext cx="6067137" cy="328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49C614-9D38-4D91-A9EE-23DD4DF2F3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06"/>
          <a:stretch/>
        </p:blipFill>
        <p:spPr>
          <a:xfrm>
            <a:off x="5669652" y="2452140"/>
            <a:ext cx="3393908" cy="2220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C1BF3D21-5A4A-4BE6-AC51-5643C47EB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881" y="1364876"/>
            <a:ext cx="4694919" cy="46930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6E69BE-70D6-428F-B03A-C5282E7E6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0"/>
            <a:ext cx="4270375" cy="6477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Site filler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BEA3B-6D6E-48DD-B38E-94C6ADBC2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" y="800100"/>
            <a:ext cx="4419600" cy="5524500"/>
          </a:xfrm>
        </p:spPr>
        <p:txBody>
          <a:bodyPr/>
          <a:lstStyle/>
          <a:p>
            <a:r>
              <a:rPr lang="en-US" dirty="0"/>
              <a:t>Largest </a:t>
            </a:r>
          </a:p>
          <a:p>
            <a:pPr marL="0" indent="0">
              <a:buNone/>
            </a:pPr>
            <a:r>
              <a:rPr lang="en-US" dirty="0"/>
              <a:t>Radius is ~2.7 km</a:t>
            </a:r>
          </a:p>
          <a:p>
            <a:pPr lvl="1"/>
            <a:r>
              <a:rPr lang="en-US" dirty="0"/>
              <a:t>~17km Circumference </a:t>
            </a:r>
          </a:p>
          <a:p>
            <a:pPr lvl="2"/>
            <a:r>
              <a:rPr lang="en-US" dirty="0"/>
              <a:t>~2/3 LHC</a:t>
            </a:r>
          </a:p>
          <a:p>
            <a:pPr marL="0" lvl="1" indent="-6350">
              <a:buNone/>
            </a:pPr>
            <a:endParaRPr lang="en-US" sz="16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334963" indent="-342900"/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5 </a:t>
            </a:r>
            <a:r>
              <a:rPr lang="en-US" dirty="0" err="1">
                <a:solidFill>
                  <a:srgbClr val="0070C0"/>
                </a:solidFill>
                <a:sym typeface="Wingdings" panose="05000000000000000000" pitchFamily="2" charset="2"/>
              </a:rPr>
              <a:t>TeV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 Accelerator</a:t>
            </a:r>
            <a:r>
              <a:rPr lang="en-US" dirty="0">
                <a:solidFill>
                  <a:schemeClr val="accent6"/>
                </a:solidFill>
                <a:sym typeface="Wingdings" panose="05000000000000000000" pitchFamily="2" charset="2"/>
              </a:rPr>
              <a:t>	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</a:p>
          <a:p>
            <a:pPr marL="227013" lvl="2" indent="0">
              <a:buNone/>
            </a:pPr>
            <a:r>
              <a:rPr lang="en-US" dirty="0" err="1"/>
              <a:t>B</a:t>
            </a:r>
            <a:r>
              <a:rPr lang="en-US" baseline="-25000" dirty="0" err="1"/>
              <a:t>ave</a:t>
            </a:r>
            <a:r>
              <a:rPr lang="en-US" dirty="0"/>
              <a:t>= 6 T </a:t>
            </a:r>
            <a:r>
              <a:rPr lang="en-US" dirty="0">
                <a:sym typeface="Wingdings" panose="05000000000000000000" pitchFamily="2" charset="2"/>
              </a:rPr>
              <a:t> E</a:t>
            </a:r>
            <a:r>
              <a:rPr lang="en-US" baseline="-25000" dirty="0">
                <a:sym typeface="Symbol" panose="05050102010706020507" pitchFamily="18" charset="2"/>
              </a:rPr>
              <a:t></a:t>
            </a:r>
            <a:r>
              <a:rPr lang="en-US" dirty="0">
                <a:sym typeface="Wingdings" panose="05000000000000000000" pitchFamily="2" charset="2"/>
              </a:rPr>
              <a:t>= 5 </a:t>
            </a:r>
            <a:r>
              <a:rPr lang="en-US" dirty="0" err="1">
                <a:sym typeface="Wingdings" panose="05000000000000000000" pitchFamily="2" charset="2"/>
              </a:rPr>
              <a:t>TeV</a:t>
            </a:r>
            <a:endParaRPr lang="en-US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27013" lvl="3" indent="0">
              <a:buNone/>
            </a:pPr>
            <a:r>
              <a:rPr lang="en-US" sz="1600" dirty="0">
                <a:solidFill>
                  <a:srgbClr val="0070C0"/>
                </a:solidFill>
                <a:sym typeface="Wingdings" panose="05000000000000000000" pitchFamily="2" charset="2"/>
              </a:rPr>
              <a:t>(</a:t>
            </a:r>
            <a:r>
              <a:rPr lang="en-US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B</a:t>
            </a:r>
            <a:r>
              <a:rPr lang="en-US" sz="1600" baseline="-25000" dirty="0" err="1">
                <a:solidFill>
                  <a:srgbClr val="0070C0"/>
                </a:solidFill>
                <a:sym typeface="Wingdings" panose="05000000000000000000" pitchFamily="2" charset="2"/>
              </a:rPr>
              <a:t>max</a:t>
            </a:r>
            <a:r>
              <a:rPr lang="en-US" sz="1600" baseline="-250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1600" dirty="0">
                <a:solidFill>
                  <a:srgbClr val="0070C0"/>
                </a:solidFill>
                <a:sym typeface="Wingdings" panose="05000000000000000000" pitchFamily="2" charset="2"/>
              </a:rPr>
              <a:t>= 16T, </a:t>
            </a:r>
            <a:r>
              <a:rPr lang="en-US" sz="1600" dirty="0" err="1">
                <a:solidFill>
                  <a:srgbClr val="0070C0"/>
                </a:solidFill>
                <a:sym typeface="Wingdings" panose="05000000000000000000" pitchFamily="2" charset="2"/>
              </a:rPr>
              <a:t>B</a:t>
            </a:r>
            <a:r>
              <a:rPr lang="en-US" sz="1600" baseline="-25000" dirty="0" err="1">
                <a:solidFill>
                  <a:srgbClr val="0070C0"/>
                </a:solidFill>
                <a:sym typeface="Wingdings" panose="05000000000000000000" pitchFamily="2" charset="2"/>
              </a:rPr>
              <a:t>pulse</a:t>
            </a:r>
            <a:r>
              <a:rPr lang="en-US" sz="1600" dirty="0">
                <a:solidFill>
                  <a:srgbClr val="0070C0"/>
                </a:solidFill>
                <a:sym typeface="Wingdings" panose="05000000000000000000" pitchFamily="2" charset="2"/>
              </a:rPr>
              <a:t> =</a:t>
            </a:r>
            <a:r>
              <a:rPr lang="en-US" sz="1600" dirty="0">
                <a:solidFill>
                  <a:srgbClr val="0070C0"/>
                </a:solidFill>
                <a:sym typeface="Symbol" panose="05050102010706020507" pitchFamily="18" charset="2"/>
              </a:rPr>
              <a:t></a:t>
            </a:r>
            <a:r>
              <a:rPr lang="en-US" sz="1600" dirty="0">
                <a:solidFill>
                  <a:srgbClr val="0070C0"/>
                </a:solidFill>
                <a:sym typeface="Wingdings" panose="05000000000000000000" pitchFamily="2" charset="2"/>
              </a:rPr>
              <a:t>2T)</a:t>
            </a:r>
          </a:p>
          <a:p>
            <a:pPr marL="227013" lvl="3" indent="0">
              <a:buNone/>
            </a:pPr>
            <a:endParaRPr lang="en-US" sz="16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334963" indent="-342900"/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10 </a:t>
            </a:r>
            <a:r>
              <a:rPr lang="en-US" sz="2000" dirty="0" err="1">
                <a:solidFill>
                  <a:srgbClr val="0070C0"/>
                </a:solidFill>
                <a:sym typeface="Wingdings" panose="05000000000000000000" pitchFamily="2" charset="2"/>
              </a:rPr>
              <a:t>TeV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 Collider Ring</a:t>
            </a:r>
          </a:p>
          <a:p>
            <a:pPr marL="336550" lvl="1" indent="-342900"/>
            <a:r>
              <a:rPr lang="en-US" sz="2000" dirty="0" err="1"/>
              <a:t>B</a:t>
            </a:r>
            <a:r>
              <a:rPr lang="en-US" sz="2000" baseline="-25000" dirty="0" err="1"/>
              <a:t>ave</a:t>
            </a:r>
            <a:r>
              <a:rPr lang="en-US" sz="2000" dirty="0"/>
              <a:t>= 10 T</a:t>
            </a:r>
            <a:endParaRPr lang="en-US" sz="20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334963" indent="-342900"/>
            <a:endParaRPr lang="en-US" sz="20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27013" lvl="3" indent="0">
              <a:buNone/>
            </a:pPr>
            <a:endParaRPr lang="en-US" sz="16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27013" lvl="3" indent="0">
              <a:buNone/>
            </a:pPr>
            <a:endParaRPr lang="en-US" sz="16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27013" lvl="3" indent="0">
              <a:buNone/>
            </a:pPr>
            <a:endParaRPr lang="en-US" sz="16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27013" lvl="3" indent="0">
              <a:buNone/>
            </a:pPr>
            <a:endParaRPr lang="en-US" sz="16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27013" lvl="3" indent="0">
              <a:buNone/>
            </a:pPr>
            <a:endParaRPr lang="en-US" sz="16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27013" lvl="3" indent="0">
              <a:buNone/>
            </a:pPr>
            <a:endParaRPr lang="en-US" sz="16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27013" lvl="3" indent="0">
              <a:buNone/>
            </a:pPr>
            <a:endParaRPr lang="en-US" sz="16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27013" lvl="3" indent="0">
              <a:buNone/>
            </a:pPr>
            <a:endParaRPr lang="en-US" sz="16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27013" lvl="3" indent="0">
              <a:buNone/>
            </a:pPr>
            <a:endParaRPr lang="en-US" sz="16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27013" lvl="3" indent="0">
              <a:buNone/>
            </a:pPr>
            <a:endParaRPr lang="en-US" sz="16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27013" lvl="3" indent="0">
              <a:buNone/>
            </a:pPr>
            <a:endParaRPr lang="en-US" sz="16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27013" lvl="3" indent="0">
              <a:buNone/>
            </a:pPr>
            <a:endParaRPr lang="en-US" sz="16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27013" lvl="3" indent="0">
              <a:buNone/>
            </a:pPr>
            <a:endParaRPr lang="en-US" sz="16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27013" lvl="3" indent="0">
              <a:buNone/>
            </a:pPr>
            <a:endParaRPr lang="en-US" sz="16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27013" lvl="3" indent="0">
              <a:buNone/>
            </a:pPr>
            <a:endParaRPr lang="en-US" sz="16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27013" lvl="3" indent="0">
              <a:buNone/>
            </a:pPr>
            <a:endParaRPr lang="en-US" sz="16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27013" lvl="3" indent="0">
              <a:buNone/>
            </a:pPr>
            <a:endParaRPr lang="en-US" sz="16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27013" lvl="2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227013" lvl="2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227013" lvl="2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227013" lvl="2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227013" lvl="2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227013" lvl="2" indent="0"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0B532-B912-4FF7-A982-F44027CFFC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5107D5-A237-4363-BD3D-DDB2655F9A49}"/>
              </a:ext>
            </a:extLst>
          </p:cNvPr>
          <p:cNvSpPr/>
          <p:nvPr/>
        </p:nvSpPr>
        <p:spPr>
          <a:xfrm>
            <a:off x="4958775" y="2059641"/>
            <a:ext cx="3523129" cy="351430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5C98642-8F88-45FB-B11D-BBC7D2A901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068695"/>
              </p:ext>
            </p:extLst>
          </p:nvPr>
        </p:nvGraphicFramePr>
        <p:xfrm>
          <a:off x="339042" y="5535613"/>
          <a:ext cx="4033837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49360" imgH="393480" progId="Equation.DSMT4">
                  <p:embed/>
                </p:oleObj>
              </mc:Choice>
              <mc:Fallback>
                <p:oleObj name="Equation" r:id="rId3" imgW="2349360" imgH="393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5DDFCAD7-7D95-4E03-A665-7F0A3F866B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9042" y="5535613"/>
                        <a:ext cx="4033837" cy="6746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021B632B-B325-492E-87A3-D6AE3CCBAAFD}"/>
              </a:ext>
            </a:extLst>
          </p:cNvPr>
          <p:cNvSpPr/>
          <p:nvPr/>
        </p:nvSpPr>
        <p:spPr>
          <a:xfrm>
            <a:off x="5679263" y="2822760"/>
            <a:ext cx="2205074" cy="22456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159E0E-BAFB-CB21-C47B-645AFFAEF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459" y="899873"/>
            <a:ext cx="4296681" cy="10218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AC4971-12D1-41CB-62EB-74902274EDE9}"/>
              </a:ext>
            </a:extLst>
          </p:cNvPr>
          <p:cNvSpPr txBox="1"/>
          <p:nvPr/>
        </p:nvSpPr>
        <p:spPr>
          <a:xfrm>
            <a:off x="3776165" y="12513"/>
            <a:ext cx="5153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dirty="0">
                <a:solidFill>
                  <a:srgbClr val="000000"/>
                </a:solidFill>
                <a:effectLst/>
                <a:latin typeface="TeXGyreHeros-Bold"/>
              </a:rPr>
              <a:t>Future high energy colliders and options for the U.S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P. Bhat, S. </a:t>
            </a:r>
            <a:r>
              <a:rPr lang="en-US" dirty="0" err="1"/>
              <a:t>Jindariani</a:t>
            </a:r>
            <a:r>
              <a:rPr lang="en-US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34799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C1BF3D21-5A4A-4BE6-AC51-5643C47EB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663" y="256529"/>
            <a:ext cx="5891122" cy="58887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6E69BE-70D6-428F-B03A-C5282E7E6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900" y="0"/>
            <a:ext cx="4270375" cy="6477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Site filler Accelerator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BEA3B-6D6E-48DD-B38E-94C6ADBC2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" y="800100"/>
            <a:ext cx="4419600" cy="5524500"/>
          </a:xfrm>
        </p:spPr>
        <p:txBody>
          <a:bodyPr/>
          <a:lstStyle/>
          <a:p>
            <a:r>
              <a:rPr lang="en-US" dirty="0"/>
              <a:t>Proton Source  </a:t>
            </a:r>
          </a:p>
          <a:p>
            <a:pPr lvl="2"/>
            <a:r>
              <a:rPr lang="en-US" dirty="0" err="1"/>
              <a:t>PIP-III</a:t>
            </a:r>
            <a:r>
              <a:rPr lang="en-US" dirty="0" err="1">
                <a:sym typeface="Wingdings" panose="05000000000000000000" pitchFamily="2" charset="2"/>
              </a:rPr>
              <a:t>target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 </a:t>
            </a:r>
            <a:r>
              <a:rPr lang="en-US" dirty="0">
                <a:solidFill>
                  <a:srgbClr val="00B050"/>
                </a:solidFill>
                <a:sym typeface="Symbol" panose="05050102010706020507" pitchFamily="18" charset="2"/>
              </a:rPr>
              <a:t>Cooling</a:t>
            </a:r>
            <a:endParaRPr lang="en-US" dirty="0">
              <a:solidFill>
                <a:srgbClr val="00B050"/>
              </a:solidFill>
            </a:endParaRPr>
          </a:p>
          <a:p>
            <a:pPr marL="227013" lvl="2" indent="0">
              <a:buNone/>
            </a:pPr>
            <a:endParaRPr lang="en-US" sz="16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r>
              <a:rPr lang="en-US" sz="2000" dirty="0" err="1">
                <a:solidFill>
                  <a:srgbClr val="0070C0"/>
                </a:solidFill>
                <a:sym typeface="Wingdings" panose="05000000000000000000" pitchFamily="2" charset="2"/>
              </a:rPr>
              <a:t>Linac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 + RLA  65 GeV</a:t>
            </a:r>
          </a:p>
          <a:p>
            <a:endParaRPr lang="en-US" sz="20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RCS 1 and 2  1000 GeV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  <a:sym typeface="Wingdings" panose="05000000000000000000" pitchFamily="2" charset="2"/>
              </a:rPr>
              <a:t>Tevatron-size</a:t>
            </a:r>
          </a:p>
          <a:p>
            <a:endParaRPr lang="en-US" sz="20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RCS 3&amp;4     5 </a:t>
            </a:r>
            <a:r>
              <a:rPr lang="en-US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TeV</a:t>
            </a:r>
            <a:endParaRPr lang="en-US" sz="20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lvl="1"/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Site filler accelerator</a:t>
            </a:r>
          </a:p>
          <a:p>
            <a:endParaRPr lang="en-US" sz="18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endParaRPr lang="en-US" sz="18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0" lvl="1" indent="-6350">
              <a:buNone/>
            </a:pPr>
            <a:r>
              <a:rPr lang="en-US" sz="3200" dirty="0">
                <a:sym typeface="Wingdings" panose="05000000000000000000" pitchFamily="2" charset="2"/>
              </a:rPr>
              <a:t>10 </a:t>
            </a:r>
            <a:r>
              <a:rPr lang="en-US" sz="3200" dirty="0" err="1">
                <a:sym typeface="Wingdings" panose="05000000000000000000" pitchFamily="2" charset="2"/>
              </a:rPr>
              <a:t>TeV</a:t>
            </a:r>
            <a:r>
              <a:rPr lang="en-US" sz="3200" dirty="0">
                <a:sym typeface="Wingdings" panose="05000000000000000000" pitchFamily="2" charset="2"/>
              </a:rPr>
              <a:t> collider</a:t>
            </a:r>
          </a:p>
          <a:p>
            <a:pPr marL="0" lvl="1" indent="-6350">
              <a:buNone/>
            </a:pPr>
            <a:r>
              <a:rPr lang="en-US" sz="2000" dirty="0">
                <a:solidFill>
                  <a:srgbClr val="9148C8"/>
                </a:solidFill>
                <a:sym typeface="Wingdings" panose="05000000000000000000" pitchFamily="2" charset="2"/>
              </a:rPr>
              <a:t>Collider Ring ~10 km </a:t>
            </a:r>
          </a:p>
          <a:p>
            <a:pPr marL="0" lvl="1" indent="-6350">
              <a:buNone/>
            </a:pPr>
            <a:r>
              <a:rPr lang="en-US" sz="2800" dirty="0">
                <a:solidFill>
                  <a:srgbClr val="9148C8"/>
                </a:solidFill>
                <a:sym typeface="Wingdings" panose="05000000000000000000" pitchFamily="2" charset="2"/>
              </a:rPr>
              <a:t>	</a:t>
            </a:r>
          </a:p>
          <a:p>
            <a:pPr marL="227013" lvl="2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227013" lvl="2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227013" lvl="2" indent="0"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0B532-B912-4FF7-A982-F44027CFFC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5107D5-A237-4363-BD3D-DDB2655F9A49}"/>
              </a:ext>
            </a:extLst>
          </p:cNvPr>
          <p:cNvSpPr/>
          <p:nvPr/>
        </p:nvSpPr>
        <p:spPr>
          <a:xfrm>
            <a:off x="4145004" y="1144035"/>
            <a:ext cx="4533901" cy="441679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21B632B-B325-492E-87A3-D6AE3CCBAAFD}"/>
              </a:ext>
            </a:extLst>
          </p:cNvPr>
          <p:cNvSpPr/>
          <p:nvPr/>
        </p:nvSpPr>
        <p:spPr>
          <a:xfrm>
            <a:off x="5506614" y="1640592"/>
            <a:ext cx="2525400" cy="2566987"/>
          </a:xfrm>
          <a:prstGeom prst="ellipse">
            <a:avLst/>
          </a:prstGeom>
          <a:noFill/>
          <a:ln w="28575">
            <a:solidFill>
              <a:srgbClr val="9148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DA6FD5-F5E0-447B-B38D-5D1ECF28B8CE}"/>
              </a:ext>
            </a:extLst>
          </p:cNvPr>
          <p:cNvSpPr txBox="1"/>
          <p:nvPr/>
        </p:nvSpPr>
        <p:spPr>
          <a:xfrm>
            <a:off x="5601477" y="2218731"/>
            <a:ext cx="2097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148C8"/>
                </a:solidFill>
              </a:rPr>
              <a:t>Collider Ring</a:t>
            </a:r>
            <a:endParaRPr lang="en-US" sz="1800" b="1" dirty="0">
              <a:solidFill>
                <a:srgbClr val="9148C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DD2761-EAEB-4755-BCF9-70D4006C95B3}"/>
              </a:ext>
            </a:extLst>
          </p:cNvPr>
          <p:cNvSpPr txBox="1"/>
          <p:nvPr/>
        </p:nvSpPr>
        <p:spPr>
          <a:xfrm>
            <a:off x="5812878" y="129717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Accelerator Ring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35BBCE-0268-488E-8D86-0867E169E382}"/>
              </a:ext>
            </a:extLst>
          </p:cNvPr>
          <p:cNvCxnSpPr>
            <a:cxnSpLocks/>
          </p:cNvCxnSpPr>
          <p:nvPr/>
        </p:nvCxnSpPr>
        <p:spPr>
          <a:xfrm flipH="1">
            <a:off x="5183092" y="3672428"/>
            <a:ext cx="239556" cy="338979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CF58757-4D10-4D95-9D0F-2F5F6DB389A7}"/>
              </a:ext>
            </a:extLst>
          </p:cNvPr>
          <p:cNvSpPr/>
          <p:nvPr/>
        </p:nvSpPr>
        <p:spPr>
          <a:xfrm>
            <a:off x="5156176" y="3978050"/>
            <a:ext cx="132212" cy="1429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7996CF9-8BBA-4C67-A540-E06AFC5EF3AB}"/>
              </a:ext>
            </a:extLst>
          </p:cNvPr>
          <p:cNvCxnSpPr>
            <a:cxnSpLocks/>
          </p:cNvCxnSpPr>
          <p:nvPr/>
        </p:nvCxnSpPr>
        <p:spPr>
          <a:xfrm>
            <a:off x="5143234" y="4049507"/>
            <a:ext cx="196692" cy="67792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A056C707-C0D3-423D-B5AA-86D5D30B6DCC}"/>
              </a:ext>
            </a:extLst>
          </p:cNvPr>
          <p:cNvSpPr/>
          <p:nvPr/>
        </p:nvSpPr>
        <p:spPr>
          <a:xfrm>
            <a:off x="5183092" y="4255189"/>
            <a:ext cx="105296" cy="11277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47BE1C8-A846-485F-BBEE-D6D1330FD14A}"/>
              </a:ext>
            </a:extLst>
          </p:cNvPr>
          <p:cNvSpPr/>
          <p:nvPr/>
        </p:nvSpPr>
        <p:spPr>
          <a:xfrm flipV="1">
            <a:off x="5183092" y="4345090"/>
            <a:ext cx="105296" cy="4571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C2E83CE-3825-4438-9316-171B7F893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629776" y="4986158"/>
            <a:ext cx="447166" cy="108616"/>
          </a:xfrm>
          <a:prstGeom prst="rect">
            <a:avLst/>
          </a:prstGeom>
          <a:noFill/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509DD7-934C-44C4-93E6-9088903C72B7}"/>
              </a:ext>
            </a:extLst>
          </p:cNvPr>
          <p:cNvCxnSpPr/>
          <p:nvPr/>
        </p:nvCxnSpPr>
        <p:spPr>
          <a:xfrm>
            <a:off x="5339926" y="4727435"/>
            <a:ext cx="289850" cy="36733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B1AA0856-EDAE-4AA3-B6DF-D99D0C333A7E}"/>
              </a:ext>
            </a:extLst>
          </p:cNvPr>
          <p:cNvSpPr/>
          <p:nvPr/>
        </p:nvSpPr>
        <p:spPr>
          <a:xfrm>
            <a:off x="5020519" y="3427952"/>
            <a:ext cx="1682975" cy="173497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1B6A1FB-1F5E-4149-BEC7-4D53EFD4EA35}"/>
              </a:ext>
            </a:extLst>
          </p:cNvPr>
          <p:cNvCxnSpPr/>
          <p:nvPr/>
        </p:nvCxnSpPr>
        <p:spPr>
          <a:xfrm>
            <a:off x="5629776" y="5118735"/>
            <a:ext cx="580524" cy="442093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4EC597D-6F41-4338-B88F-C6A19644A2B4}"/>
              </a:ext>
            </a:extLst>
          </p:cNvPr>
          <p:cNvCxnSpPr/>
          <p:nvPr/>
        </p:nvCxnSpPr>
        <p:spPr>
          <a:xfrm flipH="1" flipV="1">
            <a:off x="4911454" y="5094774"/>
            <a:ext cx="718322" cy="23961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316ACE0-3B75-4439-8E8C-5B38780CFD44}"/>
              </a:ext>
            </a:extLst>
          </p:cNvPr>
          <p:cNvCxnSpPr/>
          <p:nvPr/>
        </p:nvCxnSpPr>
        <p:spPr>
          <a:xfrm flipH="1">
            <a:off x="6962775" y="1640592"/>
            <a:ext cx="881428" cy="25912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AF8BCC6-9687-4FBD-86EF-8E095D7E48C8}"/>
              </a:ext>
            </a:extLst>
          </p:cNvPr>
          <p:cNvCxnSpPr>
            <a:cxnSpLocks/>
          </p:cNvCxnSpPr>
          <p:nvPr/>
        </p:nvCxnSpPr>
        <p:spPr>
          <a:xfrm>
            <a:off x="7829595" y="1640592"/>
            <a:ext cx="98574" cy="778758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591FA30-9FE8-48CC-B935-8B807B8E5750}"/>
              </a:ext>
            </a:extLst>
          </p:cNvPr>
          <p:cNvSpPr txBox="1"/>
          <p:nvPr/>
        </p:nvSpPr>
        <p:spPr>
          <a:xfrm>
            <a:off x="6110072" y="4383294"/>
            <a:ext cx="716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RCS 1-2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4F4F3E-5807-4F5D-815B-2BCBFD899691}"/>
              </a:ext>
            </a:extLst>
          </p:cNvPr>
          <p:cNvSpPr txBox="1"/>
          <p:nvPr/>
        </p:nvSpPr>
        <p:spPr>
          <a:xfrm>
            <a:off x="5143234" y="4277191"/>
            <a:ext cx="962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Cooling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F4FF33-8E5A-4313-9C14-6BBE22234A4E}"/>
              </a:ext>
            </a:extLst>
          </p:cNvPr>
          <p:cNvSpPr txBox="1"/>
          <p:nvPr/>
        </p:nvSpPr>
        <p:spPr>
          <a:xfrm>
            <a:off x="5170910" y="3762866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Protons</a:t>
            </a:r>
          </a:p>
        </p:txBody>
      </p:sp>
    </p:spTree>
    <p:extLst>
      <p:ext uri="{BB962C8B-B14F-4D97-AF65-F5344CB8AC3E}">
        <p14:creationId xmlns:p14="http://schemas.microsoft.com/office/powerpoint/2010/main" val="66102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58C65-5314-411E-A24D-5F98B76CB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TeV</a:t>
            </a:r>
            <a:r>
              <a:rPr lang="en-US" dirty="0"/>
              <a:t> with 16 </a:t>
            </a:r>
            <a:r>
              <a:rPr lang="en-US" sz="3200" b="1" cap="none" spc="0" dirty="0">
                <a:solidFill>
                  <a:schemeClr val="accent4"/>
                </a:solidFill>
                <a:effectLst/>
                <a:sym typeface="Symbol" panose="05050102010706020507" pitchFamily="18" charset="2"/>
              </a:rPr>
              <a:t> </a:t>
            </a:r>
            <a:r>
              <a:rPr lang="en-US" sz="3200" b="1" cap="none" spc="0" dirty="0">
                <a:solidFill>
                  <a:schemeClr val="accent4"/>
                </a:solidFill>
                <a:effectLst/>
              </a:rPr>
              <a:t>2 T RCS components</a:t>
            </a:r>
            <a:br>
              <a:rPr lang="en-US" sz="3200" b="1" cap="none" spc="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CE2E1-C99D-4233-8484-E38276192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5946" y="819150"/>
            <a:ext cx="4229854" cy="5524500"/>
          </a:xfrm>
        </p:spPr>
        <p:txBody>
          <a:bodyPr/>
          <a:lstStyle/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D2DDD-54DE-4477-8139-BADB7728C2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55C95B-B7A6-455D-AD2C-3E3A944E8DE7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623EB7B0-EF45-4478-BA3A-F9C83854E509}"/>
              </a:ext>
            </a:extLst>
          </p:cNvPr>
          <p:cNvGraphicFramePr>
            <a:graphicFrameLocks/>
          </p:cNvGraphicFramePr>
          <p:nvPr/>
        </p:nvGraphicFramePr>
        <p:xfrm>
          <a:off x="4495800" y="908144"/>
          <a:ext cx="4684827" cy="5041712"/>
        </p:xfrm>
        <a:graphic>
          <a:graphicData uri="http://schemas.openxmlformats.org/drawingml/2006/table">
            <a:tbl>
              <a:tblPr firstRow="1" firstCol="1" bandRow="1">
                <a:solidFill>
                  <a:schemeClr val="bg1">
                    <a:lumMod val="95000"/>
                  </a:schemeClr>
                </a:solidFill>
                <a:tableStyleId>{EDD8511B-C572-4F0E-92E3-968F25EB7EB1}</a:tableStyleId>
              </a:tblPr>
              <a:tblGrid>
                <a:gridCol w="1277890">
                  <a:extLst>
                    <a:ext uri="{9D8B030D-6E8A-4147-A177-3AD203B41FA5}">
                      <a16:colId xmlns:a16="http://schemas.microsoft.com/office/drawing/2014/main" val="4027270688"/>
                    </a:ext>
                  </a:extLst>
                </a:gridCol>
                <a:gridCol w="754733">
                  <a:extLst>
                    <a:ext uri="{9D8B030D-6E8A-4147-A177-3AD203B41FA5}">
                      <a16:colId xmlns:a16="http://schemas.microsoft.com/office/drawing/2014/main" val="321717128"/>
                    </a:ext>
                  </a:extLst>
                </a:gridCol>
                <a:gridCol w="955508">
                  <a:extLst>
                    <a:ext uri="{9D8B030D-6E8A-4147-A177-3AD203B41FA5}">
                      <a16:colId xmlns:a16="http://schemas.microsoft.com/office/drawing/2014/main" val="375860044"/>
                    </a:ext>
                  </a:extLst>
                </a:gridCol>
                <a:gridCol w="848348">
                  <a:extLst>
                    <a:ext uri="{9D8B030D-6E8A-4147-A177-3AD203B41FA5}">
                      <a16:colId xmlns:a16="http://schemas.microsoft.com/office/drawing/2014/main" val="756538018"/>
                    </a:ext>
                  </a:extLst>
                </a:gridCol>
                <a:gridCol w="848348">
                  <a:extLst>
                    <a:ext uri="{9D8B030D-6E8A-4147-A177-3AD203B41FA5}">
                      <a16:colId xmlns:a16="http://schemas.microsoft.com/office/drawing/2014/main" val="1378172608"/>
                    </a:ext>
                  </a:extLst>
                </a:gridCol>
              </a:tblGrid>
              <a:tr h="496068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solidFill>
                            <a:schemeClr val="tx1"/>
                          </a:solidFill>
                          <a:effectLst/>
                        </a:rPr>
                        <a:t>65 GeV </a:t>
                      </a:r>
                      <a:r>
                        <a:rPr lang="en-US" sz="1600" b="1" cap="none" spc="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600" b="1" cap="none" spc="0" dirty="0">
                          <a:solidFill>
                            <a:schemeClr val="tx1"/>
                          </a:solidFill>
                          <a:effectLst/>
                        </a:rPr>
                        <a:t> 5 </a:t>
                      </a:r>
                      <a:r>
                        <a:rPr lang="en-US" sz="1600" b="1" cap="none" spc="0" dirty="0" err="1">
                          <a:solidFill>
                            <a:schemeClr val="tx1"/>
                          </a:solidFill>
                          <a:effectLst/>
                        </a:rPr>
                        <a:t>TeV</a:t>
                      </a:r>
                      <a:r>
                        <a:rPr lang="en-US" sz="1600" b="1" cap="none" spc="0" dirty="0">
                          <a:solidFill>
                            <a:schemeClr val="tx1"/>
                          </a:solidFill>
                          <a:effectLst/>
                        </a:rPr>
                        <a:t> Scenario </a:t>
                      </a:r>
                      <a:endParaRPr lang="en-US" sz="1600" b="1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626716"/>
                  </a:ext>
                </a:extLst>
              </a:tr>
              <a:tr h="4132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50" b="1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</a:rPr>
                        <a:t>RCS-LE(nc)</a:t>
                      </a:r>
                      <a:endParaRPr lang="en-US" sz="10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RCS-HE(hybrid)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RCS-HE 1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RCS-HE 2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30897"/>
                  </a:ext>
                </a:extLst>
              </a:tr>
              <a:tr h="2588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none" spc="0" dirty="0">
                          <a:solidFill>
                            <a:schemeClr val="tx1"/>
                          </a:solidFill>
                          <a:effectLst/>
                        </a:rPr>
                        <a:t>Input Energy</a:t>
                      </a:r>
                      <a:endParaRPr lang="en-US" sz="1050" b="1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65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</a:rPr>
                        <a:t>330 </a:t>
                      </a:r>
                      <a:endParaRPr lang="en-US" sz="10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1000 GeV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3250 GeV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767097"/>
                  </a:ext>
                </a:extLst>
              </a:tr>
              <a:tr h="23648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none" spc="0" dirty="0">
                          <a:solidFill>
                            <a:schemeClr val="tx1"/>
                          </a:solidFill>
                          <a:effectLst/>
                        </a:rPr>
                        <a:t>Output Energy</a:t>
                      </a:r>
                      <a:endParaRPr lang="en-US" sz="1050" b="1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</a:rPr>
                        <a:t>330</a:t>
                      </a:r>
                      <a:endParaRPr lang="en-US" sz="10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1000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3250 GeV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5000 GeV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290971"/>
                  </a:ext>
                </a:extLst>
              </a:tr>
              <a:tr h="23648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none" spc="0" dirty="0">
                          <a:solidFill>
                            <a:schemeClr val="tx1"/>
                          </a:solidFill>
                          <a:effectLst/>
                        </a:rPr>
                        <a:t>Circumference</a:t>
                      </a:r>
                      <a:endParaRPr lang="en-US" sz="1050" b="1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</a:rPr>
                        <a:t>6.28</a:t>
                      </a:r>
                      <a:endParaRPr lang="en-US" sz="10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</a:rPr>
                        <a:t>6.28</a:t>
                      </a:r>
                      <a:endParaRPr lang="en-US" sz="10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16.5 km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16.5 km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560479"/>
                  </a:ext>
                </a:extLst>
              </a:tr>
              <a:tr h="26906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none" spc="0">
                          <a:solidFill>
                            <a:schemeClr val="tx1"/>
                          </a:solidFill>
                          <a:effectLst/>
                        </a:rPr>
                        <a:t>Pack Fraction</a:t>
                      </a:r>
                      <a:endParaRPr lang="en-US" sz="105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</a:rPr>
                        <a:t>0.75</a:t>
                      </a:r>
                      <a:endParaRPr lang="en-US" sz="10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</a:rPr>
                        <a:t>0.83</a:t>
                      </a:r>
                      <a:endParaRPr lang="en-US" sz="10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0.88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0.88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170884"/>
                  </a:ext>
                </a:extLst>
              </a:tr>
              <a:tr h="2754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cap="none" spc="0" dirty="0">
                          <a:solidFill>
                            <a:schemeClr val="tx1"/>
                          </a:solidFill>
                          <a:effectLst/>
                        </a:rPr>
                        <a:t>Total straight section</a:t>
                      </a:r>
                      <a:endParaRPr lang="en-US" sz="900" b="1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</a:rPr>
                        <a:t>1.57</a:t>
                      </a:r>
                      <a:endParaRPr lang="en-US" sz="10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</a:rPr>
                        <a:t>1.07</a:t>
                      </a:r>
                      <a:endParaRPr lang="en-US" sz="10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1.96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1.96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836886"/>
                  </a:ext>
                </a:extLst>
              </a:tr>
              <a:tr h="2794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none" spc="0">
                          <a:solidFill>
                            <a:schemeClr val="tx1"/>
                          </a:solidFill>
                          <a:effectLst/>
                        </a:rPr>
                        <a:t>B-highfield</a:t>
                      </a:r>
                      <a:endParaRPr lang="en-US" sz="105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accent4"/>
                          </a:solidFill>
                          <a:effectLst/>
                        </a:rPr>
                        <a:t>8</a:t>
                      </a:r>
                      <a:endParaRPr lang="en-US" sz="1200" b="1" cap="none" spc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 dirty="0">
                          <a:solidFill>
                            <a:schemeClr val="accent4"/>
                          </a:solidFill>
                          <a:effectLst/>
                        </a:rPr>
                        <a:t>16 T</a:t>
                      </a:r>
                      <a:endParaRPr lang="en-US" sz="1200" b="1" cap="none" spc="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cap="none" spc="0" dirty="0">
                          <a:solidFill>
                            <a:schemeClr val="accent4"/>
                          </a:solidFill>
                          <a:effectLst/>
                        </a:rPr>
                        <a:t>16 T</a:t>
                      </a:r>
                      <a:endParaRPr lang="en-US" sz="1200" b="1" cap="none" spc="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177613"/>
                  </a:ext>
                </a:extLst>
              </a:tr>
              <a:tr h="313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none" spc="0">
                          <a:solidFill>
                            <a:schemeClr val="tx1"/>
                          </a:solidFill>
                          <a:effectLst/>
                        </a:rPr>
                        <a:t>B-lowfield</a:t>
                      </a:r>
                      <a:endParaRPr lang="en-US" sz="105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 dirty="0">
                          <a:solidFill>
                            <a:schemeClr val="accent4"/>
                          </a:solidFill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200" b="1" cap="none" spc="0" dirty="0">
                          <a:solidFill>
                            <a:schemeClr val="accent4"/>
                          </a:solidFill>
                          <a:effectLst/>
                        </a:rPr>
                        <a:t>2 T</a:t>
                      </a:r>
                      <a:endParaRPr lang="en-US" sz="1200" b="1" cap="none" spc="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 dirty="0">
                          <a:solidFill>
                            <a:schemeClr val="accent4"/>
                          </a:solidFill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200" b="1" cap="none" spc="0" dirty="0">
                          <a:solidFill>
                            <a:schemeClr val="accent4"/>
                          </a:solidFill>
                          <a:effectLst/>
                        </a:rPr>
                        <a:t>2.0 T</a:t>
                      </a:r>
                      <a:endParaRPr lang="en-US" sz="1200" b="1" cap="none" spc="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cap="none" spc="0" dirty="0">
                          <a:solidFill>
                            <a:schemeClr val="accent4"/>
                          </a:solidFill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200" b="1" cap="none" spc="0" dirty="0">
                          <a:solidFill>
                            <a:schemeClr val="accent4"/>
                          </a:solidFill>
                          <a:effectLst/>
                        </a:rPr>
                        <a:t>2.0 T</a:t>
                      </a:r>
                      <a:endParaRPr lang="en-US" sz="1200" b="1" cap="none" spc="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229010"/>
                  </a:ext>
                </a:extLst>
              </a:tr>
              <a:tr h="2736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none" spc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n-US" sz="1050" b="1" cap="none" spc="0" baseline="-25000">
                          <a:solidFill>
                            <a:schemeClr val="tx1"/>
                          </a:solidFill>
                          <a:effectLst/>
                        </a:rPr>
                        <a:t>ave</a:t>
                      </a:r>
                      <a:endParaRPr lang="en-US" sz="105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0.3</a:t>
                      </a: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1.55T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</a:rPr>
                        <a:t>1.4</a:t>
                      </a: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</a:rPr>
                        <a:t>4.4 T</a:t>
                      </a:r>
                      <a:endParaRPr lang="en-US" sz="10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1.44</a:t>
                      </a: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4.7 T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4.7</a:t>
                      </a: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7.2T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900276"/>
                  </a:ext>
                </a:extLst>
              </a:tr>
              <a:tr h="2736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none" spc="0">
                          <a:solidFill>
                            <a:schemeClr val="tx1"/>
                          </a:solidFill>
                          <a:effectLst/>
                        </a:rPr>
                        <a:t>Fraction high-field </a:t>
                      </a:r>
                      <a:endParaRPr lang="en-US" sz="105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0.34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0.192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0.37</a:t>
                      </a: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448550"/>
                  </a:ext>
                </a:extLst>
              </a:tr>
              <a:tr h="315026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cap="none" spc="0" dirty="0">
                          <a:solidFill>
                            <a:srgbClr val="FF0000"/>
                          </a:solidFill>
                          <a:effectLst/>
                        </a:rPr>
                        <a:t>Acceleration Scenario</a:t>
                      </a:r>
                      <a:endParaRPr lang="en-US" sz="1600" b="1" cap="none" spc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cap="none" spc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52064"/>
                  </a:ext>
                </a:extLst>
              </a:tr>
              <a:tr h="2736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none" spc="0">
                          <a:solidFill>
                            <a:schemeClr val="tx1"/>
                          </a:solidFill>
                          <a:effectLst/>
                        </a:rPr>
                        <a:t>Acceleration turns </a:t>
                      </a:r>
                      <a:endParaRPr lang="en-US" sz="105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en-US" sz="10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</a:rPr>
                        <a:t>97</a:t>
                      </a:r>
                      <a:endParaRPr lang="en-US" sz="10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161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249</a:t>
                      </a: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333916"/>
                  </a:ext>
                </a:extLst>
              </a:tr>
              <a:tr h="2621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none" spc="0">
                          <a:solidFill>
                            <a:schemeClr val="tx1"/>
                          </a:solidFill>
                          <a:effectLst/>
                        </a:rPr>
                        <a:t>Acceleration Time </a:t>
                      </a:r>
                      <a:endParaRPr lang="en-US" sz="105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</a:rPr>
                        <a:t>0.76</a:t>
                      </a:r>
                      <a:endParaRPr lang="en-US" sz="10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2.03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8.9 </a:t>
                      </a:r>
                      <a:r>
                        <a:rPr lang="en-US" sz="1050" cap="none" spc="0" dirty="0" err="1">
                          <a:solidFill>
                            <a:schemeClr val="tx1"/>
                          </a:solidFill>
                          <a:effectLst/>
                        </a:rPr>
                        <a:t>ms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13.7 </a:t>
                      </a:r>
                      <a:r>
                        <a:rPr lang="en-US" sz="1050" cap="none" spc="0" dirty="0" err="1">
                          <a:solidFill>
                            <a:schemeClr val="tx1"/>
                          </a:solidFill>
                          <a:effectLst/>
                        </a:rPr>
                        <a:t>ms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005182"/>
                  </a:ext>
                </a:extLst>
              </a:tr>
              <a:tr h="2736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none" spc="0">
                          <a:solidFill>
                            <a:schemeClr val="tx1"/>
                          </a:solidFill>
                          <a:effectLst/>
                        </a:rPr>
                        <a:t>Beam survival</a:t>
                      </a:r>
                      <a:endParaRPr lang="en-US" sz="105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</a:rPr>
                        <a:t>0.80</a:t>
                      </a:r>
                      <a:endParaRPr lang="en-US" sz="10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</a:rPr>
                        <a:t>0.85</a:t>
                      </a:r>
                      <a:endParaRPr lang="en-US" sz="10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0.80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0.85</a:t>
                      </a: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668663"/>
                  </a:ext>
                </a:extLst>
              </a:tr>
              <a:tr h="2736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none" spc="0" dirty="0">
                          <a:solidFill>
                            <a:schemeClr val="tx1"/>
                          </a:solidFill>
                          <a:effectLst/>
                        </a:rPr>
                        <a:t>Rf voltage</a:t>
                      </a:r>
                      <a:r>
                        <a:rPr lang="en-US" sz="900" b="1" cap="none" spc="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900" b="1" cap="none" spc="0" dirty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</a:t>
                      </a:r>
                      <a:r>
                        <a:rPr lang="en-US" sz="900" b="1" cap="none" spc="0" baseline="-25000" dirty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900" b="1" cap="none" spc="0" dirty="0">
                          <a:solidFill>
                            <a:schemeClr val="tx1"/>
                          </a:solidFill>
                          <a:effectLst/>
                        </a:rPr>
                        <a:t> = 60</a:t>
                      </a:r>
                      <a:r>
                        <a:rPr lang="en-US" sz="900" b="1" cap="none" spc="0" dirty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n-US" sz="900" b="1" cap="none" spc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050" b="1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</a:rPr>
                        <a:t>8.63 GV</a:t>
                      </a:r>
                      <a:endParaRPr lang="en-US" sz="10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</a:rPr>
                        <a:t>7.94 GV</a:t>
                      </a:r>
                      <a:endParaRPr lang="en-US" sz="10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16.1 GV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8.1 GV</a:t>
                      </a: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668841"/>
                  </a:ext>
                </a:extLst>
              </a:tr>
              <a:tr h="2736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none" spc="0">
                          <a:solidFill>
                            <a:schemeClr val="tx1"/>
                          </a:solidFill>
                          <a:effectLst/>
                        </a:rPr>
                        <a:t>Ramp Rate</a:t>
                      </a:r>
                      <a:endParaRPr lang="en-US" sz="105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</a:rPr>
                        <a:t>1650 T/s</a:t>
                      </a:r>
                      <a:endParaRPr lang="en-US" sz="10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>
                          <a:solidFill>
                            <a:schemeClr val="tx1"/>
                          </a:solidFill>
                          <a:effectLst/>
                        </a:rPr>
                        <a:t>1970 T/s</a:t>
                      </a:r>
                      <a:endParaRPr lang="en-US" sz="105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</a:rPr>
                        <a:t>450 T/s</a:t>
                      </a:r>
                      <a:endParaRPr lang="en-US" sz="105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cap="none" spc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290 T/s</a:t>
                      </a:r>
                    </a:p>
                  </a:txBody>
                  <a:tcPr marL="45720" marR="4572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537371"/>
                  </a:ext>
                </a:extLst>
              </a:tr>
            </a:tbl>
          </a:graphicData>
        </a:graphic>
      </p:graphicFrame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30D14684-64B2-FE10-75B9-D3A61C2A15B5}"/>
              </a:ext>
            </a:extLst>
          </p:cNvPr>
          <p:cNvSpPr txBox="1">
            <a:spLocks/>
          </p:cNvSpPr>
          <p:nvPr/>
        </p:nvSpPr>
        <p:spPr>
          <a:xfrm>
            <a:off x="80339" y="904875"/>
            <a:ext cx="4556921" cy="5524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7013" marR="0" lvl="0" indent="-2270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Ø"/>
              <a:defRPr sz="2200" b="1" i="0" u="none" strike="noStrike" cap="none">
                <a:solidFill>
                  <a:srgbClr val="00000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defRPr>
            </a:lvl1pPr>
            <a:lvl2pPr marL="227013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 sz="2200" b="1" i="0" u="none" strike="noStrike" cap="none">
                <a:solidFill>
                  <a:srgbClr val="0E0EB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61963" marR="0" lvl="2" indent="-234950" algn="l" defTabSz="46196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 sz="2000" b="0" i="0" u="none" strike="noStrike" cap="none">
                <a:solidFill>
                  <a:srgbClr val="0394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69913" marR="0" lvl="3" indent="-2254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87388" marR="0" lvl="4" indent="-2254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0-65 GeV </a:t>
            </a:r>
            <a:r>
              <a:rPr lang="en-US" dirty="0" err="1"/>
              <a:t>Linac</a:t>
            </a:r>
            <a:r>
              <a:rPr lang="en-US" dirty="0"/>
              <a:t> + 10-turn RLA</a:t>
            </a:r>
          </a:p>
          <a:p>
            <a:pPr marL="0" indent="0">
              <a:buFont typeface="Wingdings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65 GeV </a:t>
            </a:r>
            <a:r>
              <a:rPr lang="en-US" dirty="0">
                <a:sym typeface="Wingdings" panose="05000000000000000000" pitchFamily="2" charset="2"/>
              </a:rPr>
              <a:t> 5 </a:t>
            </a:r>
            <a:r>
              <a:rPr lang="en-US" dirty="0" err="1">
                <a:sym typeface="Wingdings" panose="05000000000000000000" pitchFamily="2" charset="2"/>
              </a:rPr>
              <a:t>TeV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RCS 1 – 65330 GeV  r=1km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Normal conducting: 0.31.55T</a:t>
            </a:r>
          </a:p>
          <a:p>
            <a:pPr lvl="2"/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RCS 2 – 3301000 GeV </a:t>
            </a:r>
            <a:r>
              <a:rPr lang="en-US" sz="1800" dirty="0">
                <a:sym typeface="Wingdings" panose="05000000000000000000" pitchFamily="2" charset="2"/>
              </a:rPr>
              <a:t>r=1km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Hybrid 8</a:t>
            </a:r>
            <a:r>
              <a:rPr lang="en-US" dirty="0">
                <a:sym typeface="Symbol" panose="05050102010706020507" pitchFamily="18" charset="2"/>
              </a:rPr>
              <a:t>2  T </a:t>
            </a:r>
          </a:p>
          <a:p>
            <a:pPr lvl="2"/>
            <a:endParaRPr lang="en-US" dirty="0">
              <a:sym typeface="Symbol" panose="05050102010706020507" pitchFamily="18" charset="2"/>
            </a:endParaRPr>
          </a:p>
          <a:p>
            <a:pPr lvl="1"/>
            <a:r>
              <a:rPr lang="en-US" dirty="0">
                <a:sym typeface="Symbol" panose="05050102010706020507" pitchFamily="18" charset="2"/>
              </a:rPr>
              <a:t>RCS 3 and 4 – 1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Symbol" panose="05050102010706020507" pitchFamily="18" charset="2"/>
              </a:rPr>
              <a:t> 5 </a:t>
            </a:r>
            <a:r>
              <a:rPr lang="en-US" dirty="0" err="1">
                <a:sym typeface="Symbol" panose="05050102010706020507" pitchFamily="18" charset="2"/>
              </a:rPr>
              <a:t>TeV</a:t>
            </a:r>
            <a:endParaRPr lang="en-US" sz="1800" dirty="0">
              <a:sym typeface="Symbol" panose="05050102010706020507" pitchFamily="18" charset="2"/>
            </a:endParaRPr>
          </a:p>
          <a:p>
            <a:pPr lvl="2"/>
            <a:r>
              <a:rPr lang="en-US" b="1" dirty="0">
                <a:solidFill>
                  <a:srgbClr val="C00000"/>
                </a:solidFill>
              </a:rPr>
              <a:t>Hybrid 16</a:t>
            </a:r>
            <a:r>
              <a:rPr lang="en-US" b="1" dirty="0">
                <a:solidFill>
                  <a:srgbClr val="C00000"/>
                </a:solidFill>
                <a:sym typeface="Symbol" panose="05050102010706020507" pitchFamily="18" charset="2"/>
              </a:rPr>
              <a:t>2 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20DE29-270F-D447-843D-D118ADCFC167}"/>
              </a:ext>
            </a:extLst>
          </p:cNvPr>
          <p:cNvGrpSpPr/>
          <p:nvPr/>
        </p:nvGrpSpPr>
        <p:grpSpPr>
          <a:xfrm>
            <a:off x="65762" y="1257099"/>
            <a:ext cx="4848447" cy="1283541"/>
            <a:chOff x="282389" y="2631141"/>
            <a:chExt cx="7702324" cy="270732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9E8CBA9-5F0C-EE2A-07FE-4FC4059071C5}"/>
                </a:ext>
              </a:extLst>
            </p:cNvPr>
            <p:cNvCxnSpPr/>
            <p:nvPr/>
          </p:nvCxnSpPr>
          <p:spPr>
            <a:xfrm>
              <a:off x="3466248" y="3393141"/>
              <a:ext cx="3151336" cy="65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C32D75A-C486-00C0-A248-DC757C5E1567}"/>
                </a:ext>
              </a:extLst>
            </p:cNvPr>
            <p:cNvGrpSpPr/>
            <p:nvPr/>
          </p:nvGrpSpPr>
          <p:grpSpPr>
            <a:xfrm>
              <a:off x="6155906" y="2631141"/>
              <a:ext cx="1828807" cy="1524000"/>
              <a:chOff x="5791200" y="2743200"/>
              <a:chExt cx="1828807" cy="1524000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FA00249F-12FE-EF31-CBDB-194A8878A111}"/>
                  </a:ext>
                </a:extLst>
              </p:cNvPr>
              <p:cNvGrpSpPr/>
              <p:nvPr/>
            </p:nvGrpSpPr>
            <p:grpSpPr>
              <a:xfrm>
                <a:off x="5943600" y="3124200"/>
                <a:ext cx="990600" cy="762000"/>
                <a:chOff x="5943600" y="3124200"/>
                <a:chExt cx="990600" cy="762000"/>
              </a:xfrm>
            </p:grpSpPr>
            <p:sp>
              <p:nvSpPr>
                <p:cNvPr id="80" name="Arc 79">
                  <a:extLst>
                    <a:ext uri="{FF2B5EF4-FFF2-40B4-BE49-F238E27FC236}">
                      <a16:creationId xmlns:a16="http://schemas.microsoft.com/office/drawing/2014/main" id="{AAF69E03-FF64-30F8-6F84-B2E917D97E42}"/>
                    </a:ext>
                  </a:extLst>
                </p:cNvPr>
                <p:cNvSpPr/>
                <p:nvPr/>
              </p:nvSpPr>
              <p:spPr>
                <a:xfrm flipV="1">
                  <a:off x="5943600" y="3124200"/>
                  <a:ext cx="685800" cy="381000"/>
                </a:xfrm>
                <a:prstGeom prst="arc">
                  <a:avLst>
                    <a:gd name="adj1" fmla="val 15688508"/>
                    <a:gd name="adj2" fmla="val 2048706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1" name="Arc 80">
                  <a:extLst>
                    <a:ext uri="{FF2B5EF4-FFF2-40B4-BE49-F238E27FC236}">
                      <a16:creationId xmlns:a16="http://schemas.microsoft.com/office/drawing/2014/main" id="{61286707-0962-DF2B-9D7B-3B3CC5246FB1}"/>
                    </a:ext>
                  </a:extLst>
                </p:cNvPr>
                <p:cNvSpPr/>
                <p:nvPr/>
              </p:nvSpPr>
              <p:spPr>
                <a:xfrm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82" name="Arc 81">
                  <a:extLst>
                    <a:ext uri="{FF2B5EF4-FFF2-40B4-BE49-F238E27FC236}">
                      <a16:creationId xmlns:a16="http://schemas.microsoft.com/office/drawing/2014/main" id="{6C66FD47-EE41-29EE-2127-F920FFC9D65E}"/>
                    </a:ext>
                  </a:extLst>
                </p:cNvPr>
                <p:cNvSpPr/>
                <p:nvPr/>
              </p:nvSpPr>
              <p:spPr>
                <a:xfrm flipH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945498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3" name="Arc 82">
                  <a:extLst>
                    <a:ext uri="{FF2B5EF4-FFF2-40B4-BE49-F238E27FC236}">
                      <a16:creationId xmlns:a16="http://schemas.microsoft.com/office/drawing/2014/main" id="{51772DDD-B98E-3DE6-8108-FB806D269592}"/>
                    </a:ext>
                  </a:extLst>
                </p:cNvPr>
                <p:cNvSpPr/>
                <p:nvPr/>
              </p:nvSpPr>
              <p:spPr>
                <a:xfrm>
                  <a:off x="5943600" y="3505200"/>
                  <a:ext cx="685800" cy="381000"/>
                </a:xfrm>
                <a:prstGeom prst="arc">
                  <a:avLst>
                    <a:gd name="adj1" fmla="val 15688508"/>
                    <a:gd name="adj2" fmla="val 20494054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4" name="Arc 83">
                  <a:extLst>
                    <a:ext uri="{FF2B5EF4-FFF2-40B4-BE49-F238E27FC236}">
                      <a16:creationId xmlns:a16="http://schemas.microsoft.com/office/drawing/2014/main" id="{FB9190DD-230E-406D-5C5F-B69FB512B1D3}"/>
                    </a:ext>
                  </a:extLst>
                </p:cNvPr>
                <p:cNvSpPr/>
                <p:nvPr/>
              </p:nvSpPr>
              <p:spPr>
                <a:xfrm flipH="1" flipV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20018811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5" name="Arc 84">
                  <a:extLst>
                    <a:ext uri="{FF2B5EF4-FFF2-40B4-BE49-F238E27FC236}">
                      <a16:creationId xmlns:a16="http://schemas.microsoft.com/office/drawing/2014/main" id="{7E889E38-CB0F-944C-EBE7-1684020A42BD}"/>
                    </a:ext>
                  </a:extLst>
                </p:cNvPr>
                <p:cNvSpPr/>
                <p:nvPr/>
              </p:nvSpPr>
              <p:spPr>
                <a:xfrm flipV="1"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AA4060AC-18F8-F7B3-8121-97AD599D5F46}"/>
                  </a:ext>
                </a:extLst>
              </p:cNvPr>
              <p:cNvGrpSpPr/>
              <p:nvPr/>
            </p:nvGrpSpPr>
            <p:grpSpPr>
              <a:xfrm>
                <a:off x="5943600" y="3048000"/>
                <a:ext cx="1143000" cy="914400"/>
                <a:chOff x="5943600" y="3124200"/>
                <a:chExt cx="990600" cy="762000"/>
              </a:xfrm>
            </p:grpSpPr>
            <p:sp>
              <p:nvSpPr>
                <p:cNvPr id="74" name="Arc 73">
                  <a:extLst>
                    <a:ext uri="{FF2B5EF4-FFF2-40B4-BE49-F238E27FC236}">
                      <a16:creationId xmlns:a16="http://schemas.microsoft.com/office/drawing/2014/main" id="{35D322BB-59D8-FA8A-45A0-1C443D50ED46}"/>
                    </a:ext>
                  </a:extLst>
                </p:cNvPr>
                <p:cNvSpPr/>
                <p:nvPr/>
              </p:nvSpPr>
              <p:spPr>
                <a:xfrm flipV="1">
                  <a:off x="5943600" y="3124200"/>
                  <a:ext cx="685800" cy="381000"/>
                </a:xfrm>
                <a:prstGeom prst="arc">
                  <a:avLst>
                    <a:gd name="adj1" fmla="val 15688508"/>
                    <a:gd name="adj2" fmla="val 2048706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5" name="Arc 74">
                  <a:extLst>
                    <a:ext uri="{FF2B5EF4-FFF2-40B4-BE49-F238E27FC236}">
                      <a16:creationId xmlns:a16="http://schemas.microsoft.com/office/drawing/2014/main" id="{A7C40783-53DA-A0E8-B5BB-4F6AA24E6692}"/>
                    </a:ext>
                  </a:extLst>
                </p:cNvPr>
                <p:cNvSpPr/>
                <p:nvPr/>
              </p:nvSpPr>
              <p:spPr>
                <a:xfrm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76" name="Arc 75">
                  <a:extLst>
                    <a:ext uri="{FF2B5EF4-FFF2-40B4-BE49-F238E27FC236}">
                      <a16:creationId xmlns:a16="http://schemas.microsoft.com/office/drawing/2014/main" id="{1D3530A5-2F71-9E2C-1B89-5B51A0F8E269}"/>
                    </a:ext>
                  </a:extLst>
                </p:cNvPr>
                <p:cNvSpPr/>
                <p:nvPr/>
              </p:nvSpPr>
              <p:spPr>
                <a:xfrm flipH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945498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7" name="Arc 76">
                  <a:extLst>
                    <a:ext uri="{FF2B5EF4-FFF2-40B4-BE49-F238E27FC236}">
                      <a16:creationId xmlns:a16="http://schemas.microsoft.com/office/drawing/2014/main" id="{42A63FC2-47AB-B510-CB8F-2B81042446CA}"/>
                    </a:ext>
                  </a:extLst>
                </p:cNvPr>
                <p:cNvSpPr/>
                <p:nvPr/>
              </p:nvSpPr>
              <p:spPr>
                <a:xfrm>
                  <a:off x="5943600" y="3505200"/>
                  <a:ext cx="685800" cy="381000"/>
                </a:xfrm>
                <a:prstGeom prst="arc">
                  <a:avLst>
                    <a:gd name="adj1" fmla="val 15688508"/>
                    <a:gd name="adj2" fmla="val 20494054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8" name="Arc 77">
                  <a:extLst>
                    <a:ext uri="{FF2B5EF4-FFF2-40B4-BE49-F238E27FC236}">
                      <a16:creationId xmlns:a16="http://schemas.microsoft.com/office/drawing/2014/main" id="{6F95C4B2-212F-BA2D-1032-25D5A588679E}"/>
                    </a:ext>
                  </a:extLst>
                </p:cNvPr>
                <p:cNvSpPr/>
                <p:nvPr/>
              </p:nvSpPr>
              <p:spPr>
                <a:xfrm flipH="1" flipV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20018811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9" name="Arc 78">
                  <a:extLst>
                    <a:ext uri="{FF2B5EF4-FFF2-40B4-BE49-F238E27FC236}">
                      <a16:creationId xmlns:a16="http://schemas.microsoft.com/office/drawing/2014/main" id="{B329410F-83C6-64B3-950E-C5A477FBA937}"/>
                    </a:ext>
                  </a:extLst>
                </p:cNvPr>
                <p:cNvSpPr/>
                <p:nvPr/>
              </p:nvSpPr>
              <p:spPr>
                <a:xfrm flipV="1"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3E2CBFDC-D5FA-3E5C-74EE-F38F254EDD25}"/>
                  </a:ext>
                </a:extLst>
              </p:cNvPr>
              <p:cNvGrpSpPr/>
              <p:nvPr/>
            </p:nvGrpSpPr>
            <p:grpSpPr>
              <a:xfrm>
                <a:off x="5791200" y="2819400"/>
                <a:ext cx="1600200" cy="1371600"/>
                <a:chOff x="5943600" y="3124200"/>
                <a:chExt cx="990600" cy="762000"/>
              </a:xfrm>
            </p:grpSpPr>
            <p:sp>
              <p:nvSpPr>
                <p:cNvPr id="68" name="Arc 67">
                  <a:extLst>
                    <a:ext uri="{FF2B5EF4-FFF2-40B4-BE49-F238E27FC236}">
                      <a16:creationId xmlns:a16="http://schemas.microsoft.com/office/drawing/2014/main" id="{5D8DBCA5-1C01-0641-A355-416DE9EC0A22}"/>
                    </a:ext>
                  </a:extLst>
                </p:cNvPr>
                <p:cNvSpPr/>
                <p:nvPr/>
              </p:nvSpPr>
              <p:spPr>
                <a:xfrm flipV="1">
                  <a:off x="5943600" y="3124200"/>
                  <a:ext cx="685800" cy="381000"/>
                </a:xfrm>
                <a:prstGeom prst="arc">
                  <a:avLst>
                    <a:gd name="adj1" fmla="val 15688508"/>
                    <a:gd name="adj2" fmla="val 2048706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9" name="Arc 68">
                  <a:extLst>
                    <a:ext uri="{FF2B5EF4-FFF2-40B4-BE49-F238E27FC236}">
                      <a16:creationId xmlns:a16="http://schemas.microsoft.com/office/drawing/2014/main" id="{8D30C6C8-A2D3-D1C0-C521-1857F4B6EF9D}"/>
                    </a:ext>
                  </a:extLst>
                </p:cNvPr>
                <p:cNvSpPr/>
                <p:nvPr/>
              </p:nvSpPr>
              <p:spPr>
                <a:xfrm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70" name="Arc 69">
                  <a:extLst>
                    <a:ext uri="{FF2B5EF4-FFF2-40B4-BE49-F238E27FC236}">
                      <a16:creationId xmlns:a16="http://schemas.microsoft.com/office/drawing/2014/main" id="{4D65B8E9-5AF3-0AEF-9BE1-9EB377253DEA}"/>
                    </a:ext>
                  </a:extLst>
                </p:cNvPr>
                <p:cNvSpPr/>
                <p:nvPr/>
              </p:nvSpPr>
              <p:spPr>
                <a:xfrm flipH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819638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1" name="Arc 70">
                  <a:extLst>
                    <a:ext uri="{FF2B5EF4-FFF2-40B4-BE49-F238E27FC236}">
                      <a16:creationId xmlns:a16="http://schemas.microsoft.com/office/drawing/2014/main" id="{60944C99-6A2F-8C86-E008-D50C5F7E8AC0}"/>
                    </a:ext>
                  </a:extLst>
                </p:cNvPr>
                <p:cNvSpPr/>
                <p:nvPr/>
              </p:nvSpPr>
              <p:spPr>
                <a:xfrm>
                  <a:off x="5943600" y="3505200"/>
                  <a:ext cx="685800" cy="381000"/>
                </a:xfrm>
                <a:prstGeom prst="arc">
                  <a:avLst>
                    <a:gd name="adj1" fmla="val 15688508"/>
                    <a:gd name="adj2" fmla="val 20494054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2" name="Arc 71">
                  <a:extLst>
                    <a:ext uri="{FF2B5EF4-FFF2-40B4-BE49-F238E27FC236}">
                      <a16:creationId xmlns:a16="http://schemas.microsoft.com/office/drawing/2014/main" id="{EB1C2656-83DA-F239-1440-79D7E4AD4BF2}"/>
                    </a:ext>
                  </a:extLst>
                </p:cNvPr>
                <p:cNvSpPr/>
                <p:nvPr/>
              </p:nvSpPr>
              <p:spPr>
                <a:xfrm flipH="1" flipV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794246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5B0A0186-3618-2B27-51C2-548C55C9758E}"/>
                    </a:ext>
                  </a:extLst>
                </p:cNvPr>
                <p:cNvSpPr/>
                <p:nvPr/>
              </p:nvSpPr>
              <p:spPr>
                <a:xfrm flipV="1"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60C67348-0546-A20B-344F-7E1377D10B01}"/>
                  </a:ext>
                </a:extLst>
              </p:cNvPr>
              <p:cNvGrpSpPr/>
              <p:nvPr/>
            </p:nvGrpSpPr>
            <p:grpSpPr>
              <a:xfrm>
                <a:off x="5943606" y="2743200"/>
                <a:ext cx="1676401" cy="1524000"/>
                <a:chOff x="5943600" y="3124200"/>
                <a:chExt cx="990600" cy="762000"/>
              </a:xfrm>
            </p:grpSpPr>
            <p:sp>
              <p:nvSpPr>
                <p:cNvPr id="62" name="Arc 61">
                  <a:extLst>
                    <a:ext uri="{FF2B5EF4-FFF2-40B4-BE49-F238E27FC236}">
                      <a16:creationId xmlns:a16="http://schemas.microsoft.com/office/drawing/2014/main" id="{CC38D954-6FA5-E3AF-33B8-ED77A82CCE61}"/>
                    </a:ext>
                  </a:extLst>
                </p:cNvPr>
                <p:cNvSpPr/>
                <p:nvPr/>
              </p:nvSpPr>
              <p:spPr>
                <a:xfrm flipV="1">
                  <a:off x="5943600" y="3124200"/>
                  <a:ext cx="685800" cy="381000"/>
                </a:xfrm>
                <a:prstGeom prst="arc">
                  <a:avLst>
                    <a:gd name="adj1" fmla="val 15688508"/>
                    <a:gd name="adj2" fmla="val 2048706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3" name="Arc 62">
                  <a:extLst>
                    <a:ext uri="{FF2B5EF4-FFF2-40B4-BE49-F238E27FC236}">
                      <a16:creationId xmlns:a16="http://schemas.microsoft.com/office/drawing/2014/main" id="{1314E943-7754-1759-0720-3765E1D31762}"/>
                    </a:ext>
                  </a:extLst>
                </p:cNvPr>
                <p:cNvSpPr/>
                <p:nvPr/>
              </p:nvSpPr>
              <p:spPr>
                <a:xfrm>
                  <a:off x="6553200" y="3352800"/>
                  <a:ext cx="304800" cy="304800"/>
                </a:xfrm>
                <a:prstGeom prst="arc">
                  <a:avLst>
                    <a:gd name="adj1" fmla="val 16529497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64" name="Arc 63">
                  <a:extLst>
                    <a:ext uri="{FF2B5EF4-FFF2-40B4-BE49-F238E27FC236}">
                      <a16:creationId xmlns:a16="http://schemas.microsoft.com/office/drawing/2014/main" id="{4E701071-510E-6B12-7546-B79DBA70D33A}"/>
                    </a:ext>
                  </a:extLst>
                </p:cNvPr>
                <p:cNvSpPr/>
                <p:nvPr/>
              </p:nvSpPr>
              <p:spPr>
                <a:xfrm flipH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32933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5" name="Arc 64">
                  <a:extLst>
                    <a:ext uri="{FF2B5EF4-FFF2-40B4-BE49-F238E27FC236}">
                      <a16:creationId xmlns:a16="http://schemas.microsoft.com/office/drawing/2014/main" id="{18FFDDA3-2654-621A-D9E2-929285CC934B}"/>
                    </a:ext>
                  </a:extLst>
                </p:cNvPr>
                <p:cNvSpPr/>
                <p:nvPr/>
              </p:nvSpPr>
              <p:spPr>
                <a:xfrm>
                  <a:off x="5943600" y="3505200"/>
                  <a:ext cx="685800" cy="381000"/>
                </a:xfrm>
                <a:prstGeom prst="arc">
                  <a:avLst>
                    <a:gd name="adj1" fmla="val 15688508"/>
                    <a:gd name="adj2" fmla="val 20494054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6" name="Arc 65">
                  <a:extLst>
                    <a:ext uri="{FF2B5EF4-FFF2-40B4-BE49-F238E27FC236}">
                      <a16:creationId xmlns:a16="http://schemas.microsoft.com/office/drawing/2014/main" id="{11CA8BD3-E692-46E7-8CF8-3D4E5EFCB0A8}"/>
                    </a:ext>
                  </a:extLst>
                </p:cNvPr>
                <p:cNvSpPr/>
                <p:nvPr/>
              </p:nvSpPr>
              <p:spPr>
                <a:xfrm flipH="1" flipV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579726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7" name="Arc 66">
                  <a:extLst>
                    <a:ext uri="{FF2B5EF4-FFF2-40B4-BE49-F238E27FC236}">
                      <a16:creationId xmlns:a16="http://schemas.microsoft.com/office/drawing/2014/main" id="{63CBAF62-9758-6B01-A9FE-5E94A29AFA54}"/>
                    </a:ext>
                  </a:extLst>
                </p:cNvPr>
                <p:cNvSpPr/>
                <p:nvPr/>
              </p:nvSpPr>
              <p:spPr>
                <a:xfrm flipV="1">
                  <a:off x="6553200" y="3352800"/>
                  <a:ext cx="304800" cy="304800"/>
                </a:xfrm>
                <a:prstGeom prst="arc">
                  <a:avLst>
                    <a:gd name="adj1" fmla="val 16529497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EFDC841F-93E2-0BAE-5731-1A3CF1560F84}"/>
                  </a:ext>
                </a:extLst>
              </p:cNvPr>
              <p:cNvGrpSpPr/>
              <p:nvPr/>
            </p:nvGrpSpPr>
            <p:grpSpPr>
              <a:xfrm>
                <a:off x="5867400" y="2895600"/>
                <a:ext cx="1371600" cy="1219200"/>
                <a:chOff x="5943600" y="3124200"/>
                <a:chExt cx="990600" cy="762000"/>
              </a:xfrm>
            </p:grpSpPr>
            <p:sp>
              <p:nvSpPr>
                <p:cNvPr id="56" name="Arc 55">
                  <a:extLst>
                    <a:ext uri="{FF2B5EF4-FFF2-40B4-BE49-F238E27FC236}">
                      <a16:creationId xmlns:a16="http://schemas.microsoft.com/office/drawing/2014/main" id="{42C32253-3086-74EF-277C-96D8E1D5DB1B}"/>
                    </a:ext>
                  </a:extLst>
                </p:cNvPr>
                <p:cNvSpPr/>
                <p:nvPr/>
              </p:nvSpPr>
              <p:spPr>
                <a:xfrm flipV="1">
                  <a:off x="5943600" y="3124200"/>
                  <a:ext cx="685800" cy="381000"/>
                </a:xfrm>
                <a:prstGeom prst="arc">
                  <a:avLst>
                    <a:gd name="adj1" fmla="val 15688508"/>
                    <a:gd name="adj2" fmla="val 2048706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7" name="Arc 56">
                  <a:extLst>
                    <a:ext uri="{FF2B5EF4-FFF2-40B4-BE49-F238E27FC236}">
                      <a16:creationId xmlns:a16="http://schemas.microsoft.com/office/drawing/2014/main" id="{51E4334B-6697-2D5D-F1A8-5198C2AD2ADA}"/>
                    </a:ext>
                  </a:extLst>
                </p:cNvPr>
                <p:cNvSpPr/>
                <p:nvPr/>
              </p:nvSpPr>
              <p:spPr>
                <a:xfrm>
                  <a:off x="6553200" y="3352800"/>
                  <a:ext cx="304800" cy="304800"/>
                </a:xfrm>
                <a:prstGeom prst="arc">
                  <a:avLst>
                    <a:gd name="adj1" fmla="val 16529497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58" name="Arc 57">
                  <a:extLst>
                    <a:ext uri="{FF2B5EF4-FFF2-40B4-BE49-F238E27FC236}">
                      <a16:creationId xmlns:a16="http://schemas.microsoft.com/office/drawing/2014/main" id="{918E7B57-C041-34DF-2C0C-5CDBE3484F6C}"/>
                    </a:ext>
                  </a:extLst>
                </p:cNvPr>
                <p:cNvSpPr/>
                <p:nvPr/>
              </p:nvSpPr>
              <p:spPr>
                <a:xfrm flipH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32933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9" name="Arc 58">
                  <a:extLst>
                    <a:ext uri="{FF2B5EF4-FFF2-40B4-BE49-F238E27FC236}">
                      <a16:creationId xmlns:a16="http://schemas.microsoft.com/office/drawing/2014/main" id="{936090C3-0FD3-34C4-376D-1580F283CC53}"/>
                    </a:ext>
                  </a:extLst>
                </p:cNvPr>
                <p:cNvSpPr/>
                <p:nvPr/>
              </p:nvSpPr>
              <p:spPr>
                <a:xfrm>
                  <a:off x="5943600" y="3505200"/>
                  <a:ext cx="685800" cy="381000"/>
                </a:xfrm>
                <a:prstGeom prst="arc">
                  <a:avLst>
                    <a:gd name="adj1" fmla="val 15688508"/>
                    <a:gd name="adj2" fmla="val 20494054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0" name="Arc 59">
                  <a:extLst>
                    <a:ext uri="{FF2B5EF4-FFF2-40B4-BE49-F238E27FC236}">
                      <a16:creationId xmlns:a16="http://schemas.microsoft.com/office/drawing/2014/main" id="{BB853328-5CD4-FFC8-3233-7368E00542D2}"/>
                    </a:ext>
                  </a:extLst>
                </p:cNvPr>
                <p:cNvSpPr/>
                <p:nvPr/>
              </p:nvSpPr>
              <p:spPr>
                <a:xfrm flipH="1" flipV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579726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1" name="Arc 60">
                  <a:extLst>
                    <a:ext uri="{FF2B5EF4-FFF2-40B4-BE49-F238E27FC236}">
                      <a16:creationId xmlns:a16="http://schemas.microsoft.com/office/drawing/2014/main" id="{DE16DBD1-B3EF-D928-E42A-F3FB352A3B8E}"/>
                    </a:ext>
                  </a:extLst>
                </p:cNvPr>
                <p:cNvSpPr/>
                <p:nvPr/>
              </p:nvSpPr>
              <p:spPr>
                <a:xfrm flipV="1">
                  <a:off x="6553200" y="3352800"/>
                  <a:ext cx="304800" cy="304800"/>
                </a:xfrm>
                <a:prstGeom prst="arc">
                  <a:avLst>
                    <a:gd name="adj1" fmla="val 16529497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EDD8CF-131B-4371-AA8C-A047BB84BB07}"/>
                </a:ext>
              </a:extLst>
            </p:cNvPr>
            <p:cNvGrpSpPr/>
            <p:nvPr/>
          </p:nvGrpSpPr>
          <p:grpSpPr>
            <a:xfrm flipH="1">
              <a:off x="2170841" y="2631141"/>
              <a:ext cx="1828807" cy="1524000"/>
              <a:chOff x="5791200" y="2743200"/>
              <a:chExt cx="1828807" cy="152400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17A9F3A-2A8B-82F4-1F79-EA7C95E1D97D}"/>
                  </a:ext>
                </a:extLst>
              </p:cNvPr>
              <p:cNvGrpSpPr/>
              <p:nvPr/>
            </p:nvGrpSpPr>
            <p:grpSpPr>
              <a:xfrm>
                <a:off x="5943600" y="3124200"/>
                <a:ext cx="990600" cy="762000"/>
                <a:chOff x="5943600" y="3124200"/>
                <a:chExt cx="990600" cy="762000"/>
              </a:xfrm>
            </p:grpSpPr>
            <p:sp>
              <p:nvSpPr>
                <p:cNvPr id="45" name="Arc 44">
                  <a:extLst>
                    <a:ext uri="{FF2B5EF4-FFF2-40B4-BE49-F238E27FC236}">
                      <a16:creationId xmlns:a16="http://schemas.microsoft.com/office/drawing/2014/main" id="{7322AC17-5224-4ED2-72BB-BB769BC0B043}"/>
                    </a:ext>
                  </a:extLst>
                </p:cNvPr>
                <p:cNvSpPr/>
                <p:nvPr/>
              </p:nvSpPr>
              <p:spPr>
                <a:xfrm flipV="1">
                  <a:off x="5943600" y="3124200"/>
                  <a:ext cx="685800" cy="381000"/>
                </a:xfrm>
                <a:prstGeom prst="arc">
                  <a:avLst>
                    <a:gd name="adj1" fmla="val 15688508"/>
                    <a:gd name="adj2" fmla="val 2048706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6" name="Arc 45">
                  <a:extLst>
                    <a:ext uri="{FF2B5EF4-FFF2-40B4-BE49-F238E27FC236}">
                      <a16:creationId xmlns:a16="http://schemas.microsoft.com/office/drawing/2014/main" id="{468047C0-FE6D-5355-D16B-FAF85561378B}"/>
                    </a:ext>
                  </a:extLst>
                </p:cNvPr>
                <p:cNvSpPr/>
                <p:nvPr/>
              </p:nvSpPr>
              <p:spPr>
                <a:xfrm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47" name="Arc 46">
                  <a:extLst>
                    <a:ext uri="{FF2B5EF4-FFF2-40B4-BE49-F238E27FC236}">
                      <a16:creationId xmlns:a16="http://schemas.microsoft.com/office/drawing/2014/main" id="{D53E3364-018F-BFE1-0032-DAFBC1459322}"/>
                    </a:ext>
                  </a:extLst>
                </p:cNvPr>
                <p:cNvSpPr/>
                <p:nvPr/>
              </p:nvSpPr>
              <p:spPr>
                <a:xfrm flipH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945498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8" name="Arc 47">
                  <a:extLst>
                    <a:ext uri="{FF2B5EF4-FFF2-40B4-BE49-F238E27FC236}">
                      <a16:creationId xmlns:a16="http://schemas.microsoft.com/office/drawing/2014/main" id="{C7FEBDDC-BBCC-270E-3AB3-AEA2BD5EB88F}"/>
                    </a:ext>
                  </a:extLst>
                </p:cNvPr>
                <p:cNvSpPr/>
                <p:nvPr/>
              </p:nvSpPr>
              <p:spPr>
                <a:xfrm>
                  <a:off x="5943600" y="3505200"/>
                  <a:ext cx="685800" cy="381000"/>
                </a:xfrm>
                <a:prstGeom prst="arc">
                  <a:avLst>
                    <a:gd name="adj1" fmla="val 15688508"/>
                    <a:gd name="adj2" fmla="val 20494054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Arc 48">
                  <a:extLst>
                    <a:ext uri="{FF2B5EF4-FFF2-40B4-BE49-F238E27FC236}">
                      <a16:creationId xmlns:a16="http://schemas.microsoft.com/office/drawing/2014/main" id="{A6A99C60-3EBC-6033-0594-E090E7633F7D}"/>
                    </a:ext>
                  </a:extLst>
                </p:cNvPr>
                <p:cNvSpPr/>
                <p:nvPr/>
              </p:nvSpPr>
              <p:spPr>
                <a:xfrm flipH="1" flipV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20018811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0" name="Arc 49">
                  <a:extLst>
                    <a:ext uri="{FF2B5EF4-FFF2-40B4-BE49-F238E27FC236}">
                      <a16:creationId xmlns:a16="http://schemas.microsoft.com/office/drawing/2014/main" id="{C1F9CC5D-D379-2F6D-5988-1572D60DC5D7}"/>
                    </a:ext>
                  </a:extLst>
                </p:cNvPr>
                <p:cNvSpPr/>
                <p:nvPr/>
              </p:nvSpPr>
              <p:spPr>
                <a:xfrm flipV="1"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52CA478-8420-E8D7-16AE-0AA9C1465BE0}"/>
                  </a:ext>
                </a:extLst>
              </p:cNvPr>
              <p:cNvGrpSpPr/>
              <p:nvPr/>
            </p:nvGrpSpPr>
            <p:grpSpPr>
              <a:xfrm>
                <a:off x="5943600" y="3048000"/>
                <a:ext cx="1143000" cy="914400"/>
                <a:chOff x="5943600" y="3124200"/>
                <a:chExt cx="990600" cy="762000"/>
              </a:xfrm>
            </p:grpSpPr>
            <p:sp>
              <p:nvSpPr>
                <p:cNvPr id="39" name="Arc 38">
                  <a:extLst>
                    <a:ext uri="{FF2B5EF4-FFF2-40B4-BE49-F238E27FC236}">
                      <a16:creationId xmlns:a16="http://schemas.microsoft.com/office/drawing/2014/main" id="{23756D6E-C00E-B1F9-6ACB-6CAE5A6EC5BF}"/>
                    </a:ext>
                  </a:extLst>
                </p:cNvPr>
                <p:cNvSpPr/>
                <p:nvPr/>
              </p:nvSpPr>
              <p:spPr>
                <a:xfrm flipV="1">
                  <a:off x="5943600" y="3124200"/>
                  <a:ext cx="685800" cy="381000"/>
                </a:xfrm>
                <a:prstGeom prst="arc">
                  <a:avLst>
                    <a:gd name="adj1" fmla="val 15688508"/>
                    <a:gd name="adj2" fmla="val 2048706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" name="Arc 39">
                  <a:extLst>
                    <a:ext uri="{FF2B5EF4-FFF2-40B4-BE49-F238E27FC236}">
                      <a16:creationId xmlns:a16="http://schemas.microsoft.com/office/drawing/2014/main" id="{B74F901C-C4B8-4ECF-F9AF-B417F1E9EEB0}"/>
                    </a:ext>
                  </a:extLst>
                </p:cNvPr>
                <p:cNvSpPr/>
                <p:nvPr/>
              </p:nvSpPr>
              <p:spPr>
                <a:xfrm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41" name="Arc 40">
                  <a:extLst>
                    <a:ext uri="{FF2B5EF4-FFF2-40B4-BE49-F238E27FC236}">
                      <a16:creationId xmlns:a16="http://schemas.microsoft.com/office/drawing/2014/main" id="{13E97D1D-5534-788D-9C95-03D896722996}"/>
                    </a:ext>
                  </a:extLst>
                </p:cNvPr>
                <p:cNvSpPr/>
                <p:nvPr/>
              </p:nvSpPr>
              <p:spPr>
                <a:xfrm flipH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945498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2" name="Arc 41">
                  <a:extLst>
                    <a:ext uri="{FF2B5EF4-FFF2-40B4-BE49-F238E27FC236}">
                      <a16:creationId xmlns:a16="http://schemas.microsoft.com/office/drawing/2014/main" id="{9FD69E9E-7387-0821-FFDA-9DE84A0F9EBB}"/>
                    </a:ext>
                  </a:extLst>
                </p:cNvPr>
                <p:cNvSpPr/>
                <p:nvPr/>
              </p:nvSpPr>
              <p:spPr>
                <a:xfrm>
                  <a:off x="5943600" y="3505200"/>
                  <a:ext cx="685800" cy="381000"/>
                </a:xfrm>
                <a:prstGeom prst="arc">
                  <a:avLst>
                    <a:gd name="adj1" fmla="val 15688508"/>
                    <a:gd name="adj2" fmla="val 20494054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Arc 42">
                  <a:extLst>
                    <a:ext uri="{FF2B5EF4-FFF2-40B4-BE49-F238E27FC236}">
                      <a16:creationId xmlns:a16="http://schemas.microsoft.com/office/drawing/2014/main" id="{AEE08235-F132-688B-27C2-14E61B79E3DB}"/>
                    </a:ext>
                  </a:extLst>
                </p:cNvPr>
                <p:cNvSpPr/>
                <p:nvPr/>
              </p:nvSpPr>
              <p:spPr>
                <a:xfrm flipH="1" flipV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20018811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4" name="Arc 43">
                  <a:extLst>
                    <a:ext uri="{FF2B5EF4-FFF2-40B4-BE49-F238E27FC236}">
                      <a16:creationId xmlns:a16="http://schemas.microsoft.com/office/drawing/2014/main" id="{EE2480E1-C6AC-5FD8-7C45-91EABF9F13AF}"/>
                    </a:ext>
                  </a:extLst>
                </p:cNvPr>
                <p:cNvSpPr/>
                <p:nvPr/>
              </p:nvSpPr>
              <p:spPr>
                <a:xfrm flipV="1"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5E7CEC7-2FDE-D7CB-E879-D6CA4675533E}"/>
                  </a:ext>
                </a:extLst>
              </p:cNvPr>
              <p:cNvGrpSpPr/>
              <p:nvPr/>
            </p:nvGrpSpPr>
            <p:grpSpPr>
              <a:xfrm>
                <a:off x="5791200" y="2819400"/>
                <a:ext cx="1600200" cy="1371600"/>
                <a:chOff x="5943600" y="3124200"/>
                <a:chExt cx="990600" cy="762000"/>
              </a:xfrm>
            </p:grpSpPr>
            <p:sp>
              <p:nvSpPr>
                <p:cNvPr id="33" name="Arc 32">
                  <a:extLst>
                    <a:ext uri="{FF2B5EF4-FFF2-40B4-BE49-F238E27FC236}">
                      <a16:creationId xmlns:a16="http://schemas.microsoft.com/office/drawing/2014/main" id="{2401464C-B403-C8D3-FE18-E4271B4F3B01}"/>
                    </a:ext>
                  </a:extLst>
                </p:cNvPr>
                <p:cNvSpPr/>
                <p:nvPr/>
              </p:nvSpPr>
              <p:spPr>
                <a:xfrm flipV="1">
                  <a:off x="5943600" y="3124200"/>
                  <a:ext cx="685800" cy="381000"/>
                </a:xfrm>
                <a:prstGeom prst="arc">
                  <a:avLst>
                    <a:gd name="adj1" fmla="val 15688508"/>
                    <a:gd name="adj2" fmla="val 2048706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4" name="Arc 33">
                  <a:extLst>
                    <a:ext uri="{FF2B5EF4-FFF2-40B4-BE49-F238E27FC236}">
                      <a16:creationId xmlns:a16="http://schemas.microsoft.com/office/drawing/2014/main" id="{CE476760-7A18-53D1-9CEE-BD4F2F5780B5}"/>
                    </a:ext>
                  </a:extLst>
                </p:cNvPr>
                <p:cNvSpPr/>
                <p:nvPr/>
              </p:nvSpPr>
              <p:spPr>
                <a:xfrm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35" name="Arc 34">
                  <a:extLst>
                    <a:ext uri="{FF2B5EF4-FFF2-40B4-BE49-F238E27FC236}">
                      <a16:creationId xmlns:a16="http://schemas.microsoft.com/office/drawing/2014/main" id="{CFFDA381-01EF-32E6-CB35-8FD048A39241}"/>
                    </a:ext>
                  </a:extLst>
                </p:cNvPr>
                <p:cNvSpPr/>
                <p:nvPr/>
              </p:nvSpPr>
              <p:spPr>
                <a:xfrm flipH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819638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" name="Arc 35">
                  <a:extLst>
                    <a:ext uri="{FF2B5EF4-FFF2-40B4-BE49-F238E27FC236}">
                      <a16:creationId xmlns:a16="http://schemas.microsoft.com/office/drawing/2014/main" id="{A673D076-99D9-E276-4889-5E631DF6D8B6}"/>
                    </a:ext>
                  </a:extLst>
                </p:cNvPr>
                <p:cNvSpPr/>
                <p:nvPr/>
              </p:nvSpPr>
              <p:spPr>
                <a:xfrm>
                  <a:off x="5943600" y="3505200"/>
                  <a:ext cx="685800" cy="381000"/>
                </a:xfrm>
                <a:prstGeom prst="arc">
                  <a:avLst>
                    <a:gd name="adj1" fmla="val 15688508"/>
                    <a:gd name="adj2" fmla="val 20494054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" name="Arc 36">
                  <a:extLst>
                    <a:ext uri="{FF2B5EF4-FFF2-40B4-BE49-F238E27FC236}">
                      <a16:creationId xmlns:a16="http://schemas.microsoft.com/office/drawing/2014/main" id="{992C890D-F78D-100A-3755-3E20B7FABAD0}"/>
                    </a:ext>
                  </a:extLst>
                </p:cNvPr>
                <p:cNvSpPr/>
                <p:nvPr/>
              </p:nvSpPr>
              <p:spPr>
                <a:xfrm flipH="1" flipV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794246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8" name="Arc 37">
                  <a:extLst>
                    <a:ext uri="{FF2B5EF4-FFF2-40B4-BE49-F238E27FC236}">
                      <a16:creationId xmlns:a16="http://schemas.microsoft.com/office/drawing/2014/main" id="{9B3BE8CD-5C3A-8DB5-F7EA-AA5B4572B763}"/>
                    </a:ext>
                  </a:extLst>
                </p:cNvPr>
                <p:cNvSpPr/>
                <p:nvPr/>
              </p:nvSpPr>
              <p:spPr>
                <a:xfrm flipV="1"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9EAC482-B406-27AB-F086-E3E94844EC52}"/>
                  </a:ext>
                </a:extLst>
              </p:cNvPr>
              <p:cNvGrpSpPr/>
              <p:nvPr/>
            </p:nvGrpSpPr>
            <p:grpSpPr>
              <a:xfrm>
                <a:off x="5943606" y="2743200"/>
                <a:ext cx="1676401" cy="1524000"/>
                <a:chOff x="5943600" y="3124200"/>
                <a:chExt cx="990600" cy="762000"/>
              </a:xfrm>
            </p:grpSpPr>
            <p:sp>
              <p:nvSpPr>
                <p:cNvPr id="27" name="Arc 26">
                  <a:extLst>
                    <a:ext uri="{FF2B5EF4-FFF2-40B4-BE49-F238E27FC236}">
                      <a16:creationId xmlns:a16="http://schemas.microsoft.com/office/drawing/2014/main" id="{A6D3F586-8555-9527-0D20-C634317689D6}"/>
                    </a:ext>
                  </a:extLst>
                </p:cNvPr>
                <p:cNvSpPr/>
                <p:nvPr/>
              </p:nvSpPr>
              <p:spPr>
                <a:xfrm flipV="1">
                  <a:off x="5943600" y="3124200"/>
                  <a:ext cx="685800" cy="381000"/>
                </a:xfrm>
                <a:prstGeom prst="arc">
                  <a:avLst>
                    <a:gd name="adj1" fmla="val 15688508"/>
                    <a:gd name="adj2" fmla="val 2048706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8" name="Arc 27">
                  <a:extLst>
                    <a:ext uri="{FF2B5EF4-FFF2-40B4-BE49-F238E27FC236}">
                      <a16:creationId xmlns:a16="http://schemas.microsoft.com/office/drawing/2014/main" id="{79BF01C2-8ED3-7113-687F-BA9ED12C5EFD}"/>
                    </a:ext>
                  </a:extLst>
                </p:cNvPr>
                <p:cNvSpPr/>
                <p:nvPr/>
              </p:nvSpPr>
              <p:spPr>
                <a:xfrm>
                  <a:off x="6553200" y="3352800"/>
                  <a:ext cx="304800" cy="304800"/>
                </a:xfrm>
                <a:prstGeom prst="arc">
                  <a:avLst>
                    <a:gd name="adj1" fmla="val 16529497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29" name="Arc 28">
                  <a:extLst>
                    <a:ext uri="{FF2B5EF4-FFF2-40B4-BE49-F238E27FC236}">
                      <a16:creationId xmlns:a16="http://schemas.microsoft.com/office/drawing/2014/main" id="{81553386-5687-BA1D-0A9A-E9BDFA5C359D}"/>
                    </a:ext>
                  </a:extLst>
                </p:cNvPr>
                <p:cNvSpPr/>
                <p:nvPr/>
              </p:nvSpPr>
              <p:spPr>
                <a:xfrm flipH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32933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0" name="Arc 29">
                  <a:extLst>
                    <a:ext uri="{FF2B5EF4-FFF2-40B4-BE49-F238E27FC236}">
                      <a16:creationId xmlns:a16="http://schemas.microsoft.com/office/drawing/2014/main" id="{499B7332-4090-B842-572C-228C2E2AD20E}"/>
                    </a:ext>
                  </a:extLst>
                </p:cNvPr>
                <p:cNvSpPr/>
                <p:nvPr/>
              </p:nvSpPr>
              <p:spPr>
                <a:xfrm>
                  <a:off x="5943600" y="3505200"/>
                  <a:ext cx="685800" cy="381000"/>
                </a:xfrm>
                <a:prstGeom prst="arc">
                  <a:avLst>
                    <a:gd name="adj1" fmla="val 15688508"/>
                    <a:gd name="adj2" fmla="val 20494054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Arc 30">
                  <a:extLst>
                    <a:ext uri="{FF2B5EF4-FFF2-40B4-BE49-F238E27FC236}">
                      <a16:creationId xmlns:a16="http://schemas.microsoft.com/office/drawing/2014/main" id="{1E307432-D399-9F56-39FA-CE09994305DB}"/>
                    </a:ext>
                  </a:extLst>
                </p:cNvPr>
                <p:cNvSpPr/>
                <p:nvPr/>
              </p:nvSpPr>
              <p:spPr>
                <a:xfrm flipH="1" flipV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579726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2" name="Arc 31">
                  <a:extLst>
                    <a:ext uri="{FF2B5EF4-FFF2-40B4-BE49-F238E27FC236}">
                      <a16:creationId xmlns:a16="http://schemas.microsoft.com/office/drawing/2014/main" id="{35D471DA-51D4-A5E2-1615-C2A30FE3BCFA}"/>
                    </a:ext>
                  </a:extLst>
                </p:cNvPr>
                <p:cNvSpPr/>
                <p:nvPr/>
              </p:nvSpPr>
              <p:spPr>
                <a:xfrm flipV="1">
                  <a:off x="6553200" y="3352800"/>
                  <a:ext cx="304800" cy="304800"/>
                </a:xfrm>
                <a:prstGeom prst="arc">
                  <a:avLst>
                    <a:gd name="adj1" fmla="val 16529497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0CA6A29-60DC-D191-88C3-51D24E7F7740}"/>
                  </a:ext>
                </a:extLst>
              </p:cNvPr>
              <p:cNvGrpSpPr/>
              <p:nvPr/>
            </p:nvGrpSpPr>
            <p:grpSpPr>
              <a:xfrm>
                <a:off x="5867400" y="2895600"/>
                <a:ext cx="1371600" cy="1219200"/>
                <a:chOff x="5943600" y="3124200"/>
                <a:chExt cx="990600" cy="762000"/>
              </a:xfrm>
            </p:grpSpPr>
            <p:sp>
              <p:nvSpPr>
                <p:cNvPr id="21" name="Arc 20">
                  <a:extLst>
                    <a:ext uri="{FF2B5EF4-FFF2-40B4-BE49-F238E27FC236}">
                      <a16:creationId xmlns:a16="http://schemas.microsoft.com/office/drawing/2014/main" id="{4FC82B2C-AFF6-D122-3048-D97F8DC5511A}"/>
                    </a:ext>
                  </a:extLst>
                </p:cNvPr>
                <p:cNvSpPr/>
                <p:nvPr/>
              </p:nvSpPr>
              <p:spPr>
                <a:xfrm flipV="1">
                  <a:off x="5943600" y="3124200"/>
                  <a:ext cx="685800" cy="381000"/>
                </a:xfrm>
                <a:prstGeom prst="arc">
                  <a:avLst>
                    <a:gd name="adj1" fmla="val 15688508"/>
                    <a:gd name="adj2" fmla="val 2048706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2" name="Arc 21">
                  <a:extLst>
                    <a:ext uri="{FF2B5EF4-FFF2-40B4-BE49-F238E27FC236}">
                      <a16:creationId xmlns:a16="http://schemas.microsoft.com/office/drawing/2014/main" id="{6B37A29D-792D-A4EC-1E3A-1F16E52261DE}"/>
                    </a:ext>
                  </a:extLst>
                </p:cNvPr>
                <p:cNvSpPr/>
                <p:nvPr/>
              </p:nvSpPr>
              <p:spPr>
                <a:xfrm>
                  <a:off x="6553200" y="3352800"/>
                  <a:ext cx="304800" cy="304800"/>
                </a:xfrm>
                <a:prstGeom prst="arc">
                  <a:avLst>
                    <a:gd name="adj1" fmla="val 16529497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23" name="Arc 22">
                  <a:extLst>
                    <a:ext uri="{FF2B5EF4-FFF2-40B4-BE49-F238E27FC236}">
                      <a16:creationId xmlns:a16="http://schemas.microsoft.com/office/drawing/2014/main" id="{42C55CA1-2959-6604-FA96-4AF255AFAB6E}"/>
                    </a:ext>
                  </a:extLst>
                </p:cNvPr>
                <p:cNvSpPr/>
                <p:nvPr/>
              </p:nvSpPr>
              <p:spPr>
                <a:xfrm flipH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32933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4" name="Arc 23">
                  <a:extLst>
                    <a:ext uri="{FF2B5EF4-FFF2-40B4-BE49-F238E27FC236}">
                      <a16:creationId xmlns:a16="http://schemas.microsoft.com/office/drawing/2014/main" id="{59DB4CA1-69D8-DD25-C953-04C1B06C6910}"/>
                    </a:ext>
                  </a:extLst>
                </p:cNvPr>
                <p:cNvSpPr/>
                <p:nvPr/>
              </p:nvSpPr>
              <p:spPr>
                <a:xfrm>
                  <a:off x="5943600" y="3505200"/>
                  <a:ext cx="685800" cy="381000"/>
                </a:xfrm>
                <a:prstGeom prst="arc">
                  <a:avLst>
                    <a:gd name="adj1" fmla="val 15688508"/>
                    <a:gd name="adj2" fmla="val 20494054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Arc 24">
                  <a:extLst>
                    <a:ext uri="{FF2B5EF4-FFF2-40B4-BE49-F238E27FC236}">
                      <a16:creationId xmlns:a16="http://schemas.microsoft.com/office/drawing/2014/main" id="{A9F1262D-220C-D0FB-F862-E065F1356CA9}"/>
                    </a:ext>
                  </a:extLst>
                </p:cNvPr>
                <p:cNvSpPr/>
                <p:nvPr/>
              </p:nvSpPr>
              <p:spPr>
                <a:xfrm flipH="1" flipV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579726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" name="Arc 25">
                  <a:extLst>
                    <a:ext uri="{FF2B5EF4-FFF2-40B4-BE49-F238E27FC236}">
                      <a16:creationId xmlns:a16="http://schemas.microsoft.com/office/drawing/2014/main" id="{CF963FB9-A199-8003-55F1-613821C983A6}"/>
                    </a:ext>
                  </a:extLst>
                </p:cNvPr>
                <p:cNvSpPr/>
                <p:nvPr/>
              </p:nvSpPr>
              <p:spPr>
                <a:xfrm flipV="1">
                  <a:off x="6553200" y="3352800"/>
                  <a:ext cx="304800" cy="304800"/>
                </a:xfrm>
                <a:prstGeom prst="arc">
                  <a:avLst>
                    <a:gd name="adj1" fmla="val 16529497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</p:grp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A0D009B-243B-1EF0-BE71-3ADB043175E1}"/>
                </a:ext>
              </a:extLst>
            </p:cNvPr>
            <p:cNvCxnSpPr/>
            <p:nvPr/>
          </p:nvCxnSpPr>
          <p:spPr bwMode="auto">
            <a:xfrm flipH="1">
              <a:off x="282389" y="3393141"/>
              <a:ext cx="2984560" cy="65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F15E0E-2C3D-01B5-E619-D94D3D7B5E1E}"/>
                </a:ext>
              </a:extLst>
            </p:cNvPr>
            <p:cNvSpPr txBox="1"/>
            <p:nvPr/>
          </p:nvSpPr>
          <p:spPr>
            <a:xfrm>
              <a:off x="570905" y="4116033"/>
              <a:ext cx="19223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/>
                <a:t>3 </a:t>
              </a:r>
              <a:r>
                <a:rPr lang="en-US" b="1" dirty="0" err="1"/>
                <a:t>GeV</a:t>
              </a:r>
              <a:r>
                <a:rPr lang="en-US" b="1" dirty="0"/>
                <a:t> </a:t>
              </a:r>
              <a:r>
                <a:rPr lang="en-US" b="1" dirty="0" err="1"/>
                <a:t>Linac</a:t>
              </a:r>
              <a:endParaRPr lang="en-US" b="1" dirty="0"/>
            </a:p>
            <a:p>
              <a:pPr marL="285750" indent="-285750" algn="l">
                <a:buFont typeface="Arial" pitchFamily="34" charset="0"/>
                <a:buChar char="•"/>
              </a:pPr>
              <a:r>
                <a:rPr lang="en-US" b="1" dirty="0">
                  <a:solidFill>
                    <a:srgbClr val="0000CC"/>
                  </a:solidFill>
                </a:rPr>
                <a:t>650 MHz SRF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EF137D-31BE-28ED-4DB1-69B298078ACE}"/>
                </a:ext>
              </a:extLst>
            </p:cNvPr>
            <p:cNvSpPr txBox="1"/>
            <p:nvPr/>
          </p:nvSpPr>
          <p:spPr>
            <a:xfrm>
              <a:off x="3585986" y="3780429"/>
              <a:ext cx="3965499" cy="1558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0070C0"/>
                  </a:solidFill>
                </a:rPr>
                <a:t>~6 GeV Recirculating </a:t>
              </a:r>
              <a:r>
                <a:rPr lang="en-US" b="1" dirty="0" err="1">
                  <a:solidFill>
                    <a:srgbClr val="0070C0"/>
                  </a:solidFill>
                </a:rPr>
                <a:t>Linac</a:t>
              </a:r>
              <a:endParaRPr lang="en-US" b="1" dirty="0">
                <a:solidFill>
                  <a:srgbClr val="0070C0"/>
                </a:solidFill>
              </a:endParaRPr>
            </a:p>
            <a:p>
              <a:pPr marL="285750" indent="-285750" algn="l">
                <a:buFont typeface="Arial" pitchFamily="34" charset="0"/>
                <a:buChar char="•"/>
              </a:pPr>
              <a:r>
                <a:rPr lang="en-US" b="1" dirty="0">
                  <a:solidFill>
                    <a:srgbClr val="0070C0"/>
                  </a:solidFill>
                </a:rPr>
                <a:t>650 MHz </a:t>
              </a:r>
            </a:p>
            <a:p>
              <a:pPr marL="285750" indent="-285750" algn="l">
                <a:buFont typeface="Arial" pitchFamily="34" charset="0"/>
                <a:buChar char="•"/>
              </a:pPr>
              <a:r>
                <a:rPr lang="en-US" b="1" dirty="0">
                  <a:solidFill>
                    <a:srgbClr val="0070C0"/>
                  </a:solidFill>
                </a:rPr>
                <a:t>~10 turns to 65GeV </a:t>
              </a: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BE8919E-25F9-E468-50EE-BD9B794D5A8C}"/>
                </a:ext>
              </a:extLst>
            </p:cNvPr>
            <p:cNvSpPr/>
            <p:nvPr/>
          </p:nvSpPr>
          <p:spPr>
            <a:xfrm>
              <a:off x="5033421" y="3390855"/>
              <a:ext cx="2951292" cy="1528571"/>
            </a:xfrm>
            <a:prstGeom prst="arc">
              <a:avLst>
                <a:gd name="adj1" fmla="val 16200000"/>
                <a:gd name="adj2" fmla="val 20127305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113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ABEF0-982E-D0D7-12C6-7D7180852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Fever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79750-5D77-F783-51FD-EFE7CD864B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40E70-2736-6F94-EBC9-DB2BF8C275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1A9D43-0D4F-F602-FE7E-D889A31CF0DA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0495CB-C6EE-7249-DA3D-122A85EC3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02" y="1369843"/>
            <a:ext cx="2887854" cy="30407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E93294-71FB-2CC8-D8B2-3C8542836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720" y="856808"/>
            <a:ext cx="3334215" cy="54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4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6364DF-F51C-4A4E-BE16-F3BC4AFEF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756727"/>
          </a:xfrm>
        </p:spPr>
        <p:txBody>
          <a:bodyPr/>
          <a:lstStyle/>
          <a:p>
            <a:r>
              <a:rPr lang="en-US" sz="2400" dirty="0">
                <a:latin typeface="Helvetica" pitchFamily="2" charset="0"/>
              </a:rPr>
              <a:t>What changed since the last P5? </a:t>
            </a:r>
            <a:br>
              <a:rPr lang="en-US" sz="2400" dirty="0">
                <a:latin typeface="Helvetica" pitchFamily="2" charset="0"/>
              </a:rPr>
            </a:b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Sergo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 &amp;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Diktys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0EB73B-0BB8-2E41-8496-8D645F8A4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Jindariani, All Scientists Meeting, 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AA90D-0EA8-0744-95EA-F704BAD65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4F7B86-F58D-28AC-BA98-6798D664C186}"/>
              </a:ext>
            </a:extLst>
          </p:cNvPr>
          <p:cNvSpPr txBox="1"/>
          <p:nvPr/>
        </p:nvSpPr>
        <p:spPr>
          <a:xfrm>
            <a:off x="1" y="1008479"/>
            <a:ext cx="9040091" cy="6181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2">
              <a:spcBef>
                <a:spcPts val="500"/>
              </a:spcBef>
              <a:spcAft>
                <a:spcPts val="500"/>
              </a:spcAft>
              <a:defRPr/>
            </a:pPr>
            <a:endParaRPr lang="en-US" altLang="en-US" sz="1600" dirty="0">
              <a:latin typeface="Helvetica" pitchFamily="2" charset="0"/>
              <a:ea typeface="+mn-ea"/>
              <a:cs typeface="+mn-cs"/>
            </a:endParaRPr>
          </a:p>
          <a:p>
            <a:pPr marL="400050" lvl="1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b="1" dirty="0">
                <a:solidFill>
                  <a:srgbClr val="C00000"/>
                </a:solidFill>
                <a:latin typeface="Helvetica" pitchFamily="2" charset="0"/>
                <a:ea typeface="+mn-ea"/>
                <a:cs typeface="+mn-cs"/>
              </a:rPr>
              <a:t>Physics:</a:t>
            </a:r>
            <a:r>
              <a:rPr lang="en-US" altLang="en-US" sz="1600" dirty="0">
                <a:latin typeface="Helvetica" pitchFamily="2" charset="0"/>
                <a:ea typeface="+mn-ea"/>
                <a:cs typeface="+mn-cs"/>
              </a:rPr>
              <a:t> </a:t>
            </a:r>
            <a:r>
              <a:rPr lang="en-US" altLang="en-US" sz="1600" dirty="0">
                <a:solidFill>
                  <a:srgbClr val="C00000"/>
                </a:solidFill>
                <a:latin typeface="Helvetica" pitchFamily="2" charset="0"/>
                <a:ea typeface="+mn-ea"/>
                <a:cs typeface="+mn-cs"/>
              </a:rPr>
              <a:t>Strong surge of interest in Muon Colliders within the theoretical and experimental communities. Shift of emphasis in Muon Colliders from 125 GeV to 10 TeV energy</a:t>
            </a:r>
            <a:r>
              <a:rPr lang="en-US" altLang="en-US" sz="1600" dirty="0">
                <a:latin typeface="Helvetica" pitchFamily="2" charset="0"/>
                <a:ea typeface="+mn-ea"/>
                <a:cs typeface="+mn-cs"/>
              </a:rPr>
              <a:t> [</a:t>
            </a:r>
            <a:r>
              <a:rPr lang="en-US" altLang="en-US" sz="1600" dirty="0">
                <a:latin typeface="Helvetica" pitchFamily="2" charset="0"/>
                <a:ea typeface="+mn-ea"/>
                <a:cs typeface="+mn-cs"/>
                <a:hlinkClick r:id="rId3"/>
              </a:rPr>
              <a:t>ref</a:t>
            </a:r>
            <a:r>
              <a:rPr lang="en-US" altLang="en-US" sz="1600" dirty="0">
                <a:latin typeface="Helvetica" pitchFamily="2" charset="0"/>
                <a:ea typeface="+mn-ea"/>
                <a:cs typeface="+mn-cs"/>
              </a:rPr>
              <a:t>]</a:t>
            </a:r>
          </a:p>
          <a:p>
            <a:pPr marL="400050" lvl="1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b="1" dirty="0">
                <a:latin typeface="Helvetica" pitchFamily="2" charset="0"/>
                <a:ea typeface="+mn-ea"/>
                <a:cs typeface="+mn-cs"/>
              </a:rPr>
              <a:t>Accelerator Technology</a:t>
            </a:r>
            <a:r>
              <a:rPr lang="en-US" altLang="en-US" sz="1600" dirty="0">
                <a:latin typeface="Helvetica" pitchFamily="2" charset="0"/>
                <a:ea typeface="+mn-ea"/>
                <a:cs typeface="+mn-cs"/>
              </a:rPr>
              <a:t>: </a:t>
            </a:r>
          </a:p>
          <a:p>
            <a:pPr marL="857250" lvl="2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Helvetica" pitchFamily="2" charset="0"/>
                <a:ea typeface="+mn-ea"/>
                <a:cs typeface="+mn-cs"/>
              </a:rPr>
              <a:t>Muon Accelerator Program (MAP) results completed and published, including designs of various subsystems [</a:t>
            </a:r>
            <a:r>
              <a:rPr lang="en-US" altLang="en-US" sz="1600" dirty="0">
                <a:latin typeface="Helvetica" pitchFamily="2" charset="0"/>
                <a:ea typeface="+mn-ea"/>
                <a:cs typeface="+mn-cs"/>
                <a:hlinkClick r:id="rId4"/>
              </a:rPr>
              <a:t>ref</a:t>
            </a:r>
            <a:r>
              <a:rPr lang="en-US" altLang="en-US" sz="1600" dirty="0">
                <a:latin typeface="Helvetica" pitchFamily="2" charset="0"/>
                <a:ea typeface="+mn-ea"/>
                <a:cs typeface="+mn-cs"/>
              </a:rPr>
              <a:t>]</a:t>
            </a:r>
          </a:p>
          <a:p>
            <a:pPr marL="857250" lvl="2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Helvetica" pitchFamily="2" charset="0"/>
                <a:ea typeface="+mn-ea"/>
                <a:cs typeface="+mn-cs"/>
              </a:rPr>
              <a:t>Important technological progress: multi-MW proton sources [</a:t>
            </a:r>
            <a:r>
              <a:rPr lang="en-US" altLang="en-US" sz="1600" dirty="0">
                <a:latin typeface="Helvetica" pitchFamily="2" charset="0"/>
                <a:ea typeface="+mn-ea"/>
                <a:cs typeface="+mn-cs"/>
                <a:hlinkClick r:id="rId5"/>
              </a:rPr>
              <a:t>ref</a:t>
            </a:r>
            <a:r>
              <a:rPr lang="en-US" altLang="en-US" sz="1600" dirty="0">
                <a:latin typeface="Helvetica" pitchFamily="2" charset="0"/>
                <a:ea typeface="+mn-ea"/>
                <a:cs typeface="+mn-cs"/>
              </a:rPr>
              <a:t>], demonstration of RF in magnetic field [</a:t>
            </a:r>
            <a:r>
              <a:rPr lang="en-US" altLang="en-US" sz="1600" dirty="0">
                <a:latin typeface="Helvetica" pitchFamily="2" charset="0"/>
                <a:ea typeface="+mn-ea"/>
                <a:cs typeface="+mn-cs"/>
                <a:hlinkClick r:id="rId6"/>
              </a:rPr>
              <a:t>ref</a:t>
            </a:r>
            <a:r>
              <a:rPr lang="en-US" altLang="en-US" sz="1600" dirty="0">
                <a:latin typeface="Helvetica" pitchFamily="2" charset="0"/>
                <a:ea typeface="+mn-ea"/>
                <a:cs typeface="+mn-cs"/>
              </a:rPr>
              <a:t>], high field solenoids [</a:t>
            </a:r>
            <a:r>
              <a:rPr lang="en-US" altLang="en-US" sz="1600" dirty="0">
                <a:latin typeface="Helvetica" pitchFamily="2" charset="0"/>
                <a:ea typeface="+mn-ea"/>
                <a:cs typeface="+mn-cs"/>
                <a:hlinkClick r:id="rId7"/>
              </a:rPr>
              <a:t>ref</a:t>
            </a:r>
            <a:r>
              <a:rPr lang="en-US" altLang="en-US" sz="1600" dirty="0">
                <a:latin typeface="Helvetica" pitchFamily="2" charset="0"/>
                <a:ea typeface="+mn-ea"/>
                <a:cs typeface="+mn-cs"/>
              </a:rPr>
              <a:t>], good solution for neutrino flux mitigation, etc.</a:t>
            </a:r>
          </a:p>
          <a:p>
            <a:pPr marL="857250" lvl="2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Helvetica" pitchFamily="2" charset="0"/>
                <a:ea typeface="+mn-ea"/>
                <a:cs typeface="+mn-cs"/>
              </a:rPr>
              <a:t>Muon Ionization Cooling Experiment (MICE) confirmed muon ionization cooling principle, results published [</a:t>
            </a:r>
            <a:r>
              <a:rPr lang="en-US" altLang="en-US" sz="1600" dirty="0">
                <a:latin typeface="Helvetica" pitchFamily="2" charset="0"/>
                <a:ea typeface="+mn-ea"/>
                <a:cs typeface="+mn-cs"/>
                <a:hlinkClick r:id="rId8"/>
              </a:rPr>
              <a:t>ref</a:t>
            </a:r>
            <a:r>
              <a:rPr lang="en-US" altLang="en-US" sz="1600" dirty="0">
                <a:latin typeface="Helvetica" pitchFamily="2" charset="0"/>
                <a:ea typeface="+mn-ea"/>
                <a:cs typeface="+mn-cs"/>
              </a:rPr>
              <a:t>]</a:t>
            </a:r>
          </a:p>
          <a:p>
            <a:pPr marL="400050" lvl="1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b="1" dirty="0">
                <a:latin typeface="Helvetica" pitchFamily="2" charset="0"/>
                <a:ea typeface="+mn-ea"/>
                <a:cs typeface="+mn-cs"/>
              </a:rPr>
              <a:t>Detector technology :</a:t>
            </a:r>
            <a:r>
              <a:rPr lang="en-US" altLang="en-US" sz="1600" dirty="0">
                <a:latin typeface="Helvetica" pitchFamily="2" charset="0"/>
                <a:ea typeface="+mn-ea"/>
                <a:cs typeface="+mn-cs"/>
              </a:rPr>
              <a:t> Large leap in detector technologies in part from R&amp;D done for HL-LHC upgrades. Feasibility of good quality physics established in simulation [</a:t>
            </a:r>
            <a:r>
              <a:rPr lang="en-US" altLang="en-US" sz="1600" dirty="0">
                <a:latin typeface="Helvetica" pitchFamily="2" charset="0"/>
                <a:ea typeface="+mn-ea"/>
                <a:cs typeface="+mn-cs"/>
                <a:hlinkClick r:id="rId9"/>
              </a:rPr>
              <a:t>ref</a:t>
            </a:r>
            <a:r>
              <a:rPr lang="en-US" altLang="en-US" sz="1600" dirty="0">
                <a:latin typeface="Helvetica" pitchFamily="2" charset="0"/>
                <a:ea typeface="+mn-ea"/>
                <a:cs typeface="+mn-cs"/>
              </a:rPr>
              <a:t>]</a:t>
            </a:r>
          </a:p>
          <a:p>
            <a:pPr marL="400050" lvl="1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b="1" dirty="0">
                <a:latin typeface="Helvetica" pitchFamily="2" charset="0"/>
                <a:ea typeface="+mn-ea"/>
                <a:cs typeface="+mn-cs"/>
              </a:rPr>
              <a:t>International Muon Collider Collaboration (IMCC) established. </a:t>
            </a:r>
            <a:r>
              <a:rPr lang="en-US" altLang="en-US" sz="1600" dirty="0">
                <a:latin typeface="Helvetica" pitchFamily="2" charset="0"/>
                <a:ea typeface="+mn-ea"/>
                <a:cs typeface="+mn-cs"/>
              </a:rPr>
              <a:t>The process of forming US organization is ongoing.</a:t>
            </a:r>
          </a:p>
          <a:p>
            <a:pPr marL="400050" lvl="1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latin typeface="Helvetica" pitchFamily="2" charset="0"/>
              <a:ea typeface="+mn-ea"/>
              <a:cs typeface="+mn-cs"/>
            </a:endParaRPr>
          </a:p>
          <a:p>
            <a:pPr marL="400050" lvl="1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latin typeface="Helvetica" pitchFamily="2" charset="0"/>
              <a:ea typeface="+mn-ea"/>
              <a:cs typeface="+mn-cs"/>
            </a:endParaRPr>
          </a:p>
          <a:p>
            <a:pPr marL="400050" lvl="1" indent="-285750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latin typeface="Helvetica" pitchFamily="2" charset="0"/>
              <a:ea typeface="+mn-ea"/>
              <a:cs typeface="+mn-cs"/>
            </a:endParaRPr>
          </a:p>
          <a:p>
            <a:pPr marL="114300" lvl="1">
              <a:spcBef>
                <a:spcPts val="500"/>
              </a:spcBef>
              <a:spcAft>
                <a:spcPts val="500"/>
              </a:spcAft>
              <a:defRPr/>
            </a:pPr>
            <a:endParaRPr lang="en-US" altLang="en-US" sz="1600" dirty="0"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569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Jindariani, All Scientists Meeting, 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E13A3998-A5D6-3B0A-DCF5-09FA63155C1B}"/>
              </a:ext>
            </a:extLst>
          </p:cNvPr>
          <p:cNvSpPr txBox="1">
            <a:spLocks/>
          </p:cNvSpPr>
          <p:nvPr/>
        </p:nvSpPr>
        <p:spPr>
          <a:xfrm>
            <a:off x="407506" y="1520000"/>
            <a:ext cx="8672512" cy="59878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8" name="We have no idea exactly what DM is other than it appears to act like matter gravitationally">
            <a:extLst>
              <a:ext uri="{FF2B5EF4-FFF2-40B4-BE49-F238E27FC236}">
                <a16:creationId xmlns:a16="http://schemas.microsoft.com/office/drawing/2014/main" id="{7A4331D5-2A54-F6B8-58F4-5210BF37A345}"/>
              </a:ext>
            </a:extLst>
          </p:cNvPr>
          <p:cNvSpPr txBox="1">
            <a:spLocks/>
          </p:cNvSpPr>
          <p:nvPr/>
        </p:nvSpPr>
        <p:spPr>
          <a:xfrm>
            <a:off x="636589" y="2483368"/>
            <a:ext cx="8082083" cy="273972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520065" rtl="0" eaLnBrk="1" fontAlgn="base" hangingPunct="1">
              <a:spcBef>
                <a:spcPct val="0"/>
              </a:spcBef>
              <a:spcAft>
                <a:spcPct val="0"/>
              </a:spcAft>
              <a:defRPr sz="7056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1600" dirty="0"/>
          </a:p>
        </p:txBody>
      </p:sp>
      <p:pic>
        <p:nvPicPr>
          <p:cNvPr id="6" name="Picture 5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B468B131-746B-6CBD-179B-B0CD8BFBF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380" y="2023258"/>
            <a:ext cx="3025309" cy="3014125"/>
          </a:xfrm>
          <a:prstGeom prst="rect">
            <a:avLst/>
          </a:prstGeom>
        </p:spPr>
      </p:pic>
      <p:pic>
        <p:nvPicPr>
          <p:cNvPr id="10" name="Picture 9" descr="A magazine cover with a explosion of particles&#10;&#10;Description automatically generated">
            <a:extLst>
              <a:ext uri="{FF2B5EF4-FFF2-40B4-BE49-F238E27FC236}">
                <a16:creationId xmlns:a16="http://schemas.microsoft.com/office/drawing/2014/main" id="{1EB783CF-500B-C8F7-63EE-C97D68B8E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419" y="1365526"/>
            <a:ext cx="2824961" cy="3608922"/>
          </a:xfrm>
          <a:prstGeom prst="rect">
            <a:avLst/>
          </a:prstGeom>
        </p:spPr>
      </p:pic>
      <p:pic>
        <p:nvPicPr>
          <p:cNvPr id="12" name="Picture 11" descr="A cartoon of a field with a pink moon&#10;&#10;Description automatically generated">
            <a:extLst>
              <a:ext uri="{FF2B5EF4-FFF2-40B4-BE49-F238E27FC236}">
                <a16:creationId xmlns:a16="http://schemas.microsoft.com/office/drawing/2014/main" id="{02CD3BA0-4232-1EAB-B5DF-0931094B3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94" y="3797351"/>
            <a:ext cx="2439291" cy="2848874"/>
          </a:xfrm>
          <a:prstGeom prst="rect">
            <a:avLst/>
          </a:prstGeom>
        </p:spPr>
      </p:pic>
      <p:pic>
        <p:nvPicPr>
          <p:cNvPr id="16" name="Picture 15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D18D4A31-723B-3AE5-A5B9-25D07ABE1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3" y="857251"/>
            <a:ext cx="2803607" cy="2961017"/>
          </a:xfrm>
          <a:prstGeom prst="rect">
            <a:avLst/>
          </a:prstGeom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3748C36-DB31-7EF4-0CDC-C89696E68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6682" y="110911"/>
            <a:ext cx="2353687" cy="17605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75F6ED-F591-8826-0964-AD1BCE29E9B7}"/>
              </a:ext>
            </a:extLst>
          </p:cNvPr>
          <p:cNvSpPr txBox="1"/>
          <p:nvPr/>
        </p:nvSpPr>
        <p:spPr>
          <a:xfrm>
            <a:off x="138817" y="270184"/>
            <a:ext cx="5917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Snowmass </a:t>
            </a:r>
            <a:r>
              <a:rPr lang="en-US" sz="3200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3200" b="1" dirty="0">
                <a:solidFill>
                  <a:schemeClr val="tx1"/>
                </a:solidFill>
              </a:rPr>
              <a:t>2023 P5 Report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C78121-7951-BC7E-41D1-45B59FBC6EC6}"/>
              </a:ext>
            </a:extLst>
          </p:cNvPr>
          <p:cNvSpPr txBox="1"/>
          <p:nvPr/>
        </p:nvSpPr>
        <p:spPr>
          <a:xfrm>
            <a:off x="4572000" y="5549817"/>
            <a:ext cx="2847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Muon Fever ?</a:t>
            </a:r>
          </a:p>
        </p:txBody>
      </p:sp>
    </p:spTree>
    <p:extLst>
      <p:ext uri="{BB962C8B-B14F-4D97-AF65-F5344CB8AC3E}">
        <p14:creationId xmlns:p14="http://schemas.microsoft.com/office/powerpoint/2010/main" val="48430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302E8F9-9C21-49C0-BA10-68FC3EEAB498}"/>
              </a:ext>
            </a:extLst>
          </p:cNvPr>
          <p:cNvGrpSpPr>
            <a:grpSpLocks noChangeAspect="1"/>
          </p:cNvGrpSpPr>
          <p:nvPr/>
        </p:nvGrpSpPr>
        <p:grpSpPr>
          <a:xfrm>
            <a:off x="5643403" y="2802448"/>
            <a:ext cx="2938514" cy="2014196"/>
            <a:chOff x="4230749" y="1335958"/>
            <a:chExt cx="4778746" cy="3275578"/>
          </a:xfrm>
        </p:grpSpPr>
        <p:pic>
          <p:nvPicPr>
            <p:cNvPr id="16" name="Picture 15" descr="Chart, line chart&#10;&#10;Description automatically generated">
              <a:extLst>
                <a:ext uri="{FF2B5EF4-FFF2-40B4-BE49-F238E27FC236}">
                  <a16:creationId xmlns:a16="http://schemas.microsoft.com/office/drawing/2014/main" id="{5B574252-6FA4-FD1D-7C0C-421FBBB56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7" t="5567" r="8253"/>
            <a:stretch/>
          </p:blipFill>
          <p:spPr>
            <a:xfrm>
              <a:off x="4230749" y="1335958"/>
              <a:ext cx="4778746" cy="3275578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F5694C3-BB25-15E5-5CAB-460796F30B03}"/>
                </a:ext>
              </a:extLst>
            </p:cNvPr>
            <p:cNvCxnSpPr/>
            <p:nvPr/>
          </p:nvCxnSpPr>
          <p:spPr>
            <a:xfrm flipV="1">
              <a:off x="5940152" y="2355726"/>
              <a:ext cx="0" cy="3048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28610D-B4E4-3072-1E24-41826B3F31E1}"/>
                </a:ext>
              </a:extLst>
            </p:cNvPr>
            <p:cNvSpPr txBox="1"/>
            <p:nvPr/>
          </p:nvSpPr>
          <p:spPr>
            <a:xfrm>
              <a:off x="5557726" y="2617734"/>
              <a:ext cx="833574" cy="28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Injection</a:t>
              </a:r>
              <a:endParaRPr lang="en-GB" sz="1050" b="1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C29D419-F361-DD2F-2432-A9B129EFC5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0152" y="2851940"/>
              <a:ext cx="0" cy="190176"/>
            </a:xfrm>
            <a:prstGeom prst="straightConnector1">
              <a:avLst/>
            </a:prstGeom>
            <a:ln w="19050"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F43C9F1-5091-EF73-9484-D1C7BC7D171B}"/>
                </a:ext>
              </a:extLst>
            </p:cNvPr>
            <p:cNvCxnSpPr/>
            <p:nvPr/>
          </p:nvCxnSpPr>
          <p:spPr>
            <a:xfrm flipV="1">
              <a:off x="7848600" y="2369626"/>
              <a:ext cx="0" cy="3048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D7C5D11-E7A6-985E-84D8-3517B9800F2D}"/>
                </a:ext>
              </a:extLst>
            </p:cNvPr>
            <p:cNvSpPr txBox="1"/>
            <p:nvPr/>
          </p:nvSpPr>
          <p:spPr>
            <a:xfrm>
              <a:off x="7472226" y="2631634"/>
              <a:ext cx="833574" cy="289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Ejection</a:t>
              </a:r>
              <a:endParaRPr lang="en-GB" sz="1050" b="1" dirty="0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83AA6FA-6421-644D-910B-D4D93226ED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8600" y="2865840"/>
              <a:ext cx="0" cy="190176"/>
            </a:xfrm>
            <a:prstGeom prst="straightConnector1">
              <a:avLst/>
            </a:prstGeom>
            <a:ln w="19050"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033A3C-D904-EC45-945D-32739933D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0"/>
            <a:ext cx="8255747" cy="647700"/>
          </a:xfrm>
        </p:spPr>
        <p:txBody>
          <a:bodyPr/>
          <a:lstStyle/>
          <a:p>
            <a:r>
              <a:rPr lang="en-US" dirty="0"/>
              <a:t>International Muon Collider Collaboration</a:t>
            </a:r>
            <a:br>
              <a:rPr lang="en-US" dirty="0"/>
            </a:br>
            <a:r>
              <a:rPr lang="en-US" dirty="0"/>
              <a:t>2021 - </a:t>
            </a:r>
          </a:p>
        </p:txBody>
      </p:sp>
      <p:pic>
        <p:nvPicPr>
          <p:cNvPr id="7" name="Content Placeholder 6" descr="A person with white hair and beard&#10;&#10;Description automatically generated">
            <a:extLst>
              <a:ext uri="{FF2B5EF4-FFF2-40B4-BE49-F238E27FC236}">
                <a16:creationId xmlns:a16="http://schemas.microsoft.com/office/drawing/2014/main" id="{412307EF-D52F-4EE2-B6D7-5E003D21F3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40761" y="819150"/>
            <a:ext cx="1512754" cy="182836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75D3A-0DE0-1DD6-9A41-01FA3C806E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FC365E-6D9A-731B-80B1-85F2533B485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-76969" y="819150"/>
            <a:ext cx="6692921" cy="5524500"/>
          </a:xfrm>
        </p:spPr>
        <p:txBody>
          <a:bodyPr/>
          <a:lstStyle/>
          <a:p>
            <a:r>
              <a:rPr lang="en-US" dirty="0"/>
              <a:t>International muon fever outbreak</a:t>
            </a:r>
          </a:p>
          <a:p>
            <a:endParaRPr lang="en-US" dirty="0"/>
          </a:p>
          <a:p>
            <a:r>
              <a:rPr lang="en-US" dirty="0"/>
              <a:t>Large enthusiastic collaboration</a:t>
            </a:r>
          </a:p>
          <a:p>
            <a:pPr lvl="1"/>
            <a:r>
              <a:rPr lang="en-US" dirty="0"/>
              <a:t>Students, postdocs</a:t>
            </a:r>
          </a:p>
          <a:p>
            <a:pPr lvl="1"/>
            <a:endParaRPr lang="en-US" dirty="0"/>
          </a:p>
          <a:p>
            <a:r>
              <a:rPr lang="en-US" dirty="0"/>
              <a:t>Major research effort</a:t>
            </a:r>
          </a:p>
          <a:p>
            <a:pPr lvl="1"/>
            <a:r>
              <a:rPr lang="en-US" dirty="0"/>
              <a:t>&gt;200 scientists/engineers/</a:t>
            </a:r>
          </a:p>
          <a:p>
            <a:endParaRPr lang="en-US" dirty="0"/>
          </a:p>
          <a:p>
            <a:r>
              <a:rPr lang="en-US" dirty="0"/>
              <a:t>Acceleration</a:t>
            </a:r>
          </a:p>
          <a:p>
            <a:pPr lvl="1"/>
            <a:r>
              <a:rPr lang="en-US" dirty="0"/>
              <a:t>Hybrid RCS design &amp; simulation</a:t>
            </a:r>
          </a:p>
          <a:p>
            <a:pPr lvl="2"/>
            <a:r>
              <a:rPr lang="en-US" dirty="0"/>
              <a:t>Vertical FFA alternative</a:t>
            </a:r>
          </a:p>
          <a:p>
            <a:pPr lvl="1"/>
            <a:endParaRPr lang="en-US" dirty="0"/>
          </a:p>
          <a:p>
            <a:r>
              <a:rPr lang="en-US" dirty="0"/>
              <a:t>Magnets</a:t>
            </a:r>
          </a:p>
          <a:p>
            <a:pPr lvl="1"/>
            <a:r>
              <a:rPr lang="en-US" dirty="0"/>
              <a:t>HTS magnet designs</a:t>
            </a:r>
          </a:p>
          <a:p>
            <a:pPr lvl="1"/>
            <a:r>
              <a:rPr lang="en-US" dirty="0"/>
              <a:t>Complete assessment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4763CD-C231-35A8-C681-20531A2EDA23}"/>
              </a:ext>
            </a:extLst>
          </p:cNvPr>
          <p:cNvGrpSpPr/>
          <p:nvPr/>
        </p:nvGrpSpPr>
        <p:grpSpPr>
          <a:xfrm>
            <a:off x="4585447" y="4804289"/>
            <a:ext cx="4343400" cy="1087627"/>
            <a:chOff x="367821" y="1210905"/>
            <a:chExt cx="11394915" cy="309930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54CF8F-3E43-231A-0044-C03E0898422D}"/>
                </a:ext>
              </a:extLst>
            </p:cNvPr>
            <p:cNvSpPr/>
            <p:nvPr/>
          </p:nvSpPr>
          <p:spPr>
            <a:xfrm>
              <a:off x="6096000" y="1222176"/>
              <a:ext cx="5666736" cy="30880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8F6435-681D-4B95-DF1E-ABFAA2EC93ED}"/>
                </a:ext>
              </a:extLst>
            </p:cNvPr>
            <p:cNvSpPr/>
            <p:nvPr/>
          </p:nvSpPr>
          <p:spPr>
            <a:xfrm>
              <a:off x="367821" y="1210905"/>
              <a:ext cx="5666736" cy="30880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6B1B71-0FD8-6B53-8A44-3781736B6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419"/>
            <a:stretch/>
          </p:blipFill>
          <p:spPr>
            <a:xfrm>
              <a:off x="491533" y="1918385"/>
              <a:ext cx="5543023" cy="22416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C5338C-68E0-9DD4-7B80-677F5E1D3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68"/>
            <a:stretch/>
          </p:blipFill>
          <p:spPr>
            <a:xfrm>
              <a:off x="6390858" y="1918385"/>
              <a:ext cx="4886157" cy="224165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40031F-14C2-BAE3-61DE-FD1598B0FF08}"/>
                </a:ext>
              </a:extLst>
            </p:cNvPr>
            <p:cNvSpPr txBox="1"/>
            <p:nvPr/>
          </p:nvSpPr>
          <p:spPr>
            <a:xfrm>
              <a:off x="1040235" y="1262142"/>
              <a:ext cx="43219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Montserrat" panose="00000500000000000000" pitchFamily="2" charset="0"/>
                </a:rPr>
                <a:t>3 </a:t>
              </a:r>
              <a:r>
                <a:rPr lang="en-US" sz="3200" dirty="0" err="1">
                  <a:latin typeface="Montserrat" panose="00000500000000000000" pitchFamily="2" charset="0"/>
                </a:rPr>
                <a:t>TeV</a:t>
              </a:r>
              <a:endParaRPr lang="en-US" sz="3200" dirty="0">
                <a:latin typeface="Montserrat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F40811-6734-8DB8-3332-55AC5E44E4DC}"/>
                </a:ext>
              </a:extLst>
            </p:cNvPr>
            <p:cNvSpPr txBox="1"/>
            <p:nvPr/>
          </p:nvSpPr>
          <p:spPr>
            <a:xfrm>
              <a:off x="6672982" y="1275277"/>
              <a:ext cx="43219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Montserrat" panose="00000500000000000000" pitchFamily="2" charset="0"/>
                </a:rPr>
                <a:t>10 </a:t>
              </a:r>
              <a:r>
                <a:rPr lang="en-US" sz="3200" dirty="0" err="1">
                  <a:latin typeface="Montserrat" panose="00000500000000000000" pitchFamily="2" charset="0"/>
                </a:rPr>
                <a:t>TeV</a:t>
              </a:r>
              <a:endParaRPr lang="en-US" sz="3200" dirty="0">
                <a:latin typeface="Montserrat" panose="00000500000000000000" pitchFamily="2" charset="0"/>
              </a:endParaRPr>
            </a:p>
          </p:txBody>
        </p:sp>
      </p:grpSp>
      <p:pic>
        <p:nvPicPr>
          <p:cNvPr id="14" name="Image 85" descr="MCC-inernational-finalV01.png">
            <a:extLst>
              <a:ext uri="{FF2B5EF4-FFF2-40B4-BE49-F238E27FC236}">
                <a16:creationId xmlns:a16="http://schemas.microsoft.com/office/drawing/2014/main" id="{02774D75-0A4B-F577-1B44-62323D65F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501" y="892018"/>
            <a:ext cx="1607856" cy="16078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D4EF90-8238-AF7E-DDDC-1B57C1E23567}"/>
              </a:ext>
            </a:extLst>
          </p:cNvPr>
          <p:cNvSpPr txBox="1"/>
          <p:nvPr/>
        </p:nvSpPr>
        <p:spPr>
          <a:xfrm>
            <a:off x="7255823" y="2499874"/>
            <a:ext cx="101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 Schulte</a:t>
            </a:r>
          </a:p>
        </p:txBody>
      </p:sp>
    </p:spTree>
    <p:extLst>
      <p:ext uri="{BB962C8B-B14F-4D97-AF65-F5344CB8AC3E}">
        <p14:creationId xmlns:p14="http://schemas.microsoft.com/office/powerpoint/2010/main" val="236461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98504-A060-7098-5BB1-6F2C5264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IMCC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C8F33-B749-EC45-34FF-B7A6DA7EF4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405" y="800100"/>
            <a:ext cx="5374829" cy="5524500"/>
          </a:xfrm>
        </p:spPr>
        <p:txBody>
          <a:bodyPr/>
          <a:lstStyle/>
          <a:p>
            <a:r>
              <a:rPr lang="en-US" dirty="0"/>
              <a:t>Collider Rings</a:t>
            </a:r>
          </a:p>
          <a:p>
            <a:pPr lvl="1"/>
            <a:r>
              <a:rPr lang="en-US" dirty="0"/>
              <a:t>3 and 10 </a:t>
            </a:r>
            <a:r>
              <a:rPr lang="en-US" dirty="0" err="1"/>
              <a:t>TeV</a:t>
            </a:r>
            <a:r>
              <a:rPr lang="en-US" dirty="0"/>
              <a:t> Colliders and Detectors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Collider Ring Location </a:t>
            </a:r>
          </a:p>
          <a:p>
            <a:pPr lvl="3"/>
            <a:r>
              <a:rPr lang="en-US" dirty="0"/>
              <a:t>Nu flux &lt; 1 mrem/year from arcs</a:t>
            </a:r>
          </a:p>
          <a:p>
            <a:pPr lvl="2"/>
            <a:r>
              <a:rPr lang="en-US" dirty="0"/>
              <a:t>Straight sections point to Jura Mountains </a:t>
            </a:r>
            <a:r>
              <a:rPr lang="en-US" sz="1600" dirty="0">
                <a:solidFill>
                  <a:srgbClr val="FF0000"/>
                </a:solidFill>
              </a:rPr>
              <a:t>(Nu detectors)</a:t>
            </a:r>
            <a:endParaRPr lang="en-US" dirty="0">
              <a:solidFill>
                <a:srgbClr val="FF0000"/>
              </a:solidFill>
            </a:endParaRPr>
          </a:p>
          <a:p>
            <a:pPr lvl="2"/>
            <a:r>
              <a:rPr lang="en-US" dirty="0"/>
              <a:t>And Mediterranean Sea </a:t>
            </a:r>
          </a:p>
          <a:p>
            <a:pPr marL="227013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Detectors</a:t>
            </a:r>
          </a:p>
          <a:p>
            <a:pPr lvl="2"/>
            <a:r>
              <a:rPr lang="en-US" dirty="0"/>
              <a:t>LHC + CLIC experience + improving electronics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1DA52-717D-FEE8-A66A-13C123D0B7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7165CC-703E-1BBF-EAFE-E85DE019E86F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143D17-381E-E8A1-0967-303DCB96A57E}"/>
              </a:ext>
            </a:extLst>
          </p:cNvPr>
          <p:cNvGrpSpPr/>
          <p:nvPr/>
        </p:nvGrpSpPr>
        <p:grpSpPr>
          <a:xfrm>
            <a:off x="5564270" y="2586707"/>
            <a:ext cx="2568248" cy="992955"/>
            <a:chOff x="5564270" y="2586707"/>
            <a:chExt cx="2568248" cy="99295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9C9F6D-08B7-6956-79B8-F41F0B878D73}"/>
                </a:ext>
              </a:extLst>
            </p:cNvPr>
            <p:cNvSpPr txBox="1"/>
            <p:nvPr/>
          </p:nvSpPr>
          <p:spPr>
            <a:xfrm>
              <a:off x="6337043" y="2586707"/>
              <a:ext cx="1322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Collider ring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4E98C29-4EAD-26BC-F8D7-5CD537211799}"/>
                </a:ext>
              </a:extLst>
            </p:cNvPr>
            <p:cNvSpPr/>
            <p:nvPr/>
          </p:nvSpPr>
          <p:spPr>
            <a:xfrm rot="16200000">
              <a:off x="6920785" y="3328645"/>
              <a:ext cx="119743" cy="34228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31704F-A4DA-EE5B-C956-14996DDB71AC}"/>
                </a:ext>
              </a:extLst>
            </p:cNvPr>
            <p:cNvSpPr txBox="1"/>
            <p:nvPr/>
          </p:nvSpPr>
          <p:spPr>
            <a:xfrm>
              <a:off x="6516803" y="3142225"/>
              <a:ext cx="9632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Detector </a:t>
              </a:r>
            </a:p>
          </p:txBody>
        </p:sp>
        <p:sp>
          <p:nvSpPr>
            <p:cNvPr id="17" name="Donut 6">
              <a:extLst>
                <a:ext uri="{FF2B5EF4-FFF2-40B4-BE49-F238E27FC236}">
                  <a16:creationId xmlns:a16="http://schemas.microsoft.com/office/drawing/2014/main" id="{9EA07A45-E357-6AAE-0862-E2266301F988}"/>
                </a:ext>
              </a:extLst>
            </p:cNvPr>
            <p:cNvSpPr/>
            <p:nvPr/>
          </p:nvSpPr>
          <p:spPr>
            <a:xfrm>
              <a:off x="7974170" y="3449916"/>
              <a:ext cx="158348" cy="129746"/>
            </a:xfrm>
            <a:prstGeom prst="donut">
              <a:avLst>
                <a:gd name="adj" fmla="val 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Donut 15">
              <a:extLst>
                <a:ext uri="{FF2B5EF4-FFF2-40B4-BE49-F238E27FC236}">
                  <a16:creationId xmlns:a16="http://schemas.microsoft.com/office/drawing/2014/main" id="{312FEF38-299A-74F1-BA4B-D2BA5142E630}"/>
                </a:ext>
              </a:extLst>
            </p:cNvPr>
            <p:cNvSpPr/>
            <p:nvPr/>
          </p:nvSpPr>
          <p:spPr>
            <a:xfrm>
              <a:off x="5564270" y="3429912"/>
              <a:ext cx="158348" cy="129746"/>
            </a:xfrm>
            <a:prstGeom prst="donut">
              <a:avLst>
                <a:gd name="adj" fmla="val 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3B1126-197F-F3FD-64A5-BEA8F4AE73E0}"/>
              </a:ext>
            </a:extLst>
          </p:cNvPr>
          <p:cNvSpPr txBox="1"/>
          <p:nvPr/>
        </p:nvSpPr>
        <p:spPr>
          <a:xfrm>
            <a:off x="2286000" y="323477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</a:t>
            </a:r>
            <a:r>
              <a:rPr lang="en-US" baseline="-25000" dirty="0" err="1"/>
              <a:t>ve</a:t>
            </a:r>
            <a:r>
              <a:rPr lang="en-US" dirty="0"/>
              <a:t>= 6 T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6A3EA43-EDCE-06EA-D6DD-66C9E0C9A3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8" t="29000" r="72303" b="13600"/>
          <a:stretch/>
        </p:blipFill>
        <p:spPr>
          <a:xfrm rot="5400000">
            <a:off x="6046903" y="1388215"/>
            <a:ext cx="1799930" cy="29523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03A1282-C21F-2493-3112-AF34609F93C2}"/>
              </a:ext>
            </a:extLst>
          </p:cNvPr>
          <p:cNvSpPr txBox="1"/>
          <p:nvPr/>
        </p:nvSpPr>
        <p:spPr>
          <a:xfrm>
            <a:off x="6216803" y="2561358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Collider ring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601E1B-2538-AE6D-3E45-8F9A983D0948}"/>
              </a:ext>
            </a:extLst>
          </p:cNvPr>
          <p:cNvSpPr txBox="1"/>
          <p:nvPr/>
        </p:nvSpPr>
        <p:spPr>
          <a:xfrm>
            <a:off x="6465229" y="3590234"/>
            <a:ext cx="963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Detector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EA8E8D-3770-B3A1-7B82-F9BAF5E9C362}"/>
              </a:ext>
            </a:extLst>
          </p:cNvPr>
          <p:cNvSpPr/>
          <p:nvPr/>
        </p:nvSpPr>
        <p:spPr>
          <a:xfrm rot="16200000">
            <a:off x="6818330" y="3289205"/>
            <a:ext cx="119743" cy="342283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148;p31">
            <a:extLst>
              <a:ext uri="{FF2B5EF4-FFF2-40B4-BE49-F238E27FC236}">
                <a16:creationId xmlns:a16="http://schemas.microsoft.com/office/drawing/2014/main" id="{E2E9F89A-3CEA-2F7C-89DE-29CCC33D14E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2234" y="4081188"/>
            <a:ext cx="2871366" cy="2068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443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8D88-4221-EA82-3E30-AA4EB8E39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0"/>
            <a:ext cx="7959912" cy="647700"/>
          </a:xfrm>
        </p:spPr>
        <p:txBody>
          <a:bodyPr/>
          <a:lstStyle/>
          <a:p>
            <a:r>
              <a:rPr lang="en-US" dirty="0"/>
              <a:t>μ</a:t>
            </a:r>
            <a:r>
              <a:rPr lang="en-US" baseline="30000" dirty="0"/>
              <a:t>+</a:t>
            </a:r>
            <a:r>
              <a:rPr lang="el-GR" dirty="0"/>
              <a:t>μ</a:t>
            </a:r>
            <a:r>
              <a:rPr lang="en-US" baseline="30000" dirty="0"/>
              <a:t>-</a:t>
            </a:r>
            <a:r>
              <a:rPr lang="en-US" dirty="0"/>
              <a:t> Collider will also be p</a:t>
            </a:r>
            <a:r>
              <a:rPr lang="en-US" baseline="30000" dirty="0"/>
              <a:t>+</a:t>
            </a:r>
            <a:r>
              <a:rPr lang="el-GR" dirty="0"/>
              <a:t> μ</a:t>
            </a:r>
            <a:r>
              <a:rPr lang="en-US" baseline="30000" dirty="0"/>
              <a:t>- </a:t>
            </a:r>
            <a:r>
              <a:rPr lang="en-US" dirty="0"/>
              <a:t>Collider</a:t>
            </a:r>
            <a:br>
              <a:rPr lang="en-US" baseline="300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36E95-4C34-FEED-4A24-DCC3729E79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Muon accelerator chain will also accelerate protons </a:t>
            </a:r>
          </a:p>
          <a:p>
            <a:endParaRPr lang="en-US" dirty="0"/>
          </a:p>
          <a:p>
            <a:r>
              <a:rPr lang="en-US" dirty="0"/>
              <a:t>~100 GeV </a:t>
            </a:r>
            <a:r>
              <a:rPr lang="en-US" dirty="0">
                <a:sym typeface="Wingdings" panose="05000000000000000000" pitchFamily="2" charset="2"/>
              </a:rPr>
              <a:t> 5 </a:t>
            </a:r>
            <a:r>
              <a:rPr lang="en-US" dirty="0" err="1">
                <a:sym typeface="Wingdings" panose="05000000000000000000" pitchFamily="2" charset="2"/>
              </a:rPr>
              <a:t>TeV</a:t>
            </a:r>
            <a:r>
              <a:rPr lang="en-US" dirty="0">
                <a:sym typeface="Wingdings" panose="05000000000000000000" pitchFamily="2" charset="2"/>
              </a:rPr>
              <a:t> proton accelerator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Useful debugging mode for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Muon accelerator</a:t>
            </a:r>
          </a:p>
          <a:p>
            <a:pPr marL="114300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Very natural to store p’s in collider ring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Can inject µ</a:t>
            </a:r>
            <a:r>
              <a:rPr lang="en-US" baseline="30000" dirty="0">
                <a:sym typeface="Wingdings" panose="05000000000000000000" pitchFamily="2" charset="2"/>
              </a:rPr>
              <a:t>-</a:t>
            </a:r>
            <a:r>
              <a:rPr lang="en-US" dirty="0">
                <a:sym typeface="Wingdings" panose="05000000000000000000" pitchFamily="2" charset="2"/>
              </a:rPr>
              <a:t> for Collisions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Luminosity can be large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1143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Fermilab has compatible proton source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495B3-F611-05B1-0AA8-A0FCC775B3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646658-2B0A-3F22-FBB2-ADBA1DE1568F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276FA-9052-FE5A-4947-D58647508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164936"/>
            <a:ext cx="4486833" cy="1053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DC42D9-5E03-8CA9-0CAF-6C6BA814C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329" y="3311502"/>
            <a:ext cx="4455176" cy="187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29F47-7E7C-DEA7-05AE-CF32967B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Acceleration variant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5F7D5-ADBD-0BB7-CF6F-CAC9A8ECF3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B</a:t>
            </a:r>
            <a:r>
              <a:rPr lang="en-US" baseline="-25000" dirty="0" err="1"/>
              <a:t>max</a:t>
            </a:r>
            <a:r>
              <a:rPr lang="en-US" dirty="0"/>
              <a:t>: 16 </a:t>
            </a:r>
            <a:r>
              <a:rPr lang="en-US" dirty="0">
                <a:sym typeface="Wingdings" panose="05000000000000000000" pitchFamily="2" charset="2"/>
              </a:rPr>
              <a:t>15 T</a:t>
            </a:r>
          </a:p>
          <a:p>
            <a:r>
              <a:rPr lang="en-US" dirty="0" err="1">
                <a:sym typeface="Wingdings" panose="05000000000000000000" pitchFamily="2" charset="2"/>
              </a:rPr>
              <a:t>B</a:t>
            </a:r>
            <a:r>
              <a:rPr lang="en-US" baseline="-25000" dirty="0" err="1">
                <a:sym typeface="Wingdings" panose="05000000000000000000" pitchFamily="2" charset="2"/>
              </a:rPr>
              <a:t>cycle</a:t>
            </a:r>
            <a:r>
              <a:rPr lang="en-US" dirty="0">
                <a:sym typeface="Wingdings" panose="05000000000000000000" pitchFamily="2" charset="2"/>
              </a:rPr>
              <a:t>:±2  ±1.8 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0A5B0-7631-834E-E18D-085953DA9E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9758E5F-FB3A-7331-096D-02F1057F1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8399"/>
            <a:ext cx="93707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AF8E62-9334-3263-456B-DA3FBCEDC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178" y="1532965"/>
            <a:ext cx="4365830" cy="4406796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009FEFF-01FA-0B8F-8F53-3F93118D0107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D12E0E-AEC6-DB11-1EDC-95AB6BC32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19" y="1841643"/>
            <a:ext cx="3789439" cy="378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2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7876-4115-8CB6-CA25-EA89AA20A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next 45 years?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756C5-52EB-E58B-DDED-20A63F207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016" y="812594"/>
            <a:ext cx="7370763" cy="5524500"/>
          </a:xfrm>
        </p:spPr>
        <p:txBody>
          <a:bodyPr/>
          <a:lstStyle/>
          <a:p>
            <a:r>
              <a:rPr lang="en-US" dirty="0"/>
              <a:t>Many inventions/innovations/improvements needed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Need to turn concepts into objects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79D96-2AE6-4A1A-B5D3-465E4E46CF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36DF2F-4BD3-6482-C026-12B083D9BF0F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827006" y="2255268"/>
            <a:ext cx="4088394" cy="55245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72B4AF-E3DA-4989-C1BB-C0FD922D4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03" y="2367881"/>
            <a:ext cx="6315956" cy="40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9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0EB73B-0BB8-2E41-8496-8D645F8A4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Jindariani, All Scientists Meeting, 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AA90D-0EA8-0744-95EA-F704BAD65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33B57E6-DDE1-8B52-55E9-6977F9500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Muon Collider Meetings at Fermilab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E565C4A5-0686-0DAB-8CE6-9EDD07029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29" y="1498045"/>
            <a:ext cx="8525143" cy="4647261"/>
          </a:xfrm>
          <a:noFill/>
        </p:spPr>
        <p:txBody>
          <a:bodyPr/>
          <a:lstStyle/>
          <a:p>
            <a:pPr marL="342900" indent="-342900" fontAlgn="base">
              <a:spcBef>
                <a:spcPts val="500"/>
              </a:spcBef>
              <a:spcAft>
                <a:spcPts val="500"/>
              </a:spcAft>
              <a:buClrTx/>
              <a:buFontTx/>
              <a:buChar char="•"/>
              <a:defRPr/>
            </a:pPr>
            <a:r>
              <a:rPr lang="en-US" altLang="en-US" kern="0" dirty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 Muon Collider Community Meeting August 7-9</a:t>
            </a:r>
            <a:r>
              <a:rPr lang="en-US" altLang="en-US" kern="0" baseline="30000" dirty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</a:t>
            </a:r>
            <a:r>
              <a:rPr lang="en-US" altLang="en-US" kern="0" dirty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2024 at Fermilab: </a:t>
            </a:r>
            <a:r>
              <a:rPr lang="en-US" u="sng" dirty="0">
                <a:solidFill>
                  <a:srgbClr val="1155CC"/>
                </a:solidFill>
                <a:latin typeface="Arial" panose="020B0604020202020204" pitchFamily="34" charset="0"/>
                <a:hlinkClick r:id="rId3"/>
              </a:rPr>
              <a:t>https://indico.fnal.gov/e/usmc2024</a:t>
            </a:r>
            <a:br>
              <a:rPr lang="en-US" dirty="0"/>
            </a:br>
            <a:br>
              <a:rPr lang="en-US" dirty="0"/>
            </a:br>
            <a:endParaRPr lang="en-US" altLang="en-US" kern="0" dirty="0">
              <a:solidFill>
                <a:schemeClr val="tx1">
                  <a:lumMod val="60000"/>
                  <a:lumOff val="40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IMCC Demonstrator Workshop Oct 30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– Nov 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, indico will be available soon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7" name="Picture 6" descr="A map with text and a blue circle&#10;&#10;Description automatically generated">
            <a:extLst>
              <a:ext uri="{FF2B5EF4-FFF2-40B4-BE49-F238E27FC236}">
                <a16:creationId xmlns:a16="http://schemas.microsoft.com/office/drawing/2014/main" id="{010431C2-7E90-8DDB-1779-661D56829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874" y="2236352"/>
            <a:ext cx="3541008" cy="339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27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BA2951B-BA46-4FC3-B0F0-45A601C2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696C26-E846-400C-A947-DA136EC549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Fermilab site filler</a:t>
            </a:r>
          </a:p>
          <a:p>
            <a:pPr lvl="1"/>
            <a:r>
              <a:rPr lang="en-US" b="1" dirty="0">
                <a:latin typeface="+mn-lt"/>
              </a:rPr>
              <a:t>~10 </a:t>
            </a:r>
            <a:r>
              <a:rPr lang="en-US" b="1" dirty="0" err="1">
                <a:latin typeface="+mn-lt"/>
              </a:rPr>
              <a:t>TeV</a:t>
            </a:r>
            <a:r>
              <a:rPr lang="en-US" b="1" dirty="0">
                <a:latin typeface="+mn-lt"/>
              </a:rPr>
              <a:t> Collider could be built at Fermilab</a:t>
            </a:r>
          </a:p>
          <a:p>
            <a:pPr lvl="1"/>
            <a:r>
              <a:rPr lang="en-US" b="1" dirty="0">
                <a:latin typeface="+mn-lt"/>
              </a:rPr>
              <a:t> (5 </a:t>
            </a:r>
            <a:r>
              <a:rPr lang="en-US" b="1" dirty="0">
                <a:latin typeface="+mn-lt"/>
                <a:sym typeface="Symbol" panose="05050102010706020507" pitchFamily="18" charset="2"/>
              </a:rPr>
              <a:t> 5 </a:t>
            </a:r>
            <a:r>
              <a:rPr lang="en-US" b="1" dirty="0" err="1">
                <a:latin typeface="+mn-lt"/>
                <a:sym typeface="Symbol" panose="05050102010706020507" pitchFamily="18" charset="2"/>
              </a:rPr>
              <a:t>TeV</a:t>
            </a:r>
            <a:r>
              <a:rPr lang="en-US" b="1" dirty="0">
                <a:latin typeface="+mn-lt"/>
                <a:sym typeface="Symbol" panose="05050102010706020507" pitchFamily="18" charset="2"/>
              </a:rPr>
              <a:t>)</a:t>
            </a:r>
          </a:p>
          <a:p>
            <a:r>
              <a:rPr lang="en-US" dirty="0">
                <a:latin typeface="+mn-lt"/>
                <a:sym typeface="Symbol" panose="05050102010706020507" pitchFamily="18" charset="2"/>
              </a:rPr>
              <a:t>“Difficult but perhaps not impossible…” </a:t>
            </a:r>
            <a:r>
              <a:rPr lang="en-US" sz="2000" dirty="0">
                <a:latin typeface="+mn-lt"/>
                <a:sym typeface="Symbol" panose="05050102010706020507" pitchFamily="18" charset="2"/>
              </a:rPr>
              <a:t>(FN-348, July 1979)</a:t>
            </a:r>
            <a:endParaRPr lang="en-US" dirty="0">
              <a:latin typeface="+mn-lt"/>
              <a:sym typeface="Symbol" panose="05050102010706020507" pitchFamily="18" charset="2"/>
            </a:endParaRPr>
          </a:p>
          <a:p>
            <a:endParaRPr lang="en-US" b="1" dirty="0">
              <a:latin typeface="+mn-lt"/>
              <a:sym typeface="Symbol" panose="05050102010706020507" pitchFamily="18" charset="2"/>
            </a:endParaRPr>
          </a:p>
          <a:p>
            <a:pPr lvl="2"/>
            <a:endParaRPr lang="en-US" b="1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BA80A-37CF-47B0-BE5B-39F5855CB5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2" name="Picture 1" descr="Cartoon of a cartoon of cows in a field&#10;&#10;Description automatically generated with low confidence">
            <a:extLst>
              <a:ext uri="{FF2B5EF4-FFF2-40B4-BE49-F238E27FC236}">
                <a16:creationId xmlns:a16="http://schemas.microsoft.com/office/drawing/2014/main" id="{0DF5FCC3-7A78-52C4-E53A-B557C25DB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23" y="2863578"/>
            <a:ext cx="3136495" cy="346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31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None/>
            </a:pPr>
            <a:endParaRPr lang="en-US" sz="4000" b="1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en-US" sz="4000" b="1" dirty="0">
                <a:solidFill>
                  <a:srgbClr val="002060"/>
                </a:solidFill>
              </a:rPr>
              <a:t>Thank you for your attention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lang="en-US"/>
          </a:p>
        </p:txBody>
      </p:sp>
      <p:pic>
        <p:nvPicPr>
          <p:cNvPr id="2" name="Picture 2" descr="Gambar">
            <a:extLst>
              <a:ext uri="{FF2B5EF4-FFF2-40B4-BE49-F238E27FC236}">
                <a16:creationId xmlns:a16="http://schemas.microsoft.com/office/drawing/2014/main" id="{64393331-276C-AC25-75C3-ECC596DC5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2522477"/>
            <a:ext cx="3692753" cy="35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ambar">
            <a:extLst>
              <a:ext uri="{FF2B5EF4-FFF2-40B4-BE49-F238E27FC236}">
                <a16:creationId xmlns:a16="http://schemas.microsoft.com/office/drawing/2014/main" id="{405FE49E-1288-E69D-2A31-1C7BFE042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065" y="2539793"/>
            <a:ext cx="3692752" cy="352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8DD7E-AB1A-C177-D0D6-FD590BB74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F6D8A-913B-2B42-8B30-D908C29708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5DF33-67E9-C1E3-FA04-F56F638907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4A15592-A270-2930-9615-7FE588577E86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/>
          <a:stretch>
            <a:fillRect/>
          </a:stretch>
        </p:blipFill>
        <p:spPr>
          <a:xfrm>
            <a:off x="482600" y="953171"/>
            <a:ext cx="4089400" cy="2298556"/>
          </a:xfrm>
        </p:spPr>
      </p:pic>
      <p:pic>
        <p:nvPicPr>
          <p:cNvPr id="7" name="Picture 6" descr="ioncoolpic.png">
            <a:extLst>
              <a:ext uri="{FF2B5EF4-FFF2-40B4-BE49-F238E27FC236}">
                <a16:creationId xmlns:a16="http://schemas.microsoft.com/office/drawing/2014/main" id="{1D7887A2-27DB-E2A7-6488-6539F3BDC26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5544" y="1318161"/>
            <a:ext cx="4145856" cy="166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E475CA-4FED-6C90-B44E-D097CBD41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F2207A-27FD-C116-8888-BE3AF53E8A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406" y="800100"/>
            <a:ext cx="4371314" cy="5524500"/>
          </a:xfrm>
        </p:spPr>
        <p:txBody>
          <a:bodyPr/>
          <a:lstStyle/>
          <a:p>
            <a:r>
              <a:rPr lang="en-US" dirty="0"/>
              <a:t>The First 45 years </a:t>
            </a:r>
          </a:p>
          <a:p>
            <a:pPr lvl="1"/>
            <a:r>
              <a:rPr lang="en-US" dirty="0"/>
              <a:t>Wilson fellow 1979-83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R. Palmer 1994 </a:t>
            </a:r>
          </a:p>
          <a:p>
            <a:pPr lvl="2"/>
            <a:r>
              <a:rPr lang="en-US" dirty="0"/>
              <a:t>High-luminosity muon collider</a:t>
            </a:r>
          </a:p>
          <a:p>
            <a:pPr lvl="2"/>
            <a:r>
              <a:rPr lang="en-US" dirty="0"/>
              <a:t>NFMCC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MAP</a:t>
            </a:r>
          </a:p>
          <a:p>
            <a:pPr lvl="3"/>
            <a:r>
              <a:rPr lang="en-US" dirty="0"/>
              <a:t>MICE</a:t>
            </a:r>
          </a:p>
          <a:p>
            <a:pPr marL="50800" indent="0">
              <a:buNone/>
            </a:pPr>
            <a:r>
              <a:rPr lang="en-US" dirty="0"/>
              <a:t>MAP program</a:t>
            </a:r>
          </a:p>
          <a:p>
            <a:pPr marL="50800" indent="0">
              <a:buNone/>
            </a:pPr>
            <a:r>
              <a:rPr lang="en-US" dirty="0"/>
              <a:t> 2011-2014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2014 P5 plan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CERN Long–Range plan</a:t>
            </a:r>
          </a:p>
          <a:p>
            <a:pPr lvl="2"/>
            <a:r>
              <a:rPr lang="en-US" dirty="0"/>
              <a:t>IMCC</a:t>
            </a:r>
          </a:p>
          <a:p>
            <a:pPr lvl="3"/>
            <a:r>
              <a:rPr lang="en-US" dirty="0"/>
              <a:t>Snowmass</a:t>
            </a:r>
          </a:p>
          <a:p>
            <a:pPr lvl="1"/>
            <a:r>
              <a:rPr lang="en-US" dirty="0"/>
              <a:t>2023 P5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7169BF-E34D-0C5B-F4DB-C859A7E2748A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US" dirty="0"/>
              <a:t>The Next 45 years ?</a:t>
            </a:r>
          </a:p>
          <a:p>
            <a:endParaRPr lang="en-US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8AF151C1-9D8F-E762-1BFE-6E495812CA3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88994053"/>
                  </p:ext>
                </p:extLst>
              </p:nvPr>
            </p:nvGraphicFramePr>
            <p:xfrm>
              <a:off x="-2070847" y="4736726"/>
              <a:ext cx="2286000" cy="1714500"/>
            </p:xfrm>
            <a:graphic>
              <a:graphicData uri="http://schemas.microsoft.com/office/powerpoint/2016/slidezoom">
                <pslz:sldZm>
                  <pslz:sldZmObj sldId="438" cId="1232768033">
                    <pslz:zmPr id="{C23DD766-5BEC-4723-9F44-4839A6F7EC68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AF151C1-9D8F-E762-1BFE-6E495812CA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070847" y="4736726"/>
                <a:ext cx="2286000" cy="1714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276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C65DE1-AFF3-2A5C-2869-B6F317067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314676"/>
            <a:ext cx="4260170" cy="131862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B73ECD7-BAC0-C9D3-44C7-3CDE70670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beginning 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3037F6-BCF7-E1F6-4CC1-F3495ECB7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405" y="800100"/>
            <a:ext cx="5340252" cy="5524500"/>
          </a:xfrm>
        </p:spPr>
        <p:txBody>
          <a:bodyPr/>
          <a:lstStyle/>
          <a:p>
            <a:r>
              <a:rPr lang="en-US" dirty="0"/>
              <a:t>First RR Wilson Fellow-1979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e+-e</a:t>
            </a:r>
            <a:r>
              <a:rPr lang="en-US" baseline="30000" dirty="0"/>
              <a:t>- </a:t>
            </a:r>
            <a:r>
              <a:rPr lang="en-US" dirty="0"/>
              <a:t>limited by radiation </a:t>
            </a:r>
            <a:r>
              <a:rPr lang="en-US" sz="2000" dirty="0"/>
              <a:t>(to~100GeV)</a:t>
            </a:r>
          </a:p>
          <a:p>
            <a:pPr lvl="2"/>
            <a:r>
              <a:rPr lang="en-US" dirty="0"/>
              <a:t>-&gt; linear collider?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Change mass of electron </a:t>
            </a:r>
          </a:p>
          <a:p>
            <a:pPr lvl="3"/>
            <a:r>
              <a:rPr lang="en-US" dirty="0"/>
              <a:t>m</a:t>
            </a:r>
            <a:r>
              <a:rPr lang="en-US" baseline="-25000" dirty="0"/>
              <a:t>e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m</a:t>
            </a:r>
            <a:r>
              <a:rPr lang="el-GR" baseline="-25000" dirty="0">
                <a:sym typeface="Wingdings" panose="05000000000000000000" pitchFamily="2" charset="2"/>
              </a:rPr>
              <a:t>μ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</a:p>
          <a:p>
            <a:pPr lvl="3"/>
            <a:endParaRPr lang="en-US" baseline="-25000" dirty="0">
              <a:sym typeface="Wingdings" panose="05000000000000000000" pitchFamily="2" charset="2"/>
            </a:endParaRPr>
          </a:p>
          <a:p>
            <a:pPr lvl="3"/>
            <a:endParaRPr lang="en-US" baseline="-25000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D. Cline – use </a:t>
            </a:r>
            <a:r>
              <a:rPr lang="el-GR" dirty="0">
                <a:sym typeface="Wingdings" panose="05000000000000000000" pitchFamily="2" charset="2"/>
              </a:rPr>
              <a:t>μ</a:t>
            </a:r>
            <a:r>
              <a:rPr lang="en-US" dirty="0">
                <a:sym typeface="Wingdings" panose="05000000000000000000" pitchFamily="2" charset="2"/>
              </a:rPr>
              <a:t> storage ring for neutrinos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 ~</a:t>
            </a:r>
            <a:r>
              <a:rPr lang="en-US" dirty="0" err="1">
                <a:sym typeface="Wingdings" panose="05000000000000000000" pitchFamily="2" charset="2"/>
              </a:rPr>
              <a:t>nuSTORM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J. D. </a:t>
            </a:r>
            <a:r>
              <a:rPr lang="en-US" dirty="0" err="1">
                <a:sym typeface="Wingdings" panose="05000000000000000000" pitchFamily="2" charset="2"/>
              </a:rPr>
              <a:t>Bjorken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>
                <a:sym typeface="Wingdings" panose="05000000000000000000" pitchFamily="2" charset="2"/>
              </a:rPr>
              <a:t>Add foil cooling that the Russians are developing</a:t>
            </a:r>
          </a:p>
          <a:p>
            <a:pPr lvl="2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1EB77-C934-9356-F3C9-FA6C68B1D4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E84CFEE-5EAD-D0CE-5A87-F6EB440676C1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/>
          <a:stretch>
            <a:fillRect/>
          </a:stretch>
        </p:blipFill>
        <p:spPr>
          <a:xfrm>
            <a:off x="7245109" y="3671003"/>
            <a:ext cx="1075718" cy="1373986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0B065-E71E-5546-A070-088CA493DF95}"/>
              </a:ext>
            </a:extLst>
          </p:cNvPr>
          <p:cNvSpPr>
            <a:spLocks noGrp="1"/>
          </p:cNvSpPr>
          <p:nvPr>
            <p:ph type="dt" idx="4294967295"/>
          </p:nvPr>
        </p:nvSpPr>
        <p:spPr>
          <a:xfrm>
            <a:off x="8067675" y="6515100"/>
            <a:ext cx="1076325" cy="241300"/>
          </a:xfrm>
        </p:spPr>
        <p:txBody>
          <a:bodyPr/>
          <a:lstStyle/>
          <a:p>
            <a:r>
              <a:rPr lang="en-US"/>
              <a:t>03/12/2020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5B150B-B448-2CB2-E6D1-C257B6BBA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870" y="3671003"/>
            <a:ext cx="1090733" cy="1373986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8F4384A-074C-825D-EE15-672ABB6894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858184"/>
              </p:ext>
            </p:extLst>
          </p:nvPr>
        </p:nvGraphicFramePr>
        <p:xfrm>
          <a:off x="5630139" y="971986"/>
          <a:ext cx="3229939" cy="986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63560" imgH="507960" progId="Equation.DSMT4">
                  <p:embed/>
                </p:oleObj>
              </mc:Choice>
              <mc:Fallback>
                <p:oleObj name="Equation" r:id="rId5" imgW="16635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30139" y="971986"/>
                        <a:ext cx="3229939" cy="986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CCE49CF9-49CE-CCA1-C868-871F5035B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6998" y="2909455"/>
            <a:ext cx="1317002" cy="7169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B1896B-C281-D0A9-6823-68AD22244393}"/>
              </a:ext>
            </a:extLst>
          </p:cNvPr>
          <p:cNvSpPr txBox="1"/>
          <p:nvPr/>
        </p:nvSpPr>
        <p:spPr>
          <a:xfrm>
            <a:off x="5658865" y="4986351"/>
            <a:ext cx="82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D. Cline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3B173D-4FA3-8639-8D74-D260C1D48BA9}"/>
              </a:ext>
            </a:extLst>
          </p:cNvPr>
          <p:cNvSpPr txBox="1"/>
          <p:nvPr/>
        </p:nvSpPr>
        <p:spPr>
          <a:xfrm>
            <a:off x="7371637" y="4993987"/>
            <a:ext cx="82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Bjorken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cycle&#10;&#10;Description automatically generated with medium confidence">
            <a:extLst>
              <a:ext uri="{FF2B5EF4-FFF2-40B4-BE49-F238E27FC236}">
                <a16:creationId xmlns:a16="http://schemas.microsoft.com/office/drawing/2014/main" id="{AB1922E8-E918-1167-5403-DF0233C6C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87858" y="1703771"/>
            <a:ext cx="3107197" cy="4133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935065"/>
          </a:xfrm>
        </p:spPr>
        <p:txBody>
          <a:bodyPr/>
          <a:lstStyle/>
          <a:p>
            <a:r>
              <a:rPr lang="en-US" sz="1800" dirty="0"/>
              <a:t>Principles and Applications of Muon Cooling - FN-378</a:t>
            </a:r>
            <a:br>
              <a:rPr lang="en-US" sz="1800" dirty="0"/>
            </a:br>
            <a:r>
              <a:rPr lang="en-US" sz="1800" dirty="0"/>
              <a:t> </a:t>
            </a:r>
            <a:r>
              <a:rPr lang="en-US" sz="1400" dirty="0"/>
              <a:t>Particle Accelerators 14, 75 (1983)</a:t>
            </a:r>
            <a:br>
              <a:rPr lang="en-US" sz="1400" dirty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35065"/>
            <a:ext cx="8908256" cy="5346981"/>
          </a:xfrm>
        </p:spPr>
        <p:txBody>
          <a:bodyPr/>
          <a:lstStyle/>
          <a:p>
            <a:r>
              <a:rPr lang="en-US" dirty="0"/>
              <a:t>M. Sands “Physics of Electron Storage Rings”</a:t>
            </a:r>
          </a:p>
          <a:p>
            <a:pPr lvl="2"/>
            <a:r>
              <a:rPr lang="en-US" dirty="0"/>
              <a:t>Synchrotron radiation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dE</a:t>
            </a:r>
            <a:r>
              <a:rPr lang="en-US" dirty="0">
                <a:sym typeface="Wingdings" panose="05000000000000000000" pitchFamily="2" charset="2"/>
              </a:rPr>
              <a:t>/dx, PDG Handbook, Wang</a:t>
            </a:r>
          </a:p>
          <a:p>
            <a:pPr marL="76200" indent="0">
              <a:buNone/>
            </a:pPr>
            <a:endParaRPr lang="en-US" dirty="0"/>
          </a:p>
          <a:p>
            <a:r>
              <a:rPr lang="en-US" dirty="0"/>
              <a:t>Muon Collider Components</a:t>
            </a:r>
          </a:p>
          <a:p>
            <a:pPr lvl="1"/>
            <a:r>
              <a:rPr lang="en-US" b="1" dirty="0"/>
              <a:t>Proton source</a:t>
            </a:r>
          </a:p>
          <a:p>
            <a:pPr lvl="2"/>
            <a:r>
              <a:rPr lang="en-US" dirty="0"/>
              <a:t>~10</a:t>
            </a:r>
            <a:r>
              <a:rPr lang="en-US" baseline="30000" dirty="0"/>
              <a:t>14 </a:t>
            </a:r>
            <a:r>
              <a:rPr lang="en-US" dirty="0"/>
              <a:t>protons ~1m bunch</a:t>
            </a:r>
          </a:p>
          <a:p>
            <a:pPr lvl="1"/>
            <a:r>
              <a:rPr lang="en-US" dirty="0"/>
              <a:t>Muon source and cooling</a:t>
            </a:r>
          </a:p>
          <a:p>
            <a:pPr lvl="1"/>
            <a:r>
              <a:rPr lang="en-US" dirty="0"/>
              <a:t>Accelerator and Collider</a:t>
            </a:r>
          </a:p>
          <a:p>
            <a:pPr lvl="2"/>
            <a:r>
              <a:rPr lang="en-US" dirty="0"/>
              <a:t>Fast-cycling   </a:t>
            </a:r>
          </a:p>
          <a:p>
            <a:endParaRPr lang="en-US" dirty="0"/>
          </a:p>
          <a:p>
            <a:r>
              <a:rPr lang="en-US" dirty="0"/>
              <a:t>1984-1993</a:t>
            </a:r>
          </a:p>
          <a:p>
            <a:pPr lvl="1"/>
            <a:r>
              <a:rPr lang="en-US" dirty="0"/>
              <a:t>Presentations at Advanced Accelerator Concepts, etc.</a:t>
            </a:r>
          </a:p>
          <a:p>
            <a:pPr lvl="1"/>
            <a:r>
              <a:rPr lang="en-US" dirty="0"/>
              <a:t>Search for Collaborators …</a:t>
            </a:r>
          </a:p>
          <a:p>
            <a:pPr lvl="1"/>
            <a:endParaRPr lang="en-US" dirty="0"/>
          </a:p>
          <a:p>
            <a:pPr marL="762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484681" y="2027754"/>
            <a:ext cx="2713550" cy="604810"/>
          </a:xfrm>
        </p:spPr>
        <p:txBody>
          <a:bodyPr/>
          <a:lstStyle/>
          <a:p>
            <a:pPr>
              <a:defRPr/>
            </a:pPr>
            <a:r>
              <a:rPr lang="en-US" sz="1800" b="1" dirty="0">
                <a:latin typeface="Arial Narrow" panose="020B0606020202030204" pitchFamily="34" charset="0"/>
              </a:rPr>
              <a:t>2 </a:t>
            </a:r>
            <a:r>
              <a:rPr lang="en-US" sz="1800" b="1" dirty="0" err="1">
                <a:latin typeface="Arial Narrow" panose="020B0606020202030204" pitchFamily="34" charset="0"/>
              </a:rPr>
              <a:t>TeV</a:t>
            </a:r>
            <a:r>
              <a:rPr lang="en-US" sz="1800" b="1" dirty="0">
                <a:latin typeface="Arial Narrow" panose="020B0606020202030204" pitchFamily="34" charset="0"/>
              </a:rPr>
              <a:t> Collider (1983 version)</a:t>
            </a:r>
            <a:endParaRPr lang="en-US" dirty="0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8257DB17-BB63-CA32-B1C5-D6CBF9641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579" y="4118456"/>
            <a:ext cx="2078182" cy="116809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C51B6C-4FF8-AA1B-1E26-0AA051911C3D}"/>
              </a:ext>
            </a:extLst>
          </p:cNvPr>
          <p:cNvSpPr txBox="1"/>
          <p:nvPr/>
        </p:nvSpPr>
        <p:spPr>
          <a:xfrm>
            <a:off x="7692323" y="951317"/>
            <a:ext cx="101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SLAC-121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BA67F5-46C5-A77D-4B06-F1BFF49FA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068" y="37906"/>
            <a:ext cx="2434904" cy="37388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37CD38-04FD-F7CE-0464-3621B004E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1994-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9E0491B-7FD7-9B59-10B6-032763482D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46501"/>
          <a:stretch/>
        </p:blipFill>
        <p:spPr>
          <a:xfrm>
            <a:off x="4122737" y="2796782"/>
            <a:ext cx="3100658" cy="295210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0A10E-24EF-BB73-F1C8-FCC6636557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1A42D4B-65D5-BEA2-5937-F2B60B3BC025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4"/>
          <a:stretch>
            <a:fillRect/>
          </a:stretch>
        </p:blipFill>
        <p:spPr>
          <a:xfrm>
            <a:off x="5146993" y="783771"/>
            <a:ext cx="1498075" cy="2247112"/>
          </a:xfr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28ED1C6C-645F-7CEA-10F6-61674908214C}"/>
              </a:ext>
            </a:extLst>
          </p:cNvPr>
          <p:cNvSpPr txBox="1">
            <a:spLocks/>
          </p:cNvSpPr>
          <p:nvPr/>
        </p:nvSpPr>
        <p:spPr>
          <a:xfrm>
            <a:off x="228601" y="819150"/>
            <a:ext cx="4782786" cy="5524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7013" marR="0" lvl="0" indent="-2270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Ø"/>
              <a:defRPr sz="2200" b="1" i="0" u="none" strike="noStrike" cap="none">
                <a:solidFill>
                  <a:srgbClr val="00000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defRPr>
            </a:lvl1pPr>
            <a:lvl2pPr marL="227013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 sz="2200" b="1" i="0" u="none" strike="noStrike" cap="none">
                <a:solidFill>
                  <a:srgbClr val="0E0EB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61963" marR="0" lvl="2" indent="-234950" algn="l" defTabSz="46196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 sz="2000" b="0" i="0" u="none" strike="noStrike" cap="none">
                <a:solidFill>
                  <a:srgbClr val="0394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69913" marR="0" lvl="3" indent="-2254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87388" marR="0" lvl="4" indent="-2254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R. Palmer became interested</a:t>
            </a:r>
          </a:p>
          <a:p>
            <a:pPr lvl="2"/>
            <a:r>
              <a:rPr lang="en-US" dirty="0"/>
              <a:t>After Isabelle, SSC …</a:t>
            </a:r>
          </a:p>
          <a:p>
            <a:pPr lvl="1"/>
            <a:r>
              <a:rPr lang="en-US" dirty="0"/>
              <a:t>Collaboration paper for EPAC94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Collaboration with Fermilab, LBL, BNL</a:t>
            </a:r>
          </a:p>
          <a:p>
            <a:pPr lvl="1"/>
            <a:r>
              <a:rPr lang="en-US" dirty="0"/>
              <a:t>J. Peoples, A. </a:t>
            </a:r>
            <a:r>
              <a:rPr lang="en-US" dirty="0" err="1"/>
              <a:t>Tollestrup</a:t>
            </a:r>
            <a:r>
              <a:rPr lang="en-US" dirty="0"/>
              <a:t>, A. Sessler, </a:t>
            </a:r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 Muon Collider Collaboration</a:t>
            </a:r>
          </a:p>
          <a:p>
            <a:pPr lvl="1"/>
            <a:r>
              <a:rPr lang="en-US" dirty="0"/>
              <a:t>Snowmass 96</a:t>
            </a:r>
          </a:p>
          <a:p>
            <a:pPr lvl="1"/>
            <a:r>
              <a:rPr lang="en-US" dirty="0"/>
              <a:t>Return to Fermilab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8D0CB1-5B2D-0862-49CF-F93F190C3D2F}"/>
              </a:ext>
            </a:extLst>
          </p:cNvPr>
          <p:cNvSpPr txBox="1"/>
          <p:nvPr/>
        </p:nvSpPr>
        <p:spPr>
          <a:xfrm>
            <a:off x="5164737" y="5920340"/>
            <a:ext cx="2196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 Close, SLAC beamline </a:t>
            </a:r>
          </a:p>
        </p:txBody>
      </p:sp>
      <p:pic>
        <p:nvPicPr>
          <p:cNvPr id="6" name="Picture 5" descr="A close-up of a person's hand&#10;&#10;Description automatically generated">
            <a:extLst>
              <a:ext uri="{FF2B5EF4-FFF2-40B4-BE49-F238E27FC236}">
                <a16:creationId xmlns:a16="http://schemas.microsoft.com/office/drawing/2014/main" id="{31F13D44-0AAC-288E-2194-3BB8506B8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725" y="4336720"/>
            <a:ext cx="3124275" cy="133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2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AFA73-77BD-9510-8EDC-9CDDC9CC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476013" cy="647700"/>
          </a:xfrm>
        </p:spPr>
        <p:txBody>
          <a:bodyPr/>
          <a:lstStyle/>
          <a:p>
            <a:r>
              <a:rPr lang="en-US" sz="2800" dirty="0"/>
              <a:t>Neutrino Factory- Muon Collider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1748F-80D6-00E2-BA3C-194611719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405" y="800100"/>
            <a:ext cx="4379747" cy="5524500"/>
          </a:xfrm>
        </p:spPr>
        <p:txBody>
          <a:bodyPr/>
          <a:lstStyle/>
          <a:p>
            <a:r>
              <a:rPr lang="en-US" dirty="0"/>
              <a:t>Large Outbreak of “Muon Fever”</a:t>
            </a:r>
          </a:p>
          <a:p>
            <a:pPr marL="0" indent="0">
              <a:buNone/>
            </a:pPr>
            <a:r>
              <a:rPr lang="en-US" dirty="0"/>
              <a:t>Muon properties seem matched to “challenging and difficult”</a:t>
            </a:r>
          </a:p>
          <a:p>
            <a:pPr marL="234950" lvl="2" indent="0">
              <a:buNone/>
            </a:pPr>
            <a:r>
              <a:rPr lang="en-US" dirty="0"/>
              <a:t>Lifetime, cooling, detectors, acceleration </a:t>
            </a:r>
          </a:p>
          <a:p>
            <a:endParaRPr lang="en-US" dirty="0"/>
          </a:p>
          <a:p>
            <a:r>
              <a:rPr lang="en-US" dirty="0"/>
              <a:t>Many Innovations from many contributors</a:t>
            </a:r>
          </a:p>
          <a:p>
            <a:pPr lvl="1"/>
            <a:r>
              <a:rPr lang="en-US" dirty="0"/>
              <a:t>Cooling </a:t>
            </a:r>
          </a:p>
          <a:p>
            <a:pPr lvl="1"/>
            <a:r>
              <a:rPr lang="en-US" dirty="0"/>
              <a:t>Neutrino Factory (S. Geer)</a:t>
            </a:r>
          </a:p>
          <a:p>
            <a:pPr lvl="2"/>
            <a:r>
              <a:rPr lang="en-US" dirty="0"/>
              <a:t>Collider front end + storage ring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Similar to Tevatron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B41AF-2301-C7D8-46CC-55696D38AC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FD1A2C-0D9C-0A87-CFBC-F8F67F085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152" y="1030826"/>
            <a:ext cx="3845593" cy="479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3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5487A76-1C47-5AF1-CA9C-58393CFE6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R. Johnson </a:t>
            </a:r>
            <a:r>
              <a:rPr lang="en-US" dirty="0">
                <a:sym typeface="Wingdings" panose="05000000000000000000" pitchFamily="2" charset="2"/>
              </a:rPr>
              <a:t> Muons, Inc.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7B65AB4-FC3A-EF95-4F46-A904A76EDE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Rolland Johnson</a:t>
            </a:r>
          </a:p>
          <a:p>
            <a:pPr lvl="2"/>
            <a:r>
              <a:rPr lang="en-US" dirty="0"/>
              <a:t>Fermilab graduate </a:t>
            </a:r>
          </a:p>
          <a:p>
            <a:endParaRPr lang="en-US" dirty="0"/>
          </a:p>
          <a:p>
            <a:r>
              <a:rPr lang="en-US" dirty="0"/>
              <a:t>Helical Cooling Channel</a:t>
            </a:r>
          </a:p>
          <a:p>
            <a:pPr lvl="1"/>
            <a:r>
              <a:rPr lang="en-US" dirty="0" err="1"/>
              <a:t>Derbenev</a:t>
            </a:r>
            <a:r>
              <a:rPr lang="en-US" dirty="0"/>
              <a:t> and Johnson</a:t>
            </a:r>
          </a:p>
          <a:p>
            <a:endParaRPr lang="en-US" dirty="0"/>
          </a:p>
          <a:p>
            <a:r>
              <a:rPr lang="en-US" dirty="0"/>
              <a:t>Started company to participate in muon collider research (2002)</a:t>
            </a:r>
          </a:p>
          <a:p>
            <a:pPr marL="114300" lvl="1" indent="0">
              <a:buNone/>
            </a:pPr>
            <a:endParaRPr lang="en-US" dirty="0"/>
          </a:p>
          <a:p>
            <a:r>
              <a:rPr lang="en-US" dirty="0"/>
              <a:t>Large Number of innovations and contributions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C60C5-CB52-5ADF-C869-609821F563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-US"/>
          </a:p>
        </p:txBody>
      </p:sp>
      <p:pic>
        <p:nvPicPr>
          <p:cNvPr id="11" name="Content Placeholder 10" descr="A blue and white logo&#10;&#10;Description automatically generated">
            <a:extLst>
              <a:ext uri="{FF2B5EF4-FFF2-40B4-BE49-F238E27FC236}">
                <a16:creationId xmlns:a16="http://schemas.microsoft.com/office/drawing/2014/main" id="{FA3BB55D-CB99-DCA8-357B-0B5DD491F436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/>
          <a:stretch>
            <a:fillRect/>
          </a:stretch>
        </p:blipFill>
        <p:spPr>
          <a:xfrm>
            <a:off x="7817192" y="29487"/>
            <a:ext cx="1084761" cy="727147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D15FC-9A60-E2D9-59B4-3A984DDFBBD5}"/>
              </a:ext>
            </a:extLst>
          </p:cNvPr>
          <p:cNvSpPr>
            <a:spLocks noGrp="1"/>
          </p:cNvSpPr>
          <p:nvPr>
            <p:ph type="dt" idx="4294967295"/>
          </p:nvPr>
        </p:nvSpPr>
        <p:spPr>
          <a:xfrm>
            <a:off x="8067675" y="6515100"/>
            <a:ext cx="1076325" cy="241300"/>
          </a:xfrm>
        </p:spPr>
        <p:txBody>
          <a:bodyPr/>
          <a:lstStyle/>
          <a:p>
            <a:r>
              <a:rPr lang="en-US"/>
              <a:t>03/12/2020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D48BC-3762-F575-E0CA-780F3139D9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990"/>
          <a:stretch/>
        </p:blipFill>
        <p:spPr>
          <a:xfrm>
            <a:off x="4830046" y="789539"/>
            <a:ext cx="4210019" cy="2397414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3A7CCC13-36FA-3F67-C39C-AFEC0DEC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494" y="596154"/>
            <a:ext cx="1052708" cy="105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90D39D-50C7-411C-EDC8-A6ABADDAC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669" y="3079376"/>
            <a:ext cx="3078243" cy="3677024"/>
          </a:xfrm>
          <a:prstGeom prst="rect">
            <a:avLst/>
          </a:prstGeom>
        </p:spPr>
      </p:pic>
      <p:pic>
        <p:nvPicPr>
          <p:cNvPr id="1026" name="Picture 2" descr="yaroslav derbenev from casa.jlab.org">
            <a:extLst>
              <a:ext uri="{FF2B5EF4-FFF2-40B4-BE49-F238E27FC236}">
                <a16:creationId xmlns:a16="http://schemas.microsoft.com/office/drawing/2014/main" id="{1C51A55C-FE55-08DC-5E59-4B24A32A8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712" y="2119135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47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3DA9B-6F7A-5B30-2760-AA6677877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Accelerator Program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A0CA9C4-5483-BFD0-F25D-405AD7EFC0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57554" y="873084"/>
            <a:ext cx="1581644" cy="158164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3E172-38A9-A3CE-234A-086AE19F81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3CFEBA-85B9-C421-4265-1455437CB0F5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83605" y="819150"/>
            <a:ext cx="6172375" cy="5524500"/>
          </a:xfrm>
        </p:spPr>
        <p:txBody>
          <a:bodyPr/>
          <a:lstStyle/>
          <a:p>
            <a:r>
              <a:rPr lang="en-US" dirty="0"/>
              <a:t>MAP Design Study</a:t>
            </a:r>
          </a:p>
          <a:p>
            <a:pPr lvl="1"/>
            <a:r>
              <a:rPr lang="en-US" dirty="0"/>
              <a:t>2010-2014, M. Palmer, director</a:t>
            </a:r>
          </a:p>
          <a:p>
            <a:endParaRPr lang="en-US" dirty="0"/>
          </a:p>
          <a:p>
            <a:r>
              <a:rPr lang="en-US" dirty="0"/>
              <a:t>Directed toward implementation of a muon program</a:t>
            </a:r>
          </a:p>
          <a:p>
            <a:pPr lvl="1"/>
            <a:r>
              <a:rPr lang="en-US" dirty="0"/>
              <a:t>Toward specific designs</a:t>
            </a:r>
          </a:p>
          <a:p>
            <a:pPr lvl="1"/>
            <a:endParaRPr lang="en-US" dirty="0"/>
          </a:p>
          <a:p>
            <a:r>
              <a:rPr lang="en-US" dirty="0"/>
              <a:t>Staged approach</a:t>
            </a:r>
          </a:p>
          <a:p>
            <a:pPr lvl="1"/>
            <a:r>
              <a:rPr lang="en-US" dirty="0"/>
              <a:t>Proton driver upgrade (~ Project X)</a:t>
            </a:r>
          </a:p>
          <a:p>
            <a:pPr lvl="1"/>
            <a:r>
              <a:rPr lang="en-US" dirty="0"/>
              <a:t>Muon and neutrino program</a:t>
            </a:r>
          </a:p>
          <a:p>
            <a:pPr lvl="1"/>
            <a:r>
              <a:rPr lang="en-US" dirty="0"/>
              <a:t>Staged cooling</a:t>
            </a:r>
          </a:p>
          <a:p>
            <a:pPr lvl="1"/>
            <a:r>
              <a:rPr lang="en-US" dirty="0"/>
              <a:t>Staged accelerators and colliders</a:t>
            </a:r>
          </a:p>
          <a:p>
            <a:endParaRPr lang="en-US" dirty="0"/>
          </a:p>
          <a:p>
            <a:r>
              <a:rPr lang="en-US" dirty="0"/>
              <a:t> rf studies </a:t>
            </a:r>
          </a:p>
          <a:p>
            <a:pPr lvl="1"/>
            <a:r>
              <a:rPr lang="en-US" dirty="0"/>
              <a:t>Gas filled rf, breakdown in magnetic field</a:t>
            </a:r>
          </a:p>
          <a:p>
            <a:r>
              <a:rPr lang="en-US" dirty="0"/>
              <a:t>Implemented MICE experiment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7EDD4-7330-2FCB-3195-22A0570DA180}"/>
              </a:ext>
            </a:extLst>
          </p:cNvPr>
          <p:cNvSpPr txBox="1"/>
          <p:nvPr/>
        </p:nvSpPr>
        <p:spPr>
          <a:xfrm>
            <a:off x="7543565" y="2526223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Palmer</a:t>
            </a:r>
          </a:p>
        </p:txBody>
      </p:sp>
    </p:spTree>
    <p:extLst>
      <p:ext uri="{BB962C8B-B14F-4D97-AF65-F5344CB8AC3E}">
        <p14:creationId xmlns:p14="http://schemas.microsoft.com/office/powerpoint/2010/main" val="14236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1472</Words>
  <Application>Microsoft Office PowerPoint</Application>
  <PresentationFormat>On-screen Show (4:3)</PresentationFormat>
  <Paragraphs>459</Paragraphs>
  <Slides>28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Calibri</vt:lpstr>
      <vt:lpstr>Arial</vt:lpstr>
      <vt:lpstr>Arial Narrow</vt:lpstr>
      <vt:lpstr>Helvetica</vt:lpstr>
      <vt:lpstr>Wingdings</vt:lpstr>
      <vt:lpstr>Verdana</vt:lpstr>
      <vt:lpstr>Helvetica Neue</vt:lpstr>
      <vt:lpstr>Times New Roman</vt:lpstr>
      <vt:lpstr>Symbol</vt:lpstr>
      <vt:lpstr>Montserrat</vt:lpstr>
      <vt:lpstr>TeXGyreHeros-Bold</vt:lpstr>
      <vt:lpstr>FNAL_TemplateMac_060514</vt:lpstr>
      <vt:lpstr>Equation</vt:lpstr>
      <vt:lpstr>  Muon Collider at Fermilab  David Neuffer Wilson Fellow (1979-1983) Fermilab (2024 Graduate)</vt:lpstr>
      <vt:lpstr>PowerPoint Presentation</vt:lpstr>
      <vt:lpstr>Outline </vt:lpstr>
      <vt:lpstr>In the beginning …</vt:lpstr>
      <vt:lpstr>Principles and Applications of Muon Cooling - FN-378  Particle Accelerators 14, 75 (1983) </vt:lpstr>
      <vt:lpstr>1994- </vt:lpstr>
      <vt:lpstr>Neutrino Factory- Muon Collider Collaboration</vt:lpstr>
      <vt:lpstr>Example: R. Johnson  Muons, Inc.</vt:lpstr>
      <vt:lpstr>Muon Accelerator Program</vt:lpstr>
      <vt:lpstr>1994 2014</vt:lpstr>
      <vt:lpstr>MAP Program</vt:lpstr>
      <vt:lpstr>2014 P5 report – limited resources</vt:lpstr>
      <vt:lpstr>After  p5 2014</vt:lpstr>
      <vt:lpstr>European based Collaboration</vt:lpstr>
      <vt:lpstr>Site filler</vt:lpstr>
      <vt:lpstr>Site filler Accelerator</vt:lpstr>
      <vt:lpstr>5 TeV with 16  2 T RCS components </vt:lpstr>
      <vt:lpstr>Muon Fever </vt:lpstr>
      <vt:lpstr>What changed since the last P5?  Sergo &amp; Diktys</vt:lpstr>
      <vt:lpstr>International Muon Collider Collaboration 2021 - </vt:lpstr>
      <vt:lpstr>IMCC R&amp;D</vt:lpstr>
      <vt:lpstr>μ+μ- Collider will also be p+ μ- Collider </vt:lpstr>
      <vt:lpstr>Acceleration variant </vt:lpstr>
      <vt:lpstr>The next 45 years?</vt:lpstr>
      <vt:lpstr>Upcoming Muon Collider Meetings at Fermilab</vt:lpstr>
      <vt:lpstr>Summary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2024-07-12T13:35:01Z</dcterms:modified>
</cp:coreProperties>
</file>