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42767250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945"/>
    <a:srgbClr val="8C1644"/>
    <a:srgbClr val="8C1744"/>
    <a:srgbClr val="FFFFFF"/>
    <a:srgbClr val="5C0007"/>
    <a:srgbClr val="5C0008"/>
    <a:srgbClr val="2E4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/>
    <p:restoredTop sz="93661"/>
  </p:normalViewPr>
  <p:slideViewPr>
    <p:cSldViewPr snapToGrid="0" snapToObjects="1">
      <p:cViewPr>
        <p:scale>
          <a:sx n="34" d="100"/>
          <a:sy n="34" d="100"/>
        </p:scale>
        <p:origin x="232" y="1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D6A3F-B13B-B34D-BDAD-0C0111FD5313}" type="datetimeFigureOut">
              <a:rPr lang="en-US" smtClean="0"/>
              <a:t>7/4/24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143000"/>
            <a:ext cx="4359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6B46F-F85A-B444-9A8A-0BB8E72B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9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6B46F-F85A-B444-9A8A-0BB8E72BB7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7544" y="4954765"/>
            <a:ext cx="36352163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5906" y="15901497"/>
            <a:ext cx="32075438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1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8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05316" y="1611875"/>
            <a:ext cx="9221688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0251" y="1611875"/>
            <a:ext cx="27130474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6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4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976" y="7547788"/>
            <a:ext cx="36886753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7976" y="20260574"/>
            <a:ext cx="36886753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0249" y="8059374"/>
            <a:ext cx="1817608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50920" y="8059374"/>
            <a:ext cx="1817608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8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819" y="1611882"/>
            <a:ext cx="36886753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5823" y="7421634"/>
            <a:ext cx="18092549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5823" y="11058863"/>
            <a:ext cx="18092549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50922" y="7421634"/>
            <a:ext cx="18181652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50922" y="11058863"/>
            <a:ext cx="18181652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819" y="2018348"/>
            <a:ext cx="13793551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1652" y="4359077"/>
            <a:ext cx="21650920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5819" y="9082564"/>
            <a:ext cx="13793551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819" y="2018348"/>
            <a:ext cx="13793551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81652" y="4359077"/>
            <a:ext cx="21650920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5819" y="9082564"/>
            <a:ext cx="13793551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5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0249" y="1611882"/>
            <a:ext cx="36886753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0249" y="8059374"/>
            <a:ext cx="36886753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0249" y="28060644"/>
            <a:ext cx="962263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FE25-FB91-B340-BE9E-33381FEDE976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66652" y="28060644"/>
            <a:ext cx="144339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04370" y="28060644"/>
            <a:ext cx="962263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D1A3D-9FB2-C743-BE5B-2F9BA8AC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jpeg"/><Relationship Id="rId12" Type="http://schemas.openxmlformats.org/officeDocument/2006/relationships/image" Target="../media/image9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0.png"/><Relationship Id="rId32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emf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1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 249">
            <a:extLst>
              <a:ext uri="{FF2B5EF4-FFF2-40B4-BE49-F238E27FC236}">
                <a16:creationId xmlns:a16="http://schemas.microsoft.com/office/drawing/2014/main" id="{F9AF7414-9E6C-5D48-940E-CCE969268AF5}"/>
              </a:ext>
            </a:extLst>
          </p:cNvPr>
          <p:cNvSpPr/>
          <p:nvPr/>
        </p:nvSpPr>
        <p:spPr>
          <a:xfrm>
            <a:off x="28544749" y="4086599"/>
            <a:ext cx="14005698" cy="12302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/>
              <a:t>BDT trained by using kinematics such as missing transverse momentum, transverse momenta, opening angle and visible angle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8F2D47E6-E2ED-6048-8614-6B9A3D88DB01}"/>
                  </a:ext>
                </a:extLst>
              </p:cNvPr>
              <p:cNvSpPr/>
              <p:nvPr/>
            </p:nvSpPr>
            <p:spPr>
              <a:xfrm>
                <a:off x="28543017" y="16563340"/>
                <a:ext cx="13997992" cy="11717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4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3000" i="1" smtClean="0"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a:t>Type equation here.</a:t>
                      </a:fld>
                    </m:oMath>
                  </m:oMathPara>
                </a14:m>
                <a:endParaRPr lang="en-US" sz="3000" dirty="0"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8F2D47E6-E2ED-6048-8614-6B9A3D88D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3017" y="16563340"/>
                <a:ext cx="13997992" cy="117171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5" name="TextBox 284">
            <a:extLst>
              <a:ext uri="{FF2B5EF4-FFF2-40B4-BE49-F238E27FC236}">
                <a16:creationId xmlns:a16="http://schemas.microsoft.com/office/drawing/2014/main" id="{3DEA2CFE-43C2-2C4D-8766-EAD52F1000F4}"/>
              </a:ext>
            </a:extLst>
          </p:cNvPr>
          <p:cNvSpPr txBox="1"/>
          <p:nvPr/>
        </p:nvSpPr>
        <p:spPr>
          <a:xfrm>
            <a:off x="33825302" y="16562546"/>
            <a:ext cx="35893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 Conclusions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85591B1-CCB7-6645-BB92-03456729A056}"/>
              </a:ext>
            </a:extLst>
          </p:cNvPr>
          <p:cNvSpPr/>
          <p:nvPr/>
        </p:nvSpPr>
        <p:spPr>
          <a:xfrm>
            <a:off x="158767" y="4086598"/>
            <a:ext cx="14005698" cy="1527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effectLst/>
                <a:latin typeface="CMSS10"/>
              </a:rPr>
              <a:t>Sea</a:t>
            </a:r>
          </a:p>
          <a:p>
            <a:r>
              <a:rPr lang="en-US" sz="1800" dirty="0">
                <a:effectLst/>
                <a:latin typeface="CMSS10"/>
              </a:rPr>
              <a:t>quarks’ angular</a:t>
            </a:r>
          </a:p>
          <a:p>
            <a:r>
              <a:rPr lang="en-US" sz="1800" dirty="0">
                <a:effectLst/>
                <a:latin typeface="CMSS10"/>
              </a:rPr>
              <a:t>momentum could</a:t>
            </a:r>
          </a:p>
          <a:p>
            <a:r>
              <a:rPr lang="en-US" sz="1800" dirty="0">
                <a:effectLst/>
                <a:latin typeface="CMSS10"/>
              </a:rPr>
              <a:t>be a major part of</a:t>
            </a:r>
          </a:p>
          <a:p>
            <a:r>
              <a:rPr lang="en-US" sz="1800" dirty="0">
                <a:effectLst/>
                <a:latin typeface="CMSS10"/>
              </a:rPr>
              <a:t>the “missing</a:t>
            </a:r>
          </a:p>
          <a:p>
            <a:r>
              <a:rPr lang="en-US" sz="1800" dirty="0">
                <a:effectLst/>
                <a:latin typeface="CMSS10"/>
              </a:rPr>
              <a:t>spin”.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34CBE-5457-6448-BA6D-CB8DEC7CCAF2}"/>
              </a:ext>
            </a:extLst>
          </p:cNvPr>
          <p:cNvSpPr/>
          <p:nvPr/>
        </p:nvSpPr>
        <p:spPr>
          <a:xfrm>
            <a:off x="158770" y="154476"/>
            <a:ext cx="42382239" cy="376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143E5-3BC8-E049-A999-FD3EFF1DB344}"/>
              </a:ext>
            </a:extLst>
          </p:cNvPr>
          <p:cNvSpPr txBox="1"/>
          <p:nvPr/>
        </p:nvSpPr>
        <p:spPr>
          <a:xfrm>
            <a:off x="5154686" y="461774"/>
            <a:ext cx="373403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Unveiling Sea Quark Dynamics: Measuring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Asymmetry with Polarized Target at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SpinQuest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54804-CF99-E94F-A0DD-82ECED57D043}"/>
              </a:ext>
            </a:extLst>
          </p:cNvPr>
          <p:cNvSpPr txBox="1"/>
          <p:nvPr/>
        </p:nvSpPr>
        <p:spPr>
          <a:xfrm>
            <a:off x="6989171" y="1850260"/>
            <a:ext cx="29398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Chatura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Kuruppu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behalf of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SpinQuest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Collaboration, New Mexico State University,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ckuruppu@fnal.gov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92F48F-A095-D544-BE28-A37D4D688610}"/>
              </a:ext>
            </a:extLst>
          </p:cNvPr>
          <p:cNvSpPr txBox="1"/>
          <p:nvPr/>
        </p:nvSpPr>
        <p:spPr>
          <a:xfrm>
            <a:off x="3855503" y="4124042"/>
            <a:ext cx="5782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 Proton Spin Puzzle.!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51A962E-D431-414A-BC91-4DF240272821}"/>
              </a:ext>
            </a:extLst>
          </p:cNvPr>
          <p:cNvSpPr/>
          <p:nvPr/>
        </p:nvSpPr>
        <p:spPr>
          <a:xfrm>
            <a:off x="154977" y="28525794"/>
            <a:ext cx="42386031" cy="158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BD73E211-1AF2-5F45-934A-60F0C19D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07" y="28657541"/>
            <a:ext cx="7744104" cy="129990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E9B3D4E-ED37-BE4E-A86B-C2EAA5EE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052" y="27218609"/>
            <a:ext cx="5501686" cy="438926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D89BA9E-31DC-B040-AE5F-5B82865E5605}"/>
              </a:ext>
            </a:extLst>
          </p:cNvPr>
          <p:cNvSpPr txBox="1"/>
          <p:nvPr/>
        </p:nvSpPr>
        <p:spPr>
          <a:xfrm>
            <a:off x="14459423" y="28971755"/>
            <a:ext cx="5864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Georgia" charset="0"/>
                <a:cs typeface="Times New Roman" panose="02020603050405020304" pitchFamily="18" charset="0"/>
              </a:rPr>
              <a:t>https://</a:t>
            </a:r>
            <a:r>
              <a:rPr lang="en-US" sz="4000" b="1" dirty="0" err="1">
                <a:latin typeface="Times New Roman" panose="02020603050405020304" pitchFamily="18" charset="0"/>
                <a:ea typeface="Georgia" charset="0"/>
                <a:cs typeface="Times New Roman" panose="02020603050405020304" pitchFamily="18" charset="0"/>
              </a:rPr>
              <a:t>spinquest.fnal.gov</a:t>
            </a:r>
            <a:r>
              <a:rPr lang="en-US" sz="4000" b="1" dirty="0">
                <a:latin typeface="Times New Roman" panose="02020603050405020304" pitchFamily="18" charset="0"/>
                <a:ea typeface="Georgia" charset="0"/>
                <a:cs typeface="Times New Roman" panose="02020603050405020304" pitchFamily="18" charset="0"/>
              </a:rPr>
              <a:t>/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BF1FD8D-63CF-E643-AA40-F4DEE5327172}"/>
              </a:ext>
            </a:extLst>
          </p:cNvPr>
          <p:cNvSpPr txBox="1"/>
          <p:nvPr/>
        </p:nvSpPr>
        <p:spPr>
          <a:xfrm>
            <a:off x="13779708" y="7905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39DBEA2-96CE-4D42-A89A-9BEBD2EF7483}"/>
              </a:ext>
            </a:extLst>
          </p:cNvPr>
          <p:cNvSpPr/>
          <p:nvPr/>
        </p:nvSpPr>
        <p:spPr>
          <a:xfrm>
            <a:off x="14373469" y="4084477"/>
            <a:ext cx="13960543" cy="663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valence quarks, sea quarks and gluons, and their possible orbital motion are expected to contribute to overall nucleon spin.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6A76297-97EB-7A4A-B662-309265FD9940}"/>
              </a:ext>
            </a:extLst>
          </p:cNvPr>
          <p:cNvSpPr txBox="1"/>
          <p:nvPr/>
        </p:nvSpPr>
        <p:spPr>
          <a:xfrm>
            <a:off x="19072432" y="4091092"/>
            <a:ext cx="5799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SpinQuest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Objectives</a:t>
            </a:r>
          </a:p>
        </p:txBody>
      </p: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D7A35D63-F44D-C74A-A3F5-AA143C8CE798}"/>
              </a:ext>
            </a:extLst>
          </p:cNvPr>
          <p:cNvCxnSpPr>
            <a:cxnSpLocks/>
          </p:cNvCxnSpPr>
          <p:nvPr/>
        </p:nvCxnSpPr>
        <p:spPr>
          <a:xfrm flipV="1">
            <a:off x="10184158" y="11562209"/>
            <a:ext cx="802418" cy="9876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268BC504-172C-394A-AD16-511E34D7E497}"/>
              </a:ext>
            </a:extLst>
          </p:cNvPr>
          <p:cNvSpPr txBox="1"/>
          <p:nvPr/>
        </p:nvSpPr>
        <p:spPr>
          <a:xfrm rot="18660984">
            <a:off x="9398147" y="11662481"/>
            <a:ext cx="1955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Beam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69A7A90-79D4-674B-A72B-86DF6114AA70}"/>
                  </a:ext>
                </a:extLst>
              </p:cNvPr>
              <p:cNvSpPr/>
              <p:nvPr/>
            </p:nvSpPr>
            <p:spPr>
              <a:xfrm>
                <a:off x="28713697" y="23238885"/>
                <a:ext cx="6906303" cy="6509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SpinQuest can measure the transverse single spin asymmetry (TSSA) in Drell-Yan (DY) process and charmonium production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can provide information to the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Sivers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for the quarks and gluons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Projected event selection/reconstruction is expected to be the same for E1039 from E906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(𝐽/𝜓) ~ 220 MeV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69A7A90-79D4-674B-A72B-86DF6114A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3697" y="23238885"/>
                <a:ext cx="6906303" cy="6509474"/>
              </a:xfrm>
              <a:prstGeom prst="rect">
                <a:avLst/>
              </a:prstGeom>
              <a:blipFill>
                <a:blip r:embed="rId6"/>
                <a:stretch>
                  <a:fillRect l="-1468" t="-973" r="-1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8" name="TextBox 287">
            <a:extLst>
              <a:ext uri="{FF2B5EF4-FFF2-40B4-BE49-F238E27FC236}">
                <a16:creationId xmlns:a16="http://schemas.microsoft.com/office/drawing/2014/main" id="{193ADA4A-1457-1C4F-A266-390B8B39207C}"/>
              </a:ext>
            </a:extLst>
          </p:cNvPr>
          <p:cNvSpPr txBox="1"/>
          <p:nvPr/>
        </p:nvSpPr>
        <p:spPr>
          <a:xfrm>
            <a:off x="35499716" y="21821570"/>
            <a:ext cx="664242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Already collected data during the beam commissioning and analyzed invariant mass spectrum with the limited data collected by online reconstruction       (not full reconstruction)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expect better efficiency and resolution from offline analysis</a:t>
            </a:r>
            <a:endParaRPr lang="en-US" sz="28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Further investigations are ongoing to study: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Georgia" panose="02040502050405020303" pitchFamily="18" charset="0"/>
                <a:cs typeface="Arial" panose="020B0604020202020204" pitchFamily="34" charset="0"/>
              </a:rPr>
              <a:t>transversity</a:t>
            </a:r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, tensor charge, tensor polarized observables, dark sector, polarized proton beam and many more…..</a:t>
            </a:r>
          </a:p>
          <a:p>
            <a:pPr lvl="1"/>
            <a:endParaRPr lang="en-US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7D789-D91D-954A-B30E-4666DCF89313}"/>
              </a:ext>
            </a:extLst>
          </p:cNvPr>
          <p:cNvSpPr txBox="1"/>
          <p:nvPr/>
        </p:nvSpPr>
        <p:spPr>
          <a:xfrm>
            <a:off x="33795139" y="28888743"/>
            <a:ext cx="824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C16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en-US" sz="4000" b="1" baseline="30000" dirty="0">
                <a:solidFill>
                  <a:srgbClr val="8C16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solidFill>
                  <a:srgbClr val="8C16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  Fermilab Users Meeting</a:t>
            </a:r>
          </a:p>
        </p:txBody>
      </p:sp>
      <p:pic>
        <p:nvPicPr>
          <p:cNvPr id="1026" name="Picture 2" descr="Status of the SpinQuest experiment and ...">
            <a:extLst>
              <a:ext uri="{FF2B5EF4-FFF2-40B4-BE49-F238E27FC236}">
                <a16:creationId xmlns:a16="http://schemas.microsoft.com/office/drawing/2014/main" id="{CE4C76D6-9A22-02C6-AA12-FBA577CD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7" y="327502"/>
            <a:ext cx="3846995" cy="34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fficial University Logo | New Mexico State University - BE BOLD. Shape the  Future.®">
            <a:extLst>
              <a:ext uri="{FF2B5EF4-FFF2-40B4-BE49-F238E27FC236}">
                <a16:creationId xmlns:a16="http://schemas.microsoft.com/office/drawing/2014/main" id="{E226FD8A-EF9C-D9EB-6F2C-106F36A91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739" y="366740"/>
            <a:ext cx="3178760" cy="33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molecule&#10;&#10;Description automatically generated with medium confidence">
            <a:extLst>
              <a:ext uri="{FF2B5EF4-FFF2-40B4-BE49-F238E27FC236}">
                <a16:creationId xmlns:a16="http://schemas.microsoft.com/office/drawing/2014/main" id="{4A8A61E3-7EF3-B071-3B96-4E98602310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025"/>
          <a:stretch/>
        </p:blipFill>
        <p:spPr>
          <a:xfrm>
            <a:off x="647392" y="7507591"/>
            <a:ext cx="3574520" cy="4072537"/>
          </a:xfrm>
          <a:prstGeom prst="rect">
            <a:avLst/>
          </a:prstGeom>
        </p:spPr>
      </p:pic>
      <p:pic>
        <p:nvPicPr>
          <p:cNvPr id="12" name="Picture 11" descr="A circular object with red text&#10;&#10;Description automatically generated">
            <a:extLst>
              <a:ext uri="{FF2B5EF4-FFF2-40B4-BE49-F238E27FC236}">
                <a16:creationId xmlns:a16="http://schemas.microsoft.com/office/drawing/2014/main" id="{0613F63C-69C3-02C4-77FB-E44156BE0E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337" y="11708177"/>
            <a:ext cx="13140578" cy="2606781"/>
          </a:xfrm>
          <a:prstGeom prst="rect">
            <a:avLst/>
          </a:prstGeom>
        </p:spPr>
      </p:pic>
      <p:pic>
        <p:nvPicPr>
          <p:cNvPr id="21" name="Picture 20" descr="A pie chart with numbers and letters with Crust in the background&#10;&#10;Description automatically generated">
            <a:extLst>
              <a:ext uri="{FF2B5EF4-FFF2-40B4-BE49-F238E27FC236}">
                <a16:creationId xmlns:a16="http://schemas.microsoft.com/office/drawing/2014/main" id="{7D7F6ACD-9743-7AF7-3ABA-32B5B126F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37" y="14727221"/>
            <a:ext cx="4833179" cy="3265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ADDE9B-786F-84D4-EE04-D6600248D8FB}"/>
              </a:ext>
            </a:extLst>
          </p:cNvPr>
          <p:cNvSpPr txBox="1"/>
          <p:nvPr/>
        </p:nvSpPr>
        <p:spPr>
          <a:xfrm>
            <a:off x="489412" y="25640459"/>
            <a:ext cx="251191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Drell-Yan is a critical complement to</a:t>
            </a:r>
          </a:p>
          <a:p>
            <a:r>
              <a:rPr lang="en-US" dirty="0"/>
              <a:t>SIDIS (semi-inclusive deep inelastic</a:t>
            </a:r>
          </a:p>
          <a:p>
            <a:r>
              <a:rPr lang="en-US" dirty="0"/>
              <a:t>scattering) for measuring the proton spin</a:t>
            </a:r>
          </a:p>
          <a:p>
            <a:r>
              <a:rPr lang="en-US" dirty="0"/>
              <a:t>and testing QCD, both are required</a:t>
            </a:r>
          </a:p>
          <a:p>
            <a:r>
              <a:rPr lang="en-US" dirty="0"/>
              <a:t>Cleanest method with no fragmentation</a:t>
            </a:r>
          </a:p>
          <a:p>
            <a:r>
              <a:rPr lang="en-US" dirty="0"/>
              <a:t>function, two </a:t>
            </a:r>
            <a:r>
              <a:rPr lang="en-US" dirty="0" err="1"/>
              <a:t>parton</a:t>
            </a:r>
            <a:r>
              <a:rPr lang="en-US" dirty="0"/>
              <a:t> TMDs, direct access</a:t>
            </a:r>
          </a:p>
          <a:p>
            <a:r>
              <a:rPr lang="en-US" dirty="0"/>
              <a:t>to sea-quark distributions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A7BA0A-A033-16FD-7157-34219FEE460B}"/>
              </a:ext>
            </a:extLst>
          </p:cNvPr>
          <p:cNvSpPr txBox="1"/>
          <p:nvPr/>
        </p:nvSpPr>
        <p:spPr>
          <a:xfrm>
            <a:off x="847994" y="18128763"/>
            <a:ext cx="25119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model, all the quark orbital momentum comes from the sea quark contribution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quarks’ angular momentum could be a major part of the “missing spin”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D012D4-BDB7-F30F-A0C6-EFC9C194E6EE}"/>
                  </a:ext>
                </a:extLst>
              </p:cNvPr>
              <p:cNvSpPr txBox="1"/>
              <p:nvPr/>
            </p:nvSpPr>
            <p:spPr>
              <a:xfrm>
                <a:off x="14758799" y="5091351"/>
                <a:ext cx="13333601" cy="6506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SpinQuest will conduct the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measurement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Sivers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asymmetry in Drell-Yan proton-proton scattering involving sea quarks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sign.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⏊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𝑆𝐼𝐷𝐼𝑆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⏊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𝐷𝑌</m:t>
                        </m:r>
                      </m:sub>
                    </m:sSub>
                  </m:oMath>
                </a14:m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Sivers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for gluons (J/psi transverse single-spin asymmetry)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 a distinct range of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virtualities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transverse momenta that cannot be accessed through Z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W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D012D4-BDB7-F30F-A0C6-EFC9C194E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8799" y="5091351"/>
                <a:ext cx="13333601" cy="6506140"/>
              </a:xfrm>
              <a:prstGeom prst="rect">
                <a:avLst/>
              </a:prstGeom>
              <a:blipFill>
                <a:blip r:embed="rId12"/>
                <a:stretch>
                  <a:fillRect l="-857" t="-975" r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 descr="A diagram of a bird's head&#10;&#10;Description automatically generated with medium confidence">
            <a:extLst>
              <a:ext uri="{FF2B5EF4-FFF2-40B4-BE49-F238E27FC236}">
                <a16:creationId xmlns:a16="http://schemas.microsoft.com/office/drawing/2014/main" id="{6F699E50-B5EF-3B50-0AE9-23264987F2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57399" y="6305646"/>
            <a:ext cx="6974117" cy="2743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C6A5B8-37BD-EAE9-54F8-65A27D7F6E66}"/>
                  </a:ext>
                </a:extLst>
              </p:cNvPr>
              <p:cNvSpPr/>
              <p:nvPr/>
            </p:nvSpPr>
            <p:spPr>
              <a:xfrm>
                <a:off x="14373469" y="10867829"/>
                <a:ext cx="13960543" cy="17412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 System: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 long solid NH3 and ND3 target cells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Field: B = 5 T with uniformity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𝑑𝐵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8 cm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Maintaining the target at 1.1K using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refrigerator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 GHz microwave source (with DNP technique)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Helium Liquefier System (200 L/day) for sustainable cooling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C6A5B8-37BD-EAE9-54F8-65A27D7F6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469" y="10867829"/>
                <a:ext cx="13960543" cy="17412644"/>
              </a:xfrm>
              <a:prstGeom prst="rect">
                <a:avLst/>
              </a:prstGeom>
              <a:blipFill>
                <a:blip r:embed="rId14"/>
                <a:stretch>
                  <a:fillRect l="-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A8E1D7D-8B2C-AFE1-8F7E-22D7AD36A931}"/>
              </a:ext>
            </a:extLst>
          </p:cNvPr>
          <p:cNvSpPr txBox="1"/>
          <p:nvPr/>
        </p:nvSpPr>
        <p:spPr>
          <a:xfrm>
            <a:off x="17421305" y="10884710"/>
            <a:ext cx="107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 Beamline and the Target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79D087-7E1C-D2A3-C9E0-92117A715F91}"/>
                  </a:ext>
                </a:extLst>
              </p:cNvPr>
              <p:cNvSpPr txBox="1"/>
              <p:nvPr/>
            </p:nvSpPr>
            <p:spPr>
              <a:xfrm>
                <a:off x="14535983" y="11769478"/>
                <a:ext cx="13333601" cy="948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beam energy 120 GeV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=15.5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Consisting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5×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𝑝𝑟𝑜𝑡𝑜𝑛𝑠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𝑠𝑝𝑖𝑙𝑙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spill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4.4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𝑚𝑖𝑛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7×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𝑃𝑂𝑇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𝑌𝑒𝑎𝑟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79D087-7E1C-D2A3-C9E0-92117A715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5983" y="11769478"/>
                <a:ext cx="13333601" cy="9484135"/>
              </a:xfrm>
              <a:prstGeom prst="rect">
                <a:avLst/>
              </a:prstGeom>
              <a:blipFill>
                <a:blip r:embed="rId15"/>
                <a:stretch>
                  <a:fillRect l="-761" t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4" descr="Satellite view of Fermilab">
            <a:extLst>
              <a:ext uri="{FF2B5EF4-FFF2-40B4-BE49-F238E27FC236}">
                <a16:creationId xmlns:a16="http://schemas.microsoft.com/office/drawing/2014/main" id="{11A0C21B-62A2-0CF1-6A7C-4E948A795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1"/>
          <a:stretch/>
        </p:blipFill>
        <p:spPr bwMode="auto">
          <a:xfrm>
            <a:off x="20930805" y="11652404"/>
            <a:ext cx="7190345" cy="53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diagram of a microwave system&#10;&#10;Description automatically generated">
            <a:extLst>
              <a:ext uri="{FF2B5EF4-FFF2-40B4-BE49-F238E27FC236}">
                <a16:creationId xmlns:a16="http://schemas.microsoft.com/office/drawing/2014/main" id="{339D3EEF-50F6-A705-0312-5E7BA64046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38472" y="21548039"/>
            <a:ext cx="4569254" cy="6506575"/>
          </a:xfrm>
          <a:prstGeom prst="rect">
            <a:avLst/>
          </a:prstGeom>
        </p:spPr>
      </p:pic>
      <p:pic>
        <p:nvPicPr>
          <p:cNvPr id="44" name="Picture 43" descr="A diagram of a machine&#10;&#10;Description automatically generated">
            <a:extLst>
              <a:ext uri="{FF2B5EF4-FFF2-40B4-BE49-F238E27FC236}">
                <a16:creationId xmlns:a16="http://schemas.microsoft.com/office/drawing/2014/main" id="{E4265DE7-F69A-4F25-045B-0484485646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45820" y="21007805"/>
            <a:ext cx="3720674" cy="7016641"/>
          </a:xfrm>
          <a:prstGeom prst="rect">
            <a:avLst/>
          </a:prstGeom>
        </p:spPr>
      </p:pic>
      <p:pic>
        <p:nvPicPr>
          <p:cNvPr id="46" name="Picture 45" descr="A large white and blue cylinder&#10;&#10;Description automatically generated">
            <a:extLst>
              <a:ext uri="{FF2B5EF4-FFF2-40B4-BE49-F238E27FC236}">
                <a16:creationId xmlns:a16="http://schemas.microsoft.com/office/drawing/2014/main" id="{4F577937-EB90-6FB1-04CD-8758E58839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91280" y="20219116"/>
            <a:ext cx="4812795" cy="7753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95FF9C5-C01A-4E1E-FD6B-D06B5316846B}"/>
                  </a:ext>
                </a:extLst>
              </p:cNvPr>
              <p:cNvSpPr txBox="1"/>
              <p:nvPr/>
            </p:nvSpPr>
            <p:spPr>
              <a:xfrm>
                <a:off x="20977225" y="17120374"/>
                <a:ext cx="7054873" cy="4832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 System: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 long solid NH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ND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target cells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Field: B = 5 T with uniformity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𝑑𝐵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8 cm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Maintaining the target at 1.1K using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refrigerator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polarizations: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80%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32%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95FF9C5-C01A-4E1E-FD6B-D06B53168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7225" y="17120374"/>
                <a:ext cx="7054873" cy="4832092"/>
              </a:xfrm>
              <a:prstGeom prst="rect">
                <a:avLst/>
              </a:prstGeom>
              <a:blipFill>
                <a:blip r:embed="rId20"/>
                <a:stretch>
                  <a:fillRect l="-1436" t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BDBA11C1-C3A4-7AC8-C422-A33B9032B9A1}"/>
              </a:ext>
            </a:extLst>
          </p:cNvPr>
          <p:cNvSpPr/>
          <p:nvPr/>
        </p:nvSpPr>
        <p:spPr>
          <a:xfrm>
            <a:off x="19485566" y="27339987"/>
            <a:ext cx="774919" cy="76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DD142A-897B-8261-246E-A9F5B2534321}"/>
              </a:ext>
            </a:extLst>
          </p:cNvPr>
          <p:cNvSpPr/>
          <p:nvPr/>
        </p:nvSpPr>
        <p:spPr>
          <a:xfrm>
            <a:off x="23029107" y="25657052"/>
            <a:ext cx="774919" cy="2215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224AF3-DF13-1FD1-60B9-809E7FBB14F7}"/>
              </a:ext>
            </a:extLst>
          </p:cNvPr>
          <p:cNvSpPr txBox="1"/>
          <p:nvPr/>
        </p:nvSpPr>
        <p:spPr>
          <a:xfrm>
            <a:off x="23870138" y="26656121"/>
            <a:ext cx="1029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493105-7C48-7DF7-10BC-CBBF575CE5D2}"/>
              </a:ext>
            </a:extLst>
          </p:cNvPr>
          <p:cNvGrpSpPr/>
          <p:nvPr/>
        </p:nvGrpSpPr>
        <p:grpSpPr>
          <a:xfrm>
            <a:off x="34763241" y="4646753"/>
            <a:ext cx="7723720" cy="5283307"/>
            <a:chOff x="34418717" y="4860531"/>
            <a:chExt cx="7772400" cy="5252052"/>
          </a:xfrm>
        </p:grpSpPr>
        <p:pic>
          <p:nvPicPr>
            <p:cNvPr id="56" name="Picture 55" descr="Diagram of a machine with a magnet and a person standing next to it&#10;&#10;Description automatically generated">
              <a:extLst>
                <a:ext uri="{FF2B5EF4-FFF2-40B4-BE49-F238E27FC236}">
                  <a16:creationId xmlns:a16="http://schemas.microsoft.com/office/drawing/2014/main" id="{A6A2A4FA-E779-A601-0BD2-7023787E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418717" y="4860531"/>
              <a:ext cx="7772400" cy="52520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4F973D1-5498-372C-EB1A-A23F1C0D2FEF}"/>
                    </a:ext>
                  </a:extLst>
                </p:cNvPr>
                <p:cNvSpPr txBox="1"/>
                <p:nvPr/>
              </p:nvSpPr>
              <p:spPr>
                <a:xfrm rot="20581530">
                  <a:off x="34496576" y="9327575"/>
                  <a:ext cx="1326517" cy="64633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solid targets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4F973D1-5498-372C-EB1A-A23F1C0D2F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581530">
                  <a:off x="34496576" y="9327575"/>
                  <a:ext cx="1326517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3419" b="-864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D5AF721-8B7A-ECDD-7A19-C74B62E8B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31739" y="7558211"/>
              <a:ext cx="2933897" cy="10142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6843EA4-AB56-36C9-71CC-FC80A0BB1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64061" y="8801100"/>
              <a:ext cx="2354638" cy="751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7D51DEE2-2585-4F4A-8D09-0A2B266A4D9F}"/>
              </a:ext>
            </a:extLst>
          </p:cNvPr>
          <p:cNvSpPr txBox="1"/>
          <p:nvPr/>
        </p:nvSpPr>
        <p:spPr>
          <a:xfrm>
            <a:off x="32457681" y="4033504"/>
            <a:ext cx="6168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 Spectrometer Setup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4EFC6D6A-B9A1-F142-9224-0E6845EE1438}"/>
              </a:ext>
            </a:extLst>
          </p:cNvPr>
          <p:cNvSpPr txBox="1"/>
          <p:nvPr/>
        </p:nvSpPr>
        <p:spPr>
          <a:xfrm>
            <a:off x="27757039" y="5311535"/>
            <a:ext cx="7116123" cy="6355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the advantage of the spectrometer used by E906 experiment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by 24 wire chamber planes, 16 hodoscope planes and 8 planes with proportional tubes  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FMag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generates magnetic field of 1.8T to select muons in appropriate momentum region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KMag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generates magnetic field of 0.4T and useful to evaluate momenta of muon candidates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Georgia" panose="02040502050405020303" pitchFamily="18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134AD41-F788-758F-1C58-8D7994B9E488}"/>
              </a:ext>
            </a:extLst>
          </p:cNvPr>
          <p:cNvCxnSpPr/>
          <p:nvPr/>
        </p:nvCxnSpPr>
        <p:spPr>
          <a:xfrm flipH="1">
            <a:off x="5809986" y="27049937"/>
            <a:ext cx="2070126" cy="9745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6E3C268-D889-C131-510F-E2E866F2F713}"/>
              </a:ext>
            </a:extLst>
          </p:cNvPr>
          <p:cNvCxnSpPr>
            <a:cxnSpLocks/>
          </p:cNvCxnSpPr>
          <p:nvPr/>
        </p:nvCxnSpPr>
        <p:spPr>
          <a:xfrm flipH="1" flipV="1">
            <a:off x="6001107" y="27049937"/>
            <a:ext cx="1678213" cy="968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A map of a city&#10;&#10;Description automatically generated">
            <a:extLst>
              <a:ext uri="{FF2B5EF4-FFF2-40B4-BE49-F238E27FC236}">
                <a16:creationId xmlns:a16="http://schemas.microsoft.com/office/drawing/2014/main" id="{2924C7D0-3B64-5BB6-5CE0-A09A8D6AFA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84844" y="14968661"/>
            <a:ext cx="6176043" cy="5049594"/>
          </a:xfrm>
          <a:prstGeom prst="rect">
            <a:avLst/>
          </a:prstGeom>
        </p:spPr>
      </p:pic>
      <p:pic>
        <p:nvPicPr>
          <p:cNvPr id="80" name="Picture 79" descr="A diagram of a molecule&#10;&#10;Description automatically generated with medium confidence">
            <a:extLst>
              <a:ext uri="{FF2B5EF4-FFF2-40B4-BE49-F238E27FC236}">
                <a16:creationId xmlns:a16="http://schemas.microsoft.com/office/drawing/2014/main" id="{7D97A891-6D05-FC79-8932-570F80DA13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1715"/>
          <a:stretch/>
        </p:blipFill>
        <p:spPr>
          <a:xfrm>
            <a:off x="9680132" y="4272516"/>
            <a:ext cx="3574519" cy="414591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1CED41F-71D0-7739-2670-7DFB548C9BBB}"/>
              </a:ext>
            </a:extLst>
          </p:cNvPr>
          <p:cNvSpPr txBox="1"/>
          <p:nvPr/>
        </p:nvSpPr>
        <p:spPr>
          <a:xfrm>
            <a:off x="4134716" y="8604353"/>
            <a:ext cx="9774325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quarks, sea quarks, gluons, and their possible orbital motion are expected to contribute to overall nucleon spin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QCD predicts non-zero quark Orbital Angular Momentum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a breakthrough to understand the origin of the nucleon spin and the related 3D nucleon structure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7E055-9E1A-D2C3-ED18-27C889FA26C3}"/>
              </a:ext>
            </a:extLst>
          </p:cNvPr>
          <p:cNvSpPr txBox="1"/>
          <p:nvPr/>
        </p:nvSpPr>
        <p:spPr>
          <a:xfrm>
            <a:off x="666070" y="5266976"/>
            <a:ext cx="8464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1980s, a proton’s spin was naively explained by the alignment of the spins of its constituent quarks.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 experiment measured only ~30% of proton spin comes from valence quarks and 70% of the proton spin is missing (unexpected!)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2E98D2D-8FA1-4F5F-4553-6B86A46E7FE5}"/>
                  </a:ext>
                </a:extLst>
              </p:cNvPr>
              <p:cNvSpPr txBox="1"/>
              <p:nvPr/>
            </p:nvSpPr>
            <p:spPr>
              <a:xfrm>
                <a:off x="6296125" y="14551588"/>
                <a:ext cx="7775430" cy="5259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25%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8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46% [0% (Valance) + 46% (Sea)]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2E98D2D-8FA1-4F5F-4553-6B86A46E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125" y="14551588"/>
                <a:ext cx="7775430" cy="5259901"/>
              </a:xfrm>
              <a:prstGeom prst="rect">
                <a:avLst/>
              </a:prstGeom>
              <a:blipFill>
                <a:blip r:embed="rId2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>
            <a:extLst>
              <a:ext uri="{FF2B5EF4-FFF2-40B4-BE49-F238E27FC236}">
                <a16:creationId xmlns:a16="http://schemas.microsoft.com/office/drawing/2014/main" id="{7011D921-37EB-C3BB-4D23-190DA845D428}"/>
              </a:ext>
            </a:extLst>
          </p:cNvPr>
          <p:cNvSpPr/>
          <p:nvPr/>
        </p:nvSpPr>
        <p:spPr>
          <a:xfrm>
            <a:off x="154977" y="19574151"/>
            <a:ext cx="14050973" cy="8706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valence quarks, sea quarks and gluons, and their possible orbital motion are expected to contribute to overall nucleon spin.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DA479D8-B659-0657-9F94-AE4D8A0EB4D6}"/>
              </a:ext>
            </a:extLst>
          </p:cNvPr>
          <p:cNvSpPr txBox="1"/>
          <p:nvPr/>
        </p:nvSpPr>
        <p:spPr>
          <a:xfrm>
            <a:off x="4034305" y="19617729"/>
            <a:ext cx="5782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 Drell-Yan Process</a:t>
            </a:r>
          </a:p>
        </p:txBody>
      </p:sp>
      <p:pic>
        <p:nvPicPr>
          <p:cNvPr id="93" name="Picture 92" descr="A diagram of 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1D36E269-FE37-261A-3267-4B57B44731F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04007" y="20411869"/>
            <a:ext cx="6102251" cy="26536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19E7EC4-C570-9812-0EBD-56BA76746849}"/>
                  </a:ext>
                </a:extLst>
              </p:cNvPr>
              <p:cNvSpPr txBox="1"/>
              <p:nvPr/>
            </p:nvSpPr>
            <p:spPr>
              <a:xfrm>
                <a:off x="361569" y="20499939"/>
                <a:ext cx="7642439" cy="8386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Drell-Yan is an essential complement to semi-inclusive deep inelastic scattering (SIDIS)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for probing proton spin and testing QCD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the cleanest method, free from fragmentation functions, involves two Parton transverse momentum distributions (TMDs), and provides direct access to sea-quark distributions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antiquark PDF is always involved in the reaction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kinematics is simple and can be determined experimentally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events arise from beam-quarks and target anti-quarks kinematic acceptance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(valance quarks dominance) 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cross section of the Drell–Yan process is: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19E7EC4-C570-9812-0EBD-56BA76746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69" y="20499939"/>
                <a:ext cx="7642439" cy="8386911"/>
              </a:xfrm>
              <a:prstGeom prst="rect">
                <a:avLst/>
              </a:prstGeom>
              <a:blipFill>
                <a:blip r:embed="rId26"/>
                <a:stretch>
                  <a:fillRect l="-1327" t="-908" r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D54CB5B-7FF8-F399-0DCD-1024CCE2130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4266" y="27004393"/>
            <a:ext cx="7135846" cy="1049487"/>
          </a:xfrm>
          <a:prstGeom prst="rect">
            <a:avLst/>
          </a:prstGeom>
        </p:spPr>
      </p:pic>
      <p:pic>
        <p:nvPicPr>
          <p:cNvPr id="100" name="Picture 99" descr="A graph of a mass&#10;&#10;Description automatically generated">
            <a:extLst>
              <a:ext uri="{FF2B5EF4-FFF2-40B4-BE49-F238E27FC236}">
                <a16:creationId xmlns:a16="http://schemas.microsoft.com/office/drawing/2014/main" id="{B19579DB-C831-CE12-3771-D4BDF8C709A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769729" y="23376991"/>
            <a:ext cx="4983814" cy="446857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904C6-BA53-7388-59F6-4D158CFFB622}"/>
              </a:ext>
            </a:extLst>
          </p:cNvPr>
          <p:cNvGrpSpPr/>
          <p:nvPr/>
        </p:nvGrpSpPr>
        <p:grpSpPr>
          <a:xfrm>
            <a:off x="30019445" y="10338919"/>
            <a:ext cx="10612131" cy="5780801"/>
            <a:chOff x="30019445" y="10338919"/>
            <a:chExt cx="10612131" cy="5780801"/>
          </a:xfrm>
        </p:grpSpPr>
        <p:pic>
          <p:nvPicPr>
            <p:cNvPr id="28" name="Picture 27" descr="A computer screen shot of a computer&#10;&#10;Description automatically generated">
              <a:extLst>
                <a:ext uri="{FF2B5EF4-FFF2-40B4-BE49-F238E27FC236}">
                  <a16:creationId xmlns:a16="http://schemas.microsoft.com/office/drawing/2014/main" id="{7C255038-E0BB-DF4B-D7B6-46C778BF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0019445" y="10338919"/>
              <a:ext cx="10612131" cy="5780801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BB02F47-EAAF-F32D-4821-A07EE3698E2A}"/>
                </a:ext>
              </a:extLst>
            </p:cNvPr>
            <p:cNvSpPr txBox="1"/>
            <p:nvPr/>
          </p:nvSpPr>
          <p:spPr>
            <a:xfrm>
              <a:off x="30232787" y="15086689"/>
              <a:ext cx="785344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Event display view of di-muon event recorded during the beam commissioning period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5E61A8E-AB3A-CB77-7F90-9C1CF8E11880}"/>
              </a:ext>
            </a:extLst>
          </p:cNvPr>
          <p:cNvGrpSpPr/>
          <p:nvPr/>
        </p:nvGrpSpPr>
        <p:grpSpPr>
          <a:xfrm>
            <a:off x="5809986" y="27020503"/>
            <a:ext cx="2204523" cy="1043091"/>
            <a:chOff x="5809986" y="27020503"/>
            <a:chExt cx="2204523" cy="1043091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AEAB1AD-7B57-3B76-3C0E-8CD0F8398260}"/>
                </a:ext>
              </a:extLst>
            </p:cNvPr>
            <p:cNvCxnSpPr/>
            <p:nvPr/>
          </p:nvCxnSpPr>
          <p:spPr>
            <a:xfrm>
              <a:off x="5809986" y="27049937"/>
              <a:ext cx="2194021" cy="10039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5E72BD1-54B7-9656-6501-93C5B4D92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64" y="27020503"/>
              <a:ext cx="2195845" cy="1043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081599-F018-35E4-4FDF-BD33E4B90622}"/>
              </a:ext>
            </a:extLst>
          </p:cNvPr>
          <p:cNvSpPr txBox="1"/>
          <p:nvPr/>
        </p:nvSpPr>
        <p:spPr>
          <a:xfrm>
            <a:off x="3090447" y="11498213"/>
            <a:ext cx="10584180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Valance quark spin          gluon spin                          (sea) quark + gluon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(~25% SLAC/CERN)    (0-40% RHIC)         orbital angular momentum (OAM)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   ???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C5581-E203-11D1-A361-BA8173EED483}"/>
              </a:ext>
            </a:extLst>
          </p:cNvPr>
          <p:cNvSpPr txBox="1"/>
          <p:nvPr/>
        </p:nvSpPr>
        <p:spPr>
          <a:xfrm>
            <a:off x="20360405" y="28629173"/>
            <a:ext cx="131220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FERMILAB-POSTER-24-0136</a:t>
            </a:r>
          </a:p>
          <a:p>
            <a:pPr algn="ctr"/>
            <a:r>
              <a:rPr lang="en-US" sz="1800" spc="2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This manuscript has been authored by Fermi Research Alliance, LLC under Contract No. DE-AC02-07CH11359 with the U.S. Department of Energy, Office of Science, Office of High Energy Physics.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92A52-7E56-6D6A-5961-A6E1DEDCB09B}"/>
              </a:ext>
            </a:extLst>
          </p:cNvPr>
          <p:cNvSpPr txBox="1"/>
          <p:nvPr/>
        </p:nvSpPr>
        <p:spPr>
          <a:xfrm>
            <a:off x="32457681" y="27562852"/>
            <a:ext cx="22424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Stay tuned for more updates!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A06B7F-6D79-9969-6E41-4664C66B6C3F}"/>
              </a:ext>
            </a:extLst>
          </p:cNvPr>
          <p:cNvGrpSpPr/>
          <p:nvPr/>
        </p:nvGrpSpPr>
        <p:grpSpPr>
          <a:xfrm>
            <a:off x="34887843" y="17389392"/>
            <a:ext cx="7474516" cy="4338610"/>
            <a:chOff x="30889183" y="17272086"/>
            <a:chExt cx="9110500" cy="58916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977B94-905B-F87E-C4CD-4DCF841BC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10727" t="8491" b="5321"/>
            <a:stretch/>
          </p:blipFill>
          <p:spPr>
            <a:xfrm rot="5400000">
              <a:off x="32498611" y="15662658"/>
              <a:ext cx="5891644" cy="91105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411937-8BE8-C02D-73B0-67A5A61306B6}"/>
                </a:ext>
              </a:extLst>
            </p:cNvPr>
            <p:cNvSpPr/>
            <p:nvPr/>
          </p:nvSpPr>
          <p:spPr>
            <a:xfrm>
              <a:off x="36926874" y="17701617"/>
              <a:ext cx="2519870" cy="13717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A01CD9-E2B6-93AD-BCBD-7FE6B1A18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71738" y="17842127"/>
              <a:ext cx="1565862" cy="9474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2DCB49C-F462-8AB6-38E8-F065B2539C1F}"/>
                    </a:ext>
                  </a:extLst>
                </p:cNvPr>
                <p:cNvSpPr txBox="1"/>
                <p:nvPr/>
              </p:nvSpPr>
              <p:spPr>
                <a:xfrm>
                  <a:off x="34913419" y="18750571"/>
                  <a:ext cx="4797103" cy="20479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3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We observed </a:t>
                  </a:r>
                  <a14:m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3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3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a14:m>
                  <a:r>
                    <a:rPr lang="en-US" sz="23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mass peak using limited beam commissioning data </a:t>
                  </a:r>
                </a:p>
                <a:p>
                  <a:r>
                    <a:rPr lang="en-US" sz="23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(extremely preliminary result).!</a:t>
                  </a: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2DCB49C-F462-8AB6-38E8-F065B2539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3419" y="18750571"/>
                  <a:ext cx="4797103" cy="2047941"/>
                </a:xfrm>
                <a:prstGeom prst="rect">
                  <a:avLst/>
                </a:prstGeom>
                <a:blipFill>
                  <a:blip r:embed="rId31"/>
                  <a:stretch>
                    <a:fillRect l="-2258" t="-2500" r="-96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D85D21F6-298A-0B2E-371C-FF64B6BD8B5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600704" y="17132303"/>
            <a:ext cx="6272458" cy="3073504"/>
          </a:xfrm>
          <a:prstGeom prst="rect">
            <a:avLst/>
          </a:prstGeom>
        </p:spPr>
      </p:pic>
      <p:pic>
        <p:nvPicPr>
          <p:cNvPr id="30" name="Picture 29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CBE3DF6F-2D9E-A4A8-10A3-7420F7ED108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692948" y="20046421"/>
            <a:ext cx="6174242" cy="30735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A3963F-EA3E-FA52-604E-BAB837530D4C}"/>
              </a:ext>
            </a:extLst>
          </p:cNvPr>
          <p:cNvSpPr txBox="1"/>
          <p:nvPr/>
        </p:nvSpPr>
        <p:spPr>
          <a:xfrm>
            <a:off x="9374963" y="27754371"/>
            <a:ext cx="25966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Nagai, Kei. FERMILAB-THESIS-2017-05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F5B83C-877B-CCD9-086B-FEEEB165AAF0}"/>
              </a:ext>
            </a:extLst>
          </p:cNvPr>
          <p:cNvSpPr txBox="1"/>
          <p:nvPr/>
        </p:nvSpPr>
        <p:spPr>
          <a:xfrm>
            <a:off x="32291399" y="22880602"/>
            <a:ext cx="285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Nature 590, 561–565 (2021)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B92360-2A53-B265-53EA-59955AD6CA95}"/>
              </a:ext>
            </a:extLst>
          </p:cNvPr>
          <p:cNvSpPr txBox="1"/>
          <p:nvPr/>
        </p:nvSpPr>
        <p:spPr>
          <a:xfrm>
            <a:off x="972438" y="11583315"/>
            <a:ext cx="1653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EIC white paper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DC8820-A285-10F4-4FCD-F1C28E1898C7}"/>
              </a:ext>
            </a:extLst>
          </p:cNvPr>
          <p:cNvSpPr txBox="1"/>
          <p:nvPr/>
        </p:nvSpPr>
        <p:spPr>
          <a:xfrm>
            <a:off x="11124178" y="8279968"/>
            <a:ext cx="1653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EIC white paper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F7BAE9-C934-DEFC-2B1A-5CA702CAE06E}"/>
              </a:ext>
            </a:extLst>
          </p:cNvPr>
          <p:cNvSpPr/>
          <p:nvPr/>
        </p:nvSpPr>
        <p:spPr>
          <a:xfrm>
            <a:off x="35426815" y="17428662"/>
            <a:ext cx="1365651" cy="3675009"/>
          </a:xfrm>
          <a:prstGeom prst="rect">
            <a:avLst/>
          </a:prstGeom>
          <a:solidFill>
            <a:srgbClr val="8B1945">
              <a:alpha val="498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48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21242</TotalTime>
  <Words>979</Words>
  <Application>Microsoft Macintosh PowerPoint</Application>
  <PresentationFormat>Custom</PresentationFormat>
  <Paragraphs>137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Cambria Math</vt:lpstr>
      <vt:lpstr>CMSS10</vt:lpstr>
      <vt:lpstr>Georgia</vt:lpstr>
      <vt:lpstr>Helvetica Neue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Kuruppu, Kuruppumullage Don Chatura</dc:creator>
  <cp:lastModifiedBy>Kuruppumullage Don Chatura Kuruppu</cp:lastModifiedBy>
  <cp:revision>95</cp:revision>
  <dcterms:created xsi:type="dcterms:W3CDTF">2022-04-27T21:45:51Z</dcterms:created>
  <dcterms:modified xsi:type="dcterms:W3CDTF">2024-07-09T16:20:45Z</dcterms:modified>
</cp:coreProperties>
</file>