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65"/>
    <p:restoredTop sz="94637"/>
  </p:normalViewPr>
  <p:slideViewPr>
    <p:cSldViewPr snapToGrid="0">
      <p:cViewPr varScale="1">
        <p:scale>
          <a:sx n="84" d="100"/>
          <a:sy n="84" d="100"/>
        </p:scale>
        <p:origin x="208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0138B-791C-7040-9BA2-82942651FDE9}" type="datetimeFigureOut">
              <a:rPr lang="en-US" smtClean="0"/>
              <a:t>5/9/24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FE4F0-13F2-014F-9EC0-AAB337DFE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7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FE4F0-13F2-014F-9EC0-AAB337DFE5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72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BB60-B554-04A0-D621-2FC2AA975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0576C-A36D-F523-1F29-AD36A8EF9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C0162-46EC-C5D5-2CD0-8BA90529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F9DF-EE53-EE4F-A93D-B99204755B83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4B093-B5B1-155B-5960-5DEAD5ADF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31562-2638-7398-59D5-8B49C26A5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08FAE-D717-D58A-FE84-69DAA8DDC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AA0E8-73C4-4086-D57E-C19376094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FDB12-CAFC-E01F-C75B-1C5FB954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09AE-93E1-BB47-9BEE-58BF4CDB6677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6304B-6A79-AFA2-9188-397A592D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E6844-C870-8591-5D58-D157116E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7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1A7305-8CB1-E7B0-5950-149BCDDF2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3C5D6-B4D4-03F1-6D52-208A3ABB9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6B36D-7E0B-6DF4-3066-0DE1F33E8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3834-2E94-EB4A-AF63-A874902156FF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9241F-8E47-1CC6-BEA5-C5C4F3D3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5E0F0-8A8E-6019-1B85-8031710A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6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30F8-4FFE-A807-E21E-0B0BFEC8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D6D26-05AE-8250-6CE7-1C92C9591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FB304-0FAD-0C45-09F8-A73FBBE4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DAF4-EEE8-BA47-8212-CB05AC663B39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C9849-9FB0-1D40-D8A6-E789A0F5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3689B-F703-DD0B-B9B3-2040B9ABA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9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CB05-C810-A4EB-644A-030F1C2D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18CD9-75E7-B817-A8BC-D86C9D240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20EC8-970F-21F1-DF9D-CD9A9CAE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7FC2-F270-5C44-AFB6-63D24B841B5E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B4096-1D17-2238-8401-0031405AB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36B5D-5066-A2ED-06E1-3B788078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4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D7ECB-C040-3D0A-7535-31FFDD9E0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A106C-FF1C-F43C-B9E5-AB73C0838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82B24-BD72-396B-4391-E001B4EF8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A595D-D21C-15E6-55CD-60D1B09F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EB4B-0783-9541-B519-5B35703E8597}" type="datetime1">
              <a:rPr lang="en-US" smtClean="0"/>
              <a:t>5/9/24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E6BC5-E59A-5D64-EC61-8B86D5EF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E2459-092A-B350-4745-93DB417A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8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DE2C7-1AE4-2A3F-684C-21C9D436C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D61C8-C0ED-68B3-B770-75F66F227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AEA18-5FDA-64A2-2D4E-F617CB10B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63557-9BDD-CBDA-27CC-F2F7811A0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6277D-F3F5-CC9A-709A-EE4B91FD1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EE29FB-6BA1-6BF7-EC2A-801ED363E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0552-43D2-A941-8490-27A3E710D05F}" type="datetime1">
              <a:rPr lang="en-US" smtClean="0"/>
              <a:t>5/9/24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900AC1-2C1F-DAC8-FCE8-B76E15AC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D980A-8B9E-89C1-E76E-C3FD4A4A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5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94776-065A-480F-49CE-56C412C6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7CBB4-526B-ADC8-F7CB-0FF20C97A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D1E5-C23E-D74A-ADDC-33A57C917F29}" type="datetime1">
              <a:rPr lang="en-US" smtClean="0"/>
              <a:t>5/9/24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9189F8-83A3-B344-13FD-E9B8CD1A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401BD-7C04-1F54-D609-B9820041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3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FA7DA-9B54-3C12-BDE6-87BB7FBF8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7C4-AADA-EF49-9F4E-BB0AC6134502}" type="datetime1">
              <a:rPr lang="en-US" smtClean="0"/>
              <a:t>5/9/24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B4A62-7307-1E9D-DD8E-1C4A18B9D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04691-4C43-3B05-8643-8CEA1BAB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7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D620-FEE1-37D3-AC97-A0FACA48B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FA35A-1248-1027-F620-F18E1E470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0E574-575E-F526-F275-9767F6E18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48413-E09E-633D-95D7-E9263E283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4D31-7173-1340-BCFB-F638E33C4701}" type="datetime1">
              <a:rPr lang="en-US" smtClean="0"/>
              <a:t>5/9/24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85EB6-A7EC-6932-084B-47D1023F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B352D-8B99-B503-CC02-9F0BF486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6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9B486-CE64-E96B-C5B3-91978DEEA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0B378-5E99-4F56-BBE3-F0A040671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A02AA-9AF1-15D4-F854-60A6901B0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7257A-EB8A-8973-5604-7D0C8FD78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DD9D-5E48-E646-A349-E7F1FF90390E}" type="datetime1">
              <a:rPr lang="en-US" smtClean="0"/>
              <a:t>5/9/24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330DC-2CDC-DBBC-8C6D-7EC54D523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5E41E-6785-0BC4-48D0-E489CEDC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51CED-BD0F-C46C-9AFF-49F1D4E0E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87F09-1D9D-AF47-CF71-133EA7E6B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F2E41-5469-0FAF-A77D-3AB3592FD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511D-ED6E-9C48-8731-4D81794BE7A6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305CA-8CF0-EE7D-0088-DA9F0C1AD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66B4A-E04E-1077-8999-F17FB7ACA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28CCF-EFFF-5C48-B725-862325332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5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E452A-22E0-12F4-36F3-818AD30DB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Tape rates for CREST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49E4F-E488-69E6-3ED6-123E5DA9B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Dmitry Litvintsev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98318-1950-8403-0E93-1962FAC1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9F31-63B3-B940-8718-289CC02DCCDE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B47AA-1828-C696-0380-380E94B6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B6D0B-C86C-7469-21C0-AEFBE124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7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A73A0-D58C-A7D3-5F3A-0CB65E4D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B0315-DFF5-BFEA-4F9E-143EA2DD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made tape I/O rate projections till the end of 2032.</a:t>
            </a:r>
          </a:p>
          <a:p>
            <a:r>
              <a:rPr lang="en-US" dirty="0"/>
              <a:t>The main assumption of these projections – that daily tape I/O rate is proportional to total data volume on tape. This seems to be a correct assumption when looking at historic data.</a:t>
            </a:r>
          </a:p>
          <a:p>
            <a:r>
              <a:rPr lang="en-US" dirty="0"/>
              <a:t>The daily I/O tape rate can be decreased by larger cache / tape volume ratio and reduction of data being analyzed (nano AOD etc.)</a:t>
            </a:r>
          </a:p>
          <a:p>
            <a:r>
              <a:rPr lang="en-US" dirty="0"/>
              <a:t>Adoption of newer tape technology is crucial not only for meeting expected tape volume requirements but to providing matching overall I/O rate utilizing minimum number of tape libraries.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9CC33-66B5-60C5-C7F6-663B584D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DAF4-EEE8-BA47-8212-CB05AC663B39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893DE-BB9B-1A2E-07D9-56778F55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91884-5C87-CBB3-A641-AA4C6F1C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3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0ACA-72F9-4F01-7BAF-FBEFD604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41CD-2294-2EDA-8351-73A71E5FB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 what are the tape I/O requirements going forward.</a:t>
            </a:r>
          </a:p>
          <a:p>
            <a:r>
              <a:rPr lang="en-US" dirty="0"/>
              <a:t>Translate these into amount of tape drives needed to satisfy these requirements. </a:t>
            </a:r>
          </a:p>
          <a:p>
            <a:r>
              <a:rPr lang="en-US" dirty="0"/>
              <a:t>Use simplistic assumption that as the amount of data stored on tape grows so does the daily I/O rate. In this talk:</a:t>
            </a:r>
          </a:p>
          <a:p>
            <a:pPr lvl="1"/>
            <a:r>
              <a:rPr lang="en-US" dirty="0"/>
              <a:t>We will check of this assumption holds true base on existing historical data</a:t>
            </a:r>
          </a:p>
          <a:p>
            <a:pPr lvl="1"/>
            <a:r>
              <a:rPr lang="en-US" dirty="0"/>
              <a:t>Make projections into the future based on the trends of existing and projected data.</a:t>
            </a:r>
          </a:p>
          <a:p>
            <a:r>
              <a:rPr lang="en-US" dirty="0"/>
              <a:t>Projected annual data volumes were taken from spreadsheets provided by Lisa for CREST document.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368DD-2721-75DF-AF91-D878116A3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DAF4-EEE8-BA47-8212-CB05AC663B39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77058-43D7-C373-F745-F39A1758A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B73A1-0856-0D49-3715-E5B3DE60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4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C0FC-D649-A9AD-EC02-C8197E312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data: Tape usage projections </a:t>
            </a:r>
          </a:p>
        </p:txBody>
      </p:sp>
      <p:pic>
        <p:nvPicPr>
          <p:cNvPr id="8" name="Content Placeholder 7" descr="Chart, bar chart&#10;&#10;Description automatically generated">
            <a:extLst>
              <a:ext uri="{FF2B5EF4-FFF2-40B4-BE49-F238E27FC236}">
                <a16:creationId xmlns:a16="http://schemas.microsoft.com/office/drawing/2014/main" id="{1EA59B54-667A-8F21-15D3-FAEE91FC74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0280" y="1416368"/>
            <a:ext cx="7741920" cy="477418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9C7F0-0BF1-757E-3C31-8D2E0B04B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DAF4-EEE8-BA47-8212-CB05AC663B39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E7845-020B-2CA9-B27B-CF5150DC9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0574F-8D2F-4A6F-05C1-ECCBF1D4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51986-860A-1495-CC1A-C946EC295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Projecting: how many libraries will be needed</a:t>
            </a:r>
          </a:p>
        </p:txBody>
      </p:sp>
      <p:pic>
        <p:nvPicPr>
          <p:cNvPr id="8" name="Content Placeholder 7" descr="Chart, funnel chart&#10;&#10;Description automatically generated">
            <a:extLst>
              <a:ext uri="{FF2B5EF4-FFF2-40B4-BE49-F238E27FC236}">
                <a16:creationId xmlns:a16="http://schemas.microsoft.com/office/drawing/2014/main" id="{8485D0D3-C17B-16C4-05DC-62AC8E1903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752" y="1776175"/>
            <a:ext cx="5497405" cy="278029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3C264-5682-047A-FDE8-3229E8F4A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DAF4-EEE8-BA47-8212-CB05AC663B3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FA248-F9F2-7A5F-EADE-3800888A9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2D7AA-A4CC-F473-31BB-191A89231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4</a:t>
            </a:fld>
            <a:endParaRPr lang="en-US"/>
          </a:p>
        </p:txBody>
      </p:sp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F30A65A6-04C6-C524-0AAD-7359AE945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022" y="1776175"/>
            <a:ext cx="5779423" cy="26224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59FED7D-9A0F-A69A-CC67-8DA3BFED66F2}"/>
              </a:ext>
            </a:extLst>
          </p:cNvPr>
          <p:cNvSpPr txBox="1"/>
          <p:nvPr/>
        </p:nvSpPr>
        <p:spPr>
          <a:xfrm>
            <a:off x="7604494" y="5160558"/>
            <a:ext cx="244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CMS: 4 libraries by 2032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856517-FAAF-1737-DAB4-C7A95490BA25}"/>
              </a:ext>
            </a:extLst>
          </p:cNvPr>
          <p:cNvSpPr txBox="1"/>
          <p:nvPr/>
        </p:nvSpPr>
        <p:spPr>
          <a:xfrm>
            <a:off x="1604523" y="5160558"/>
            <a:ext cx="2586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Public: 4 libraries by 2032</a:t>
            </a:r>
          </a:p>
        </p:txBody>
      </p:sp>
    </p:spTree>
    <p:extLst>
      <p:ext uri="{BB962C8B-B14F-4D97-AF65-F5344CB8AC3E}">
        <p14:creationId xmlns:p14="http://schemas.microsoft.com/office/powerpoint/2010/main" val="43564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3CF74-1B50-121E-6FC1-AFF40ED34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90513"/>
            <a:ext cx="1134903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I/O rate current tape volume demands:</a:t>
            </a:r>
            <a:br>
              <a:rPr lang="en-US" dirty="0"/>
            </a:br>
            <a:r>
              <a:rPr lang="en-US" dirty="0"/>
              <a:t>3 month window of tape transfers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47C1C-853A-39C2-2A1D-BF6E67B28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DAF4-EEE8-BA47-8212-CB05AC663B39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FA21E-8B71-EBFE-F39B-40003B092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6097F-131E-6719-606B-3F04612D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84BCF7-01DD-8F84-C307-A0EF227BBB4A}"/>
              </a:ext>
            </a:extLst>
          </p:cNvPr>
          <p:cNvSpPr txBox="1"/>
          <p:nvPr/>
        </p:nvSpPr>
        <p:spPr>
          <a:xfrm>
            <a:off x="7672388" y="1742637"/>
            <a:ext cx="43581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daily rate was about 300 TiB/day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number of active drives 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LTO8 drive speed is 360 MB/s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100% at max rate would have given us </a:t>
            </a:r>
            <a:r>
              <a:rPr lang="en-US"/>
              <a:t>1400 TiB</a:t>
            </a:r>
            <a:r>
              <a:rPr lang="en-US" dirty="0"/>
              <a:t>/day rate for 50 drives.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Our efficiency is 20% compared to max rate. 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604E6236-65BE-6F65-78C0-CC3EEF2925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562" y="1131888"/>
            <a:ext cx="7305145" cy="4383087"/>
          </a:xfrm>
        </p:spPr>
      </p:pic>
    </p:spTree>
    <p:extLst>
      <p:ext uri="{BB962C8B-B14F-4D97-AF65-F5344CB8AC3E}">
        <p14:creationId xmlns:p14="http://schemas.microsoft.com/office/powerpoint/2010/main" val="168898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FA37E-CAED-3E63-CCB0-94732E8F4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(mostly IF) volume on tape per year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5D55359-F1C4-1011-731C-EA3BFBD22F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587" y="1681163"/>
            <a:ext cx="6832601" cy="428148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3A209-37C4-E1F2-DFAB-8EFDCC3C1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DAF4-EEE8-BA47-8212-CB05AC663B39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E7E47-3574-43B2-2151-57A979E78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C628E-874D-6A7F-7E5E-91175089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0C3413-839E-8AEF-7A28-F38EB4C8CF68}"/>
              </a:ext>
            </a:extLst>
          </p:cNvPr>
          <p:cNvSpPr txBox="1"/>
          <p:nvPr/>
        </p:nvSpPr>
        <p:spPr>
          <a:xfrm>
            <a:off x="6096000" y="3238689"/>
            <a:ext cx="5448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Projected slope (beyond year 2023) is not as steep as historical data, but close.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Expect to write 25 PB/year</a:t>
            </a:r>
          </a:p>
        </p:txBody>
      </p:sp>
    </p:spTree>
    <p:extLst>
      <p:ext uri="{BB962C8B-B14F-4D97-AF65-F5344CB8AC3E}">
        <p14:creationId xmlns:p14="http://schemas.microsoft.com/office/powerpoint/2010/main" val="187840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B603-83E0-174D-7B9E-C1DB7B565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304" y="351057"/>
            <a:ext cx="10515600" cy="1325563"/>
          </a:xfrm>
        </p:spPr>
        <p:txBody>
          <a:bodyPr/>
          <a:lstStyle/>
          <a:p>
            <a:r>
              <a:rPr lang="en-US" dirty="0"/>
              <a:t>Public daily rate projections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00ED185-FB05-6E59-3EBB-64B3AB4FE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42" y="1510249"/>
            <a:ext cx="6873877" cy="4124326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1644A-ABAF-3A59-5279-A785C1899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DAF4-EEE8-BA47-8212-CB05AC663B39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90F33-3EA1-1796-DC17-33431E409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34704-50EC-34AB-EE45-B14C84CD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C2C7EA-EF08-2B4F-FAA2-3255BED316DD}"/>
              </a:ext>
            </a:extLst>
          </p:cNvPr>
          <p:cNvSpPr txBox="1"/>
          <p:nvPr/>
        </p:nvSpPr>
        <p:spPr>
          <a:xfrm>
            <a:off x="7015638" y="781387"/>
            <a:ext cx="517636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Purple lines: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Average daily transfer rate (sum(all transferred)/365) for that year.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Liner fit of data on interval [2016:2024] yields rate increase of 32 TiB/day each year.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Green lines: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For each year find a day with maximum transferred on that day. Plot that.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Linear of data on interval [2016:2024] yields rate increase of 66 TiB/day each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Taking midpoint at the end of 2032 we expect to match 900 TiB/day.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Assuming LTO9 speed of 400 MB/s and 50% (we expect CTA to have better efficiency that </a:t>
            </a:r>
            <a:r>
              <a:rPr lang="en-US" sz="2000" dirty="0" err="1"/>
              <a:t>Enstore</a:t>
            </a:r>
            <a:r>
              <a:rPr lang="en-US" sz="2000" dirty="0"/>
              <a:t>, but still use conservative number). We will need 60 LTO9 drives for public system.</a:t>
            </a:r>
          </a:p>
        </p:txBody>
      </p:sp>
    </p:spTree>
    <p:extLst>
      <p:ext uri="{BB962C8B-B14F-4D97-AF65-F5344CB8AC3E}">
        <p14:creationId xmlns:p14="http://schemas.microsoft.com/office/powerpoint/2010/main" val="384920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E2E50-30E0-0F0C-9544-4490B03F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volume on tape per year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3BB4931-1611-6794-E3F6-3B85B21687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412" y="1543844"/>
            <a:ext cx="6761427" cy="4056856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886C-C28B-1F35-7FDB-C8A351AE1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DAF4-EEE8-BA47-8212-CB05AC663B39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0B341-E208-1042-214E-0B07136E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2D3FB-6B8B-F7A4-DA11-B429C240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3829B8-978A-1E9C-18B7-D4C491E167AF}"/>
              </a:ext>
            </a:extLst>
          </p:cNvPr>
          <p:cNvSpPr txBox="1"/>
          <p:nvPr/>
        </p:nvSpPr>
        <p:spPr>
          <a:xfrm>
            <a:off x="6210300" y="3137862"/>
            <a:ext cx="54054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Till 2030  slope  is similar to Public – 20 PiB/year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HL LHC the volume per year increases by factor of 6 –&gt; 126 PiB/year</a:t>
            </a:r>
          </a:p>
        </p:txBody>
      </p:sp>
    </p:spTree>
    <p:extLst>
      <p:ext uri="{BB962C8B-B14F-4D97-AF65-F5344CB8AC3E}">
        <p14:creationId xmlns:p14="http://schemas.microsoft.com/office/powerpoint/2010/main" val="338788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9D223-1633-ED99-103D-A88345CE4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rate projections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2480ABF-0CFE-B1AB-ECA4-6937A58A17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655" y="1479153"/>
            <a:ext cx="6499490" cy="389969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E3B9-FD1A-6662-DBC3-C06F7FB7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DAF4-EEE8-BA47-8212-CB05AC663B39}" type="datetime1">
              <a:rPr lang="en-US" smtClean="0"/>
              <a:t>5/9/24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9F774-F1BA-3F4A-7538-8A87EF73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Dmitry Litvintsev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141AE-D764-8E56-1C01-E0CAF5B7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8CCF-EFFF-5C48-B725-862325332336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A017E4-647A-854A-6E8B-2E89505E8F60}"/>
              </a:ext>
            </a:extLst>
          </p:cNvPr>
          <p:cNvSpPr txBox="1"/>
          <p:nvPr/>
        </p:nvSpPr>
        <p:spPr>
          <a:xfrm>
            <a:off x="6815905" y="1479153"/>
            <a:ext cx="51763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Rate projection till 2030 follows Public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After that, we need to multiply by 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Mid point in Dec  2032 is 900 TiB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6 x 900 = 5400 TiB/day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 Assuming LTO9 speed of 400 MB/s and 50% (we expect CTA to have better efficiency that </a:t>
            </a:r>
            <a:r>
              <a:rPr lang="en-US" sz="2000" dirty="0" err="1"/>
              <a:t>Enstore</a:t>
            </a:r>
            <a:r>
              <a:rPr lang="en-US" sz="2000" dirty="0"/>
              <a:t>, but still use conservative number). </a:t>
            </a:r>
            <a:r>
              <a:rPr lang="en-US" sz="2000" b="1" dirty="0"/>
              <a:t>We will need 343 LTO9 drives </a:t>
            </a:r>
            <a:r>
              <a:rPr lang="en-US" sz="2000" dirty="0"/>
              <a:t>for CMS 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Silver bullet: LTO10 will offer almost factor of two speed boots ~ 700 MB/s.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Therefore we expect to need under 200 drives that fit into 4 libraries (expected).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265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659</Words>
  <Application>Microsoft Macintosh PowerPoint</Application>
  <PresentationFormat>Widescreen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Tape rates for CREST</vt:lpstr>
      <vt:lpstr>Goal</vt:lpstr>
      <vt:lpstr>Input data: Tape usage projections </vt:lpstr>
      <vt:lpstr>Projecting: how many libraries will be needed</vt:lpstr>
      <vt:lpstr>What I/O rate current tape volume demands: 3 month window of tape transfers </vt:lpstr>
      <vt:lpstr>Public (mostly IF) volume on tape per year</vt:lpstr>
      <vt:lpstr>Public daily rate projections</vt:lpstr>
      <vt:lpstr>CMS volume on tape per year</vt:lpstr>
      <vt:lpstr>CMS rate projections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Tape rates for Crest</dc:title>
  <dc:creator>Dmitry O Litvintsev</dc:creator>
  <cp:lastModifiedBy>Dmitry O Litvintsev</cp:lastModifiedBy>
  <cp:revision>9</cp:revision>
  <dcterms:created xsi:type="dcterms:W3CDTF">2024-02-16T16:01:20Z</dcterms:created>
  <dcterms:modified xsi:type="dcterms:W3CDTF">2024-05-10T18:50:05Z</dcterms:modified>
</cp:coreProperties>
</file>