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8"/>
  </p:notesMasterIdLst>
  <p:handoutMasterIdLst>
    <p:handoutMasterId r:id="rId49"/>
  </p:handoutMasterIdLst>
  <p:sldIdLst>
    <p:sldId id="294" r:id="rId2"/>
    <p:sldId id="2539" r:id="rId3"/>
    <p:sldId id="1805" r:id="rId4"/>
    <p:sldId id="2496" r:id="rId5"/>
    <p:sldId id="2536" r:id="rId6"/>
    <p:sldId id="2534" r:id="rId7"/>
    <p:sldId id="2541" r:id="rId8"/>
    <p:sldId id="388" r:id="rId9"/>
    <p:sldId id="299" r:id="rId10"/>
    <p:sldId id="2543" r:id="rId11"/>
    <p:sldId id="2545" r:id="rId12"/>
    <p:sldId id="2546" r:id="rId13"/>
    <p:sldId id="2542" r:id="rId14"/>
    <p:sldId id="2562" r:id="rId15"/>
    <p:sldId id="2540" r:id="rId16"/>
    <p:sldId id="2581" r:id="rId17"/>
    <p:sldId id="2559" r:id="rId18"/>
    <p:sldId id="2547" r:id="rId19"/>
    <p:sldId id="2552" r:id="rId20"/>
    <p:sldId id="390" r:id="rId21"/>
    <p:sldId id="395" r:id="rId22"/>
    <p:sldId id="2561" r:id="rId23"/>
    <p:sldId id="2548" r:id="rId24"/>
    <p:sldId id="2560" r:id="rId25"/>
    <p:sldId id="2565" r:id="rId26"/>
    <p:sldId id="2550" r:id="rId27"/>
    <p:sldId id="2551" r:id="rId28"/>
    <p:sldId id="2566" r:id="rId29"/>
    <p:sldId id="2570" r:id="rId30"/>
    <p:sldId id="2557" r:id="rId31"/>
    <p:sldId id="2567" r:id="rId32"/>
    <p:sldId id="2571" r:id="rId33"/>
    <p:sldId id="2558" r:id="rId34"/>
    <p:sldId id="2568" r:id="rId35"/>
    <p:sldId id="2553" r:id="rId36"/>
    <p:sldId id="2556" r:id="rId37"/>
    <p:sldId id="2578" r:id="rId38"/>
    <p:sldId id="2580" r:id="rId39"/>
    <p:sldId id="2574" r:id="rId40"/>
    <p:sldId id="2577" r:id="rId41"/>
    <p:sldId id="2569" r:id="rId42"/>
    <p:sldId id="2573" r:id="rId43"/>
    <p:sldId id="2572" r:id="rId44"/>
    <p:sldId id="2579" r:id="rId45"/>
    <p:sldId id="2564" r:id="rId46"/>
    <p:sldId id="2555" r:id="rId47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C5AE0B2-A16D-41E8-9948-DD84785890E9}">
          <p14:sldIdLst>
            <p14:sldId id="294"/>
            <p14:sldId id="2539"/>
            <p14:sldId id="1805"/>
            <p14:sldId id="2496"/>
            <p14:sldId id="2536"/>
            <p14:sldId id="2534"/>
            <p14:sldId id="2541"/>
            <p14:sldId id="388"/>
            <p14:sldId id="299"/>
            <p14:sldId id="2543"/>
            <p14:sldId id="2545"/>
            <p14:sldId id="2546"/>
            <p14:sldId id="2542"/>
            <p14:sldId id="2562"/>
            <p14:sldId id="2540"/>
            <p14:sldId id="2581"/>
            <p14:sldId id="2559"/>
            <p14:sldId id="2547"/>
            <p14:sldId id="2552"/>
            <p14:sldId id="390"/>
            <p14:sldId id="395"/>
            <p14:sldId id="2561"/>
            <p14:sldId id="2548"/>
            <p14:sldId id="2560"/>
            <p14:sldId id="2565"/>
            <p14:sldId id="2550"/>
            <p14:sldId id="2551"/>
            <p14:sldId id="2566"/>
            <p14:sldId id="2570"/>
            <p14:sldId id="2557"/>
            <p14:sldId id="2567"/>
            <p14:sldId id="2571"/>
            <p14:sldId id="2558"/>
            <p14:sldId id="2568"/>
            <p14:sldId id="2553"/>
            <p14:sldId id="2556"/>
            <p14:sldId id="2578"/>
            <p14:sldId id="2580"/>
            <p14:sldId id="2574"/>
            <p14:sldId id="2577"/>
            <p14:sldId id="2569"/>
            <p14:sldId id="2573"/>
            <p14:sldId id="2572"/>
            <p14:sldId id="2579"/>
          </p14:sldIdLst>
        </p14:section>
        <p14:section name="Backup Slides" id="{BE5917C0-1621-4540-87F4-309DCB734572}">
          <p14:sldIdLst>
            <p14:sldId id="2564"/>
            <p14:sldId id="25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A1A3A6"/>
    <a:srgbClr val="50504E"/>
    <a:srgbClr val="404040"/>
    <a:srgbClr val="004C97"/>
    <a:srgbClr val="4E4E4E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6" autoAdjust="0"/>
    <p:restoredTop sz="87347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1592" y="20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Peer Review to after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5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color coding and refer to everything has checked and approved by owners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76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that a FESHM note cannot be approved until after the vessel is constructed and a pressure test is conducted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3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FD47AD5-74C3-A549-B327-F114A050CC3C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849A6E4-351F-FA4D-8D2A-821C130955EE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912541E-3FA8-5743-927A-54CB13A7D503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70145-BDB3-3940-89F9-AA79D8296B7A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2" y="6488432"/>
            <a:ext cx="5224409" cy="187325"/>
          </a:xfrm>
        </p:spPr>
        <p:txBody>
          <a:bodyPr/>
          <a:lstStyle/>
          <a:p>
            <a:pPr>
              <a:defRPr/>
            </a:pPr>
            <a:r>
              <a:rPr lang="en-US"/>
              <a:t>M. Kiburg | FDR Intro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4" y="6488432"/>
            <a:ext cx="525463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428625" indent="-21193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644129" indent="-175022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856060" indent="-17026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1031081" indent="-175022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2"/>
            <a:ext cx="82362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3FDF4DC-7BCF-444D-A0C5-6DE4D8BF433B}" type="datetime1">
              <a:rPr lang="en-US" smtClean="0"/>
              <a:t>6/26/24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29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2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11.15.2023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Kiburg | Intro NBI FDR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4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6238" y="6488432"/>
            <a:ext cx="54864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r>
              <a:rPr lang="en-US"/>
              <a:t>M. Kiburg | Intro NBI FDR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1039" y="6488432"/>
            <a:ext cx="525463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428625" indent="-21193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644129" indent="-175022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856060" indent="-17026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1031081" indent="-175022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levelxxxxxxxxxxxxxxxxxxxxxxxxxxxxxxxxxxxxxxxxxxxxxxxxxxxxxxxxxxxxxxxxxxxxxxxxxxxxxxxxxxxx</a:t>
            </a:r>
          </a:p>
          <a:p>
            <a:pPr lvl="2"/>
            <a:r>
              <a:rPr lang="en-US" dirty="0"/>
              <a:t>Third levelxxxxxxxxxxxxxxxxxxxxxxxxxxxxxxxxxxxxxxxxxxxxxxxxxxxxxxxxxxxxxxxxxxxxxxxxxxxxxxxxxxxxxxxxxxxxxxxxxx</a:t>
            </a:r>
          </a:p>
          <a:p>
            <a:pPr lvl="3"/>
            <a:r>
              <a:rPr lang="en-US" dirty="0"/>
              <a:t>Fourth levelxxxxxxxxxxxxxxxxxxxxxxxxxxxxxxxxxxxxxxxxxxxxxxxxxxxxxxxxxxxxxxxxxxxxxxxxxxxxxxxxxxxxxxxxxxxxxxxxxxxx</a:t>
            </a:r>
          </a:p>
          <a:p>
            <a:pPr lvl="4"/>
            <a:r>
              <a:rPr lang="en-US" dirty="0"/>
              <a:t>Fifth levelxxxxxxxxxxxxxxxxxxxxxxxxxxxxxxxxxxxxxxxxxxxxxxxxxxxxxxxxxxxxxxxxxxxxxxxxxxxxxxxxxxxxxxxxxxxxxxxxxxxxxxxxxxxxxxxxx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2"/>
            <a:ext cx="76089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11.15.2023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7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241A09C-1230-5441-AD3B-CC1F20B3EF7E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024B77D-5C25-9545-A207-0FDEAA78067A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2609700-DB47-004E-A22E-60CB362405FF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  <p:sldLayoutId id="2147484131" r:id="rId1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Quinn Peterson</a:t>
            </a:r>
          </a:p>
          <a:p>
            <a:r>
              <a:rPr lang="en-US" sz="1600" dirty="0"/>
              <a:t>Decay Pipe Windows FDR</a:t>
            </a:r>
          </a:p>
          <a:p>
            <a:r>
              <a:rPr lang="en-US" sz="1600" dirty="0"/>
              <a:t>26 June 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Decay Pipe Windows Final Design Review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9897-C9CD-ABE0-5ED6-6A015E18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Windows 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AD916-4923-21A3-E8B4-888E1F86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16087-2A49-DD32-1CA7-294F4DF8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80A3E9-36C7-DC97-86B9-7A962A0C65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62566"/>
            <a:ext cx="8293100" cy="514837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Requirements:</a:t>
            </a:r>
          </a:p>
          <a:p>
            <a:pPr marL="285750" indent="-285750"/>
            <a:r>
              <a:rPr lang="en-US" sz="1400" u="sng" dirty="0"/>
              <a:t>USDP Window:</a:t>
            </a:r>
          </a:p>
          <a:p>
            <a:pPr marL="522351" lvl="1" indent="-285750"/>
            <a:r>
              <a:rPr lang="en-US" sz="1400" dirty="0"/>
              <a:t>1. Shall be replaceable consistent with safety practices</a:t>
            </a:r>
          </a:p>
          <a:p>
            <a:pPr marL="522351" lvl="1" indent="-285750"/>
            <a:r>
              <a:rPr lang="en-US" sz="1400" dirty="0"/>
              <a:t>2. Shall incorporate best practices to maximize lifetime</a:t>
            </a:r>
          </a:p>
          <a:p>
            <a:pPr marL="522351" lvl="1" indent="-285750"/>
            <a:r>
              <a:rPr lang="en-US" sz="1400" dirty="0"/>
              <a:t>3. Shall have a maximum leak rate of 200 cubic feet helium per year</a:t>
            </a:r>
          </a:p>
          <a:p>
            <a:pPr marL="522351" lvl="1" indent="-285750"/>
            <a:r>
              <a:rPr lang="en-US" sz="1400" dirty="0"/>
              <a:t>4. Shall be transparent to the beam as conventionally possible while meeting accepted engineering standards for pressure safety and facility lifetime requirements</a:t>
            </a:r>
          </a:p>
          <a:p>
            <a:pPr marL="522351" lvl="1" indent="-285750"/>
            <a:r>
              <a:rPr lang="en-US" sz="1400" strike="sngStrike" dirty="0"/>
              <a:t>5. Shall minimize decay pipe helium loss when a window replacement is required</a:t>
            </a:r>
          </a:p>
          <a:p>
            <a:pPr marL="737855" lvl="2" indent="-285750"/>
            <a:r>
              <a:rPr lang="en-US" sz="1200" dirty="0">
                <a:solidFill>
                  <a:srgbClr val="FF0000"/>
                </a:solidFill>
              </a:rPr>
              <a:t>Requirement 5 falls under the scope of the Remote Exchange Mechanism and will be reviewed during its FDR</a:t>
            </a:r>
          </a:p>
          <a:p>
            <a:pPr marL="285750" indent="-285750"/>
            <a:r>
              <a:rPr lang="en-US" sz="1400" u="sng" dirty="0"/>
              <a:t>DSDP Window:</a:t>
            </a:r>
          </a:p>
          <a:p>
            <a:pPr marL="522351" lvl="1" indent="-285750"/>
            <a:r>
              <a:rPr lang="en-US" sz="1400" dirty="0"/>
              <a:t>1. Shall be designed such that it will not require replacement</a:t>
            </a:r>
          </a:p>
          <a:p>
            <a:pPr marL="522351" lvl="1" indent="-285750"/>
            <a:r>
              <a:rPr lang="en-US" sz="1400" dirty="0"/>
              <a:t>2. Shall incorporate best practices to maximize lifetime and consider corrosion in addition to thermal and pressure</a:t>
            </a:r>
          </a:p>
          <a:p>
            <a:pPr marL="285750" indent="-285750"/>
            <a:r>
              <a:rPr lang="en-US" sz="1400" u="sng" dirty="0"/>
              <a:t>Absorber:</a:t>
            </a:r>
          </a:p>
          <a:p>
            <a:pPr marL="522351" lvl="1" indent="-285750"/>
            <a:r>
              <a:rPr lang="en-US" sz="1400" dirty="0"/>
              <a:t>The absorber shall sustain at least 2 successive accident beam pulses without damage to components or loss of functional ability</a:t>
            </a:r>
          </a:p>
          <a:p>
            <a:pPr marL="737855" lvl="2" indent="-285750"/>
            <a:r>
              <a:rPr lang="en-US" sz="1200" dirty="0">
                <a:solidFill>
                  <a:srgbClr val="FF0000"/>
                </a:solidFill>
              </a:rPr>
              <a:t>While this is not a Decay Windows requirement, the windows must be able to sustain the accident case as well</a:t>
            </a:r>
          </a:p>
          <a:p>
            <a:pPr marL="737855" lvl="2" indent="-285750"/>
            <a:r>
              <a:rPr lang="en-US" sz="1200" dirty="0">
                <a:solidFill>
                  <a:srgbClr val="FF0000"/>
                </a:solidFill>
              </a:rPr>
              <a:t>Accident case is defined as No-Target beam activation.</a:t>
            </a:r>
          </a:p>
          <a:p>
            <a:pPr marL="522351" lvl="1" indent="-285750"/>
            <a:endParaRPr lang="en-US" sz="165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3F81B3-2C8F-9954-6324-826CF7A8D2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</p:spTree>
    <p:extLst>
      <p:ext uri="{BB962C8B-B14F-4D97-AF65-F5344CB8AC3E}">
        <p14:creationId xmlns:p14="http://schemas.microsoft.com/office/powerpoint/2010/main" val="290988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B975-02C5-24B6-801E-FBAB8C51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Windows Beamline Interfaces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4CB83-B729-64B3-C365-A55DB2B4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C0D12-EBB2-AADA-3ECB-66657577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575BA4-0097-619C-B23F-14555FA52E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F13B5-D4C7-BFB4-0650-B545EAB63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862925"/>
            <a:ext cx="8152917" cy="4215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31827C-57D8-9E3E-9931-BB0B4D7495CA}"/>
              </a:ext>
            </a:extLst>
          </p:cNvPr>
          <p:cNvSpPr/>
          <p:nvPr/>
        </p:nvSpPr>
        <p:spPr>
          <a:xfrm>
            <a:off x="253494" y="2728680"/>
            <a:ext cx="8637012" cy="246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B19A7-75C3-94DA-3932-949AC457CF40}"/>
              </a:ext>
            </a:extLst>
          </p:cNvPr>
          <p:cNvSpPr txBox="1"/>
          <p:nvPr/>
        </p:nvSpPr>
        <p:spPr>
          <a:xfrm>
            <a:off x="213899" y="5415671"/>
            <a:ext cx="863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Beam Windows Interfaces: ICD’s 20, 21, 30, 41, 61, 73, 122, 171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00ED27-3885-7F6F-C849-0F19EDBFB776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D3149-3E69-A8ED-8CBA-5D5562FBD8E8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151083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B975-02C5-24B6-801E-FBAB8C51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Windows Interfaces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4CB83-B729-64B3-C365-A55DB2B4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C0D12-EBB2-AADA-3ECB-66657577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575BA4-0097-619C-B23F-14555FA52E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2BFA577-C2BC-D3AE-1414-30CCC36D00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8790" y="880842"/>
            <a:ext cx="8293100" cy="48466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Beamline Interfaces</a:t>
            </a:r>
            <a:r>
              <a:rPr lang="en-US" sz="1800" dirty="0"/>
              <a:t>:</a:t>
            </a:r>
          </a:p>
          <a:p>
            <a:pPr marL="285750" indent="-285750"/>
            <a:r>
              <a:rPr lang="en-US" sz="1400" dirty="0"/>
              <a:t>20: BW to TH Shield Pile</a:t>
            </a:r>
          </a:p>
          <a:p>
            <a:pPr marL="285750" indent="-285750"/>
            <a:r>
              <a:rPr lang="en-US" sz="1400" dirty="0"/>
              <a:t>21: BW to RAW Water System</a:t>
            </a:r>
          </a:p>
          <a:p>
            <a:pPr marL="285750" indent="-285750"/>
            <a:r>
              <a:rPr lang="en-US" sz="1400" dirty="0"/>
              <a:t>30: BW to Remote Handling</a:t>
            </a:r>
          </a:p>
          <a:p>
            <a:pPr marL="285750" indent="-285750"/>
            <a:r>
              <a:rPr lang="en-US" sz="1400" dirty="0"/>
              <a:t>41: BW to Controls</a:t>
            </a:r>
          </a:p>
          <a:p>
            <a:pPr marL="285750" indent="-285750"/>
            <a:r>
              <a:rPr lang="en-US" sz="1400" dirty="0"/>
              <a:t>61: BW to Alignment</a:t>
            </a:r>
          </a:p>
          <a:p>
            <a:pPr marL="285750" indent="-285750"/>
            <a:r>
              <a:rPr lang="en-US" sz="1400" dirty="0"/>
              <a:t>73: BW To Installation Coordination</a:t>
            </a:r>
          </a:p>
          <a:p>
            <a:pPr marL="285750" indent="-285750"/>
            <a:r>
              <a:rPr lang="en-US" sz="1400" dirty="0"/>
              <a:t>122: BW to MARS Modeling</a:t>
            </a:r>
          </a:p>
          <a:p>
            <a:pPr marL="285750" indent="-285750"/>
            <a:r>
              <a:rPr lang="en-US" sz="1400" dirty="0"/>
              <a:t>171: BW to Decay Pipe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B050"/>
                </a:solidFill>
              </a:rPr>
              <a:t>All interfaces checked and approved by system owners</a:t>
            </a:r>
          </a:p>
          <a:p>
            <a:pPr marL="0" indent="0">
              <a:buNone/>
            </a:pPr>
            <a:endParaRPr lang="en-US" sz="1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b="1" dirty="0"/>
              <a:t>CF Interface:</a:t>
            </a:r>
          </a:p>
          <a:p>
            <a:pPr marL="285750" indent="-285750"/>
            <a:r>
              <a:rPr lang="en-US" sz="1400" dirty="0"/>
              <a:t>NSCF to Decay Pipe </a:t>
            </a:r>
          </a:p>
          <a:p>
            <a:pPr marL="522351" lvl="1" indent="-285750"/>
            <a:r>
              <a:rPr lang="en-US" sz="1250" dirty="0"/>
              <a:t>Controlled in separate document than Beamline Interfaces. (Located docdb-31052)</a:t>
            </a:r>
          </a:p>
          <a:p>
            <a:pPr marL="522351" lvl="1" indent="-285750"/>
            <a:r>
              <a:rPr lang="en-US" sz="1250" dirty="0">
                <a:solidFill>
                  <a:srgbClr val="00B050"/>
                </a:solidFill>
              </a:rPr>
              <a:t>Signed off by NSCF and Beamline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852CC8-8429-89C1-A6D0-3AC4A2E2AA5F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735FB-9B9B-B5ED-D08D-4E81888D686B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2758980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1B70-7969-9BD7-1D9B-BF8E031E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Windows Risks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5279F-6432-188A-9D0F-8E2C9EA6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105B-84A8-1A28-B665-5FB3163E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413FF4-65A1-7624-B5EA-D2FF0B675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23C752-D868-74F8-B458-E0AE7CC1F8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3742765" cy="4846638"/>
          </a:xfrm>
        </p:spPr>
        <p:txBody>
          <a:bodyPr/>
          <a:lstStyle/>
          <a:p>
            <a:r>
              <a:rPr lang="en-US" dirty="0"/>
              <a:t>Engineering Risk Assessment</a:t>
            </a:r>
          </a:p>
          <a:p>
            <a:r>
              <a:rPr lang="en-US" dirty="0"/>
              <a:t>Risk Register</a:t>
            </a:r>
          </a:p>
          <a:p>
            <a:pPr lvl="1"/>
            <a:r>
              <a:rPr lang="en-US" dirty="0"/>
              <a:t>Manufacturing/Procurement Issues</a:t>
            </a:r>
          </a:p>
          <a:p>
            <a:pPr lvl="2"/>
            <a:r>
              <a:rPr lang="en-US" dirty="0"/>
              <a:t>Contingency: 3mm thick USDP Window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BFAD2-8A34-C121-5BD9-3704941D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82" y="959223"/>
            <a:ext cx="4453320" cy="33628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950316-65B3-359D-88AD-85A179E0B240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DEE41-1BE8-6A2D-4E4A-E9EA8AF1A75F}"/>
              </a:ext>
            </a:extLst>
          </p:cNvPr>
          <p:cNvSpPr txBox="1"/>
          <p:nvPr/>
        </p:nvSpPr>
        <p:spPr>
          <a:xfrm>
            <a:off x="7445862" y="146147"/>
            <a:ext cx="1412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4, 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B7A03-35C0-6B8A-2BE4-C4B19AC3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7" y="4885552"/>
            <a:ext cx="8636111" cy="6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85253-E6DE-F299-0B37-D8DDF376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A2C1E-EC3A-FDF9-DC63-D2D57672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Kiburg | Intro NBI FDR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54D96-24CF-7A0D-0DAE-3506F656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A85ADF-29C8-557F-381A-F3AC1E0D92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11.15.2023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4DA32C-E2D6-88AE-3C11-AB951C4D3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7" y="1001878"/>
            <a:ext cx="7931888" cy="4868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70C9D2-1A97-DB35-BEC9-E34CB92E198C}"/>
              </a:ext>
            </a:extLst>
          </p:cNvPr>
          <p:cNvSpPr txBox="1"/>
          <p:nvPr/>
        </p:nvSpPr>
        <p:spPr>
          <a:xfrm>
            <a:off x="1319001" y="2424223"/>
            <a:ext cx="297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Procurement of USDP Window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44A732-E0DA-BF63-A71A-8F1EDC88CFF8}"/>
              </a:ext>
            </a:extLst>
          </p:cNvPr>
          <p:cNvCxnSpPr>
            <a:cxnSpLocks/>
          </p:cNvCxnSpPr>
          <p:nvPr/>
        </p:nvCxnSpPr>
        <p:spPr>
          <a:xfrm>
            <a:off x="2804015" y="2970028"/>
            <a:ext cx="1087501" cy="5421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76AD8D-C1BA-792C-138D-C325CDF9E398}"/>
              </a:ext>
            </a:extLst>
          </p:cNvPr>
          <p:cNvSpPr txBox="1"/>
          <p:nvPr/>
        </p:nvSpPr>
        <p:spPr>
          <a:xfrm>
            <a:off x="4492901" y="2683326"/>
            <a:ext cx="297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Procurement of USDP Window Spare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9A0C2A-1799-EE58-630A-D9C46EBE2F1E}"/>
              </a:ext>
            </a:extLst>
          </p:cNvPr>
          <p:cNvCxnSpPr>
            <a:cxnSpLocks/>
          </p:cNvCxnSpPr>
          <p:nvPr/>
        </p:nvCxnSpPr>
        <p:spPr>
          <a:xfrm flipH="1">
            <a:off x="4729438" y="3429000"/>
            <a:ext cx="267864" cy="972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1BD56D2-0673-7F72-15AA-B59E7E3B312A}"/>
              </a:ext>
            </a:extLst>
          </p:cNvPr>
          <p:cNvSpPr txBox="1"/>
          <p:nvPr/>
        </p:nvSpPr>
        <p:spPr>
          <a:xfrm>
            <a:off x="6229755" y="3951947"/>
            <a:ext cx="297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Install of USDP Window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879733-B70F-6C33-CCFA-AF32FDC412D6}"/>
              </a:ext>
            </a:extLst>
          </p:cNvPr>
          <p:cNvCxnSpPr>
            <a:cxnSpLocks/>
          </p:cNvCxnSpPr>
          <p:nvPr/>
        </p:nvCxnSpPr>
        <p:spPr>
          <a:xfrm flipH="1">
            <a:off x="6256981" y="4314423"/>
            <a:ext cx="512414" cy="623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0385F3C-C174-1B54-87A7-D641B1D1BE7A}"/>
              </a:ext>
            </a:extLst>
          </p:cNvPr>
          <p:cNvSpPr/>
          <p:nvPr/>
        </p:nvSpPr>
        <p:spPr>
          <a:xfrm>
            <a:off x="7347324" y="11898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D89BDF-3A62-018B-1660-A93D67718B76}"/>
              </a:ext>
            </a:extLst>
          </p:cNvPr>
          <p:cNvSpPr txBox="1"/>
          <p:nvPr/>
        </p:nvSpPr>
        <p:spPr>
          <a:xfrm>
            <a:off x="7554260" y="9150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343840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1B70-7969-9BD7-1D9B-BF8E031E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Technical Peer Review Recommendations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5279F-6432-188A-9D0F-8E2C9EA6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105B-84A8-1A28-B665-5FB3163E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E329E1-A72B-4661-355B-1B73546CB5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076041"/>
            <a:ext cx="8293100" cy="4846638"/>
          </a:xfrm>
        </p:spPr>
        <p:txBody>
          <a:bodyPr/>
          <a:lstStyle/>
          <a:p>
            <a:r>
              <a:rPr lang="en-US" sz="1800" b="1" dirty="0"/>
              <a:t>Technical Peer Review 01/25/24</a:t>
            </a:r>
          </a:p>
          <a:p>
            <a:pPr lvl="1"/>
            <a:r>
              <a:rPr lang="en-US" sz="1400" dirty="0"/>
              <a:t>Reviewers: Patrick </a:t>
            </a:r>
            <a:r>
              <a:rPr lang="en-US" sz="1400" dirty="0" err="1"/>
              <a:t>Hurh</a:t>
            </a:r>
            <a:r>
              <a:rPr lang="en-US" sz="1400" dirty="0"/>
              <a:t>, Kris Anderson, </a:t>
            </a:r>
            <a:r>
              <a:rPr lang="en-US" sz="1400" dirty="0" err="1"/>
              <a:t>Kavin</a:t>
            </a:r>
            <a:r>
              <a:rPr lang="en-US" sz="1400" dirty="0"/>
              <a:t> </a:t>
            </a:r>
            <a:r>
              <a:rPr lang="en-US" sz="1400" dirty="0" err="1"/>
              <a:t>Ammigan</a:t>
            </a:r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Downstream Decay Pipe Window</a:t>
            </a:r>
          </a:p>
          <a:p>
            <a:pPr lvl="1"/>
            <a:r>
              <a:rPr lang="en-US" sz="1600" dirty="0"/>
              <a:t>1. Evaluate and address comments on window materials and weld requirements with CF</a:t>
            </a:r>
          </a:p>
          <a:p>
            <a:r>
              <a:rPr lang="en-US" sz="1800" dirty="0"/>
              <a:t>Upstream Decay Pipe Window</a:t>
            </a:r>
          </a:p>
          <a:p>
            <a:pPr lvl="1"/>
            <a:r>
              <a:rPr lang="en-US" sz="1600" dirty="0"/>
              <a:t>2. Re-design the USDP as a one-piece machined window and flange</a:t>
            </a:r>
          </a:p>
          <a:p>
            <a:pPr lvl="1"/>
            <a:r>
              <a:rPr lang="en-US" sz="1600" dirty="0"/>
              <a:t>3. repeat analysis with one-piece design geometry and apply updated parameters</a:t>
            </a:r>
          </a:p>
          <a:p>
            <a:pPr lvl="1"/>
            <a:r>
              <a:rPr lang="en-US" sz="1600" dirty="0"/>
              <a:t>4. Perform in-depth bolted joint engineering design/analysis</a:t>
            </a:r>
          </a:p>
          <a:p>
            <a:pPr lvl="2"/>
            <a:r>
              <a:rPr lang="en-US" sz="1400" dirty="0"/>
              <a:t>Account for differential thermal expansion</a:t>
            </a:r>
          </a:p>
          <a:p>
            <a:pPr lvl="2"/>
            <a:r>
              <a:rPr lang="en-US" sz="1400" dirty="0"/>
              <a:t>Evaluate impact of clamping to a non-flat snout flange surface</a:t>
            </a:r>
          </a:p>
          <a:p>
            <a:pPr lvl="1"/>
            <a:r>
              <a:rPr lang="en-US" sz="1600" dirty="0"/>
              <a:t>5. Consider using the flange seal leak check mock-up to test impact thermal </a:t>
            </a:r>
            <a:r>
              <a:rPr lang="en-US" sz="1600" dirty="0" err="1"/>
              <a:t>cucling</a:t>
            </a:r>
            <a:r>
              <a:rPr lang="en-US" sz="1600" dirty="0"/>
              <a:t> of the snout flange on the seal quality</a:t>
            </a:r>
          </a:p>
          <a:p>
            <a:pPr lvl="1"/>
            <a:r>
              <a:rPr lang="en-US" sz="1600" dirty="0"/>
              <a:t>6. Consider adding a permanent water-cooling line on the snout flange to keep USDPW seal joint/flanges a more uniform and lower temperature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413FF4-65A1-7624-B5EA-D2FF0B675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E4083-3C96-3939-DD6A-914A8AADB1A9}"/>
              </a:ext>
            </a:extLst>
          </p:cNvPr>
          <p:cNvSpPr/>
          <p:nvPr/>
        </p:nvSpPr>
        <p:spPr>
          <a:xfrm>
            <a:off x="7337612" y="550620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25382-8488-1FBF-06BD-D5D9DB4044E3}"/>
              </a:ext>
            </a:extLst>
          </p:cNvPr>
          <p:cNvSpPr txBox="1"/>
          <p:nvPr/>
        </p:nvSpPr>
        <p:spPr>
          <a:xfrm>
            <a:off x="7678271" y="519243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BDFBA9-96B9-9CEC-6274-E91BC34F0AC2}"/>
              </a:ext>
            </a:extLst>
          </p:cNvPr>
          <p:cNvSpPr/>
          <p:nvPr/>
        </p:nvSpPr>
        <p:spPr>
          <a:xfrm>
            <a:off x="7347324" y="11898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CF1D-D08E-B7BA-5914-E2E67D6301D7}"/>
              </a:ext>
            </a:extLst>
          </p:cNvPr>
          <p:cNvSpPr txBox="1"/>
          <p:nvPr/>
        </p:nvSpPr>
        <p:spPr>
          <a:xfrm>
            <a:off x="7554260" y="9150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8</a:t>
            </a:r>
          </a:p>
        </p:txBody>
      </p:sp>
    </p:spTree>
    <p:extLst>
      <p:ext uri="{BB962C8B-B14F-4D97-AF65-F5344CB8AC3E}">
        <p14:creationId xmlns:p14="http://schemas.microsoft.com/office/powerpoint/2010/main" val="2802059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1B70-7969-9BD7-1D9B-BF8E031E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Technical Peer Review Recommendations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5279F-6432-188A-9D0F-8E2C9EA6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105B-84A8-1A28-B665-5FB3163E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413FF4-65A1-7624-B5EA-D2FF0B675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E4083-3C96-3939-DD6A-914A8AADB1A9}"/>
              </a:ext>
            </a:extLst>
          </p:cNvPr>
          <p:cNvSpPr/>
          <p:nvPr/>
        </p:nvSpPr>
        <p:spPr>
          <a:xfrm>
            <a:off x="7337612" y="550620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25382-8488-1FBF-06BD-D5D9DB4044E3}"/>
              </a:ext>
            </a:extLst>
          </p:cNvPr>
          <p:cNvSpPr txBox="1"/>
          <p:nvPr/>
        </p:nvSpPr>
        <p:spPr>
          <a:xfrm>
            <a:off x="7678271" y="519243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BDFBA9-96B9-9CEC-6274-E91BC34F0AC2}"/>
              </a:ext>
            </a:extLst>
          </p:cNvPr>
          <p:cNvSpPr/>
          <p:nvPr/>
        </p:nvSpPr>
        <p:spPr>
          <a:xfrm>
            <a:off x="7347324" y="11898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CF1D-D08E-B7BA-5914-E2E67D6301D7}"/>
              </a:ext>
            </a:extLst>
          </p:cNvPr>
          <p:cNvSpPr txBox="1"/>
          <p:nvPr/>
        </p:nvSpPr>
        <p:spPr>
          <a:xfrm>
            <a:off x="7554260" y="9150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2621D-09CD-06EC-5040-B78257108F79}"/>
              </a:ext>
            </a:extLst>
          </p:cNvPr>
          <p:cNvSpPr txBox="1"/>
          <p:nvPr/>
        </p:nvSpPr>
        <p:spPr>
          <a:xfrm>
            <a:off x="432964" y="4242992"/>
            <a:ext cx="842682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/>
              <a:t>BCR being processed. Once complete, recommendation is closed.</a:t>
            </a:r>
          </a:p>
          <a:p>
            <a:pPr marL="342900" indent="-342900">
              <a:buAutoNum type="arabicPeriod"/>
            </a:pPr>
            <a:r>
              <a:rPr lang="en-US" sz="1200" dirty="0"/>
              <a:t>Design finalized and available on TC</a:t>
            </a:r>
          </a:p>
          <a:p>
            <a:pPr marL="342900" indent="-342900">
              <a:buAutoNum type="arabicPeriod"/>
            </a:pPr>
            <a:r>
              <a:rPr lang="en-US" sz="1200" dirty="0"/>
              <a:t>Ang Lee’s analysis is complete. A writeup once he returns from vacation will close this recommendation</a:t>
            </a:r>
          </a:p>
          <a:p>
            <a:pPr marL="342900" indent="-342900">
              <a:buAutoNum type="arabicPeriod"/>
            </a:pPr>
            <a:r>
              <a:rPr lang="en-US" sz="1200" dirty="0"/>
              <a:t>Bolted analysis conducted and requires peer review. Successful peer review will close this recommendation</a:t>
            </a:r>
          </a:p>
          <a:p>
            <a:pPr marL="342900" indent="-342900">
              <a:buAutoNum type="arabicPeriod"/>
            </a:pPr>
            <a:r>
              <a:rPr lang="en-US" sz="1200" dirty="0"/>
              <a:t>Thermal cycling added to pressure test procedure. Completion of the test and documentation of results will close recommendation</a:t>
            </a:r>
          </a:p>
          <a:p>
            <a:pPr marL="342900" indent="-342900">
              <a:buAutoNum type="arabicPeriod"/>
            </a:pPr>
            <a:r>
              <a:rPr lang="en-US" sz="1200" dirty="0"/>
              <a:t>Consideration has been made and a discussion on the impact documented. Review and approval by Beamline will close this recommendation</a:t>
            </a:r>
          </a:p>
          <a:p>
            <a:pPr marL="342900" indent="-342900">
              <a:buAutoNum type="arabicPeriod"/>
            </a:pPr>
            <a:r>
              <a:rPr lang="en-US" sz="1200" dirty="0"/>
              <a:t>Specification drawing being created with flatness and bolt hole clocking tolerance. Release and delivery to CF will close this recommendation</a:t>
            </a:r>
          </a:p>
          <a:p>
            <a:endParaRPr lang="en-US" sz="1400" dirty="0"/>
          </a:p>
          <a:p>
            <a:pPr marL="228600" indent="-228600">
              <a:buAutoNum type="arabicPeriod"/>
            </a:pP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FA69F2-8223-2CAA-22BD-F0925308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26"/>
            <a:ext cx="9144000" cy="30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0BBA-0AD9-0DD7-80CA-B30A1B3A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793038"/>
            <a:ext cx="8293100" cy="569268"/>
          </a:xfrm>
        </p:spPr>
        <p:txBody>
          <a:bodyPr/>
          <a:lstStyle/>
          <a:p>
            <a:pPr algn="ctr"/>
            <a:r>
              <a:rPr lang="en-US" sz="2400" dirty="0"/>
              <a:t>Downstream Decay Pipe Window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DE8FC-6A39-8D6F-534A-5FE8CCF0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Kiburg | Intro NBI FDR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67717-FFBC-481F-184A-4CE40A22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8CAC0C-6FB8-B4CF-99C7-040454105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11.15.2023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7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708590-8540-1419-57A2-493AB15BC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10" y="3307109"/>
            <a:ext cx="3841789" cy="22184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DSDP Window Design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365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Specification Drawings located in Docdb-31052</a:t>
            </a:r>
          </a:p>
          <a:p>
            <a:endParaRPr lang="en-US" sz="1600" dirty="0"/>
          </a:p>
          <a:p>
            <a:r>
              <a:rPr lang="en-US" sz="1600" dirty="0"/>
              <a:t>Material: S304L Stainless Steel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BCR Changing to S316L</a:t>
            </a:r>
          </a:p>
          <a:p>
            <a:r>
              <a:rPr lang="en-US" sz="1600" dirty="0"/>
              <a:t>Thickness: Varies among sections</a:t>
            </a:r>
          </a:p>
          <a:p>
            <a:r>
              <a:rPr lang="en-US" sz="1600" dirty="0"/>
              <a:t>Diameter Decay Pipe Connection: 4019.53 mm (13’ – 2.25”)</a:t>
            </a:r>
          </a:p>
          <a:p>
            <a:r>
              <a:rPr lang="en-US" sz="1600" dirty="0"/>
              <a:t>Outer Section Diameter: 2743.2 mm (9’)</a:t>
            </a:r>
          </a:p>
          <a:p>
            <a:r>
              <a:rPr lang="en-US" sz="1600" dirty="0"/>
              <a:t>Inner Section Diameter: 1828.8 mm (6’)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Design Standards:</a:t>
            </a:r>
          </a:p>
          <a:p>
            <a:pPr lvl="1"/>
            <a:r>
              <a:rPr lang="en-US" sz="1400" dirty="0"/>
              <a:t>FESHM 5031.5</a:t>
            </a:r>
          </a:p>
          <a:p>
            <a:pPr lvl="1"/>
            <a:r>
              <a:rPr lang="en-US" sz="1400" dirty="0"/>
              <a:t>ASME BVPC, Section VIII, Div. 1 &amp; 2</a:t>
            </a:r>
          </a:p>
          <a:p>
            <a:pPr lvl="1"/>
            <a:r>
              <a:rPr lang="en-US" sz="1400" dirty="0"/>
              <a:t>ASME XI</a:t>
            </a:r>
          </a:p>
          <a:p>
            <a:pPr lvl="1"/>
            <a:endParaRPr lang="en-US" sz="1400" dirty="0"/>
          </a:p>
          <a:p>
            <a:r>
              <a:rPr lang="en-US" sz="1600" dirty="0">
                <a:solidFill>
                  <a:schemeClr val="accent2"/>
                </a:solidFill>
              </a:rPr>
              <a:t>BCR being conducted to use weld code NAS1514 and to specify weld passivation to increase corrosion resistance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C6CE18-7081-3BB6-B6C9-D2A2DA024376}"/>
              </a:ext>
            </a:extLst>
          </p:cNvPr>
          <p:cNvSpPr/>
          <p:nvPr/>
        </p:nvSpPr>
        <p:spPr>
          <a:xfrm>
            <a:off x="7337612" y="225465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55C6A-5F3E-0EED-D074-237618E36ECB}"/>
              </a:ext>
            </a:extLst>
          </p:cNvPr>
          <p:cNvSpPr txBox="1"/>
          <p:nvPr/>
        </p:nvSpPr>
        <p:spPr>
          <a:xfrm>
            <a:off x="7471335" y="213148"/>
            <a:ext cx="141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2, 7, 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0243F6-7F63-1636-2530-E780D18966C1}"/>
              </a:ext>
            </a:extLst>
          </p:cNvPr>
          <p:cNvSpPr/>
          <p:nvPr/>
        </p:nvSpPr>
        <p:spPr>
          <a:xfrm>
            <a:off x="7337612" y="697721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ED413-9869-B43A-3263-0CF28D048E15}"/>
              </a:ext>
            </a:extLst>
          </p:cNvPr>
          <p:cNvSpPr txBox="1"/>
          <p:nvPr/>
        </p:nvSpPr>
        <p:spPr>
          <a:xfrm>
            <a:off x="7678271" y="66634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1</a:t>
            </a:r>
          </a:p>
        </p:txBody>
      </p:sp>
    </p:spTree>
    <p:extLst>
      <p:ext uri="{BB962C8B-B14F-4D97-AF65-F5344CB8AC3E}">
        <p14:creationId xmlns:p14="http://schemas.microsoft.com/office/powerpoint/2010/main" val="445116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E175CD-C7DE-4CD9-D979-97B92AB7D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3"/>
          <a:stretch/>
        </p:blipFill>
        <p:spPr>
          <a:xfrm>
            <a:off x="4834394" y="1413738"/>
            <a:ext cx="4309606" cy="38064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DSDP Window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4775790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Overview</a:t>
            </a:r>
          </a:p>
          <a:p>
            <a:pPr lvl="1"/>
            <a:r>
              <a:rPr lang="en-US" sz="1400" dirty="0"/>
              <a:t>Design requirement to have window sustain accident case defined </a:t>
            </a:r>
          </a:p>
          <a:p>
            <a:pPr lvl="1"/>
            <a:r>
              <a:rPr lang="en-US" sz="1400" dirty="0"/>
              <a:t>Accident case investigated at 2 and 5 accident pulses</a:t>
            </a:r>
          </a:p>
          <a:p>
            <a:pPr lvl="2"/>
            <a:r>
              <a:rPr lang="en-US" sz="1200" dirty="0"/>
              <a:t>2 pulses is design requirement, 5 is investigated for insight into how close to failure and accident case will bring the window</a:t>
            </a:r>
          </a:p>
          <a:p>
            <a:pPr lvl="1"/>
            <a:r>
              <a:rPr lang="en-US" sz="1400" dirty="0"/>
              <a:t>Analysis located at docdb-26309</a:t>
            </a:r>
          </a:p>
          <a:p>
            <a:pPr lvl="1"/>
            <a:endParaRPr lang="en-US" sz="1600" dirty="0"/>
          </a:p>
          <a:p>
            <a:r>
              <a:rPr lang="en-US" sz="1600" dirty="0"/>
              <a:t>Model and Boundary Conditions:</a:t>
            </a:r>
          </a:p>
          <a:p>
            <a:pPr lvl="1"/>
            <a:r>
              <a:rPr lang="en-US" sz="1400" dirty="0"/>
              <a:t>Solid Model located in LBNF-doc-24999</a:t>
            </a:r>
          </a:p>
          <a:p>
            <a:pPr lvl="1"/>
            <a:r>
              <a:rPr lang="en-US" sz="1400" dirty="0"/>
              <a:t>Energy deposition provided by Igor </a:t>
            </a:r>
            <a:r>
              <a:rPr lang="en-US" sz="1400" dirty="0" err="1"/>
              <a:t>Rakhno</a:t>
            </a:r>
            <a:r>
              <a:rPr lang="en-US" sz="1400" dirty="0"/>
              <a:t> located in LBNF-doc-23236</a:t>
            </a:r>
          </a:p>
          <a:p>
            <a:pPr lvl="1"/>
            <a:r>
              <a:rPr lang="en-US" sz="1400" dirty="0"/>
              <a:t>Convective film coefficient hf=</a:t>
            </a:r>
            <a:r>
              <a:rPr lang="sv-SE" sz="1400" dirty="0"/>
              <a:t>3</a:t>
            </a:r>
            <a:r>
              <a:rPr lang="sv-SE" sz="1100" dirty="0"/>
              <a:t> </a:t>
            </a:r>
            <a:r>
              <a:rPr lang="sv-SE" sz="1400" dirty="0"/>
              <a:t>watt/m^2*K</a:t>
            </a:r>
          </a:p>
          <a:p>
            <a:pPr lvl="2"/>
            <a:r>
              <a:rPr lang="sv-SE" sz="1200" dirty="0"/>
              <a:t>Conservative natural convection</a:t>
            </a:r>
          </a:p>
          <a:p>
            <a:pPr lvl="1"/>
            <a:r>
              <a:rPr lang="sv-SE" sz="1400" dirty="0"/>
              <a:t>Fixed Temperature of 52C is placed at 12in Decay Pipe end based on AECOM analysis</a:t>
            </a:r>
          </a:p>
          <a:p>
            <a:pPr lvl="1"/>
            <a:r>
              <a:rPr lang="sv-SE" sz="1400" dirty="0"/>
              <a:t>Off axis (72 cm) accident case</a:t>
            </a:r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75D4C9-8F9D-9E92-512C-09F735AE12EB}"/>
              </a:ext>
            </a:extLst>
          </p:cNvPr>
          <p:cNvSpPr/>
          <p:nvPr/>
        </p:nvSpPr>
        <p:spPr>
          <a:xfrm>
            <a:off x="7337612" y="225465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493C7-7D1A-A034-655E-AF04BB6E3B3A}"/>
              </a:ext>
            </a:extLst>
          </p:cNvPr>
          <p:cNvSpPr txBox="1"/>
          <p:nvPr/>
        </p:nvSpPr>
        <p:spPr>
          <a:xfrm>
            <a:off x="7471335" y="213148"/>
            <a:ext cx="141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2, 7, 8</a:t>
            </a:r>
          </a:p>
        </p:txBody>
      </p:sp>
    </p:spTree>
    <p:extLst>
      <p:ext uri="{BB962C8B-B14F-4D97-AF65-F5344CB8AC3E}">
        <p14:creationId xmlns:p14="http://schemas.microsoft.com/office/powerpoint/2010/main" val="63461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552A-ADCB-00AB-67F8-838FDA25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CEF1A6-BAED-C911-261C-F69C98330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852770"/>
            <a:ext cx="8293100" cy="5122728"/>
          </a:xfrm>
        </p:spPr>
        <p:txBody>
          <a:bodyPr/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 dirty="0"/>
              <a:t> LBNF/DUNE Intro </a:t>
            </a:r>
          </a:p>
          <a:p>
            <a:pPr marL="1028700" lvl="1"/>
            <a:r>
              <a:rPr lang="en-US" sz="1400" dirty="0"/>
              <a:t>Beamline and NSCF are currently preparing for baselining/early procurements (CD2/3)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Decay Pipe Windows review 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Charge Questions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Decay Window Overview</a:t>
            </a:r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400" dirty="0"/>
              <a:t>EDMS Requirements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Interfaces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Risks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Schedule 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01/25/24 Peer Review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DSDP Window</a:t>
            </a:r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400" dirty="0"/>
              <a:t>Design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USDP Window</a:t>
            </a:r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400" dirty="0"/>
              <a:t>Design</a:t>
            </a:r>
            <a:endParaRPr lang="en-US" sz="1600" dirty="0"/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400" dirty="0"/>
              <a:t>Cost</a:t>
            </a:r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400" dirty="0"/>
              <a:t>Installation</a:t>
            </a:r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400" dirty="0"/>
              <a:t>QA/QC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DBF1-1FA6-8AB4-89B6-80EC71801E2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F2E06-2718-7ED1-D9EF-7BD6D2AFAB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E46B6-0997-131F-CBFC-3BA90396BA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5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F143-12D0-2660-CC42-56DA46696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6" b="20699"/>
          <a:stretch/>
        </p:blipFill>
        <p:spPr>
          <a:xfrm>
            <a:off x="4777687" y="3823321"/>
            <a:ext cx="4245300" cy="18474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DSDP </a:t>
            </a:r>
            <a:r>
              <a:rPr lang="en-US" sz="2400" dirty="0" err="1"/>
              <a:t>Windo</a:t>
            </a:r>
            <a:r>
              <a:rPr lang="en-US" sz="2400" dirty="0"/>
              <a:t>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300280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Thermal Results:</a:t>
            </a:r>
          </a:p>
          <a:p>
            <a:pPr lvl="1"/>
            <a:r>
              <a:rPr lang="en-US" sz="1600" dirty="0"/>
              <a:t>On Axis </a:t>
            </a:r>
            <a:r>
              <a:rPr lang="en-US" sz="1600" dirty="0" err="1"/>
              <a:t>Tmax</a:t>
            </a:r>
            <a:r>
              <a:rPr lang="en-US" sz="1600" dirty="0"/>
              <a:t> after 2 and 5 accident pulses:</a:t>
            </a:r>
          </a:p>
          <a:p>
            <a:pPr lvl="2"/>
            <a:r>
              <a:rPr lang="en-US" sz="1400" dirty="0" err="1"/>
              <a:t>Tmax</a:t>
            </a:r>
            <a:r>
              <a:rPr lang="en-US" sz="1400" dirty="0"/>
              <a:t> 2 pulses: 155 C (311 F)</a:t>
            </a:r>
          </a:p>
          <a:p>
            <a:pPr lvl="2"/>
            <a:r>
              <a:rPr lang="en-US" sz="1400" dirty="0" err="1"/>
              <a:t>Tmax</a:t>
            </a:r>
            <a:r>
              <a:rPr lang="en-US" sz="1400" dirty="0"/>
              <a:t> 5 pulses: 214 C (417.2 F)</a:t>
            </a:r>
          </a:p>
          <a:p>
            <a:pPr lvl="2"/>
            <a:r>
              <a:rPr lang="en-US" sz="1400" dirty="0" err="1"/>
              <a:t>Tmax</a:t>
            </a:r>
            <a:r>
              <a:rPr lang="en-US" sz="1400" dirty="0"/>
              <a:t> change due to pulses: ~23 C/pulse (73.4 F)</a:t>
            </a:r>
          </a:p>
          <a:p>
            <a:pPr lvl="1"/>
            <a:r>
              <a:rPr lang="en-US" sz="1600" dirty="0"/>
              <a:t>Off Axis (72 cm) </a:t>
            </a:r>
            <a:r>
              <a:rPr lang="en-US" sz="1600" dirty="0" err="1"/>
              <a:t>Tmax</a:t>
            </a:r>
            <a:r>
              <a:rPr lang="en-US" sz="1600" dirty="0"/>
              <a:t> after 2 and 5 accident pulses:</a:t>
            </a:r>
          </a:p>
          <a:p>
            <a:pPr lvl="2"/>
            <a:r>
              <a:rPr lang="en-US" sz="1400" dirty="0" err="1"/>
              <a:t>Tmax</a:t>
            </a:r>
            <a:r>
              <a:rPr lang="en-US" sz="1400" dirty="0"/>
              <a:t> 2 pulses: 158 C (316.4 F)</a:t>
            </a:r>
          </a:p>
          <a:p>
            <a:pPr lvl="2"/>
            <a:r>
              <a:rPr lang="en-US" sz="1400" dirty="0" err="1"/>
              <a:t>Tmax</a:t>
            </a:r>
            <a:r>
              <a:rPr lang="en-US" sz="1400" dirty="0"/>
              <a:t> 5 pulses: 198 C (388.4 F)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31F7-3FB8-96D6-4A85-6E6D03F8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881" y="1226870"/>
            <a:ext cx="3386519" cy="2202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027A9-F70C-9502-6385-5B3217D7F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41" y="3823321"/>
            <a:ext cx="4572000" cy="22271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715044-9C71-0790-A537-F2CB8E8B8970}"/>
              </a:ext>
            </a:extLst>
          </p:cNvPr>
          <p:cNvSpPr/>
          <p:nvPr/>
        </p:nvSpPr>
        <p:spPr>
          <a:xfrm>
            <a:off x="7337612" y="225465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10FEB0-3B05-57DA-D8B5-DEF5B7FF2D46}"/>
              </a:ext>
            </a:extLst>
          </p:cNvPr>
          <p:cNvSpPr txBox="1"/>
          <p:nvPr/>
        </p:nvSpPr>
        <p:spPr>
          <a:xfrm>
            <a:off x="7337613" y="213148"/>
            <a:ext cx="154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1, 2, 7, 8</a:t>
            </a:r>
          </a:p>
        </p:txBody>
      </p:sp>
    </p:spTree>
    <p:extLst>
      <p:ext uri="{BB962C8B-B14F-4D97-AF65-F5344CB8AC3E}">
        <p14:creationId xmlns:p14="http://schemas.microsoft.com/office/powerpoint/2010/main" val="1286621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51752"/>
            <a:ext cx="6391940" cy="655560"/>
          </a:xfrm>
        </p:spPr>
        <p:txBody>
          <a:bodyPr/>
          <a:lstStyle/>
          <a:p>
            <a:r>
              <a:rPr lang="en-US" sz="2400" dirty="0"/>
              <a:t>Decay Pipe Downstream Window Analysis Under 2.4 MW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315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Structural Results:</a:t>
            </a:r>
          </a:p>
          <a:p>
            <a:pPr lvl="1"/>
            <a:r>
              <a:rPr lang="en-US" sz="1400" dirty="0"/>
              <a:t>On Axis:</a:t>
            </a:r>
          </a:p>
          <a:p>
            <a:pPr lvl="2"/>
            <a:r>
              <a:rPr lang="en-US" sz="1200" dirty="0"/>
              <a:t>2 pulses: 13.5 </a:t>
            </a:r>
            <a:r>
              <a:rPr lang="en-US" sz="1200" dirty="0" err="1"/>
              <a:t>ksi</a:t>
            </a:r>
            <a:endParaRPr lang="en-US" sz="1200" dirty="0"/>
          </a:p>
          <a:p>
            <a:pPr lvl="2"/>
            <a:r>
              <a:rPr lang="en-US" sz="1200" dirty="0"/>
              <a:t>5 pulses: 28.2 </a:t>
            </a:r>
            <a:r>
              <a:rPr lang="en-US" sz="1200" dirty="0" err="1"/>
              <a:t>ksi</a:t>
            </a:r>
            <a:endParaRPr lang="en-US" sz="1200" dirty="0"/>
          </a:p>
          <a:p>
            <a:pPr lvl="1"/>
            <a:r>
              <a:rPr lang="en-US" sz="1400" dirty="0"/>
              <a:t>Off Axis:</a:t>
            </a:r>
          </a:p>
          <a:p>
            <a:pPr lvl="2"/>
            <a:r>
              <a:rPr lang="en-US" sz="1200" dirty="0"/>
              <a:t>2 pulses: 10.1 </a:t>
            </a:r>
            <a:r>
              <a:rPr lang="en-US" sz="1200" dirty="0" err="1"/>
              <a:t>ksi</a:t>
            </a:r>
            <a:endParaRPr lang="en-US" sz="1200" dirty="0"/>
          </a:p>
          <a:p>
            <a:pPr lvl="2"/>
            <a:r>
              <a:rPr lang="en-US" sz="1200" dirty="0"/>
              <a:t>5 pulses: 25.2 </a:t>
            </a:r>
            <a:r>
              <a:rPr lang="en-US" sz="1200" dirty="0" err="1"/>
              <a:t>ksi</a:t>
            </a:r>
            <a:endParaRPr lang="en-US" sz="1200" dirty="0"/>
          </a:p>
          <a:p>
            <a:pPr lvl="1"/>
            <a:r>
              <a:rPr lang="en-US" sz="1400" dirty="0"/>
              <a:t>Per ASME VIII, DIV 2, part 5, allowable is 49.5 </a:t>
            </a:r>
            <a:r>
              <a:rPr lang="en-US" sz="1400" dirty="0" err="1"/>
              <a:t>ksi</a:t>
            </a:r>
            <a:endParaRPr lang="en-US" sz="1400" dirty="0"/>
          </a:p>
          <a:p>
            <a:pPr lvl="1"/>
            <a:r>
              <a:rPr lang="en-US" sz="1400" dirty="0"/>
              <a:t>Stress around weld joint area is ~2.2 </a:t>
            </a:r>
            <a:r>
              <a:rPr lang="en-US" sz="1400" dirty="0" err="1"/>
              <a:t>ksi</a:t>
            </a:r>
            <a:r>
              <a:rPr lang="en-US" sz="1400" dirty="0"/>
              <a:t> regardless of normal or accident cases</a:t>
            </a:r>
          </a:p>
          <a:p>
            <a:pPr lvl="1"/>
            <a:r>
              <a:rPr lang="en-US" sz="1400" dirty="0"/>
              <a:t>Even after severe accident cases, the window remains functional</a:t>
            </a:r>
          </a:p>
          <a:p>
            <a:pPr lvl="1"/>
            <a:endParaRPr lang="en-US" sz="1600" dirty="0"/>
          </a:p>
          <a:p>
            <a:r>
              <a:rPr lang="en-US" sz="1400" dirty="0"/>
              <a:t>Analysis approved at Technical Peer Review</a:t>
            </a:r>
          </a:p>
          <a:p>
            <a:r>
              <a:rPr lang="en-US" sz="1400" dirty="0"/>
              <a:t>Analysis to be uploaded through TC and attached to AECOM FESHM 5031.5 note.</a:t>
            </a:r>
          </a:p>
          <a:p>
            <a:pPr lvl="1"/>
            <a:r>
              <a:rPr lang="en-US" sz="1200" dirty="0"/>
              <a:t>FESHM Note located docdb-23864</a:t>
            </a:r>
          </a:p>
          <a:p>
            <a:endParaRPr lang="en-US" sz="20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6F31E-7382-143D-16AE-F563F0AA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337" y="1654492"/>
            <a:ext cx="2995035" cy="32375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9898F-703D-B6A8-57B7-67B488F80036}"/>
              </a:ext>
            </a:extLst>
          </p:cNvPr>
          <p:cNvSpPr/>
          <p:nvPr/>
        </p:nvSpPr>
        <p:spPr>
          <a:xfrm>
            <a:off x="7337612" y="225465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2694F-1D2E-8F17-B12D-8F18E8212D31}"/>
              </a:ext>
            </a:extLst>
          </p:cNvPr>
          <p:cNvSpPr txBox="1"/>
          <p:nvPr/>
        </p:nvSpPr>
        <p:spPr>
          <a:xfrm>
            <a:off x="7471335" y="213148"/>
            <a:ext cx="141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2, 7, 8</a:t>
            </a:r>
          </a:p>
        </p:txBody>
      </p:sp>
    </p:spTree>
    <p:extLst>
      <p:ext uri="{BB962C8B-B14F-4D97-AF65-F5344CB8AC3E}">
        <p14:creationId xmlns:p14="http://schemas.microsoft.com/office/powerpoint/2010/main" val="293997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0BBA-0AD9-0DD7-80CA-B30A1B3A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793038"/>
            <a:ext cx="8293100" cy="569268"/>
          </a:xfrm>
        </p:spPr>
        <p:txBody>
          <a:bodyPr/>
          <a:lstStyle/>
          <a:p>
            <a:pPr algn="ctr"/>
            <a:r>
              <a:rPr lang="en-US" sz="2400" dirty="0"/>
              <a:t>Upstream Decay Pipe Window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DE8FC-6A39-8D6F-534A-5FE8CCF0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Kiburg | Intro NBI FDR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67717-FFBC-481F-184A-4CE40A22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8CAC0C-6FB8-B4CF-99C7-040454105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11.15.2023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69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Design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0" y="971550"/>
            <a:ext cx="5797065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Topics:</a:t>
            </a:r>
            <a:endParaRPr lang="en-US" sz="1200" dirty="0"/>
          </a:p>
          <a:p>
            <a:pPr lvl="1"/>
            <a:r>
              <a:rPr lang="en-US" sz="1200" dirty="0"/>
              <a:t>Dome Geometry</a:t>
            </a:r>
          </a:p>
          <a:p>
            <a:pPr lvl="1"/>
            <a:r>
              <a:rPr lang="en-US" sz="1200" dirty="0"/>
              <a:t>Capture Bolt System</a:t>
            </a:r>
          </a:p>
          <a:p>
            <a:pPr lvl="1"/>
            <a:r>
              <a:rPr lang="en-US" sz="1200" dirty="0" err="1"/>
              <a:t>Helicoflex</a:t>
            </a:r>
            <a:r>
              <a:rPr lang="en-US" sz="1200" dirty="0"/>
              <a:t> Seal</a:t>
            </a:r>
          </a:p>
          <a:p>
            <a:pPr lvl="1"/>
            <a:r>
              <a:rPr lang="en-US" sz="1200" dirty="0"/>
              <a:t>Cooling Loop</a:t>
            </a:r>
          </a:p>
          <a:p>
            <a:pPr lvl="1"/>
            <a:r>
              <a:rPr lang="en-US" sz="1200" dirty="0"/>
              <a:t>Thermal/Structural Analysis</a:t>
            </a:r>
          </a:p>
          <a:p>
            <a:pPr lvl="1"/>
            <a:r>
              <a:rPr lang="en-US" sz="1200" dirty="0"/>
              <a:t>Bolt Joint Analysis</a:t>
            </a:r>
          </a:p>
          <a:p>
            <a:endParaRPr lang="en-US" sz="1600" dirty="0"/>
          </a:p>
          <a:p>
            <a:r>
              <a:rPr lang="en-US" sz="1400" dirty="0"/>
              <a:t>Model controlled in TC: F10118812</a:t>
            </a:r>
          </a:p>
          <a:p>
            <a:pPr lvl="1"/>
            <a:r>
              <a:rPr lang="en-US" sz="1200" dirty="0"/>
              <a:t>Drawings Complete and compiled in </a:t>
            </a:r>
            <a:r>
              <a:rPr lang="en-US" sz="1200" dirty="0" err="1"/>
              <a:t>docdb</a:t>
            </a:r>
            <a:r>
              <a:rPr lang="en-US" sz="1200" dirty="0"/>
              <a:t> 31052</a:t>
            </a:r>
          </a:p>
          <a:p>
            <a:pPr lvl="1"/>
            <a:endParaRPr lang="en-US" sz="1200" dirty="0"/>
          </a:p>
          <a:p>
            <a:r>
              <a:rPr lang="en-US" sz="1400" dirty="0"/>
              <a:t>Technical Peer Review conducted 01/25/24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400" dirty="0"/>
              <a:t>Design Standards:</a:t>
            </a:r>
          </a:p>
          <a:p>
            <a:pPr lvl="1"/>
            <a:r>
              <a:rPr lang="en-US" sz="1200" dirty="0"/>
              <a:t>Fermilab Engineering Manual</a:t>
            </a:r>
          </a:p>
          <a:p>
            <a:pPr lvl="1"/>
            <a:r>
              <a:rPr lang="en-US" sz="1200" dirty="0"/>
              <a:t>FESHM 5031.5, Low Pressure Vessel</a:t>
            </a:r>
          </a:p>
          <a:p>
            <a:pPr lvl="1"/>
            <a:r>
              <a:rPr lang="en-US" sz="1200" dirty="0"/>
              <a:t>ASME BVPC, Section VIII, Div. 1 &amp; 2</a:t>
            </a:r>
          </a:p>
          <a:p>
            <a:pPr lvl="1"/>
            <a:r>
              <a:rPr lang="en-US" sz="1200" dirty="0"/>
              <a:t>ASME PCC-1, Guidelines for Bolted Flange Joint Assembly</a:t>
            </a:r>
          </a:p>
          <a:p>
            <a:pPr lvl="1"/>
            <a:r>
              <a:rPr lang="en-US" sz="1200" dirty="0"/>
              <a:t>MIL-HDBK-5, Metallic Materials and Elements for Aerospace Vehicle Structures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478233" y="185132"/>
            <a:ext cx="1335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1, 2, 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522B0-B1C7-AE50-B38F-040CDDF21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7" t="7941" r="5111" b="3718"/>
          <a:stretch/>
        </p:blipFill>
        <p:spPr>
          <a:xfrm>
            <a:off x="6025666" y="1418852"/>
            <a:ext cx="2858357" cy="32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17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Design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Total Internal pressure against window.</a:t>
            </a:r>
          </a:p>
          <a:p>
            <a:pPr lvl="1"/>
            <a:r>
              <a:rPr lang="en-US" sz="1400" dirty="0"/>
              <a:t>MAWP = 5psi</a:t>
            </a:r>
          </a:p>
          <a:p>
            <a:pPr lvl="2"/>
            <a:r>
              <a:rPr lang="en-US" sz="1200" dirty="0"/>
              <a:t>Specified by AECOM in their engineering calculations</a:t>
            </a:r>
          </a:p>
          <a:p>
            <a:pPr lvl="1"/>
            <a:r>
              <a:rPr lang="en-US" sz="1400" dirty="0"/>
              <a:t>Interface with TH-Shield pile stating that internal pressure must be at or greater than TH Nitrogen</a:t>
            </a:r>
          </a:p>
          <a:p>
            <a:r>
              <a:rPr lang="en-US" sz="1600" dirty="0"/>
              <a:t>Domed window is one-piece machined window</a:t>
            </a:r>
          </a:p>
          <a:p>
            <a:r>
              <a:rPr lang="en-US" sz="1600" dirty="0"/>
              <a:t>Aluminum Window Diameter:</a:t>
            </a:r>
          </a:p>
          <a:p>
            <a:pPr lvl="1"/>
            <a:r>
              <a:rPr lang="en-US" sz="1400" dirty="0"/>
              <a:t>1.5 m (~4.9 ft)</a:t>
            </a:r>
          </a:p>
          <a:p>
            <a:r>
              <a:rPr lang="en-US" sz="1600" dirty="0"/>
              <a:t>Aluminum Window Thickness:</a:t>
            </a:r>
          </a:p>
          <a:p>
            <a:pPr lvl="1"/>
            <a:r>
              <a:rPr lang="en-US" sz="1400" dirty="0"/>
              <a:t>1.5 mm (~0.06 in)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Thickness accepted and published in TDR as acceptable for neutrino yield</a:t>
            </a:r>
          </a:p>
          <a:p>
            <a:pPr lvl="2"/>
            <a:r>
              <a:rPr lang="en-US" sz="1200" dirty="0">
                <a:solidFill>
                  <a:srgbClr val="FF0000"/>
                </a:solidFill>
              </a:rPr>
              <a:t>TDR located</a:t>
            </a:r>
          </a:p>
          <a:p>
            <a:r>
              <a:rPr lang="en-US" sz="1600" dirty="0"/>
              <a:t>Outer Flange Diameter:</a:t>
            </a:r>
          </a:p>
          <a:p>
            <a:pPr lvl="1"/>
            <a:r>
              <a:rPr lang="en-US" sz="1400" dirty="0"/>
              <a:t>1.8 m (~5.9 ft)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112DD-F115-FD74-22B3-2F8E5E70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09" y="1627370"/>
            <a:ext cx="3082762" cy="3489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6010A9-076D-BFD9-D241-8B890F0182A8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3BC3B-DF78-37E8-6D0A-5DC23F96DCE5}"/>
              </a:ext>
            </a:extLst>
          </p:cNvPr>
          <p:cNvSpPr txBox="1"/>
          <p:nvPr/>
        </p:nvSpPr>
        <p:spPr>
          <a:xfrm>
            <a:off x="7337612" y="160774"/>
            <a:ext cx="154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Charge 1, 2,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E1721-F729-7719-54F9-A5C487B49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90" y="5023141"/>
            <a:ext cx="4937165" cy="8633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372EC0-53E9-0BFD-2910-A4289091775C}"/>
              </a:ext>
            </a:extLst>
          </p:cNvPr>
          <p:cNvSpPr/>
          <p:nvPr/>
        </p:nvSpPr>
        <p:spPr>
          <a:xfrm>
            <a:off x="7337612" y="697721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1C7D64-7F2B-4DC6-C490-85D697CBA453}"/>
              </a:ext>
            </a:extLst>
          </p:cNvPr>
          <p:cNvSpPr txBox="1"/>
          <p:nvPr/>
        </p:nvSpPr>
        <p:spPr>
          <a:xfrm>
            <a:off x="7678271" y="66634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2</a:t>
            </a:r>
          </a:p>
        </p:txBody>
      </p:sp>
    </p:spTree>
    <p:extLst>
      <p:ext uri="{BB962C8B-B14F-4D97-AF65-F5344CB8AC3E}">
        <p14:creationId xmlns:p14="http://schemas.microsoft.com/office/powerpoint/2010/main" val="1597005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12824F-A274-3F8F-F649-43D1A7FD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USDP Window Design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731B2-35D8-4866-68E2-C5CEBEE04A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241A09C-1230-5441-AD3B-CC1F20B3EF7E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8D725-65F9-DB87-06B0-6931E8FD1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B459E-9680-E4E9-23B1-142821E0B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5C7ECC7-728B-EA5E-608C-DEC4637492BE}"/>
              </a:ext>
            </a:extLst>
          </p:cNvPr>
          <p:cNvSpPr txBox="1">
            <a:spLocks/>
          </p:cNvSpPr>
          <p:nvPr/>
        </p:nvSpPr>
        <p:spPr>
          <a:xfrm>
            <a:off x="231216" y="971550"/>
            <a:ext cx="5231630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Capture Bolts:</a:t>
            </a:r>
          </a:p>
          <a:p>
            <a:pPr lvl="1"/>
            <a:r>
              <a:rPr lang="en-US" sz="1400" dirty="0"/>
              <a:t>Design based on Mu2e target window capture bolts</a:t>
            </a:r>
          </a:p>
          <a:p>
            <a:pPr lvl="1"/>
            <a:r>
              <a:rPr lang="en-US" sz="1400" dirty="0"/>
              <a:t>Spring Loaded and held in place by cover plate</a:t>
            </a:r>
          </a:p>
          <a:p>
            <a:pPr lvl="1"/>
            <a:r>
              <a:rPr lang="en-US" sz="1400" dirty="0"/>
              <a:t>Spring compresses into pocket. Does not interfere joint compression</a:t>
            </a:r>
          </a:p>
          <a:p>
            <a:pPr lvl="1"/>
            <a:r>
              <a:rPr lang="en-US" sz="1400" dirty="0"/>
              <a:t>Design allows for bolts to be captured during a changeout procedure to assist with removable design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Bolt Size: ¾-16 in </a:t>
            </a:r>
          </a:p>
          <a:p>
            <a:pPr lvl="1"/>
            <a:r>
              <a:rPr lang="en-US" sz="1400" dirty="0"/>
              <a:t>Material: Grade 5 Titanium </a:t>
            </a:r>
          </a:p>
          <a:p>
            <a:pPr lvl="2"/>
            <a:r>
              <a:rPr lang="en-US" sz="1200" dirty="0"/>
              <a:t>Corrosion Resistant</a:t>
            </a:r>
          </a:p>
          <a:p>
            <a:pPr lvl="2"/>
            <a:r>
              <a:rPr lang="en-US" sz="1200" dirty="0"/>
              <a:t>Tungsten Disulfide coating to reduce friction and prevent galling</a:t>
            </a:r>
          </a:p>
          <a:p>
            <a:pPr lvl="2"/>
            <a:endParaRPr lang="en-US" sz="14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600" dirty="0"/>
          </a:p>
          <a:p>
            <a:endParaRPr lang="en-US" sz="16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0035E-0426-B828-E90F-E356A075F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853"/>
          <a:stretch/>
        </p:blipFill>
        <p:spPr>
          <a:xfrm>
            <a:off x="5462846" y="3802491"/>
            <a:ext cx="3212814" cy="246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E239D-3EC5-9D8C-6947-6DA1388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80" y="924454"/>
            <a:ext cx="1803147" cy="2041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12EF0B-17AD-BF93-FDAA-C1E8646B0D79}"/>
              </a:ext>
            </a:extLst>
          </p:cNvPr>
          <p:cNvSpPr txBox="1"/>
          <p:nvPr/>
        </p:nvSpPr>
        <p:spPr>
          <a:xfrm>
            <a:off x="4188032" y="4381244"/>
            <a:ext cx="124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Cover Plate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A4E81-BDFF-0AD5-FFE8-26FB518C67B1}"/>
              </a:ext>
            </a:extLst>
          </p:cNvPr>
          <p:cNvSpPr txBox="1"/>
          <p:nvPr/>
        </p:nvSpPr>
        <p:spPr>
          <a:xfrm>
            <a:off x="4447137" y="542043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Spring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BF308-B518-9402-0A68-4B5AAE952C31}"/>
              </a:ext>
            </a:extLst>
          </p:cNvPr>
          <p:cNvSpPr txBox="1"/>
          <p:nvPr/>
        </p:nvSpPr>
        <p:spPr>
          <a:xfrm>
            <a:off x="4213744" y="492853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0.75in Bolt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D03E79-66E7-96F5-DB94-E6B39FD17325}"/>
              </a:ext>
            </a:extLst>
          </p:cNvPr>
          <p:cNvCxnSpPr>
            <a:stCxn id="12" idx="3"/>
          </p:cNvCxnSpPr>
          <p:nvPr/>
        </p:nvCxnSpPr>
        <p:spPr>
          <a:xfrm flipV="1">
            <a:off x="5437220" y="4381244"/>
            <a:ext cx="1360529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DE35B4-8FE7-B48B-E87C-D5D77310941C}"/>
              </a:ext>
            </a:extLst>
          </p:cNvPr>
          <p:cNvCxnSpPr>
            <a:cxnSpLocks/>
          </p:cNvCxnSpPr>
          <p:nvPr/>
        </p:nvCxnSpPr>
        <p:spPr>
          <a:xfrm flipV="1">
            <a:off x="5298997" y="4743864"/>
            <a:ext cx="1555459" cy="373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AE3107-8A5F-F7AC-E8AE-5C3A36948BE9}"/>
              </a:ext>
            </a:extLst>
          </p:cNvPr>
          <p:cNvCxnSpPr>
            <a:cxnSpLocks/>
          </p:cNvCxnSpPr>
          <p:nvPr/>
        </p:nvCxnSpPr>
        <p:spPr>
          <a:xfrm flipV="1">
            <a:off x="5223312" y="5143093"/>
            <a:ext cx="1468111" cy="467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2944ACA-15CD-790A-0248-8A3299F3A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141" y="4240952"/>
            <a:ext cx="2287548" cy="20266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505D41-5435-CF05-6BBE-5F4F82786716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463F06-716B-7916-8C75-4F48F11B9B1A}"/>
              </a:ext>
            </a:extLst>
          </p:cNvPr>
          <p:cNvSpPr txBox="1"/>
          <p:nvPr/>
        </p:nvSpPr>
        <p:spPr>
          <a:xfrm>
            <a:off x="7353300" y="211325"/>
            <a:ext cx="1546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Charge 1, 2, 3</a:t>
            </a:r>
          </a:p>
        </p:txBody>
      </p:sp>
    </p:spTree>
    <p:extLst>
      <p:ext uri="{BB962C8B-B14F-4D97-AF65-F5344CB8AC3E}">
        <p14:creationId xmlns:p14="http://schemas.microsoft.com/office/powerpoint/2010/main" val="392846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Helicoflex</a:t>
            </a:r>
            <a:r>
              <a:rPr lang="en-US" sz="2400" dirty="0"/>
              <a:t> Seal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31216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Seal Parameters: </a:t>
            </a:r>
          </a:p>
          <a:p>
            <a:r>
              <a:rPr lang="en-US" sz="1800" dirty="0"/>
              <a:t>Specialized for Helium Sealing</a:t>
            </a:r>
          </a:p>
          <a:p>
            <a:r>
              <a:rPr lang="en-US" sz="1800" dirty="0"/>
              <a:t>Cross Section: 0.276 in </a:t>
            </a:r>
          </a:p>
          <a:p>
            <a:r>
              <a:rPr lang="en-US" sz="1800" dirty="0"/>
              <a:t>Diameter: 68.7in</a:t>
            </a:r>
          </a:p>
          <a:p>
            <a:endParaRPr lang="en-US" sz="1800" dirty="0"/>
          </a:p>
          <a:p>
            <a:r>
              <a:rPr lang="en-US" sz="1800" dirty="0"/>
              <a:t>Manufacturer Specifications</a:t>
            </a:r>
          </a:p>
          <a:p>
            <a:pPr lvl="1"/>
            <a:r>
              <a:rPr lang="en-US" sz="1600" dirty="0"/>
              <a:t>Compression Force: 1542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  <a:p>
            <a:pPr lvl="2"/>
            <a:r>
              <a:rPr lang="en-US" sz="1400" dirty="0"/>
              <a:t>w/ 80 Bolts = 4160 </a:t>
            </a:r>
            <a:r>
              <a:rPr lang="en-US" sz="1400" dirty="0" err="1"/>
              <a:t>lbs</a:t>
            </a:r>
            <a:r>
              <a:rPr lang="en-US" sz="1400" dirty="0"/>
              <a:t>/bolt</a:t>
            </a:r>
          </a:p>
          <a:p>
            <a:pPr lvl="1"/>
            <a:r>
              <a:rPr lang="en-US" sz="1600" dirty="0"/>
              <a:t>Max Operating Temp.: 392ºF = 200ºC</a:t>
            </a:r>
          </a:p>
          <a:p>
            <a:pPr lvl="1"/>
            <a:r>
              <a:rPr lang="en-US" sz="1600" dirty="0"/>
              <a:t>Groove Design parameters provided by manufacturer to ensure proper seal seating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F68D5A-9AA8-E156-1FAE-8A76647B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24" y="3850244"/>
            <a:ext cx="2952906" cy="1940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FD3B1C-B54F-7573-373B-908FDE89C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50" y="1439540"/>
            <a:ext cx="3764050" cy="21315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61B43-90DE-DED9-FA5D-C8DC3E1CD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592" y="4608283"/>
            <a:ext cx="3138934" cy="14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52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Helicoflex</a:t>
            </a:r>
            <a:r>
              <a:rPr lang="en-US" sz="2400" dirty="0"/>
              <a:t> Seal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Compression Load Requirements:</a:t>
            </a:r>
          </a:p>
          <a:p>
            <a:r>
              <a:rPr lang="en-US" sz="1600" dirty="0"/>
              <a:t>Manufacturer Catalogue located at docdb-31052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600" dirty="0"/>
              <a:t>Optimal sealing load (Y_2) = 1542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  <a:p>
            <a:r>
              <a:rPr lang="en-US" sz="1600" dirty="0"/>
              <a:t>Minimum sealing load (Y_0) = 660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  <a:p>
            <a:r>
              <a:rPr lang="en-US" sz="1600" dirty="0"/>
              <a:t>Minimum service load (</a:t>
            </a:r>
            <a:r>
              <a:rPr lang="en-US" sz="1600" dirty="0" err="1"/>
              <a:t>Y_m</a:t>
            </a:r>
            <a:r>
              <a:rPr lang="en-US" sz="1600" dirty="0"/>
              <a:t>) = 228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  <a:p>
            <a:r>
              <a:rPr lang="en-US" sz="1600" dirty="0"/>
              <a:t>Minimum sealing load after seating (Y_1) = 228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  <a:p>
            <a:endParaRPr lang="en-US" sz="1600" dirty="0"/>
          </a:p>
          <a:p>
            <a:r>
              <a:rPr lang="en-US" sz="1600" dirty="0"/>
              <a:t>Manufacturer claims Helium leak tight up to 10150 psi at 68°F (20°C) and 4060 psi at 392°F (200°C)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15E499C5-BE7C-2723-165A-874C6DE3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483" y="3594418"/>
            <a:ext cx="2564130" cy="2436495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923F298-B7CC-3CD3-F31E-4D6F70000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2" t="2553" r="1876" b="4539"/>
          <a:stretch/>
        </p:blipFill>
        <p:spPr bwMode="auto">
          <a:xfrm>
            <a:off x="6119608" y="1260998"/>
            <a:ext cx="2849880" cy="2096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85DC2A-A2C9-876C-14D0-801F10C28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1" y="4122103"/>
            <a:ext cx="5706110" cy="19088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4B689F-74A7-8103-D794-714A8C6211BD}"/>
              </a:ext>
            </a:extLst>
          </p:cNvPr>
          <p:cNvSpPr txBox="1"/>
          <p:nvPr/>
        </p:nvSpPr>
        <p:spPr>
          <a:xfrm>
            <a:off x="7337612" y="202199"/>
            <a:ext cx="1546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3325881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Helicoflex</a:t>
            </a:r>
            <a:r>
              <a:rPr lang="en-US" sz="2400" dirty="0"/>
              <a:t> Seal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31216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/>
              <a:t>Seal Test 2016:</a:t>
            </a:r>
          </a:p>
          <a:p>
            <a:r>
              <a:rPr lang="en-US" sz="1800" dirty="0"/>
              <a:t>Location docdb-981</a:t>
            </a:r>
          </a:p>
          <a:p>
            <a:r>
              <a:rPr lang="en-US" sz="1800" dirty="0"/>
              <a:t>Conducted using test setup at Fermilab MI-8 service building</a:t>
            </a:r>
          </a:p>
          <a:p>
            <a:r>
              <a:rPr lang="en-US" sz="1800" dirty="0"/>
              <a:t>At 660 </a:t>
            </a:r>
            <a:r>
              <a:rPr lang="en-US" sz="1800" dirty="0" err="1"/>
              <a:t>lbs</a:t>
            </a:r>
            <a:r>
              <a:rPr lang="en-US" sz="1800" dirty="0"/>
              <a:t>/in shows &lt;1sccm</a:t>
            </a:r>
          </a:p>
          <a:p>
            <a:pPr lvl="1"/>
            <a:r>
              <a:rPr lang="en-US" sz="1600" dirty="0"/>
              <a:t>Requirement is 10 cc/min (200 ft^3/year)</a:t>
            </a:r>
          </a:p>
          <a:p>
            <a:r>
              <a:rPr lang="en-US" sz="1800" dirty="0"/>
              <a:t>Proves minimum sealing pressure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7D28BC-4A80-97DB-CB90-CD0481C70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84" y="1091609"/>
            <a:ext cx="2248055" cy="2984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8A0CC6-11D8-ECE7-DED2-6BCB069E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66" y="4298061"/>
            <a:ext cx="4690209" cy="1732852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C74E79DD-7374-245A-A95D-04A9F7B5C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2" t="2553" r="1876" b="4539"/>
          <a:stretch/>
        </p:blipFill>
        <p:spPr bwMode="auto">
          <a:xfrm>
            <a:off x="1220923" y="3934143"/>
            <a:ext cx="2849880" cy="2096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2CE3C9-4B7C-BC71-ADD9-0DE4D534A74B}"/>
              </a:ext>
            </a:extLst>
          </p:cNvPr>
          <p:cNvSpPr txBox="1"/>
          <p:nvPr/>
        </p:nvSpPr>
        <p:spPr>
          <a:xfrm>
            <a:off x="109289" y="4049317"/>
            <a:ext cx="175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1542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71614-70C2-B782-295E-F0A576CFEE5C}"/>
              </a:ext>
            </a:extLst>
          </p:cNvPr>
          <p:cNvSpPr txBox="1"/>
          <p:nvPr/>
        </p:nvSpPr>
        <p:spPr>
          <a:xfrm>
            <a:off x="109289" y="4576803"/>
            <a:ext cx="175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660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4AC64-E14D-63C7-EE25-A46A18326BE8}"/>
              </a:ext>
            </a:extLst>
          </p:cNvPr>
          <p:cNvSpPr txBox="1"/>
          <p:nvPr/>
        </p:nvSpPr>
        <p:spPr>
          <a:xfrm>
            <a:off x="131745" y="5303429"/>
            <a:ext cx="175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228 </a:t>
            </a:r>
            <a:r>
              <a:rPr lang="en-US" sz="1600" dirty="0" err="1"/>
              <a:t>lbs</a:t>
            </a:r>
            <a:r>
              <a:rPr lang="en-US" sz="1600" dirty="0"/>
              <a:t>/in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A04F33-B233-470E-4C39-A3DC1AD6C8B6}"/>
              </a:ext>
            </a:extLst>
          </p:cNvPr>
          <p:cNvSpPr txBox="1"/>
          <p:nvPr/>
        </p:nvSpPr>
        <p:spPr>
          <a:xfrm>
            <a:off x="7337612" y="202199"/>
            <a:ext cx="1546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Charge 1, 2, 5</a:t>
            </a:r>
          </a:p>
        </p:txBody>
      </p:sp>
    </p:spTree>
    <p:extLst>
      <p:ext uri="{BB962C8B-B14F-4D97-AF65-F5344CB8AC3E}">
        <p14:creationId xmlns:p14="http://schemas.microsoft.com/office/powerpoint/2010/main" val="285093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Helicoflex</a:t>
            </a:r>
            <a:r>
              <a:rPr lang="en-US" sz="2400" dirty="0"/>
              <a:t> Seal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31216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Additional Seal Test:</a:t>
            </a:r>
          </a:p>
          <a:p>
            <a:pPr lvl="1"/>
            <a:r>
              <a:rPr lang="en-US" sz="1600" dirty="0"/>
              <a:t>Seal test being conducted at MI-8 looking at additional parameters of sealing.</a:t>
            </a:r>
          </a:p>
          <a:p>
            <a:pPr lvl="1"/>
            <a:r>
              <a:rPr lang="en-US" sz="1600" dirty="0"/>
              <a:t>Draft of pressure test located in docdb-31135 </a:t>
            </a:r>
          </a:p>
          <a:p>
            <a:pPr lvl="1"/>
            <a:endParaRPr lang="en-US" sz="1600" dirty="0"/>
          </a:p>
          <a:p>
            <a:r>
              <a:rPr lang="en-US" sz="1800" dirty="0"/>
              <a:t>3 Tests:</a:t>
            </a:r>
          </a:p>
          <a:p>
            <a:pPr lvl="1"/>
            <a:r>
              <a:rPr lang="en-US" sz="1600" dirty="0"/>
              <a:t>Confirming torque requirements for seal compression in ideal parameters</a:t>
            </a:r>
          </a:p>
          <a:p>
            <a:pPr lvl="1"/>
            <a:r>
              <a:rPr lang="en-US" sz="1600" dirty="0"/>
              <a:t>Sealing to out of flatness sealing face to determine sealing force requirements</a:t>
            </a:r>
          </a:p>
          <a:p>
            <a:pPr lvl="2"/>
            <a:r>
              <a:rPr lang="en-US" sz="1400" dirty="0"/>
              <a:t>0.032 Amplitude. Twice manufacturer specification</a:t>
            </a:r>
          </a:p>
          <a:p>
            <a:pPr lvl="1"/>
            <a:r>
              <a:rPr lang="en-US" sz="1600" dirty="0"/>
              <a:t>Ideal seal environment with thermal cycling using heat tape</a:t>
            </a:r>
          </a:p>
          <a:p>
            <a:pPr lvl="2"/>
            <a:r>
              <a:rPr lang="en-US" sz="1400" dirty="0"/>
              <a:t>Cycling between max expected temperature and ambient</a:t>
            </a:r>
          </a:p>
          <a:p>
            <a:pPr lvl="1"/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orang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505BF86-A43A-CEF0-9904-2B2B2D280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01" y="1224555"/>
            <a:ext cx="2252608" cy="2367365"/>
          </a:xfrm>
          <a:prstGeom prst="rect">
            <a:avLst/>
          </a:prstGeom>
        </p:spPr>
      </p:pic>
      <p:pic>
        <p:nvPicPr>
          <p:cNvPr id="8" name="Picture 7" descr="A purple object with holes&#10;&#10;Description automatically generated">
            <a:extLst>
              <a:ext uri="{FF2B5EF4-FFF2-40B4-BE49-F238E27FC236}">
                <a16:creationId xmlns:a16="http://schemas.microsoft.com/office/drawing/2014/main" id="{E41953E9-5AE6-94BF-700D-8E0A6792B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04" y="3776437"/>
            <a:ext cx="1946719" cy="2254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D200C-D535-C85E-D5B6-64AC3FB87646}"/>
              </a:ext>
            </a:extLst>
          </p:cNvPr>
          <p:cNvSpPr txBox="1"/>
          <p:nvPr/>
        </p:nvSpPr>
        <p:spPr>
          <a:xfrm>
            <a:off x="7337612" y="202199"/>
            <a:ext cx="1546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Charge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9819B3-0F7C-28B0-9039-AB3307D624DB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9B3D2-5DCF-569C-A983-EE60A0EB8E1B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5</a:t>
            </a:r>
          </a:p>
        </p:txBody>
      </p:sp>
    </p:spTree>
    <p:extLst>
      <p:ext uri="{BB962C8B-B14F-4D97-AF65-F5344CB8AC3E}">
        <p14:creationId xmlns:p14="http://schemas.microsoft.com/office/powerpoint/2010/main" val="81036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DD7A-1D22-40B8-969F-384632A8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27" y="951867"/>
            <a:ext cx="8293100" cy="485218"/>
          </a:xfrm>
        </p:spPr>
        <p:txBody>
          <a:bodyPr/>
          <a:lstStyle/>
          <a:p>
            <a:r>
              <a:rPr lang="en-US" dirty="0"/>
              <a:t>DUNE &amp; LBNF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93940-4366-417A-8C87-0A4C411F9E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84365-9C92-4654-9074-7E960678E0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2A7F1-94B1-4B23-B21C-62D39EF7DD77}"/>
              </a:ext>
            </a:extLst>
          </p:cNvPr>
          <p:cNvSpPr txBox="1">
            <a:spLocks/>
          </p:cNvSpPr>
          <p:nvPr/>
        </p:nvSpPr>
        <p:spPr>
          <a:xfrm>
            <a:off x="1530602" y="3776330"/>
            <a:ext cx="6219825" cy="199191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350" dirty="0"/>
              <a:t>The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1350" u="sng" dirty="0"/>
              <a:t>eep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sz="1350" u="sng" dirty="0"/>
              <a:t>nderground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350" u="sng" dirty="0"/>
              <a:t>eutrino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1350" u="sng" dirty="0"/>
              <a:t>xperiment</a:t>
            </a:r>
            <a:r>
              <a:rPr lang="en-US" sz="1350" dirty="0"/>
              <a:t> will be a world-leading experiment for neutrino science, potentially transforming our understanding of why the universe exists as it does.</a:t>
            </a:r>
          </a:p>
          <a:p>
            <a:r>
              <a:rPr lang="en-US" sz="1350" dirty="0"/>
              <a:t>The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1350" u="sng" dirty="0"/>
              <a:t>ong-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350" u="sng" dirty="0"/>
              <a:t>aseline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350" u="sng" dirty="0"/>
              <a:t>eutrino </a:t>
            </a:r>
            <a:r>
              <a:rPr lang="en-US" sz="1350" u="sng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1350" u="sng" dirty="0"/>
              <a:t>acility</a:t>
            </a:r>
            <a:r>
              <a:rPr lang="en-US" sz="1350" dirty="0"/>
              <a:t> is the infrastructure necessary to send a powerful beam of neutrinos 800 miles through the earth, and measure them deep underground at South Dakota’s Sanford Underground Research Facility.</a:t>
            </a:r>
          </a:p>
          <a:p>
            <a:r>
              <a:rPr lang="en-US" sz="1350" dirty="0"/>
              <a:t>DUNE/LBNF project will be the first internationally conceived, constructed, and operated mega-science project hosted by the DOE in the U.S.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FF0000"/>
                </a:solidFill>
              </a:rPr>
              <a:t>The beamline is designed to commission at 1.2MW and increase to 2.4MW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8572DF-8069-4102-9787-346FD6F86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486866"/>
            <a:ext cx="5938838" cy="1959204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70C536-4012-A2A6-F855-986A521C8436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06.26.24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24B06F-5824-395F-0D09-6FF33BF0FB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81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Cooling Loop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Cooling loop necessary to reduce heat in flange at 2.4 MW to keep </a:t>
            </a:r>
            <a:r>
              <a:rPr lang="en-US" sz="1600" dirty="0" err="1"/>
              <a:t>Helicoflex</a:t>
            </a:r>
            <a:r>
              <a:rPr lang="en-US" sz="1600" dirty="0"/>
              <a:t> seal within operating temperature.</a:t>
            </a:r>
          </a:p>
          <a:p>
            <a:r>
              <a:rPr lang="en-US" sz="1600" dirty="0"/>
              <a:t>Cooling loop required to be removable to meet requirement of USDP Window being removable</a:t>
            </a:r>
          </a:p>
          <a:p>
            <a:r>
              <a:rPr lang="en-US" sz="1600" dirty="0"/>
              <a:t>Utilizing Swagelok compression fittings proven in </a:t>
            </a:r>
            <a:r>
              <a:rPr lang="en-US" sz="1600" dirty="0" err="1"/>
              <a:t>NuMI</a:t>
            </a:r>
            <a:r>
              <a:rPr lang="en-US" sz="1600" dirty="0"/>
              <a:t> Horn operation</a:t>
            </a:r>
          </a:p>
          <a:p>
            <a:r>
              <a:rPr lang="en-US" sz="1600" dirty="0"/>
              <a:t>Cooling lines only needed for 2.4 MW Operation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469191-8998-59A9-4376-086F503A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7" t="7941" r="5111" b="3718"/>
          <a:stretch/>
        </p:blipFill>
        <p:spPr>
          <a:xfrm>
            <a:off x="5797946" y="3388044"/>
            <a:ext cx="2483201" cy="2856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EC9D06-A23E-2EC1-1965-58199BF22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39" y="1190682"/>
            <a:ext cx="2274808" cy="1894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77361-0C27-A0FE-B506-BEDDAAD79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72" y="3961765"/>
            <a:ext cx="3664688" cy="20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21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Cooling Loop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03043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RAW Lines reach window through </a:t>
            </a:r>
            <a:r>
              <a:rPr lang="en-US" sz="1800" dirty="0" err="1"/>
              <a:t>labyrinthed</a:t>
            </a:r>
            <a:r>
              <a:rPr lang="en-US" sz="1800" dirty="0"/>
              <a:t> penetrations in the above T-Block</a:t>
            </a:r>
          </a:p>
          <a:p>
            <a:endParaRPr lang="en-US" sz="1800" dirty="0"/>
          </a:p>
          <a:p>
            <a:r>
              <a:rPr lang="en-US" sz="1800" u="sng" dirty="0"/>
              <a:t>Characteristics:</a:t>
            </a:r>
          </a:p>
          <a:p>
            <a:pPr lvl="1"/>
            <a:r>
              <a:rPr lang="en-US" sz="1600" dirty="0"/>
              <a:t>Heat Load = 16500 kW</a:t>
            </a:r>
          </a:p>
          <a:p>
            <a:pPr lvl="1"/>
            <a:r>
              <a:rPr lang="el-GR" sz="1600" dirty="0"/>
              <a:t>Δ</a:t>
            </a:r>
            <a:r>
              <a:rPr lang="en-US" sz="1600" dirty="0"/>
              <a:t>T inlet to outlet = 10C</a:t>
            </a:r>
          </a:p>
          <a:p>
            <a:pPr lvl="1"/>
            <a:r>
              <a:rPr lang="en-US" sz="1600" dirty="0"/>
              <a:t>Flow Rate = 6.2 </a:t>
            </a:r>
            <a:r>
              <a:rPr lang="en-US" sz="1600" dirty="0" err="1"/>
              <a:t>gpm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SS316 Piping</a:t>
            </a:r>
          </a:p>
          <a:p>
            <a:pPr lvl="1"/>
            <a:endParaRPr lang="en-US" sz="1600" dirty="0"/>
          </a:p>
          <a:p>
            <a:r>
              <a:rPr lang="en-US" sz="1600" dirty="0"/>
              <a:t>Connection accessed from top of T-Block shielding</a:t>
            </a:r>
          </a:p>
          <a:p>
            <a:r>
              <a:rPr lang="en-US" sz="1600" dirty="0"/>
              <a:t>Guide brackets on the top side of the window aid in aligning compression fittings</a:t>
            </a:r>
          </a:p>
          <a:p>
            <a:pPr lvl="1"/>
            <a:r>
              <a:rPr lang="en-US" sz="1400" dirty="0"/>
              <a:t>Same design used for the </a:t>
            </a:r>
            <a:r>
              <a:rPr lang="en-US" sz="1400" dirty="0" err="1"/>
              <a:t>NuMI</a:t>
            </a:r>
            <a:r>
              <a:rPr lang="en-US" sz="1400" dirty="0"/>
              <a:t> Horns </a:t>
            </a:r>
          </a:p>
          <a:p>
            <a:endParaRPr lang="en-US" sz="1800" dirty="0"/>
          </a:p>
          <a:p>
            <a:r>
              <a:rPr lang="en-US" sz="1600" dirty="0"/>
              <a:t>RAW Piping Envelope drawing located docdb-31052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5085E3-4DE0-720C-0A0E-840607704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850" y="1697940"/>
            <a:ext cx="3592032" cy="2539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96E42-F2DB-C869-D668-0950DA61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039" y="4529651"/>
            <a:ext cx="3644843" cy="14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3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6494171" cy="627206"/>
          </a:xfrm>
        </p:spPr>
        <p:txBody>
          <a:bodyPr/>
          <a:lstStyle/>
          <a:p>
            <a:r>
              <a:rPr lang="en-US" sz="2400" dirty="0"/>
              <a:t>USDP Window Permanent Cooling Loop Discussion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03043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Per Technical Design Review of the Decay Windows, consideration was given to the addition of a permanent cooling loop on the USDP Snout Flange to provide more uniform temperature on sealing surface. </a:t>
            </a:r>
          </a:p>
          <a:p>
            <a:pPr lvl="1"/>
            <a:r>
              <a:rPr lang="en-US" sz="1400" dirty="0"/>
              <a:t>Full discussion of conclusion located in docdb-31052</a:t>
            </a:r>
          </a:p>
          <a:p>
            <a:pPr lvl="1"/>
            <a:endParaRPr lang="en-US" sz="1600" dirty="0"/>
          </a:p>
          <a:p>
            <a:r>
              <a:rPr lang="en-US" sz="1600" dirty="0"/>
              <a:t>Decision is to not include this additional cooling loop.</a:t>
            </a:r>
          </a:p>
          <a:p>
            <a:endParaRPr lang="en-US" sz="1600" dirty="0"/>
          </a:p>
          <a:p>
            <a:r>
              <a:rPr lang="en-US" sz="1600" dirty="0"/>
              <a:t>1. Previous design used outdated thermal loading. New loading shows reduction in sealing area temperature by roughly 10C </a:t>
            </a:r>
          </a:p>
          <a:p>
            <a:r>
              <a:rPr lang="en-US" sz="1600" dirty="0"/>
              <a:t>2. The project has pushed for all systems with the potential to leak to be serviceable</a:t>
            </a:r>
          </a:p>
          <a:p>
            <a:r>
              <a:rPr lang="en-US" sz="1600" dirty="0"/>
              <a:t>3. Inclusion of a larger cooling loop that is to accommodate this recommendation would add substantial scope to the project to design a method of servicing the component</a:t>
            </a:r>
            <a:endParaRPr lang="en-US" sz="14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821ADB-0187-8C01-E153-1E2FFC947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64"/>
          <a:stretch/>
        </p:blipFill>
        <p:spPr>
          <a:xfrm>
            <a:off x="5923375" y="1670773"/>
            <a:ext cx="2822358" cy="35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75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AE9E2B4-DA0D-ACF7-F488-E53EB773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2890479"/>
            <a:ext cx="7197217" cy="29959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Thermal/Structural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8979AD7-9FD6-EBA7-37D5-F63F97C9EF1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3769241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Overview</a:t>
            </a:r>
          </a:p>
          <a:p>
            <a:pPr lvl="1"/>
            <a:r>
              <a:rPr lang="en-US" sz="1400" dirty="0"/>
              <a:t>Updated from previous analysis with peer review recommended modifications</a:t>
            </a:r>
          </a:p>
          <a:p>
            <a:pPr lvl="1"/>
            <a:endParaRPr lang="en-US" sz="1400" dirty="0"/>
          </a:p>
          <a:p>
            <a:r>
              <a:rPr lang="en-US" sz="1600" dirty="0"/>
              <a:t>Model and Boundary Conditions:</a:t>
            </a:r>
          </a:p>
          <a:p>
            <a:pPr lvl="1"/>
            <a:r>
              <a:rPr lang="en-US" sz="1400" dirty="0"/>
              <a:t>Model located TC: F10118812</a:t>
            </a:r>
          </a:p>
          <a:p>
            <a:pPr lvl="1"/>
            <a:r>
              <a:rPr lang="en-US" sz="1400" dirty="0"/>
              <a:t>Convection provided in docdb-28069</a:t>
            </a:r>
          </a:p>
          <a:p>
            <a:pPr lvl="1"/>
            <a:r>
              <a:rPr lang="en-US" sz="1400" dirty="0"/>
              <a:t>Cooling channel is held at 45 C</a:t>
            </a:r>
          </a:p>
          <a:p>
            <a:pPr lvl="2"/>
            <a:r>
              <a:rPr lang="en-US" sz="1200" dirty="0"/>
              <a:t>Calculation shows difference from wall to cooling fluid is roughly 4 C</a:t>
            </a:r>
            <a:endParaRPr lang="en-US" sz="1100" dirty="0"/>
          </a:p>
          <a:p>
            <a:pPr lvl="2"/>
            <a:r>
              <a:rPr lang="en-US" sz="1200" dirty="0"/>
              <a:t>Calculation for temperature difference across piping wall located in </a:t>
            </a:r>
            <a:r>
              <a:rPr lang="en-US" sz="1200" dirty="0" err="1"/>
              <a:t>docdb</a:t>
            </a:r>
            <a:r>
              <a:rPr lang="en-US" sz="1200" dirty="0"/>
              <a:t> 31132</a:t>
            </a:r>
          </a:p>
          <a:p>
            <a:pPr lvl="1"/>
            <a:endParaRPr lang="sv-SE" sz="1600" dirty="0"/>
          </a:p>
          <a:p>
            <a:pPr lvl="1"/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F4B9AC-4E2A-08AA-5388-3F261577BFD4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B1B65-1216-17FB-3B1D-9A36563D383F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2</a:t>
            </a:r>
          </a:p>
        </p:txBody>
      </p:sp>
    </p:spTree>
    <p:extLst>
      <p:ext uri="{BB962C8B-B14F-4D97-AF65-F5344CB8AC3E}">
        <p14:creationId xmlns:p14="http://schemas.microsoft.com/office/powerpoint/2010/main" val="2948712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Thermal/Structural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8979AD7-9FD6-EBA7-37D5-F63F97C9EF1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3996069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Thermal Results:</a:t>
            </a:r>
            <a:endParaRPr lang="en-US" sz="1400" dirty="0"/>
          </a:p>
          <a:p>
            <a:pPr lvl="1"/>
            <a:r>
              <a:rPr lang="en-US" sz="1400" dirty="0"/>
              <a:t>Successfully hold sealing surface within optimal operating conditions at all accident cases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Accident Cases:</a:t>
            </a:r>
          </a:p>
          <a:p>
            <a:pPr lvl="2"/>
            <a:r>
              <a:rPr lang="en-US" sz="1200" dirty="0"/>
              <a:t>2 Pulses</a:t>
            </a:r>
          </a:p>
          <a:p>
            <a:pPr lvl="3"/>
            <a:r>
              <a:rPr lang="en-US" sz="1000" dirty="0" err="1"/>
              <a:t>Tmax</a:t>
            </a:r>
            <a:r>
              <a:rPr lang="en-US" sz="1000" dirty="0"/>
              <a:t> = 225 C</a:t>
            </a:r>
          </a:p>
          <a:p>
            <a:pPr lvl="2"/>
            <a:r>
              <a:rPr lang="en-US" sz="1200" dirty="0"/>
              <a:t>5 Pulses</a:t>
            </a:r>
          </a:p>
          <a:p>
            <a:pPr lvl="3"/>
            <a:r>
              <a:rPr lang="en-US" sz="1000" dirty="0" err="1"/>
              <a:t>Tmax</a:t>
            </a:r>
            <a:r>
              <a:rPr lang="en-US" sz="1000" dirty="0"/>
              <a:t> = 241 C</a:t>
            </a:r>
          </a:p>
          <a:p>
            <a:pPr lvl="1"/>
            <a:endParaRPr lang="sv-SE" sz="1600" dirty="0"/>
          </a:p>
          <a:p>
            <a:pPr lvl="1"/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F4B9AC-4E2A-08AA-5388-3F261577BFD4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B1B65-1216-17FB-3B1D-9A36563D383F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C62575-6DB3-A2E7-5DF9-72B3A8AA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052" y="1292299"/>
            <a:ext cx="4876948" cy="1822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30F2CF-AD3F-1219-5F87-8E9F66F8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11" y="3650418"/>
            <a:ext cx="7144602" cy="24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37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Thermal/Structural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4052775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Structural Results:</a:t>
            </a:r>
          </a:p>
          <a:p>
            <a:pPr lvl="1"/>
            <a:r>
              <a:rPr lang="en-US" sz="1200" dirty="0"/>
              <a:t>Stresses are less than allowable for 2 pulse accident cases </a:t>
            </a:r>
          </a:p>
          <a:p>
            <a:pPr lvl="1"/>
            <a:endParaRPr lang="en-US" sz="1200" dirty="0"/>
          </a:p>
          <a:p>
            <a:r>
              <a:rPr lang="en-US" sz="1400" dirty="0"/>
              <a:t>Accident Cases:</a:t>
            </a:r>
          </a:p>
          <a:p>
            <a:pPr lvl="1"/>
            <a:r>
              <a:rPr lang="en-US" sz="1200" dirty="0"/>
              <a:t>2 Pulses:</a:t>
            </a:r>
          </a:p>
          <a:p>
            <a:pPr lvl="2"/>
            <a:r>
              <a:rPr lang="en-US" sz="1100" dirty="0"/>
              <a:t>Max Dynamic Stress = 17.1 </a:t>
            </a:r>
            <a:r>
              <a:rPr lang="en-US" sz="1100" dirty="0" err="1"/>
              <a:t>ksi</a:t>
            </a:r>
            <a:endParaRPr lang="en-US" sz="1100" dirty="0"/>
          </a:p>
          <a:p>
            <a:pPr lvl="1"/>
            <a:r>
              <a:rPr lang="en-US" sz="1200" dirty="0"/>
              <a:t>5 Pulses:</a:t>
            </a:r>
          </a:p>
          <a:p>
            <a:pPr lvl="2"/>
            <a:r>
              <a:rPr lang="en-US" sz="1100" dirty="0"/>
              <a:t>Max Dynamic Stress = 20 </a:t>
            </a:r>
            <a:r>
              <a:rPr lang="en-US" sz="1100" dirty="0" err="1"/>
              <a:t>ksi</a:t>
            </a:r>
            <a:endParaRPr lang="en-US" sz="1100" dirty="0"/>
          </a:p>
          <a:p>
            <a:pPr lvl="2"/>
            <a:endParaRPr lang="en-US" sz="1100" dirty="0"/>
          </a:p>
          <a:p>
            <a:r>
              <a:rPr lang="en-US" sz="1400" dirty="0"/>
              <a:t>ASME Allowable (ASME BPVC. II. D.C-2021, Part D, Table 5B):</a:t>
            </a:r>
          </a:p>
          <a:p>
            <a:pPr lvl="1"/>
            <a:r>
              <a:rPr lang="en-US" sz="1200" dirty="0"/>
              <a:t>Yield = 34.2 </a:t>
            </a:r>
            <a:r>
              <a:rPr lang="en-US" sz="1200" dirty="0" err="1"/>
              <a:t>ksi</a:t>
            </a:r>
            <a:endParaRPr lang="en-US" sz="1200" dirty="0"/>
          </a:p>
          <a:p>
            <a:pPr lvl="1"/>
            <a:r>
              <a:rPr lang="en-US" sz="1200" dirty="0"/>
              <a:t>Ultimate = 42 </a:t>
            </a:r>
            <a:r>
              <a:rPr lang="en-US" sz="1200" dirty="0" err="1"/>
              <a:t>ksi</a:t>
            </a:r>
            <a:endParaRPr lang="en-US" sz="1200" dirty="0"/>
          </a:p>
          <a:p>
            <a:r>
              <a:rPr lang="en-US" sz="1400" dirty="0"/>
              <a:t>MIL-HDBK-5 (MIL-HDBK-5 SECTION 3.6.2, Edition 5G, for 6061 ALLOY):</a:t>
            </a:r>
          </a:p>
          <a:p>
            <a:pPr lvl="1"/>
            <a:r>
              <a:rPr lang="en-US" sz="1200" dirty="0"/>
              <a:t>Yield = 20.52 </a:t>
            </a:r>
            <a:r>
              <a:rPr lang="en-US" sz="1200" dirty="0" err="1"/>
              <a:t>ksi</a:t>
            </a:r>
            <a:endParaRPr lang="en-US" sz="1200" dirty="0"/>
          </a:p>
          <a:p>
            <a:pPr lvl="1"/>
            <a:r>
              <a:rPr lang="en-US" sz="1200" dirty="0"/>
              <a:t>Ultimate =</a:t>
            </a:r>
            <a:r>
              <a:rPr lang="en-US" sz="1400" dirty="0"/>
              <a:t> </a:t>
            </a:r>
            <a:r>
              <a:rPr lang="en-US" sz="1200" dirty="0"/>
              <a:t>21.884 </a:t>
            </a:r>
            <a:r>
              <a:rPr lang="en-US" sz="1200" dirty="0" err="1"/>
              <a:t>ksi</a:t>
            </a:r>
            <a:endParaRPr lang="en-US" sz="1400" dirty="0"/>
          </a:p>
          <a:p>
            <a:pPr lvl="1"/>
            <a:endParaRPr lang="en-US" sz="1400" dirty="0"/>
          </a:p>
          <a:p>
            <a:r>
              <a:rPr lang="en-US" sz="1400" dirty="0"/>
              <a:t>Analysis to be uploaded through TC and attached to AECOM FESHM 5031.5 note.</a:t>
            </a:r>
          </a:p>
          <a:p>
            <a:pPr lvl="1"/>
            <a:r>
              <a:rPr lang="en-US" sz="1200" dirty="0"/>
              <a:t>FESHM Note located docdb-23864</a:t>
            </a:r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2A4D48-F0A6-E778-E7B1-183130B302E1}"/>
              </a:ext>
            </a:extLst>
          </p:cNvPr>
          <p:cNvSpPr/>
          <p:nvPr/>
        </p:nvSpPr>
        <p:spPr>
          <a:xfrm>
            <a:off x="7301753" y="251752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F5A36-0CEE-59FB-D3B9-C04B46EEC29C}"/>
              </a:ext>
            </a:extLst>
          </p:cNvPr>
          <p:cNvSpPr txBox="1"/>
          <p:nvPr/>
        </p:nvSpPr>
        <p:spPr>
          <a:xfrm>
            <a:off x="7508689" y="224267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F6D98-9923-349C-D9E4-25D8B4F736DD}"/>
              </a:ext>
            </a:extLst>
          </p:cNvPr>
          <p:cNvSpPr/>
          <p:nvPr/>
        </p:nvSpPr>
        <p:spPr>
          <a:xfrm>
            <a:off x="7301753" y="655754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77D34-8B62-DBF1-6837-A382FC17E825}"/>
              </a:ext>
            </a:extLst>
          </p:cNvPr>
          <p:cNvSpPr txBox="1"/>
          <p:nvPr/>
        </p:nvSpPr>
        <p:spPr>
          <a:xfrm>
            <a:off x="7642412" y="624377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D86AA3-3E35-A394-F7E0-AF060581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54" y="3964205"/>
            <a:ext cx="4566788" cy="1922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21EF72-1FE0-DBFF-A3C0-1585BCB3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8" r="31239"/>
          <a:stretch/>
        </p:blipFill>
        <p:spPr>
          <a:xfrm>
            <a:off x="4348611" y="1773652"/>
            <a:ext cx="4726431" cy="20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22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Bolted Joint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 bolted joint analysis was conducted to identify the required forces for clamping and effects of thermal expansion on the joint for bolt loosening and low-cycle fatigue</a:t>
            </a:r>
          </a:p>
          <a:p>
            <a:endParaRPr lang="en-US" sz="1800" dirty="0"/>
          </a:p>
          <a:p>
            <a:r>
              <a:rPr lang="en-US" sz="1800" dirty="0"/>
              <a:t>Analysis located at </a:t>
            </a:r>
            <a:r>
              <a:rPr lang="en-US" sz="1800" dirty="0" err="1"/>
              <a:t>docdb</a:t>
            </a:r>
            <a:r>
              <a:rPr lang="en-US" sz="1800" dirty="0"/>
              <a:t>-</a:t>
            </a:r>
          </a:p>
          <a:p>
            <a:pPr lvl="1"/>
            <a:r>
              <a:rPr lang="en-US" sz="1600" dirty="0"/>
              <a:t>Analysis is in draft state and requires peer review before Technical Peer Review recommendation is considered met </a:t>
            </a:r>
          </a:p>
          <a:p>
            <a:endParaRPr lang="en-US" sz="1800" dirty="0"/>
          </a:p>
          <a:p>
            <a:r>
              <a:rPr lang="en-US" sz="1800" dirty="0"/>
              <a:t>References:</a:t>
            </a:r>
          </a:p>
          <a:p>
            <a:pPr lvl="1"/>
            <a:r>
              <a:rPr lang="en-US" sz="1600" dirty="0"/>
              <a:t>Machinery’s Handbook</a:t>
            </a:r>
          </a:p>
          <a:p>
            <a:pPr lvl="1"/>
            <a:r>
              <a:rPr lang="en-US" sz="1600" dirty="0"/>
              <a:t>Engineers Edge</a:t>
            </a:r>
          </a:p>
          <a:p>
            <a:pPr lvl="1"/>
            <a:endParaRPr lang="en-US" sz="16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112DD-F115-FD74-22B3-2F8E5E70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994" y="1397701"/>
            <a:ext cx="2137755" cy="2419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0880D1-D6EF-1C8D-D033-03DE8316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958" y="4054245"/>
            <a:ext cx="3353042" cy="18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1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Bolted Joint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0" y="971550"/>
            <a:ext cx="4917557" cy="17208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Minimum Bolt Spacing for Gasket Compression: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Minimum Force: 228 </a:t>
            </a:r>
            <a:r>
              <a:rPr lang="en-US" sz="1800" dirty="0" err="1"/>
              <a:t>lbs</a:t>
            </a:r>
            <a:r>
              <a:rPr lang="en-US" sz="1800" dirty="0"/>
              <a:t>/in</a:t>
            </a:r>
          </a:p>
          <a:p>
            <a:pPr lvl="1"/>
            <a:r>
              <a:rPr lang="en-US" sz="1600" dirty="0"/>
              <a:t>Minimum service load of Seal </a:t>
            </a:r>
          </a:p>
          <a:p>
            <a:r>
              <a:rPr lang="en-US" sz="1800" dirty="0"/>
              <a:t>Maximum Force: 1542 </a:t>
            </a:r>
            <a:r>
              <a:rPr lang="en-US" sz="1800" dirty="0" err="1"/>
              <a:t>lbs</a:t>
            </a:r>
            <a:r>
              <a:rPr lang="en-US" sz="1800" dirty="0"/>
              <a:t>/in</a:t>
            </a:r>
          </a:p>
          <a:p>
            <a:pPr lvl="1"/>
            <a:r>
              <a:rPr lang="en-US" sz="1600" dirty="0"/>
              <a:t>Seating force of seal. Seal groove diameter further compression after seating is reached</a:t>
            </a:r>
          </a:p>
          <a:p>
            <a:r>
              <a:rPr lang="en-US" sz="1800" dirty="0"/>
              <a:t>Safety factor of 3 used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Minimum bolt spacing: </a:t>
            </a:r>
            <a:r>
              <a:rPr lang="en-US" sz="1600" dirty="0"/>
              <a:t> 7.47 in</a:t>
            </a:r>
          </a:p>
          <a:p>
            <a:endParaRPr lang="en-US" sz="1600" dirty="0"/>
          </a:p>
          <a:p>
            <a:r>
              <a:rPr lang="en-US" sz="1600" dirty="0"/>
              <a:t>Current Bolt Spacing: 2.7 in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0843DE-2754-F501-A020-C24DE4555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517" y="1936708"/>
            <a:ext cx="3721938" cy="36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77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Bolted Joint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17208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Required Torque:</a:t>
            </a:r>
          </a:p>
          <a:p>
            <a:r>
              <a:rPr lang="en-US" sz="1800" dirty="0"/>
              <a:t>Machinery’s Handbook 30</a:t>
            </a:r>
            <a:r>
              <a:rPr lang="en-US" sz="1800" baseline="30000" dirty="0"/>
              <a:t>th</a:t>
            </a:r>
            <a:r>
              <a:rPr lang="en-US" sz="1800" dirty="0"/>
              <a:t> edition</a:t>
            </a:r>
          </a:p>
          <a:p>
            <a:r>
              <a:rPr lang="en-US" sz="1800" dirty="0"/>
              <a:t>Standard 70% yield preload</a:t>
            </a:r>
          </a:p>
          <a:p>
            <a:r>
              <a:rPr lang="en-US" sz="1800" dirty="0"/>
              <a:t>Torque wrench uncertainty = 25%</a:t>
            </a:r>
          </a:p>
          <a:p>
            <a:r>
              <a:rPr lang="en-US" sz="1800" dirty="0"/>
              <a:t>Allow for 10% preload loss due to local yielding</a:t>
            </a:r>
          </a:p>
          <a:p>
            <a:endParaRPr lang="en-US" sz="1800" dirty="0"/>
          </a:p>
          <a:p>
            <a:r>
              <a:rPr lang="en-US" sz="1800" dirty="0"/>
              <a:t>Tensile Yield of Ti-6Al-4V = 128000 psi</a:t>
            </a:r>
          </a:p>
          <a:p>
            <a:endParaRPr lang="en-US" sz="1800" dirty="0"/>
          </a:p>
          <a:p>
            <a:r>
              <a:rPr lang="en-US" sz="1800" dirty="0"/>
              <a:t>Calculated Preload = 13535.1 </a:t>
            </a:r>
            <a:r>
              <a:rPr lang="en-US" sz="1800" dirty="0" err="1"/>
              <a:t>lbs</a:t>
            </a:r>
            <a:endParaRPr lang="en-US" sz="1800" dirty="0"/>
          </a:p>
          <a:p>
            <a:r>
              <a:rPr lang="en-US" sz="1800" dirty="0"/>
              <a:t>Load required by </a:t>
            </a:r>
            <a:r>
              <a:rPr lang="en-US" sz="1800" dirty="0" err="1"/>
              <a:t>Helicoflex</a:t>
            </a:r>
            <a:r>
              <a:rPr lang="en-US" sz="1800" dirty="0"/>
              <a:t> for seating</a:t>
            </a:r>
          </a:p>
          <a:p>
            <a:pPr lvl="1"/>
            <a:r>
              <a:rPr lang="en-US" sz="1600" dirty="0"/>
              <a:t>4160 </a:t>
            </a:r>
            <a:r>
              <a:rPr lang="en-US" sz="1600" dirty="0" err="1"/>
              <a:t>lbs</a:t>
            </a:r>
            <a:endParaRPr lang="en-US" sz="1600" dirty="0"/>
          </a:p>
          <a:p>
            <a:endParaRPr lang="en-US" sz="1800" dirty="0"/>
          </a:p>
          <a:p>
            <a:r>
              <a:rPr lang="en-US" sz="1800" dirty="0"/>
              <a:t>Required Torque = 60.1 ft-</a:t>
            </a:r>
            <a:r>
              <a:rPr lang="en-US" sz="1800" dirty="0" err="1"/>
              <a:t>lbs</a:t>
            </a:r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D91733-8E51-6A37-EA7F-8B182B94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198" y="4042667"/>
            <a:ext cx="1320368" cy="65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B3B950-9796-8F9B-6BC4-4BA3F8476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7"/>
          <a:stretch/>
        </p:blipFill>
        <p:spPr>
          <a:xfrm>
            <a:off x="6086794" y="3792649"/>
            <a:ext cx="1395602" cy="304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F4BE35-16CC-F9BB-E344-45635BDF1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198" y="4561407"/>
            <a:ext cx="1514794" cy="58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B4A8C9-2FEF-845C-BEF1-03B79F6EC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794" y="5153245"/>
            <a:ext cx="2061908" cy="453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8B644A-E4B0-16EC-F6A2-4E2F0A8A5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198" y="1545827"/>
            <a:ext cx="2059444" cy="19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3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34D312-11DF-3CD6-FEA7-A7F13926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87" y="3690532"/>
            <a:ext cx="3650512" cy="22073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Bolted Joint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17208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Change in preload due to thermal loading:</a:t>
            </a:r>
          </a:p>
          <a:p>
            <a:r>
              <a:rPr lang="en-US" sz="1800" dirty="0"/>
              <a:t>Bell Helicopter Structural Design Manual</a:t>
            </a:r>
          </a:p>
          <a:p>
            <a:r>
              <a:rPr lang="en-US" sz="1800" dirty="0"/>
              <a:t>Bolt load after temperature change from ambient temperature and the product of the net thermal expansions and combined internal stiffness</a:t>
            </a:r>
          </a:p>
          <a:p>
            <a:r>
              <a:rPr lang="en-US" sz="1800" dirty="0"/>
              <a:t>Temp change of 41°C used taken from Ang Lee’s Analysis</a:t>
            </a:r>
          </a:p>
          <a:p>
            <a:endParaRPr lang="en-US" sz="1800" dirty="0"/>
          </a:p>
          <a:p>
            <a:r>
              <a:rPr lang="en-US" sz="1800" dirty="0"/>
              <a:t>P_T = 224.4 </a:t>
            </a:r>
            <a:r>
              <a:rPr lang="en-US" sz="1800" dirty="0" err="1"/>
              <a:t>lbs</a:t>
            </a:r>
            <a:endParaRPr lang="en-US" sz="1800" dirty="0"/>
          </a:p>
          <a:p>
            <a:r>
              <a:rPr lang="en-US" sz="1800" dirty="0"/>
              <a:t>This force is adding to the preload 9375 </a:t>
            </a:r>
            <a:r>
              <a:rPr lang="en-US" sz="1800" dirty="0" err="1"/>
              <a:t>lbs</a:t>
            </a:r>
            <a:r>
              <a:rPr lang="en-US" sz="1800" dirty="0"/>
              <a:t> present in system. Change is not enough to loosen bolts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C084C-AF90-748E-8647-281360557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05" y="1892287"/>
            <a:ext cx="2892213" cy="1283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9FC1CD-7DDD-B1BB-1232-FB299A7D7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226" y="4519715"/>
            <a:ext cx="1848016" cy="163721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7D02E4-BBDC-4CF0-3FB4-232FA71FA65C}"/>
              </a:ext>
            </a:extLst>
          </p:cNvPr>
          <p:cNvCxnSpPr>
            <a:cxnSpLocks/>
          </p:cNvCxnSpPr>
          <p:nvPr/>
        </p:nvCxnSpPr>
        <p:spPr>
          <a:xfrm rot="16200000">
            <a:off x="3393837" y="5585193"/>
            <a:ext cx="6025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68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39" y="972419"/>
            <a:ext cx="8293100" cy="426951"/>
          </a:xfrm>
        </p:spPr>
        <p:txBody>
          <a:bodyPr/>
          <a:lstStyle/>
          <a:p>
            <a:r>
              <a:rPr lang="en-US" dirty="0"/>
              <a:t>WBS 131.NSCFB.03.04 Scope </a:t>
            </a:r>
          </a:p>
        </p:txBody>
      </p:sp>
      <p:pic>
        <p:nvPicPr>
          <p:cNvPr id="9" name="Picture 8" descr="Histogram&#10;&#10;Description automatically generated with low confidence">
            <a:extLst>
              <a:ext uri="{FF2B5EF4-FFF2-40B4-BE49-F238E27FC236}">
                <a16:creationId xmlns:a16="http://schemas.microsoft.com/office/drawing/2014/main" id="{B0B96CA8-4D9D-4DE2-9EC1-955D0FE7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3" y="1701936"/>
            <a:ext cx="6390111" cy="38575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B56881-75A2-4B98-86B9-B344CA01B29F}"/>
              </a:ext>
            </a:extLst>
          </p:cNvPr>
          <p:cNvGrpSpPr/>
          <p:nvPr/>
        </p:nvGrpSpPr>
        <p:grpSpPr>
          <a:xfrm>
            <a:off x="390002" y="1578756"/>
            <a:ext cx="8495146" cy="4033777"/>
            <a:chOff x="520002" y="962007"/>
            <a:chExt cx="11326861" cy="53783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7D405E-A767-4105-A87E-9014EC5F4B45}"/>
                </a:ext>
              </a:extLst>
            </p:cNvPr>
            <p:cNvSpPr txBox="1"/>
            <p:nvPr/>
          </p:nvSpPr>
          <p:spPr>
            <a:xfrm>
              <a:off x="3319932" y="962007"/>
              <a:ext cx="974979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Absorber Complex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(LBNF-30)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FA9F82-FA01-4E5C-9C48-12F0292A7C0D}"/>
                </a:ext>
              </a:extLst>
            </p:cNvPr>
            <p:cNvSpPr txBox="1"/>
            <p:nvPr/>
          </p:nvSpPr>
          <p:spPr>
            <a:xfrm>
              <a:off x="5763478" y="1892034"/>
              <a:ext cx="142540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(LBNF-20)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85BCB16-F9BB-4E94-A3F1-0DD71C30E6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595" y="3767876"/>
              <a:ext cx="463307" cy="55573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4B6505-C389-4C0E-A586-62740E9CCAFD}"/>
                </a:ext>
              </a:extLst>
            </p:cNvPr>
            <p:cNvSpPr txBox="1"/>
            <p:nvPr/>
          </p:nvSpPr>
          <p:spPr>
            <a:xfrm>
              <a:off x="8906418" y="3154152"/>
              <a:ext cx="1376432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Beam Service Building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(LBNF-5)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3B73B3-7A57-4D56-8B2B-7B577696E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2759" y="2713819"/>
              <a:ext cx="228599" cy="298685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3848D-1AB3-412C-A66D-CEF67CCB0A51}"/>
                </a:ext>
              </a:extLst>
            </p:cNvPr>
            <p:cNvSpPr txBox="1"/>
            <p:nvPr/>
          </p:nvSpPr>
          <p:spPr>
            <a:xfrm>
              <a:off x="3090004" y="2971184"/>
              <a:ext cx="799547" cy="461665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Decay Region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ABE0B3A-A481-4353-8803-934745FE47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6389" y="3274225"/>
              <a:ext cx="94718" cy="439322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77A7B3-94CF-46A2-B785-E2A4B01EDD75}"/>
                </a:ext>
              </a:extLst>
            </p:cNvPr>
            <p:cNvSpPr txBox="1"/>
            <p:nvPr/>
          </p:nvSpPr>
          <p:spPr>
            <a:xfrm>
              <a:off x="6511254" y="2702894"/>
              <a:ext cx="939705" cy="630941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Primary</a:t>
              </a:r>
            </a:p>
            <a:p>
              <a:r>
                <a:rPr lang="en-US" sz="825" dirty="0"/>
                <a:t>Beamline</a:t>
              </a:r>
            </a:p>
            <a:p>
              <a:r>
                <a:rPr lang="en-US" sz="825" dirty="0"/>
                <a:t>Enclosure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6EF9F31-C279-426E-A7B6-820DC4B3A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7662" y="5060449"/>
              <a:ext cx="228599" cy="2986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3D8465-7627-4B1D-BEAC-C408580236A1}"/>
                </a:ext>
              </a:extLst>
            </p:cNvPr>
            <p:cNvSpPr txBox="1"/>
            <p:nvPr/>
          </p:nvSpPr>
          <p:spPr>
            <a:xfrm>
              <a:off x="6390393" y="5359133"/>
              <a:ext cx="211510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6366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Fermilab</a:t>
              </a:r>
            </a:p>
            <a:p>
              <a:pPr algn="ctr"/>
              <a:r>
                <a:rPr lang="en-US" sz="825" b="1" dirty="0">
                  <a:solidFill>
                    <a:srgbClr val="6366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Injector</a:t>
              </a:r>
            </a:p>
            <a:p>
              <a:pPr algn="ctr"/>
              <a:r>
                <a:rPr lang="en-US" sz="825" b="1" dirty="0">
                  <a:solidFill>
                    <a:srgbClr val="6366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A6D90A-E0C5-481B-BF09-962DE4BD3CA2}"/>
                </a:ext>
              </a:extLst>
            </p:cNvPr>
            <p:cNvGrpSpPr/>
            <p:nvPr/>
          </p:nvGrpSpPr>
          <p:grpSpPr>
            <a:xfrm>
              <a:off x="10401991" y="5878711"/>
              <a:ext cx="1444872" cy="461665"/>
              <a:chOff x="10401991" y="5878711"/>
              <a:chExt cx="1444872" cy="461665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7E9AD63-D55B-4928-8636-C2E9C7A6D4AE}"/>
                  </a:ext>
                </a:extLst>
              </p:cNvPr>
              <p:cNvCxnSpPr/>
              <p:nvPr/>
            </p:nvCxnSpPr>
            <p:spPr>
              <a:xfrm flipH="1" flipV="1">
                <a:off x="10401991" y="5904614"/>
                <a:ext cx="398780" cy="18823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D98C38-35AA-4921-B3D0-978216B54BD4}"/>
                  </a:ext>
                </a:extLst>
              </p:cNvPr>
              <p:cNvSpPr txBox="1"/>
              <p:nvPr/>
            </p:nvSpPr>
            <p:spPr>
              <a:xfrm>
                <a:off x="10722195" y="5878711"/>
                <a:ext cx="1124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Proton Beam</a:t>
                </a:r>
              </a:p>
              <a:p>
                <a:pPr algn="ctr"/>
                <a:r>
                  <a:rPr lang="en-US" sz="8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MI-10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879D97-2DE6-4104-AF9E-1B9712F26550}"/>
                </a:ext>
              </a:extLst>
            </p:cNvPr>
            <p:cNvSpPr txBox="1"/>
            <p:nvPr/>
          </p:nvSpPr>
          <p:spPr>
            <a:xfrm>
              <a:off x="520002" y="1048172"/>
              <a:ext cx="1250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Beam</a:t>
              </a:r>
            </a:p>
            <a:p>
              <a:pPr algn="ctr"/>
              <a:r>
                <a:rPr lang="en-US" sz="82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SURF, SD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A6DB889-D8B0-4A8E-9D7B-C85C096369D7}"/>
                </a:ext>
              </a:extLst>
            </p:cNvPr>
            <p:cNvCxnSpPr/>
            <p:nvPr/>
          </p:nvCxnSpPr>
          <p:spPr>
            <a:xfrm flipH="1" flipV="1">
              <a:off x="1670428" y="1331277"/>
              <a:ext cx="398780" cy="1882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88A12A2-B536-4F75-86B8-82D78B5ED2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4175" y="2446031"/>
              <a:ext cx="261257" cy="33244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134403-CDE1-4806-A309-09213B81AD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9527" y="1221873"/>
              <a:ext cx="358681" cy="9892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AA0037-6C1F-4A1F-8A65-EEC6CC3690E3}"/>
                </a:ext>
              </a:extLst>
            </p:cNvPr>
            <p:cNvSpPr txBox="1"/>
            <p:nvPr/>
          </p:nvSpPr>
          <p:spPr>
            <a:xfrm>
              <a:off x="8341832" y="5803991"/>
              <a:ext cx="1238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Extraction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Enclosure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2A29C5-CACB-4EA8-B096-F5EB2389CAAC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8961119" y="5467927"/>
              <a:ext cx="367608" cy="336064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2456BD-D81E-4BAB-8362-12A0D1A50A2C}"/>
                </a:ext>
              </a:extLst>
            </p:cNvPr>
            <p:cNvSpPr txBox="1"/>
            <p:nvPr/>
          </p:nvSpPr>
          <p:spPr>
            <a:xfrm>
              <a:off x="7604515" y="3551316"/>
              <a:ext cx="142540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Major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Vehicle</a:t>
              </a:r>
            </a:p>
            <a:p>
              <a:pPr algn="ctr"/>
              <a:r>
                <a:rPr lang="en-US" sz="825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B4DB0E-D572-4781-B0BF-4876828DE4C7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8317216" y="4182257"/>
              <a:ext cx="0" cy="26043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F1E7866-0729-FCD6-E4FF-E7C6B82FB1B3}"/>
              </a:ext>
            </a:extLst>
          </p:cNvPr>
          <p:cNvSpPr/>
          <p:nvPr/>
        </p:nvSpPr>
        <p:spPr>
          <a:xfrm>
            <a:off x="1418896" y="1519402"/>
            <a:ext cx="1122260" cy="1206996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070E66-8B47-F374-8974-9143B39E65DD}"/>
              </a:ext>
            </a:extLst>
          </p:cNvPr>
          <p:cNvCxnSpPr/>
          <p:nvPr/>
        </p:nvCxnSpPr>
        <p:spPr>
          <a:xfrm flipV="1">
            <a:off x="922283" y="2846447"/>
            <a:ext cx="646565" cy="562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59C0FC-1801-B544-25B5-17E585298535}"/>
              </a:ext>
            </a:extLst>
          </p:cNvPr>
          <p:cNvSpPr txBox="1"/>
          <p:nvPr/>
        </p:nvSpPr>
        <p:spPr>
          <a:xfrm>
            <a:off x="351226" y="3742340"/>
            <a:ext cx="391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Includes the Absorber, Instrumentation,</a:t>
            </a:r>
          </a:p>
          <a:p>
            <a:r>
              <a:rPr lang="en-US" sz="1800" dirty="0"/>
              <a:t>DS end of Decay pipe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55CFEBD-D37A-E2ED-727F-7FB321535AB2}"/>
              </a:ext>
            </a:extLst>
          </p:cNvPr>
          <p:cNvSpPr/>
          <p:nvPr/>
        </p:nvSpPr>
        <p:spPr>
          <a:xfrm>
            <a:off x="3611589" y="2660507"/>
            <a:ext cx="1386200" cy="1206996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6E865D-D920-9E82-73F7-ABFE167C15A0}"/>
              </a:ext>
            </a:extLst>
          </p:cNvPr>
          <p:cNvSpPr txBox="1"/>
          <p:nvPr/>
        </p:nvSpPr>
        <p:spPr>
          <a:xfrm>
            <a:off x="2743478" y="4385464"/>
            <a:ext cx="2106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Includes the US Decay Pipe window</a:t>
            </a:r>
          </a:p>
          <a:p>
            <a:r>
              <a:rPr lang="en-US" sz="1800" dirty="0"/>
              <a:t>The Primary beam window, Instrumentation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1F9045-4433-4E4B-E896-4199E53706E1}"/>
              </a:ext>
            </a:extLst>
          </p:cNvPr>
          <p:cNvCxnSpPr/>
          <p:nvPr/>
        </p:nvCxnSpPr>
        <p:spPr>
          <a:xfrm flipV="1">
            <a:off x="3441901" y="3846846"/>
            <a:ext cx="440255" cy="404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502BDAF-F818-962E-E36B-571AA306A6B0}"/>
              </a:ext>
            </a:extLst>
          </p:cNvPr>
          <p:cNvSpPr/>
          <p:nvPr/>
        </p:nvSpPr>
        <p:spPr>
          <a:xfrm>
            <a:off x="2392890" y="2142548"/>
            <a:ext cx="1390835" cy="117037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697F1-BE03-A5C4-0A02-D8634BA4D608}"/>
              </a:ext>
            </a:extLst>
          </p:cNvPr>
          <p:cNvSpPr txBox="1"/>
          <p:nvPr/>
        </p:nvSpPr>
        <p:spPr>
          <a:xfrm>
            <a:off x="5049046" y="1179369"/>
            <a:ext cx="2431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Focus of this review – Bulk Shielding in the Target Hall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5562AE-7DE2-D641-69AF-6260ABF87CFA}"/>
              </a:ext>
            </a:extLst>
          </p:cNvPr>
          <p:cNvSpPr/>
          <p:nvPr/>
        </p:nvSpPr>
        <p:spPr>
          <a:xfrm>
            <a:off x="4588167" y="973569"/>
            <a:ext cx="2861662" cy="13778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B849ADD-E7FB-B924-4F56-D93AB0AC22B5}"/>
              </a:ext>
            </a:extLst>
          </p:cNvPr>
          <p:cNvCxnSpPr>
            <a:cxnSpLocks/>
          </p:cNvCxnSpPr>
          <p:nvPr/>
        </p:nvCxnSpPr>
        <p:spPr>
          <a:xfrm flipH="1">
            <a:off x="4951602" y="2335850"/>
            <a:ext cx="585071" cy="5157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2F0CBF4B-9AEB-A0E5-6625-22A8918B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45E4E7-F6C3-C92F-FB5D-CB0181F296C8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06.26.24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16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Bolted Joint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8CAEBC-D57E-359D-790F-F53E2AF5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15" y="3330891"/>
            <a:ext cx="3665884" cy="27762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2DCFF8-0861-51AB-4B03-2B32377F4F1B}"/>
              </a:ext>
            </a:extLst>
          </p:cNvPr>
          <p:cNvSpPr txBox="1"/>
          <p:nvPr/>
        </p:nvSpPr>
        <p:spPr>
          <a:xfrm>
            <a:off x="6027636" y="3022986"/>
            <a:ext cx="303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S-N Curve for Ti-6Al-4V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5403AAD-CDC7-DB1B-9614-D1BE56CB3079}"/>
              </a:ext>
            </a:extLst>
          </p:cNvPr>
          <p:cNvSpPr txBox="1">
            <a:spLocks/>
          </p:cNvSpPr>
          <p:nvPr/>
        </p:nvSpPr>
        <p:spPr>
          <a:xfrm>
            <a:off x="381001" y="1123950"/>
            <a:ext cx="477224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/>
              <a:t>Investigation for Low-Cycle Fatigue:</a:t>
            </a:r>
          </a:p>
          <a:p>
            <a:r>
              <a:rPr lang="en-US" sz="1800" dirty="0"/>
              <a:t>Low cycle fatigue we are defining as 10^4 cycles or less from beam induced thermal expansion and contraction</a:t>
            </a:r>
          </a:p>
          <a:p>
            <a:endParaRPr lang="en-US" sz="1800" dirty="0"/>
          </a:p>
          <a:p>
            <a:r>
              <a:rPr lang="en-US" sz="1800" dirty="0"/>
              <a:t>Stress from restricted thermal expansion equations</a:t>
            </a:r>
          </a:p>
          <a:p>
            <a:pPr lvl="1"/>
            <a:r>
              <a:rPr lang="en-US" sz="1600" dirty="0"/>
              <a:t>2 systems analyzed</a:t>
            </a:r>
          </a:p>
          <a:p>
            <a:pPr lvl="2"/>
            <a:r>
              <a:rPr lang="en-US" sz="1400" dirty="0"/>
              <a:t>Restricted aluminum expansion</a:t>
            </a:r>
          </a:p>
          <a:p>
            <a:pPr lvl="2"/>
            <a:r>
              <a:rPr lang="en-US" sz="1400" dirty="0"/>
              <a:t>Reinforced Titanium threaded into SS flange</a:t>
            </a:r>
          </a:p>
          <a:p>
            <a:pPr lvl="1"/>
            <a:r>
              <a:rPr lang="en-US" sz="1600" dirty="0"/>
              <a:t>Total Stress Amplitude</a:t>
            </a:r>
          </a:p>
          <a:p>
            <a:pPr lvl="2"/>
            <a:r>
              <a:rPr lang="en-US" sz="1400" dirty="0"/>
              <a:t>σ = 94.14 MPa</a:t>
            </a:r>
          </a:p>
          <a:p>
            <a:pPr lvl="2"/>
            <a:endParaRPr lang="en-US" sz="1400" dirty="0"/>
          </a:p>
          <a:p>
            <a:r>
              <a:rPr lang="en-US" sz="1800" dirty="0"/>
              <a:t>At 10^4 cycles, stress amplitude must be ~700 </a:t>
            </a:r>
            <a:r>
              <a:rPr lang="en-US" sz="1800" dirty="0" err="1"/>
              <a:t>Mpa</a:t>
            </a:r>
            <a:r>
              <a:rPr lang="en-US" sz="1800" dirty="0"/>
              <a:t> to induce fatigue failure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A4F59-EE56-D433-990D-6DD31435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40" y="1267279"/>
            <a:ext cx="1929784" cy="17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0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Cost Estimates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9657EB-C3BC-2C32-4578-5E1A66592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346"/>
          <a:stretch/>
        </p:blipFill>
        <p:spPr>
          <a:xfrm>
            <a:off x="3429942" y="3610064"/>
            <a:ext cx="5485458" cy="9008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BDBF05-54C1-5517-487C-D0EA364F1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749" y="1764409"/>
            <a:ext cx="4230275" cy="1490460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650B593-F4C9-8FE0-A20C-4A98F5A48F83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Cost:</a:t>
            </a:r>
          </a:p>
          <a:p>
            <a:r>
              <a:rPr lang="en-US" sz="1800" dirty="0"/>
              <a:t>Fabricated Pieces = $60332.6</a:t>
            </a:r>
          </a:p>
          <a:p>
            <a:r>
              <a:rPr lang="en-US" sz="1800" dirty="0"/>
              <a:t>Hardware = $3871.02</a:t>
            </a:r>
          </a:p>
          <a:p>
            <a:r>
              <a:rPr lang="en-US" sz="1800" dirty="0"/>
              <a:t>Tungsten Disulfide Coating = $28800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Total = $93003.62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7101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Installation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Installation will be conducted using the USDP Window Remote Exchange Mechanism. As such, a full definition on installation requirements or procedures is not able to be conducted until the FDR of the Remote Exchange Mechanism</a:t>
            </a:r>
          </a:p>
          <a:p>
            <a:endParaRPr lang="en-US" sz="1600" dirty="0"/>
          </a:p>
          <a:p>
            <a:r>
              <a:rPr lang="en-US" sz="1600" dirty="0"/>
              <a:t>Installation Plan:</a:t>
            </a:r>
          </a:p>
          <a:p>
            <a:pPr lvl="1"/>
            <a:r>
              <a:rPr lang="en-US" sz="1400" dirty="0"/>
              <a:t>Phase 1 (Preparation): </a:t>
            </a:r>
          </a:p>
          <a:p>
            <a:pPr lvl="2"/>
            <a:r>
              <a:rPr lang="en-US" sz="1200" dirty="0"/>
              <a:t>Window will be retrieved from storage. Perform pressure test and check for defects</a:t>
            </a:r>
          </a:p>
          <a:p>
            <a:pPr lvl="2"/>
            <a:r>
              <a:rPr lang="en-US" sz="1200" dirty="0"/>
              <a:t>Mechanism will be retrieved and moved to high bay. Electrical and controls connections made and mechanical assemblies tested</a:t>
            </a:r>
          </a:p>
          <a:p>
            <a:pPr lvl="1"/>
            <a:r>
              <a:rPr lang="en-US" sz="1400" dirty="0"/>
              <a:t>Phase 2 (Window Loading):</a:t>
            </a:r>
          </a:p>
          <a:p>
            <a:pPr lvl="2"/>
            <a:r>
              <a:rPr lang="en-US" sz="1200" dirty="0"/>
              <a:t>Window is loaded onto mechanism</a:t>
            </a:r>
          </a:p>
          <a:p>
            <a:pPr lvl="1"/>
            <a:r>
              <a:rPr lang="en-US" sz="1400" dirty="0"/>
              <a:t>Phase 3(Installation of Window):</a:t>
            </a:r>
          </a:p>
          <a:p>
            <a:pPr lvl="2"/>
            <a:r>
              <a:rPr lang="en-US" sz="1200" dirty="0"/>
              <a:t>Window is installed onto flange</a:t>
            </a:r>
          </a:p>
          <a:p>
            <a:endParaRPr lang="en-US" sz="1600" dirty="0"/>
          </a:p>
          <a:p>
            <a:r>
              <a:rPr lang="en-US" sz="1600" dirty="0"/>
              <a:t>Preliminary Installation Procedure located docdb-31052</a:t>
            </a:r>
          </a:p>
          <a:p>
            <a:r>
              <a:rPr lang="en-US" sz="1600" dirty="0">
                <a:solidFill>
                  <a:srgbClr val="FF0000"/>
                </a:solidFill>
              </a:rPr>
              <a:t>Full installation procedure will be reviewed at Exchange Mechanism FDR </a:t>
            </a:r>
            <a:r>
              <a:rPr lang="en-US" sz="16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A72628-CC4C-A03E-8446-254422401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64"/>
          <a:stretch/>
        </p:blipFill>
        <p:spPr>
          <a:xfrm>
            <a:off x="6061666" y="1822151"/>
            <a:ext cx="2822358" cy="35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59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QA/QC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878780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Draft Located docdb-31077</a:t>
            </a:r>
          </a:p>
          <a:p>
            <a:endParaRPr lang="en-US" sz="1600" dirty="0"/>
          </a:p>
          <a:p>
            <a:r>
              <a:rPr lang="en-US" sz="1600" dirty="0"/>
              <a:t>QC Procurement</a:t>
            </a:r>
          </a:p>
          <a:p>
            <a:pPr lvl="1"/>
            <a:r>
              <a:rPr lang="en-US" sz="1400" dirty="0"/>
              <a:t>Vendor fabrications shall be procured with dimensional inspection reports, to be spot checked upon receipt</a:t>
            </a:r>
          </a:p>
          <a:p>
            <a:r>
              <a:rPr lang="en-US" sz="1600" dirty="0"/>
              <a:t>QC Fabrication</a:t>
            </a:r>
          </a:p>
          <a:p>
            <a:pPr lvl="1"/>
            <a:r>
              <a:rPr lang="en-US" sz="1400" dirty="0"/>
              <a:t>An engineer or designated inspector will spot check these in-process measurements</a:t>
            </a:r>
          </a:p>
          <a:p>
            <a:pPr lvl="1"/>
            <a:r>
              <a:rPr lang="en-US" sz="1400" dirty="0"/>
              <a:t>Fabrication records will be kept by the engineer</a:t>
            </a:r>
          </a:p>
          <a:p>
            <a:pPr lvl="1"/>
            <a:r>
              <a:rPr lang="en-US" sz="1400" dirty="0"/>
              <a:t>Cooling loop will be pressure tested and certified</a:t>
            </a:r>
          </a:p>
          <a:p>
            <a:r>
              <a:rPr lang="en-US" sz="1600" dirty="0"/>
              <a:t>QC Installation</a:t>
            </a:r>
          </a:p>
          <a:p>
            <a:pPr lvl="1"/>
            <a:r>
              <a:rPr lang="en-US" sz="1400" dirty="0"/>
              <a:t>Beamline is responsible with coordinating with NSCF for in process quality control measurements to meet design requirements for the USDP Window</a:t>
            </a:r>
          </a:p>
          <a:p>
            <a:pPr lvl="1"/>
            <a:r>
              <a:rPr lang="en-US" sz="1400" dirty="0"/>
              <a:t>Beamline will coordinate with NSCF to conduct installation of USDP Window utilizing the USDP Window Remote Exchange Mechanism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</p:spTree>
    <p:extLst>
      <p:ext uri="{BB962C8B-B14F-4D97-AF65-F5344CB8AC3E}">
        <p14:creationId xmlns:p14="http://schemas.microsoft.com/office/powerpoint/2010/main" val="672852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BB75B1-6295-F648-B8B8-34FFB473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74449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DEDA8-D234-8B77-4EFD-3138CB4949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241A09C-1230-5441-AD3B-CC1F20B3EF7E}" type="datetime1">
              <a:rPr lang="en-US" smtClean="0"/>
              <a:t>6/26/24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A9611-FF6D-4BFD-39A7-D458C6BF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Kiburg | FDR Intro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47EAC-654C-967B-D313-3E4091C7D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36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Helicoflex</a:t>
            </a:r>
            <a:r>
              <a:rPr lang="en-US" sz="2400" dirty="0"/>
              <a:t> Seal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31216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Groove Design: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Depth = 0.237 ± 0.005in</a:t>
            </a:r>
          </a:p>
          <a:p>
            <a:r>
              <a:rPr lang="en-US" sz="1800" dirty="0"/>
              <a:t>Width = 0.354</a:t>
            </a:r>
          </a:p>
          <a:p>
            <a:r>
              <a:rPr lang="en-US" sz="1800" dirty="0"/>
              <a:t>Groove Finish = 32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Catalogue listed in Docdb-31052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E4F189-998D-A2E7-281F-274A87C6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251" y="3849192"/>
            <a:ext cx="5090250" cy="1842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46CF15-58E5-6A05-A164-16E97701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176" y="1692603"/>
            <a:ext cx="4010848" cy="189931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7A4B23-D77D-54CE-7C59-84FF14D408BD}"/>
              </a:ext>
            </a:extLst>
          </p:cNvPr>
          <p:cNvSpPr/>
          <p:nvPr/>
        </p:nvSpPr>
        <p:spPr>
          <a:xfrm>
            <a:off x="4298378" y="5432022"/>
            <a:ext cx="4042681" cy="1867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42C3E7-41B8-9731-A4BE-CA32D9648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04" y="3481480"/>
            <a:ext cx="3327132" cy="25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7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Bolted Joint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Stress From Differential Thermal Expansion: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CFFC2-9C43-DEC6-007C-EE83EB57B077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7CFAB-02E5-EA1E-B77A-E5CF7C257250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3A262-D7FD-33EB-F473-F8028ACA9996}"/>
              </a:ext>
            </a:extLst>
          </p:cNvPr>
          <p:cNvSpPr/>
          <p:nvPr/>
        </p:nvSpPr>
        <p:spPr>
          <a:xfrm>
            <a:off x="7337612" y="613652"/>
            <a:ext cx="1546412" cy="3451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993F-6A4F-30EA-CFBE-2D2D222A6483}"/>
              </a:ext>
            </a:extLst>
          </p:cNvPr>
          <p:cNvSpPr txBox="1"/>
          <p:nvPr/>
        </p:nvSpPr>
        <p:spPr>
          <a:xfrm>
            <a:off x="7678271" y="582275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Rec.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546231-3508-2040-2DC6-B00C87113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0" y="1613978"/>
            <a:ext cx="2773957" cy="161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F80B34-A9C3-1081-EEFA-F8D7484A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10" y="3302254"/>
            <a:ext cx="2305050" cy="1162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9FDB42-91D9-641C-F4EB-4EA6BAF4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4" y="4555377"/>
            <a:ext cx="2437780" cy="13489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2D1D48-3994-56B9-80B4-897593053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537" y="1566740"/>
            <a:ext cx="3474346" cy="19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26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1B70-7969-9BD7-1D9B-BF8E031E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Pipe Windows Final Design Review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5279F-6432-188A-9D0F-8E2C9EA6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105B-84A8-1A28-B665-5FB3163E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E329E1-A72B-4661-355B-1B73546CB59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Technical Peer Review Conducted January 25, 2024</a:t>
            </a:r>
          </a:p>
          <a:p>
            <a:pPr lvl="1"/>
            <a:r>
              <a:rPr lang="en-US" dirty="0"/>
              <a:t>Committee: Patrick </a:t>
            </a:r>
            <a:r>
              <a:rPr lang="en-US" dirty="0" err="1"/>
              <a:t>Hurh</a:t>
            </a:r>
            <a:r>
              <a:rPr lang="en-US" dirty="0"/>
              <a:t>, Kris Anderson, </a:t>
            </a:r>
            <a:r>
              <a:rPr lang="en-US" dirty="0" err="1"/>
              <a:t>Kavin</a:t>
            </a:r>
            <a:r>
              <a:rPr lang="en-US" dirty="0"/>
              <a:t> </a:t>
            </a:r>
            <a:r>
              <a:rPr lang="en-US" dirty="0" err="1"/>
              <a:t>Ammigan</a:t>
            </a:r>
            <a:endParaRPr lang="en-US" dirty="0"/>
          </a:p>
          <a:p>
            <a:r>
              <a:rPr lang="en-US" dirty="0"/>
              <a:t>The design of the Decay Pipe windows is ready for final design review </a:t>
            </a:r>
          </a:p>
          <a:p>
            <a:pPr lvl="1"/>
            <a:r>
              <a:rPr lang="en-US" dirty="0"/>
              <a:t>Technical Peer review recommendations have been addressed or are close to completion</a:t>
            </a:r>
          </a:p>
          <a:p>
            <a:pPr lvl="1"/>
            <a:r>
              <a:rPr lang="en-US" dirty="0"/>
              <a:t>Drawings are done </a:t>
            </a:r>
          </a:p>
          <a:p>
            <a:pPr lvl="1"/>
            <a:r>
              <a:rPr lang="en-US" dirty="0"/>
              <a:t>The design is sufficiently mature </a:t>
            </a:r>
          </a:p>
          <a:p>
            <a:r>
              <a:rPr lang="en-US" dirty="0"/>
              <a:t>The Upstream Decay Pipe Window is being designed, procured, and fabricated and installed under the Beamline Scope. </a:t>
            </a:r>
          </a:p>
          <a:p>
            <a:r>
              <a:rPr lang="en-US" dirty="0"/>
              <a:t>The Downstream Decay Pipe Window is being designed and installed by CF as part of the Decay Pipe System. Beamline Scope is to provide a thermal/structural analysis including beam energy deposition to be appended to the AECOM FESHM 5031.5 engineering note and will be included as part of the FESHM Peer Review.</a:t>
            </a:r>
          </a:p>
          <a:p>
            <a:r>
              <a:rPr lang="en-US" dirty="0"/>
              <a:t>Note that the Upstream Decay Pipe Window and associated documentation refer to and rely in part on the design of a Remote Exchange Mechanism, however, this </a:t>
            </a:r>
            <a:r>
              <a:rPr lang="en-US" dirty="0">
                <a:solidFill>
                  <a:srgbClr val="FF0000"/>
                </a:solidFill>
              </a:rPr>
              <a:t>mechanism is outside of the scope of this review</a:t>
            </a:r>
            <a:endParaRPr lang="en-US" dirty="0"/>
          </a:p>
          <a:p>
            <a:r>
              <a:rPr lang="en-US" dirty="0"/>
              <a:t>This review will help to confirm our design choices, cost and schedule 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E845966-1FE9-D447-B824-FCD4ABA6F899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06.26.24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3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A8E6-C445-366D-3BE0-D43F3949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Questions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8725A-F0EE-7218-5C72-F20ECD1B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3CFD0-854B-2960-5409-72F39F42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DE6552-FC08-001B-7032-606D663095D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Do the design choices satisfy the requirements?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 Have all engineering analyses been performed and documented, and reviewed/peer reviewed and approved, where applicable? Does it meet FESHM standards?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Are all 2D/3D mechanical model drawings complete and documented?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Is there a centrally maintained, accessible to all, CAD assembly model with the appropriate level of detail needed for an integration model?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Have all lessons learned been incorporated into the final design?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Have the ESH issues been identified and analyzed appropriately?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Are installation, and testing plans in development? 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Have sufficient resources for installation and testing been identified?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Do project planning materials including interface documents, QA/QC plans, risk assessments, schedules, and cost estimates exist at a sufficient level of development for this stage of the design? 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Have all recommendations from previous reviews been adequately addressed and approved by the relevant authority?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Has a peer review been done on the analysis? 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4FB679-3A24-E62B-5C85-84B993973BB4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06.26.24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26BF2-2697-EE25-018F-D32D71409DB9}"/>
              </a:ext>
            </a:extLst>
          </p:cNvPr>
          <p:cNvSpPr/>
          <p:nvPr/>
        </p:nvSpPr>
        <p:spPr>
          <a:xfrm>
            <a:off x="7337612" y="188259"/>
            <a:ext cx="1546412" cy="34514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C9A8B8-3972-3BD8-027E-0D7B14C70B26}"/>
              </a:ext>
            </a:extLst>
          </p:cNvPr>
          <p:cNvSpPr txBox="1"/>
          <p:nvPr/>
        </p:nvSpPr>
        <p:spPr>
          <a:xfrm>
            <a:off x="7544548" y="160774"/>
            <a:ext cx="12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#</a:t>
            </a:r>
          </a:p>
        </p:txBody>
      </p:sp>
    </p:spTree>
    <p:extLst>
      <p:ext uri="{BB962C8B-B14F-4D97-AF65-F5344CB8AC3E}">
        <p14:creationId xmlns:p14="http://schemas.microsoft.com/office/powerpoint/2010/main" val="331783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1B70-7969-9BD7-1D9B-BF8E031E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Windows 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5279F-6432-188A-9D0F-8E2C9EA6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105B-84A8-1A28-B665-5FB3163E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413FF4-65A1-7624-B5EA-D2FF0B675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7675AA-DDB1-FB27-65F7-73984AA2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27" y="2543191"/>
            <a:ext cx="8267945" cy="32102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6FB5A-7045-E7F1-06DB-C07BB2FD531D}"/>
              </a:ext>
            </a:extLst>
          </p:cNvPr>
          <p:cNvSpPr/>
          <p:nvPr/>
        </p:nvSpPr>
        <p:spPr>
          <a:xfrm>
            <a:off x="7399280" y="3808103"/>
            <a:ext cx="466164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626D1-D88A-E688-7D5F-1F9C63A73EA5}"/>
              </a:ext>
            </a:extLst>
          </p:cNvPr>
          <p:cNvSpPr/>
          <p:nvPr/>
        </p:nvSpPr>
        <p:spPr>
          <a:xfrm>
            <a:off x="2988644" y="4359432"/>
            <a:ext cx="466164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5808-45B5-8FE7-33A8-922863934A28}"/>
              </a:ext>
            </a:extLst>
          </p:cNvPr>
          <p:cNvSpPr txBox="1"/>
          <p:nvPr/>
        </p:nvSpPr>
        <p:spPr>
          <a:xfrm>
            <a:off x="4899238" y="2907012"/>
            <a:ext cx="242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USDP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CE5EE-1BEC-9835-FCF3-95840CC96FC4}"/>
              </a:ext>
            </a:extLst>
          </p:cNvPr>
          <p:cNvSpPr txBox="1"/>
          <p:nvPr/>
        </p:nvSpPr>
        <p:spPr>
          <a:xfrm>
            <a:off x="872394" y="2803877"/>
            <a:ext cx="242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DSDP Window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2DF5DD-EAED-5A9D-6D86-128DE44F1EF5}"/>
              </a:ext>
            </a:extLst>
          </p:cNvPr>
          <p:cNvCxnSpPr>
            <a:cxnSpLocks/>
            <a:stCxn id="15" idx="2"/>
            <a:endCxn id="13" idx="1"/>
          </p:cNvCxnSpPr>
          <p:nvPr/>
        </p:nvCxnSpPr>
        <p:spPr>
          <a:xfrm>
            <a:off x="2084871" y="3265542"/>
            <a:ext cx="903773" cy="1551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48FB2A-858F-D8EA-5B67-D5075F3E67F7}"/>
              </a:ext>
            </a:extLst>
          </p:cNvPr>
          <p:cNvCxnSpPr>
            <a:cxnSpLocks/>
          </p:cNvCxnSpPr>
          <p:nvPr/>
        </p:nvCxnSpPr>
        <p:spPr>
          <a:xfrm>
            <a:off x="6843468" y="3259010"/>
            <a:ext cx="555812" cy="513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2CB3C25-64BB-E740-F434-05170EB85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28" y="876311"/>
            <a:ext cx="2691552" cy="1999520"/>
          </a:xfrm>
          <a:prstGeom prst="rect">
            <a:avLst/>
          </a:prstGeom>
        </p:spPr>
      </p:pic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5DF78FCC-FC10-20A9-93D2-743147CE8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78" t="57254" r="2661" b="13514"/>
          <a:stretch/>
        </p:blipFill>
        <p:spPr>
          <a:xfrm>
            <a:off x="620189" y="931246"/>
            <a:ext cx="2756822" cy="18716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7D65A5-335D-7A23-9070-0E0F8730B892}"/>
              </a:ext>
            </a:extLst>
          </p:cNvPr>
          <p:cNvSpPr txBox="1"/>
          <p:nvPr/>
        </p:nvSpPr>
        <p:spPr>
          <a:xfrm>
            <a:off x="2256127" y="5725856"/>
            <a:ext cx="532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Comprises a Low Press Vessel Per FESHM 5031.5</a:t>
            </a:r>
          </a:p>
        </p:txBody>
      </p:sp>
    </p:spTree>
    <p:extLst>
      <p:ext uri="{BB962C8B-B14F-4D97-AF65-F5344CB8AC3E}">
        <p14:creationId xmlns:p14="http://schemas.microsoft.com/office/powerpoint/2010/main" val="214524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F5853-C680-151E-5D53-96908915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65" y="3022803"/>
            <a:ext cx="8267945" cy="3210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708590-8540-1419-57A2-493AB15B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87" y="1510557"/>
            <a:ext cx="3604313" cy="20813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DSDP Window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As this “Window” design is a weldment on the downstream end of the Decay Pipe, this assembly is considered a part of the pressure vessel and is designed, installed and tested by AECOM.</a:t>
            </a:r>
          </a:p>
          <a:p>
            <a:endParaRPr lang="en-US" sz="1400" dirty="0"/>
          </a:p>
          <a:p>
            <a:r>
              <a:rPr lang="en-US" sz="1400" dirty="0"/>
              <a:t>Beamline is responsible for providing design requirements and Thermal/Structural analysis to include beam loading on the window for design validation</a:t>
            </a:r>
          </a:p>
          <a:p>
            <a:endParaRPr lang="en-US" sz="1400" dirty="0"/>
          </a:p>
          <a:p>
            <a:r>
              <a:rPr lang="en-US" sz="1400" dirty="0"/>
              <a:t>Designed for 2.4MW Operation as this cannot be upgraded</a:t>
            </a:r>
            <a:endParaRPr lang="en-US" sz="12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E74B4-CB11-7961-89D1-4DE66C8D0217}"/>
              </a:ext>
            </a:extLst>
          </p:cNvPr>
          <p:cNvSpPr txBox="1"/>
          <p:nvPr/>
        </p:nvSpPr>
        <p:spPr>
          <a:xfrm>
            <a:off x="470172" y="3942707"/>
            <a:ext cx="242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DSDP Window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835467-B1FA-8B4C-BF7C-C8D322E602C4}"/>
              </a:ext>
            </a:extLst>
          </p:cNvPr>
          <p:cNvCxnSpPr>
            <a:cxnSpLocks/>
            <a:stCxn id="4" idx="2"/>
            <a:endCxn id="9" idx="1"/>
          </p:cNvCxnSpPr>
          <p:nvPr/>
        </p:nvCxnSpPr>
        <p:spPr>
          <a:xfrm>
            <a:off x="1682649" y="4404372"/>
            <a:ext cx="1293633" cy="891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2C5F6DB-F1E7-D8D5-1C74-8DE8971F9CB1}"/>
              </a:ext>
            </a:extLst>
          </p:cNvPr>
          <p:cNvSpPr/>
          <p:nvPr/>
        </p:nvSpPr>
        <p:spPr>
          <a:xfrm>
            <a:off x="2976282" y="4839044"/>
            <a:ext cx="466164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Q. Peterson | Decay Windows FDR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1.8m Diameter Al-6061-T6 aluminum window provided by Beamline to be installed at the Upstream Decay Pipe Snout Flange.</a:t>
            </a:r>
          </a:p>
          <a:p>
            <a:endParaRPr lang="en-US" sz="1600" dirty="0"/>
          </a:p>
          <a:p>
            <a:r>
              <a:rPr lang="en-US" sz="1600" dirty="0"/>
              <a:t>This is designed as a removable window separate from the Decay Pipe and a separate engineering note will be generated and attached to the AECOM note.</a:t>
            </a:r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r>
              <a:rPr lang="en-US" sz="1600" dirty="0"/>
              <a:t>The flange defines the line that separates the Beamline deliverable USDP Window from the CF provided Decay Pipe structure at the USDP Decay Pipe Snout</a:t>
            </a:r>
          </a:p>
          <a:p>
            <a:endParaRPr lang="en-US" sz="1600" dirty="0"/>
          </a:p>
          <a:p>
            <a:r>
              <a:rPr lang="en-US" sz="1600" dirty="0"/>
              <a:t>Designed for 1.2MW but should survive 2.4MW operation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06.26.24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112DD-F115-FD74-22B3-2F8E5E70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886" y="770045"/>
            <a:ext cx="2348943" cy="265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526F1-CF8B-2AF2-F10D-5E66DAB64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82" y="3902300"/>
            <a:ext cx="2691552" cy="1999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F1CB0-9463-D594-27A1-66DD1708E6AF}"/>
              </a:ext>
            </a:extLst>
          </p:cNvPr>
          <p:cNvSpPr txBox="1"/>
          <p:nvPr/>
        </p:nvSpPr>
        <p:spPr>
          <a:xfrm>
            <a:off x="3864255" y="5399805"/>
            <a:ext cx="317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USDP Window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60A6A3-3BCA-D14E-7870-B1C9CA7964E4}"/>
              </a:ext>
            </a:extLst>
          </p:cNvPr>
          <p:cNvSpPr txBox="1"/>
          <p:nvPr/>
        </p:nvSpPr>
        <p:spPr>
          <a:xfrm>
            <a:off x="3683502" y="4761060"/>
            <a:ext cx="317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USDP Snout Flange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FE3B16-784F-2382-D50C-78392D32E25C}"/>
              </a:ext>
            </a:extLst>
          </p:cNvPr>
          <p:cNvCxnSpPr>
            <a:cxnSpLocks/>
          </p:cNvCxnSpPr>
          <p:nvPr/>
        </p:nvCxnSpPr>
        <p:spPr>
          <a:xfrm flipV="1">
            <a:off x="6108821" y="4345172"/>
            <a:ext cx="1014993" cy="536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8F69A8-B8FD-C0CA-24B9-A215AA157D83}"/>
              </a:ext>
            </a:extLst>
          </p:cNvPr>
          <p:cNvCxnSpPr>
            <a:cxnSpLocks/>
          </p:cNvCxnSpPr>
          <p:nvPr/>
        </p:nvCxnSpPr>
        <p:spPr>
          <a:xfrm flipV="1">
            <a:off x="5801830" y="5123496"/>
            <a:ext cx="1137686" cy="512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25596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Template" id="{69E00660-8252-E14C-BAAB-9DD78C4998D4}" vid="{8B394FC6-9CF6-BE40-B90A-AA700BF854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3223</TotalTime>
  <Words>3931</Words>
  <Application>Microsoft Macintosh PowerPoint</Application>
  <PresentationFormat>On-screen Show (4:3)</PresentationFormat>
  <Paragraphs>741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Helvetica</vt:lpstr>
      <vt:lpstr>Lucida Grande</vt:lpstr>
      <vt:lpstr>Times New Roman</vt:lpstr>
      <vt:lpstr>Fermilab_PPT_090815</vt:lpstr>
      <vt:lpstr>PowerPoint Presentation</vt:lpstr>
      <vt:lpstr>Topics</vt:lpstr>
      <vt:lpstr>DUNE &amp; LBNF</vt:lpstr>
      <vt:lpstr>WBS 131.NSCFB.03.04 Scope </vt:lpstr>
      <vt:lpstr>Decay Pipe Windows Final Design Review </vt:lpstr>
      <vt:lpstr>Charge Questions </vt:lpstr>
      <vt:lpstr>Decay Windows Overview</vt:lpstr>
      <vt:lpstr>DSDP Window Overview</vt:lpstr>
      <vt:lpstr>USDP Window Overview</vt:lpstr>
      <vt:lpstr>Decay Windows Overview</vt:lpstr>
      <vt:lpstr>Decay Windows Beamline Interfaces</vt:lpstr>
      <vt:lpstr>Decay Windows Interfaces</vt:lpstr>
      <vt:lpstr>Decay Windows Risks</vt:lpstr>
      <vt:lpstr>Schedule</vt:lpstr>
      <vt:lpstr>January Technical Peer Review Recommendations</vt:lpstr>
      <vt:lpstr>January Technical Peer Review Recommendations</vt:lpstr>
      <vt:lpstr>Downstream Decay Pipe Window</vt:lpstr>
      <vt:lpstr>DSDP Window Design</vt:lpstr>
      <vt:lpstr>DSDP Window Analysis</vt:lpstr>
      <vt:lpstr>DSDP Windo Analysis</vt:lpstr>
      <vt:lpstr>Decay Pipe Downstream Window Analysis Under 2.4 MW</vt:lpstr>
      <vt:lpstr>Upstream Decay Pipe Window</vt:lpstr>
      <vt:lpstr>USDP Window Design Overview</vt:lpstr>
      <vt:lpstr>USDP Window Design Overview</vt:lpstr>
      <vt:lpstr>USDP Window Design Overview</vt:lpstr>
      <vt:lpstr>Helicoflex Seal</vt:lpstr>
      <vt:lpstr>Helicoflex Seal</vt:lpstr>
      <vt:lpstr>Helicoflex Seal</vt:lpstr>
      <vt:lpstr>Helicoflex Seal</vt:lpstr>
      <vt:lpstr>USDP Window Cooling Loop</vt:lpstr>
      <vt:lpstr>USDP Window Cooling Loop</vt:lpstr>
      <vt:lpstr>USDP Window Permanent Cooling Loop Discussion</vt:lpstr>
      <vt:lpstr>USDP Window Thermal/Structural Analysis</vt:lpstr>
      <vt:lpstr>USDP Window Thermal/Structural Analysis</vt:lpstr>
      <vt:lpstr>USDP Window Thermal/Structural Analysis</vt:lpstr>
      <vt:lpstr>USDP Window Bolted Joint Study</vt:lpstr>
      <vt:lpstr>USDP Window Bolted Joint Study</vt:lpstr>
      <vt:lpstr>USDP Window Bolted Joint Study</vt:lpstr>
      <vt:lpstr>USDP Window Bolted Joint Study</vt:lpstr>
      <vt:lpstr>USDP Window Bolted Joint Study</vt:lpstr>
      <vt:lpstr>USDP Window Cost Estimates</vt:lpstr>
      <vt:lpstr>USDP Window Installation</vt:lpstr>
      <vt:lpstr>USDP Window QA/QC</vt:lpstr>
      <vt:lpstr>Questions?</vt:lpstr>
      <vt:lpstr>Helicoflex Seal</vt:lpstr>
      <vt:lpstr>USDP Window Bolted Joint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Kiburg</dc:creator>
  <cp:lastModifiedBy>Mandy Kiburg</cp:lastModifiedBy>
  <cp:revision>14</cp:revision>
  <cp:lastPrinted>2024-06-25T17:52:06Z</cp:lastPrinted>
  <dcterms:created xsi:type="dcterms:W3CDTF">2024-01-31T21:13:36Z</dcterms:created>
  <dcterms:modified xsi:type="dcterms:W3CDTF">2024-06-26T16:54:41Z</dcterms:modified>
</cp:coreProperties>
</file>