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78" r:id="rId5"/>
    <p:sldId id="264" r:id="rId6"/>
    <p:sldId id="265" r:id="rId7"/>
    <p:sldId id="266" r:id="rId8"/>
    <p:sldId id="268" r:id="rId9"/>
    <p:sldId id="260" r:id="rId10"/>
    <p:sldId id="274" r:id="rId11"/>
    <p:sldId id="262" r:id="rId12"/>
    <p:sldId id="276" r:id="rId13"/>
    <p:sldId id="263" r:id="rId14"/>
    <p:sldId id="272" r:id="rId15"/>
    <p:sldId id="275" r:id="rId16"/>
    <p:sldId id="273" r:id="rId17"/>
    <p:sldId id="271" r:id="rId18"/>
    <p:sldId id="259" r:id="rId19"/>
    <p:sldId id="267" r:id="rId20"/>
    <p:sldId id="269" r:id="rId21"/>
    <p:sldId id="27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80" d="100"/>
          <a:sy n="80" d="100"/>
        </p:scale>
        <p:origin x="69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D61C2-0EF9-4A1A-AA74-140B4E6C94BD}"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A3793-3D2B-4D27-B787-56A04EBE09C5}" type="slidenum">
              <a:rPr lang="en-US" smtClean="0"/>
              <a:t>‹#›</a:t>
            </a:fld>
            <a:endParaRPr lang="en-US"/>
          </a:p>
        </p:txBody>
      </p:sp>
    </p:spTree>
    <p:extLst>
      <p:ext uri="{BB962C8B-B14F-4D97-AF65-F5344CB8AC3E}">
        <p14:creationId xmlns:p14="http://schemas.microsoft.com/office/powerpoint/2010/main" val="95519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6DDD-617E-B6BB-5E33-91817F617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C5D8FA-9D26-438B-D038-A75AA80B4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7EE25E-AE97-9173-D9C5-DED62812F535}"/>
              </a:ext>
            </a:extLst>
          </p:cNvPr>
          <p:cNvSpPr>
            <a:spLocks noGrp="1"/>
          </p:cNvSpPr>
          <p:nvPr>
            <p:ph type="dt" sz="half" idx="10"/>
          </p:nvPr>
        </p:nvSpPr>
        <p:spPr/>
        <p:txBody>
          <a:bodyPr/>
          <a:lstStyle/>
          <a:p>
            <a:r>
              <a:rPr lang="en-US"/>
              <a:t>5/19/2024</a:t>
            </a:r>
          </a:p>
        </p:txBody>
      </p:sp>
      <p:sp>
        <p:nvSpPr>
          <p:cNvPr id="5" name="Footer Placeholder 4">
            <a:extLst>
              <a:ext uri="{FF2B5EF4-FFF2-40B4-BE49-F238E27FC236}">
                <a16:creationId xmlns:a16="http://schemas.microsoft.com/office/drawing/2014/main" id="{9A2C4A64-5366-8AC2-BEF6-1B44F808BF73}"/>
              </a:ext>
            </a:extLst>
          </p:cNvPr>
          <p:cNvSpPr>
            <a:spLocks noGrp="1"/>
          </p:cNvSpPr>
          <p:nvPr>
            <p:ph type="ftr" sz="quarter" idx="11"/>
          </p:nvPr>
        </p:nvSpPr>
        <p:spPr/>
        <p:txBody>
          <a:bodyPr/>
          <a:lstStyle/>
          <a:p>
            <a:r>
              <a:rPr lang="en-US"/>
              <a:t>Post-Swap HD PDS Production Plan</a:t>
            </a:r>
          </a:p>
        </p:txBody>
      </p:sp>
      <p:sp>
        <p:nvSpPr>
          <p:cNvPr id="6" name="Slide Number Placeholder 5">
            <a:extLst>
              <a:ext uri="{FF2B5EF4-FFF2-40B4-BE49-F238E27FC236}">
                <a16:creationId xmlns:a16="http://schemas.microsoft.com/office/drawing/2014/main" id="{C56D53B9-7966-F7D9-1A85-C99318D5A0C1}"/>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345553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B3E7-C9D4-F11A-C0F3-DF80E39EC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630AA7-AFBD-B58E-AE9C-0E8B766BD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712B2-F084-4484-D65A-79B3F92C9944}"/>
              </a:ext>
            </a:extLst>
          </p:cNvPr>
          <p:cNvSpPr>
            <a:spLocks noGrp="1"/>
          </p:cNvSpPr>
          <p:nvPr>
            <p:ph type="dt" sz="half" idx="10"/>
          </p:nvPr>
        </p:nvSpPr>
        <p:spPr/>
        <p:txBody>
          <a:bodyPr/>
          <a:lstStyle/>
          <a:p>
            <a:r>
              <a:rPr lang="en-US"/>
              <a:t>5/19/2024</a:t>
            </a:r>
          </a:p>
        </p:txBody>
      </p:sp>
      <p:sp>
        <p:nvSpPr>
          <p:cNvPr id="5" name="Footer Placeholder 4">
            <a:extLst>
              <a:ext uri="{FF2B5EF4-FFF2-40B4-BE49-F238E27FC236}">
                <a16:creationId xmlns:a16="http://schemas.microsoft.com/office/drawing/2014/main" id="{6DEAAE9E-D55A-6908-5098-0754DBC6EE1C}"/>
              </a:ext>
            </a:extLst>
          </p:cNvPr>
          <p:cNvSpPr>
            <a:spLocks noGrp="1"/>
          </p:cNvSpPr>
          <p:nvPr>
            <p:ph type="ftr" sz="quarter" idx="11"/>
          </p:nvPr>
        </p:nvSpPr>
        <p:spPr/>
        <p:txBody>
          <a:bodyPr/>
          <a:lstStyle/>
          <a:p>
            <a:r>
              <a:rPr lang="en-US"/>
              <a:t>Post-Swap HD PDS Production Plan</a:t>
            </a:r>
          </a:p>
        </p:txBody>
      </p:sp>
      <p:sp>
        <p:nvSpPr>
          <p:cNvPr id="6" name="Slide Number Placeholder 5">
            <a:extLst>
              <a:ext uri="{FF2B5EF4-FFF2-40B4-BE49-F238E27FC236}">
                <a16:creationId xmlns:a16="http://schemas.microsoft.com/office/drawing/2014/main" id="{43C70879-B522-A1FF-59D9-9454C41FA71E}"/>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198611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37C46A-657B-8950-ED5C-8D392A9B9C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9C552-2F60-6B6D-1CFE-F683C665E7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749C4-E9C5-CC11-51B4-0DA0B4819980}"/>
              </a:ext>
            </a:extLst>
          </p:cNvPr>
          <p:cNvSpPr>
            <a:spLocks noGrp="1"/>
          </p:cNvSpPr>
          <p:nvPr>
            <p:ph type="dt" sz="half" idx="10"/>
          </p:nvPr>
        </p:nvSpPr>
        <p:spPr/>
        <p:txBody>
          <a:bodyPr/>
          <a:lstStyle/>
          <a:p>
            <a:r>
              <a:rPr lang="en-US"/>
              <a:t>5/19/2024</a:t>
            </a:r>
          </a:p>
        </p:txBody>
      </p:sp>
      <p:sp>
        <p:nvSpPr>
          <p:cNvPr id="5" name="Footer Placeholder 4">
            <a:extLst>
              <a:ext uri="{FF2B5EF4-FFF2-40B4-BE49-F238E27FC236}">
                <a16:creationId xmlns:a16="http://schemas.microsoft.com/office/drawing/2014/main" id="{1E871A30-B118-1FE4-C746-CB57EE0B5D72}"/>
              </a:ext>
            </a:extLst>
          </p:cNvPr>
          <p:cNvSpPr>
            <a:spLocks noGrp="1"/>
          </p:cNvSpPr>
          <p:nvPr>
            <p:ph type="ftr" sz="quarter" idx="11"/>
          </p:nvPr>
        </p:nvSpPr>
        <p:spPr/>
        <p:txBody>
          <a:bodyPr/>
          <a:lstStyle/>
          <a:p>
            <a:r>
              <a:rPr lang="en-US"/>
              <a:t>Post-Swap HD PDS Production Plan</a:t>
            </a:r>
          </a:p>
        </p:txBody>
      </p:sp>
      <p:sp>
        <p:nvSpPr>
          <p:cNvPr id="6" name="Slide Number Placeholder 5">
            <a:extLst>
              <a:ext uri="{FF2B5EF4-FFF2-40B4-BE49-F238E27FC236}">
                <a16:creationId xmlns:a16="http://schemas.microsoft.com/office/drawing/2014/main" id="{2FC26532-F11D-231B-A573-E8DFB04DF740}"/>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295905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760A-4895-439C-CA23-B1FDC7828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58B100-18BA-B529-E675-4B7F4C0003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9E2EC-E187-707F-CC8F-4E452920849D}"/>
              </a:ext>
            </a:extLst>
          </p:cNvPr>
          <p:cNvSpPr>
            <a:spLocks noGrp="1"/>
          </p:cNvSpPr>
          <p:nvPr>
            <p:ph type="dt" sz="half" idx="10"/>
          </p:nvPr>
        </p:nvSpPr>
        <p:spPr/>
        <p:txBody>
          <a:bodyPr/>
          <a:lstStyle/>
          <a:p>
            <a:r>
              <a:rPr lang="en-US"/>
              <a:t>5/19/2024</a:t>
            </a:r>
          </a:p>
        </p:txBody>
      </p:sp>
      <p:sp>
        <p:nvSpPr>
          <p:cNvPr id="5" name="Footer Placeholder 4">
            <a:extLst>
              <a:ext uri="{FF2B5EF4-FFF2-40B4-BE49-F238E27FC236}">
                <a16:creationId xmlns:a16="http://schemas.microsoft.com/office/drawing/2014/main" id="{E48F4E90-1DF8-2AC5-EE75-1C2C92DF851F}"/>
              </a:ext>
            </a:extLst>
          </p:cNvPr>
          <p:cNvSpPr>
            <a:spLocks noGrp="1"/>
          </p:cNvSpPr>
          <p:nvPr>
            <p:ph type="ftr" sz="quarter" idx="11"/>
          </p:nvPr>
        </p:nvSpPr>
        <p:spPr/>
        <p:txBody>
          <a:bodyPr/>
          <a:lstStyle/>
          <a:p>
            <a:r>
              <a:rPr lang="en-US"/>
              <a:t>Post-Swap HD PDS Production Plan</a:t>
            </a:r>
          </a:p>
        </p:txBody>
      </p:sp>
      <p:sp>
        <p:nvSpPr>
          <p:cNvPr id="6" name="Slide Number Placeholder 5">
            <a:extLst>
              <a:ext uri="{FF2B5EF4-FFF2-40B4-BE49-F238E27FC236}">
                <a16:creationId xmlns:a16="http://schemas.microsoft.com/office/drawing/2014/main" id="{92FDCDF9-D8CB-31F4-8E9A-192687850C0B}"/>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39089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4185-6914-56D3-8019-EEA21D76E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72D791-CD26-AC83-BF81-1B16CFDFD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175B5-AE11-BD87-847C-03A004A6EC59}"/>
              </a:ext>
            </a:extLst>
          </p:cNvPr>
          <p:cNvSpPr>
            <a:spLocks noGrp="1"/>
          </p:cNvSpPr>
          <p:nvPr>
            <p:ph type="dt" sz="half" idx="10"/>
          </p:nvPr>
        </p:nvSpPr>
        <p:spPr/>
        <p:txBody>
          <a:bodyPr/>
          <a:lstStyle/>
          <a:p>
            <a:r>
              <a:rPr lang="en-US"/>
              <a:t>5/19/2024</a:t>
            </a:r>
          </a:p>
        </p:txBody>
      </p:sp>
      <p:sp>
        <p:nvSpPr>
          <p:cNvPr id="5" name="Footer Placeholder 4">
            <a:extLst>
              <a:ext uri="{FF2B5EF4-FFF2-40B4-BE49-F238E27FC236}">
                <a16:creationId xmlns:a16="http://schemas.microsoft.com/office/drawing/2014/main" id="{4288EB0A-932F-9F7D-117A-F77A6759C9D4}"/>
              </a:ext>
            </a:extLst>
          </p:cNvPr>
          <p:cNvSpPr>
            <a:spLocks noGrp="1"/>
          </p:cNvSpPr>
          <p:nvPr>
            <p:ph type="ftr" sz="quarter" idx="11"/>
          </p:nvPr>
        </p:nvSpPr>
        <p:spPr/>
        <p:txBody>
          <a:bodyPr/>
          <a:lstStyle/>
          <a:p>
            <a:r>
              <a:rPr lang="en-US"/>
              <a:t>Post-Swap HD PDS Production Plan</a:t>
            </a:r>
          </a:p>
        </p:txBody>
      </p:sp>
      <p:sp>
        <p:nvSpPr>
          <p:cNvPr id="6" name="Slide Number Placeholder 5">
            <a:extLst>
              <a:ext uri="{FF2B5EF4-FFF2-40B4-BE49-F238E27FC236}">
                <a16:creationId xmlns:a16="http://schemas.microsoft.com/office/drawing/2014/main" id="{8E56D03F-F9CD-268E-3BC8-1E652977A1D5}"/>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43877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C0E5-A4FA-E89C-BEA6-2848D0F5D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517332-CC6C-6F30-2EE5-290CE27E29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8CD0FE-89A3-3EBA-C096-B1A9085146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8074AC-6D9F-2415-9ABC-9799E06936C7}"/>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20F06E17-D0E6-8A09-5869-F13EE2301DA5}"/>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E1F3F423-62A6-76FE-6D1D-4E6B86F64790}"/>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418176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39AF-51C2-C510-7F26-06E848BB02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456B5-E83B-FC55-6283-67A43743D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F8385-2C97-2E68-7562-C9C6C1411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761AA-1B72-9AAB-C49E-004EA9196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68C88-885E-B98B-81CE-79AE7C88F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FDD182-DB2F-6BFD-24C0-07C5E515EC3E}"/>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563C6B4B-8132-E18C-6DB6-776A94535682}"/>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A6ABB748-508C-51DD-321D-7D4BAA9D1C9B}"/>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36762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891A-941F-80CA-FCE2-ECD24A0661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A84BE-7444-72DD-A636-42F5F981733C}"/>
              </a:ext>
            </a:extLst>
          </p:cNvPr>
          <p:cNvSpPr>
            <a:spLocks noGrp="1"/>
          </p:cNvSpPr>
          <p:nvPr>
            <p:ph type="dt" sz="half" idx="10"/>
          </p:nvPr>
        </p:nvSpPr>
        <p:spPr/>
        <p:txBody>
          <a:bodyPr/>
          <a:lstStyle/>
          <a:p>
            <a:r>
              <a:rPr lang="en-US"/>
              <a:t>5/19/2024</a:t>
            </a:r>
          </a:p>
        </p:txBody>
      </p:sp>
      <p:sp>
        <p:nvSpPr>
          <p:cNvPr id="4" name="Footer Placeholder 3">
            <a:extLst>
              <a:ext uri="{FF2B5EF4-FFF2-40B4-BE49-F238E27FC236}">
                <a16:creationId xmlns:a16="http://schemas.microsoft.com/office/drawing/2014/main" id="{26061BB2-32F0-3CDF-028B-073A348EE6A4}"/>
              </a:ext>
            </a:extLst>
          </p:cNvPr>
          <p:cNvSpPr>
            <a:spLocks noGrp="1"/>
          </p:cNvSpPr>
          <p:nvPr>
            <p:ph type="ftr" sz="quarter" idx="11"/>
          </p:nvPr>
        </p:nvSpPr>
        <p:spPr/>
        <p:txBody>
          <a:bodyPr/>
          <a:lstStyle/>
          <a:p>
            <a:r>
              <a:rPr lang="en-US"/>
              <a:t>Post-Swap HD PDS Production Plan</a:t>
            </a:r>
          </a:p>
        </p:txBody>
      </p:sp>
      <p:sp>
        <p:nvSpPr>
          <p:cNvPr id="5" name="Slide Number Placeholder 4">
            <a:extLst>
              <a:ext uri="{FF2B5EF4-FFF2-40B4-BE49-F238E27FC236}">
                <a16:creationId xmlns:a16="http://schemas.microsoft.com/office/drawing/2014/main" id="{DEA19232-3C84-5591-C01E-B43EE68EBEA5}"/>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26236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1BC8C-5654-37D5-F86A-6C58245EAF92}"/>
              </a:ext>
            </a:extLst>
          </p:cNvPr>
          <p:cNvSpPr>
            <a:spLocks noGrp="1"/>
          </p:cNvSpPr>
          <p:nvPr>
            <p:ph type="dt" sz="half" idx="10"/>
          </p:nvPr>
        </p:nvSpPr>
        <p:spPr/>
        <p:txBody>
          <a:bodyPr/>
          <a:lstStyle/>
          <a:p>
            <a:r>
              <a:rPr lang="en-US"/>
              <a:t>5/19/2024</a:t>
            </a:r>
          </a:p>
        </p:txBody>
      </p:sp>
      <p:sp>
        <p:nvSpPr>
          <p:cNvPr id="3" name="Footer Placeholder 2">
            <a:extLst>
              <a:ext uri="{FF2B5EF4-FFF2-40B4-BE49-F238E27FC236}">
                <a16:creationId xmlns:a16="http://schemas.microsoft.com/office/drawing/2014/main" id="{C63CD428-EE1A-9CD9-204E-29F152DBB6B3}"/>
              </a:ext>
            </a:extLst>
          </p:cNvPr>
          <p:cNvSpPr>
            <a:spLocks noGrp="1"/>
          </p:cNvSpPr>
          <p:nvPr>
            <p:ph type="ftr" sz="quarter" idx="11"/>
          </p:nvPr>
        </p:nvSpPr>
        <p:spPr/>
        <p:txBody>
          <a:bodyPr/>
          <a:lstStyle/>
          <a:p>
            <a:r>
              <a:rPr lang="en-US"/>
              <a:t>Post-Swap HD PDS Production Plan</a:t>
            </a:r>
          </a:p>
        </p:txBody>
      </p:sp>
      <p:sp>
        <p:nvSpPr>
          <p:cNvPr id="4" name="Slide Number Placeholder 3">
            <a:extLst>
              <a:ext uri="{FF2B5EF4-FFF2-40B4-BE49-F238E27FC236}">
                <a16:creationId xmlns:a16="http://schemas.microsoft.com/office/drawing/2014/main" id="{9FAF580C-F468-F098-C1A7-C8B2A2D5D149}"/>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113803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701D-1723-908B-9067-88B7572B0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AEF7F3-A490-99CF-5559-B50B85B40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67CA64-60CA-7A12-CAD1-5D3AB3104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55F03-5358-6251-C78B-7E654D6D5F54}"/>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F70FA837-CE46-57F1-81A6-8982BAC22800}"/>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26769510-6D36-039B-9506-FBCEA6D3CBAD}"/>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200961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F61B-9FA6-6542-8F01-0F14078AF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D50FB-BD0C-6AA9-D77D-D48D0BE86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332A3F-6731-689C-BEC6-38BC29A6C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559C5-50DB-1D08-1399-0A8E0A9C4C1D}"/>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E1357554-9C53-E2CE-D13F-486E61737212}"/>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391CD1F5-E2A2-5935-DCF0-EE20E4D840C1}"/>
              </a:ext>
            </a:extLst>
          </p:cNvPr>
          <p:cNvSpPr>
            <a:spLocks noGrp="1"/>
          </p:cNvSpPr>
          <p:nvPr>
            <p:ph type="sldNum" sz="quarter" idx="12"/>
          </p:nvPr>
        </p:nvSpPr>
        <p:spPr/>
        <p:txBody>
          <a:bodyPr/>
          <a:lstStyle/>
          <a:p>
            <a:fld id="{76824DF1-6C22-4886-995F-827E653D853A}" type="slidenum">
              <a:rPr lang="en-US" smtClean="0"/>
              <a:t>‹#›</a:t>
            </a:fld>
            <a:endParaRPr lang="en-US"/>
          </a:p>
        </p:txBody>
      </p:sp>
    </p:spTree>
    <p:extLst>
      <p:ext uri="{BB962C8B-B14F-4D97-AF65-F5344CB8AC3E}">
        <p14:creationId xmlns:p14="http://schemas.microsoft.com/office/powerpoint/2010/main" val="408818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01FA0-AA97-8826-31E5-9C96C4879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CE581-3897-39DA-5AD5-2556AFDD9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9ADF2-DD2A-D5B4-0C37-91E549BB8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5/19/2024</a:t>
            </a:r>
          </a:p>
        </p:txBody>
      </p:sp>
      <p:sp>
        <p:nvSpPr>
          <p:cNvPr id="5" name="Footer Placeholder 4">
            <a:extLst>
              <a:ext uri="{FF2B5EF4-FFF2-40B4-BE49-F238E27FC236}">
                <a16:creationId xmlns:a16="http://schemas.microsoft.com/office/drawing/2014/main" id="{3A9A82DB-4DDC-C12E-760C-EF5AA59C1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Post-Swap HD PDS Production Plan</a:t>
            </a:r>
          </a:p>
        </p:txBody>
      </p:sp>
      <p:sp>
        <p:nvSpPr>
          <p:cNvPr id="6" name="Slide Number Placeholder 5">
            <a:extLst>
              <a:ext uri="{FF2B5EF4-FFF2-40B4-BE49-F238E27FC236}">
                <a16:creationId xmlns:a16="http://schemas.microsoft.com/office/drawing/2014/main" id="{435307F9-F7F8-6037-3D8A-C18051E19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24DF1-6C22-4886-995F-827E653D853A}" type="slidenum">
              <a:rPr lang="en-US" smtClean="0"/>
              <a:t>‹#›</a:t>
            </a:fld>
            <a:endParaRPr lang="en-US"/>
          </a:p>
        </p:txBody>
      </p:sp>
    </p:spTree>
    <p:extLst>
      <p:ext uri="{BB962C8B-B14F-4D97-AF65-F5344CB8AC3E}">
        <p14:creationId xmlns:p14="http://schemas.microsoft.com/office/powerpoint/2010/main" val="2591238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479F-F3B3-D805-F306-AAC481035BB1}"/>
              </a:ext>
            </a:extLst>
          </p:cNvPr>
          <p:cNvSpPr>
            <a:spLocks noGrp="1"/>
          </p:cNvSpPr>
          <p:nvPr>
            <p:ph type="ctrTitle"/>
          </p:nvPr>
        </p:nvSpPr>
        <p:spPr/>
        <p:txBody>
          <a:bodyPr/>
          <a:lstStyle/>
          <a:p>
            <a:r>
              <a:rPr lang="en-US" b="1" i="0" dirty="0">
                <a:solidFill>
                  <a:srgbClr val="1A63A0"/>
                </a:solidFill>
                <a:effectLst/>
                <a:latin typeface="Roboto" panose="02000000000000000000" pitchFamily="2" charset="0"/>
              </a:rPr>
              <a:t>Post-swap Horizontal Drift PDS Schedule/MOU</a:t>
            </a:r>
            <a:endParaRPr lang="en-US" dirty="0"/>
          </a:p>
        </p:txBody>
      </p:sp>
      <p:sp>
        <p:nvSpPr>
          <p:cNvPr id="3" name="Subtitle 2">
            <a:extLst>
              <a:ext uri="{FF2B5EF4-FFF2-40B4-BE49-F238E27FC236}">
                <a16:creationId xmlns:a16="http://schemas.microsoft.com/office/drawing/2014/main" id="{2BD84566-EEAA-BF28-798A-04E00A4C2DE5}"/>
              </a:ext>
            </a:extLst>
          </p:cNvPr>
          <p:cNvSpPr>
            <a:spLocks noGrp="1"/>
          </p:cNvSpPr>
          <p:nvPr>
            <p:ph type="subTitle" idx="1"/>
          </p:nvPr>
        </p:nvSpPr>
        <p:spPr/>
        <p:txBody>
          <a:bodyPr/>
          <a:lstStyle/>
          <a:p>
            <a:r>
              <a:rPr lang="en-US" dirty="0"/>
              <a:t>David Warner</a:t>
            </a:r>
          </a:p>
          <a:p>
            <a:r>
              <a:rPr lang="en-US" dirty="0"/>
              <a:t>Colorado  State University</a:t>
            </a:r>
          </a:p>
          <a:p>
            <a:r>
              <a:rPr lang="en-US" dirty="0"/>
              <a:t>May 19, 2024</a:t>
            </a:r>
          </a:p>
        </p:txBody>
      </p:sp>
    </p:spTree>
    <p:extLst>
      <p:ext uri="{BB962C8B-B14F-4D97-AF65-F5344CB8AC3E}">
        <p14:creationId xmlns:p14="http://schemas.microsoft.com/office/powerpoint/2010/main" val="313975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normAutofit/>
          </a:bodyPr>
          <a:lstStyle/>
          <a:p>
            <a:r>
              <a:rPr lang="en-US" dirty="0"/>
              <a:t>HD Cold Electronics (Italy)</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303195" y="991402"/>
            <a:ext cx="11324123" cy="2437598"/>
          </a:xfrm>
        </p:spPr>
        <p:txBody>
          <a:bodyPr>
            <a:normAutofit lnSpcReduction="10000"/>
          </a:bodyPr>
          <a:lstStyle/>
          <a:p>
            <a:r>
              <a:rPr lang="en-US" dirty="0"/>
              <a:t>Cold electronics include 1,500 cold amplifiers and 6,000 signal Routing Boards </a:t>
            </a:r>
            <a:r>
              <a:rPr lang="en-US" dirty="0" err="1"/>
              <a:t>boards</a:t>
            </a:r>
            <a:r>
              <a:rPr lang="en-US" dirty="0"/>
              <a:t> (+10% spares).</a:t>
            </a:r>
          </a:p>
          <a:p>
            <a:r>
              <a:rPr lang="en-US" dirty="0"/>
              <a:t>Production and testing currently starts July 2025, ends July 26.</a:t>
            </a:r>
          </a:p>
          <a:p>
            <a:pPr lvl="1"/>
            <a:r>
              <a:rPr lang="en-US" dirty="0"/>
              <a:t>It is understood that this will need to be moved earlier to meet the INFN funding profile (Procurement line must occur in 2024).</a:t>
            </a:r>
          </a:p>
          <a:p>
            <a:pPr lvl="1"/>
            <a:r>
              <a:rPr lang="en-US" dirty="0"/>
              <a:t>Will require additional PRR to accommodate this schedule.</a:t>
            </a:r>
          </a:p>
        </p:txBody>
      </p:sp>
      <p:pic>
        <p:nvPicPr>
          <p:cNvPr id="8" name="Content Placeholder 7">
            <a:extLst>
              <a:ext uri="{FF2B5EF4-FFF2-40B4-BE49-F238E27FC236}">
                <a16:creationId xmlns:a16="http://schemas.microsoft.com/office/drawing/2014/main" id="{7E377421-F5C4-B887-0D62-86431F3BFCFB}"/>
              </a:ext>
            </a:extLst>
          </p:cNvPr>
          <p:cNvPicPr>
            <a:picLocks noGrp="1" noChangeAspect="1"/>
          </p:cNvPicPr>
          <p:nvPr>
            <p:ph sz="half" idx="2"/>
          </p:nvPr>
        </p:nvPicPr>
        <p:blipFill>
          <a:blip r:embed="rId2"/>
          <a:stretch>
            <a:fillRect/>
          </a:stretch>
        </p:blipFill>
        <p:spPr>
          <a:xfrm>
            <a:off x="205604" y="3662146"/>
            <a:ext cx="11509929" cy="2652084"/>
          </a:xfrm>
        </p:spPr>
      </p:pic>
      <p:sp>
        <p:nvSpPr>
          <p:cNvPr id="9" name="Date Placeholder 8">
            <a:extLst>
              <a:ext uri="{FF2B5EF4-FFF2-40B4-BE49-F238E27FC236}">
                <a16:creationId xmlns:a16="http://schemas.microsoft.com/office/drawing/2014/main" id="{98D7EC77-C44D-0CB7-DB43-C95ADC4E183E}"/>
              </a:ext>
            </a:extLst>
          </p:cNvPr>
          <p:cNvSpPr>
            <a:spLocks noGrp="1"/>
          </p:cNvSpPr>
          <p:nvPr>
            <p:ph type="dt" sz="half" idx="10"/>
          </p:nvPr>
        </p:nvSpPr>
        <p:spPr/>
        <p:txBody>
          <a:bodyPr/>
          <a:lstStyle/>
          <a:p>
            <a:r>
              <a:rPr lang="en-US"/>
              <a:t>5/19/2024</a:t>
            </a:r>
          </a:p>
        </p:txBody>
      </p:sp>
      <p:sp>
        <p:nvSpPr>
          <p:cNvPr id="10" name="Footer Placeholder 9">
            <a:extLst>
              <a:ext uri="{FF2B5EF4-FFF2-40B4-BE49-F238E27FC236}">
                <a16:creationId xmlns:a16="http://schemas.microsoft.com/office/drawing/2014/main" id="{15A04974-FB25-9DE4-8E44-4E9554E965E8}"/>
              </a:ext>
            </a:extLst>
          </p:cNvPr>
          <p:cNvSpPr>
            <a:spLocks noGrp="1"/>
          </p:cNvSpPr>
          <p:nvPr>
            <p:ph type="ftr" sz="quarter" idx="11"/>
          </p:nvPr>
        </p:nvSpPr>
        <p:spPr/>
        <p:txBody>
          <a:bodyPr/>
          <a:lstStyle/>
          <a:p>
            <a:r>
              <a:rPr lang="en-US"/>
              <a:t>Post-Swap HD PDS Production Plan</a:t>
            </a:r>
          </a:p>
        </p:txBody>
      </p:sp>
      <p:sp>
        <p:nvSpPr>
          <p:cNvPr id="11" name="Slide Number Placeholder 10">
            <a:extLst>
              <a:ext uri="{FF2B5EF4-FFF2-40B4-BE49-F238E27FC236}">
                <a16:creationId xmlns:a16="http://schemas.microsoft.com/office/drawing/2014/main" id="{0C2CE157-4A5A-D837-18B1-7C3C372DC9FB}"/>
              </a:ext>
            </a:extLst>
          </p:cNvPr>
          <p:cNvSpPr>
            <a:spLocks noGrp="1"/>
          </p:cNvSpPr>
          <p:nvPr>
            <p:ph type="sldNum" sz="quarter" idx="12"/>
          </p:nvPr>
        </p:nvSpPr>
        <p:spPr/>
        <p:txBody>
          <a:bodyPr/>
          <a:lstStyle/>
          <a:p>
            <a:fld id="{76824DF1-6C22-4886-995F-827E653D853A}" type="slidenum">
              <a:rPr lang="en-US" smtClean="0"/>
              <a:t>10</a:t>
            </a:fld>
            <a:endParaRPr lang="en-US"/>
          </a:p>
        </p:txBody>
      </p:sp>
    </p:spTree>
    <p:extLst>
      <p:ext uri="{BB962C8B-B14F-4D97-AF65-F5344CB8AC3E}">
        <p14:creationId xmlns:p14="http://schemas.microsoft.com/office/powerpoint/2010/main" val="227774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lstStyle/>
          <a:p>
            <a:r>
              <a:rPr lang="en-US" dirty="0"/>
              <a:t>Optical Components (UNICAMP)</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303195" y="924025"/>
            <a:ext cx="11348186" cy="1549668"/>
          </a:xfrm>
        </p:spPr>
        <p:txBody>
          <a:bodyPr>
            <a:normAutofit fontScale="92500" lnSpcReduction="20000"/>
          </a:bodyPr>
          <a:lstStyle/>
          <a:p>
            <a:r>
              <a:rPr lang="en-US" dirty="0"/>
              <a:t>An optical component “Kit” includes the WLS bars and coated dichroic filters for a single module</a:t>
            </a:r>
          </a:p>
          <a:p>
            <a:r>
              <a:rPr lang="en-US" dirty="0"/>
              <a:t>Fabrication occurs June 2025 – February 2027</a:t>
            </a:r>
          </a:p>
          <a:p>
            <a:r>
              <a:rPr lang="en-US" dirty="0"/>
              <a:t>Maximum required production rate of 4 kits/day</a:t>
            </a:r>
          </a:p>
        </p:txBody>
      </p:sp>
      <p:pic>
        <p:nvPicPr>
          <p:cNvPr id="9" name="Content Placeholder 8">
            <a:extLst>
              <a:ext uri="{FF2B5EF4-FFF2-40B4-BE49-F238E27FC236}">
                <a16:creationId xmlns:a16="http://schemas.microsoft.com/office/drawing/2014/main" id="{55D4EBE7-9A1C-99B0-3CE0-A1A3BF66B32A}"/>
              </a:ext>
            </a:extLst>
          </p:cNvPr>
          <p:cNvPicPr>
            <a:picLocks noGrp="1" noChangeAspect="1"/>
          </p:cNvPicPr>
          <p:nvPr>
            <p:ph sz="half" idx="2"/>
          </p:nvPr>
        </p:nvPicPr>
        <p:blipFill>
          <a:blip r:embed="rId2"/>
          <a:stretch>
            <a:fillRect/>
          </a:stretch>
        </p:blipFill>
        <p:spPr>
          <a:xfrm>
            <a:off x="381000" y="2508228"/>
            <a:ext cx="11050605" cy="3848122"/>
          </a:xfrm>
        </p:spPr>
      </p:pic>
      <p:sp>
        <p:nvSpPr>
          <p:cNvPr id="5" name="Date Placeholder 4">
            <a:extLst>
              <a:ext uri="{FF2B5EF4-FFF2-40B4-BE49-F238E27FC236}">
                <a16:creationId xmlns:a16="http://schemas.microsoft.com/office/drawing/2014/main" id="{5D7264B8-CE78-1D57-1266-10A639FA49E8}"/>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ADC78846-F013-D8DD-387C-2D0F6BB2AFC8}"/>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7645A08F-A9A0-B941-0F79-9463616CC37E}"/>
              </a:ext>
            </a:extLst>
          </p:cNvPr>
          <p:cNvSpPr>
            <a:spLocks noGrp="1"/>
          </p:cNvSpPr>
          <p:nvPr>
            <p:ph type="sldNum" sz="quarter" idx="12"/>
          </p:nvPr>
        </p:nvSpPr>
        <p:spPr/>
        <p:txBody>
          <a:bodyPr/>
          <a:lstStyle/>
          <a:p>
            <a:fld id="{76824DF1-6C22-4886-995F-827E653D853A}" type="slidenum">
              <a:rPr lang="en-US" smtClean="0"/>
              <a:t>11</a:t>
            </a:fld>
            <a:endParaRPr lang="en-US"/>
          </a:p>
        </p:txBody>
      </p:sp>
    </p:spTree>
    <p:extLst>
      <p:ext uri="{BB962C8B-B14F-4D97-AF65-F5344CB8AC3E}">
        <p14:creationId xmlns:p14="http://schemas.microsoft.com/office/powerpoint/2010/main" val="200515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lstStyle/>
          <a:p>
            <a:r>
              <a:rPr lang="en-US" dirty="0"/>
              <a:t>Module Frame Components (UNICAMP)</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303195" y="924025"/>
            <a:ext cx="11348186" cy="1549668"/>
          </a:xfrm>
        </p:spPr>
        <p:txBody>
          <a:bodyPr>
            <a:normAutofit fontScale="92500" lnSpcReduction="20000"/>
          </a:bodyPr>
          <a:lstStyle/>
          <a:p>
            <a:r>
              <a:rPr lang="en-US" dirty="0"/>
              <a:t>A frame component “Kit” includes the mechanical components for a single module</a:t>
            </a:r>
          </a:p>
          <a:p>
            <a:r>
              <a:rPr lang="en-US" dirty="0"/>
              <a:t>Fabrication occurs June 2025 – March 2027</a:t>
            </a:r>
          </a:p>
          <a:p>
            <a:r>
              <a:rPr lang="en-US" dirty="0"/>
              <a:t>Maximum required production rate of 4 kits/day</a:t>
            </a:r>
          </a:p>
        </p:txBody>
      </p:sp>
      <p:sp>
        <p:nvSpPr>
          <p:cNvPr id="5" name="Date Placeholder 4">
            <a:extLst>
              <a:ext uri="{FF2B5EF4-FFF2-40B4-BE49-F238E27FC236}">
                <a16:creationId xmlns:a16="http://schemas.microsoft.com/office/drawing/2014/main" id="{5D7264B8-CE78-1D57-1266-10A639FA49E8}"/>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ADC78846-F013-D8DD-387C-2D0F6BB2AFC8}"/>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7645A08F-A9A0-B941-0F79-9463616CC37E}"/>
              </a:ext>
            </a:extLst>
          </p:cNvPr>
          <p:cNvSpPr>
            <a:spLocks noGrp="1"/>
          </p:cNvSpPr>
          <p:nvPr>
            <p:ph type="sldNum" sz="quarter" idx="12"/>
          </p:nvPr>
        </p:nvSpPr>
        <p:spPr/>
        <p:txBody>
          <a:bodyPr/>
          <a:lstStyle/>
          <a:p>
            <a:fld id="{76824DF1-6C22-4886-995F-827E653D853A}" type="slidenum">
              <a:rPr lang="en-US" smtClean="0"/>
              <a:t>12</a:t>
            </a:fld>
            <a:endParaRPr lang="en-US"/>
          </a:p>
        </p:txBody>
      </p:sp>
      <p:pic>
        <p:nvPicPr>
          <p:cNvPr id="8" name="Picture 7">
            <a:extLst>
              <a:ext uri="{FF2B5EF4-FFF2-40B4-BE49-F238E27FC236}">
                <a16:creationId xmlns:a16="http://schemas.microsoft.com/office/drawing/2014/main" id="{969C4796-34D9-A021-1EEB-7EF56A74D984}"/>
              </a:ext>
            </a:extLst>
          </p:cNvPr>
          <p:cNvPicPr>
            <a:picLocks noChangeAspect="1"/>
          </p:cNvPicPr>
          <p:nvPr/>
        </p:nvPicPr>
        <p:blipFill>
          <a:blip r:embed="rId2"/>
          <a:stretch>
            <a:fillRect/>
          </a:stretch>
        </p:blipFill>
        <p:spPr>
          <a:xfrm>
            <a:off x="33688" y="2598821"/>
            <a:ext cx="11961982" cy="3793102"/>
          </a:xfrm>
          <a:prstGeom prst="rect">
            <a:avLst/>
          </a:prstGeom>
        </p:spPr>
      </p:pic>
    </p:spTree>
    <p:extLst>
      <p:ext uri="{BB962C8B-B14F-4D97-AF65-F5344CB8AC3E}">
        <p14:creationId xmlns:p14="http://schemas.microsoft.com/office/powerpoint/2010/main" val="375580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lstStyle/>
          <a:p>
            <a:r>
              <a:rPr lang="en-US" dirty="0"/>
              <a:t>Module Assembly (UNICAMP)</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79776" y="869243"/>
            <a:ext cx="11922768" cy="1602749"/>
          </a:xfrm>
        </p:spPr>
        <p:txBody>
          <a:bodyPr/>
          <a:lstStyle/>
          <a:p>
            <a:r>
              <a:rPr lang="en-US" dirty="0"/>
              <a:t>Modules assembled at UNICAMP</a:t>
            </a:r>
          </a:p>
          <a:p>
            <a:r>
              <a:rPr lang="en-US" dirty="0"/>
              <a:t>2 modules/day initially, 4 modules per day for second half of production</a:t>
            </a:r>
          </a:p>
          <a:p>
            <a:r>
              <a:rPr lang="en-US" dirty="0"/>
              <a:t>Production occurs July 25 through April 27.</a:t>
            </a:r>
          </a:p>
        </p:txBody>
      </p:sp>
      <p:pic>
        <p:nvPicPr>
          <p:cNvPr id="6" name="Content Placeholder 5">
            <a:extLst>
              <a:ext uri="{FF2B5EF4-FFF2-40B4-BE49-F238E27FC236}">
                <a16:creationId xmlns:a16="http://schemas.microsoft.com/office/drawing/2014/main" id="{8338FF22-7E49-064A-C53D-977387696D51}"/>
              </a:ext>
            </a:extLst>
          </p:cNvPr>
          <p:cNvPicPr>
            <a:picLocks noGrp="1" noChangeAspect="1"/>
          </p:cNvPicPr>
          <p:nvPr>
            <p:ph sz="half" idx="2"/>
          </p:nvPr>
        </p:nvPicPr>
        <p:blipFill>
          <a:blip r:embed="rId2"/>
          <a:stretch>
            <a:fillRect/>
          </a:stretch>
        </p:blipFill>
        <p:spPr>
          <a:xfrm>
            <a:off x="79777" y="2651219"/>
            <a:ext cx="11922769" cy="3792866"/>
          </a:xfrm>
        </p:spPr>
      </p:pic>
      <p:sp>
        <p:nvSpPr>
          <p:cNvPr id="7" name="Date Placeholder 6">
            <a:extLst>
              <a:ext uri="{FF2B5EF4-FFF2-40B4-BE49-F238E27FC236}">
                <a16:creationId xmlns:a16="http://schemas.microsoft.com/office/drawing/2014/main" id="{6448FC11-AAD8-23A7-EAAF-EE31762A464E}"/>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7E844BFE-F141-6369-6A3A-ADE208599D2E}"/>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AE0EFE1C-11DE-2E8D-4E08-98B07B254969}"/>
              </a:ext>
            </a:extLst>
          </p:cNvPr>
          <p:cNvSpPr>
            <a:spLocks noGrp="1"/>
          </p:cNvSpPr>
          <p:nvPr>
            <p:ph type="sldNum" sz="quarter" idx="12"/>
          </p:nvPr>
        </p:nvSpPr>
        <p:spPr/>
        <p:txBody>
          <a:bodyPr/>
          <a:lstStyle/>
          <a:p>
            <a:fld id="{76824DF1-6C22-4886-995F-827E653D853A}" type="slidenum">
              <a:rPr lang="en-US" smtClean="0"/>
              <a:t>13</a:t>
            </a:fld>
            <a:endParaRPr lang="en-US"/>
          </a:p>
        </p:txBody>
      </p:sp>
    </p:spTree>
    <p:extLst>
      <p:ext uri="{BB962C8B-B14F-4D97-AF65-F5344CB8AC3E}">
        <p14:creationId xmlns:p14="http://schemas.microsoft.com/office/powerpoint/2010/main" val="305195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08006" y="0"/>
            <a:ext cx="11487753" cy="759796"/>
          </a:xfrm>
        </p:spPr>
        <p:txBody>
          <a:bodyPr>
            <a:normAutofit/>
          </a:bodyPr>
          <a:lstStyle/>
          <a:p>
            <a:r>
              <a:rPr lang="en-US" sz="2800" dirty="0"/>
              <a:t>Warm Electronics (Spain, Czech Republic, Fermilab, NIU, U Michigan, CSU)</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264694" y="628629"/>
            <a:ext cx="10910127" cy="1900335"/>
          </a:xfrm>
        </p:spPr>
        <p:txBody>
          <a:bodyPr>
            <a:normAutofit fontScale="92500" lnSpcReduction="20000"/>
          </a:bodyPr>
          <a:lstStyle/>
          <a:p>
            <a:r>
              <a:rPr lang="en-US" dirty="0"/>
              <a:t>Includes multiple activities associated with warm-side readout</a:t>
            </a:r>
          </a:p>
          <a:p>
            <a:pPr lvl="1"/>
            <a:r>
              <a:rPr lang="en-US" dirty="0"/>
              <a:t>Flanges, power supplies  (Spain, Czech Republic)</a:t>
            </a:r>
          </a:p>
          <a:p>
            <a:pPr lvl="1"/>
            <a:r>
              <a:rPr lang="en-US" dirty="0"/>
              <a:t>Power Supply Testing (U of Michigan)</a:t>
            </a:r>
          </a:p>
          <a:p>
            <a:pPr lvl="1"/>
            <a:r>
              <a:rPr lang="en-US" dirty="0"/>
              <a:t>Warm cables (CSU)</a:t>
            </a:r>
          </a:p>
          <a:p>
            <a:pPr lvl="1"/>
            <a:r>
              <a:rPr lang="en-US" dirty="0"/>
              <a:t>DAPHNE Fabrication (FNAL)</a:t>
            </a:r>
          </a:p>
          <a:p>
            <a:pPr lvl="1"/>
            <a:r>
              <a:rPr lang="en-US" dirty="0"/>
              <a:t>DAPHNE testing (NIU)</a:t>
            </a:r>
          </a:p>
        </p:txBody>
      </p:sp>
      <p:pic>
        <p:nvPicPr>
          <p:cNvPr id="6" name="Content Placeholder 5">
            <a:extLst>
              <a:ext uri="{FF2B5EF4-FFF2-40B4-BE49-F238E27FC236}">
                <a16:creationId xmlns:a16="http://schemas.microsoft.com/office/drawing/2014/main" id="{90B636B9-83FE-77AC-D2DE-A27CBD1B3638}"/>
              </a:ext>
            </a:extLst>
          </p:cNvPr>
          <p:cNvPicPr>
            <a:picLocks noGrp="1" noChangeAspect="1"/>
          </p:cNvPicPr>
          <p:nvPr>
            <p:ph sz="half" idx="2"/>
          </p:nvPr>
        </p:nvPicPr>
        <p:blipFill>
          <a:blip r:embed="rId2"/>
          <a:stretch>
            <a:fillRect/>
          </a:stretch>
        </p:blipFill>
        <p:spPr>
          <a:xfrm>
            <a:off x="595171" y="2528964"/>
            <a:ext cx="10910127" cy="3858886"/>
          </a:xfrm>
        </p:spPr>
      </p:pic>
      <p:sp>
        <p:nvSpPr>
          <p:cNvPr id="7" name="Date Placeholder 6">
            <a:extLst>
              <a:ext uri="{FF2B5EF4-FFF2-40B4-BE49-F238E27FC236}">
                <a16:creationId xmlns:a16="http://schemas.microsoft.com/office/drawing/2014/main" id="{26B662B6-EC17-FDC1-5DED-B2EEFD2AFBDC}"/>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04DB2E5D-88B5-27F0-351D-FB9A9E5B77F8}"/>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6B766922-9A3A-549F-1AED-2C3D77E12E44}"/>
              </a:ext>
            </a:extLst>
          </p:cNvPr>
          <p:cNvSpPr>
            <a:spLocks noGrp="1"/>
          </p:cNvSpPr>
          <p:nvPr>
            <p:ph type="sldNum" sz="quarter" idx="12"/>
          </p:nvPr>
        </p:nvSpPr>
        <p:spPr/>
        <p:txBody>
          <a:bodyPr/>
          <a:lstStyle/>
          <a:p>
            <a:fld id="{76824DF1-6C22-4886-995F-827E653D853A}" type="slidenum">
              <a:rPr lang="en-US" smtClean="0"/>
              <a:t>14</a:t>
            </a:fld>
            <a:endParaRPr lang="en-US"/>
          </a:p>
        </p:txBody>
      </p:sp>
    </p:spTree>
    <p:extLst>
      <p:ext uri="{BB962C8B-B14F-4D97-AF65-F5344CB8AC3E}">
        <p14:creationId xmlns:p14="http://schemas.microsoft.com/office/powerpoint/2010/main" val="346706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08006" y="0"/>
            <a:ext cx="11487753" cy="759796"/>
          </a:xfrm>
        </p:spPr>
        <p:txBody>
          <a:bodyPr>
            <a:normAutofit/>
          </a:bodyPr>
          <a:lstStyle/>
          <a:p>
            <a:r>
              <a:rPr lang="en-US" sz="2800" dirty="0"/>
              <a:t>Monitoring System (ANL, SDSMT)</a:t>
            </a:r>
          </a:p>
        </p:txBody>
      </p:sp>
      <p:sp>
        <p:nvSpPr>
          <p:cNvPr id="7" name="Date Placeholder 6">
            <a:extLst>
              <a:ext uri="{FF2B5EF4-FFF2-40B4-BE49-F238E27FC236}">
                <a16:creationId xmlns:a16="http://schemas.microsoft.com/office/drawing/2014/main" id="{26B662B6-EC17-FDC1-5DED-B2EEFD2AFBDC}"/>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04DB2E5D-88B5-27F0-351D-FB9A9E5B77F8}"/>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6B766922-9A3A-549F-1AED-2C3D77E12E44}"/>
              </a:ext>
            </a:extLst>
          </p:cNvPr>
          <p:cNvSpPr>
            <a:spLocks noGrp="1"/>
          </p:cNvSpPr>
          <p:nvPr>
            <p:ph type="sldNum" sz="quarter" idx="12"/>
          </p:nvPr>
        </p:nvSpPr>
        <p:spPr/>
        <p:txBody>
          <a:bodyPr/>
          <a:lstStyle/>
          <a:p>
            <a:fld id="{76824DF1-6C22-4886-995F-827E653D853A}" type="slidenum">
              <a:rPr lang="en-US" smtClean="0"/>
              <a:t>15</a:t>
            </a:fld>
            <a:endParaRPr lang="en-US"/>
          </a:p>
        </p:txBody>
      </p:sp>
      <p:pic>
        <p:nvPicPr>
          <p:cNvPr id="11" name="Content Placeholder 10">
            <a:extLst>
              <a:ext uri="{FF2B5EF4-FFF2-40B4-BE49-F238E27FC236}">
                <a16:creationId xmlns:a16="http://schemas.microsoft.com/office/drawing/2014/main" id="{B430DA7B-D642-B7DB-514A-759F0EF557C0}"/>
              </a:ext>
            </a:extLst>
          </p:cNvPr>
          <p:cNvPicPr>
            <a:picLocks noGrp="1" noChangeAspect="1"/>
          </p:cNvPicPr>
          <p:nvPr>
            <p:ph sz="half" idx="2"/>
          </p:nvPr>
        </p:nvPicPr>
        <p:blipFill>
          <a:blip r:embed="rId2"/>
          <a:stretch>
            <a:fillRect/>
          </a:stretch>
        </p:blipFill>
        <p:spPr>
          <a:xfrm>
            <a:off x="72696" y="3330342"/>
            <a:ext cx="11992910" cy="2675822"/>
          </a:xfrm>
        </p:spPr>
      </p:pic>
      <p:sp>
        <p:nvSpPr>
          <p:cNvPr id="12" name="Content Placeholder 2">
            <a:extLst>
              <a:ext uri="{FF2B5EF4-FFF2-40B4-BE49-F238E27FC236}">
                <a16:creationId xmlns:a16="http://schemas.microsoft.com/office/drawing/2014/main" id="{0174461C-6C12-519B-2D4A-FB25CA0BDD50}"/>
              </a:ext>
            </a:extLst>
          </p:cNvPr>
          <p:cNvSpPr>
            <a:spLocks noGrp="1"/>
          </p:cNvSpPr>
          <p:nvPr>
            <p:ph sz="half" idx="1"/>
          </p:nvPr>
        </p:nvSpPr>
        <p:spPr>
          <a:xfrm>
            <a:off x="250675" y="759796"/>
            <a:ext cx="10909300" cy="1900238"/>
          </a:xfrm>
        </p:spPr>
        <p:txBody>
          <a:bodyPr/>
          <a:lstStyle/>
          <a:p>
            <a:r>
              <a:rPr lang="en-US" dirty="0"/>
              <a:t>Includes 192 diffuser/fiber assemblies (+20 spares, SDSMT) and 20 Light source modules (ANL)</a:t>
            </a:r>
          </a:p>
          <a:p>
            <a:r>
              <a:rPr lang="en-US" dirty="0"/>
              <a:t>Production occurs September 2025 through January 2027.</a:t>
            </a:r>
          </a:p>
        </p:txBody>
      </p:sp>
    </p:spTree>
    <p:extLst>
      <p:ext uri="{BB962C8B-B14F-4D97-AF65-F5344CB8AC3E}">
        <p14:creationId xmlns:p14="http://schemas.microsoft.com/office/powerpoint/2010/main" val="26487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lstStyle/>
          <a:p>
            <a:r>
              <a:rPr lang="en-US" dirty="0"/>
              <a:t>Module Reception/Testing/Storage</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303196" y="924024"/>
            <a:ext cx="11464970" cy="2414348"/>
          </a:xfrm>
        </p:spPr>
        <p:txBody>
          <a:bodyPr>
            <a:normAutofit fontScale="92500"/>
          </a:bodyPr>
          <a:lstStyle/>
          <a:p>
            <a:r>
              <a:rPr lang="en-US" dirty="0"/>
              <a:t>Following assembly and initial warm testing at UNICAMP, Modules are shipped to the US module reception facility at CSU for cold testing and repair, then storage</a:t>
            </a:r>
          </a:p>
          <a:p>
            <a:pPr lvl="1"/>
            <a:r>
              <a:rPr lang="en-US" dirty="0"/>
              <a:t>60 day shipping UNICAMP – CSU</a:t>
            </a:r>
          </a:p>
          <a:p>
            <a:pPr lvl="1"/>
            <a:r>
              <a:rPr lang="en-US" dirty="0"/>
              <a:t>Modules tested at a rate of 10/day</a:t>
            </a:r>
          </a:p>
          <a:p>
            <a:pPr lvl="1"/>
            <a:r>
              <a:rPr lang="en-US" dirty="0"/>
              <a:t>5 day shipping CSU – SURF</a:t>
            </a:r>
          </a:p>
          <a:p>
            <a:r>
              <a:rPr lang="en-US" dirty="0"/>
              <a:t>Reception/Inspection starts 9/25, Ends 10/27</a:t>
            </a:r>
          </a:p>
        </p:txBody>
      </p:sp>
      <p:pic>
        <p:nvPicPr>
          <p:cNvPr id="6" name="Content Placeholder 5">
            <a:extLst>
              <a:ext uri="{FF2B5EF4-FFF2-40B4-BE49-F238E27FC236}">
                <a16:creationId xmlns:a16="http://schemas.microsoft.com/office/drawing/2014/main" id="{ED13309D-9D06-8EB0-6917-85DBBD6F122C}"/>
              </a:ext>
            </a:extLst>
          </p:cNvPr>
          <p:cNvPicPr>
            <a:picLocks noGrp="1" noChangeAspect="1"/>
          </p:cNvPicPr>
          <p:nvPr>
            <p:ph sz="half" idx="2"/>
          </p:nvPr>
        </p:nvPicPr>
        <p:blipFill>
          <a:blip r:embed="rId2"/>
          <a:stretch>
            <a:fillRect/>
          </a:stretch>
        </p:blipFill>
        <p:spPr>
          <a:xfrm>
            <a:off x="381000" y="3722527"/>
            <a:ext cx="11209471" cy="2900110"/>
          </a:xfrm>
        </p:spPr>
      </p:pic>
      <p:sp>
        <p:nvSpPr>
          <p:cNvPr id="7" name="Date Placeholder 6">
            <a:extLst>
              <a:ext uri="{FF2B5EF4-FFF2-40B4-BE49-F238E27FC236}">
                <a16:creationId xmlns:a16="http://schemas.microsoft.com/office/drawing/2014/main" id="{B82412E9-E732-714A-3117-FF9DD53EACD9}"/>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873F8041-0EA0-F486-4867-E79061834DCD}"/>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BC4BF2EE-6AD5-EA6E-9F0C-C922D996D544}"/>
              </a:ext>
            </a:extLst>
          </p:cNvPr>
          <p:cNvSpPr>
            <a:spLocks noGrp="1"/>
          </p:cNvSpPr>
          <p:nvPr>
            <p:ph type="sldNum" sz="quarter" idx="12"/>
          </p:nvPr>
        </p:nvSpPr>
        <p:spPr/>
        <p:txBody>
          <a:bodyPr/>
          <a:lstStyle/>
          <a:p>
            <a:fld id="{76824DF1-6C22-4886-995F-827E653D853A}" type="slidenum">
              <a:rPr lang="en-US" smtClean="0"/>
              <a:t>16</a:t>
            </a:fld>
            <a:endParaRPr lang="en-US"/>
          </a:p>
        </p:txBody>
      </p:sp>
    </p:spTree>
    <p:extLst>
      <p:ext uri="{BB962C8B-B14F-4D97-AF65-F5344CB8AC3E}">
        <p14:creationId xmlns:p14="http://schemas.microsoft.com/office/powerpoint/2010/main" val="204461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53741" y="49883"/>
            <a:ext cx="10515600" cy="746593"/>
          </a:xfrm>
        </p:spPr>
        <p:txBody>
          <a:bodyPr/>
          <a:lstStyle/>
          <a:p>
            <a:r>
              <a:rPr lang="en-US" dirty="0"/>
              <a:t>Installation and Integration</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226189" y="899962"/>
            <a:ext cx="2791327" cy="5689165"/>
          </a:xfrm>
        </p:spPr>
        <p:txBody>
          <a:bodyPr>
            <a:normAutofit fontScale="92500" lnSpcReduction="20000"/>
          </a:bodyPr>
          <a:lstStyle/>
          <a:p>
            <a:r>
              <a:rPr lang="en-US" dirty="0"/>
              <a:t>I&amp;I activities occur at SURF site in Lead SD</a:t>
            </a:r>
          </a:p>
          <a:p>
            <a:r>
              <a:rPr lang="en-US" dirty="0"/>
              <a:t>Warm Electronics installation occurs Dec. 26 through July 27 (with availability of cryostat roof)</a:t>
            </a:r>
          </a:p>
          <a:p>
            <a:r>
              <a:rPr lang="en-US" dirty="0"/>
              <a:t>Light detector and monitoring installation occurs March 28 – January 29</a:t>
            </a:r>
          </a:p>
          <a:p>
            <a:r>
              <a:rPr lang="en-US" dirty="0"/>
              <a:t>2 4-person crews for modules, 1 2-person crew for flashers/diffusers</a:t>
            </a:r>
          </a:p>
          <a:p>
            <a:endParaRPr lang="en-US" dirty="0"/>
          </a:p>
        </p:txBody>
      </p:sp>
      <p:pic>
        <p:nvPicPr>
          <p:cNvPr id="8" name="Content Placeholder 7">
            <a:extLst>
              <a:ext uri="{FF2B5EF4-FFF2-40B4-BE49-F238E27FC236}">
                <a16:creationId xmlns:a16="http://schemas.microsoft.com/office/drawing/2014/main" id="{091DE5C2-DE42-48EB-2BCE-D3A0EDAC9FF0}"/>
              </a:ext>
            </a:extLst>
          </p:cNvPr>
          <p:cNvPicPr>
            <a:picLocks noGrp="1" noChangeAspect="1"/>
          </p:cNvPicPr>
          <p:nvPr>
            <p:ph sz="half" idx="2"/>
          </p:nvPr>
        </p:nvPicPr>
        <p:blipFill>
          <a:blip r:embed="rId2"/>
          <a:stretch>
            <a:fillRect/>
          </a:stretch>
        </p:blipFill>
        <p:spPr>
          <a:xfrm>
            <a:off x="3056197" y="1062399"/>
            <a:ext cx="8965691" cy="1864153"/>
          </a:xfrm>
        </p:spPr>
      </p:pic>
      <p:sp>
        <p:nvSpPr>
          <p:cNvPr id="9" name="TextBox 8">
            <a:extLst>
              <a:ext uri="{FF2B5EF4-FFF2-40B4-BE49-F238E27FC236}">
                <a16:creationId xmlns:a16="http://schemas.microsoft.com/office/drawing/2014/main" id="{6E7F411B-F785-56B0-55C2-C5DA1662AD3D}"/>
              </a:ext>
            </a:extLst>
          </p:cNvPr>
          <p:cNvSpPr txBox="1"/>
          <p:nvPr/>
        </p:nvSpPr>
        <p:spPr>
          <a:xfrm>
            <a:off x="6781493" y="653041"/>
            <a:ext cx="1515095" cy="369332"/>
          </a:xfrm>
          <a:prstGeom prst="rect">
            <a:avLst/>
          </a:prstGeom>
          <a:noFill/>
        </p:spPr>
        <p:txBody>
          <a:bodyPr wrap="none" rtlCol="0">
            <a:spAutoFit/>
          </a:bodyPr>
          <a:lstStyle/>
          <a:p>
            <a:r>
              <a:rPr lang="en-US" dirty="0"/>
              <a:t>Light Detector</a:t>
            </a:r>
          </a:p>
        </p:txBody>
      </p:sp>
      <p:pic>
        <p:nvPicPr>
          <p:cNvPr id="11" name="Picture 10">
            <a:extLst>
              <a:ext uri="{FF2B5EF4-FFF2-40B4-BE49-F238E27FC236}">
                <a16:creationId xmlns:a16="http://schemas.microsoft.com/office/drawing/2014/main" id="{8578CFA1-DC7E-1CBD-65DE-E9FA71575122}"/>
              </a:ext>
            </a:extLst>
          </p:cNvPr>
          <p:cNvPicPr>
            <a:picLocks noChangeAspect="1"/>
          </p:cNvPicPr>
          <p:nvPr/>
        </p:nvPicPr>
        <p:blipFill>
          <a:blip r:embed="rId3"/>
          <a:stretch>
            <a:fillRect/>
          </a:stretch>
        </p:blipFill>
        <p:spPr>
          <a:xfrm>
            <a:off x="3017519" y="3135840"/>
            <a:ext cx="9043048" cy="1907798"/>
          </a:xfrm>
          <a:prstGeom prst="rect">
            <a:avLst/>
          </a:prstGeom>
        </p:spPr>
      </p:pic>
      <p:pic>
        <p:nvPicPr>
          <p:cNvPr id="13" name="Picture 12">
            <a:extLst>
              <a:ext uri="{FF2B5EF4-FFF2-40B4-BE49-F238E27FC236}">
                <a16:creationId xmlns:a16="http://schemas.microsoft.com/office/drawing/2014/main" id="{4934B0B6-BE53-068D-FF10-4DBB1170FC42}"/>
              </a:ext>
            </a:extLst>
          </p:cNvPr>
          <p:cNvPicPr>
            <a:picLocks noChangeAspect="1"/>
          </p:cNvPicPr>
          <p:nvPr/>
        </p:nvPicPr>
        <p:blipFill>
          <a:blip r:embed="rId4"/>
          <a:stretch>
            <a:fillRect/>
          </a:stretch>
        </p:blipFill>
        <p:spPr>
          <a:xfrm>
            <a:off x="3017518" y="5255864"/>
            <a:ext cx="9043048" cy="1221467"/>
          </a:xfrm>
          <a:prstGeom prst="rect">
            <a:avLst/>
          </a:prstGeom>
        </p:spPr>
      </p:pic>
      <p:sp>
        <p:nvSpPr>
          <p:cNvPr id="14" name="TextBox 13">
            <a:extLst>
              <a:ext uri="{FF2B5EF4-FFF2-40B4-BE49-F238E27FC236}">
                <a16:creationId xmlns:a16="http://schemas.microsoft.com/office/drawing/2014/main" id="{EE1A2F14-FB43-F4EB-FCC0-66C38100852F}"/>
              </a:ext>
            </a:extLst>
          </p:cNvPr>
          <p:cNvSpPr txBox="1"/>
          <p:nvPr/>
        </p:nvSpPr>
        <p:spPr>
          <a:xfrm>
            <a:off x="6626228" y="5005815"/>
            <a:ext cx="1825628" cy="369332"/>
          </a:xfrm>
          <a:prstGeom prst="rect">
            <a:avLst/>
          </a:prstGeom>
          <a:noFill/>
        </p:spPr>
        <p:txBody>
          <a:bodyPr wrap="none" rtlCol="0">
            <a:spAutoFit/>
          </a:bodyPr>
          <a:lstStyle/>
          <a:p>
            <a:r>
              <a:rPr lang="en-US" dirty="0"/>
              <a:t>Warm Electronics</a:t>
            </a:r>
          </a:p>
        </p:txBody>
      </p:sp>
      <p:sp>
        <p:nvSpPr>
          <p:cNvPr id="15" name="TextBox 14">
            <a:extLst>
              <a:ext uri="{FF2B5EF4-FFF2-40B4-BE49-F238E27FC236}">
                <a16:creationId xmlns:a16="http://schemas.microsoft.com/office/drawing/2014/main" id="{F69935B7-8D41-0F4E-81C0-33C7DE30A9F9}"/>
              </a:ext>
            </a:extLst>
          </p:cNvPr>
          <p:cNvSpPr txBox="1"/>
          <p:nvPr/>
        </p:nvSpPr>
        <p:spPr>
          <a:xfrm>
            <a:off x="6919641" y="2829428"/>
            <a:ext cx="1238801" cy="369332"/>
          </a:xfrm>
          <a:prstGeom prst="rect">
            <a:avLst/>
          </a:prstGeom>
          <a:noFill/>
        </p:spPr>
        <p:txBody>
          <a:bodyPr wrap="none" rtlCol="0">
            <a:spAutoFit/>
          </a:bodyPr>
          <a:lstStyle/>
          <a:p>
            <a:r>
              <a:rPr lang="en-US" dirty="0"/>
              <a:t>Monitoring</a:t>
            </a:r>
          </a:p>
        </p:txBody>
      </p:sp>
      <p:sp>
        <p:nvSpPr>
          <p:cNvPr id="16" name="Date Placeholder 15">
            <a:extLst>
              <a:ext uri="{FF2B5EF4-FFF2-40B4-BE49-F238E27FC236}">
                <a16:creationId xmlns:a16="http://schemas.microsoft.com/office/drawing/2014/main" id="{7522BA69-88B5-679B-EED1-58ABAF0300F8}"/>
              </a:ext>
            </a:extLst>
          </p:cNvPr>
          <p:cNvSpPr>
            <a:spLocks noGrp="1"/>
          </p:cNvSpPr>
          <p:nvPr>
            <p:ph type="dt" sz="half" idx="10"/>
          </p:nvPr>
        </p:nvSpPr>
        <p:spPr/>
        <p:txBody>
          <a:bodyPr/>
          <a:lstStyle/>
          <a:p>
            <a:r>
              <a:rPr lang="en-US"/>
              <a:t>5/19/2024</a:t>
            </a:r>
          </a:p>
        </p:txBody>
      </p:sp>
      <p:sp>
        <p:nvSpPr>
          <p:cNvPr id="17" name="Footer Placeholder 16">
            <a:extLst>
              <a:ext uri="{FF2B5EF4-FFF2-40B4-BE49-F238E27FC236}">
                <a16:creationId xmlns:a16="http://schemas.microsoft.com/office/drawing/2014/main" id="{17AD8BF8-6B71-2685-3FE2-93A0007F7701}"/>
              </a:ext>
            </a:extLst>
          </p:cNvPr>
          <p:cNvSpPr>
            <a:spLocks noGrp="1"/>
          </p:cNvSpPr>
          <p:nvPr>
            <p:ph type="ftr" sz="quarter" idx="11"/>
          </p:nvPr>
        </p:nvSpPr>
        <p:spPr/>
        <p:txBody>
          <a:bodyPr/>
          <a:lstStyle/>
          <a:p>
            <a:r>
              <a:rPr lang="en-US"/>
              <a:t>Post-Swap HD PDS Production Plan</a:t>
            </a:r>
          </a:p>
        </p:txBody>
      </p:sp>
      <p:sp>
        <p:nvSpPr>
          <p:cNvPr id="18" name="Slide Number Placeholder 17">
            <a:extLst>
              <a:ext uri="{FF2B5EF4-FFF2-40B4-BE49-F238E27FC236}">
                <a16:creationId xmlns:a16="http://schemas.microsoft.com/office/drawing/2014/main" id="{842062BF-D850-EFC2-05EF-A61856268F7B}"/>
              </a:ext>
            </a:extLst>
          </p:cNvPr>
          <p:cNvSpPr>
            <a:spLocks noGrp="1"/>
          </p:cNvSpPr>
          <p:nvPr>
            <p:ph type="sldNum" sz="quarter" idx="12"/>
          </p:nvPr>
        </p:nvSpPr>
        <p:spPr/>
        <p:txBody>
          <a:bodyPr/>
          <a:lstStyle/>
          <a:p>
            <a:fld id="{76824DF1-6C22-4886-995F-827E653D853A}" type="slidenum">
              <a:rPr lang="en-US" smtClean="0"/>
              <a:t>17</a:t>
            </a:fld>
            <a:endParaRPr lang="en-US"/>
          </a:p>
        </p:txBody>
      </p:sp>
    </p:spTree>
    <p:extLst>
      <p:ext uri="{BB962C8B-B14F-4D97-AF65-F5344CB8AC3E}">
        <p14:creationId xmlns:p14="http://schemas.microsoft.com/office/powerpoint/2010/main" val="128761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949073-C35C-50CD-F17F-F7B3A7AFCA91}"/>
              </a:ext>
            </a:extLst>
          </p:cNvPr>
          <p:cNvSpPr>
            <a:spLocks noGrp="1"/>
          </p:cNvSpPr>
          <p:nvPr>
            <p:ph type="title"/>
          </p:nvPr>
        </p:nvSpPr>
        <p:spPr>
          <a:xfrm>
            <a:off x="140226" y="205531"/>
            <a:ext cx="10515600" cy="717005"/>
          </a:xfrm>
        </p:spPr>
        <p:txBody>
          <a:bodyPr>
            <a:normAutofit/>
          </a:bodyPr>
          <a:lstStyle/>
          <a:p>
            <a:r>
              <a:rPr lang="en-US"/>
              <a:t>Horizontal Drift Photon Detector System MOU</a:t>
            </a:r>
            <a:endParaRPr lang="en-US" dirty="0"/>
          </a:p>
        </p:txBody>
      </p:sp>
      <p:pic>
        <p:nvPicPr>
          <p:cNvPr id="13" name="Content Placeholder 12">
            <a:extLst>
              <a:ext uri="{FF2B5EF4-FFF2-40B4-BE49-F238E27FC236}">
                <a16:creationId xmlns:a16="http://schemas.microsoft.com/office/drawing/2014/main" id="{F0DD8CB1-B6B5-7315-ACD8-88B35760ED9E}"/>
              </a:ext>
            </a:extLst>
          </p:cNvPr>
          <p:cNvPicPr>
            <a:picLocks noGrp="1" noChangeAspect="1"/>
          </p:cNvPicPr>
          <p:nvPr>
            <p:ph sz="half" idx="1"/>
          </p:nvPr>
        </p:nvPicPr>
        <p:blipFill>
          <a:blip r:embed="rId2"/>
          <a:stretch>
            <a:fillRect/>
          </a:stretch>
        </p:blipFill>
        <p:spPr>
          <a:xfrm>
            <a:off x="46456" y="1125418"/>
            <a:ext cx="5805613" cy="4853334"/>
          </a:xfrm>
        </p:spPr>
      </p:pic>
      <p:pic>
        <p:nvPicPr>
          <p:cNvPr id="15" name="Content Placeholder 14">
            <a:extLst>
              <a:ext uri="{FF2B5EF4-FFF2-40B4-BE49-F238E27FC236}">
                <a16:creationId xmlns:a16="http://schemas.microsoft.com/office/drawing/2014/main" id="{A8409382-53F2-A843-74B0-ECC48F213555}"/>
              </a:ext>
            </a:extLst>
          </p:cNvPr>
          <p:cNvPicPr>
            <a:picLocks noGrp="1" noChangeAspect="1"/>
          </p:cNvPicPr>
          <p:nvPr>
            <p:ph sz="half" idx="2"/>
          </p:nvPr>
        </p:nvPicPr>
        <p:blipFill>
          <a:blip r:embed="rId3"/>
          <a:stretch>
            <a:fillRect/>
          </a:stretch>
        </p:blipFill>
        <p:spPr>
          <a:xfrm>
            <a:off x="5852069" y="1125418"/>
            <a:ext cx="5723835" cy="5470165"/>
          </a:xfrm>
        </p:spPr>
      </p:pic>
      <p:cxnSp>
        <p:nvCxnSpPr>
          <p:cNvPr id="17" name="Straight Connector 16">
            <a:extLst>
              <a:ext uri="{FF2B5EF4-FFF2-40B4-BE49-F238E27FC236}">
                <a16:creationId xmlns:a16="http://schemas.microsoft.com/office/drawing/2014/main" id="{F4FA5578-23F4-F83C-3FE8-45EF536BBD07}"/>
              </a:ext>
            </a:extLst>
          </p:cNvPr>
          <p:cNvCxnSpPr/>
          <p:nvPr/>
        </p:nvCxnSpPr>
        <p:spPr>
          <a:xfrm>
            <a:off x="5909912" y="3157086"/>
            <a:ext cx="5665992" cy="51976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6" name="Date Placeholder 25">
            <a:extLst>
              <a:ext uri="{FF2B5EF4-FFF2-40B4-BE49-F238E27FC236}">
                <a16:creationId xmlns:a16="http://schemas.microsoft.com/office/drawing/2014/main" id="{8811278B-1C34-D7BD-E0B1-15C86CE46B34}"/>
              </a:ext>
            </a:extLst>
          </p:cNvPr>
          <p:cNvSpPr>
            <a:spLocks noGrp="1"/>
          </p:cNvSpPr>
          <p:nvPr>
            <p:ph type="dt" sz="half" idx="10"/>
          </p:nvPr>
        </p:nvSpPr>
        <p:spPr/>
        <p:txBody>
          <a:bodyPr/>
          <a:lstStyle/>
          <a:p>
            <a:r>
              <a:rPr lang="en-US"/>
              <a:t>5/19/2024</a:t>
            </a:r>
          </a:p>
        </p:txBody>
      </p:sp>
      <p:sp>
        <p:nvSpPr>
          <p:cNvPr id="27" name="Footer Placeholder 26">
            <a:extLst>
              <a:ext uri="{FF2B5EF4-FFF2-40B4-BE49-F238E27FC236}">
                <a16:creationId xmlns:a16="http://schemas.microsoft.com/office/drawing/2014/main" id="{32024DAE-0596-03D2-C480-68B73416B12B}"/>
              </a:ext>
            </a:extLst>
          </p:cNvPr>
          <p:cNvSpPr>
            <a:spLocks noGrp="1"/>
          </p:cNvSpPr>
          <p:nvPr>
            <p:ph type="ftr" sz="quarter" idx="11"/>
          </p:nvPr>
        </p:nvSpPr>
        <p:spPr/>
        <p:txBody>
          <a:bodyPr/>
          <a:lstStyle/>
          <a:p>
            <a:r>
              <a:rPr lang="en-US"/>
              <a:t>Post-Swap HD PDS Production Plan</a:t>
            </a:r>
          </a:p>
        </p:txBody>
      </p:sp>
      <p:sp>
        <p:nvSpPr>
          <p:cNvPr id="28" name="Slide Number Placeholder 27">
            <a:extLst>
              <a:ext uri="{FF2B5EF4-FFF2-40B4-BE49-F238E27FC236}">
                <a16:creationId xmlns:a16="http://schemas.microsoft.com/office/drawing/2014/main" id="{799131CA-0148-36F3-8688-A42A72C60561}"/>
              </a:ext>
            </a:extLst>
          </p:cNvPr>
          <p:cNvSpPr>
            <a:spLocks noGrp="1"/>
          </p:cNvSpPr>
          <p:nvPr>
            <p:ph type="sldNum" sz="quarter" idx="12"/>
          </p:nvPr>
        </p:nvSpPr>
        <p:spPr/>
        <p:txBody>
          <a:bodyPr/>
          <a:lstStyle/>
          <a:p>
            <a:fld id="{76824DF1-6C22-4886-995F-827E653D853A}" type="slidenum">
              <a:rPr lang="en-US" smtClean="0"/>
              <a:t>18</a:t>
            </a:fld>
            <a:endParaRPr lang="en-US"/>
          </a:p>
        </p:txBody>
      </p:sp>
    </p:spTree>
    <p:extLst>
      <p:ext uri="{BB962C8B-B14F-4D97-AF65-F5344CB8AC3E}">
        <p14:creationId xmlns:p14="http://schemas.microsoft.com/office/powerpoint/2010/main" val="354054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lstStyle/>
          <a:p>
            <a:r>
              <a:rPr lang="en-US" dirty="0"/>
              <a:t>Items not currently explicitly covered in MOU</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303196" y="924025"/>
            <a:ext cx="3311090" cy="5252938"/>
          </a:xfrm>
        </p:spPr>
        <p:txBody>
          <a:bodyPr/>
          <a:lstStyle/>
          <a:p>
            <a:r>
              <a:rPr lang="en-US" dirty="0"/>
              <a:t>LV Power supplies</a:t>
            </a:r>
          </a:p>
          <a:p>
            <a:r>
              <a:rPr lang="en-US" dirty="0"/>
              <a:t>Flanges</a:t>
            </a:r>
          </a:p>
          <a:p>
            <a:r>
              <a:rPr lang="en-US" dirty="0"/>
              <a:t>Readout cables</a:t>
            </a:r>
          </a:p>
          <a:p>
            <a:pPr lvl="1"/>
            <a:r>
              <a:rPr lang="en-US" dirty="0">
                <a:solidFill>
                  <a:srgbClr val="00B050"/>
                </a:solidFill>
              </a:rPr>
              <a:t>While the intention was that the warm cables and APA-flange cold cables would be made in Brazil, the existing MOU text can be read to include those cables so no edits are needed</a:t>
            </a:r>
          </a:p>
        </p:txBody>
      </p:sp>
      <p:graphicFrame>
        <p:nvGraphicFramePr>
          <p:cNvPr id="5" name="Content Placeholder 4">
            <a:extLst>
              <a:ext uri="{FF2B5EF4-FFF2-40B4-BE49-F238E27FC236}">
                <a16:creationId xmlns:a16="http://schemas.microsoft.com/office/drawing/2014/main" id="{AD5F39BE-9602-F80E-B311-2450288F55B8}"/>
              </a:ext>
            </a:extLst>
          </p:cNvPr>
          <p:cNvGraphicFramePr>
            <a:graphicFrameLocks noGrp="1"/>
          </p:cNvGraphicFramePr>
          <p:nvPr>
            <p:ph sz="half" idx="2"/>
            <p:extLst>
              <p:ext uri="{D42A27DB-BD31-4B8C-83A1-F6EECF244321}">
                <p14:modId xmlns:p14="http://schemas.microsoft.com/office/powerpoint/2010/main" val="1898991144"/>
              </p:ext>
            </p:extLst>
          </p:nvPr>
        </p:nvGraphicFramePr>
        <p:xfrm>
          <a:off x="4810225" y="1623494"/>
          <a:ext cx="7011200" cy="2520193"/>
        </p:xfrm>
        <a:graphic>
          <a:graphicData uri="http://schemas.openxmlformats.org/drawingml/2006/table">
            <a:tbl>
              <a:tblPr firstRow="1" bandRow="1">
                <a:tableStyleId>{5C22544A-7EE6-4342-B048-85BDC9FD1C3A}</a:tableStyleId>
              </a:tblPr>
              <a:tblGrid>
                <a:gridCol w="1402240">
                  <a:extLst>
                    <a:ext uri="{9D8B030D-6E8A-4147-A177-3AD203B41FA5}">
                      <a16:colId xmlns:a16="http://schemas.microsoft.com/office/drawing/2014/main" val="1053114384"/>
                    </a:ext>
                  </a:extLst>
                </a:gridCol>
                <a:gridCol w="1402240">
                  <a:extLst>
                    <a:ext uri="{9D8B030D-6E8A-4147-A177-3AD203B41FA5}">
                      <a16:colId xmlns:a16="http://schemas.microsoft.com/office/drawing/2014/main" val="2435584232"/>
                    </a:ext>
                  </a:extLst>
                </a:gridCol>
                <a:gridCol w="1402240">
                  <a:extLst>
                    <a:ext uri="{9D8B030D-6E8A-4147-A177-3AD203B41FA5}">
                      <a16:colId xmlns:a16="http://schemas.microsoft.com/office/drawing/2014/main" val="3838662296"/>
                    </a:ext>
                  </a:extLst>
                </a:gridCol>
                <a:gridCol w="1402240">
                  <a:extLst>
                    <a:ext uri="{9D8B030D-6E8A-4147-A177-3AD203B41FA5}">
                      <a16:colId xmlns:a16="http://schemas.microsoft.com/office/drawing/2014/main" val="2854281756"/>
                    </a:ext>
                  </a:extLst>
                </a:gridCol>
                <a:gridCol w="1402240">
                  <a:extLst>
                    <a:ext uri="{9D8B030D-6E8A-4147-A177-3AD203B41FA5}">
                      <a16:colId xmlns:a16="http://schemas.microsoft.com/office/drawing/2014/main" val="21486734"/>
                    </a:ext>
                  </a:extLst>
                </a:gridCol>
              </a:tblGrid>
              <a:tr h="874273">
                <a:tc>
                  <a:txBody>
                    <a:bodyPr/>
                    <a:lstStyle/>
                    <a:p>
                      <a:r>
                        <a:rPr lang="en-US" dirty="0"/>
                        <a:t>Subsystem</a:t>
                      </a:r>
                    </a:p>
                  </a:txBody>
                  <a:tcPr/>
                </a:tc>
                <a:tc>
                  <a:txBody>
                    <a:bodyPr/>
                    <a:lstStyle/>
                    <a:p>
                      <a:r>
                        <a:rPr lang="en-US" dirty="0"/>
                        <a:t>Description</a:t>
                      </a:r>
                    </a:p>
                  </a:txBody>
                  <a:tcPr/>
                </a:tc>
                <a:tc>
                  <a:txBody>
                    <a:bodyPr/>
                    <a:lstStyle/>
                    <a:p>
                      <a:r>
                        <a:rPr lang="en-US" dirty="0"/>
                        <a:t>Quantity (HD PDS)</a:t>
                      </a:r>
                    </a:p>
                  </a:txBody>
                  <a:tcPr/>
                </a:tc>
                <a:tc>
                  <a:txBody>
                    <a:bodyPr/>
                    <a:lstStyle/>
                    <a:p>
                      <a:r>
                        <a:rPr lang="en-US" dirty="0"/>
                        <a:t>Contributing</a:t>
                      </a:r>
                    </a:p>
                    <a:p>
                      <a:r>
                        <a:rPr lang="en-US" dirty="0"/>
                        <a:t>Nation</a:t>
                      </a:r>
                    </a:p>
                  </a:txBody>
                  <a:tcPr/>
                </a:tc>
                <a:tc>
                  <a:txBody>
                    <a:bodyPr/>
                    <a:lstStyle/>
                    <a:p>
                      <a:r>
                        <a:rPr lang="en-US" dirty="0"/>
                        <a:t>Funding Agency</a:t>
                      </a:r>
                    </a:p>
                  </a:txBody>
                  <a:tcPr/>
                </a:tc>
                <a:extLst>
                  <a:ext uri="{0D108BD9-81ED-4DB2-BD59-A6C34878D82A}">
                    <a16:rowId xmlns:a16="http://schemas.microsoft.com/office/drawing/2014/main" val="1554977594"/>
                  </a:ext>
                </a:extLst>
              </a:tr>
              <a:tr h="506523">
                <a:tc>
                  <a:txBody>
                    <a:bodyPr/>
                    <a:lstStyle/>
                    <a:p>
                      <a:r>
                        <a:rPr lang="en-US" sz="1200" dirty="0"/>
                        <a:t>LV Power Supplies</a:t>
                      </a:r>
                    </a:p>
                  </a:txBody>
                  <a:tcPr/>
                </a:tc>
                <a:tc>
                  <a:txBody>
                    <a:bodyPr/>
                    <a:lstStyle/>
                    <a:p>
                      <a:r>
                        <a:rPr lang="en-US" sz="1200" dirty="0"/>
                        <a:t>WEINER power supplies and crates for DAPHNE and monitoring flashers</a:t>
                      </a:r>
                    </a:p>
                  </a:txBody>
                  <a:tcPr/>
                </a:tc>
                <a:tc>
                  <a:txBody>
                    <a:bodyPr/>
                    <a:lstStyle/>
                    <a:p>
                      <a:r>
                        <a:rPr lang="en-US" sz="1200" dirty="0"/>
                        <a:t>150 channels + 10% spares</a:t>
                      </a:r>
                    </a:p>
                  </a:txBody>
                  <a:tcPr/>
                </a:tc>
                <a:tc>
                  <a:txBody>
                    <a:bodyPr/>
                    <a:lstStyle/>
                    <a:p>
                      <a:r>
                        <a:rPr lang="en-US" sz="1200" dirty="0"/>
                        <a:t>Spain, </a:t>
                      </a:r>
                      <a:r>
                        <a:rPr lang="en-US" sz="1200" dirty="0" err="1"/>
                        <a:t>Cz</a:t>
                      </a:r>
                      <a:r>
                        <a:rPr lang="en-US" sz="1200" dirty="0"/>
                        <a:t>. Republic</a:t>
                      </a:r>
                    </a:p>
                  </a:txBody>
                  <a:tcPr/>
                </a:tc>
                <a:tc>
                  <a:txBody>
                    <a:bodyPr/>
                    <a:lstStyle/>
                    <a:p>
                      <a:endParaRPr lang="en-US" sz="1200" dirty="0"/>
                    </a:p>
                  </a:txBody>
                  <a:tcPr/>
                </a:tc>
                <a:extLst>
                  <a:ext uri="{0D108BD9-81ED-4DB2-BD59-A6C34878D82A}">
                    <a16:rowId xmlns:a16="http://schemas.microsoft.com/office/drawing/2014/main" val="2949919943"/>
                  </a:ext>
                </a:extLst>
              </a:tr>
              <a:tr h="506523">
                <a:tc>
                  <a:txBody>
                    <a:bodyPr/>
                    <a:lstStyle/>
                    <a:p>
                      <a:r>
                        <a:rPr lang="en-US" sz="1200" dirty="0"/>
                        <a:t>Cryostat Flanges</a:t>
                      </a:r>
                    </a:p>
                  </a:txBody>
                  <a:tcPr/>
                </a:tc>
                <a:tc>
                  <a:txBody>
                    <a:bodyPr/>
                    <a:lstStyle/>
                    <a:p>
                      <a:r>
                        <a:rPr lang="en-US" sz="1200" dirty="0"/>
                        <a:t>Flanges for HD PDS signal/calibration cryostat penetration</a:t>
                      </a:r>
                    </a:p>
                  </a:txBody>
                  <a:tcPr/>
                </a:tc>
                <a:tc>
                  <a:txBody>
                    <a:bodyPr/>
                    <a:lstStyle/>
                    <a:p>
                      <a:r>
                        <a:rPr lang="en-US" sz="1200" dirty="0"/>
                        <a:t>75 flanges + 10% spares</a:t>
                      </a:r>
                    </a:p>
                  </a:txBody>
                  <a:tcPr/>
                </a:tc>
                <a:tc>
                  <a:txBody>
                    <a:bodyPr/>
                    <a:lstStyle/>
                    <a:p>
                      <a:r>
                        <a:rPr lang="en-US" sz="1200" dirty="0"/>
                        <a:t>Spain (Grenada)</a:t>
                      </a:r>
                    </a:p>
                  </a:txBody>
                  <a:tcPr/>
                </a:tc>
                <a:tc>
                  <a:txBody>
                    <a:bodyPr/>
                    <a:lstStyle/>
                    <a:p>
                      <a:endParaRPr lang="en-US" sz="1200" dirty="0"/>
                    </a:p>
                  </a:txBody>
                  <a:tcPr/>
                </a:tc>
                <a:extLst>
                  <a:ext uri="{0D108BD9-81ED-4DB2-BD59-A6C34878D82A}">
                    <a16:rowId xmlns:a16="http://schemas.microsoft.com/office/drawing/2014/main" val="339454588"/>
                  </a:ext>
                </a:extLst>
              </a:tr>
            </a:tbl>
          </a:graphicData>
        </a:graphic>
      </p:graphicFrame>
      <p:sp>
        <p:nvSpPr>
          <p:cNvPr id="6" name="Date Placeholder 5">
            <a:extLst>
              <a:ext uri="{FF2B5EF4-FFF2-40B4-BE49-F238E27FC236}">
                <a16:creationId xmlns:a16="http://schemas.microsoft.com/office/drawing/2014/main" id="{A366E8B7-0FBF-27BA-5BAD-4CF57676CEA3}"/>
              </a:ext>
            </a:extLst>
          </p:cNvPr>
          <p:cNvSpPr>
            <a:spLocks noGrp="1"/>
          </p:cNvSpPr>
          <p:nvPr>
            <p:ph type="dt" sz="half" idx="10"/>
          </p:nvPr>
        </p:nvSpPr>
        <p:spPr/>
        <p:txBody>
          <a:bodyPr/>
          <a:lstStyle/>
          <a:p>
            <a:r>
              <a:rPr lang="en-US"/>
              <a:t>5/19/2024</a:t>
            </a:r>
          </a:p>
        </p:txBody>
      </p:sp>
      <p:sp>
        <p:nvSpPr>
          <p:cNvPr id="7" name="Footer Placeholder 6">
            <a:extLst>
              <a:ext uri="{FF2B5EF4-FFF2-40B4-BE49-F238E27FC236}">
                <a16:creationId xmlns:a16="http://schemas.microsoft.com/office/drawing/2014/main" id="{C503D8D0-055B-F854-D0E9-048FD9F8803E}"/>
              </a:ext>
            </a:extLst>
          </p:cNvPr>
          <p:cNvSpPr>
            <a:spLocks noGrp="1"/>
          </p:cNvSpPr>
          <p:nvPr>
            <p:ph type="ftr" sz="quarter" idx="11"/>
          </p:nvPr>
        </p:nvSpPr>
        <p:spPr/>
        <p:txBody>
          <a:bodyPr/>
          <a:lstStyle/>
          <a:p>
            <a:r>
              <a:rPr lang="en-US"/>
              <a:t>Post-Swap HD PDS Production Plan</a:t>
            </a:r>
          </a:p>
        </p:txBody>
      </p:sp>
      <p:sp>
        <p:nvSpPr>
          <p:cNvPr id="8" name="Slide Number Placeholder 7">
            <a:extLst>
              <a:ext uri="{FF2B5EF4-FFF2-40B4-BE49-F238E27FC236}">
                <a16:creationId xmlns:a16="http://schemas.microsoft.com/office/drawing/2014/main" id="{E79418EE-BA82-C29D-AEFC-8FDFE36B8D68}"/>
              </a:ext>
            </a:extLst>
          </p:cNvPr>
          <p:cNvSpPr>
            <a:spLocks noGrp="1"/>
          </p:cNvSpPr>
          <p:nvPr>
            <p:ph type="sldNum" sz="quarter" idx="12"/>
          </p:nvPr>
        </p:nvSpPr>
        <p:spPr/>
        <p:txBody>
          <a:bodyPr/>
          <a:lstStyle/>
          <a:p>
            <a:fld id="{76824DF1-6C22-4886-995F-827E653D853A}" type="slidenum">
              <a:rPr lang="en-US" smtClean="0"/>
              <a:t>19</a:t>
            </a:fld>
            <a:endParaRPr lang="en-US"/>
          </a:p>
        </p:txBody>
      </p:sp>
    </p:spTree>
    <p:extLst>
      <p:ext uri="{BB962C8B-B14F-4D97-AF65-F5344CB8AC3E}">
        <p14:creationId xmlns:p14="http://schemas.microsoft.com/office/powerpoint/2010/main" val="231599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7F71C0-5536-9568-182B-199F2F287A89}"/>
              </a:ext>
            </a:extLst>
          </p:cNvPr>
          <p:cNvPicPr>
            <a:picLocks noChangeAspect="1"/>
          </p:cNvPicPr>
          <p:nvPr/>
        </p:nvPicPr>
        <p:blipFill>
          <a:blip r:embed="rId2"/>
          <a:stretch>
            <a:fillRect/>
          </a:stretch>
        </p:blipFill>
        <p:spPr>
          <a:xfrm>
            <a:off x="1133730" y="0"/>
            <a:ext cx="8958358" cy="6420758"/>
          </a:xfrm>
          <a:prstGeom prst="rect">
            <a:avLst/>
          </a:prstGeom>
        </p:spPr>
      </p:pic>
      <p:sp>
        <p:nvSpPr>
          <p:cNvPr id="6" name="Date Placeholder 5">
            <a:extLst>
              <a:ext uri="{FF2B5EF4-FFF2-40B4-BE49-F238E27FC236}">
                <a16:creationId xmlns:a16="http://schemas.microsoft.com/office/drawing/2014/main" id="{2461C868-A0CB-AF55-6B1D-22511CF3FEEA}"/>
              </a:ext>
            </a:extLst>
          </p:cNvPr>
          <p:cNvSpPr>
            <a:spLocks noGrp="1"/>
          </p:cNvSpPr>
          <p:nvPr>
            <p:ph type="dt" sz="half" idx="10"/>
          </p:nvPr>
        </p:nvSpPr>
        <p:spPr/>
        <p:txBody>
          <a:bodyPr/>
          <a:lstStyle/>
          <a:p>
            <a:r>
              <a:rPr lang="en-US"/>
              <a:t>5/19/2024</a:t>
            </a:r>
          </a:p>
        </p:txBody>
      </p:sp>
      <p:sp>
        <p:nvSpPr>
          <p:cNvPr id="7" name="Footer Placeholder 6">
            <a:extLst>
              <a:ext uri="{FF2B5EF4-FFF2-40B4-BE49-F238E27FC236}">
                <a16:creationId xmlns:a16="http://schemas.microsoft.com/office/drawing/2014/main" id="{3E66DED7-BDCF-4AAD-1DD5-671FDA3D9E2C}"/>
              </a:ext>
            </a:extLst>
          </p:cNvPr>
          <p:cNvSpPr>
            <a:spLocks noGrp="1"/>
          </p:cNvSpPr>
          <p:nvPr>
            <p:ph type="ftr" sz="quarter" idx="11"/>
          </p:nvPr>
        </p:nvSpPr>
        <p:spPr/>
        <p:txBody>
          <a:bodyPr/>
          <a:lstStyle/>
          <a:p>
            <a:r>
              <a:rPr lang="en-US"/>
              <a:t>Post-Swap HD PDS Production Plan</a:t>
            </a:r>
          </a:p>
        </p:txBody>
      </p:sp>
      <p:sp>
        <p:nvSpPr>
          <p:cNvPr id="8" name="Slide Number Placeholder 7">
            <a:extLst>
              <a:ext uri="{FF2B5EF4-FFF2-40B4-BE49-F238E27FC236}">
                <a16:creationId xmlns:a16="http://schemas.microsoft.com/office/drawing/2014/main" id="{85C5A505-5AE5-F030-A9C2-25C621B63C75}"/>
              </a:ext>
            </a:extLst>
          </p:cNvPr>
          <p:cNvSpPr>
            <a:spLocks noGrp="1"/>
          </p:cNvSpPr>
          <p:nvPr>
            <p:ph type="sldNum" sz="quarter" idx="12"/>
          </p:nvPr>
        </p:nvSpPr>
        <p:spPr/>
        <p:txBody>
          <a:bodyPr/>
          <a:lstStyle/>
          <a:p>
            <a:fld id="{76824DF1-6C22-4886-995F-827E653D853A}" type="slidenum">
              <a:rPr lang="en-US" smtClean="0"/>
              <a:t>2</a:t>
            </a:fld>
            <a:endParaRPr lang="en-US"/>
          </a:p>
        </p:txBody>
      </p:sp>
    </p:spTree>
    <p:extLst>
      <p:ext uri="{BB962C8B-B14F-4D97-AF65-F5344CB8AC3E}">
        <p14:creationId xmlns:p14="http://schemas.microsoft.com/office/powerpoint/2010/main" val="391388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normAutofit fontScale="90000"/>
          </a:bodyPr>
          <a:lstStyle/>
          <a:p>
            <a:r>
              <a:rPr lang="en-US" dirty="0"/>
              <a:t>Other MOU/scope changes (resulting from this meeting</a:t>
            </a:r>
          </a:p>
        </p:txBody>
      </p:sp>
      <p:graphicFrame>
        <p:nvGraphicFramePr>
          <p:cNvPr id="5" name="Content Placeholder 4">
            <a:extLst>
              <a:ext uri="{FF2B5EF4-FFF2-40B4-BE49-F238E27FC236}">
                <a16:creationId xmlns:a16="http://schemas.microsoft.com/office/drawing/2014/main" id="{AD5F39BE-9602-F80E-B311-2450288F55B8}"/>
              </a:ext>
            </a:extLst>
          </p:cNvPr>
          <p:cNvGraphicFramePr>
            <a:graphicFrameLocks noGrp="1"/>
          </p:cNvGraphicFramePr>
          <p:nvPr>
            <p:ph sz="half" idx="2"/>
            <p:extLst>
              <p:ext uri="{D42A27DB-BD31-4B8C-83A1-F6EECF244321}">
                <p14:modId xmlns:p14="http://schemas.microsoft.com/office/powerpoint/2010/main" val="2809922263"/>
              </p:ext>
            </p:extLst>
          </p:nvPr>
        </p:nvGraphicFramePr>
        <p:xfrm>
          <a:off x="798897" y="1029904"/>
          <a:ext cx="11022530" cy="5147374"/>
        </p:xfrm>
        <a:graphic>
          <a:graphicData uri="http://schemas.openxmlformats.org/drawingml/2006/table">
            <a:tbl>
              <a:tblPr firstRow="1" bandRow="1">
                <a:tableStyleId>{5C22544A-7EE6-4342-B048-85BDC9FD1C3A}</a:tableStyleId>
              </a:tblPr>
              <a:tblGrid>
                <a:gridCol w="2204506">
                  <a:extLst>
                    <a:ext uri="{9D8B030D-6E8A-4147-A177-3AD203B41FA5}">
                      <a16:colId xmlns:a16="http://schemas.microsoft.com/office/drawing/2014/main" val="1053114384"/>
                    </a:ext>
                  </a:extLst>
                </a:gridCol>
                <a:gridCol w="2204506">
                  <a:extLst>
                    <a:ext uri="{9D8B030D-6E8A-4147-A177-3AD203B41FA5}">
                      <a16:colId xmlns:a16="http://schemas.microsoft.com/office/drawing/2014/main" val="2435584232"/>
                    </a:ext>
                  </a:extLst>
                </a:gridCol>
                <a:gridCol w="2204506">
                  <a:extLst>
                    <a:ext uri="{9D8B030D-6E8A-4147-A177-3AD203B41FA5}">
                      <a16:colId xmlns:a16="http://schemas.microsoft.com/office/drawing/2014/main" val="3838662296"/>
                    </a:ext>
                  </a:extLst>
                </a:gridCol>
                <a:gridCol w="2204506">
                  <a:extLst>
                    <a:ext uri="{9D8B030D-6E8A-4147-A177-3AD203B41FA5}">
                      <a16:colId xmlns:a16="http://schemas.microsoft.com/office/drawing/2014/main" val="2854281756"/>
                    </a:ext>
                  </a:extLst>
                </a:gridCol>
                <a:gridCol w="2204506">
                  <a:extLst>
                    <a:ext uri="{9D8B030D-6E8A-4147-A177-3AD203B41FA5}">
                      <a16:colId xmlns:a16="http://schemas.microsoft.com/office/drawing/2014/main" val="21486734"/>
                    </a:ext>
                  </a:extLst>
                </a:gridCol>
              </a:tblGrid>
              <a:tr h="1080194">
                <a:tc>
                  <a:txBody>
                    <a:bodyPr/>
                    <a:lstStyle/>
                    <a:p>
                      <a:r>
                        <a:rPr lang="en-US" dirty="0"/>
                        <a:t>Subsystem</a:t>
                      </a:r>
                    </a:p>
                  </a:txBody>
                  <a:tcPr/>
                </a:tc>
                <a:tc>
                  <a:txBody>
                    <a:bodyPr/>
                    <a:lstStyle/>
                    <a:p>
                      <a:r>
                        <a:rPr lang="en-US" dirty="0"/>
                        <a:t>Description</a:t>
                      </a:r>
                    </a:p>
                  </a:txBody>
                  <a:tcPr/>
                </a:tc>
                <a:tc>
                  <a:txBody>
                    <a:bodyPr/>
                    <a:lstStyle/>
                    <a:p>
                      <a:r>
                        <a:rPr lang="en-US" dirty="0"/>
                        <a:t>Quantity (HD PDS)</a:t>
                      </a:r>
                    </a:p>
                  </a:txBody>
                  <a:tcPr/>
                </a:tc>
                <a:tc>
                  <a:txBody>
                    <a:bodyPr/>
                    <a:lstStyle/>
                    <a:p>
                      <a:r>
                        <a:rPr lang="en-US" dirty="0"/>
                        <a:t>Contributing</a:t>
                      </a:r>
                    </a:p>
                    <a:p>
                      <a:r>
                        <a:rPr lang="en-US" dirty="0"/>
                        <a:t>Nation</a:t>
                      </a:r>
                    </a:p>
                  </a:txBody>
                  <a:tcPr/>
                </a:tc>
                <a:tc>
                  <a:txBody>
                    <a:bodyPr/>
                    <a:lstStyle/>
                    <a:p>
                      <a:r>
                        <a:rPr lang="en-US" dirty="0"/>
                        <a:t>Funding Agency</a:t>
                      </a:r>
                    </a:p>
                  </a:txBody>
                  <a:tcPr/>
                </a:tc>
                <a:extLst>
                  <a:ext uri="{0D108BD9-81ED-4DB2-BD59-A6C34878D82A}">
                    <a16:rowId xmlns:a16="http://schemas.microsoft.com/office/drawing/2014/main" val="1554977594"/>
                  </a:ext>
                </a:extLst>
              </a:tr>
              <a:tr h="1016795">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949919943"/>
                  </a:ext>
                </a:extLst>
              </a:tr>
              <a:tr h="1016795">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39454588"/>
                  </a:ext>
                </a:extLst>
              </a:tr>
              <a:tr h="1016795">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999002599"/>
                  </a:ext>
                </a:extLst>
              </a:tr>
              <a:tr h="1016795">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4083845445"/>
                  </a:ext>
                </a:extLst>
              </a:tr>
            </a:tbl>
          </a:graphicData>
        </a:graphic>
      </p:graphicFrame>
      <p:sp>
        <p:nvSpPr>
          <p:cNvPr id="7" name="Date Placeholder 6">
            <a:extLst>
              <a:ext uri="{FF2B5EF4-FFF2-40B4-BE49-F238E27FC236}">
                <a16:creationId xmlns:a16="http://schemas.microsoft.com/office/drawing/2014/main" id="{3BB4632D-189A-32CA-D86E-603B69ECB08E}"/>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AFA0AFE5-95AE-E3DC-9931-5BA6C3BAE417}"/>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F9DBE4DF-4D0C-8AB8-1EF3-224BA9EB49E3}"/>
              </a:ext>
            </a:extLst>
          </p:cNvPr>
          <p:cNvSpPr>
            <a:spLocks noGrp="1"/>
          </p:cNvSpPr>
          <p:nvPr>
            <p:ph type="sldNum" sz="quarter" idx="12"/>
          </p:nvPr>
        </p:nvSpPr>
        <p:spPr/>
        <p:txBody>
          <a:bodyPr/>
          <a:lstStyle/>
          <a:p>
            <a:fld id="{76824DF1-6C22-4886-995F-827E653D853A}" type="slidenum">
              <a:rPr lang="en-US" smtClean="0"/>
              <a:t>20</a:t>
            </a:fld>
            <a:endParaRPr lang="en-US"/>
          </a:p>
        </p:txBody>
      </p:sp>
    </p:spTree>
    <p:extLst>
      <p:ext uri="{BB962C8B-B14F-4D97-AF65-F5344CB8AC3E}">
        <p14:creationId xmlns:p14="http://schemas.microsoft.com/office/powerpoint/2010/main" val="94189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EF7BB10-22C5-0607-21DD-ACBC8A41F1F1}"/>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2656B31B-28D5-D2C7-7696-AC8DA19FA375}"/>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54E11A33-581C-916F-1858-AA1CBC6CDD39}"/>
              </a:ext>
            </a:extLst>
          </p:cNvPr>
          <p:cNvSpPr>
            <a:spLocks noGrp="1"/>
          </p:cNvSpPr>
          <p:nvPr>
            <p:ph type="sldNum" sz="quarter" idx="12"/>
          </p:nvPr>
        </p:nvSpPr>
        <p:spPr/>
        <p:txBody>
          <a:bodyPr/>
          <a:lstStyle/>
          <a:p>
            <a:fld id="{76824DF1-6C22-4886-995F-827E653D853A}" type="slidenum">
              <a:rPr lang="en-US" smtClean="0"/>
              <a:t>21</a:t>
            </a:fld>
            <a:endParaRPr lang="en-US"/>
          </a:p>
        </p:txBody>
      </p:sp>
      <p:sp>
        <p:nvSpPr>
          <p:cNvPr id="8" name="TextBox 7">
            <a:extLst>
              <a:ext uri="{FF2B5EF4-FFF2-40B4-BE49-F238E27FC236}">
                <a16:creationId xmlns:a16="http://schemas.microsoft.com/office/drawing/2014/main" id="{90C09F28-E599-6A14-D2F6-A4EAFD35AFFD}"/>
              </a:ext>
            </a:extLst>
          </p:cNvPr>
          <p:cNvSpPr txBox="1"/>
          <p:nvPr/>
        </p:nvSpPr>
        <p:spPr>
          <a:xfrm>
            <a:off x="5144703" y="3059668"/>
            <a:ext cx="1391343" cy="584775"/>
          </a:xfrm>
          <a:prstGeom prst="rect">
            <a:avLst/>
          </a:prstGeom>
          <a:noFill/>
        </p:spPr>
        <p:txBody>
          <a:bodyPr wrap="none" rtlCol="0">
            <a:spAutoFit/>
          </a:bodyPr>
          <a:lstStyle/>
          <a:p>
            <a:r>
              <a:rPr lang="en-US" sz="3200" dirty="0"/>
              <a:t>Backup</a:t>
            </a:r>
          </a:p>
        </p:txBody>
      </p:sp>
    </p:spTree>
    <p:extLst>
      <p:ext uri="{BB962C8B-B14F-4D97-AF65-F5344CB8AC3E}">
        <p14:creationId xmlns:p14="http://schemas.microsoft.com/office/powerpoint/2010/main" val="374921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4150-D174-C6B2-EFF0-C86FC3729E79}"/>
              </a:ext>
            </a:extLst>
          </p:cNvPr>
          <p:cNvSpPr>
            <a:spLocks noGrp="1"/>
          </p:cNvSpPr>
          <p:nvPr>
            <p:ph type="title"/>
          </p:nvPr>
        </p:nvSpPr>
        <p:spPr>
          <a:xfrm>
            <a:off x="563880" y="110055"/>
            <a:ext cx="10515600" cy="674403"/>
          </a:xfrm>
        </p:spPr>
        <p:txBody>
          <a:bodyPr>
            <a:normAutofit fontScale="90000"/>
          </a:bodyPr>
          <a:lstStyle/>
          <a:p>
            <a:r>
              <a:rPr lang="en-US" dirty="0"/>
              <a:t>HD/VD Overlap topics</a:t>
            </a:r>
          </a:p>
        </p:txBody>
      </p:sp>
      <p:sp>
        <p:nvSpPr>
          <p:cNvPr id="3" name="Content Placeholder 2">
            <a:extLst>
              <a:ext uri="{FF2B5EF4-FFF2-40B4-BE49-F238E27FC236}">
                <a16:creationId xmlns:a16="http://schemas.microsoft.com/office/drawing/2014/main" id="{60CA1E84-FC54-4F26-0470-344E60A4D9BD}"/>
              </a:ext>
            </a:extLst>
          </p:cNvPr>
          <p:cNvSpPr>
            <a:spLocks noGrp="1"/>
          </p:cNvSpPr>
          <p:nvPr>
            <p:ph sz="half" idx="1"/>
          </p:nvPr>
        </p:nvSpPr>
        <p:spPr>
          <a:xfrm>
            <a:off x="563880" y="809023"/>
            <a:ext cx="10697678" cy="5649529"/>
          </a:xfrm>
        </p:spPr>
        <p:txBody>
          <a:bodyPr>
            <a:normAutofit fontScale="70000" lnSpcReduction="20000"/>
          </a:bodyPr>
          <a:lstStyle/>
          <a:p>
            <a:r>
              <a:rPr lang="en-US" dirty="0"/>
              <a:t>Resource utilization is not monitored carefully across HD/VD PDS boundaries.</a:t>
            </a:r>
          </a:p>
          <a:p>
            <a:r>
              <a:rPr lang="en-US" dirty="0"/>
              <a:t>Shared human resources and facilities need to be carefully evaluated to ensure resource utilization duplication is avoided.</a:t>
            </a:r>
          </a:p>
          <a:p>
            <a:r>
              <a:rPr lang="en-US" dirty="0"/>
              <a:t>Particular examples include:</a:t>
            </a:r>
          </a:p>
          <a:p>
            <a:pPr lvl="1"/>
            <a:r>
              <a:rPr lang="en-US" dirty="0"/>
              <a:t>SiPM fabrication/testing HD vs. VD. HD and VD fabrication and testing share </a:t>
            </a:r>
            <a:r>
              <a:rPr lang="en-US" dirty="0" err="1"/>
              <a:t>amy</a:t>
            </a:r>
            <a:r>
              <a:rPr lang="en-US" dirty="0"/>
              <a:t> share CACTUS testing sites and operators, and definitely share vendors for fabrication.</a:t>
            </a:r>
          </a:p>
          <a:p>
            <a:pPr lvl="1"/>
            <a:r>
              <a:rPr lang="en-US" dirty="0"/>
              <a:t>Dichroic filters: While HD and VD use separate vendors for dichroic filters mitigating overlap, there may be competition for </a:t>
            </a:r>
            <a:r>
              <a:rPr lang="en-US" dirty="0" err="1"/>
              <a:t>pTP</a:t>
            </a:r>
            <a:r>
              <a:rPr lang="en-US" dirty="0"/>
              <a:t> coating facilities. P6 includes separate HD and VD sites, but the risk of overlapping resources needs to be monitored.</a:t>
            </a:r>
          </a:p>
          <a:p>
            <a:pPr lvl="1"/>
            <a:r>
              <a:rPr lang="en-US" dirty="0"/>
              <a:t>WLS plates: Both HD and VD PDS plan to use the same vendor (Glass to Power) for wavelength shifting plates. Care must be taken to overtax this vendor.</a:t>
            </a:r>
          </a:p>
          <a:p>
            <a:pPr lvl="1"/>
            <a:r>
              <a:rPr lang="en-US" dirty="0"/>
              <a:t>DAPHNE: While HD and VD DAPHNE production is conducted at separate sites in Europe and the US, intellectual leadership of the effort is provided by the same teams. This possibility exists for resource conflict at FNAL primarily, however care must be taken to manage intra-European responsibilities for the VD PDS .</a:t>
            </a:r>
          </a:p>
          <a:p>
            <a:pPr lvl="1"/>
            <a:r>
              <a:rPr lang="en-US" dirty="0"/>
              <a:t>~3 months explicit I&amp;I HD and VD overlap exists in P6, which will need to be managed.</a:t>
            </a:r>
          </a:p>
          <a:p>
            <a:endParaRPr lang="en-US" dirty="0"/>
          </a:p>
          <a:p>
            <a:pPr lvl="1"/>
            <a:r>
              <a:rPr lang="en-US" dirty="0"/>
              <a:t>+ resource overlaps with multiple different tasks at the same institution. </a:t>
            </a:r>
          </a:p>
          <a:p>
            <a:pPr lvl="2"/>
            <a:r>
              <a:rPr lang="en-US" dirty="0"/>
              <a:t>Several institutions are involved in hardware tasks for both HD and VD PDS.</a:t>
            </a:r>
          </a:p>
          <a:p>
            <a:pPr lvl="2"/>
            <a:r>
              <a:rPr lang="en-US" dirty="0"/>
              <a:t>Additionally, some are involved in HD fabrication during VD I&amp;I.</a:t>
            </a:r>
          </a:p>
          <a:p>
            <a:r>
              <a:rPr lang="en-US" dirty="0"/>
              <a:t>This potential interference may be mitigated by:</a:t>
            </a:r>
          </a:p>
          <a:p>
            <a:pPr lvl="1"/>
            <a:r>
              <a:rPr lang="en-US" dirty="0"/>
              <a:t>Involving more groups in some tasks.</a:t>
            </a:r>
          </a:p>
          <a:p>
            <a:pPr lvl="1"/>
            <a:r>
              <a:rPr lang="en-US" dirty="0"/>
              <a:t>Shifting the P6 schedule to better “Load level” resource utilization.</a:t>
            </a:r>
          </a:p>
        </p:txBody>
      </p:sp>
      <p:sp>
        <p:nvSpPr>
          <p:cNvPr id="5" name="Date Placeholder 4">
            <a:extLst>
              <a:ext uri="{FF2B5EF4-FFF2-40B4-BE49-F238E27FC236}">
                <a16:creationId xmlns:a16="http://schemas.microsoft.com/office/drawing/2014/main" id="{2FEBDF80-81A5-F27B-BD17-2CA5867BBF4A}"/>
              </a:ext>
            </a:extLst>
          </p:cNvPr>
          <p:cNvSpPr>
            <a:spLocks noGrp="1"/>
          </p:cNvSpPr>
          <p:nvPr>
            <p:ph type="dt" sz="half" idx="10"/>
          </p:nvPr>
        </p:nvSpPr>
        <p:spPr/>
        <p:txBody>
          <a:bodyPr/>
          <a:lstStyle/>
          <a:p>
            <a:r>
              <a:rPr lang="en-US"/>
              <a:t>5/19/2024</a:t>
            </a:r>
          </a:p>
        </p:txBody>
      </p:sp>
      <p:sp>
        <p:nvSpPr>
          <p:cNvPr id="6" name="Footer Placeholder 5">
            <a:extLst>
              <a:ext uri="{FF2B5EF4-FFF2-40B4-BE49-F238E27FC236}">
                <a16:creationId xmlns:a16="http://schemas.microsoft.com/office/drawing/2014/main" id="{952878D6-215A-D2AD-B2FD-EBD89FDB20F6}"/>
              </a:ext>
            </a:extLst>
          </p:cNvPr>
          <p:cNvSpPr>
            <a:spLocks noGrp="1"/>
          </p:cNvSpPr>
          <p:nvPr>
            <p:ph type="ftr" sz="quarter" idx="11"/>
          </p:nvPr>
        </p:nvSpPr>
        <p:spPr/>
        <p:txBody>
          <a:bodyPr/>
          <a:lstStyle/>
          <a:p>
            <a:r>
              <a:rPr lang="en-US"/>
              <a:t>Post-Swap HD PDS Production Plan</a:t>
            </a:r>
          </a:p>
        </p:txBody>
      </p:sp>
      <p:sp>
        <p:nvSpPr>
          <p:cNvPr id="7" name="Slide Number Placeholder 6">
            <a:extLst>
              <a:ext uri="{FF2B5EF4-FFF2-40B4-BE49-F238E27FC236}">
                <a16:creationId xmlns:a16="http://schemas.microsoft.com/office/drawing/2014/main" id="{97E0C27D-78A7-F9C0-3FF8-9F65E27DF459}"/>
              </a:ext>
            </a:extLst>
          </p:cNvPr>
          <p:cNvSpPr>
            <a:spLocks noGrp="1"/>
          </p:cNvSpPr>
          <p:nvPr>
            <p:ph type="sldNum" sz="quarter" idx="12"/>
          </p:nvPr>
        </p:nvSpPr>
        <p:spPr/>
        <p:txBody>
          <a:bodyPr/>
          <a:lstStyle/>
          <a:p>
            <a:fld id="{76824DF1-6C22-4886-995F-827E653D853A}" type="slidenum">
              <a:rPr lang="en-US" smtClean="0"/>
              <a:t>22</a:t>
            </a:fld>
            <a:endParaRPr lang="en-US"/>
          </a:p>
        </p:txBody>
      </p:sp>
    </p:spTree>
    <p:extLst>
      <p:ext uri="{BB962C8B-B14F-4D97-AF65-F5344CB8AC3E}">
        <p14:creationId xmlns:p14="http://schemas.microsoft.com/office/powerpoint/2010/main" val="20300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D18A55-B2CB-63CE-2B1E-A4C5E47099E3}"/>
              </a:ext>
            </a:extLst>
          </p:cNvPr>
          <p:cNvPicPr>
            <a:picLocks noChangeAspect="1"/>
          </p:cNvPicPr>
          <p:nvPr/>
        </p:nvPicPr>
        <p:blipFill>
          <a:blip r:embed="rId2"/>
          <a:stretch>
            <a:fillRect/>
          </a:stretch>
        </p:blipFill>
        <p:spPr>
          <a:xfrm>
            <a:off x="0" y="871176"/>
            <a:ext cx="11059427" cy="5688576"/>
          </a:xfrm>
          <a:prstGeom prst="rect">
            <a:avLst/>
          </a:prstGeom>
        </p:spPr>
      </p:pic>
      <p:sp>
        <p:nvSpPr>
          <p:cNvPr id="6" name="Title 8">
            <a:extLst>
              <a:ext uri="{FF2B5EF4-FFF2-40B4-BE49-F238E27FC236}">
                <a16:creationId xmlns:a16="http://schemas.microsoft.com/office/drawing/2014/main" id="{492820E9-E5C2-8E06-AE26-BD9B16430F36}"/>
              </a:ext>
            </a:extLst>
          </p:cNvPr>
          <p:cNvSpPr>
            <a:spLocks noGrp="1"/>
          </p:cNvSpPr>
          <p:nvPr>
            <p:ph type="title"/>
          </p:nvPr>
        </p:nvSpPr>
        <p:spPr>
          <a:xfrm>
            <a:off x="140225" y="205532"/>
            <a:ext cx="10871075" cy="406334"/>
          </a:xfrm>
        </p:spPr>
        <p:txBody>
          <a:bodyPr>
            <a:normAutofit fontScale="90000"/>
          </a:bodyPr>
          <a:lstStyle/>
          <a:p>
            <a:r>
              <a:rPr lang="en-US" dirty="0"/>
              <a:t>Updated Far Detector Schedule</a:t>
            </a:r>
          </a:p>
        </p:txBody>
      </p:sp>
      <p:sp>
        <p:nvSpPr>
          <p:cNvPr id="7" name="Oval 6">
            <a:extLst>
              <a:ext uri="{FF2B5EF4-FFF2-40B4-BE49-F238E27FC236}">
                <a16:creationId xmlns:a16="http://schemas.microsoft.com/office/drawing/2014/main" id="{791CD4CC-E842-9229-3AEC-549B6BCD612B}"/>
              </a:ext>
            </a:extLst>
          </p:cNvPr>
          <p:cNvSpPr/>
          <p:nvPr/>
        </p:nvSpPr>
        <p:spPr>
          <a:xfrm>
            <a:off x="5529714" y="2786514"/>
            <a:ext cx="683393" cy="22715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a:extLst>
              <a:ext uri="{FF2B5EF4-FFF2-40B4-BE49-F238E27FC236}">
                <a16:creationId xmlns:a16="http://schemas.microsoft.com/office/drawing/2014/main" id="{E06E3BE0-E4E3-BE24-8136-89DA005E66BA}"/>
              </a:ext>
            </a:extLst>
          </p:cNvPr>
          <p:cNvSpPr>
            <a:spLocks noGrp="1"/>
          </p:cNvSpPr>
          <p:nvPr>
            <p:ph type="dt" sz="half" idx="10"/>
          </p:nvPr>
        </p:nvSpPr>
        <p:spPr/>
        <p:txBody>
          <a:bodyPr/>
          <a:lstStyle/>
          <a:p>
            <a:r>
              <a:rPr lang="en-US"/>
              <a:t>5/19/2024</a:t>
            </a:r>
          </a:p>
        </p:txBody>
      </p:sp>
      <p:sp>
        <p:nvSpPr>
          <p:cNvPr id="9" name="Footer Placeholder 8">
            <a:extLst>
              <a:ext uri="{FF2B5EF4-FFF2-40B4-BE49-F238E27FC236}">
                <a16:creationId xmlns:a16="http://schemas.microsoft.com/office/drawing/2014/main" id="{8EA1171A-E1BE-F94E-13AB-F334B7D9BADA}"/>
              </a:ext>
            </a:extLst>
          </p:cNvPr>
          <p:cNvSpPr>
            <a:spLocks noGrp="1"/>
          </p:cNvSpPr>
          <p:nvPr>
            <p:ph type="ftr" sz="quarter" idx="11"/>
          </p:nvPr>
        </p:nvSpPr>
        <p:spPr/>
        <p:txBody>
          <a:bodyPr/>
          <a:lstStyle/>
          <a:p>
            <a:r>
              <a:rPr lang="en-US"/>
              <a:t>Post-Swap HD PDS Production Plan</a:t>
            </a:r>
          </a:p>
        </p:txBody>
      </p:sp>
      <p:sp>
        <p:nvSpPr>
          <p:cNvPr id="10" name="Slide Number Placeholder 9">
            <a:extLst>
              <a:ext uri="{FF2B5EF4-FFF2-40B4-BE49-F238E27FC236}">
                <a16:creationId xmlns:a16="http://schemas.microsoft.com/office/drawing/2014/main" id="{5052D47C-50FA-7138-1228-0BB547F25E7C}"/>
              </a:ext>
            </a:extLst>
          </p:cNvPr>
          <p:cNvSpPr>
            <a:spLocks noGrp="1"/>
          </p:cNvSpPr>
          <p:nvPr>
            <p:ph type="sldNum" sz="quarter" idx="12"/>
          </p:nvPr>
        </p:nvSpPr>
        <p:spPr/>
        <p:txBody>
          <a:bodyPr/>
          <a:lstStyle/>
          <a:p>
            <a:fld id="{76824DF1-6C22-4886-995F-827E653D853A}" type="slidenum">
              <a:rPr lang="en-US" smtClean="0"/>
              <a:t>3</a:t>
            </a:fld>
            <a:endParaRPr lang="en-US"/>
          </a:p>
        </p:txBody>
      </p:sp>
      <p:sp>
        <p:nvSpPr>
          <p:cNvPr id="11" name="TextBox 10">
            <a:extLst>
              <a:ext uri="{FF2B5EF4-FFF2-40B4-BE49-F238E27FC236}">
                <a16:creationId xmlns:a16="http://schemas.microsoft.com/office/drawing/2014/main" id="{37926320-2AA7-2B8E-E984-D114A7EED55B}"/>
              </a:ext>
            </a:extLst>
          </p:cNvPr>
          <p:cNvSpPr txBox="1"/>
          <p:nvPr/>
        </p:nvSpPr>
        <p:spPr>
          <a:xfrm>
            <a:off x="7252760" y="2601848"/>
            <a:ext cx="2715680" cy="369332"/>
          </a:xfrm>
          <a:prstGeom prst="rect">
            <a:avLst/>
          </a:prstGeom>
          <a:noFill/>
        </p:spPr>
        <p:txBody>
          <a:bodyPr wrap="none" rtlCol="0">
            <a:spAutoFit/>
          </a:bodyPr>
          <a:lstStyle/>
          <a:p>
            <a:r>
              <a:rPr lang="en-US" dirty="0"/>
              <a:t>Installation Overlap VD/HD</a:t>
            </a:r>
          </a:p>
        </p:txBody>
      </p:sp>
      <p:cxnSp>
        <p:nvCxnSpPr>
          <p:cNvPr id="13" name="Straight Arrow Connector 12">
            <a:extLst>
              <a:ext uri="{FF2B5EF4-FFF2-40B4-BE49-F238E27FC236}">
                <a16:creationId xmlns:a16="http://schemas.microsoft.com/office/drawing/2014/main" id="{44DE637A-7EAC-89BF-3BA2-E7BF0A166554}"/>
              </a:ext>
            </a:extLst>
          </p:cNvPr>
          <p:cNvCxnSpPr>
            <a:stCxn id="11" idx="1"/>
          </p:cNvCxnSpPr>
          <p:nvPr/>
        </p:nvCxnSpPr>
        <p:spPr>
          <a:xfrm flipH="1">
            <a:off x="6169794" y="2786514"/>
            <a:ext cx="1082966" cy="3657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1F32BB4-96D0-F017-A149-E0C1471F6993}"/>
              </a:ext>
            </a:extLst>
          </p:cNvPr>
          <p:cNvSpPr/>
          <p:nvPr/>
        </p:nvSpPr>
        <p:spPr>
          <a:xfrm>
            <a:off x="4395414" y="2601848"/>
            <a:ext cx="683393" cy="22715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A9167D8-B6EB-8211-B6EE-7B661C5A8591}"/>
              </a:ext>
            </a:extLst>
          </p:cNvPr>
          <p:cNvCxnSpPr>
            <a:cxnSpLocks/>
            <a:stCxn id="11" idx="1"/>
          </p:cNvCxnSpPr>
          <p:nvPr/>
        </p:nvCxnSpPr>
        <p:spPr>
          <a:xfrm flipH="1" flipV="1">
            <a:off x="4894446" y="2699886"/>
            <a:ext cx="2358314" cy="866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75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6D7B-DC02-3F63-4B12-D2741A8BCAF8}"/>
              </a:ext>
            </a:extLst>
          </p:cNvPr>
          <p:cNvSpPr>
            <a:spLocks noGrp="1"/>
          </p:cNvSpPr>
          <p:nvPr>
            <p:ph type="title"/>
          </p:nvPr>
        </p:nvSpPr>
        <p:spPr>
          <a:xfrm>
            <a:off x="632460" y="425769"/>
            <a:ext cx="10515600" cy="1325563"/>
          </a:xfrm>
        </p:spPr>
        <p:txBody>
          <a:bodyPr/>
          <a:lstStyle/>
          <a:p>
            <a:r>
              <a:rPr lang="en-US" dirty="0"/>
              <a:t>General Workflow</a:t>
            </a:r>
          </a:p>
        </p:txBody>
      </p:sp>
      <p:sp>
        <p:nvSpPr>
          <p:cNvPr id="3" name="Date Placeholder 2">
            <a:extLst>
              <a:ext uri="{FF2B5EF4-FFF2-40B4-BE49-F238E27FC236}">
                <a16:creationId xmlns:a16="http://schemas.microsoft.com/office/drawing/2014/main" id="{F4AE0951-AA31-FC19-9EBB-C528201E79AC}"/>
              </a:ext>
            </a:extLst>
          </p:cNvPr>
          <p:cNvSpPr>
            <a:spLocks noGrp="1"/>
          </p:cNvSpPr>
          <p:nvPr>
            <p:ph type="dt" sz="half" idx="10"/>
          </p:nvPr>
        </p:nvSpPr>
        <p:spPr/>
        <p:txBody>
          <a:bodyPr/>
          <a:lstStyle/>
          <a:p>
            <a:r>
              <a:rPr lang="en-US"/>
              <a:t>5/19/2024</a:t>
            </a:r>
          </a:p>
        </p:txBody>
      </p:sp>
      <p:sp>
        <p:nvSpPr>
          <p:cNvPr id="4" name="Footer Placeholder 3">
            <a:extLst>
              <a:ext uri="{FF2B5EF4-FFF2-40B4-BE49-F238E27FC236}">
                <a16:creationId xmlns:a16="http://schemas.microsoft.com/office/drawing/2014/main" id="{33CE50CD-37B3-8D51-BEDA-11ABF4E1D82F}"/>
              </a:ext>
            </a:extLst>
          </p:cNvPr>
          <p:cNvSpPr>
            <a:spLocks noGrp="1"/>
          </p:cNvSpPr>
          <p:nvPr>
            <p:ph type="ftr" sz="quarter" idx="11"/>
          </p:nvPr>
        </p:nvSpPr>
        <p:spPr/>
        <p:txBody>
          <a:bodyPr/>
          <a:lstStyle/>
          <a:p>
            <a:r>
              <a:rPr lang="en-US"/>
              <a:t>Post-Swap HD PDS Production Plan</a:t>
            </a:r>
          </a:p>
        </p:txBody>
      </p:sp>
      <p:sp>
        <p:nvSpPr>
          <p:cNvPr id="5" name="Slide Number Placeholder 4">
            <a:extLst>
              <a:ext uri="{FF2B5EF4-FFF2-40B4-BE49-F238E27FC236}">
                <a16:creationId xmlns:a16="http://schemas.microsoft.com/office/drawing/2014/main" id="{B60EB0A9-FAE8-2B5B-B705-0734D2C01736}"/>
              </a:ext>
            </a:extLst>
          </p:cNvPr>
          <p:cNvSpPr>
            <a:spLocks noGrp="1"/>
          </p:cNvSpPr>
          <p:nvPr>
            <p:ph type="sldNum" sz="quarter" idx="12"/>
          </p:nvPr>
        </p:nvSpPr>
        <p:spPr/>
        <p:txBody>
          <a:bodyPr/>
          <a:lstStyle/>
          <a:p>
            <a:fld id="{76824DF1-6C22-4886-995F-827E653D853A}" type="slidenum">
              <a:rPr lang="en-US" smtClean="0"/>
              <a:t>4</a:t>
            </a:fld>
            <a:endParaRPr lang="en-US"/>
          </a:p>
        </p:txBody>
      </p:sp>
      <p:sp>
        <p:nvSpPr>
          <p:cNvPr id="6" name="TextBox 5">
            <a:extLst>
              <a:ext uri="{FF2B5EF4-FFF2-40B4-BE49-F238E27FC236}">
                <a16:creationId xmlns:a16="http://schemas.microsoft.com/office/drawing/2014/main" id="{1530205D-AE60-B353-67CD-51094297CA3F}"/>
              </a:ext>
            </a:extLst>
          </p:cNvPr>
          <p:cNvSpPr txBox="1"/>
          <p:nvPr/>
        </p:nvSpPr>
        <p:spPr>
          <a:xfrm>
            <a:off x="1047750" y="1801804"/>
            <a:ext cx="1958340" cy="369332"/>
          </a:xfrm>
          <a:prstGeom prst="rect">
            <a:avLst/>
          </a:prstGeom>
          <a:noFill/>
          <a:ln w="28575">
            <a:solidFill>
              <a:srgbClr val="0070C0"/>
            </a:solidFill>
          </a:ln>
        </p:spPr>
        <p:txBody>
          <a:bodyPr wrap="square" rtlCol="0">
            <a:spAutoFit/>
          </a:bodyPr>
          <a:lstStyle/>
          <a:p>
            <a:r>
              <a:rPr lang="en-US" dirty="0"/>
              <a:t>Pre PRR Validation</a:t>
            </a:r>
          </a:p>
        </p:txBody>
      </p:sp>
      <p:sp>
        <p:nvSpPr>
          <p:cNvPr id="8" name="TextBox 7">
            <a:extLst>
              <a:ext uri="{FF2B5EF4-FFF2-40B4-BE49-F238E27FC236}">
                <a16:creationId xmlns:a16="http://schemas.microsoft.com/office/drawing/2014/main" id="{61F7F8EE-B23F-1F23-1A82-C698081DD8BF}"/>
              </a:ext>
            </a:extLst>
          </p:cNvPr>
          <p:cNvSpPr txBox="1"/>
          <p:nvPr/>
        </p:nvSpPr>
        <p:spPr>
          <a:xfrm>
            <a:off x="5048250" y="3529046"/>
            <a:ext cx="1840230" cy="369332"/>
          </a:xfrm>
          <a:prstGeom prst="rect">
            <a:avLst/>
          </a:prstGeom>
          <a:noFill/>
          <a:ln w="28575">
            <a:solidFill>
              <a:srgbClr val="0070C0"/>
            </a:solidFill>
          </a:ln>
        </p:spPr>
        <p:txBody>
          <a:bodyPr wrap="square" rtlCol="0">
            <a:spAutoFit/>
          </a:bodyPr>
          <a:lstStyle/>
          <a:p>
            <a:r>
              <a:rPr lang="en-US" dirty="0"/>
              <a:t>Production Setup</a:t>
            </a:r>
          </a:p>
        </p:txBody>
      </p:sp>
      <p:sp>
        <p:nvSpPr>
          <p:cNvPr id="9" name="TextBox 8">
            <a:extLst>
              <a:ext uri="{FF2B5EF4-FFF2-40B4-BE49-F238E27FC236}">
                <a16:creationId xmlns:a16="http://schemas.microsoft.com/office/drawing/2014/main" id="{5D64E4B2-E636-CD0A-B658-8B23EEE6A8CC}"/>
              </a:ext>
            </a:extLst>
          </p:cNvPr>
          <p:cNvSpPr txBox="1"/>
          <p:nvPr/>
        </p:nvSpPr>
        <p:spPr>
          <a:xfrm>
            <a:off x="6888480" y="4163481"/>
            <a:ext cx="2202180" cy="369332"/>
          </a:xfrm>
          <a:prstGeom prst="rect">
            <a:avLst/>
          </a:prstGeom>
          <a:noFill/>
          <a:ln w="28575">
            <a:solidFill>
              <a:srgbClr val="0070C0"/>
            </a:solidFill>
          </a:ln>
        </p:spPr>
        <p:txBody>
          <a:bodyPr wrap="square" rtlCol="0">
            <a:spAutoFit/>
          </a:bodyPr>
          <a:lstStyle/>
          <a:p>
            <a:r>
              <a:rPr lang="en-US" dirty="0"/>
              <a:t>Production &amp; testing </a:t>
            </a:r>
          </a:p>
        </p:txBody>
      </p:sp>
      <p:sp>
        <p:nvSpPr>
          <p:cNvPr id="10" name="TextBox 9">
            <a:extLst>
              <a:ext uri="{FF2B5EF4-FFF2-40B4-BE49-F238E27FC236}">
                <a16:creationId xmlns:a16="http://schemas.microsoft.com/office/drawing/2014/main" id="{226745EA-EC7A-EDC7-4247-6732B20DE618}"/>
              </a:ext>
            </a:extLst>
          </p:cNvPr>
          <p:cNvSpPr txBox="1"/>
          <p:nvPr/>
        </p:nvSpPr>
        <p:spPr>
          <a:xfrm>
            <a:off x="9090659" y="4904445"/>
            <a:ext cx="2141177" cy="371632"/>
          </a:xfrm>
          <a:prstGeom prst="rect">
            <a:avLst/>
          </a:prstGeom>
          <a:noFill/>
          <a:ln w="28575">
            <a:solidFill>
              <a:srgbClr val="0070C0"/>
            </a:solidFill>
          </a:ln>
        </p:spPr>
        <p:txBody>
          <a:bodyPr wrap="square" rtlCol="0">
            <a:spAutoFit/>
          </a:bodyPr>
          <a:lstStyle/>
          <a:p>
            <a:r>
              <a:rPr lang="en-US" dirty="0"/>
              <a:t>Installation at SURF</a:t>
            </a:r>
          </a:p>
        </p:txBody>
      </p:sp>
      <p:sp>
        <p:nvSpPr>
          <p:cNvPr id="11" name="Diamond 10">
            <a:extLst>
              <a:ext uri="{FF2B5EF4-FFF2-40B4-BE49-F238E27FC236}">
                <a16:creationId xmlns:a16="http://schemas.microsoft.com/office/drawing/2014/main" id="{6B437935-454A-276F-7526-05F8BE0F7688}"/>
              </a:ext>
            </a:extLst>
          </p:cNvPr>
          <p:cNvSpPr/>
          <p:nvPr/>
        </p:nvSpPr>
        <p:spPr>
          <a:xfrm>
            <a:off x="3006090" y="2335939"/>
            <a:ext cx="2042160" cy="914400"/>
          </a:xfrm>
          <a:prstGeom prst="diamond">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TextBox 11">
            <a:extLst>
              <a:ext uri="{FF2B5EF4-FFF2-40B4-BE49-F238E27FC236}">
                <a16:creationId xmlns:a16="http://schemas.microsoft.com/office/drawing/2014/main" id="{7AE3E13F-7BBF-E4A2-86C7-6503D2C1A218}"/>
              </a:ext>
            </a:extLst>
          </p:cNvPr>
          <p:cNvSpPr txBox="1"/>
          <p:nvPr/>
        </p:nvSpPr>
        <p:spPr>
          <a:xfrm>
            <a:off x="3455670" y="2608473"/>
            <a:ext cx="1226820" cy="369332"/>
          </a:xfrm>
          <a:prstGeom prst="rect">
            <a:avLst/>
          </a:prstGeom>
          <a:noFill/>
        </p:spPr>
        <p:txBody>
          <a:bodyPr wrap="square" rtlCol="0">
            <a:spAutoFit/>
          </a:bodyPr>
          <a:lstStyle/>
          <a:p>
            <a:r>
              <a:rPr lang="en-US" dirty="0"/>
              <a:t>PRR (2/25)</a:t>
            </a:r>
          </a:p>
        </p:txBody>
      </p:sp>
      <p:sp>
        <p:nvSpPr>
          <p:cNvPr id="13" name="TextBox 12">
            <a:extLst>
              <a:ext uri="{FF2B5EF4-FFF2-40B4-BE49-F238E27FC236}">
                <a16:creationId xmlns:a16="http://schemas.microsoft.com/office/drawing/2014/main" id="{5F71920D-17E6-1004-3241-962DF896996D}"/>
              </a:ext>
            </a:extLst>
          </p:cNvPr>
          <p:cNvSpPr txBox="1"/>
          <p:nvPr/>
        </p:nvSpPr>
        <p:spPr>
          <a:xfrm>
            <a:off x="6991350" y="3526089"/>
            <a:ext cx="3341370" cy="369332"/>
          </a:xfrm>
          <a:prstGeom prst="rect">
            <a:avLst/>
          </a:prstGeom>
          <a:noFill/>
        </p:spPr>
        <p:txBody>
          <a:bodyPr wrap="square" rtlCol="0">
            <a:spAutoFit/>
          </a:bodyPr>
          <a:lstStyle/>
          <a:p>
            <a:r>
              <a:rPr lang="en-US" dirty="0"/>
              <a:t>Not discussed this meeting </a:t>
            </a:r>
          </a:p>
        </p:txBody>
      </p:sp>
      <p:cxnSp>
        <p:nvCxnSpPr>
          <p:cNvPr id="15" name="Straight Arrow Connector 14">
            <a:extLst>
              <a:ext uri="{FF2B5EF4-FFF2-40B4-BE49-F238E27FC236}">
                <a16:creationId xmlns:a16="http://schemas.microsoft.com/office/drawing/2014/main" id="{B39DAC79-9FE9-57B6-6C45-962F45D6F895}"/>
              </a:ext>
            </a:extLst>
          </p:cNvPr>
          <p:cNvCxnSpPr>
            <a:endCxn id="11" idx="1"/>
          </p:cNvCxnSpPr>
          <p:nvPr/>
        </p:nvCxnSpPr>
        <p:spPr>
          <a:xfrm>
            <a:off x="3006090" y="2171136"/>
            <a:ext cx="0" cy="62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4613BE-31D0-0F91-9088-29E19012ABFE}"/>
              </a:ext>
            </a:extLst>
          </p:cNvPr>
          <p:cNvCxnSpPr>
            <a:stCxn id="11" idx="3"/>
          </p:cNvCxnSpPr>
          <p:nvPr/>
        </p:nvCxnSpPr>
        <p:spPr>
          <a:xfrm>
            <a:off x="5048250" y="2793139"/>
            <a:ext cx="0" cy="73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00DEB28-9D14-B592-0597-FA94835959E1}"/>
              </a:ext>
            </a:extLst>
          </p:cNvPr>
          <p:cNvCxnSpPr/>
          <p:nvPr/>
        </p:nvCxnSpPr>
        <p:spPr>
          <a:xfrm>
            <a:off x="6888480" y="3895421"/>
            <a:ext cx="0" cy="268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7600A2-6773-08D3-F606-8CBD84C8A2FB}"/>
              </a:ext>
            </a:extLst>
          </p:cNvPr>
          <p:cNvCxnSpPr/>
          <p:nvPr/>
        </p:nvCxnSpPr>
        <p:spPr>
          <a:xfrm>
            <a:off x="9090660" y="4532813"/>
            <a:ext cx="0" cy="371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71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97C32AFB-ACB9-8924-E214-90E9FCDE008C}"/>
              </a:ext>
            </a:extLst>
          </p:cNvPr>
          <p:cNvSpPr>
            <a:spLocks noGrp="1"/>
          </p:cNvSpPr>
          <p:nvPr>
            <p:ph type="title"/>
          </p:nvPr>
        </p:nvSpPr>
        <p:spPr>
          <a:xfrm>
            <a:off x="145038" y="51004"/>
            <a:ext cx="10871075" cy="406334"/>
          </a:xfrm>
        </p:spPr>
        <p:txBody>
          <a:bodyPr>
            <a:normAutofit fontScale="90000"/>
          </a:bodyPr>
          <a:lstStyle/>
          <a:p>
            <a:r>
              <a:rPr lang="en-US" dirty="0"/>
              <a:t>Updated High-Level HD PDS Schedule</a:t>
            </a:r>
          </a:p>
        </p:txBody>
      </p:sp>
      <p:pic>
        <p:nvPicPr>
          <p:cNvPr id="24" name="Picture 23">
            <a:extLst>
              <a:ext uri="{FF2B5EF4-FFF2-40B4-BE49-F238E27FC236}">
                <a16:creationId xmlns:a16="http://schemas.microsoft.com/office/drawing/2014/main" id="{8B8B8B51-B1CE-0F0F-06E3-EA991D2EC882}"/>
              </a:ext>
            </a:extLst>
          </p:cNvPr>
          <p:cNvPicPr>
            <a:picLocks noChangeAspect="1"/>
          </p:cNvPicPr>
          <p:nvPr/>
        </p:nvPicPr>
        <p:blipFill>
          <a:blip r:embed="rId2"/>
          <a:stretch>
            <a:fillRect/>
          </a:stretch>
        </p:blipFill>
        <p:spPr>
          <a:xfrm>
            <a:off x="0" y="707763"/>
            <a:ext cx="12192000" cy="5153716"/>
          </a:xfrm>
          <a:prstGeom prst="rect">
            <a:avLst/>
          </a:prstGeom>
        </p:spPr>
      </p:pic>
    </p:spTree>
    <p:extLst>
      <p:ext uri="{BB962C8B-B14F-4D97-AF65-F5344CB8AC3E}">
        <p14:creationId xmlns:p14="http://schemas.microsoft.com/office/powerpoint/2010/main" val="358911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97C32AFB-ACB9-8924-E214-90E9FCDE008C}"/>
              </a:ext>
            </a:extLst>
          </p:cNvPr>
          <p:cNvSpPr>
            <a:spLocks noGrp="1"/>
          </p:cNvSpPr>
          <p:nvPr>
            <p:ph type="title"/>
          </p:nvPr>
        </p:nvSpPr>
        <p:spPr>
          <a:xfrm>
            <a:off x="145038" y="51004"/>
            <a:ext cx="10871075" cy="406334"/>
          </a:xfrm>
        </p:spPr>
        <p:txBody>
          <a:bodyPr>
            <a:normAutofit fontScale="90000"/>
          </a:bodyPr>
          <a:lstStyle/>
          <a:p>
            <a:r>
              <a:rPr lang="en-US" dirty="0"/>
              <a:t>General HD PDS Workflow as reflected in P6 (1)</a:t>
            </a:r>
          </a:p>
        </p:txBody>
      </p:sp>
      <p:sp>
        <p:nvSpPr>
          <p:cNvPr id="4" name="TextBox 3">
            <a:extLst>
              <a:ext uri="{FF2B5EF4-FFF2-40B4-BE49-F238E27FC236}">
                <a16:creationId xmlns:a16="http://schemas.microsoft.com/office/drawing/2014/main" id="{22FD93B7-0230-41AA-B273-6CF72286BE82}"/>
              </a:ext>
            </a:extLst>
          </p:cNvPr>
          <p:cNvSpPr txBox="1"/>
          <p:nvPr/>
        </p:nvSpPr>
        <p:spPr>
          <a:xfrm>
            <a:off x="1001027" y="1253883"/>
            <a:ext cx="234375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Photosensor Production &amp; testing</a:t>
            </a:r>
          </a:p>
          <a:p>
            <a:r>
              <a:rPr lang="en-US" sz="1200" dirty="0"/>
              <a:t>Italy, Spain, Czech Rep. (HPK, FBK)</a:t>
            </a:r>
          </a:p>
        </p:txBody>
      </p:sp>
      <p:sp>
        <p:nvSpPr>
          <p:cNvPr id="5" name="TextBox 4">
            <a:extLst>
              <a:ext uri="{FF2B5EF4-FFF2-40B4-BE49-F238E27FC236}">
                <a16:creationId xmlns:a16="http://schemas.microsoft.com/office/drawing/2014/main" id="{DBCA0313-7CAD-F8D2-5233-07258433C3AC}"/>
              </a:ext>
            </a:extLst>
          </p:cNvPr>
          <p:cNvSpPr txBox="1"/>
          <p:nvPr/>
        </p:nvSpPr>
        <p:spPr>
          <a:xfrm>
            <a:off x="1001026" y="2283160"/>
            <a:ext cx="2343751" cy="93908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Optical Components</a:t>
            </a:r>
          </a:p>
          <a:p>
            <a:r>
              <a:rPr lang="en-US" sz="1200" dirty="0"/>
              <a:t>Brazil</a:t>
            </a:r>
          </a:p>
          <a:p>
            <a:r>
              <a:rPr lang="en-US" sz="1000" dirty="0"/>
              <a:t>     WLS Plates (G2P) 	</a:t>
            </a:r>
          </a:p>
          <a:p>
            <a:r>
              <a:rPr lang="en-US" sz="1000" dirty="0"/>
              <a:t>     Dichroic </a:t>
            </a:r>
            <a:r>
              <a:rPr lang="en-US" sz="1000" dirty="0" err="1"/>
              <a:t>fliters</a:t>
            </a:r>
            <a:r>
              <a:rPr lang="en-US" sz="1000" dirty="0"/>
              <a:t> (OPTO)</a:t>
            </a:r>
          </a:p>
          <a:p>
            <a:r>
              <a:rPr lang="en-US" sz="1000" dirty="0"/>
              <a:t>          Dichroic filter coating (UNICAMP)</a:t>
            </a:r>
          </a:p>
        </p:txBody>
      </p:sp>
      <p:sp>
        <p:nvSpPr>
          <p:cNvPr id="9" name="TextBox 8">
            <a:extLst>
              <a:ext uri="{FF2B5EF4-FFF2-40B4-BE49-F238E27FC236}">
                <a16:creationId xmlns:a16="http://schemas.microsoft.com/office/drawing/2014/main" id="{F87FF5CF-92CD-DFFF-F8D5-20B3AA3B27BD}"/>
              </a:ext>
            </a:extLst>
          </p:cNvPr>
          <p:cNvSpPr txBox="1"/>
          <p:nvPr/>
        </p:nvSpPr>
        <p:spPr>
          <a:xfrm>
            <a:off x="1005838" y="1774167"/>
            <a:ext cx="234375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Cold Electronics (Fab. and testing)</a:t>
            </a:r>
          </a:p>
          <a:p>
            <a:r>
              <a:rPr lang="en-US" sz="1200" dirty="0"/>
              <a:t>Italy</a:t>
            </a:r>
          </a:p>
        </p:txBody>
      </p:sp>
      <p:sp>
        <p:nvSpPr>
          <p:cNvPr id="11" name="TextBox 10">
            <a:extLst>
              <a:ext uri="{FF2B5EF4-FFF2-40B4-BE49-F238E27FC236}">
                <a16:creationId xmlns:a16="http://schemas.microsoft.com/office/drawing/2014/main" id="{B9E33ED6-7A6C-31AE-F4A2-609CF8F02125}"/>
              </a:ext>
            </a:extLst>
          </p:cNvPr>
          <p:cNvSpPr txBox="1"/>
          <p:nvPr/>
        </p:nvSpPr>
        <p:spPr>
          <a:xfrm>
            <a:off x="1001027" y="3259465"/>
            <a:ext cx="234375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Module mechanical components</a:t>
            </a:r>
          </a:p>
          <a:p>
            <a:r>
              <a:rPr lang="en-US" sz="1200" dirty="0"/>
              <a:t>Brazil (</a:t>
            </a:r>
            <a:r>
              <a:rPr lang="en-US" sz="1200" dirty="0" err="1"/>
              <a:t>Equitorial</a:t>
            </a:r>
            <a:r>
              <a:rPr lang="en-US" sz="1200" dirty="0"/>
              <a:t>)</a:t>
            </a:r>
          </a:p>
        </p:txBody>
      </p:sp>
      <p:sp>
        <p:nvSpPr>
          <p:cNvPr id="12" name="TextBox 11">
            <a:extLst>
              <a:ext uri="{FF2B5EF4-FFF2-40B4-BE49-F238E27FC236}">
                <a16:creationId xmlns:a16="http://schemas.microsoft.com/office/drawing/2014/main" id="{453A39FD-34FF-8BBA-0848-F2F46C2EA92B}"/>
              </a:ext>
            </a:extLst>
          </p:cNvPr>
          <p:cNvSpPr txBox="1"/>
          <p:nvPr/>
        </p:nvSpPr>
        <p:spPr>
          <a:xfrm>
            <a:off x="3862939" y="2076281"/>
            <a:ext cx="2104724"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Module Assembly and Testing</a:t>
            </a:r>
          </a:p>
          <a:p>
            <a:r>
              <a:rPr lang="en-US" sz="1200" dirty="0"/>
              <a:t>Brazil (UNICAMP)</a:t>
            </a:r>
          </a:p>
        </p:txBody>
      </p:sp>
      <p:cxnSp>
        <p:nvCxnSpPr>
          <p:cNvPr id="22" name="Straight Arrow Connector 21">
            <a:extLst>
              <a:ext uri="{FF2B5EF4-FFF2-40B4-BE49-F238E27FC236}">
                <a16:creationId xmlns:a16="http://schemas.microsoft.com/office/drawing/2014/main" id="{8E6C1229-61F4-DD52-0F72-5B3C9B18D2FF}"/>
              </a:ext>
            </a:extLst>
          </p:cNvPr>
          <p:cNvCxnSpPr>
            <a:cxnSpLocks/>
            <a:stCxn id="4" idx="3"/>
            <a:endCxn id="12" idx="1"/>
          </p:cNvCxnSpPr>
          <p:nvPr/>
        </p:nvCxnSpPr>
        <p:spPr>
          <a:xfrm>
            <a:off x="3344779" y="1484716"/>
            <a:ext cx="518160" cy="822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B55E2A-C17E-38F5-3F99-4CF6A469A3F8}"/>
              </a:ext>
            </a:extLst>
          </p:cNvPr>
          <p:cNvCxnSpPr>
            <a:cxnSpLocks/>
            <a:stCxn id="9" idx="3"/>
            <a:endCxn id="12" idx="1"/>
          </p:cNvCxnSpPr>
          <p:nvPr/>
        </p:nvCxnSpPr>
        <p:spPr>
          <a:xfrm>
            <a:off x="3349588" y="2005000"/>
            <a:ext cx="513351" cy="302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2DF82CF-1EF4-5E1E-1B2B-C1CE3026C7C2}"/>
              </a:ext>
            </a:extLst>
          </p:cNvPr>
          <p:cNvCxnSpPr>
            <a:cxnSpLocks/>
            <a:stCxn id="5" idx="3"/>
            <a:endCxn id="12" idx="1"/>
          </p:cNvCxnSpPr>
          <p:nvPr/>
        </p:nvCxnSpPr>
        <p:spPr>
          <a:xfrm flipV="1">
            <a:off x="3344777" y="2307114"/>
            <a:ext cx="518162" cy="445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41B43C-F81A-E263-4BD0-6C77D1F4361D}"/>
              </a:ext>
            </a:extLst>
          </p:cNvPr>
          <p:cNvCxnSpPr>
            <a:cxnSpLocks/>
            <a:stCxn id="11" idx="3"/>
            <a:endCxn id="12" idx="1"/>
          </p:cNvCxnSpPr>
          <p:nvPr/>
        </p:nvCxnSpPr>
        <p:spPr>
          <a:xfrm flipV="1">
            <a:off x="3344777" y="2307114"/>
            <a:ext cx="518162" cy="118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368DA3B-0CEF-F3C2-C2F7-BBE0D0353E4C}"/>
              </a:ext>
            </a:extLst>
          </p:cNvPr>
          <p:cNvSpPr txBox="1"/>
          <p:nvPr/>
        </p:nvSpPr>
        <p:spPr>
          <a:xfrm>
            <a:off x="6201880" y="2076281"/>
            <a:ext cx="2104724"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Module Cold Testing</a:t>
            </a:r>
          </a:p>
          <a:p>
            <a:r>
              <a:rPr lang="en-US" sz="1200" dirty="0"/>
              <a:t>USA (CSU)</a:t>
            </a:r>
          </a:p>
        </p:txBody>
      </p:sp>
      <p:cxnSp>
        <p:nvCxnSpPr>
          <p:cNvPr id="38" name="Straight Arrow Connector 37">
            <a:extLst>
              <a:ext uri="{FF2B5EF4-FFF2-40B4-BE49-F238E27FC236}">
                <a16:creationId xmlns:a16="http://schemas.microsoft.com/office/drawing/2014/main" id="{8011FBDC-022C-93CB-128B-ECBEB34423AE}"/>
              </a:ext>
            </a:extLst>
          </p:cNvPr>
          <p:cNvCxnSpPr>
            <a:stCxn id="12" idx="3"/>
            <a:endCxn id="36" idx="1"/>
          </p:cNvCxnSpPr>
          <p:nvPr/>
        </p:nvCxnSpPr>
        <p:spPr>
          <a:xfrm>
            <a:off x="5967663" y="2307114"/>
            <a:ext cx="234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9D29C52-CD0E-8ADC-C8FF-FCE31C3051F5}"/>
              </a:ext>
            </a:extLst>
          </p:cNvPr>
          <p:cNvSpPr txBox="1"/>
          <p:nvPr/>
        </p:nvSpPr>
        <p:spPr>
          <a:xfrm>
            <a:off x="8540821" y="2076281"/>
            <a:ext cx="224428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South Dakota Storage Facility (?)</a:t>
            </a:r>
          </a:p>
          <a:p>
            <a:r>
              <a:rPr lang="en-US" sz="1200" dirty="0"/>
              <a:t>USA (CSU)</a:t>
            </a:r>
          </a:p>
        </p:txBody>
      </p:sp>
      <p:cxnSp>
        <p:nvCxnSpPr>
          <p:cNvPr id="42" name="Straight Arrow Connector 41">
            <a:extLst>
              <a:ext uri="{FF2B5EF4-FFF2-40B4-BE49-F238E27FC236}">
                <a16:creationId xmlns:a16="http://schemas.microsoft.com/office/drawing/2014/main" id="{CC21FCAE-186E-1B5C-6A45-33E8C21260D1}"/>
              </a:ext>
            </a:extLst>
          </p:cNvPr>
          <p:cNvCxnSpPr>
            <a:cxnSpLocks/>
            <a:stCxn id="36" idx="3"/>
            <a:endCxn id="40" idx="1"/>
          </p:cNvCxnSpPr>
          <p:nvPr/>
        </p:nvCxnSpPr>
        <p:spPr>
          <a:xfrm>
            <a:off x="8306604" y="2307114"/>
            <a:ext cx="234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BDD183B-810D-2EB2-3BB9-E5C0DAE634B6}"/>
              </a:ext>
            </a:extLst>
          </p:cNvPr>
          <p:cNvSpPr txBox="1"/>
          <p:nvPr/>
        </p:nvSpPr>
        <p:spPr>
          <a:xfrm>
            <a:off x="4240587" y="776785"/>
            <a:ext cx="3454151" cy="369332"/>
          </a:xfrm>
          <a:prstGeom prst="rect">
            <a:avLst/>
          </a:prstGeom>
          <a:noFill/>
        </p:spPr>
        <p:txBody>
          <a:bodyPr wrap="none" rtlCol="0">
            <a:spAutoFit/>
          </a:bodyPr>
          <a:lstStyle/>
          <a:p>
            <a:r>
              <a:rPr lang="en-US" dirty="0"/>
              <a:t>Optical Module Fabrication/Testing</a:t>
            </a:r>
          </a:p>
        </p:txBody>
      </p:sp>
      <p:sp>
        <p:nvSpPr>
          <p:cNvPr id="55" name="TextBox 54">
            <a:extLst>
              <a:ext uri="{FF2B5EF4-FFF2-40B4-BE49-F238E27FC236}">
                <a16:creationId xmlns:a16="http://schemas.microsoft.com/office/drawing/2014/main" id="{D061D6EA-6F4E-FB49-C6EC-8DD154E57867}"/>
              </a:ext>
            </a:extLst>
          </p:cNvPr>
          <p:cNvSpPr txBox="1"/>
          <p:nvPr/>
        </p:nvSpPr>
        <p:spPr>
          <a:xfrm>
            <a:off x="1001027" y="4451102"/>
            <a:ext cx="234375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Procure components</a:t>
            </a:r>
          </a:p>
          <a:p>
            <a:r>
              <a:rPr lang="en-US" sz="1200" dirty="0"/>
              <a:t>(FNAL)</a:t>
            </a:r>
          </a:p>
        </p:txBody>
      </p:sp>
      <p:sp>
        <p:nvSpPr>
          <p:cNvPr id="56" name="TextBox 55">
            <a:extLst>
              <a:ext uri="{FF2B5EF4-FFF2-40B4-BE49-F238E27FC236}">
                <a16:creationId xmlns:a16="http://schemas.microsoft.com/office/drawing/2014/main" id="{1997E69A-4A16-164D-263F-2BB26F252864}"/>
              </a:ext>
            </a:extLst>
          </p:cNvPr>
          <p:cNvSpPr txBox="1"/>
          <p:nvPr/>
        </p:nvSpPr>
        <p:spPr>
          <a:xfrm>
            <a:off x="1001026" y="5480379"/>
            <a:ext cx="2343751"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Procure Chassis</a:t>
            </a:r>
            <a:endParaRPr lang="en-US" sz="1000" dirty="0"/>
          </a:p>
        </p:txBody>
      </p:sp>
      <p:sp>
        <p:nvSpPr>
          <p:cNvPr id="57" name="TextBox 56">
            <a:extLst>
              <a:ext uri="{FF2B5EF4-FFF2-40B4-BE49-F238E27FC236}">
                <a16:creationId xmlns:a16="http://schemas.microsoft.com/office/drawing/2014/main" id="{0D6EE087-4BA4-E1A5-0662-D5C3A096600C}"/>
              </a:ext>
            </a:extLst>
          </p:cNvPr>
          <p:cNvSpPr txBox="1"/>
          <p:nvPr/>
        </p:nvSpPr>
        <p:spPr>
          <a:xfrm>
            <a:off x="1005838" y="4971386"/>
            <a:ext cx="234375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Procure PCBs</a:t>
            </a:r>
          </a:p>
          <a:p>
            <a:r>
              <a:rPr lang="en-US" sz="1200" dirty="0"/>
              <a:t>(FNAL)</a:t>
            </a:r>
          </a:p>
        </p:txBody>
      </p:sp>
      <p:sp>
        <p:nvSpPr>
          <p:cNvPr id="59" name="TextBox 58">
            <a:extLst>
              <a:ext uri="{FF2B5EF4-FFF2-40B4-BE49-F238E27FC236}">
                <a16:creationId xmlns:a16="http://schemas.microsoft.com/office/drawing/2014/main" id="{275B9ACF-C5AB-FC8D-9821-945C7F48EFF3}"/>
              </a:ext>
            </a:extLst>
          </p:cNvPr>
          <p:cNvSpPr txBox="1"/>
          <p:nvPr/>
        </p:nvSpPr>
        <p:spPr>
          <a:xfrm>
            <a:off x="3873550" y="4912767"/>
            <a:ext cx="2104724"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DAPHNE Assembly/Checkout</a:t>
            </a:r>
          </a:p>
          <a:p>
            <a:r>
              <a:rPr lang="en-US" sz="1200" dirty="0"/>
              <a:t>USA (FNAL)</a:t>
            </a:r>
          </a:p>
        </p:txBody>
      </p:sp>
      <p:cxnSp>
        <p:nvCxnSpPr>
          <p:cNvPr id="60" name="Straight Arrow Connector 59">
            <a:extLst>
              <a:ext uri="{FF2B5EF4-FFF2-40B4-BE49-F238E27FC236}">
                <a16:creationId xmlns:a16="http://schemas.microsoft.com/office/drawing/2014/main" id="{DE083F30-9302-C706-EA05-FBC857206AE8}"/>
              </a:ext>
            </a:extLst>
          </p:cNvPr>
          <p:cNvCxnSpPr>
            <a:cxnSpLocks/>
            <a:stCxn id="55" idx="3"/>
            <a:endCxn id="59" idx="1"/>
          </p:cNvCxnSpPr>
          <p:nvPr/>
        </p:nvCxnSpPr>
        <p:spPr>
          <a:xfrm>
            <a:off x="3344779" y="4681935"/>
            <a:ext cx="528771" cy="461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EB5C45D-5B46-6689-4DF0-D550E130D20D}"/>
              </a:ext>
            </a:extLst>
          </p:cNvPr>
          <p:cNvCxnSpPr>
            <a:cxnSpLocks/>
            <a:stCxn id="57" idx="3"/>
            <a:endCxn id="59" idx="1"/>
          </p:cNvCxnSpPr>
          <p:nvPr/>
        </p:nvCxnSpPr>
        <p:spPr>
          <a:xfrm flipV="1">
            <a:off x="3349588" y="5143600"/>
            <a:ext cx="523962" cy="5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77416DF-408D-9C78-4A3E-09F1E058A2C5}"/>
              </a:ext>
            </a:extLst>
          </p:cNvPr>
          <p:cNvCxnSpPr>
            <a:cxnSpLocks/>
            <a:stCxn id="56" idx="3"/>
            <a:endCxn id="59" idx="1"/>
          </p:cNvCxnSpPr>
          <p:nvPr/>
        </p:nvCxnSpPr>
        <p:spPr>
          <a:xfrm flipV="1">
            <a:off x="3344777" y="5143600"/>
            <a:ext cx="528773" cy="475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A39A879-774A-DE0A-464C-058A31512F72}"/>
              </a:ext>
            </a:extLst>
          </p:cNvPr>
          <p:cNvSpPr txBox="1"/>
          <p:nvPr/>
        </p:nvSpPr>
        <p:spPr>
          <a:xfrm>
            <a:off x="6201880" y="4919574"/>
            <a:ext cx="2104724"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DAPHNE Pre-Delivery Testing</a:t>
            </a:r>
          </a:p>
          <a:p>
            <a:r>
              <a:rPr lang="en-US" sz="1200" dirty="0"/>
              <a:t>USA (NIU)</a:t>
            </a:r>
          </a:p>
        </p:txBody>
      </p:sp>
      <p:cxnSp>
        <p:nvCxnSpPr>
          <p:cNvPr id="65" name="Straight Arrow Connector 64">
            <a:extLst>
              <a:ext uri="{FF2B5EF4-FFF2-40B4-BE49-F238E27FC236}">
                <a16:creationId xmlns:a16="http://schemas.microsoft.com/office/drawing/2014/main" id="{2C695137-A63B-8471-FA26-657A2222DCB1}"/>
              </a:ext>
            </a:extLst>
          </p:cNvPr>
          <p:cNvCxnSpPr>
            <a:stCxn id="59" idx="3"/>
            <a:endCxn id="64" idx="1"/>
          </p:cNvCxnSpPr>
          <p:nvPr/>
        </p:nvCxnSpPr>
        <p:spPr>
          <a:xfrm>
            <a:off x="5978274" y="5143600"/>
            <a:ext cx="223606" cy="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72C4D94-7979-0716-F732-9823A214AE4A}"/>
              </a:ext>
            </a:extLst>
          </p:cNvPr>
          <p:cNvSpPr txBox="1"/>
          <p:nvPr/>
        </p:nvSpPr>
        <p:spPr>
          <a:xfrm>
            <a:off x="8540821" y="4918430"/>
            <a:ext cx="224428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South Dakota Storage Facility (?)</a:t>
            </a:r>
          </a:p>
          <a:p>
            <a:r>
              <a:rPr lang="en-US" sz="1200" dirty="0"/>
              <a:t>USA (CSU)</a:t>
            </a:r>
          </a:p>
        </p:txBody>
      </p:sp>
      <p:cxnSp>
        <p:nvCxnSpPr>
          <p:cNvPr id="67" name="Straight Arrow Connector 66">
            <a:extLst>
              <a:ext uri="{FF2B5EF4-FFF2-40B4-BE49-F238E27FC236}">
                <a16:creationId xmlns:a16="http://schemas.microsoft.com/office/drawing/2014/main" id="{B3EFA39E-376C-6538-7F9D-62B95EC18467}"/>
              </a:ext>
            </a:extLst>
          </p:cNvPr>
          <p:cNvCxnSpPr>
            <a:cxnSpLocks/>
            <a:stCxn id="64" idx="3"/>
            <a:endCxn id="66" idx="1"/>
          </p:cNvCxnSpPr>
          <p:nvPr/>
        </p:nvCxnSpPr>
        <p:spPr>
          <a:xfrm flipV="1">
            <a:off x="8306604" y="5149263"/>
            <a:ext cx="234217" cy="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9F4E749-4393-0726-D473-8B93F46BA9FE}"/>
              </a:ext>
            </a:extLst>
          </p:cNvPr>
          <p:cNvSpPr txBox="1"/>
          <p:nvPr/>
        </p:nvSpPr>
        <p:spPr>
          <a:xfrm>
            <a:off x="3698071" y="3951963"/>
            <a:ext cx="4656659" cy="369332"/>
          </a:xfrm>
          <a:prstGeom prst="rect">
            <a:avLst/>
          </a:prstGeom>
          <a:noFill/>
        </p:spPr>
        <p:txBody>
          <a:bodyPr wrap="none" rtlCol="0">
            <a:spAutoFit/>
          </a:bodyPr>
          <a:lstStyle/>
          <a:p>
            <a:r>
              <a:rPr lang="en-US" dirty="0"/>
              <a:t>Warm Electronics (DAPHNE) Fabrication/Testing</a:t>
            </a:r>
          </a:p>
        </p:txBody>
      </p:sp>
      <p:sp>
        <p:nvSpPr>
          <p:cNvPr id="79" name="Date Placeholder 78">
            <a:extLst>
              <a:ext uri="{FF2B5EF4-FFF2-40B4-BE49-F238E27FC236}">
                <a16:creationId xmlns:a16="http://schemas.microsoft.com/office/drawing/2014/main" id="{4B44DECA-22A8-6CD3-CA74-2772F4BD5260}"/>
              </a:ext>
            </a:extLst>
          </p:cNvPr>
          <p:cNvSpPr>
            <a:spLocks noGrp="1"/>
          </p:cNvSpPr>
          <p:nvPr>
            <p:ph type="dt" sz="half" idx="10"/>
          </p:nvPr>
        </p:nvSpPr>
        <p:spPr/>
        <p:txBody>
          <a:bodyPr/>
          <a:lstStyle/>
          <a:p>
            <a:r>
              <a:rPr lang="en-US"/>
              <a:t>5/19/2024</a:t>
            </a:r>
          </a:p>
        </p:txBody>
      </p:sp>
      <p:sp>
        <p:nvSpPr>
          <p:cNvPr id="80" name="Footer Placeholder 79">
            <a:extLst>
              <a:ext uri="{FF2B5EF4-FFF2-40B4-BE49-F238E27FC236}">
                <a16:creationId xmlns:a16="http://schemas.microsoft.com/office/drawing/2014/main" id="{B4D99668-8207-4B2C-2307-ED9496F1BA17}"/>
              </a:ext>
            </a:extLst>
          </p:cNvPr>
          <p:cNvSpPr>
            <a:spLocks noGrp="1"/>
          </p:cNvSpPr>
          <p:nvPr>
            <p:ph type="ftr" sz="quarter" idx="11"/>
          </p:nvPr>
        </p:nvSpPr>
        <p:spPr/>
        <p:txBody>
          <a:bodyPr/>
          <a:lstStyle/>
          <a:p>
            <a:r>
              <a:rPr lang="en-US"/>
              <a:t>Post-Swap HD PDS Production Plan</a:t>
            </a:r>
          </a:p>
        </p:txBody>
      </p:sp>
      <p:sp>
        <p:nvSpPr>
          <p:cNvPr id="81" name="Slide Number Placeholder 80">
            <a:extLst>
              <a:ext uri="{FF2B5EF4-FFF2-40B4-BE49-F238E27FC236}">
                <a16:creationId xmlns:a16="http://schemas.microsoft.com/office/drawing/2014/main" id="{F7593AAB-D31C-4B92-AF8A-462F636FB346}"/>
              </a:ext>
            </a:extLst>
          </p:cNvPr>
          <p:cNvSpPr>
            <a:spLocks noGrp="1"/>
          </p:cNvSpPr>
          <p:nvPr>
            <p:ph type="sldNum" sz="quarter" idx="12"/>
          </p:nvPr>
        </p:nvSpPr>
        <p:spPr/>
        <p:txBody>
          <a:bodyPr/>
          <a:lstStyle/>
          <a:p>
            <a:fld id="{76824DF1-6C22-4886-995F-827E653D853A}" type="slidenum">
              <a:rPr lang="en-US" smtClean="0"/>
              <a:t>6</a:t>
            </a:fld>
            <a:endParaRPr lang="en-US"/>
          </a:p>
        </p:txBody>
      </p:sp>
    </p:spTree>
    <p:extLst>
      <p:ext uri="{BB962C8B-B14F-4D97-AF65-F5344CB8AC3E}">
        <p14:creationId xmlns:p14="http://schemas.microsoft.com/office/powerpoint/2010/main" val="357185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97C32AFB-ACB9-8924-E214-90E9FCDE008C}"/>
              </a:ext>
            </a:extLst>
          </p:cNvPr>
          <p:cNvSpPr>
            <a:spLocks noGrp="1"/>
          </p:cNvSpPr>
          <p:nvPr>
            <p:ph type="title"/>
          </p:nvPr>
        </p:nvSpPr>
        <p:spPr>
          <a:xfrm>
            <a:off x="145038" y="51004"/>
            <a:ext cx="10871075" cy="406334"/>
          </a:xfrm>
        </p:spPr>
        <p:txBody>
          <a:bodyPr>
            <a:normAutofit fontScale="90000"/>
          </a:bodyPr>
          <a:lstStyle/>
          <a:p>
            <a:r>
              <a:rPr lang="en-US" dirty="0"/>
              <a:t>General HD PDS Workflow as reflected in P6, (2)</a:t>
            </a:r>
          </a:p>
        </p:txBody>
      </p:sp>
      <p:sp>
        <p:nvSpPr>
          <p:cNvPr id="4" name="TextBox 3">
            <a:extLst>
              <a:ext uri="{FF2B5EF4-FFF2-40B4-BE49-F238E27FC236}">
                <a16:creationId xmlns:a16="http://schemas.microsoft.com/office/drawing/2014/main" id="{22FD93B7-0230-41AA-B273-6CF72286BE82}"/>
              </a:ext>
            </a:extLst>
          </p:cNvPr>
          <p:cNvSpPr txBox="1"/>
          <p:nvPr/>
        </p:nvSpPr>
        <p:spPr>
          <a:xfrm>
            <a:off x="1001027" y="1253883"/>
            <a:ext cx="234375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LV Power Supplies</a:t>
            </a:r>
          </a:p>
          <a:p>
            <a:r>
              <a:rPr lang="en-US" sz="1200" dirty="0"/>
              <a:t>Spain, Czech Republic (WEINER)</a:t>
            </a:r>
          </a:p>
        </p:txBody>
      </p:sp>
      <p:sp>
        <p:nvSpPr>
          <p:cNvPr id="5" name="TextBox 4">
            <a:extLst>
              <a:ext uri="{FF2B5EF4-FFF2-40B4-BE49-F238E27FC236}">
                <a16:creationId xmlns:a16="http://schemas.microsoft.com/office/drawing/2014/main" id="{DBCA0313-7CAD-F8D2-5233-07258433C3AC}"/>
              </a:ext>
            </a:extLst>
          </p:cNvPr>
          <p:cNvSpPr txBox="1"/>
          <p:nvPr/>
        </p:nvSpPr>
        <p:spPr>
          <a:xfrm>
            <a:off x="1001026" y="2283160"/>
            <a:ext cx="2343751" cy="8925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Readout Cables</a:t>
            </a:r>
          </a:p>
          <a:p>
            <a:r>
              <a:rPr lang="en-US" sz="1000" dirty="0"/>
              <a:t>USA (Recent addition to scope)</a:t>
            </a:r>
          </a:p>
          <a:p>
            <a:r>
              <a:rPr lang="en-US" sz="1000" dirty="0"/>
              <a:t>     APA-Flange cables</a:t>
            </a:r>
          </a:p>
          <a:p>
            <a:r>
              <a:rPr lang="en-US" sz="1000" dirty="0"/>
              <a:t>     Flange-DAPHNE warm cables</a:t>
            </a:r>
          </a:p>
          <a:p>
            <a:r>
              <a:rPr lang="en-US" sz="1000" dirty="0"/>
              <a:t>     HV cables</a:t>
            </a:r>
          </a:p>
        </p:txBody>
      </p:sp>
      <p:sp>
        <p:nvSpPr>
          <p:cNvPr id="9" name="TextBox 8">
            <a:extLst>
              <a:ext uri="{FF2B5EF4-FFF2-40B4-BE49-F238E27FC236}">
                <a16:creationId xmlns:a16="http://schemas.microsoft.com/office/drawing/2014/main" id="{F87FF5CF-92CD-DFFF-F8D5-20B3AA3B27BD}"/>
              </a:ext>
            </a:extLst>
          </p:cNvPr>
          <p:cNvSpPr txBox="1"/>
          <p:nvPr/>
        </p:nvSpPr>
        <p:spPr>
          <a:xfrm>
            <a:off x="1001027" y="1774166"/>
            <a:ext cx="234375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Cryostat Flanges</a:t>
            </a:r>
          </a:p>
          <a:p>
            <a:r>
              <a:rPr lang="en-US" sz="1200" dirty="0"/>
              <a:t>Spain (recent addition to scope)</a:t>
            </a:r>
          </a:p>
        </p:txBody>
      </p:sp>
      <p:sp>
        <p:nvSpPr>
          <p:cNvPr id="12" name="TextBox 11">
            <a:extLst>
              <a:ext uri="{FF2B5EF4-FFF2-40B4-BE49-F238E27FC236}">
                <a16:creationId xmlns:a16="http://schemas.microsoft.com/office/drawing/2014/main" id="{453A39FD-34FF-8BBA-0848-F2F46C2EA92B}"/>
              </a:ext>
            </a:extLst>
          </p:cNvPr>
          <p:cNvSpPr txBox="1"/>
          <p:nvPr/>
        </p:nvSpPr>
        <p:spPr>
          <a:xfrm>
            <a:off x="4311499" y="1918698"/>
            <a:ext cx="198663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South Dakota Storage Facility</a:t>
            </a:r>
          </a:p>
          <a:p>
            <a:r>
              <a:rPr lang="en-US" sz="1200" dirty="0"/>
              <a:t>USA</a:t>
            </a:r>
          </a:p>
        </p:txBody>
      </p:sp>
      <p:cxnSp>
        <p:nvCxnSpPr>
          <p:cNvPr id="22" name="Straight Arrow Connector 21">
            <a:extLst>
              <a:ext uri="{FF2B5EF4-FFF2-40B4-BE49-F238E27FC236}">
                <a16:creationId xmlns:a16="http://schemas.microsoft.com/office/drawing/2014/main" id="{8E6C1229-61F4-DD52-0F72-5B3C9B18D2FF}"/>
              </a:ext>
            </a:extLst>
          </p:cNvPr>
          <p:cNvCxnSpPr>
            <a:cxnSpLocks/>
            <a:stCxn id="4" idx="3"/>
            <a:endCxn id="12" idx="1"/>
          </p:cNvCxnSpPr>
          <p:nvPr/>
        </p:nvCxnSpPr>
        <p:spPr>
          <a:xfrm>
            <a:off x="3344779" y="1484716"/>
            <a:ext cx="966720" cy="664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B55E2A-C17E-38F5-3F99-4CF6A469A3F8}"/>
              </a:ext>
            </a:extLst>
          </p:cNvPr>
          <p:cNvCxnSpPr>
            <a:cxnSpLocks/>
            <a:stCxn id="9" idx="3"/>
            <a:endCxn id="12" idx="1"/>
          </p:cNvCxnSpPr>
          <p:nvPr/>
        </p:nvCxnSpPr>
        <p:spPr>
          <a:xfrm>
            <a:off x="3344777" y="2004999"/>
            <a:ext cx="966722" cy="144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2DF82CF-1EF4-5E1E-1B2B-C1CE3026C7C2}"/>
              </a:ext>
            </a:extLst>
          </p:cNvPr>
          <p:cNvCxnSpPr>
            <a:cxnSpLocks/>
            <a:stCxn id="5" idx="3"/>
            <a:endCxn id="12" idx="1"/>
          </p:cNvCxnSpPr>
          <p:nvPr/>
        </p:nvCxnSpPr>
        <p:spPr>
          <a:xfrm flipV="1">
            <a:off x="3344777" y="2149531"/>
            <a:ext cx="966722" cy="579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BDD183B-810D-2EB2-3BB9-E5C0DAE634B6}"/>
              </a:ext>
            </a:extLst>
          </p:cNvPr>
          <p:cNvSpPr txBox="1"/>
          <p:nvPr/>
        </p:nvSpPr>
        <p:spPr>
          <a:xfrm>
            <a:off x="4050089" y="761262"/>
            <a:ext cx="3952621" cy="369332"/>
          </a:xfrm>
          <a:prstGeom prst="rect">
            <a:avLst/>
          </a:prstGeom>
          <a:noFill/>
        </p:spPr>
        <p:txBody>
          <a:bodyPr wrap="none" rtlCol="0">
            <a:spAutoFit/>
          </a:bodyPr>
          <a:lstStyle/>
          <a:p>
            <a:r>
              <a:rPr lang="en-US" dirty="0"/>
              <a:t>Readout Cables/Power Supplies/Flanges</a:t>
            </a:r>
          </a:p>
        </p:txBody>
      </p:sp>
      <p:sp>
        <p:nvSpPr>
          <p:cNvPr id="55" name="TextBox 54">
            <a:extLst>
              <a:ext uri="{FF2B5EF4-FFF2-40B4-BE49-F238E27FC236}">
                <a16:creationId xmlns:a16="http://schemas.microsoft.com/office/drawing/2014/main" id="{D061D6EA-6F4E-FB49-C6EC-8DD154E57867}"/>
              </a:ext>
            </a:extLst>
          </p:cNvPr>
          <p:cNvSpPr txBox="1"/>
          <p:nvPr/>
        </p:nvSpPr>
        <p:spPr>
          <a:xfrm>
            <a:off x="1001027" y="4768736"/>
            <a:ext cx="234375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Procure/Assemble/Test Fibers and Diffusers (USA, SDSMT)</a:t>
            </a:r>
          </a:p>
        </p:txBody>
      </p:sp>
      <p:sp>
        <p:nvSpPr>
          <p:cNvPr id="57" name="TextBox 56">
            <a:extLst>
              <a:ext uri="{FF2B5EF4-FFF2-40B4-BE49-F238E27FC236}">
                <a16:creationId xmlns:a16="http://schemas.microsoft.com/office/drawing/2014/main" id="{0D6EE087-4BA4-E1A5-0662-D5C3A096600C}"/>
              </a:ext>
            </a:extLst>
          </p:cNvPr>
          <p:cNvSpPr txBox="1"/>
          <p:nvPr/>
        </p:nvSpPr>
        <p:spPr>
          <a:xfrm>
            <a:off x="1005838" y="5289020"/>
            <a:ext cx="234375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Procure/Assemble/Test flanges, flasher modules (USA, ANL)</a:t>
            </a:r>
          </a:p>
        </p:txBody>
      </p:sp>
      <p:sp>
        <p:nvSpPr>
          <p:cNvPr id="59" name="TextBox 58">
            <a:extLst>
              <a:ext uri="{FF2B5EF4-FFF2-40B4-BE49-F238E27FC236}">
                <a16:creationId xmlns:a16="http://schemas.microsoft.com/office/drawing/2014/main" id="{275B9ACF-C5AB-FC8D-9821-945C7F48EFF3}"/>
              </a:ext>
            </a:extLst>
          </p:cNvPr>
          <p:cNvSpPr txBox="1"/>
          <p:nvPr/>
        </p:nvSpPr>
        <p:spPr>
          <a:xfrm>
            <a:off x="3876759" y="5058187"/>
            <a:ext cx="2104724"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System Assembly/Checkout</a:t>
            </a:r>
          </a:p>
          <a:p>
            <a:r>
              <a:rPr lang="en-US" sz="1200" dirty="0"/>
              <a:t>USA (SDSMT)</a:t>
            </a:r>
          </a:p>
        </p:txBody>
      </p:sp>
      <p:cxnSp>
        <p:nvCxnSpPr>
          <p:cNvPr id="60" name="Straight Arrow Connector 59">
            <a:extLst>
              <a:ext uri="{FF2B5EF4-FFF2-40B4-BE49-F238E27FC236}">
                <a16:creationId xmlns:a16="http://schemas.microsoft.com/office/drawing/2014/main" id="{DE083F30-9302-C706-EA05-FBC857206AE8}"/>
              </a:ext>
            </a:extLst>
          </p:cNvPr>
          <p:cNvCxnSpPr>
            <a:cxnSpLocks/>
            <a:stCxn id="55" idx="3"/>
            <a:endCxn id="59" idx="1"/>
          </p:cNvCxnSpPr>
          <p:nvPr/>
        </p:nvCxnSpPr>
        <p:spPr>
          <a:xfrm>
            <a:off x="3344779" y="4999569"/>
            <a:ext cx="531980" cy="289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EB5C45D-5B46-6689-4DF0-D550E130D20D}"/>
              </a:ext>
            </a:extLst>
          </p:cNvPr>
          <p:cNvCxnSpPr>
            <a:cxnSpLocks/>
            <a:stCxn id="57" idx="3"/>
            <a:endCxn id="59" idx="1"/>
          </p:cNvCxnSpPr>
          <p:nvPr/>
        </p:nvCxnSpPr>
        <p:spPr>
          <a:xfrm flipV="1">
            <a:off x="3349588" y="5289020"/>
            <a:ext cx="527171" cy="23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A39A879-774A-DE0A-464C-058A31512F72}"/>
              </a:ext>
            </a:extLst>
          </p:cNvPr>
          <p:cNvSpPr txBox="1"/>
          <p:nvPr/>
        </p:nvSpPr>
        <p:spPr>
          <a:xfrm>
            <a:off x="6298132" y="5058187"/>
            <a:ext cx="225391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South Dakota Storage Facility (?)</a:t>
            </a:r>
          </a:p>
          <a:p>
            <a:r>
              <a:rPr lang="en-US" sz="1200" dirty="0"/>
              <a:t>USA (CSU)</a:t>
            </a:r>
          </a:p>
        </p:txBody>
      </p:sp>
      <p:cxnSp>
        <p:nvCxnSpPr>
          <p:cNvPr id="65" name="Straight Arrow Connector 64">
            <a:extLst>
              <a:ext uri="{FF2B5EF4-FFF2-40B4-BE49-F238E27FC236}">
                <a16:creationId xmlns:a16="http://schemas.microsoft.com/office/drawing/2014/main" id="{2C695137-A63B-8471-FA26-657A2222DCB1}"/>
              </a:ext>
            </a:extLst>
          </p:cNvPr>
          <p:cNvCxnSpPr>
            <a:cxnSpLocks/>
            <a:stCxn id="59" idx="3"/>
            <a:endCxn id="64" idx="1"/>
          </p:cNvCxnSpPr>
          <p:nvPr/>
        </p:nvCxnSpPr>
        <p:spPr>
          <a:xfrm>
            <a:off x="5981483" y="5289020"/>
            <a:ext cx="316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9F4E749-4393-0726-D473-8B93F46BA9FE}"/>
              </a:ext>
            </a:extLst>
          </p:cNvPr>
          <p:cNvSpPr txBox="1"/>
          <p:nvPr/>
        </p:nvSpPr>
        <p:spPr>
          <a:xfrm>
            <a:off x="5047316" y="3876986"/>
            <a:ext cx="1958165" cy="369332"/>
          </a:xfrm>
          <a:prstGeom prst="rect">
            <a:avLst/>
          </a:prstGeom>
          <a:noFill/>
        </p:spPr>
        <p:txBody>
          <a:bodyPr wrap="none" rtlCol="0">
            <a:spAutoFit/>
          </a:bodyPr>
          <a:lstStyle/>
          <a:p>
            <a:r>
              <a:rPr lang="en-US" dirty="0"/>
              <a:t>Monitoring System</a:t>
            </a:r>
          </a:p>
        </p:txBody>
      </p:sp>
      <p:sp>
        <p:nvSpPr>
          <p:cNvPr id="41" name="Date Placeholder 40">
            <a:extLst>
              <a:ext uri="{FF2B5EF4-FFF2-40B4-BE49-F238E27FC236}">
                <a16:creationId xmlns:a16="http://schemas.microsoft.com/office/drawing/2014/main" id="{8950806E-A0FF-2BA7-60F2-6DCE1C4B45FF}"/>
              </a:ext>
            </a:extLst>
          </p:cNvPr>
          <p:cNvSpPr>
            <a:spLocks noGrp="1"/>
          </p:cNvSpPr>
          <p:nvPr>
            <p:ph type="dt" sz="half" idx="10"/>
          </p:nvPr>
        </p:nvSpPr>
        <p:spPr/>
        <p:txBody>
          <a:bodyPr/>
          <a:lstStyle/>
          <a:p>
            <a:r>
              <a:rPr lang="en-US"/>
              <a:t>5/19/2024</a:t>
            </a:r>
          </a:p>
        </p:txBody>
      </p:sp>
      <p:sp>
        <p:nvSpPr>
          <p:cNvPr id="43" name="Footer Placeholder 42">
            <a:extLst>
              <a:ext uri="{FF2B5EF4-FFF2-40B4-BE49-F238E27FC236}">
                <a16:creationId xmlns:a16="http://schemas.microsoft.com/office/drawing/2014/main" id="{C14E5CBF-5EF0-5B9D-5295-27FE2E2CC47D}"/>
              </a:ext>
            </a:extLst>
          </p:cNvPr>
          <p:cNvSpPr>
            <a:spLocks noGrp="1"/>
          </p:cNvSpPr>
          <p:nvPr>
            <p:ph type="ftr" sz="quarter" idx="11"/>
          </p:nvPr>
        </p:nvSpPr>
        <p:spPr/>
        <p:txBody>
          <a:bodyPr/>
          <a:lstStyle/>
          <a:p>
            <a:r>
              <a:rPr lang="en-US"/>
              <a:t>Post-Swap HD PDS Production Plan</a:t>
            </a:r>
          </a:p>
        </p:txBody>
      </p:sp>
      <p:sp>
        <p:nvSpPr>
          <p:cNvPr id="44" name="Slide Number Placeholder 43">
            <a:extLst>
              <a:ext uri="{FF2B5EF4-FFF2-40B4-BE49-F238E27FC236}">
                <a16:creationId xmlns:a16="http://schemas.microsoft.com/office/drawing/2014/main" id="{8B76EF53-C8EE-D37B-7C06-F3B28A1A4419}"/>
              </a:ext>
            </a:extLst>
          </p:cNvPr>
          <p:cNvSpPr>
            <a:spLocks noGrp="1"/>
          </p:cNvSpPr>
          <p:nvPr>
            <p:ph type="sldNum" sz="quarter" idx="12"/>
          </p:nvPr>
        </p:nvSpPr>
        <p:spPr/>
        <p:txBody>
          <a:bodyPr/>
          <a:lstStyle/>
          <a:p>
            <a:fld id="{76824DF1-6C22-4886-995F-827E653D853A}" type="slidenum">
              <a:rPr lang="en-US" smtClean="0"/>
              <a:t>7</a:t>
            </a:fld>
            <a:endParaRPr lang="en-US"/>
          </a:p>
        </p:txBody>
      </p:sp>
    </p:spTree>
    <p:extLst>
      <p:ext uri="{BB962C8B-B14F-4D97-AF65-F5344CB8AC3E}">
        <p14:creationId xmlns:p14="http://schemas.microsoft.com/office/powerpoint/2010/main" val="37382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97C32AFB-ACB9-8924-E214-90E9FCDE008C}"/>
              </a:ext>
            </a:extLst>
          </p:cNvPr>
          <p:cNvSpPr>
            <a:spLocks noGrp="1"/>
          </p:cNvSpPr>
          <p:nvPr>
            <p:ph type="title"/>
          </p:nvPr>
        </p:nvSpPr>
        <p:spPr>
          <a:xfrm>
            <a:off x="145038" y="51004"/>
            <a:ext cx="10871075" cy="406334"/>
          </a:xfrm>
        </p:spPr>
        <p:txBody>
          <a:bodyPr>
            <a:normAutofit fontScale="90000"/>
          </a:bodyPr>
          <a:lstStyle/>
          <a:p>
            <a:r>
              <a:rPr lang="en-US" dirty="0"/>
              <a:t>General HD PDS Workflow as reflected in P6, (3)</a:t>
            </a:r>
          </a:p>
        </p:txBody>
      </p:sp>
      <p:sp>
        <p:nvSpPr>
          <p:cNvPr id="4" name="TextBox 3">
            <a:extLst>
              <a:ext uri="{FF2B5EF4-FFF2-40B4-BE49-F238E27FC236}">
                <a16:creationId xmlns:a16="http://schemas.microsoft.com/office/drawing/2014/main" id="{22FD93B7-0230-41AA-B273-6CF72286BE82}"/>
              </a:ext>
            </a:extLst>
          </p:cNvPr>
          <p:cNvSpPr txBox="1"/>
          <p:nvPr/>
        </p:nvSpPr>
        <p:spPr>
          <a:xfrm>
            <a:off x="1001027" y="1253883"/>
            <a:ext cx="2343752"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Optical Module Delivery</a:t>
            </a:r>
          </a:p>
        </p:txBody>
      </p:sp>
      <p:sp>
        <p:nvSpPr>
          <p:cNvPr id="5" name="TextBox 4">
            <a:extLst>
              <a:ext uri="{FF2B5EF4-FFF2-40B4-BE49-F238E27FC236}">
                <a16:creationId xmlns:a16="http://schemas.microsoft.com/office/drawing/2014/main" id="{DBCA0313-7CAD-F8D2-5233-07258433C3AC}"/>
              </a:ext>
            </a:extLst>
          </p:cNvPr>
          <p:cNvSpPr txBox="1"/>
          <p:nvPr/>
        </p:nvSpPr>
        <p:spPr>
          <a:xfrm>
            <a:off x="1001027" y="2176740"/>
            <a:ext cx="2343751"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Monitoring System Delivery (Diffusers, fibers)</a:t>
            </a:r>
            <a:endParaRPr lang="en-US" sz="1000" dirty="0"/>
          </a:p>
        </p:txBody>
      </p:sp>
      <p:sp>
        <p:nvSpPr>
          <p:cNvPr id="9" name="TextBox 8">
            <a:extLst>
              <a:ext uri="{FF2B5EF4-FFF2-40B4-BE49-F238E27FC236}">
                <a16:creationId xmlns:a16="http://schemas.microsoft.com/office/drawing/2014/main" id="{F87FF5CF-92CD-DFFF-F8D5-20B3AA3B27BD}"/>
              </a:ext>
            </a:extLst>
          </p:cNvPr>
          <p:cNvSpPr txBox="1"/>
          <p:nvPr/>
        </p:nvSpPr>
        <p:spPr>
          <a:xfrm>
            <a:off x="1001027" y="1722990"/>
            <a:ext cx="2343750"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Readout Cables/Flanges</a:t>
            </a:r>
          </a:p>
        </p:txBody>
      </p:sp>
      <p:sp>
        <p:nvSpPr>
          <p:cNvPr id="12" name="TextBox 11">
            <a:extLst>
              <a:ext uri="{FF2B5EF4-FFF2-40B4-BE49-F238E27FC236}">
                <a16:creationId xmlns:a16="http://schemas.microsoft.com/office/drawing/2014/main" id="{453A39FD-34FF-8BBA-0848-F2F46C2EA92B}"/>
              </a:ext>
            </a:extLst>
          </p:cNvPr>
          <p:cNvSpPr txBox="1"/>
          <p:nvPr/>
        </p:nvSpPr>
        <p:spPr>
          <a:xfrm>
            <a:off x="3935804" y="1161549"/>
            <a:ext cx="198663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Install Dichroic filters (Above ground)</a:t>
            </a:r>
          </a:p>
        </p:txBody>
      </p:sp>
      <p:cxnSp>
        <p:nvCxnSpPr>
          <p:cNvPr id="22" name="Straight Arrow Connector 21">
            <a:extLst>
              <a:ext uri="{FF2B5EF4-FFF2-40B4-BE49-F238E27FC236}">
                <a16:creationId xmlns:a16="http://schemas.microsoft.com/office/drawing/2014/main" id="{8E6C1229-61F4-DD52-0F72-5B3C9B18D2FF}"/>
              </a:ext>
            </a:extLst>
          </p:cNvPr>
          <p:cNvCxnSpPr>
            <a:cxnSpLocks/>
            <a:stCxn id="4" idx="3"/>
            <a:endCxn id="12" idx="1"/>
          </p:cNvCxnSpPr>
          <p:nvPr/>
        </p:nvCxnSpPr>
        <p:spPr>
          <a:xfrm flipV="1">
            <a:off x="3344779" y="1392382"/>
            <a:ext cx="5910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BDD183B-810D-2EB2-3BB9-E5C0DAE634B6}"/>
              </a:ext>
            </a:extLst>
          </p:cNvPr>
          <p:cNvSpPr txBox="1"/>
          <p:nvPr/>
        </p:nvSpPr>
        <p:spPr>
          <a:xfrm>
            <a:off x="4050089" y="590138"/>
            <a:ext cx="3184141" cy="369332"/>
          </a:xfrm>
          <a:prstGeom prst="rect">
            <a:avLst/>
          </a:prstGeom>
          <a:noFill/>
        </p:spPr>
        <p:txBody>
          <a:bodyPr wrap="none" rtlCol="0">
            <a:spAutoFit/>
          </a:bodyPr>
          <a:lstStyle/>
          <a:p>
            <a:r>
              <a:rPr lang="en-US" dirty="0"/>
              <a:t>Integration and Installation (I&amp;I)</a:t>
            </a:r>
          </a:p>
        </p:txBody>
      </p:sp>
      <p:sp>
        <p:nvSpPr>
          <p:cNvPr id="55" name="TextBox 54">
            <a:extLst>
              <a:ext uri="{FF2B5EF4-FFF2-40B4-BE49-F238E27FC236}">
                <a16:creationId xmlns:a16="http://schemas.microsoft.com/office/drawing/2014/main" id="{D061D6EA-6F4E-FB49-C6EC-8DD154E57867}"/>
              </a:ext>
            </a:extLst>
          </p:cNvPr>
          <p:cNvSpPr txBox="1"/>
          <p:nvPr/>
        </p:nvSpPr>
        <p:spPr>
          <a:xfrm>
            <a:off x="1001025" y="3119605"/>
            <a:ext cx="2343752"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Warm Electronics</a:t>
            </a:r>
          </a:p>
        </p:txBody>
      </p:sp>
      <p:sp>
        <p:nvSpPr>
          <p:cNvPr id="57" name="TextBox 56">
            <a:extLst>
              <a:ext uri="{FF2B5EF4-FFF2-40B4-BE49-F238E27FC236}">
                <a16:creationId xmlns:a16="http://schemas.microsoft.com/office/drawing/2014/main" id="{0D6EE087-4BA4-E1A5-0662-D5C3A096600C}"/>
              </a:ext>
            </a:extLst>
          </p:cNvPr>
          <p:cNvSpPr txBox="1"/>
          <p:nvPr/>
        </p:nvSpPr>
        <p:spPr>
          <a:xfrm>
            <a:off x="1001027" y="3554639"/>
            <a:ext cx="234375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Monitoring System (Flashers, flanges)</a:t>
            </a:r>
          </a:p>
        </p:txBody>
      </p:sp>
      <p:sp>
        <p:nvSpPr>
          <p:cNvPr id="59" name="TextBox 58">
            <a:extLst>
              <a:ext uri="{FF2B5EF4-FFF2-40B4-BE49-F238E27FC236}">
                <a16:creationId xmlns:a16="http://schemas.microsoft.com/office/drawing/2014/main" id="{275B9ACF-C5AB-FC8D-9821-945C7F48EFF3}"/>
              </a:ext>
            </a:extLst>
          </p:cNvPr>
          <p:cNvSpPr txBox="1"/>
          <p:nvPr/>
        </p:nvSpPr>
        <p:spPr>
          <a:xfrm>
            <a:off x="5210350" y="3462305"/>
            <a:ext cx="2104724"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Install Warm Electronics</a:t>
            </a:r>
          </a:p>
          <a:p>
            <a:r>
              <a:rPr lang="en-US" sz="1200" dirty="0"/>
              <a:t>(Mezzanine/Cryostat roof, Underground)</a:t>
            </a:r>
          </a:p>
        </p:txBody>
      </p:sp>
      <p:cxnSp>
        <p:nvCxnSpPr>
          <p:cNvPr id="60" name="Straight Arrow Connector 59">
            <a:extLst>
              <a:ext uri="{FF2B5EF4-FFF2-40B4-BE49-F238E27FC236}">
                <a16:creationId xmlns:a16="http://schemas.microsoft.com/office/drawing/2014/main" id="{DE083F30-9302-C706-EA05-FBC857206AE8}"/>
              </a:ext>
            </a:extLst>
          </p:cNvPr>
          <p:cNvCxnSpPr>
            <a:cxnSpLocks/>
            <a:stCxn id="55" idx="3"/>
            <a:endCxn id="59" idx="1"/>
          </p:cNvCxnSpPr>
          <p:nvPr/>
        </p:nvCxnSpPr>
        <p:spPr>
          <a:xfrm>
            <a:off x="3344777" y="3258105"/>
            <a:ext cx="1865573" cy="527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EB5C45D-5B46-6689-4DF0-D550E130D20D}"/>
              </a:ext>
            </a:extLst>
          </p:cNvPr>
          <p:cNvCxnSpPr>
            <a:cxnSpLocks/>
            <a:stCxn id="57" idx="3"/>
            <a:endCxn id="59" idx="1"/>
          </p:cNvCxnSpPr>
          <p:nvPr/>
        </p:nvCxnSpPr>
        <p:spPr>
          <a:xfrm flipV="1">
            <a:off x="3344777" y="3785471"/>
            <a:ext cx="186557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A39A879-774A-DE0A-464C-058A31512F72}"/>
              </a:ext>
            </a:extLst>
          </p:cNvPr>
          <p:cNvSpPr txBox="1"/>
          <p:nvPr/>
        </p:nvSpPr>
        <p:spPr>
          <a:xfrm>
            <a:off x="9204961" y="2733686"/>
            <a:ext cx="225391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Post installation checkout and monitoring</a:t>
            </a:r>
          </a:p>
        </p:txBody>
      </p:sp>
      <p:cxnSp>
        <p:nvCxnSpPr>
          <p:cNvPr id="65" name="Straight Arrow Connector 64">
            <a:extLst>
              <a:ext uri="{FF2B5EF4-FFF2-40B4-BE49-F238E27FC236}">
                <a16:creationId xmlns:a16="http://schemas.microsoft.com/office/drawing/2014/main" id="{2C695137-A63B-8471-FA26-657A2222DCB1}"/>
              </a:ext>
            </a:extLst>
          </p:cNvPr>
          <p:cNvCxnSpPr>
            <a:cxnSpLocks/>
            <a:stCxn id="59" idx="3"/>
            <a:endCxn id="64" idx="1"/>
          </p:cNvCxnSpPr>
          <p:nvPr/>
        </p:nvCxnSpPr>
        <p:spPr>
          <a:xfrm flipV="1">
            <a:off x="7315074" y="2964519"/>
            <a:ext cx="1889887" cy="82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8A10FF-5F30-93A0-DFE8-9E68D13EA7D7}"/>
              </a:ext>
            </a:extLst>
          </p:cNvPr>
          <p:cNvSpPr txBox="1"/>
          <p:nvPr/>
        </p:nvSpPr>
        <p:spPr>
          <a:xfrm>
            <a:off x="6513771" y="1630656"/>
            <a:ext cx="2139341"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Install Modules/Monitoring in APA (Cryostat, Underground)</a:t>
            </a:r>
          </a:p>
        </p:txBody>
      </p:sp>
      <p:cxnSp>
        <p:nvCxnSpPr>
          <p:cNvPr id="17" name="Straight Arrow Connector 16">
            <a:extLst>
              <a:ext uri="{FF2B5EF4-FFF2-40B4-BE49-F238E27FC236}">
                <a16:creationId xmlns:a16="http://schemas.microsoft.com/office/drawing/2014/main" id="{38258389-7D79-7FE2-E5FF-745607F2763C}"/>
              </a:ext>
            </a:extLst>
          </p:cNvPr>
          <p:cNvCxnSpPr>
            <a:cxnSpLocks/>
            <a:stCxn id="9" idx="3"/>
            <a:endCxn id="13" idx="1"/>
          </p:cNvCxnSpPr>
          <p:nvPr/>
        </p:nvCxnSpPr>
        <p:spPr>
          <a:xfrm flipV="1">
            <a:off x="3344777" y="1861489"/>
            <a:ext cx="316899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94DF90B-C824-46E5-F0CF-B8D22965BD48}"/>
              </a:ext>
            </a:extLst>
          </p:cNvPr>
          <p:cNvCxnSpPr>
            <a:cxnSpLocks/>
            <a:stCxn id="5" idx="3"/>
            <a:endCxn id="13" idx="1"/>
          </p:cNvCxnSpPr>
          <p:nvPr/>
        </p:nvCxnSpPr>
        <p:spPr>
          <a:xfrm flipV="1">
            <a:off x="3344778" y="1861489"/>
            <a:ext cx="3168993" cy="546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2752D7E-F918-008A-76D8-C84C34BB222D}"/>
              </a:ext>
            </a:extLst>
          </p:cNvPr>
          <p:cNvCxnSpPr>
            <a:cxnSpLocks/>
            <a:stCxn id="12" idx="3"/>
            <a:endCxn id="13" idx="1"/>
          </p:cNvCxnSpPr>
          <p:nvPr/>
        </p:nvCxnSpPr>
        <p:spPr>
          <a:xfrm>
            <a:off x="5922437" y="1392382"/>
            <a:ext cx="591334" cy="46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218BD5D-6220-3BE9-A794-C579868E90FC}"/>
              </a:ext>
            </a:extLst>
          </p:cNvPr>
          <p:cNvCxnSpPr>
            <a:cxnSpLocks/>
            <a:stCxn id="13" idx="3"/>
            <a:endCxn id="64" idx="1"/>
          </p:cNvCxnSpPr>
          <p:nvPr/>
        </p:nvCxnSpPr>
        <p:spPr>
          <a:xfrm>
            <a:off x="8653112" y="1861489"/>
            <a:ext cx="551849" cy="1103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7DDBB46-EC5B-0AA4-5DD2-CC44A967731B}"/>
              </a:ext>
            </a:extLst>
          </p:cNvPr>
          <p:cNvSpPr txBox="1"/>
          <p:nvPr/>
        </p:nvSpPr>
        <p:spPr>
          <a:xfrm>
            <a:off x="1001025" y="4200591"/>
            <a:ext cx="2343750"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Power Supplies &amp; Cables</a:t>
            </a:r>
          </a:p>
        </p:txBody>
      </p:sp>
      <p:cxnSp>
        <p:nvCxnSpPr>
          <p:cNvPr id="51" name="Straight Arrow Connector 50">
            <a:extLst>
              <a:ext uri="{FF2B5EF4-FFF2-40B4-BE49-F238E27FC236}">
                <a16:creationId xmlns:a16="http://schemas.microsoft.com/office/drawing/2014/main" id="{64A31510-0C40-D5CE-787E-A8AA55EB0486}"/>
              </a:ext>
            </a:extLst>
          </p:cNvPr>
          <p:cNvCxnSpPr>
            <a:cxnSpLocks/>
            <a:stCxn id="47" idx="3"/>
            <a:endCxn id="59" idx="1"/>
          </p:cNvCxnSpPr>
          <p:nvPr/>
        </p:nvCxnSpPr>
        <p:spPr>
          <a:xfrm flipV="1">
            <a:off x="3344775" y="3785471"/>
            <a:ext cx="1865575" cy="553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13945BD-D905-77DE-4662-451FE21B7426}"/>
              </a:ext>
            </a:extLst>
          </p:cNvPr>
          <p:cNvSpPr txBox="1"/>
          <p:nvPr/>
        </p:nvSpPr>
        <p:spPr>
          <a:xfrm>
            <a:off x="2040556" y="5308333"/>
            <a:ext cx="5719258" cy="369332"/>
          </a:xfrm>
          <a:prstGeom prst="rect">
            <a:avLst/>
          </a:prstGeom>
          <a:noFill/>
        </p:spPr>
        <p:txBody>
          <a:bodyPr wrap="none" rtlCol="0">
            <a:spAutoFit/>
          </a:bodyPr>
          <a:lstStyle/>
          <a:p>
            <a:r>
              <a:rPr lang="en-US" dirty="0"/>
              <a:t>2 shifts of 4 PDS personnel, 4 days/week, Through duration</a:t>
            </a:r>
          </a:p>
        </p:txBody>
      </p:sp>
      <p:sp>
        <p:nvSpPr>
          <p:cNvPr id="58" name="Date Placeholder 57">
            <a:extLst>
              <a:ext uri="{FF2B5EF4-FFF2-40B4-BE49-F238E27FC236}">
                <a16:creationId xmlns:a16="http://schemas.microsoft.com/office/drawing/2014/main" id="{AAD90455-4BD5-FCDA-B3C0-CB75B776822F}"/>
              </a:ext>
            </a:extLst>
          </p:cNvPr>
          <p:cNvSpPr>
            <a:spLocks noGrp="1"/>
          </p:cNvSpPr>
          <p:nvPr>
            <p:ph type="dt" sz="half" idx="10"/>
          </p:nvPr>
        </p:nvSpPr>
        <p:spPr/>
        <p:txBody>
          <a:bodyPr/>
          <a:lstStyle/>
          <a:p>
            <a:r>
              <a:rPr lang="en-US"/>
              <a:t>5/19/2024</a:t>
            </a:r>
          </a:p>
        </p:txBody>
      </p:sp>
      <p:sp>
        <p:nvSpPr>
          <p:cNvPr id="62" name="Footer Placeholder 61">
            <a:extLst>
              <a:ext uri="{FF2B5EF4-FFF2-40B4-BE49-F238E27FC236}">
                <a16:creationId xmlns:a16="http://schemas.microsoft.com/office/drawing/2014/main" id="{67F2F68D-264D-5BEF-3771-50866EA7030C}"/>
              </a:ext>
            </a:extLst>
          </p:cNvPr>
          <p:cNvSpPr>
            <a:spLocks noGrp="1"/>
          </p:cNvSpPr>
          <p:nvPr>
            <p:ph type="ftr" sz="quarter" idx="11"/>
          </p:nvPr>
        </p:nvSpPr>
        <p:spPr/>
        <p:txBody>
          <a:bodyPr/>
          <a:lstStyle/>
          <a:p>
            <a:r>
              <a:rPr lang="en-US"/>
              <a:t>Post-Swap HD PDS Production Plan</a:t>
            </a:r>
          </a:p>
        </p:txBody>
      </p:sp>
      <p:sp>
        <p:nvSpPr>
          <p:cNvPr id="63" name="Slide Number Placeholder 62">
            <a:extLst>
              <a:ext uri="{FF2B5EF4-FFF2-40B4-BE49-F238E27FC236}">
                <a16:creationId xmlns:a16="http://schemas.microsoft.com/office/drawing/2014/main" id="{2184D05C-0830-099C-32D0-4AC775632A46}"/>
              </a:ext>
            </a:extLst>
          </p:cNvPr>
          <p:cNvSpPr>
            <a:spLocks noGrp="1"/>
          </p:cNvSpPr>
          <p:nvPr>
            <p:ph type="sldNum" sz="quarter" idx="12"/>
          </p:nvPr>
        </p:nvSpPr>
        <p:spPr/>
        <p:txBody>
          <a:bodyPr/>
          <a:lstStyle/>
          <a:p>
            <a:fld id="{76824DF1-6C22-4886-995F-827E653D853A}" type="slidenum">
              <a:rPr lang="en-US" smtClean="0"/>
              <a:t>8</a:t>
            </a:fld>
            <a:endParaRPr lang="en-US"/>
          </a:p>
        </p:txBody>
      </p:sp>
    </p:spTree>
    <p:extLst>
      <p:ext uri="{BB962C8B-B14F-4D97-AF65-F5344CB8AC3E}">
        <p14:creationId xmlns:p14="http://schemas.microsoft.com/office/powerpoint/2010/main" val="278998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FEA-DA7A-D045-BC83-215FF41E5B7A}"/>
              </a:ext>
            </a:extLst>
          </p:cNvPr>
          <p:cNvSpPr>
            <a:spLocks noGrp="1"/>
          </p:cNvSpPr>
          <p:nvPr>
            <p:ph type="title"/>
          </p:nvPr>
        </p:nvSpPr>
        <p:spPr>
          <a:xfrm>
            <a:off x="381000" y="177432"/>
            <a:ext cx="10515600" cy="746593"/>
          </a:xfrm>
        </p:spPr>
        <p:txBody>
          <a:bodyPr/>
          <a:lstStyle/>
          <a:p>
            <a:r>
              <a:rPr lang="en-US" dirty="0"/>
              <a:t>Photosensors (Spain, Italy, Czech Republic)</a:t>
            </a:r>
          </a:p>
        </p:txBody>
      </p:sp>
      <p:sp>
        <p:nvSpPr>
          <p:cNvPr id="3" name="Content Placeholder 2">
            <a:extLst>
              <a:ext uri="{FF2B5EF4-FFF2-40B4-BE49-F238E27FC236}">
                <a16:creationId xmlns:a16="http://schemas.microsoft.com/office/drawing/2014/main" id="{5BEE407B-9036-CD36-CB9F-EC9805B0193F}"/>
              </a:ext>
            </a:extLst>
          </p:cNvPr>
          <p:cNvSpPr>
            <a:spLocks noGrp="1"/>
          </p:cNvSpPr>
          <p:nvPr>
            <p:ph sz="half" idx="1"/>
          </p:nvPr>
        </p:nvSpPr>
        <p:spPr>
          <a:xfrm>
            <a:off x="303195" y="991402"/>
            <a:ext cx="2791327" cy="5689165"/>
          </a:xfrm>
        </p:spPr>
        <p:txBody>
          <a:bodyPr>
            <a:normAutofit fontScale="77500" lnSpcReduction="20000"/>
          </a:bodyPr>
          <a:lstStyle/>
          <a:p>
            <a:r>
              <a:rPr lang="en-US" dirty="0"/>
              <a:t>A photosensor “Kit” is the number of boards needed for 1 module (32 boards) + 5% spares.</a:t>
            </a:r>
          </a:p>
          <a:p>
            <a:r>
              <a:rPr lang="en-US" dirty="0"/>
              <a:t>Testing runs May 2023 – July 2025.</a:t>
            </a:r>
          </a:p>
          <a:p>
            <a:r>
              <a:rPr lang="en-US" dirty="0"/>
              <a:t>Assumes ~ 2,500 boards per month.</a:t>
            </a:r>
          </a:p>
          <a:p>
            <a:r>
              <a:rPr lang="en-US" dirty="0"/>
              <a:t>Currently reporting 360 (~25%) kits complete.</a:t>
            </a:r>
          </a:p>
          <a:p>
            <a:r>
              <a:rPr lang="en-US" dirty="0"/>
              <a:t>Currently uses US calendar assumptions (holidays…).</a:t>
            </a:r>
          </a:p>
          <a:p>
            <a:r>
              <a:rPr lang="en-US" dirty="0"/>
              <a:t>Separate contemporaneous lines (not shown) for Spanish and Czech contributions.</a:t>
            </a:r>
          </a:p>
          <a:p>
            <a:endParaRPr lang="en-US" dirty="0"/>
          </a:p>
        </p:txBody>
      </p:sp>
      <p:pic>
        <p:nvPicPr>
          <p:cNvPr id="6" name="Content Placeholder 5">
            <a:extLst>
              <a:ext uri="{FF2B5EF4-FFF2-40B4-BE49-F238E27FC236}">
                <a16:creationId xmlns:a16="http://schemas.microsoft.com/office/drawing/2014/main" id="{27B018FD-0224-05FF-5905-BD8C72AE5421}"/>
              </a:ext>
            </a:extLst>
          </p:cNvPr>
          <p:cNvPicPr>
            <a:picLocks noGrp="1" noChangeAspect="1"/>
          </p:cNvPicPr>
          <p:nvPr>
            <p:ph sz="half" idx="2"/>
          </p:nvPr>
        </p:nvPicPr>
        <p:blipFill>
          <a:blip r:embed="rId2"/>
          <a:stretch>
            <a:fillRect/>
          </a:stretch>
        </p:blipFill>
        <p:spPr>
          <a:xfrm>
            <a:off x="3153546" y="1126155"/>
            <a:ext cx="8952761" cy="4735629"/>
          </a:xfrm>
        </p:spPr>
      </p:pic>
      <p:sp>
        <p:nvSpPr>
          <p:cNvPr id="7" name="Date Placeholder 6">
            <a:extLst>
              <a:ext uri="{FF2B5EF4-FFF2-40B4-BE49-F238E27FC236}">
                <a16:creationId xmlns:a16="http://schemas.microsoft.com/office/drawing/2014/main" id="{743416B4-CF8B-513D-E1C6-D9CB007F36EA}"/>
              </a:ext>
            </a:extLst>
          </p:cNvPr>
          <p:cNvSpPr>
            <a:spLocks noGrp="1"/>
          </p:cNvSpPr>
          <p:nvPr>
            <p:ph type="dt" sz="half" idx="10"/>
          </p:nvPr>
        </p:nvSpPr>
        <p:spPr/>
        <p:txBody>
          <a:bodyPr/>
          <a:lstStyle/>
          <a:p>
            <a:r>
              <a:rPr lang="en-US"/>
              <a:t>5/19/2024</a:t>
            </a:r>
          </a:p>
        </p:txBody>
      </p:sp>
      <p:sp>
        <p:nvSpPr>
          <p:cNvPr id="8" name="Footer Placeholder 7">
            <a:extLst>
              <a:ext uri="{FF2B5EF4-FFF2-40B4-BE49-F238E27FC236}">
                <a16:creationId xmlns:a16="http://schemas.microsoft.com/office/drawing/2014/main" id="{5A26859E-7286-6F08-0E5D-A65E1714FFA3}"/>
              </a:ext>
            </a:extLst>
          </p:cNvPr>
          <p:cNvSpPr>
            <a:spLocks noGrp="1"/>
          </p:cNvSpPr>
          <p:nvPr>
            <p:ph type="ftr" sz="quarter" idx="11"/>
          </p:nvPr>
        </p:nvSpPr>
        <p:spPr/>
        <p:txBody>
          <a:bodyPr/>
          <a:lstStyle/>
          <a:p>
            <a:r>
              <a:rPr lang="en-US"/>
              <a:t>Post-Swap HD PDS Production Plan</a:t>
            </a:r>
          </a:p>
        </p:txBody>
      </p:sp>
      <p:sp>
        <p:nvSpPr>
          <p:cNvPr id="9" name="Slide Number Placeholder 8">
            <a:extLst>
              <a:ext uri="{FF2B5EF4-FFF2-40B4-BE49-F238E27FC236}">
                <a16:creationId xmlns:a16="http://schemas.microsoft.com/office/drawing/2014/main" id="{9C248E1D-2B25-C3C9-A7DA-A77E7F46B219}"/>
              </a:ext>
            </a:extLst>
          </p:cNvPr>
          <p:cNvSpPr>
            <a:spLocks noGrp="1"/>
          </p:cNvSpPr>
          <p:nvPr>
            <p:ph type="sldNum" sz="quarter" idx="12"/>
          </p:nvPr>
        </p:nvSpPr>
        <p:spPr/>
        <p:txBody>
          <a:bodyPr/>
          <a:lstStyle/>
          <a:p>
            <a:fld id="{76824DF1-6C22-4886-995F-827E653D853A}" type="slidenum">
              <a:rPr lang="en-US" smtClean="0"/>
              <a:t>9</a:t>
            </a:fld>
            <a:endParaRPr lang="en-US"/>
          </a:p>
        </p:txBody>
      </p:sp>
    </p:spTree>
    <p:extLst>
      <p:ext uri="{BB962C8B-B14F-4D97-AF65-F5344CB8AC3E}">
        <p14:creationId xmlns:p14="http://schemas.microsoft.com/office/powerpoint/2010/main" val="2479423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1426</Words>
  <Application>Microsoft Office PowerPoint</Application>
  <PresentationFormat>Widescreen</PresentationFormat>
  <Paragraphs>231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Roboto</vt:lpstr>
      <vt:lpstr>Office Theme</vt:lpstr>
      <vt:lpstr>Post-swap Horizontal Drift PDS Schedule/MOU</vt:lpstr>
      <vt:lpstr>PowerPoint Presentation</vt:lpstr>
      <vt:lpstr>Updated Far Detector Schedule</vt:lpstr>
      <vt:lpstr>General Workflow</vt:lpstr>
      <vt:lpstr>Updated High-Level HD PDS Schedule</vt:lpstr>
      <vt:lpstr>General HD PDS Workflow as reflected in P6 (1)</vt:lpstr>
      <vt:lpstr>General HD PDS Workflow as reflected in P6, (2)</vt:lpstr>
      <vt:lpstr>General HD PDS Workflow as reflected in P6, (3)</vt:lpstr>
      <vt:lpstr>Photosensors (Spain, Italy, Czech Republic)</vt:lpstr>
      <vt:lpstr>HD Cold Electronics (Italy)</vt:lpstr>
      <vt:lpstr>Optical Components (UNICAMP)</vt:lpstr>
      <vt:lpstr>Module Frame Components (UNICAMP)</vt:lpstr>
      <vt:lpstr>Module Assembly (UNICAMP)</vt:lpstr>
      <vt:lpstr>Warm Electronics (Spain, Czech Republic, Fermilab, NIU, U Michigan, CSU)</vt:lpstr>
      <vt:lpstr>Monitoring System (ANL, SDSMT)</vt:lpstr>
      <vt:lpstr>Module Reception/Testing/Storage</vt:lpstr>
      <vt:lpstr>Installation and Integration</vt:lpstr>
      <vt:lpstr>Horizontal Drift Photon Detector System MOU</vt:lpstr>
      <vt:lpstr>Items not currently explicitly covered in MOU</vt:lpstr>
      <vt:lpstr>Other MOU/scope changes (resulting from this meeting</vt:lpstr>
      <vt:lpstr>PowerPoint Presentation</vt:lpstr>
      <vt:lpstr>HD/VD Overlap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Warner,David</dc:creator>
  <cp:lastModifiedBy>Warner,David</cp:lastModifiedBy>
  <cp:revision>19</cp:revision>
  <dcterms:created xsi:type="dcterms:W3CDTF">2024-05-16T14:26:27Z</dcterms:created>
  <dcterms:modified xsi:type="dcterms:W3CDTF">2024-05-19T14:15:26Z</dcterms:modified>
</cp:coreProperties>
</file>