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1864" r:id="rId5"/>
    <p:sldId id="258" r:id="rId6"/>
    <p:sldId id="2022" r:id="rId7"/>
    <p:sldId id="2023" r:id="rId8"/>
    <p:sldId id="1865" r:id="rId9"/>
    <p:sldId id="1882" r:id="rId10"/>
    <p:sldId id="18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/>
    <p:restoredTop sz="94681"/>
  </p:normalViewPr>
  <p:slideViewPr>
    <p:cSldViewPr snapToGrid="0">
      <p:cViewPr varScale="1">
        <p:scale>
          <a:sx n="103" d="100"/>
          <a:sy n="103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78158-6912-D7F9-4AD7-2504E7BD0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61AF7-412B-07D7-BF94-66F92A013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8CD36-D8A8-314B-6380-ADF619F5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52C2-F199-9D41-47AD-A516EE92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35B5-7939-545B-0635-C629F912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4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1F5F-3EC3-181C-CFEC-74C2960C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42ABA-34AB-AFAD-A58A-98AD33CFC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F2F4A-7C38-129F-9A60-83E5148C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7447-9E00-533E-6439-F872A39D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29FF0-42DC-DC9B-6A4C-CB43D1B9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79E63-8D08-3926-3E5A-7E4B2B5FA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0B38A-70C0-859C-180D-6E2F527B2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B4356-40FB-A203-4FB0-95AE0261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D9542-ADEF-B2DA-E638-3C68B1B4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E6EFD-7FFF-A3F4-AC71-5251658A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7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CA82-AD7F-4DC9-B88A-015F607744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944100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Enter title as shown on the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0763C-52C6-4795-ABAC-D244C66B7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88976"/>
            <a:ext cx="9944100" cy="156882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4C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and Title</a:t>
            </a:r>
          </a:p>
          <a:p>
            <a:r>
              <a:rPr lang="en-US" dirty="0"/>
              <a:t>Full name of the review</a:t>
            </a:r>
          </a:p>
          <a:p>
            <a:r>
              <a:rPr lang="en-US" dirty="0"/>
              <a:t>25-28 April 2023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4D9D6-B7A1-4722-AA42-A98134ADC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3100" y="5346699"/>
            <a:ext cx="2362200" cy="388937"/>
          </a:xfrm>
        </p:spPr>
        <p:txBody>
          <a:bodyPr lIns="0" rIns="0" bIns="0"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Version Info</a:t>
            </a:r>
          </a:p>
        </p:txBody>
      </p:sp>
    </p:spTree>
    <p:extLst>
      <p:ext uri="{BB962C8B-B14F-4D97-AF65-F5344CB8AC3E}">
        <p14:creationId xmlns:p14="http://schemas.microsoft.com/office/powerpoint/2010/main" val="106863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1C691D-B78E-4452-A994-DDD1446599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9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75BC-A2D6-44DC-9D6F-0D79398F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3845"/>
            <a:ext cx="10515600" cy="1810310"/>
          </a:xfrm>
        </p:spPr>
        <p:txBody>
          <a:bodyPr anchor="ctr" anchorCtr="1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Enter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E2BFC-BDDE-400D-A973-8DA8D3C265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406153"/>
            <a:ext cx="10515600" cy="168349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 sub-header,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2F73-7B90-4C3C-9CD4-8C94C802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6B51F-335C-46FD-AC20-0E9ACBB3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47743-D367-41E3-899D-01ECCFDA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BE04-534F-4D40-A6D2-BAE70F5D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A0B-C83F-4313-9C0D-7DCE65AC6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D098A-3DF3-419F-8C10-B4DF8D2D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613" y="1068106"/>
            <a:ext cx="5730688" cy="518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4606-ADDC-4332-92B8-24E57532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21B9-410A-4746-9E94-39C7A872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6DA6-9DCD-4AE0-B468-627DC98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92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BE04-534F-4D40-A6D2-BAE70F5D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A0B-C83F-4313-9C0D-7DCE65AC6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D098A-3DF3-419F-8C10-B4DF8D2D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613" y="1068106"/>
            <a:ext cx="5730688" cy="518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4606-ADDC-4332-92B8-24E57532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21B9-410A-4746-9E94-39C7A872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6DA6-9DCD-4AE0-B468-627DC98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449A1B-CA32-4CDE-9D7B-5A113561A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5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C403-C89C-450D-A436-F7B6D3F8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89867-0823-40EA-A7A5-E88FDCD1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6DB3-0553-45E9-8885-BBA0FA2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2459A-EEEF-4AB1-A20D-5C2D3303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849FA-23B8-4364-B074-2DB375C12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D33200-88A0-4E82-9F2B-120E4C4B5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9662" y="1068012"/>
            <a:ext cx="5730689" cy="51802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7396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C403-C89C-450D-A436-F7B6D3F8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89867-0823-40EA-A7A5-E88FDCD1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6DB3-0553-45E9-8885-BBA0FA2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2459A-EEEF-4AB1-A20D-5C2D3303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849FA-23B8-4364-B074-2DB375C12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D33200-88A0-4E82-9F2B-120E4C4B5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9662" y="1068012"/>
            <a:ext cx="5730689" cy="51802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BE56495-495F-4648-A26E-D8C8BFEF0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B8F4-961C-766D-48D0-1C9D2F18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AF505-A6E6-2BDC-C1C8-1F0B39772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CBBAD-9F44-C679-5528-D19C7868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4E1DF-12AA-1592-62E1-5C0CC2B8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47732-9FEB-3B85-5A33-41E4B643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7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ACD5-4E42-4219-BD6D-330CC1F8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6E4A6-9526-4171-A80F-5FF0BBD4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59077-F042-47DA-B89E-5D5BCECD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80D5E-E85A-4958-9303-B74093D4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78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32DD0-193F-4189-A8D3-D47A905A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D73D5-E3DE-4FCF-997A-8898D757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45F8F-D4F1-450B-8244-3CEDC156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8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9C083-7C50-5EE0-FD0C-E21C8FCEE038}"/>
              </a:ext>
            </a:extLst>
          </p:cNvPr>
          <p:cNvSpPr txBox="1"/>
          <p:nvPr userDrawn="1"/>
        </p:nvSpPr>
        <p:spPr>
          <a:xfrm>
            <a:off x="266700" y="192024"/>
            <a:ext cx="10515600" cy="722376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US" sz="2200" b="1" dirty="0">
                <a:solidFill>
                  <a:srgbClr val="004C97"/>
                </a:solidFill>
                <a:latin typeface="+mj-lt"/>
              </a:rPr>
              <a:t>Version Tracker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ACAFE2-382F-E9EB-EEAD-19B26D6DF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1066799"/>
            <a:ext cx="116586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120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52BE-FE48-45A9-B7E1-73212689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10515600" cy="723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EC27D-B554-49AD-8B87-B38950B1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077231"/>
            <a:ext cx="57172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E6177-AFCA-4652-A663-E0B824087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1905064"/>
            <a:ext cx="5717241" cy="4343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DD57E-933C-4756-AFB3-B000B1832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059" y="1066800"/>
            <a:ext cx="57172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34DC1-5CBE-47A6-958E-2A9AB177E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059" y="1901142"/>
            <a:ext cx="5717241" cy="4347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A5A53-D1B4-4257-BAC1-7AF71FB1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8C157-E7AA-4594-9938-12963E42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2C328-5D58-4CB5-AE56-54397014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1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6E88-885C-4E35-99E9-48887D40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66EA7-9874-470A-B0B8-FD685BCF2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06762-718C-45A9-B4B9-E7E8B06B9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B6638-FBA1-4A04-9E2B-C5AE3654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24622-BD84-412D-9082-9BB5D1E3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DAC68-D5C5-4D6C-A6BA-DCCB5A2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02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225F-2AFE-4D12-86C5-A1486082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9F05A-5148-44F2-B06A-0EC7587FC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75AE9-CA5D-4050-9B70-DFD20F0F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61638-996E-49ED-8333-45DDA735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BFFE2-F321-4DC4-BD74-30A66C7F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EF049-E744-451A-87EC-792ED74E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01D11-F370-8533-D25C-33BFD9BD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4690C-70C0-89FD-B358-AAB7C5AA5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36271-12AC-1F76-25FF-C9463CE7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A6397-97E1-4DB7-C1CE-9136979F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1CECD-FDD1-3F0A-C8ED-35353D3F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8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5BE2-A64B-8FA1-AFD0-5B0C78B6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192A-EDFA-EA3C-AFD1-C35D982BB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7060D-2333-ADB6-3F46-0B023D4CE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59769-C0BD-C13C-5AFD-D68937AD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C49E9-C5A0-83BA-B6C0-F687D44E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89544-169B-CC93-57F7-176DC58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2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032E-9593-0DC4-E9A1-0CB80DFB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E87A5-63A9-3F26-A3D3-2EABBC2C8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BD417-C4A3-B748-EAD9-2F6CFDA21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21844-A324-8E11-8239-33569D7B3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BBF86-D31D-54A7-92BC-6FA42596E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3A921-74B4-E3E9-B2E5-ABD34B2B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AE5B5-3BA4-1DAE-F5A5-B1E86DFF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C5B9F-D7C2-26E2-BF8F-FA6FCD63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2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386B-39EE-8631-849D-E0C3B778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A17C3-9C22-3418-6E9D-7097BACC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5F090-0CEE-91C8-CA4F-3A9B2EB4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6DB72-0BE5-69D6-20A8-4279F42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1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AC244-7BC2-0E45-14CA-CDCD78F1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93AC8-4817-F8FB-A66D-10704D64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7CB65-2EB8-1B76-5FE3-0D5B157C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27A2-171D-878A-87B3-2E01782F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29C6-8397-D10E-E265-461D5240C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FCEE8-DBCE-72FB-D935-51FE0DA14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FF2F5-1521-C611-4166-6E55C551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5A9B0-140B-FBDB-B166-CEAE8CFE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77F77-D7D8-9DE8-C792-5FF5C1DC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02AF-0B85-D2E7-A99B-70DDECF3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7621B7-E0BD-D948-7E41-C422E6544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E60A9-B242-E708-D024-63CA5609D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A09-8229-EDE2-8405-E76BB92C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21E3-78DE-DFEC-9AD4-B5432D53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00745-939A-48F8-8599-42DD1E83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E84C2-13D7-DF2B-755D-A30C64FE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835C2-2380-4123-C04F-519AD3FB5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4907D-99B7-7CED-2CEB-CD735833C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54570E-FE56-2F43-9B90-9A6C09F7DCDC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F71C0-A031-428E-0017-90A4B7CC9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DE4F7-A5EF-5675-2541-F7835724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737033-3D8E-2D45-B0DB-FFA49D95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2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35C49-7E6B-48D8-B67F-8103B5CE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0"/>
            <a:ext cx="10515600" cy="723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83545-BB2E-4574-B71E-E64E6D50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066799"/>
            <a:ext cx="11658600" cy="518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0BCCD-1B4D-4AE6-AA77-2A93CCC5B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6651" y="6539725"/>
            <a:ext cx="1104900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0786B-1A70-41CC-976B-301C8181A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4498" y="6539725"/>
            <a:ext cx="6893052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Stewart | FD1 and FD2 Installation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36DCE-5EA1-4C2F-BC29-5732E8C54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455" y="6539725"/>
            <a:ext cx="454745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rgbClr val="004C97"/>
                </a:solidFill>
              </a:defRPr>
            </a:lvl1pPr>
          </a:lstStyle>
          <a:p>
            <a:fld id="{EFEA031F-3946-4BBC-949C-5EB2BB7BA0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F5AB0-A7FF-4A8B-A755-8206E37B5E64}"/>
              </a:ext>
            </a:extLst>
          </p:cNvPr>
          <p:cNvCxnSpPr>
            <a:cxnSpLocks/>
          </p:cNvCxnSpPr>
          <p:nvPr/>
        </p:nvCxnSpPr>
        <p:spPr>
          <a:xfrm>
            <a:off x="266700" y="6416393"/>
            <a:ext cx="11658600" cy="0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1C8D2DD-51B6-423E-89D4-0224D76EB4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509" y="6476587"/>
            <a:ext cx="1518036" cy="31372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CA4F82-BF93-9994-B647-166991E931E9}"/>
              </a:ext>
            </a:extLst>
          </p:cNvPr>
          <p:cNvCxnSpPr>
            <a:cxnSpLocks/>
          </p:cNvCxnSpPr>
          <p:nvPr userDrawn="1"/>
        </p:nvCxnSpPr>
        <p:spPr>
          <a:xfrm>
            <a:off x="266700" y="6416393"/>
            <a:ext cx="11658600" cy="0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1A83AAD-E279-355B-DEC9-65FAE26BB1B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90509" y="6476587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8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rgbClr val="004C9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HGGothicE" panose="020B0909000000000000" pitchFamily="49" charset="-128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defTabSz="914400" rtl="0" eaLnBrk="1" latinLnBrk="0" hangingPunct="1">
        <a:lnSpc>
          <a:spcPct val="100000"/>
        </a:lnSpc>
        <a:spcBef>
          <a:spcPts val="500"/>
        </a:spcBef>
        <a:buSzPct val="88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313" indent="-169863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HGGothicE" panose="020B0909000000000000" pitchFamily="49" charset="-128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125" indent="-169863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orient="horz" pos="72">
          <p15:clr>
            <a:srgbClr val="F26B43"/>
          </p15:clr>
        </p15:guide>
        <p15:guide id="21" pos="72">
          <p15:clr>
            <a:srgbClr val="F26B43"/>
          </p15:clr>
        </p15:guide>
        <p15:guide id="22" orient="horz" pos="4248">
          <p15:clr>
            <a:srgbClr val="F26B43"/>
          </p15:clr>
        </p15:guide>
        <p15:guide id="23" pos="7608">
          <p15:clr>
            <a:srgbClr val="F26B43"/>
          </p15:clr>
        </p15:guide>
        <p15:guide id="24" orient="horz" pos="120">
          <p15:clr>
            <a:srgbClr val="F26B43"/>
          </p15:clr>
        </p15:guide>
        <p15:guide id="25" orient="horz" pos="576">
          <p15:clr>
            <a:srgbClr val="F26B43"/>
          </p15:clr>
        </p15:guide>
        <p15:guide id="26" pos="168">
          <p15:clr>
            <a:srgbClr val="F26B43"/>
          </p15:clr>
        </p15:guide>
        <p15:guide id="27" pos="6792">
          <p15:clr>
            <a:srgbClr val="F26B43"/>
          </p15:clr>
        </p15:guide>
        <p15:guide id="28" orient="horz" pos="672">
          <p15:clr>
            <a:srgbClr val="F26B43"/>
          </p15:clr>
        </p15:guide>
        <p15:guide id="29" orient="horz" pos="3936">
          <p15:clr>
            <a:srgbClr val="F26B43"/>
          </p15:clr>
        </p15:guide>
        <p15:guide id="30" pos="7512">
          <p15:clr>
            <a:srgbClr val="F26B43"/>
          </p15:clr>
        </p15:guide>
        <p15:guide id="31" orient="horz" pos="4128">
          <p15:clr>
            <a:srgbClr val="F26B43"/>
          </p15:clr>
        </p15:guide>
        <p15:guide id="32" orient="horz" pos="4032">
          <p15:clr>
            <a:srgbClr val="F26B43"/>
          </p15:clr>
        </p15:guide>
        <p15:guide id="33" pos="240">
          <p15:clr>
            <a:srgbClr val="F26B43"/>
          </p15:clr>
        </p15:guide>
        <p15:guide id="34" pos="528">
          <p15:clr>
            <a:srgbClr val="F26B43"/>
          </p15:clr>
        </p15:guide>
        <p15:guide id="35" pos="744">
          <p15:clr>
            <a:srgbClr val="F26B43"/>
          </p15:clr>
        </p15:guide>
        <p15:guide id="36" pos="1680">
          <p15:clr>
            <a:srgbClr val="F26B43"/>
          </p15:clr>
        </p15:guide>
        <p15:guide id="37" pos="1440">
          <p15:clr>
            <a:srgbClr val="F26B43"/>
          </p15:clr>
        </p15:guide>
        <p15:guide id="38" pos="60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805054" TargetMode="External"/><Relationship Id="rId2" Type="http://schemas.openxmlformats.org/officeDocument/2006/relationships/hyperlink" Target="https://indico.fnal.gov/event/59023/timetab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ms.cern.ch/document/2885629" TargetMode="External"/><Relationship Id="rId5" Type="http://schemas.openxmlformats.org/officeDocument/2006/relationships/hyperlink" Target="https://edms.cern.ch/document/2885626" TargetMode="External"/><Relationship Id="rId4" Type="http://schemas.openxmlformats.org/officeDocument/2006/relationships/hyperlink" Target="https://docs.google.com/spreadsheets/d/1zTIKihuZT2z3zBNps2jLCMQka5_RitzXj1lKzopOyuA/edit#gid=3764292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689089/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ms.cern.ch/document/295753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ms.cern.ch/document/2523457/LAST_RELEASED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unescience.org/cgi-bin/sso/ShowDocument?docid=28816" TargetMode="External"/><Relationship Id="rId2" Type="http://schemas.openxmlformats.org/officeDocument/2006/relationships/hyperlink" Target="https://docs.dunescience.org/cgi-bin/sso/ShowDocument?docid=288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8850-D1A6-91DE-73DA-DFF610522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FD1 and FD2 Detector installation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A8ACF-2F0F-2FC3-128B-854BFAA98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Jim Stewart</a:t>
            </a:r>
          </a:p>
          <a:p>
            <a:r>
              <a:rPr lang="en-US" dirty="0" err="1"/>
              <a:t>Stewart@bnl.gov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2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EEE5-A1EE-8EEB-219D-E8D96396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 detector installation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B4979-2E20-33C6-19C1-66F4ABD99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208"/>
            <a:ext cx="10515600" cy="47975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Installation FDR review April 25 23</a:t>
            </a:r>
          </a:p>
          <a:p>
            <a:pPr lvl="1"/>
            <a:r>
              <a:rPr lang="en-US" dirty="0">
                <a:hlinkClick r:id="rId2"/>
              </a:rPr>
              <a:t>https://indico.fnal.gov/event/59023/timetable/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FDR review documents</a:t>
            </a:r>
          </a:p>
          <a:p>
            <a:pPr lvl="1"/>
            <a:r>
              <a:rPr lang="en-US" dirty="0">
                <a:hlinkClick r:id="rId3"/>
              </a:rPr>
              <a:t>https://edms.cern.ch/document/2805054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https://docs.google.com/spreadsheets/d/1zTIKihuZT2z3zBNps2jLCMQka5_RitzXj1lKzopOyuA/edit#gid=376429220</a:t>
            </a:r>
            <a:endParaRPr lang="en-US" dirty="0"/>
          </a:p>
          <a:p>
            <a:endParaRPr lang="en-US" dirty="0"/>
          </a:p>
          <a:p>
            <a:r>
              <a:rPr lang="en-US" dirty="0"/>
              <a:t>Review overview talks (several hours of presentation)</a:t>
            </a:r>
          </a:p>
          <a:p>
            <a:pPr lvl="1"/>
            <a:r>
              <a:rPr lang="en-US" dirty="0"/>
              <a:t>FD1 installation - </a:t>
            </a:r>
            <a:r>
              <a:rPr lang="en-US" dirty="0">
                <a:hlinkClick r:id="rId5"/>
              </a:rPr>
              <a:t>https://edms.cern.ch/document/2885626</a:t>
            </a:r>
            <a:endParaRPr lang="en-US" dirty="0"/>
          </a:p>
          <a:p>
            <a:pPr lvl="1"/>
            <a:r>
              <a:rPr lang="en-US" dirty="0"/>
              <a:t>FD2 Installation - </a:t>
            </a:r>
            <a:r>
              <a:rPr lang="en-US" dirty="0">
                <a:hlinkClick r:id="rId6"/>
              </a:rPr>
              <a:t>https://edms.cern.ch/document/2885629</a:t>
            </a:r>
            <a:endParaRPr lang="en-US" dirty="0"/>
          </a:p>
          <a:p>
            <a:pPr lvl="2"/>
            <a:r>
              <a:rPr lang="en-US" dirty="0"/>
              <a:t>FD2 installation has changed in that the Field Cage is installed before the Cathode.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3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2E2A1C4-54C1-034B-A1B1-9D6795D5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Detector Installation Plans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62E7751-44A0-C040-849E-CD6C6A6E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99096"/>
            <a:ext cx="5887114" cy="469939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These documents detail each step of the detector installation.</a:t>
            </a:r>
          </a:p>
          <a:p>
            <a:pPr lvl="1"/>
            <a:r>
              <a:rPr lang="en-US" dirty="0"/>
              <a:t>A detector installation manual</a:t>
            </a:r>
          </a:p>
          <a:p>
            <a:r>
              <a:rPr lang="en-US" dirty="0"/>
              <a:t>Basic division of responsibilities: </a:t>
            </a:r>
          </a:p>
          <a:p>
            <a:pPr lvl="1"/>
            <a:r>
              <a:rPr lang="en-US" dirty="0"/>
              <a:t>I&amp;I crew  perform all heavy work. </a:t>
            </a:r>
          </a:p>
          <a:p>
            <a:pPr lvl="2"/>
            <a:r>
              <a:rPr lang="en-US" dirty="0"/>
              <a:t>I&amp;I will operate the lifts, hoists and other heavy equipment.</a:t>
            </a:r>
          </a:p>
          <a:p>
            <a:pPr lvl="2"/>
            <a:r>
              <a:rPr lang="en-US" dirty="0"/>
              <a:t>I&amp;I will operate power tools and perform general mechanical tasks.</a:t>
            </a:r>
          </a:p>
          <a:p>
            <a:pPr lvl="2"/>
            <a:r>
              <a:rPr lang="en-US" dirty="0"/>
              <a:t>I&amp;I performs mechanical work on detector components as agreed upon by the consortia, following consortia procedures, and  with consortia oversight. </a:t>
            </a:r>
          </a:p>
          <a:p>
            <a:pPr lvl="1"/>
            <a:r>
              <a:rPr lang="en-US" dirty="0"/>
              <a:t>Consortia are responsible for all work on their detector components.</a:t>
            </a:r>
          </a:p>
          <a:p>
            <a:pPr lvl="2"/>
            <a:r>
              <a:rPr lang="en-US" dirty="0"/>
              <a:t>Assembly of sub-components.</a:t>
            </a:r>
          </a:p>
          <a:p>
            <a:pPr lvl="2"/>
            <a:r>
              <a:rPr lang="en-US" dirty="0"/>
              <a:t>All QC and testing.</a:t>
            </a:r>
          </a:p>
          <a:p>
            <a:pPr lvl="2"/>
            <a:r>
              <a:rPr lang="en-US" dirty="0"/>
              <a:t>Detector installation on the consortia deliverables (assisted by I&amp;I as agreed).</a:t>
            </a:r>
          </a:p>
          <a:p>
            <a:r>
              <a:rPr lang="en-US" dirty="0"/>
              <a:t>The installation plan is a high-level planning document designed to give the overall plan for the installation. It defines each step and describes the responsibilities in each step. </a:t>
            </a:r>
          </a:p>
          <a:p>
            <a:r>
              <a:rPr lang="en-US" dirty="0"/>
              <a:t>The next level down in documentation below the installation plans are the actual procedures.</a:t>
            </a:r>
          </a:p>
          <a:p>
            <a:pPr lvl="1"/>
            <a:r>
              <a:rPr lang="en-US" dirty="0"/>
              <a:t>Quality control information is in the procedures for each installation step.</a:t>
            </a:r>
          </a:p>
          <a:p>
            <a:endParaRPr lang="en-US" dirty="0"/>
          </a:p>
          <a:p>
            <a:r>
              <a:rPr lang="en-US" dirty="0"/>
              <a:t>The division of responsibilities is defined in the </a:t>
            </a:r>
            <a:r>
              <a:rPr lang="en-US" dirty="0">
                <a:hlinkClick r:id="" action="ppaction://noaction"/>
              </a:rPr>
              <a:t>Interface Control Documents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16D8B9A-BDD6-EF4C-BC4F-B6FD849C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09.12.2023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B1E8AA4-E0B7-CD48-8A7D-AE656B74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Stewart | FD1 and FD2 Installation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2969AE-951E-2975-9D24-CC9B358C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9C72E-2A13-EB4D-AD45-6D4E6ACAED8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F1A981-51B1-A201-40C9-79077E0FCA2A}"/>
              </a:ext>
            </a:extLst>
          </p:cNvPr>
          <p:cNvGraphicFramePr>
            <a:graphicFrameLocks noGrp="1"/>
          </p:cNvGraphicFramePr>
          <p:nvPr/>
        </p:nvGraphicFramePr>
        <p:xfrm>
          <a:off x="196116" y="917143"/>
          <a:ext cx="5731944" cy="203936"/>
        </p:xfrm>
        <a:graphic>
          <a:graphicData uri="http://schemas.openxmlformats.org/drawingml/2006/table">
            <a:tbl>
              <a:tblPr/>
              <a:tblGrid>
                <a:gridCol w="2542019">
                  <a:extLst>
                    <a:ext uri="{9D8B030D-6E8A-4147-A177-3AD203B41FA5}">
                      <a16:colId xmlns:a16="http://schemas.microsoft.com/office/drawing/2014/main" val="4003169239"/>
                    </a:ext>
                  </a:extLst>
                </a:gridCol>
                <a:gridCol w="3189925">
                  <a:extLst>
                    <a:ext uri="{9D8B030D-6E8A-4147-A177-3AD203B41FA5}">
                      <a16:colId xmlns:a16="http://schemas.microsoft.com/office/drawing/2014/main" val="797923736"/>
                    </a:ext>
                  </a:extLst>
                </a:gridCol>
              </a:tblGrid>
              <a:tr h="203936">
                <a:tc>
                  <a:txBody>
                    <a:bodyPr/>
                    <a:lstStyle/>
                    <a:p>
                      <a:pPr rtl="0" fontAlgn="b"/>
                      <a:r>
                        <a:rPr lang="en-US" sz="1300" dirty="0">
                          <a:effectLst/>
                        </a:rPr>
                        <a:t>FD1 Detector Installation Plan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300" u="sng" dirty="0">
                          <a:solidFill>
                            <a:srgbClr val="0563C1"/>
                          </a:solidFill>
                          <a:effectLst/>
                        </a:rPr>
                        <a:t>https://</a:t>
                      </a:r>
                      <a:r>
                        <a:rPr lang="en-US" sz="1300" u="sng" dirty="0" err="1">
                          <a:solidFill>
                            <a:srgbClr val="0563C1"/>
                          </a:solidFill>
                          <a:effectLst/>
                        </a:rPr>
                        <a:t>edms.cern.ch</a:t>
                      </a:r>
                      <a:r>
                        <a:rPr lang="en-US" sz="1300" u="sng" dirty="0">
                          <a:solidFill>
                            <a:srgbClr val="0563C1"/>
                          </a:solidFill>
                          <a:effectLst/>
                        </a:rPr>
                        <a:t>/document/2233449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16938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19EFB4B-0847-ABF1-B704-C3CEC197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351" y="459512"/>
            <a:ext cx="5967242" cy="614448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C23720-A00E-53B5-3968-F13F483FD701}"/>
              </a:ext>
            </a:extLst>
          </p:cNvPr>
          <p:cNvGraphicFramePr>
            <a:graphicFrameLocks noGrp="1"/>
          </p:cNvGraphicFramePr>
          <p:nvPr/>
        </p:nvGraphicFramePr>
        <p:xfrm>
          <a:off x="196116" y="1230059"/>
          <a:ext cx="5731944" cy="200025"/>
        </p:xfrm>
        <a:graphic>
          <a:graphicData uri="http://schemas.openxmlformats.org/drawingml/2006/table">
            <a:tbl>
              <a:tblPr/>
              <a:tblGrid>
                <a:gridCol w="2514811">
                  <a:extLst>
                    <a:ext uri="{9D8B030D-6E8A-4147-A177-3AD203B41FA5}">
                      <a16:colId xmlns:a16="http://schemas.microsoft.com/office/drawing/2014/main" val="4194733862"/>
                    </a:ext>
                  </a:extLst>
                </a:gridCol>
                <a:gridCol w="3217133">
                  <a:extLst>
                    <a:ext uri="{9D8B030D-6E8A-4147-A177-3AD203B41FA5}">
                      <a16:colId xmlns:a16="http://schemas.microsoft.com/office/drawing/2014/main" val="172248585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300" dirty="0">
                          <a:effectLst/>
                        </a:rPr>
                        <a:t>FD2 Detector Installation Plan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300" u="sng" dirty="0">
                          <a:solidFill>
                            <a:srgbClr val="0563C1"/>
                          </a:solidFill>
                          <a:effectLst/>
                          <a:hlinkClick r:id="rId3"/>
                        </a:rPr>
                        <a:t>https://edms.cern.ch/document/2689089</a:t>
                      </a:r>
                      <a:endParaRPr lang="en-US" sz="13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7263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746D543-CA46-0346-B6CA-D9F6E8DBE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14" y="673618"/>
            <a:ext cx="5662096" cy="5067732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F5B2B4D-7D20-A57A-E3F8-CED55CD58F3A}"/>
              </a:ext>
            </a:extLst>
          </p:cNvPr>
          <p:cNvSpPr txBox="1">
            <a:spLocks/>
          </p:cNvSpPr>
          <p:nvPr/>
        </p:nvSpPr>
        <p:spPr>
          <a:xfrm>
            <a:off x="10332720" y="36576"/>
            <a:ext cx="1828800" cy="329184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vert="horz" lIns="0" tIns="0" rIns="0" bIns="0" rtlCol="0" anchor="ctr" anchorCtr="1">
            <a:norm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/>
            </a:lvl2pPr>
            <a:lvl3pPr marL="1084263" indent="-169863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</a:lvl3pPr>
            <a:lvl4pPr marL="1484313" indent="-169863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/>
            </a:lvl4pPr>
            <a:lvl5pPr marL="1889125" indent="-169863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Charge question 3</a:t>
            </a:r>
          </a:p>
        </p:txBody>
      </p:sp>
    </p:spTree>
    <p:extLst>
      <p:ext uri="{BB962C8B-B14F-4D97-AF65-F5344CB8AC3E}">
        <p14:creationId xmlns:p14="http://schemas.microsoft.com/office/powerpoint/2010/main" val="5664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8231-4DBE-2CAF-29DB-16DE3269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Planning spreadsheets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BA390-2CB3-BD7C-E7D8-B0A7D7169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planning spreadsheets were created to estimate the time and resources for each installation act. </a:t>
            </a:r>
          </a:p>
          <a:p>
            <a:pPr lvl="1"/>
            <a:r>
              <a:rPr lang="en-US" dirty="0"/>
              <a:t>The FD1 detector installation planning was done in ½ shift blocks</a:t>
            </a:r>
          </a:p>
          <a:p>
            <a:pPr lvl="1"/>
            <a:r>
              <a:rPr lang="en-US" dirty="0"/>
              <a:t>The FD2 detector installation planning was done in shift time blocks.</a:t>
            </a:r>
          </a:p>
          <a:p>
            <a:r>
              <a:rPr lang="en-US" dirty="0"/>
              <a:t>The spreadsheets are found at:</a:t>
            </a:r>
          </a:p>
          <a:p>
            <a:pPr lvl="1"/>
            <a:r>
              <a:rPr lang="en-US" dirty="0"/>
              <a:t>FD1 Labor planning spreadsheet	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edms.cern.ch</a:t>
            </a:r>
            <a:r>
              <a:rPr lang="en-US" dirty="0"/>
              <a:t>/document/2523457</a:t>
            </a:r>
          </a:p>
          <a:p>
            <a:pPr lvl="1"/>
            <a:r>
              <a:rPr lang="en-US" dirty="0"/>
              <a:t>New FD2 Installation Schedule Sequence</a:t>
            </a:r>
          </a:p>
          <a:p>
            <a:pPr lvl="2"/>
            <a:r>
              <a:rPr lang="en-US" dirty="0">
                <a:hlinkClick r:id="rId2"/>
              </a:rPr>
              <a:t>https://edms.cern.ch/document/2957537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0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82F0C-34EC-F381-E811-1B6617E6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Installation Summary Schedule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3E2BA5-72DA-0867-7A8F-FAB1AD8F9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066800"/>
            <a:ext cx="11658600" cy="11976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schedule was developed in conjunction with the consortia. The activities were all discussed, and the work planned at the ½(1) shift level for FD1(FD2). Resource allocation between I&amp;I and consortia were agreed upon. The planning spreadsheets were matched to the P6 output.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2DC1F-0A17-6EEF-07FB-29419AC4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09.12.2023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96F15-DEF3-F718-8C58-F15AC401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Stewart | FD1 and FD2 Installation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836BF4F-882B-D249-B339-F7256C57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A3EDC-84CE-5D44-955B-22A59AD2752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6A5A23-158C-36BC-6582-396A82EFE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Charge questions 4,5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810651-7C12-CC11-2F61-56DFFB303024}"/>
              </a:ext>
            </a:extLst>
          </p:cNvPr>
          <p:cNvGraphicFramePr>
            <a:graphicFrameLocks noGrp="1"/>
          </p:cNvGraphicFramePr>
          <p:nvPr/>
        </p:nvGraphicFramePr>
        <p:xfrm>
          <a:off x="388799" y="2033179"/>
          <a:ext cx="10848328" cy="274320"/>
        </p:xfrm>
        <a:graphic>
          <a:graphicData uri="http://schemas.openxmlformats.org/drawingml/2006/table">
            <a:tbl>
              <a:tblPr/>
              <a:tblGrid>
                <a:gridCol w="4651426">
                  <a:extLst>
                    <a:ext uri="{9D8B030D-6E8A-4147-A177-3AD203B41FA5}">
                      <a16:colId xmlns:a16="http://schemas.microsoft.com/office/drawing/2014/main" val="3293329298"/>
                    </a:ext>
                  </a:extLst>
                </a:gridCol>
                <a:gridCol w="6196902">
                  <a:extLst>
                    <a:ext uri="{9D8B030D-6E8A-4147-A177-3AD203B41FA5}">
                      <a16:colId xmlns:a16="http://schemas.microsoft.com/office/drawing/2014/main" val="1556323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Installation Planning Spreadsheets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u="sng" dirty="0">
                          <a:solidFill>
                            <a:srgbClr val="0563C1"/>
                          </a:solidFill>
                          <a:effectLst/>
                          <a:hlinkClick r:id="rId2"/>
                        </a:rPr>
                        <a:t>https://edms.cern.ch/document/2523457/LAST_RELEASED</a:t>
                      </a:r>
                      <a:endParaRPr lang="en-US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6491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555B10-3CC9-C6EA-3940-51FE633DA4BF}"/>
              </a:ext>
            </a:extLst>
          </p:cNvPr>
          <p:cNvSpPr txBox="1"/>
          <p:nvPr/>
        </p:nvSpPr>
        <p:spPr>
          <a:xfrm>
            <a:off x="8724901" y="3126680"/>
            <a:ext cx="3028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I&amp;I is responsible for overall planning.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I&amp;I operates all heavy equipment and assists in mechanical operations.</a:t>
            </a:r>
          </a:p>
        </p:txBody>
      </p:sp>
      <p:pic>
        <p:nvPicPr>
          <p:cNvPr id="11" name="Picture 10" descr="A picture containing text, screenshot, number, line&#10;&#10;Description automatically generated">
            <a:extLst>
              <a:ext uri="{FF2B5EF4-FFF2-40B4-BE49-F238E27FC236}">
                <a16:creationId xmlns:a16="http://schemas.microsoft.com/office/drawing/2014/main" id="{C790BA19-AB2B-83EE-B549-0593668C3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7" y="2315359"/>
            <a:ext cx="8000787" cy="4061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3ADD32-B899-2446-3885-EF06304428C9}"/>
              </a:ext>
            </a:extLst>
          </p:cNvPr>
          <p:cNvSpPr txBox="1"/>
          <p:nvPr/>
        </p:nvSpPr>
        <p:spPr>
          <a:xfrm>
            <a:off x="4652228" y="4589724"/>
            <a:ext cx="23214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Example from FD1</a:t>
            </a:r>
          </a:p>
        </p:txBody>
      </p:sp>
    </p:spTree>
    <p:extLst>
      <p:ext uri="{BB962C8B-B14F-4D97-AF65-F5344CB8AC3E}">
        <p14:creationId xmlns:p14="http://schemas.microsoft.com/office/powerpoint/2010/main" val="40272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EC01-F9B6-4F09-95D5-3FE7726A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64917-D865-9220-1DAE-BEC97DADC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planning for the infrastructure installation has not been done at the same level as the detector installation.</a:t>
            </a:r>
          </a:p>
          <a:p>
            <a:r>
              <a:rPr lang="en-US" dirty="0"/>
              <a:t>This will need improved going forward.</a:t>
            </a:r>
          </a:p>
          <a:p>
            <a:endParaRPr lang="en-US" dirty="0"/>
          </a:p>
          <a:p>
            <a:r>
              <a:rPr lang="en-US" dirty="0"/>
              <a:t>Few examples of exercises </a:t>
            </a:r>
          </a:p>
          <a:p>
            <a:endParaRPr lang="en-US" dirty="0"/>
          </a:p>
          <a:p>
            <a:r>
              <a:rPr lang="en-US" dirty="0"/>
              <a:t>The Basis of estimate documents contain explanations for the planed durations and resources but this needs improved.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C8856-E61D-FD07-FA12-C8EF4998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04F31-6389-6EE0-CCDD-15FE5067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B9EFC-58AB-2BFE-671E-486162BA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9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53D5-FAB5-CE11-645A-7FF1BA2A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AE52B-6607-F104-B6CF-76CABE53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663366"/>
                </a:solidFill>
                <a:effectLst/>
                <a:latin typeface="Arial" panose="020B0604020202020204" pitchFamily="34" charset="0"/>
                <a:hlinkClick r:id="rId2"/>
              </a:rPr>
              <a:t>BOE for WBS 131.FDC.05.03 - Far Detector #1 Installation for CD-2/3 Aug 2023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https://docs.dunescience.org/cgi-bin/sso/ShowDocument?docid=28813</a:t>
            </a:r>
            <a:endParaRPr lang="en-US" dirty="0"/>
          </a:p>
          <a:p>
            <a:r>
              <a:rPr lang="en-US" b="0" i="0" u="none" strike="noStrike" dirty="0">
                <a:solidFill>
                  <a:srgbClr val="663366"/>
                </a:solidFill>
                <a:effectLst/>
                <a:latin typeface="Arial" panose="020B0604020202020204" pitchFamily="34" charset="0"/>
                <a:hlinkClick r:id="rId3"/>
              </a:rPr>
              <a:t>BOE for WBS 131.FDC.05.04 - Far Detector #2 Installation for CD-2/3 Aug 2023</a:t>
            </a:r>
            <a:endParaRPr lang="en-US" b="0" i="0" u="none" strike="noStrike" dirty="0">
              <a:solidFill>
                <a:srgbClr val="663366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hlinkClick r:id="rId3"/>
              </a:rPr>
              <a:t>https://docs.dunescience.org/cgi-bin/sso/ShowDocument?docid=28816</a:t>
            </a:r>
            <a:endParaRPr lang="en-US" dirty="0">
              <a:solidFill>
                <a:srgbClr val="663366"/>
              </a:solidFill>
              <a:latin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The spreadsheets are large but have a lot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4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63B7-4882-7147-A436-ACB8BCF4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Shift Number and Duration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91AC20-F0D5-2044-BC12-2C060DB20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066799"/>
            <a:ext cx="7498519" cy="529570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There is significant overhead in working underground making 10 </a:t>
            </a:r>
            <a:r>
              <a:rPr lang="en-US" dirty="0" err="1"/>
              <a:t>hr</a:t>
            </a:r>
            <a:r>
              <a:rPr lang="en-US" dirty="0"/>
              <a:t> shifts preferable. </a:t>
            </a:r>
          </a:p>
          <a:p>
            <a:pPr lvl="1"/>
            <a:r>
              <a:rPr lang="en-US" dirty="0"/>
              <a:t>Roughly 3 hr. per shift will be spent getting below ground, reaching the job site, changing into and out of cleanroom garb, safety sessions, shift change meeting, lunch and breaks.</a:t>
            </a:r>
          </a:p>
          <a:p>
            <a:pPr lvl="1"/>
            <a:r>
              <a:rPr lang="en-US" dirty="0"/>
              <a:t>Overall, a 50% efficiency in underground work is factored into planning.</a:t>
            </a:r>
          </a:p>
          <a:p>
            <a:pPr lvl="1"/>
            <a:r>
              <a:rPr lang="en-US" dirty="0"/>
              <a:t>The 10hr shifts reduce the impact of the large unproductive time.</a:t>
            </a:r>
          </a:p>
          <a:p>
            <a:pPr lvl="1"/>
            <a:r>
              <a:rPr lang="en-US" dirty="0"/>
              <a:t>This allows using overtime to make up schedule. </a:t>
            </a:r>
          </a:p>
          <a:p>
            <a:pPr lvl="1"/>
            <a:r>
              <a:rPr lang="en-US" dirty="0"/>
              <a:t>Cavern crane rigging crew only available for (1) 10 hr. shift per day for 5 days per week.</a:t>
            </a:r>
          </a:p>
          <a:p>
            <a:pPr lvl="1"/>
            <a:r>
              <a:rPr lang="en-US" dirty="0"/>
              <a:t>All cavern crane rigging required for weekend work will need to be finished by end of shift Friday.</a:t>
            </a:r>
          </a:p>
          <a:p>
            <a:pPr lvl="1"/>
            <a:r>
              <a:rPr lang="en-US" dirty="0"/>
              <a:t>Limited or no work is planned for Sunday. This day is needed for shaft inspection and maintenance by SURF and the argon pipe installation.</a:t>
            </a:r>
          </a:p>
          <a:p>
            <a:r>
              <a:rPr lang="en-US" dirty="0"/>
              <a:t>FD1 installation is planned based on (2) 10 hr. shifts per day for </a:t>
            </a:r>
            <a:r>
              <a:rPr lang="en-US" u="sng" dirty="0"/>
              <a:t>4 days per week</a:t>
            </a:r>
            <a:r>
              <a:rPr lang="en-US" dirty="0"/>
              <a:t>. With a minimal Shift-3 over the weekend for testing.</a:t>
            </a:r>
          </a:p>
          <a:p>
            <a:pPr lvl="1"/>
            <a:r>
              <a:rPr lang="en-US" dirty="0"/>
              <a:t>This allows overtime on Friday and Saturday to make up any schedule delays</a:t>
            </a:r>
          </a:p>
          <a:p>
            <a:pPr lvl="1"/>
            <a:r>
              <a:rPr lang="en-US" dirty="0"/>
              <a:t>Consortia can work weekends to test their detectors</a:t>
            </a:r>
          </a:p>
          <a:p>
            <a:pPr lvl="1"/>
            <a:r>
              <a:rPr lang="en-US" dirty="0"/>
              <a:t>The cryogenic detector testing runs 24-7</a:t>
            </a:r>
          </a:p>
          <a:p>
            <a:r>
              <a:rPr lang="en-US" dirty="0"/>
              <a:t>FD2 installation is planned based on (2) 10 hr. shifts per day for </a:t>
            </a:r>
            <a:r>
              <a:rPr lang="en-US" u="sng" dirty="0"/>
              <a:t>6 days per week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Allows concentrated work periods by foreign collaborators.</a:t>
            </a:r>
          </a:p>
          <a:p>
            <a:r>
              <a:rPr lang="en-US" sz="2400" dirty="0"/>
              <a:t>The double deck cages is limited to 31 people and each trip is 20 min so staggered shift starts will be planned.</a:t>
            </a:r>
            <a:endParaRPr lang="en-US" sz="2200" dirty="0"/>
          </a:p>
          <a:p>
            <a:endParaRPr lang="en-US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B78FC80C-5C2E-FE68-6B82-14B21E48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09.12.2023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4A839-2681-93B5-F12A-9141E318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Stewart | FD1 and FD2 Installation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F1EB7-CCEE-4298-655E-66CA311D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9C72E-2A13-EB4D-AD45-6D4E6ACAED8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DFC1B-7FB8-2F68-BB0A-A60F8F01E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130" y="-46091"/>
            <a:ext cx="401905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E2779-9429-E867-AD6D-6292F3A6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130" y="130823"/>
            <a:ext cx="41275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1652-50EA-316E-8616-DB7FACA5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BA84-0799-455F-B2AF-65933817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optimum shift organization will depend on the phase of the far site work. </a:t>
            </a:r>
          </a:p>
          <a:p>
            <a:pPr lvl="1"/>
            <a:r>
              <a:rPr lang="en-US" dirty="0"/>
              <a:t>During cryostat construction it must adapt to the cryostat installers schedule.</a:t>
            </a:r>
          </a:p>
          <a:p>
            <a:pPr lvl="2"/>
            <a:r>
              <a:rPr lang="en-US" dirty="0"/>
              <a:t>Need to evaluate the optimum shift schedule for I&amp;I at this time. </a:t>
            </a:r>
          </a:p>
          <a:p>
            <a:pPr lvl="1"/>
            <a:r>
              <a:rPr lang="en-US" dirty="0"/>
              <a:t>During the cryostat insulation and primary membrane installation it will also adapt to the installers schedule.</a:t>
            </a:r>
          </a:p>
          <a:p>
            <a:pPr lvl="1"/>
            <a:r>
              <a:rPr lang="en-US" dirty="0"/>
              <a:t>During detector installation the needs of the consortia have to be taken into account.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03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BNFDUNEUS">
  <a:themeElements>
    <a:clrScheme name="LBNFDUNE-US 2022">
      <a:dk1>
        <a:srgbClr val="63666A"/>
      </a:dk1>
      <a:lt1>
        <a:sysClr val="window" lastClr="FFFFFF"/>
      </a:lt1>
      <a:dk2>
        <a:srgbClr val="44546A"/>
      </a:dk2>
      <a:lt2>
        <a:srgbClr val="E7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954F7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NFDUNEUS Presentation Template_2023" id="{0B9E11DC-2F7C-45E3-918F-B2BBB76D948D}" vid="{3650A0D4-D44B-4F59-AA81-7B47EE0C8D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1036</Words>
  <Application>Microsoft Macintosh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HGGothicE</vt:lpstr>
      <vt:lpstr>Aptos</vt:lpstr>
      <vt:lpstr>Aptos Display</vt:lpstr>
      <vt:lpstr>Arial</vt:lpstr>
      <vt:lpstr>Calibri</vt:lpstr>
      <vt:lpstr>Helvetica</vt:lpstr>
      <vt:lpstr>Office Theme</vt:lpstr>
      <vt:lpstr>LBNFDUNEUS</vt:lpstr>
      <vt:lpstr>Introduction to FD1 and FD2 Detector installation</vt:lpstr>
      <vt:lpstr>FD detector installation overview</vt:lpstr>
      <vt:lpstr>DUNE Detector Installation Plans</vt:lpstr>
      <vt:lpstr>Labor Planning spreadsheets</vt:lpstr>
      <vt:lpstr>Detector Installation Summary Schedule</vt:lpstr>
      <vt:lpstr>Infrastructure installation</vt:lpstr>
      <vt:lpstr>Basis of Estimates</vt:lpstr>
      <vt:lpstr>Installation Shift Number and Duration</vt:lpstr>
      <vt:lpstr>Shifts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FD1 and FD2 Detector installation</dc:title>
  <dc:creator>Stewart, James</dc:creator>
  <cp:lastModifiedBy>Stewart, James</cp:lastModifiedBy>
  <cp:revision>7</cp:revision>
  <dcterms:created xsi:type="dcterms:W3CDTF">2024-05-13T16:56:55Z</dcterms:created>
  <dcterms:modified xsi:type="dcterms:W3CDTF">2024-05-14T19:07:50Z</dcterms:modified>
</cp:coreProperties>
</file>