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283" r:id="rId5"/>
    <p:sldId id="504" r:id="rId6"/>
    <p:sldId id="543" r:id="rId7"/>
    <p:sldId id="551" r:id="rId8"/>
    <p:sldId id="550" r:id="rId9"/>
    <p:sldId id="552" r:id="rId10"/>
    <p:sldId id="553" r:id="rId11"/>
    <p:sldId id="554" r:id="rId12"/>
    <p:sldId id="298" r:id="rId13"/>
    <p:sldId id="505" r:id="rId14"/>
    <p:sldId id="507" r:id="rId15"/>
    <p:sldId id="508" r:id="rId16"/>
    <p:sldId id="509" r:id="rId17"/>
    <p:sldId id="510" r:id="rId18"/>
    <p:sldId id="511" r:id="rId19"/>
    <p:sldId id="531" r:id="rId20"/>
    <p:sldId id="512" r:id="rId21"/>
    <p:sldId id="513" r:id="rId22"/>
    <p:sldId id="506" r:id="rId23"/>
    <p:sldId id="514" r:id="rId24"/>
    <p:sldId id="541" r:id="rId25"/>
    <p:sldId id="519" r:id="rId26"/>
    <p:sldId id="516" r:id="rId27"/>
    <p:sldId id="517" r:id="rId28"/>
    <p:sldId id="515" r:id="rId29"/>
    <p:sldId id="518" r:id="rId30"/>
    <p:sldId id="520" r:id="rId31"/>
    <p:sldId id="526" r:id="rId32"/>
    <p:sldId id="527" r:id="rId33"/>
    <p:sldId id="528" r:id="rId34"/>
    <p:sldId id="529" r:id="rId35"/>
    <p:sldId id="530" r:id="rId36"/>
    <p:sldId id="533" r:id="rId37"/>
    <p:sldId id="534" r:id="rId38"/>
    <p:sldId id="535" r:id="rId39"/>
    <p:sldId id="536" r:id="rId40"/>
    <p:sldId id="537" r:id="rId41"/>
    <p:sldId id="538" r:id="rId42"/>
    <p:sldId id="544" r:id="rId43"/>
    <p:sldId id="54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AE"/>
    <a:srgbClr val="0073E5"/>
    <a:srgbClr val="A30000"/>
    <a:srgbClr val="7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61" autoAdjust="0"/>
    <p:restoredTop sz="90408" autoAdjust="0"/>
  </p:normalViewPr>
  <p:slideViewPr>
    <p:cSldViewPr snapToGrid="0">
      <p:cViewPr varScale="1">
        <p:scale>
          <a:sx n="111" d="100"/>
          <a:sy n="111" d="100"/>
        </p:scale>
        <p:origin x="912" y="192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0B0A8-DDF3-4C88-905A-DAB2F2668043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74CB0-256C-4899-86A3-2BDBF58B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453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74CB0-256C-4899-86A3-2BDBF58B26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75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49D2C-2CE8-4FAD-AC98-789B55705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17EA9-2647-4975-BA50-B757DA088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8F854-1CA4-4591-B4E0-412DDC59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1907-57F8-4B14-992B-77AC3B124EA2}" type="datetime1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D65F8-DE17-47C2-A492-377B0497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C583C-1AFC-452F-AAAD-9752E1B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681D-9BD2-469C-AFA0-615165977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28B3E-6BEA-4C03-8320-908B6E465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BE28F-7D4D-4555-A1E2-DF40A45FF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F4F90-75C9-4C37-B366-772C26FC6B1E}" type="datetime1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1DF48-570E-4B1B-9B2F-3867817E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F1825-CB87-4A96-89CE-BF7E4E4C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3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ED56DB-5677-4913-80D5-29CDD13BC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4C4AF8-63E0-4B7A-95DA-67D0F2FEF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42D9D-1245-49CD-8842-A571620A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3A91-5C6D-426A-8DB4-9C00CC20AD4A}" type="datetime1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2DFB8-563F-43B3-A563-620A16D8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ACCD8-65FB-4276-8218-4BCCF1F7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7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A68A2-C582-4BE1-B5F3-C67A61B95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18F5-757D-4D8A-99EE-3EF64B94E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E3FD5-3762-48AB-B3E5-74F2C09A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3356-5BCC-47D1-9A7F-01745E858EC9}" type="datetime1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1CFE1-C94C-481B-B8D5-54A2F687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CF514-6B4F-4829-9316-25B246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18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961F0-5074-48AB-AEBA-4F7D07E0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3BB18-AF0A-48C2-AB86-4F2F2A47B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465EC-07D4-43D2-96EC-5105A8536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CC33-C1C7-4715-8811-ECA2A88D17AA}" type="datetime1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8FBA5-44BD-486A-A759-3D10DA35E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B6000-CEFB-45D9-9F82-F743CEC0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76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5C411-CA28-4A03-8587-53326DB1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07A1-7A88-4E11-B6F6-E65C13576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05B81-5986-408E-978D-8310A0590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2432C-D263-4F59-B0F8-EB52C4B1C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1EB-FB38-4C3B-B7A2-7FAEB4699B10}" type="datetime1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6E95E-C400-4776-9DC0-ABFBBDD9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5E741-AB02-460F-B305-EFAE6CC1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47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0EC2E-D24B-4AD5-B022-E304202C5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927A3-5CA7-4B86-88FF-D7F709D9D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C55CD-CBAD-4357-A4D3-C351F19DC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F38AE8-0A23-4566-8301-9359D4E1DB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E789C-1244-4A85-BFF8-DAD2A5DEDC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39C628-46B6-424C-A4F3-D87D9C8C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95B3-BBEF-4CC3-9C95-819A2026CBA5}" type="datetime1">
              <a:rPr lang="en-GB" smtClean="0"/>
              <a:t>13/05/2024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50CF0D-B851-412E-923B-C574D305F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2A6D69-A4B0-44CC-BE5C-4A9A0F4A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0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0D425-4D54-4E1E-98EE-9622001DE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B89DC-D1D8-48BD-A12A-C52EDDADC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8193-5B27-4726-9AF5-28A4285230BF}" type="datetime1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B7628-6A5D-4905-AD87-3FFCB914E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1CAE3-6AA0-42B6-A8BB-34C6478A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81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7CA65E-2412-4E54-9255-B6DEF7B59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E4D-59E9-42CA-B539-270D43322E49}" type="datetime1">
              <a:rPr lang="en-GB" smtClean="0"/>
              <a:t>13/05/2024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2E943-9E0D-4B89-B2ED-FF87735EC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77948-1D93-4A6A-8BB1-DFF8FDB41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44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4D8FD-FF98-4172-8052-5A3BA4F3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5DF48-B8F7-4A5A-8CC4-525934770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78725-0C15-4DDE-BCAB-5C2540014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4CD90-4303-4F7A-871C-D1947753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416B-F5B0-4DC5-96CF-4AE23BAB2C35}" type="datetime1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D57D3-C9A3-4F52-A4B1-9D9EA5DDC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AACD3-5712-4093-9DCC-04C0BD26E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03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9CD3-9E1D-428F-974C-EE384F03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0786DC-7E44-4315-9C26-989EF029B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CCCCD-F26B-4A71-A54F-5C96FBBE2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61989-69AB-4C99-AEEB-2ACD207F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9590-5203-46E7-980F-CD1C64A5D48F}" type="datetime1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398A8-98A9-4CAB-8BD0-25766784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C055A-7458-40A4-8606-70605CB5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26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E94FE-8FEB-4F53-9CC9-0B4D8737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79426-86B8-4429-BF1F-3921E53A8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4D745-91D4-4163-A75A-C062143DD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66B1C-C76F-42D7-8922-E868A7C6284D}" type="datetime1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10128-E345-4BEF-A0B8-322D33D91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34608-7616-4265-8587-90926B967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BA2BF-6468-4228-BD26-7899BDC23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06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269DB-9C1D-41DC-B68C-E4F3FC17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4D5C-006E-4DA7-AFC6-8CCBEE93C08A}" type="slidenum">
              <a:rPr lang="en-GB" smtClean="0"/>
              <a:t>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98A4A0-14F5-417A-9A87-AAE219D10C47}"/>
              </a:ext>
            </a:extLst>
          </p:cNvPr>
          <p:cNvSpPr txBox="1">
            <a:spLocks/>
          </p:cNvSpPr>
          <p:nvPr/>
        </p:nvSpPr>
        <p:spPr>
          <a:xfrm>
            <a:off x="1449351" y="769202"/>
            <a:ext cx="9491003" cy="7293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4600" b="1" dirty="0">
                <a:latin typeface="Arial" panose="020B0604020202020204" pitchFamily="34" charset="0"/>
                <a:cs typeface="Arial" panose="020B0604020202020204" pitchFamily="34" charset="0"/>
              </a:rPr>
              <a:t>BNF Clean Room Infrastructure Installation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4C6DD2-719C-42A2-85B5-2FC22EA11268}"/>
              </a:ext>
            </a:extLst>
          </p:cNvPr>
          <p:cNvSpPr/>
          <p:nvPr/>
        </p:nvSpPr>
        <p:spPr>
          <a:xfrm>
            <a:off x="0" y="6200358"/>
            <a:ext cx="12191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Freitag, Jim Stewart, Bill Miller</a:t>
            </a:r>
            <a:endParaRPr lang="en-GB" sz="16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26930E-506D-4385-B648-4E9C93B71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74" y="1533183"/>
            <a:ext cx="10742649" cy="46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30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Bridge I-Beam #2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20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 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10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B3252-88DD-794A-B099-DEB446331074}"/>
              </a:ext>
            </a:extLst>
          </p:cNvPr>
          <p:cNvSpPr txBox="1"/>
          <p:nvPr/>
        </p:nvSpPr>
        <p:spPr>
          <a:xfrm>
            <a:off x="10999921" y="32183"/>
            <a:ext cx="7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519FAF-D997-B24F-84BB-C7166090ADCF}"/>
              </a:ext>
            </a:extLst>
          </p:cNvPr>
          <p:cNvCxnSpPr/>
          <p:nvPr/>
        </p:nvCxnSpPr>
        <p:spPr>
          <a:xfrm flipH="1">
            <a:off x="9375006" y="2735346"/>
            <a:ext cx="1203158" cy="16555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DBD4EC-9481-6F4E-82A9-0D712444719B}"/>
              </a:ext>
            </a:extLst>
          </p:cNvPr>
          <p:cNvSpPr txBox="1"/>
          <p:nvPr/>
        </p:nvSpPr>
        <p:spPr>
          <a:xfrm>
            <a:off x="9843136" y="2386460"/>
            <a:ext cx="17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Bridge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-Beam#2</a:t>
            </a:r>
          </a:p>
        </p:txBody>
      </p:sp>
    </p:spTree>
    <p:extLst>
      <p:ext uri="{BB962C8B-B14F-4D97-AF65-F5344CB8AC3E}">
        <p14:creationId xmlns:p14="http://schemas.microsoft.com/office/powerpoint/2010/main" val="1459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Bridge Internal Steel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20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 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11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475AB-9EE0-CD48-9AB4-F56C0608D76B}"/>
              </a:ext>
            </a:extLst>
          </p:cNvPr>
          <p:cNvSpPr txBox="1"/>
          <p:nvPr/>
        </p:nvSpPr>
        <p:spPr>
          <a:xfrm>
            <a:off x="10999921" y="32183"/>
            <a:ext cx="7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3C4AA2-630C-C34C-9EF6-C5F836E9DE27}"/>
              </a:ext>
            </a:extLst>
          </p:cNvPr>
          <p:cNvCxnSpPr/>
          <p:nvPr/>
        </p:nvCxnSpPr>
        <p:spPr>
          <a:xfrm flipH="1">
            <a:off x="9677700" y="2632721"/>
            <a:ext cx="1203158" cy="16555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61301D-4405-AF40-BC6C-63C872FB51C2}"/>
              </a:ext>
            </a:extLst>
          </p:cNvPr>
          <p:cNvSpPr txBox="1"/>
          <p:nvPr/>
        </p:nvSpPr>
        <p:spPr>
          <a:xfrm>
            <a:off x="9847754" y="2177147"/>
            <a:ext cx="2066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Bridge internal steel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278E26-4F31-7742-A1DD-7A3A45E4E23B}"/>
              </a:ext>
            </a:extLst>
          </p:cNvPr>
          <p:cNvCxnSpPr>
            <a:cxnSpLocks/>
          </p:cNvCxnSpPr>
          <p:nvPr/>
        </p:nvCxnSpPr>
        <p:spPr>
          <a:xfrm flipH="1">
            <a:off x="9351898" y="2632721"/>
            <a:ext cx="1528960" cy="17478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BF0CAD-520F-6C4F-A756-1FC3DED2099F}"/>
              </a:ext>
            </a:extLst>
          </p:cNvPr>
          <p:cNvCxnSpPr>
            <a:cxnSpLocks/>
          </p:cNvCxnSpPr>
          <p:nvPr/>
        </p:nvCxnSpPr>
        <p:spPr>
          <a:xfrm flipH="1">
            <a:off x="9018869" y="2582189"/>
            <a:ext cx="1642862" cy="18410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F16F3A-1E3B-FB45-A9E7-82FB891BBFD3}"/>
              </a:ext>
            </a:extLst>
          </p:cNvPr>
          <p:cNvCxnSpPr>
            <a:cxnSpLocks/>
          </p:cNvCxnSpPr>
          <p:nvPr/>
        </p:nvCxnSpPr>
        <p:spPr>
          <a:xfrm flipH="1">
            <a:off x="8693067" y="2558382"/>
            <a:ext cx="1962098" cy="195719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269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Bridge Walking Surface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40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 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12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13F81-21E7-B740-A70A-DD9B1C60FBC7}"/>
              </a:ext>
            </a:extLst>
          </p:cNvPr>
          <p:cNvSpPr txBox="1"/>
          <p:nvPr/>
        </p:nvSpPr>
        <p:spPr>
          <a:xfrm>
            <a:off x="10999921" y="32183"/>
            <a:ext cx="7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7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B80E39-24A3-354C-85F1-B0EA85F79126}"/>
              </a:ext>
            </a:extLst>
          </p:cNvPr>
          <p:cNvCxnSpPr/>
          <p:nvPr/>
        </p:nvCxnSpPr>
        <p:spPr>
          <a:xfrm flipH="1">
            <a:off x="9375006" y="2735346"/>
            <a:ext cx="1203158" cy="16555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6716166-F068-F74C-ABA7-D6926AC85851}"/>
              </a:ext>
            </a:extLst>
          </p:cNvPr>
          <p:cNvSpPr txBox="1"/>
          <p:nvPr/>
        </p:nvSpPr>
        <p:spPr>
          <a:xfrm>
            <a:off x="9823885" y="2366014"/>
            <a:ext cx="168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Walking Surface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83EE9-513B-7C4C-BFF1-C78294EE007F}"/>
              </a:ext>
            </a:extLst>
          </p:cNvPr>
          <p:cNvSpPr txBox="1"/>
          <p:nvPr/>
        </p:nvSpPr>
        <p:spPr>
          <a:xfrm>
            <a:off x="144379" y="6248686"/>
            <a:ext cx="575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Walking surface is either a metal decking or a concrete pad </a:t>
            </a:r>
          </a:p>
        </p:txBody>
      </p:sp>
    </p:spTree>
    <p:extLst>
      <p:ext uri="{BB962C8B-B14F-4D97-AF65-F5344CB8AC3E}">
        <p14:creationId xmlns:p14="http://schemas.microsoft.com/office/powerpoint/2010/main" val="3447293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Bridge Guard Rails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20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 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13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A4046-33FE-1D4B-8BB5-13762961A504}"/>
              </a:ext>
            </a:extLst>
          </p:cNvPr>
          <p:cNvSpPr txBox="1"/>
          <p:nvPr/>
        </p:nvSpPr>
        <p:spPr>
          <a:xfrm>
            <a:off x="10999921" y="32183"/>
            <a:ext cx="7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99E059-AB7F-D44F-9352-12FDDA4EC3B9}"/>
              </a:ext>
            </a:extLst>
          </p:cNvPr>
          <p:cNvCxnSpPr>
            <a:cxnSpLocks/>
          </p:cNvCxnSpPr>
          <p:nvPr/>
        </p:nvCxnSpPr>
        <p:spPr>
          <a:xfrm flipH="1">
            <a:off x="9135677" y="2648121"/>
            <a:ext cx="1376412" cy="16441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A41DA72-2A0E-EE4B-9AD9-225C746AC390}"/>
              </a:ext>
            </a:extLst>
          </p:cNvPr>
          <p:cNvSpPr txBox="1"/>
          <p:nvPr/>
        </p:nvSpPr>
        <p:spPr>
          <a:xfrm>
            <a:off x="9913944" y="2246089"/>
            <a:ext cx="119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Guard rails</a:t>
            </a:r>
          </a:p>
        </p:txBody>
      </p:sp>
    </p:spTree>
    <p:extLst>
      <p:ext uri="{BB962C8B-B14F-4D97-AF65-F5344CB8AC3E}">
        <p14:creationId xmlns:p14="http://schemas.microsoft.com/office/powerpoint/2010/main" val="58966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TCO Beams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40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14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06550-280A-4A42-BC4F-FCDB320228B6}"/>
              </a:ext>
            </a:extLst>
          </p:cNvPr>
          <p:cNvSpPr txBox="1"/>
          <p:nvPr/>
        </p:nvSpPr>
        <p:spPr>
          <a:xfrm>
            <a:off x="10999921" y="32183"/>
            <a:ext cx="8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10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3173BF-1B8F-5C4D-8A77-8379A5597E01}"/>
              </a:ext>
            </a:extLst>
          </p:cNvPr>
          <p:cNvCxnSpPr>
            <a:cxnSpLocks/>
          </p:cNvCxnSpPr>
          <p:nvPr/>
        </p:nvCxnSpPr>
        <p:spPr>
          <a:xfrm flipH="1">
            <a:off x="9616443" y="2688410"/>
            <a:ext cx="827772" cy="200990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99B11B-54C6-EF47-8CBD-3C92D9E7D908}"/>
              </a:ext>
            </a:extLst>
          </p:cNvPr>
          <p:cNvSpPr txBox="1"/>
          <p:nvPr/>
        </p:nvSpPr>
        <p:spPr>
          <a:xfrm>
            <a:off x="9823884" y="2319078"/>
            <a:ext cx="124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TCO beams</a:t>
            </a:r>
          </a:p>
        </p:txBody>
      </p:sp>
    </p:spTree>
    <p:extLst>
      <p:ext uri="{BB962C8B-B14F-4D97-AF65-F5344CB8AC3E}">
        <p14:creationId xmlns:p14="http://schemas.microsoft.com/office/powerpoint/2010/main" val="2372284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Bridge-to-Cryostat Structures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40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15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A0C16-3BFB-8D47-B409-67D4255AC978}"/>
              </a:ext>
            </a:extLst>
          </p:cNvPr>
          <p:cNvSpPr txBox="1"/>
          <p:nvPr/>
        </p:nvSpPr>
        <p:spPr>
          <a:xfrm>
            <a:off x="10999921" y="32183"/>
            <a:ext cx="8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12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EC0CEF-C7FF-8E4E-93E1-62B5B117163D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9688285" y="2690182"/>
            <a:ext cx="1166631" cy="13528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C49E79-9789-164D-A3AF-CAD06ECFC5D5}"/>
              </a:ext>
            </a:extLst>
          </p:cNvPr>
          <p:cNvSpPr txBox="1"/>
          <p:nvPr/>
        </p:nvSpPr>
        <p:spPr>
          <a:xfrm>
            <a:off x="9880258" y="2320850"/>
            <a:ext cx="1949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Walkway Structure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32D2F9-C714-4590-A1F6-8B02A5749BC6}"/>
              </a:ext>
            </a:extLst>
          </p:cNvPr>
          <p:cNvSpPr/>
          <p:nvPr/>
        </p:nvSpPr>
        <p:spPr>
          <a:xfrm>
            <a:off x="9044472" y="4043040"/>
            <a:ext cx="1287625" cy="671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5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Floor for 4850L Changing Room/Walkway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80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16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115308-0B70-4894-9C9D-80EB1C7E75DB}"/>
              </a:ext>
            </a:extLst>
          </p:cNvPr>
          <p:cNvSpPr/>
          <p:nvPr/>
        </p:nvSpPr>
        <p:spPr>
          <a:xfrm>
            <a:off x="9013370" y="4055706"/>
            <a:ext cx="1287625" cy="671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7C642E-E5A5-974B-84B5-3DD7BF6EAEE9}"/>
              </a:ext>
            </a:extLst>
          </p:cNvPr>
          <p:cNvCxnSpPr>
            <a:cxnSpLocks/>
            <a:stCxn id="11" idx="2"/>
            <a:endCxn id="4" idx="0"/>
          </p:cNvCxnSpPr>
          <p:nvPr/>
        </p:nvCxnSpPr>
        <p:spPr>
          <a:xfrm>
            <a:off x="8167220" y="2191920"/>
            <a:ext cx="1489963" cy="18637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2445C48-68CE-8546-8CB2-9CB58BBE91F3}"/>
              </a:ext>
            </a:extLst>
          </p:cNvPr>
          <p:cNvSpPr txBox="1"/>
          <p:nvPr/>
        </p:nvSpPr>
        <p:spPr>
          <a:xfrm>
            <a:off x="6717400" y="1822588"/>
            <a:ext cx="289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Changing room floor support</a:t>
            </a:r>
          </a:p>
        </p:txBody>
      </p:sp>
    </p:spTree>
    <p:extLst>
      <p:ext uri="{BB962C8B-B14F-4D97-AF65-F5344CB8AC3E}">
        <p14:creationId xmlns:p14="http://schemas.microsoft.com/office/powerpoint/2010/main" val="915766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Cleanroom Crane (Mechanical)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80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Cleanroom Crane Power and Commission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80Hrs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17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C3D82D-F9F9-6F4B-B5F8-76DCC1FAF5F6}"/>
              </a:ext>
            </a:extLst>
          </p:cNvPr>
          <p:cNvSpPr txBox="1"/>
          <p:nvPr/>
        </p:nvSpPr>
        <p:spPr>
          <a:xfrm>
            <a:off x="9339802" y="4895091"/>
            <a:ext cx="2652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-Activities are in parallel</a:t>
            </a:r>
          </a:p>
          <a:p>
            <a:r>
              <a:rPr lang="en-US" dirty="0"/>
              <a:t>-Commission should be in parallel to the next step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274423-4B57-9D42-BA57-1EA8879AA151}"/>
              </a:ext>
            </a:extLst>
          </p:cNvPr>
          <p:cNvSpPr txBox="1"/>
          <p:nvPr/>
        </p:nvSpPr>
        <p:spPr>
          <a:xfrm>
            <a:off x="10999921" y="32183"/>
            <a:ext cx="992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16</a:t>
            </a:r>
          </a:p>
          <a:p>
            <a:r>
              <a:rPr lang="en-US" dirty="0"/>
              <a:t>Month 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2C82B6-DE8E-4230-A98B-0B2ADE70BC2A}"/>
              </a:ext>
            </a:extLst>
          </p:cNvPr>
          <p:cNvSpPr/>
          <p:nvPr/>
        </p:nvSpPr>
        <p:spPr>
          <a:xfrm>
            <a:off x="5414045" y="2768028"/>
            <a:ext cx="3387831" cy="17543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09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Assemble/Install North and South APA Towers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120 </a:t>
            </a:r>
            <a:r>
              <a:rPr lang="en-US" sz="2000" dirty="0" err="1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 work days)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18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0126F-6878-4141-8EAB-8B85E561D583}"/>
              </a:ext>
            </a:extLst>
          </p:cNvPr>
          <p:cNvSpPr txBox="1"/>
          <p:nvPr/>
        </p:nvSpPr>
        <p:spPr>
          <a:xfrm>
            <a:off x="10999921" y="32183"/>
            <a:ext cx="8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4C00FD-F16D-BA4F-8E17-E3E84A18E44B}"/>
              </a:ext>
            </a:extLst>
          </p:cNvPr>
          <p:cNvCxnSpPr>
            <a:cxnSpLocks/>
          </p:cNvCxnSpPr>
          <p:nvPr/>
        </p:nvCxnSpPr>
        <p:spPr>
          <a:xfrm flipH="1">
            <a:off x="8926286" y="1650011"/>
            <a:ext cx="105166" cy="25818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C28F9ED-B255-5C47-A502-948914D10DAD}"/>
              </a:ext>
            </a:extLst>
          </p:cNvPr>
          <p:cNvSpPr txBox="1"/>
          <p:nvPr/>
        </p:nvSpPr>
        <p:spPr>
          <a:xfrm>
            <a:off x="8610598" y="1258771"/>
            <a:ext cx="841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Towers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2C741C-4666-1D4B-81C8-0A30EDF1171E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931515" y="1628103"/>
            <a:ext cx="1099936" cy="24945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332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Cleanroom I-Beam #1&amp;2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40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 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19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24DFC8-D795-FC44-BA0C-FFC674186804}"/>
              </a:ext>
            </a:extLst>
          </p:cNvPr>
          <p:cNvSpPr txBox="1"/>
          <p:nvPr/>
        </p:nvSpPr>
        <p:spPr>
          <a:xfrm>
            <a:off x="10999921" y="32183"/>
            <a:ext cx="8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24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0597FE-27D3-8F43-91A9-E775603AC910}"/>
              </a:ext>
            </a:extLst>
          </p:cNvPr>
          <p:cNvCxnSpPr/>
          <p:nvPr/>
        </p:nvCxnSpPr>
        <p:spPr>
          <a:xfrm flipH="1">
            <a:off x="8405207" y="1690816"/>
            <a:ext cx="1203158" cy="16555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2349B97-5D48-8F46-AFA0-CF652BD57B46}"/>
              </a:ext>
            </a:extLst>
          </p:cNvPr>
          <p:cNvSpPr txBox="1"/>
          <p:nvPr/>
        </p:nvSpPr>
        <p:spPr>
          <a:xfrm>
            <a:off x="9006786" y="124209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-Beam #1 and #2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E4B864-113C-E842-9BFF-BF2FEE47A3EB}"/>
              </a:ext>
            </a:extLst>
          </p:cNvPr>
          <p:cNvCxnSpPr>
            <a:cxnSpLocks/>
          </p:cNvCxnSpPr>
          <p:nvPr/>
        </p:nvCxnSpPr>
        <p:spPr>
          <a:xfrm flipH="1">
            <a:off x="7508454" y="1690816"/>
            <a:ext cx="2099911" cy="16555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5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87D478-5FD5-4239-B134-B35075A3EB0A}"/>
              </a:ext>
            </a:extLst>
          </p:cNvPr>
          <p:cNvSpPr/>
          <p:nvPr/>
        </p:nvSpPr>
        <p:spPr>
          <a:xfrm>
            <a:off x="0" y="153310"/>
            <a:ext cx="6442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Manpower and time resources</a:t>
            </a:r>
            <a:endParaRPr lang="en-GB" sz="3200" baseline="30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7D478-5FD5-4239-B134-B35075A3EB0A}"/>
              </a:ext>
            </a:extLst>
          </p:cNvPr>
          <p:cNvSpPr/>
          <p:nvPr/>
        </p:nvSpPr>
        <p:spPr>
          <a:xfrm>
            <a:off x="436282" y="782106"/>
            <a:ext cx="11504706" cy="5986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will be done in shifts</a:t>
            </a:r>
          </a:p>
          <a:p>
            <a:endParaRPr lang="en-GB" sz="11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1</a:t>
            </a: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Day shift		05:00 to 15:00		Monday to Thursday (7h/d at 4d/w)	Services available: 3 riggers and 2 surveyor</a:t>
            </a:r>
            <a:endParaRPr lang="en-GB" sz="500" b="1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2</a:t>
            </a: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Evening shift 		13:00 to 23:00 	Monday to Thursday (7h/d at 4d/w)	Services available: 3 riggers</a:t>
            </a:r>
            <a:endParaRPr lang="en-GB" sz="5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3 </a:t>
            </a: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Day shift from 		06:00 to 16:00		Friday to Saturday     (7h/d at 2d/w)	Service available:   2 riggers</a:t>
            </a:r>
          </a:p>
          <a:p>
            <a:endParaRPr lang="en-GB" sz="11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 (per shift)</a:t>
            </a:r>
          </a:p>
          <a:p>
            <a:endParaRPr lang="en-GB" sz="105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GB" sz="11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CERN Supervisor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Shift Manager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Safety Officer</a:t>
            </a:r>
          </a:p>
          <a:p>
            <a:endParaRPr lang="en-US" sz="11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Subcontractor Technicians </a:t>
            </a:r>
            <a:endParaRPr lang="en-GB" sz="11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Main Technicians (3 teams of 2 persons)		Including one lead technician </a:t>
            </a:r>
          </a:p>
          <a:p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To assemble the 4 main pieces in the gabarits, and at its final location. Mainly placing bolts by hand.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Bolt Tightening Technicians (3 teams of 2 persons)</a:t>
            </a:r>
          </a:p>
          <a:p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To tighten the bolts </a:t>
            </a:r>
          </a:p>
          <a:p>
            <a:endParaRPr lang="en-GB" sz="11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I&amp;I Core Technicians 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Bolt Tightening Technicians (2 team of 2 persons)	</a:t>
            </a:r>
            <a:r>
              <a:rPr lang="en-GB" sz="1100" b="1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3</a:t>
            </a:r>
          </a:p>
          <a:p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To tighten the remaining bolts</a:t>
            </a:r>
            <a:endParaRPr lang="en-GB" sz="1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G10 Technicians (1 team of 2 persons)</a:t>
            </a:r>
          </a:p>
          <a:p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To glue the G10 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Woodwork Technician (1 team of 2 persons)</a:t>
            </a:r>
          </a:p>
          <a:p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To do the woodwork and the polystyrene </a:t>
            </a:r>
          </a:p>
          <a:p>
            <a:endParaRPr lang="en-GB" sz="11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</a:t>
            </a:r>
            <a:r>
              <a:rPr lang="en-GB" sz="1100" dirty="0">
                <a:solidFill>
                  <a:srgbClr val="005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20+3</a:t>
            </a:r>
            <a:r>
              <a:rPr lang="en-GB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persons/shift</a:t>
            </a:r>
          </a:p>
          <a:p>
            <a:endParaRPr lang="en-GB" sz="11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/>
            <a:r>
              <a:rPr lang="en-GB" sz="1100" b="1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assumptions</a:t>
            </a:r>
            <a:r>
              <a:rPr lang="en-GB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Warm structure in 	</a:t>
            </a:r>
            <a:r>
              <a:rPr lang="en-GB" sz="1100" b="1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 </a:t>
            </a:r>
            <a:r>
              <a:rPr lang="en-GB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(2’200h at 56h/w)</a:t>
            </a:r>
          </a:p>
          <a:p>
            <a:pPr marL="3829050" lvl="8" indent="-17145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		  </a:t>
            </a:r>
            <a:r>
              <a:rPr lang="en-US" sz="1100" b="1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</a:p>
          <a:p>
            <a:pPr marL="3829050" lvl="8" indent="-17145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wall 		    </a:t>
            </a:r>
            <a:r>
              <a:rPr lang="en-US" sz="1100" b="1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(per wall)</a:t>
            </a:r>
          </a:p>
          <a:p>
            <a:pPr marL="3829050" lvl="8" indent="-17145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portals 		  </a:t>
            </a:r>
            <a:r>
              <a:rPr lang="en-US" sz="1100" b="1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en-US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</a:p>
          <a:p>
            <a:pPr marL="3829050" lvl="8" indent="-17145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Skin		  </a:t>
            </a:r>
            <a:r>
              <a:rPr lang="bg-BG" sz="1100" b="1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(</a:t>
            </a:r>
            <a:r>
              <a:rPr lang="bg-BG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560</a:t>
            </a:r>
            <a:r>
              <a:rPr lang="en-US" sz="1100" i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for 560 plates)</a:t>
            </a:r>
            <a:endParaRPr lang="en-GB" sz="1100" i="1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85E060-B99F-E649-97A5-C97999D9508C}"/>
              </a:ext>
            </a:extLst>
          </p:cNvPr>
          <p:cNvSpPr/>
          <p:nvPr/>
        </p:nvSpPr>
        <p:spPr>
          <a:xfrm rot="20072745">
            <a:off x="1274621" y="2497978"/>
            <a:ext cx="964276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Needs Updated</a:t>
            </a:r>
          </a:p>
        </p:txBody>
      </p:sp>
    </p:spTree>
    <p:extLst>
      <p:ext uri="{BB962C8B-B14F-4D97-AF65-F5344CB8AC3E}">
        <p14:creationId xmlns:p14="http://schemas.microsoft.com/office/powerpoint/2010/main" val="3406155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Cleanroom Roof 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40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20</a:t>
            </a:fld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0BF2EE-09BD-EA4A-BA10-959B88A307A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958138" y="1439397"/>
            <a:ext cx="1890883" cy="18848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AA73ED8-C588-7F4A-91A5-D79CEDCC68DF}"/>
              </a:ext>
            </a:extLst>
          </p:cNvPr>
          <p:cNvSpPr txBox="1"/>
          <p:nvPr/>
        </p:nvSpPr>
        <p:spPr>
          <a:xfrm>
            <a:off x="8771129" y="1070065"/>
            <a:ext cx="215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 roof internal steel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D0DD75-770B-9C4D-99B1-515BA8873F17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8479631" y="1439397"/>
            <a:ext cx="1369390" cy="17919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35C1EDE-2452-B44B-895E-93012FAE5A9C}"/>
              </a:ext>
            </a:extLst>
          </p:cNvPr>
          <p:cNvSpPr txBox="1"/>
          <p:nvPr/>
        </p:nvSpPr>
        <p:spPr>
          <a:xfrm>
            <a:off x="10999921" y="32183"/>
            <a:ext cx="8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26</a:t>
            </a:r>
          </a:p>
        </p:txBody>
      </p:sp>
    </p:spTree>
    <p:extLst>
      <p:ext uri="{BB962C8B-B14F-4D97-AF65-F5344CB8AC3E}">
        <p14:creationId xmlns:p14="http://schemas.microsoft.com/office/powerpoint/2010/main" val="3053363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Raised Platform Supports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60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21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A944E-6B92-2841-B799-F20A5B05C448}"/>
              </a:ext>
            </a:extLst>
          </p:cNvPr>
          <p:cNvSpPr txBox="1"/>
          <p:nvPr/>
        </p:nvSpPr>
        <p:spPr>
          <a:xfrm>
            <a:off x="8434838" y="109980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Floor supports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F06814-BE0A-7A4B-96BA-4D3D0944C8A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677152" y="1469140"/>
            <a:ext cx="1529692" cy="226466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4F34D2-CDEA-9245-BDBD-E3FFD769D5D1}"/>
              </a:ext>
            </a:extLst>
          </p:cNvPr>
          <p:cNvSpPr txBox="1"/>
          <p:nvPr/>
        </p:nvSpPr>
        <p:spPr>
          <a:xfrm>
            <a:off x="10999921" y="32183"/>
            <a:ext cx="8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29</a:t>
            </a:r>
          </a:p>
        </p:txBody>
      </p:sp>
    </p:spTree>
    <p:extLst>
      <p:ext uri="{BB962C8B-B14F-4D97-AF65-F5344CB8AC3E}">
        <p14:creationId xmlns:p14="http://schemas.microsoft.com/office/powerpoint/2010/main" val="1680421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Raised Platform Decking and Walkways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60 </a:t>
            </a:r>
            <a:r>
              <a:rPr lang="en-US" sz="2000" dirty="0" err="1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22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9E2B92-479F-D94E-9062-6EBFD6101F02}"/>
              </a:ext>
            </a:extLst>
          </p:cNvPr>
          <p:cNvSpPr txBox="1"/>
          <p:nvPr/>
        </p:nvSpPr>
        <p:spPr>
          <a:xfrm>
            <a:off x="10999921" y="32183"/>
            <a:ext cx="8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31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3BFA1-F5D1-47D5-A676-03F8833E9030}"/>
              </a:ext>
            </a:extLst>
          </p:cNvPr>
          <p:cNvSpPr txBox="1"/>
          <p:nvPr/>
        </p:nvSpPr>
        <p:spPr>
          <a:xfrm>
            <a:off x="8610600" y="984839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Floor decking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DB8D89-BDA2-4CBF-8D73-78EB4E36F88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185150" y="1354171"/>
            <a:ext cx="1146962" cy="250027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61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Raised Platform Railings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60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23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35375-B541-4F4A-8185-03AAA675BA1B}"/>
              </a:ext>
            </a:extLst>
          </p:cNvPr>
          <p:cNvSpPr txBox="1"/>
          <p:nvPr/>
        </p:nvSpPr>
        <p:spPr>
          <a:xfrm>
            <a:off x="10999921" y="284211"/>
            <a:ext cx="8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46BBD-7501-461C-ABC9-B7622D3C7515}"/>
              </a:ext>
            </a:extLst>
          </p:cNvPr>
          <p:cNvSpPr txBox="1"/>
          <p:nvPr/>
        </p:nvSpPr>
        <p:spPr>
          <a:xfrm>
            <a:off x="8610600" y="984839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Railings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0E7C7C-AEDF-4235-8EC1-3AC40FCCAD28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185151" y="1354171"/>
            <a:ext cx="875252" cy="250027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836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Raised Platform Stairs and Ships Ladders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60 </a:t>
            </a:r>
            <a:r>
              <a:rPr lang="en-US" sz="2000" dirty="0" err="1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 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24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DDCAB-7B75-B048-8393-0E25FC9E3B24}"/>
              </a:ext>
            </a:extLst>
          </p:cNvPr>
          <p:cNvSpPr txBox="1"/>
          <p:nvPr/>
        </p:nvSpPr>
        <p:spPr>
          <a:xfrm>
            <a:off x="10932809" y="136525"/>
            <a:ext cx="992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35</a:t>
            </a:r>
          </a:p>
          <a:p>
            <a:r>
              <a:rPr lang="en-US" dirty="0"/>
              <a:t>Month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7D91A-6FBB-4E22-AFC1-343898E0E417}"/>
              </a:ext>
            </a:extLst>
          </p:cNvPr>
          <p:cNvSpPr txBox="1"/>
          <p:nvPr/>
        </p:nvSpPr>
        <p:spPr>
          <a:xfrm>
            <a:off x="8293100" y="1151354"/>
            <a:ext cx="246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Ships Ladders/monorails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FB5C67-C716-43C9-A18F-E0BAD7398E14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775700" y="1520686"/>
            <a:ext cx="749300" cy="16479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069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Cleanroom West Wall Truss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80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25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ED6A7-7FA7-A748-808F-8D5D0B696E6A}"/>
              </a:ext>
            </a:extLst>
          </p:cNvPr>
          <p:cNvSpPr txBox="1"/>
          <p:nvPr/>
        </p:nvSpPr>
        <p:spPr>
          <a:xfrm>
            <a:off x="8076095" y="1040353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Truss West wall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7C838F-99F2-E748-B99F-976FE8555A95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889750" y="1409685"/>
            <a:ext cx="1998908" cy="28575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343BEF-B124-1146-B6F6-BE4187ED897D}"/>
              </a:ext>
            </a:extLst>
          </p:cNvPr>
          <p:cNvSpPr txBox="1"/>
          <p:nvPr/>
        </p:nvSpPr>
        <p:spPr>
          <a:xfrm>
            <a:off x="11199932" y="60547"/>
            <a:ext cx="8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42</a:t>
            </a:r>
          </a:p>
        </p:txBody>
      </p:sp>
    </p:spTree>
    <p:extLst>
      <p:ext uri="{BB962C8B-B14F-4D97-AF65-F5344CB8AC3E}">
        <p14:creationId xmlns:p14="http://schemas.microsoft.com/office/powerpoint/2010/main" val="3094176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Rails, Hoists, and Trollies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40 </a:t>
            </a:r>
            <a:r>
              <a:rPr lang="en-US" sz="2000" dirty="0" err="1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 </a:t>
            </a:r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26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57529-1601-E744-94DB-68B0A2965E49}"/>
              </a:ext>
            </a:extLst>
          </p:cNvPr>
          <p:cNvSpPr txBox="1"/>
          <p:nvPr/>
        </p:nvSpPr>
        <p:spPr>
          <a:xfrm>
            <a:off x="10932809" y="136525"/>
            <a:ext cx="8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43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ED968-E18C-446A-A5F7-2909BE8E1644}"/>
              </a:ext>
            </a:extLst>
          </p:cNvPr>
          <p:cNvSpPr txBox="1"/>
          <p:nvPr/>
        </p:nvSpPr>
        <p:spPr>
          <a:xfrm>
            <a:off x="8076095" y="1040353"/>
            <a:ext cx="300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Assembly Rails/ Hoists/trollies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44B70A-B545-4051-97F3-6BA823AA3FCC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8788400" y="1409685"/>
            <a:ext cx="789934" cy="23114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893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Cleanroom East Wall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80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END PHASE 1 CLEAN ROOM CONSTRUCTION</a:t>
            </a: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27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F81C45-BC47-904C-A155-EB687597E46B}"/>
              </a:ext>
            </a:extLst>
          </p:cNvPr>
          <p:cNvSpPr txBox="1"/>
          <p:nvPr/>
        </p:nvSpPr>
        <p:spPr>
          <a:xfrm>
            <a:off x="-1" y="5103628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the gaps between the cryostat and the cavern are sealed with plastic sheet.</a:t>
            </a:r>
          </a:p>
          <a:p>
            <a:r>
              <a:rPr lang="en-US" dirty="0"/>
              <a:t>The cryostat wall may be cleaned at this time if it is really dirty.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98E738-C167-9A44-A2D8-15AA2306C362}"/>
              </a:ext>
            </a:extLst>
          </p:cNvPr>
          <p:cNvSpPr txBox="1"/>
          <p:nvPr/>
        </p:nvSpPr>
        <p:spPr>
          <a:xfrm>
            <a:off x="10029060" y="1108087"/>
            <a:ext cx="205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Seal cryostat to wall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B0FF58-B1B6-8540-990E-495BFBA62A49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0133045" y="1477419"/>
            <a:ext cx="922386" cy="30759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541690A-FF0A-A14F-8584-A8A418A044FA}"/>
              </a:ext>
            </a:extLst>
          </p:cNvPr>
          <p:cNvSpPr txBox="1"/>
          <p:nvPr/>
        </p:nvSpPr>
        <p:spPr>
          <a:xfrm>
            <a:off x="11199932" y="60547"/>
            <a:ext cx="8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46</a:t>
            </a:r>
          </a:p>
        </p:txBody>
      </p:sp>
    </p:spTree>
    <p:extLst>
      <p:ext uri="{BB962C8B-B14F-4D97-AF65-F5344CB8AC3E}">
        <p14:creationId xmlns:p14="http://schemas.microsoft.com/office/powerpoint/2010/main" val="637310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APA Assembly Fixtures #1&amp;2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80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Cleanroom sprinklers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xx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pPr lvl="1"/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BEGIN PHASE 2 CLEAN ROOM CONSTRUCTION</a:t>
            </a: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28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10C130-6B14-304C-9234-E9563915C581}"/>
              </a:ext>
            </a:extLst>
          </p:cNvPr>
          <p:cNvSpPr txBox="1"/>
          <p:nvPr/>
        </p:nvSpPr>
        <p:spPr>
          <a:xfrm>
            <a:off x="10982425" y="60547"/>
            <a:ext cx="104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0E4233-FD79-4437-A938-87F8FC1F64ED}"/>
              </a:ext>
            </a:extLst>
          </p:cNvPr>
          <p:cNvSpPr txBox="1"/>
          <p:nvPr/>
        </p:nvSpPr>
        <p:spPr>
          <a:xfrm>
            <a:off x="9070211" y="733780"/>
            <a:ext cx="176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 4 fixtures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D05F48-B9AF-4EFD-AEE5-5CFADDDDC14C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8092751" y="1103112"/>
            <a:ext cx="1861378" cy="35995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723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Temporary Cleanroom Power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80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29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A5E617-A317-1B47-A6EE-7B9D82714B60}"/>
              </a:ext>
            </a:extLst>
          </p:cNvPr>
          <p:cNvSpPr txBox="1"/>
          <p:nvPr/>
        </p:nvSpPr>
        <p:spPr>
          <a:xfrm>
            <a:off x="10982425" y="60547"/>
            <a:ext cx="104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E1C608-3B49-45AD-81E3-AA33D56AC64D}"/>
              </a:ext>
            </a:extLst>
          </p:cNvPr>
          <p:cNvSpPr txBox="1"/>
          <p:nvPr/>
        </p:nvSpPr>
        <p:spPr>
          <a:xfrm>
            <a:off x="9070211" y="733780"/>
            <a:ext cx="1337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Cleanroom Power Carts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7A5F3B-382E-49CB-AFAB-5CD18D0B6BF4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564016" y="1380111"/>
            <a:ext cx="2174915" cy="41809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47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ED36D-922C-3D4E-8273-26E638FB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and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F345C-31F6-6442-A752-66E3D7AF9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Cold boxes are constructed in parallel to the cryostat steel and are installed as step 1.</a:t>
            </a:r>
          </a:p>
          <a:p>
            <a:pPr lvl="1"/>
            <a:r>
              <a:rPr lang="en-US" dirty="0"/>
              <a:t>How much of the cold boxes will be assembled on the surface?</a:t>
            </a:r>
          </a:p>
          <a:p>
            <a:pPr lvl="1"/>
            <a:r>
              <a:rPr lang="en-US" dirty="0"/>
              <a:t>How much of the steel is fabricated at a factory and how much is self performed?</a:t>
            </a:r>
          </a:p>
          <a:p>
            <a:r>
              <a:rPr lang="en-US" dirty="0"/>
              <a:t>Do we want to install a small 2t bridge crane under the 4850 changing room so the room can stay in place when David installs his equipment?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49F65-3017-0045-9A9A-FC142122F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574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30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698740-62DD-4571-9E5A-AD38F4613A75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APA Assembly Fixtures #3&amp;4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80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2D0DE-812A-7B46-97B4-72FE913187B8}"/>
              </a:ext>
            </a:extLst>
          </p:cNvPr>
          <p:cNvSpPr txBox="1"/>
          <p:nvPr/>
        </p:nvSpPr>
        <p:spPr>
          <a:xfrm>
            <a:off x="9070211" y="733780"/>
            <a:ext cx="176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 4 fixtures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CB319-EDA5-864E-851A-FD2E960DA898}"/>
              </a:ext>
            </a:extLst>
          </p:cNvPr>
          <p:cNvSpPr txBox="1"/>
          <p:nvPr/>
        </p:nvSpPr>
        <p:spPr>
          <a:xfrm>
            <a:off x="11149713" y="136525"/>
            <a:ext cx="104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17</a:t>
            </a:r>
          </a:p>
          <a:p>
            <a:r>
              <a:rPr lang="en-US" dirty="0"/>
              <a:t>Month 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CB13E5-A1D2-4322-BF49-C5724497AC31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8972550" y="1103112"/>
            <a:ext cx="981579" cy="38625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384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8AEBD9-FF27-4818-B585-11BED2B470F0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CPA Assembly Fixture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80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D94CE-168F-8F4E-95E0-EBADF039241C}"/>
              </a:ext>
            </a:extLst>
          </p:cNvPr>
          <p:cNvSpPr txBox="1"/>
          <p:nvPr/>
        </p:nvSpPr>
        <p:spPr>
          <a:xfrm>
            <a:off x="9070211" y="733780"/>
            <a:ext cx="176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CPA assembly fixture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09155E-8A74-3A46-9421-3168AB839E95}"/>
              </a:ext>
            </a:extLst>
          </p:cNvPr>
          <p:cNvCxnSpPr>
            <a:cxnSpLocks/>
          </p:cNvCxnSpPr>
          <p:nvPr/>
        </p:nvCxnSpPr>
        <p:spPr>
          <a:xfrm flipH="1">
            <a:off x="7507705" y="1305527"/>
            <a:ext cx="2249413" cy="34397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71A2B96-F599-F046-813C-6C5569F13548}"/>
              </a:ext>
            </a:extLst>
          </p:cNvPr>
          <p:cNvSpPr txBox="1"/>
          <p:nvPr/>
        </p:nvSpPr>
        <p:spPr>
          <a:xfrm>
            <a:off x="11149713" y="136525"/>
            <a:ext cx="104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BE874-32B6-8741-B822-A5C35E726DE0}"/>
              </a:ext>
            </a:extLst>
          </p:cNvPr>
          <p:cNvSpPr txBox="1"/>
          <p:nvPr/>
        </p:nvSpPr>
        <p:spPr>
          <a:xfrm>
            <a:off x="9944655" y="2280317"/>
            <a:ext cx="2059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is the jib crane installed?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57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4910L Material Airlock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80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32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8F805-D955-1643-A8CF-1C7795AE1EF5}"/>
              </a:ext>
            </a:extLst>
          </p:cNvPr>
          <p:cNvSpPr txBox="1"/>
          <p:nvPr/>
        </p:nvSpPr>
        <p:spPr>
          <a:xfrm>
            <a:off x="5871106" y="958504"/>
            <a:ext cx="176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262CB3-CFCD-094B-BC16-1BDA523E068E}"/>
              </a:ext>
            </a:extLst>
          </p:cNvPr>
          <p:cNvCxnSpPr>
            <a:cxnSpLocks/>
          </p:cNvCxnSpPr>
          <p:nvPr/>
        </p:nvCxnSpPr>
        <p:spPr>
          <a:xfrm flipH="1">
            <a:off x="5632450" y="1392154"/>
            <a:ext cx="463551" cy="31607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FC1DAA-8090-C24E-89F4-288A10BC434D}"/>
              </a:ext>
            </a:extLst>
          </p:cNvPr>
          <p:cNvSpPr txBox="1"/>
          <p:nvPr/>
        </p:nvSpPr>
        <p:spPr>
          <a:xfrm>
            <a:off x="11149713" y="271278"/>
            <a:ext cx="104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25</a:t>
            </a:r>
          </a:p>
        </p:txBody>
      </p:sp>
    </p:spTree>
    <p:extLst>
      <p:ext uri="{BB962C8B-B14F-4D97-AF65-F5344CB8AC3E}">
        <p14:creationId xmlns:p14="http://schemas.microsoft.com/office/powerpoint/2010/main" val="1673197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4910L Changing Room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40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33</a:t>
            </a:fld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8FACE7-C20A-3548-9A37-9434ED4D951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965951" y="1187479"/>
            <a:ext cx="2192378" cy="41274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0D0BD30-82EF-2445-8B60-62483411AB46}"/>
              </a:ext>
            </a:extLst>
          </p:cNvPr>
          <p:cNvSpPr txBox="1"/>
          <p:nvPr/>
        </p:nvSpPr>
        <p:spPr>
          <a:xfrm>
            <a:off x="11149713" y="271278"/>
            <a:ext cx="104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33</a:t>
            </a:r>
          </a:p>
          <a:p>
            <a:r>
              <a:rPr lang="en-US" dirty="0"/>
              <a:t>Month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47B3C-DA3F-AE46-AA27-B2E09300D851}"/>
              </a:ext>
            </a:extLst>
          </p:cNvPr>
          <p:cNvSpPr txBox="1"/>
          <p:nvPr/>
        </p:nvSpPr>
        <p:spPr>
          <a:xfrm>
            <a:off x="8075596" y="818147"/>
            <a:ext cx="216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Changing room 4910</a:t>
            </a:r>
          </a:p>
        </p:txBody>
      </p:sp>
    </p:spTree>
    <p:extLst>
      <p:ext uri="{BB962C8B-B14F-4D97-AF65-F5344CB8AC3E}">
        <p14:creationId xmlns:p14="http://schemas.microsoft.com/office/powerpoint/2010/main" val="602257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Walking Surface Over Cold Boxes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60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34</a:t>
            </a:fld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26AB18-09BE-0342-A7F7-5D090EFD17A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609475" y="1187479"/>
            <a:ext cx="5548854" cy="41160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167AAAA-9A67-1D4C-BFBE-9FCE3083C258}"/>
              </a:ext>
            </a:extLst>
          </p:cNvPr>
          <p:cNvSpPr txBox="1"/>
          <p:nvPr/>
        </p:nvSpPr>
        <p:spPr>
          <a:xfrm>
            <a:off x="11149713" y="271278"/>
            <a:ext cx="104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D4638-B723-114A-BF8E-4782E6832F71}"/>
              </a:ext>
            </a:extLst>
          </p:cNvPr>
          <p:cNvSpPr txBox="1"/>
          <p:nvPr/>
        </p:nvSpPr>
        <p:spPr>
          <a:xfrm>
            <a:off x="8075596" y="818147"/>
            <a:ext cx="216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 box platform</a:t>
            </a:r>
          </a:p>
        </p:txBody>
      </p:sp>
    </p:spTree>
    <p:extLst>
      <p:ext uri="{BB962C8B-B14F-4D97-AF65-F5344CB8AC3E}">
        <p14:creationId xmlns:p14="http://schemas.microsoft.com/office/powerpoint/2010/main" val="3730512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Remaining Roof and Wall Covering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160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35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E01DC-346C-0B4A-BE58-74A82A3B37AE}"/>
              </a:ext>
            </a:extLst>
          </p:cNvPr>
          <p:cNvSpPr txBox="1"/>
          <p:nvPr/>
        </p:nvSpPr>
        <p:spPr>
          <a:xfrm>
            <a:off x="10671944" y="2210270"/>
            <a:ext cx="1217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 wall</a:t>
            </a:r>
          </a:p>
          <a:p>
            <a:r>
              <a:rPr lang="en-US" dirty="0"/>
              <a:t>South wall </a:t>
            </a:r>
          </a:p>
          <a:p>
            <a:r>
              <a:rPr lang="en-US" dirty="0"/>
              <a:t>West wall</a:t>
            </a:r>
          </a:p>
          <a:p>
            <a:r>
              <a:rPr lang="en-US" dirty="0"/>
              <a:t>Roof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FD1C8-1A8B-E746-8D3D-B7217664848B}"/>
              </a:ext>
            </a:extLst>
          </p:cNvPr>
          <p:cNvSpPr txBox="1"/>
          <p:nvPr/>
        </p:nvSpPr>
        <p:spPr>
          <a:xfrm>
            <a:off x="11149713" y="271278"/>
            <a:ext cx="104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44</a:t>
            </a:r>
          </a:p>
        </p:txBody>
      </p:sp>
    </p:spTree>
    <p:extLst>
      <p:ext uri="{BB962C8B-B14F-4D97-AF65-F5344CB8AC3E}">
        <p14:creationId xmlns:p14="http://schemas.microsoft.com/office/powerpoint/2010/main" val="3933336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4850L Changing Room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80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36</a:t>
            </a:fld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B103EB-BF00-DE40-B34A-D58EBF17530D}"/>
              </a:ext>
            </a:extLst>
          </p:cNvPr>
          <p:cNvCxnSpPr>
            <a:cxnSpLocks/>
          </p:cNvCxnSpPr>
          <p:nvPr/>
        </p:nvCxnSpPr>
        <p:spPr>
          <a:xfrm flipH="1">
            <a:off x="6862813" y="1143170"/>
            <a:ext cx="1747787" cy="23604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CE8412-3934-6B48-B44F-5F0CAAF12DF1}"/>
              </a:ext>
            </a:extLst>
          </p:cNvPr>
          <p:cNvSpPr txBox="1"/>
          <p:nvPr/>
        </p:nvSpPr>
        <p:spPr>
          <a:xfrm>
            <a:off x="11149713" y="271278"/>
            <a:ext cx="104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A985C-CE85-B147-83F3-D58FE1B99942}"/>
              </a:ext>
            </a:extLst>
          </p:cNvPr>
          <p:cNvSpPr txBox="1"/>
          <p:nvPr/>
        </p:nvSpPr>
        <p:spPr>
          <a:xfrm>
            <a:off x="8075596" y="818147"/>
            <a:ext cx="216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Changing room</a:t>
            </a:r>
          </a:p>
        </p:txBody>
      </p:sp>
    </p:spTree>
    <p:extLst>
      <p:ext uri="{BB962C8B-B14F-4D97-AF65-F5344CB8AC3E}">
        <p14:creationId xmlns:p14="http://schemas.microsoft.com/office/powerpoint/2010/main" val="1438407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54373"/>
            <a:ext cx="12191995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CE Crosses on Cold Boxes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20 </a:t>
            </a:r>
            <a:r>
              <a:rPr lang="fr-FR" sz="2000" dirty="0" err="1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endParaRPr lang="fr-FR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37</a:t>
            </a:fld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AD8F0D-B3FE-1846-B55F-45CA81E9589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225800" y="1197492"/>
            <a:ext cx="2230409" cy="40666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1225288-90B7-BB46-8CFE-A16FB075D6B4}"/>
              </a:ext>
            </a:extLst>
          </p:cNvPr>
          <p:cNvSpPr txBox="1"/>
          <p:nvPr/>
        </p:nvSpPr>
        <p:spPr>
          <a:xfrm>
            <a:off x="11149713" y="271278"/>
            <a:ext cx="104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49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D3BF7-4F37-9B46-B353-38EB8D100E06}"/>
              </a:ext>
            </a:extLst>
          </p:cNvPr>
          <p:cNvSpPr txBox="1"/>
          <p:nvPr/>
        </p:nvSpPr>
        <p:spPr>
          <a:xfrm>
            <a:off x="5013267" y="828160"/>
            <a:ext cx="8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268A4B-3D3A-5B4D-9382-D035A423F6A7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740150" y="1197492"/>
            <a:ext cx="1716059" cy="39269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B9E187-45BD-E840-A4CE-49C9B0C3692F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724150" y="1197492"/>
            <a:ext cx="2732059" cy="42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606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54373"/>
            <a:ext cx="12192000" cy="51036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Washing Station in 4910L Material Airlock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38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CCC26-B63C-5D43-9B97-105A73BE4E98}"/>
              </a:ext>
            </a:extLst>
          </p:cNvPr>
          <p:cNvSpPr txBox="1"/>
          <p:nvPr/>
        </p:nvSpPr>
        <p:spPr>
          <a:xfrm>
            <a:off x="11149713" y="271278"/>
            <a:ext cx="104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51</a:t>
            </a:r>
          </a:p>
          <a:p>
            <a:r>
              <a:rPr lang="en-US" dirty="0"/>
              <a:t>Month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65A93-248A-DB40-9EE9-844B6FE66B2A}"/>
              </a:ext>
            </a:extLst>
          </p:cNvPr>
          <p:cNvSpPr txBox="1"/>
          <p:nvPr/>
        </p:nvSpPr>
        <p:spPr>
          <a:xfrm>
            <a:off x="4384617" y="1279010"/>
            <a:ext cx="130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Kitchen sink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760E0C-762E-514D-8A82-C099315CF6B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5037109" y="1648342"/>
            <a:ext cx="1058891" cy="37020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911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54373"/>
            <a:ext cx="12192000" cy="51036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all loose eqp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 for all eqp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Dry-run tests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everything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cleanroom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 1 month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GB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39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CCC26-B63C-5D43-9B97-105A73BE4E98}"/>
              </a:ext>
            </a:extLst>
          </p:cNvPr>
          <p:cNvSpPr txBox="1"/>
          <p:nvPr/>
        </p:nvSpPr>
        <p:spPr>
          <a:xfrm>
            <a:off x="11149713" y="271278"/>
            <a:ext cx="104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68</a:t>
            </a:r>
          </a:p>
          <a:p>
            <a:r>
              <a:rPr lang="en-US" dirty="0"/>
              <a:t>Month 4</a:t>
            </a:r>
          </a:p>
        </p:txBody>
      </p:sp>
    </p:spTree>
    <p:extLst>
      <p:ext uri="{BB962C8B-B14F-4D97-AF65-F5344CB8AC3E}">
        <p14:creationId xmlns:p14="http://schemas.microsoft.com/office/powerpoint/2010/main" val="2580031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54373"/>
            <a:ext cx="12191997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Fabricate Cold Box #3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3mo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 x welder x MT</a:t>
            </a: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4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A0A90F-6120-E54B-9971-CE1A90862D36}"/>
              </a:ext>
            </a:extLst>
          </p:cNvPr>
          <p:cNvSpPr txBox="1"/>
          <p:nvPr/>
        </p:nvSpPr>
        <p:spPr>
          <a:xfrm>
            <a:off x="10999921" y="93861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T0-3mo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C76456-9FD5-D342-8040-42DC831F4EB3}"/>
              </a:ext>
            </a:extLst>
          </p:cNvPr>
          <p:cNvGrpSpPr/>
          <p:nvPr/>
        </p:nvGrpSpPr>
        <p:grpSpPr>
          <a:xfrm>
            <a:off x="2458638" y="5643566"/>
            <a:ext cx="2045881" cy="966786"/>
            <a:chOff x="2206034" y="5629276"/>
            <a:chExt cx="2045881" cy="96678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6F740D9-9B00-3744-90C2-DB2D11EA50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8975" y="5629276"/>
              <a:ext cx="914400" cy="24288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607E9C-2388-4645-98C4-5D4D0F1231E1}"/>
                </a:ext>
              </a:extLst>
            </p:cNvPr>
            <p:cNvSpPr txBox="1"/>
            <p:nvPr/>
          </p:nvSpPr>
          <p:spPr>
            <a:xfrm>
              <a:off x="2206034" y="5672732"/>
              <a:ext cx="20458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Cold box </a:t>
              </a:r>
            </a:p>
            <a:p>
              <a:r>
                <a:rPr lang="en-US" dirty="0"/>
                <a:t>Laydown/Assembly </a:t>
              </a:r>
            </a:p>
            <a:p>
              <a:r>
                <a:rPr lang="en-US" dirty="0"/>
                <a:t>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1848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8721E-6626-4D89-85FD-2D3232BE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706A-E6EF-4493-8B06-489FD6CA1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F7559-1937-4815-94C3-447317E4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15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54373"/>
            <a:ext cx="12191997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Install Cold Box Pedestals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40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A0A90F-6120-E54B-9971-CE1A90862D36}"/>
              </a:ext>
            </a:extLst>
          </p:cNvPr>
          <p:cNvSpPr txBox="1"/>
          <p:nvPr/>
        </p:nvSpPr>
        <p:spPr>
          <a:xfrm>
            <a:off x="10999921" y="9386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~2days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7FE499-204B-F64A-85AA-26F30DD06A6E}"/>
              </a:ext>
            </a:extLst>
          </p:cNvPr>
          <p:cNvGrpSpPr/>
          <p:nvPr/>
        </p:nvGrpSpPr>
        <p:grpSpPr>
          <a:xfrm>
            <a:off x="2458638" y="5643566"/>
            <a:ext cx="2045881" cy="966786"/>
            <a:chOff x="2206034" y="5629276"/>
            <a:chExt cx="2045881" cy="96678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1CFB81E-4C4C-7B42-A376-0C5076150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8975" y="5629276"/>
              <a:ext cx="914400" cy="24288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D54868-C1A9-B147-BA44-B85B623181FF}"/>
                </a:ext>
              </a:extLst>
            </p:cNvPr>
            <p:cNvSpPr txBox="1"/>
            <p:nvPr/>
          </p:nvSpPr>
          <p:spPr>
            <a:xfrm>
              <a:off x="2206034" y="5672732"/>
              <a:ext cx="20458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Cold box </a:t>
              </a:r>
            </a:p>
            <a:p>
              <a:r>
                <a:rPr lang="en-US" dirty="0"/>
                <a:t>Laydown/Assembly </a:t>
              </a:r>
            </a:p>
            <a:p>
              <a:r>
                <a:rPr lang="en-US" dirty="0"/>
                <a:t>Area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69911A-D461-8E48-87C9-675751C8BD0A}"/>
              </a:ext>
            </a:extLst>
          </p:cNvPr>
          <p:cNvCxnSpPr>
            <a:cxnSpLocks/>
          </p:cNvCxnSpPr>
          <p:nvPr/>
        </p:nvCxnSpPr>
        <p:spPr>
          <a:xfrm flipH="1">
            <a:off x="9131783" y="2575844"/>
            <a:ext cx="1198080" cy="37805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1B8C41-91FF-2249-A0D7-2873C78B29F1}"/>
              </a:ext>
            </a:extLst>
          </p:cNvPr>
          <p:cNvSpPr txBox="1"/>
          <p:nvPr/>
        </p:nvSpPr>
        <p:spPr>
          <a:xfrm>
            <a:off x="9559066" y="2206512"/>
            <a:ext cx="193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Box Pedestals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5126C6-7ABF-2241-9912-910556165212}"/>
              </a:ext>
            </a:extLst>
          </p:cNvPr>
          <p:cNvSpPr txBox="1"/>
          <p:nvPr/>
        </p:nvSpPr>
        <p:spPr>
          <a:xfrm>
            <a:off x="6486526" y="742917"/>
            <a:ext cx="384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we need to install the pedestal in front of the cryostat here?</a:t>
            </a:r>
          </a:p>
        </p:txBody>
      </p:sp>
    </p:spTree>
    <p:extLst>
      <p:ext uri="{BB962C8B-B14F-4D97-AF65-F5344CB8AC3E}">
        <p14:creationId xmlns:p14="http://schemas.microsoft.com/office/powerpoint/2010/main" val="3590392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54373"/>
            <a:ext cx="12191997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Install Cold Box#1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40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A0A90F-6120-E54B-9971-CE1A90862D36}"/>
              </a:ext>
            </a:extLst>
          </p:cNvPr>
          <p:cNvSpPr txBox="1"/>
          <p:nvPr/>
        </p:nvSpPr>
        <p:spPr>
          <a:xfrm>
            <a:off x="10999921" y="9386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</a:t>
            </a:r>
            <a:r>
              <a:rPr lang="en-US" dirty="0">
                <a:solidFill>
                  <a:srgbClr val="FF0000"/>
                </a:solidFill>
              </a:rPr>
              <a:t>2days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7FE499-204B-F64A-85AA-26F30DD06A6E}"/>
              </a:ext>
            </a:extLst>
          </p:cNvPr>
          <p:cNvGrpSpPr/>
          <p:nvPr/>
        </p:nvGrpSpPr>
        <p:grpSpPr>
          <a:xfrm>
            <a:off x="2458638" y="5643566"/>
            <a:ext cx="2045881" cy="966786"/>
            <a:chOff x="2206034" y="5629276"/>
            <a:chExt cx="2045881" cy="96678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1CFB81E-4C4C-7B42-A376-0C5076150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8975" y="5629276"/>
              <a:ext cx="914400" cy="24288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D54868-C1A9-B147-BA44-B85B623181FF}"/>
                </a:ext>
              </a:extLst>
            </p:cNvPr>
            <p:cNvSpPr txBox="1"/>
            <p:nvPr/>
          </p:nvSpPr>
          <p:spPr>
            <a:xfrm>
              <a:off x="2206034" y="5672732"/>
              <a:ext cx="20458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Cold box </a:t>
              </a:r>
            </a:p>
            <a:p>
              <a:r>
                <a:rPr lang="en-US" dirty="0"/>
                <a:t>Laydown/Assembly </a:t>
              </a:r>
            </a:p>
            <a:p>
              <a:r>
                <a:rPr lang="en-US" dirty="0"/>
                <a:t>Area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69911A-D461-8E48-87C9-675751C8BD0A}"/>
              </a:ext>
            </a:extLst>
          </p:cNvPr>
          <p:cNvCxnSpPr>
            <a:cxnSpLocks/>
          </p:cNvCxnSpPr>
          <p:nvPr/>
        </p:nvCxnSpPr>
        <p:spPr>
          <a:xfrm flipH="1">
            <a:off x="8960024" y="1782948"/>
            <a:ext cx="1198080" cy="37805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1B8C41-91FF-2249-A0D7-2873C78B29F1}"/>
              </a:ext>
            </a:extLst>
          </p:cNvPr>
          <p:cNvSpPr txBox="1"/>
          <p:nvPr/>
        </p:nvSpPr>
        <p:spPr>
          <a:xfrm>
            <a:off x="9554970" y="1385041"/>
            <a:ext cx="12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Box #1</a:t>
            </a:r>
          </a:p>
        </p:txBody>
      </p:sp>
    </p:spTree>
    <p:extLst>
      <p:ext uri="{BB962C8B-B14F-4D97-AF65-F5344CB8AC3E}">
        <p14:creationId xmlns:p14="http://schemas.microsoft.com/office/powerpoint/2010/main" val="569006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54373"/>
            <a:ext cx="12191997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Install Cold Box#2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40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7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A0A90F-6120-E54B-9971-CE1A90862D36}"/>
              </a:ext>
            </a:extLst>
          </p:cNvPr>
          <p:cNvSpPr txBox="1"/>
          <p:nvPr/>
        </p:nvSpPr>
        <p:spPr>
          <a:xfrm>
            <a:off x="10999921" y="93861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2days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7FE499-204B-F64A-85AA-26F30DD06A6E}"/>
              </a:ext>
            </a:extLst>
          </p:cNvPr>
          <p:cNvGrpSpPr/>
          <p:nvPr/>
        </p:nvGrpSpPr>
        <p:grpSpPr>
          <a:xfrm>
            <a:off x="2458638" y="5643566"/>
            <a:ext cx="2045881" cy="966786"/>
            <a:chOff x="2206034" y="5629276"/>
            <a:chExt cx="2045881" cy="96678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1CFB81E-4C4C-7B42-A376-0C5076150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8975" y="5629276"/>
              <a:ext cx="914400" cy="24288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D54868-C1A9-B147-BA44-B85B623181FF}"/>
                </a:ext>
              </a:extLst>
            </p:cNvPr>
            <p:cNvSpPr txBox="1"/>
            <p:nvPr/>
          </p:nvSpPr>
          <p:spPr>
            <a:xfrm>
              <a:off x="2206034" y="5672732"/>
              <a:ext cx="20458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Cold box </a:t>
              </a:r>
            </a:p>
            <a:p>
              <a:r>
                <a:rPr lang="en-US" dirty="0"/>
                <a:t>Laydown/Assembly </a:t>
              </a:r>
            </a:p>
            <a:p>
              <a:r>
                <a:rPr lang="en-US" dirty="0"/>
                <a:t>Area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69911A-D461-8E48-87C9-675751C8BD0A}"/>
              </a:ext>
            </a:extLst>
          </p:cNvPr>
          <p:cNvCxnSpPr>
            <a:cxnSpLocks/>
          </p:cNvCxnSpPr>
          <p:nvPr/>
        </p:nvCxnSpPr>
        <p:spPr>
          <a:xfrm flipH="1">
            <a:off x="9131783" y="1698658"/>
            <a:ext cx="1198080" cy="37805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1B8C41-91FF-2249-A0D7-2873C78B29F1}"/>
              </a:ext>
            </a:extLst>
          </p:cNvPr>
          <p:cNvSpPr txBox="1"/>
          <p:nvPr/>
        </p:nvSpPr>
        <p:spPr>
          <a:xfrm>
            <a:off x="9601928" y="1268638"/>
            <a:ext cx="12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Box #2</a:t>
            </a:r>
          </a:p>
        </p:txBody>
      </p:sp>
    </p:spTree>
    <p:extLst>
      <p:ext uri="{BB962C8B-B14F-4D97-AF65-F5344CB8AC3E}">
        <p14:creationId xmlns:p14="http://schemas.microsoft.com/office/powerpoint/2010/main" val="1620793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54373"/>
            <a:ext cx="12191997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Install Cold Box#3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40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</a:p>
          <a:p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8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A0A90F-6120-E54B-9971-CE1A90862D36}"/>
              </a:ext>
            </a:extLst>
          </p:cNvPr>
          <p:cNvSpPr txBox="1"/>
          <p:nvPr/>
        </p:nvSpPr>
        <p:spPr>
          <a:xfrm>
            <a:off x="10999921" y="93861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2days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7FE499-204B-F64A-85AA-26F30DD06A6E}"/>
              </a:ext>
            </a:extLst>
          </p:cNvPr>
          <p:cNvGrpSpPr/>
          <p:nvPr/>
        </p:nvGrpSpPr>
        <p:grpSpPr>
          <a:xfrm>
            <a:off x="2458638" y="5643566"/>
            <a:ext cx="2045881" cy="966786"/>
            <a:chOff x="2206034" y="5629276"/>
            <a:chExt cx="2045881" cy="96678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1CFB81E-4C4C-7B42-A376-0C5076150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8975" y="5629276"/>
              <a:ext cx="914400" cy="24288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D54868-C1A9-B147-BA44-B85B623181FF}"/>
                </a:ext>
              </a:extLst>
            </p:cNvPr>
            <p:cNvSpPr txBox="1"/>
            <p:nvPr/>
          </p:nvSpPr>
          <p:spPr>
            <a:xfrm>
              <a:off x="2206034" y="5672732"/>
              <a:ext cx="20458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Cold box </a:t>
              </a:r>
            </a:p>
            <a:p>
              <a:r>
                <a:rPr lang="en-US" dirty="0"/>
                <a:t>Laydown/Assembly </a:t>
              </a:r>
            </a:p>
            <a:p>
              <a:r>
                <a:rPr lang="en-US" dirty="0"/>
                <a:t>Area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69911A-D461-8E48-87C9-675751C8BD0A}"/>
              </a:ext>
            </a:extLst>
          </p:cNvPr>
          <p:cNvCxnSpPr>
            <a:cxnSpLocks/>
          </p:cNvCxnSpPr>
          <p:nvPr/>
        </p:nvCxnSpPr>
        <p:spPr>
          <a:xfrm flipH="1">
            <a:off x="9220047" y="1863060"/>
            <a:ext cx="1198080" cy="37805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1B8C41-91FF-2249-A0D7-2873C78B29F1}"/>
              </a:ext>
            </a:extLst>
          </p:cNvPr>
          <p:cNvSpPr txBox="1"/>
          <p:nvPr/>
        </p:nvSpPr>
        <p:spPr>
          <a:xfrm>
            <a:off x="9715274" y="1364018"/>
            <a:ext cx="12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Box #3</a:t>
            </a:r>
          </a:p>
        </p:txBody>
      </p:sp>
    </p:spTree>
    <p:extLst>
      <p:ext uri="{BB962C8B-B14F-4D97-AF65-F5344CB8AC3E}">
        <p14:creationId xmlns:p14="http://schemas.microsoft.com/office/powerpoint/2010/main" val="161574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54373"/>
            <a:ext cx="12191997" cy="5103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906509-5E09-4226-BB56-49E45C8DC5DD}"/>
              </a:ext>
            </a:extLst>
          </p:cNvPr>
          <p:cNvSpPr/>
          <p:nvPr/>
        </p:nvSpPr>
        <p:spPr>
          <a:xfrm>
            <a:off x="0" y="0"/>
            <a:ext cx="12192000" cy="17543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N-S Bridge I-Beam #1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20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Crew:</a:t>
            </a: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A2BF-6468-4228-BD26-7899BDC23F1B}" type="slidenum">
              <a:rPr lang="en-GB" smtClean="0"/>
              <a:t>9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A0A90F-6120-E54B-9971-CE1A90862D36}"/>
              </a:ext>
            </a:extLst>
          </p:cNvPr>
          <p:cNvSpPr txBox="1"/>
          <p:nvPr/>
        </p:nvSpPr>
        <p:spPr>
          <a:xfrm>
            <a:off x="10999921" y="93861"/>
            <a:ext cx="7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3DE09A-3547-B742-9568-7980275AAABE}"/>
              </a:ext>
            </a:extLst>
          </p:cNvPr>
          <p:cNvCxnSpPr/>
          <p:nvPr/>
        </p:nvCxnSpPr>
        <p:spPr>
          <a:xfrm flipH="1">
            <a:off x="9663764" y="2820202"/>
            <a:ext cx="1203158" cy="16555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02AC017-AC12-B440-A8A7-4E58E9D753E3}"/>
              </a:ext>
            </a:extLst>
          </p:cNvPr>
          <p:cNvSpPr txBox="1"/>
          <p:nvPr/>
        </p:nvSpPr>
        <p:spPr>
          <a:xfrm>
            <a:off x="10131894" y="2471316"/>
            <a:ext cx="17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Bridge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-Beam#1</a:t>
            </a:r>
          </a:p>
        </p:txBody>
      </p:sp>
    </p:spTree>
    <p:extLst>
      <p:ext uri="{BB962C8B-B14F-4D97-AF65-F5344CB8AC3E}">
        <p14:creationId xmlns:p14="http://schemas.microsoft.com/office/powerpoint/2010/main" val="3838765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915A450417094B8A5E0E01163EE2BB" ma:contentTypeVersion="11" ma:contentTypeDescription="Create a new document." ma:contentTypeScope="" ma:versionID="babf7d23c162805ae55dc5def4113ba3">
  <xsd:schema xmlns:xsd="http://www.w3.org/2001/XMLSchema" xmlns:xs="http://www.w3.org/2001/XMLSchema" xmlns:p="http://schemas.microsoft.com/office/2006/metadata/properties" xmlns:ns3="5b8298af-11ac-45b9-99af-702e20691bdf" xmlns:ns4="75f92a3c-3ff2-4a71-aafe-ee0441896f94" targetNamespace="http://schemas.microsoft.com/office/2006/metadata/properties" ma:root="true" ma:fieldsID="1c285dd6210b46829068062d4de65292" ns3:_="" ns4:_="">
    <xsd:import namespace="5b8298af-11ac-45b9-99af-702e20691bdf"/>
    <xsd:import namespace="75f92a3c-3ff2-4a71-aafe-ee0441896f9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298af-11ac-45b9-99af-702e20691b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92a3c-3ff2-4a71-aafe-ee0441896f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FEC2D9-881E-4AD0-B0AA-61F22A7499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0107CFE-BA95-481A-9E29-E31765D100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9CC89B-12B5-492D-A7B2-9B96BFC2E7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8298af-11ac-45b9-99af-702e20691bdf"/>
    <ds:schemaRef ds:uri="75f92a3c-3ff2-4a71-aafe-ee0441896f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44963</TotalTime>
  <Words>1203</Words>
  <Application>Microsoft Macintosh PowerPoint</Application>
  <PresentationFormat>Widescreen</PresentationFormat>
  <Paragraphs>335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Assumptions and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Carlini</dc:creator>
  <cp:lastModifiedBy>Stewart, James</cp:lastModifiedBy>
  <cp:revision>300</cp:revision>
  <dcterms:created xsi:type="dcterms:W3CDTF">2020-05-20T16:01:36Z</dcterms:created>
  <dcterms:modified xsi:type="dcterms:W3CDTF">2024-05-13T19:08:47Z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0x010100FC915A450417094B8A5E0E01163EE2BB</vt:lpwstr>
  </property>
</Properties>
</file>