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75" r:id="rId2"/>
    <p:sldId id="276" r:id="rId3"/>
    <p:sldId id="278" r:id="rId4"/>
    <p:sldId id="279" r:id="rId5"/>
    <p:sldId id="280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99FFD18-3F49-1144-B6CD-9EA17FBBE51D}">
          <p14:sldIdLst>
            <p14:sldId id="275"/>
            <p14:sldId id="276"/>
          </p14:sldIdLst>
        </p14:section>
        <p14:section name="Adams Strainer Leak" id="{1E2967F2-71A1-C541-B0CF-D97537046CBA}">
          <p14:sldIdLst>
            <p14:sldId id="278"/>
            <p14:sldId id="279"/>
          </p14:sldIdLst>
        </p14:section>
        <p14:section name="9-O'Clock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C1BAF-EFC3-774D-8617-EF36A2914FD8}" v="8" dt="2024-05-17T14:55:01.9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6197"/>
  </p:normalViewPr>
  <p:slideViewPr>
    <p:cSldViewPr snapToGrid="0" snapToObjects="1" showGuides="1">
      <p:cViewPr varScale="1">
        <p:scale>
          <a:sx n="152" d="100"/>
          <a:sy n="152" d="100"/>
        </p:scale>
        <p:origin x="640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2D0C1BAF-EFC3-774D-8617-EF36A2914FD8}"/>
    <pc:docChg chg="modSld">
      <pc:chgData name="James K Santucci" userId="da0f49fa-c840-496c-88f6-bf3517000abb" providerId="ADAL" clId="{2D0C1BAF-EFC3-774D-8617-EF36A2914FD8}" dt="2024-05-17T15:42:39.458" v="23" actId="20577"/>
      <pc:docMkLst>
        <pc:docMk/>
      </pc:docMkLst>
      <pc:sldChg chg="modSp mod">
        <pc:chgData name="James K Santucci" userId="da0f49fa-c840-496c-88f6-bf3517000abb" providerId="ADAL" clId="{2D0C1BAF-EFC3-774D-8617-EF36A2914FD8}" dt="2024-05-17T14:55:24.872" v="22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2D0C1BAF-EFC3-774D-8617-EF36A2914FD8}" dt="2024-05-17T14:55:24.872" v="22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2D0C1BAF-EFC3-774D-8617-EF36A2914FD8}" dt="2024-05-17T15:42:39.458" v="23" actId="20577"/>
        <pc:sldMkLst>
          <pc:docMk/>
          <pc:sldMk cId="484324160" sldId="276"/>
        </pc:sldMkLst>
        <pc:spChg chg="mod">
          <ac:chgData name="James K Santucci" userId="da0f49fa-c840-496c-88f6-bf3517000abb" providerId="ADAL" clId="{2D0C1BAF-EFC3-774D-8617-EF36A2914FD8}" dt="2024-05-17T15:42:39.458" v="23" actId="20577"/>
          <ac:spMkLst>
            <pc:docMk/>
            <pc:sldMk cId="484324160" sldId="276"/>
            <ac:spMk id="7" creationId="{44CEA569-E043-C08C-3347-89DA7812B8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ing.fnal.gov/(S(rzoc4qcbztgwr1uqhusfl12t))/Req/Viewer.aspx?ReqNumIn=357980" TargetMode="External"/><Relationship Id="rId7" Type="http://schemas.openxmlformats.org/officeDocument/2006/relationships/hyperlink" Target="https://docs.google.com/presentation/d/121w3A6eS1KbfoV2_u2r8RAw6Vvuxi02l/edit#slide=id.p2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dmd.fnal.gov/" TargetMode="External"/><Relationship Id="rId5" Type="http://schemas.openxmlformats.org/officeDocument/2006/relationships/hyperlink" Target="about://../PO/Viewer.aspx?PONUMIN=713355" TargetMode="External"/><Relationship Id="rId4" Type="http://schemas.openxmlformats.org/officeDocument/2006/relationships/hyperlink" Target="about://../PO/Viewer.aspx?PONUMIN=7143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21w3A6eS1KbfoV2_u2r8RAw6Vvuxi02l/edit#slide=id.p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73598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(“</a:t>
            </a:r>
            <a:r>
              <a:rPr lang="en-US" sz="1600" dirty="0">
                <a:solidFill>
                  <a:schemeClr val="accent6"/>
                </a:solidFill>
              </a:rPr>
              <a:t>same as it ever was”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-ICW Strainer leak. IOTA Bake GFCI (</a:t>
            </a:r>
            <a:r>
              <a:rPr lang="en-US" sz="16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Req “</a:t>
            </a:r>
            <a:r>
              <a:rPr lang="en-US" sz="2000" i="1" dirty="0">
                <a:solidFill>
                  <a:schemeClr val="accent6"/>
                </a:solidFill>
              </a:rPr>
              <a:t>in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Procurement” </a:t>
            </a:r>
            <a:r>
              <a:rPr lang="en-US" sz="2000" dirty="0">
                <a:solidFill>
                  <a:schemeClr val="accent6"/>
                </a:solidFill>
              </a:rPr>
              <a:t>™ (</a:t>
            </a:r>
            <a:r>
              <a:rPr lang="en-US" sz="1600" b="0" i="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helevtica"/>
                <a:hlinkClick r:id="rId3"/>
              </a:rPr>
              <a:t>357980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-OSC Mode in LL. New South Gate. Interlock Test.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-480/120VAC Electric PO “</a:t>
            </a:r>
            <a:r>
              <a:rPr lang="en-US" sz="2000" i="1" dirty="0">
                <a:solidFill>
                  <a:schemeClr val="accent6"/>
                </a:solidFill>
              </a:rPr>
              <a:t>being scheduled” </a:t>
            </a:r>
            <a:r>
              <a:rPr lang="en-US" sz="2000" dirty="0">
                <a:solidFill>
                  <a:schemeClr val="accent6"/>
                </a:solidFill>
              </a:rPr>
              <a:t>™ (</a:t>
            </a:r>
            <a:r>
              <a:rPr lang="en-US" sz="16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4"/>
              </a:rPr>
              <a:t>714305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-Alignment Crew done, DON’T TOUCH beamline stuff.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-Exciting updates to follow </a:t>
            </a:r>
            <a:r>
              <a:rPr lang="en-US" dirty="0">
                <a:solidFill>
                  <a:schemeClr val="accent6"/>
                </a:solidFill>
              </a:rPr>
              <a:t>(Chip)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-Chiller “</a:t>
            </a:r>
            <a:r>
              <a:rPr lang="en-US" sz="2000" i="1" dirty="0">
                <a:solidFill>
                  <a:schemeClr val="accent6"/>
                </a:solidFill>
              </a:rPr>
              <a:t>PO generated”</a:t>
            </a:r>
            <a:r>
              <a:rPr lang="en-US" sz="2000" dirty="0">
                <a:solidFill>
                  <a:schemeClr val="accent6"/>
                </a:solidFill>
              </a:rPr>
              <a:t> (</a:t>
            </a:r>
            <a:r>
              <a:rPr lang="en-US" sz="16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/>
              </a:rPr>
              <a:t>713355</a:t>
            </a:r>
            <a:r>
              <a:rPr lang="en-US" sz="2000" dirty="0">
                <a:solidFill>
                  <a:schemeClr val="accent6"/>
                </a:solidFill>
              </a:rPr>
              <a:t>). Waiting on subcontractor.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-New Fluids Engineer for us:  </a:t>
            </a:r>
            <a:r>
              <a:rPr lang="en-US" sz="2000" i="1" dirty="0">
                <a:solidFill>
                  <a:schemeClr val="accent6"/>
                </a:solidFill>
              </a:rPr>
              <a:t>Mike Hanson</a:t>
            </a:r>
          </a:p>
          <a:p>
            <a:r>
              <a:rPr lang="en-US" sz="2000" i="1" dirty="0">
                <a:solidFill>
                  <a:schemeClr val="accent6"/>
                </a:solidFill>
                <a:hlinkClick r:id="rId6"/>
              </a:rPr>
              <a:t>AD Shutdown’24</a:t>
            </a:r>
            <a:r>
              <a:rPr lang="en-US" sz="2000" dirty="0">
                <a:solidFill>
                  <a:schemeClr val="accent6"/>
                </a:solidFill>
              </a:rPr>
              <a:t> starts July 12 (8 </a:t>
            </a:r>
            <a:r>
              <a:rPr lang="en-US" sz="2000">
                <a:solidFill>
                  <a:schemeClr val="accent6"/>
                </a:solidFill>
              </a:rPr>
              <a:t>weeks away)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  <a:hlinkClick r:id="rId7"/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LEDs: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0" i="1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ompleted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™.  </a:t>
            </a:r>
            <a:r>
              <a:rPr lang="en-US" b="0" i="0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North row needs boom-lift. (Date?)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Exterior lighting: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RFQ to contractors, still!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Emergency lights: </a:t>
            </a:r>
            <a:r>
              <a:rPr lang="en-US" sz="2400" dirty="0">
                <a:solidFill>
                  <a:schemeClr val="accent6"/>
                </a:solidFill>
              </a:rPr>
              <a:t>fix in progress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Bathroom Lights: </a:t>
            </a:r>
            <a:r>
              <a:rPr lang="en-US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fixed.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ICW: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flushing this Spring. (Date being worked out with CMTF)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dams Strainer leaking –fix in progress</a:t>
            </a:r>
            <a:endParaRPr lang="en-US" b="0" i="0" strike="noStrike" dirty="0">
              <a:solidFill>
                <a:schemeClr val="accent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HVAC: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installation –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on NTP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(Summer??)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Mechanical Rooms: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Cleanup in progress.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Entrance Striping: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 our P/T.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R&amp;G: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Gravel work. Turf grading.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E475875-CDBB-9A0C-1B59-CDFFE3B5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9" y="140261"/>
            <a:ext cx="2083961" cy="4423647"/>
          </a:xfrm>
        </p:spPr>
        <p:txBody>
          <a:bodyPr anchor="t"/>
          <a:lstStyle/>
          <a:p>
            <a:r>
              <a:rPr lang="en-US" dirty="0"/>
              <a:t>NML </a:t>
            </a:r>
            <a:br>
              <a:rPr lang="en-US" dirty="0"/>
            </a:br>
            <a:r>
              <a:rPr lang="en-US" dirty="0"/>
              <a:t>Strainer leak, May 2024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Flush-out line developed a small sprayer.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Fix requires isolate &amp; drain strainer then replace nipple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E475875-CDBB-9A0C-1B59-CDFFE3B5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pic>
        <p:nvPicPr>
          <p:cNvPr id="2" name="Content Placeholder 7" descr="A pipe with a valve&#10;&#10;Description automatically generated">
            <a:extLst>
              <a:ext uri="{FF2B5EF4-FFF2-40B4-BE49-F238E27FC236}">
                <a16:creationId xmlns:a16="http://schemas.microsoft.com/office/drawing/2014/main" id="{ECAEC568-7006-4A88-7B9E-64090ABE9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211" y="15157"/>
            <a:ext cx="6837790" cy="5128343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EBC945-92C7-C74F-062D-94647F70940E}"/>
              </a:ext>
            </a:extLst>
          </p:cNvPr>
          <p:cNvSpPr/>
          <p:nvPr/>
        </p:nvSpPr>
        <p:spPr>
          <a:xfrm>
            <a:off x="4669104" y="1715512"/>
            <a:ext cx="598811" cy="19178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E475875-CDBB-9A0C-1B59-CDFFE3B5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pic>
        <p:nvPicPr>
          <p:cNvPr id="11" name="Picture 10" descr="A person holding a pipe&#10;&#10;Description automatically generated">
            <a:extLst>
              <a:ext uri="{FF2B5EF4-FFF2-40B4-BE49-F238E27FC236}">
                <a16:creationId xmlns:a16="http://schemas.microsoft.com/office/drawing/2014/main" id="{ED810990-2E50-E9A5-B810-E95C35DA6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40"/>
          <a:stretch/>
        </p:blipFill>
        <p:spPr>
          <a:xfrm>
            <a:off x="2979964" y="0"/>
            <a:ext cx="3022814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40261"/>
            <a:ext cx="2639306" cy="4480291"/>
          </a:xfrm>
        </p:spPr>
        <p:txBody>
          <a:bodyPr anchor="t"/>
          <a:lstStyle/>
          <a:p>
            <a:r>
              <a:rPr lang="en-US" dirty="0"/>
              <a:t>NML Strainer leak, </a:t>
            </a:r>
            <a:br>
              <a:rPr lang="en-US" dirty="0"/>
            </a:br>
            <a:r>
              <a:rPr lang="en-US" dirty="0"/>
              <a:t>May 2024.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Drain line broke off (Dissimilar metals).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Flooding floor.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Escaping zebras.</a:t>
            </a:r>
          </a:p>
        </p:txBody>
      </p:sp>
      <p:pic>
        <p:nvPicPr>
          <p:cNvPr id="14" name="Picture 13" descr="A couple of snails on a concrete surface&#10;&#10;Description automatically generated">
            <a:extLst>
              <a:ext uri="{FF2B5EF4-FFF2-40B4-BE49-F238E27FC236}">
                <a16:creationId xmlns:a16="http://schemas.microsoft.com/office/drawing/2014/main" id="{8B8BD06C-5425-9AEA-CEA6-F39CAA2F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1" b="9800"/>
          <a:stretch/>
        </p:blipFill>
        <p:spPr>
          <a:xfrm rot="5400000">
            <a:off x="5060843" y="1060343"/>
            <a:ext cx="5143500" cy="30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58435"/>
            <a:ext cx="9068430" cy="43568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shutdown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continues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til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summer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the installation of the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IOTA Proton Injector.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Thanks to support groups helping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(PESD, HLRF, Instrumentation, MSD, ISD,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ect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source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still stable at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50kV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Commissioning.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Trying to make protons but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Arc Modulator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electrical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work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subcontractor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schedule.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chiller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repair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subcontractor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schedule.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strainer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developed a small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leak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ISD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responded promptly.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Thanks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helping with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installations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&amp; being vigilant on ACNET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alarms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— Contact FAST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RunCo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41239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9085</TotalTime>
  <Words>464</Words>
  <Application>Microsoft Macintosh PowerPoint</Application>
  <PresentationFormat>On-screen Show (16:9)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helevtica</vt:lpstr>
      <vt:lpstr>Helvetica</vt:lpstr>
      <vt:lpstr>Fermilab_PPT_090915</vt:lpstr>
      <vt:lpstr>PowerPoint Presentation</vt:lpstr>
      <vt:lpstr>ISD/CFM Report on NML Status</vt:lpstr>
      <vt:lpstr>NML  Strainer leak, May 2024  Flush-out line developed a small sprayer.  Fix requires isolate &amp; drain strainer then replace nipple</vt:lpstr>
      <vt:lpstr>NML Strainer leak,  May 2024.  Drain line broke off (Dissimilar metals).  Flooding floor.  Escaping zebras.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627</cp:revision>
  <cp:lastPrinted>2024-05-17T14:06:15Z</cp:lastPrinted>
  <dcterms:created xsi:type="dcterms:W3CDTF">2021-05-21T20:37:35Z</dcterms:created>
  <dcterms:modified xsi:type="dcterms:W3CDTF">2024-05-17T15:42:49Z</dcterms:modified>
</cp:coreProperties>
</file>