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3" r:id="rId5"/>
    <p:sldId id="536" r:id="rId6"/>
    <p:sldId id="544" r:id="rId7"/>
    <p:sldId id="545" r:id="rId8"/>
    <p:sldId id="546" r:id="rId9"/>
  </p:sldIdLst>
  <p:sldSz cx="9144000" cy="6858000" type="screen4x3"/>
  <p:notesSz cx="6985000" cy="92837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54D81"/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89" autoAdjust="0"/>
    <p:restoredTop sz="96407" autoAdjust="0"/>
  </p:normalViewPr>
  <p:slideViewPr>
    <p:cSldViewPr snapToObjects="1" showGuides="1">
      <p:cViewPr varScale="1">
        <p:scale>
          <a:sx n="94" d="100"/>
          <a:sy n="94" d="100"/>
        </p:scale>
        <p:origin x="1386" y="8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20/05/2024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20/05/2024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7" tIns="46478" rIns="92957" bIns="4647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7" tIns="46478" rIns="92957" bIns="4647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10549-985F-4707-9EA3-23C0B43085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7664" y="6316165"/>
            <a:ext cx="1872208" cy="400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B10549-985F-4707-9EA3-23C0B430853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47664" y="6316165"/>
            <a:ext cx="1872208" cy="400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ermicloud.sharepoint.com/:x:/r/sites/APSTD/CS/projects/_layouts/15/Doc.aspx?sourcedoc=%7B2DD12113-07CA-4B4A-8B5C-3E82DF4BF11F%7D&amp;file=TS4%20action%20item%20list%20-%2011_30_2023.xlsx&amp;wdLOR=c9B02BFB5-9ABC-4DE2-A68E-BF810B1A35EF&amp;action=default&amp;mobileredirect=tru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4" y="2758707"/>
            <a:ext cx="7405533" cy="1534388"/>
          </a:xfrm>
        </p:spPr>
        <p:txBody>
          <a:bodyPr/>
          <a:lstStyle/>
          <a:p>
            <a:r>
              <a:rPr lang="en-GB" dirty="0"/>
              <a:t>302.4.04 – Cryo-assemblies Horizontal Test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Weekly status report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Guram Chlachidze</a:t>
            </a:r>
          </a:p>
          <a:p>
            <a:r>
              <a:rPr lang="en-GB" dirty="0"/>
              <a:t>May 20</a:t>
            </a:r>
            <a:r>
              <a:rPr lang="en-GB" baseline="30000" dirty="0"/>
              <a:t>th</a:t>
            </a:r>
            <a:r>
              <a:rPr lang="en-GB" dirty="0"/>
              <a:t>, 2024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C79-3D29-8173-17C8-5D9BCA22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CA02 test preparations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F9B8-4255-DF79-5689-A6E38033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80728"/>
            <a:ext cx="7920000" cy="5319872"/>
          </a:xfrm>
        </p:spPr>
        <p:txBody>
          <a:bodyPr>
            <a:normAutofit/>
          </a:bodyPr>
          <a:lstStyle/>
          <a:p>
            <a:r>
              <a:rPr lang="en-US" sz="2000" dirty="0"/>
              <a:t>Cryo-improvements at TS4 in progress, check work status here: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TS4 action item list - 11_30_2023.xlsx (sharepoint.com)</a:t>
            </a:r>
            <a:endParaRPr lang="en-US" sz="1800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Stand 4 ORC/Operation status</a:t>
            </a:r>
          </a:p>
          <a:p>
            <a:pPr lvl="1"/>
            <a:r>
              <a:rPr lang="en-US" sz="1800" dirty="0"/>
              <a:t>APS-TD DSO will be contacted after the cryo-improvements are completed - at least one month before the expected date of CA02 cooldown</a:t>
            </a:r>
          </a:p>
          <a:p>
            <a:pPr lvl="2"/>
            <a:r>
              <a:rPr lang="en-US" sz="1600" dirty="0">
                <a:solidFill>
                  <a:srgbClr val="0000FF"/>
                </a:solidFill>
              </a:rPr>
              <a:t>New DSO was informed about expected CA-02 transportation early June</a:t>
            </a:r>
          </a:p>
          <a:p>
            <a:pPr lvl="1"/>
            <a:r>
              <a:rPr lang="en-US" sz="1800" dirty="0"/>
              <a:t>Addendum to the electrical ORC has been initiated for the helium line heater operation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Ready to initiate the Stand 4 cryogenic ORC renewal</a:t>
            </a:r>
          </a:p>
          <a:p>
            <a:pPr lvl="2"/>
            <a:r>
              <a:rPr lang="en-US" sz="1600" dirty="0"/>
              <a:t>Need to obtain the cryo-panel recommendation (Jacob Kintner) and then then approval by the ALD (Sam Posen)</a:t>
            </a:r>
          </a:p>
          <a:p>
            <a:endParaRPr lang="en-US" sz="1400" dirty="0"/>
          </a:p>
          <a:p>
            <a:r>
              <a:rPr lang="en-US" sz="2000" dirty="0"/>
              <a:t>Magnetic probe orientation measurements with a single target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LT measurements are in progress</a:t>
            </a:r>
          </a:p>
          <a:p>
            <a:pPr lvl="1"/>
            <a:endParaRPr lang="en-US" sz="1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066AE-0E66-7B34-3583-411FCE52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82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C79-3D29-8173-17C8-5D9BCA22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CA02 test preparations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F9B8-4255-DF79-5689-A6E38033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52736"/>
            <a:ext cx="7920000" cy="5391880"/>
          </a:xfrm>
        </p:spPr>
        <p:txBody>
          <a:bodyPr>
            <a:normAutofit/>
          </a:bodyPr>
          <a:lstStyle/>
          <a:p>
            <a:r>
              <a:rPr lang="en-US" sz="2000" dirty="0"/>
              <a:t>Helium line heater installation</a:t>
            </a:r>
          </a:p>
          <a:p>
            <a:pPr lvl="1"/>
            <a:r>
              <a:rPr lang="en-US" sz="1800" dirty="0"/>
              <a:t>Total of 10 heaters are installed (both on the supply and return lines)</a:t>
            </a:r>
          </a:p>
          <a:p>
            <a:pPr lvl="1"/>
            <a:r>
              <a:rPr lang="en-US" sz="1800" dirty="0"/>
              <a:t>Operating procedure has been developed</a:t>
            </a:r>
          </a:p>
          <a:p>
            <a:pPr lvl="1"/>
            <a:r>
              <a:rPr lang="en-US" sz="1800" dirty="0"/>
              <a:t>Addendum to the electrical ORC has been initiated 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Installation of the shelves is complete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Grounding all shelves</a:t>
            </a:r>
          </a:p>
          <a:p>
            <a:pPr lvl="1"/>
            <a:endParaRPr lang="en-US" sz="1800" dirty="0">
              <a:solidFill>
                <a:srgbClr val="0000FF"/>
              </a:solidFill>
            </a:endParaRPr>
          </a:p>
          <a:p>
            <a:pPr lvl="1"/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066AE-0E66-7B34-3583-411FCE52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D3320E60-CC73-9054-E5B6-C6D35C105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39" y="3149513"/>
            <a:ext cx="3925044" cy="2943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0A4427-1BF9-EDC7-1866-CA28A1C28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499" y="3149513"/>
            <a:ext cx="2207837" cy="294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9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C79-3D29-8173-17C8-5D9BCA22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More test preparations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F9B8-4255-DF79-5689-A6E38033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72462"/>
            <a:ext cx="7920000" cy="5463888"/>
          </a:xfrm>
        </p:spPr>
        <p:txBody>
          <a:bodyPr>
            <a:normAutofit/>
          </a:bodyPr>
          <a:lstStyle/>
          <a:p>
            <a:r>
              <a:rPr lang="en-US" sz="2000" dirty="0"/>
              <a:t>Stand 4 documentation 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Test plan and Test readiness verification document have been updated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Production traveler  (464759) for LQXFA/B-02 will be released this week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963C"/>
              </a:buClr>
              <a:buSzTx/>
              <a:buNone/>
              <a:tabLst/>
              <a:defRPr/>
            </a:pPr>
            <a:endParaRPr lang="en-US" sz="1800" dirty="0">
              <a:solidFill>
                <a:srgbClr val="5A5A5A"/>
              </a:solidFill>
              <a:latin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963C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000" dirty="0">
                <a:solidFill>
                  <a:srgbClr val="5A5A5A"/>
                </a:solidFill>
                <a:latin typeface="Arial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emaining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components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CA-03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transportation and testing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cs typeface="+mn-cs"/>
            </a:endParaRPr>
          </a:p>
          <a:p>
            <a:pPr lvl="1">
              <a:buClr>
                <a:srgbClr val="FB963C"/>
              </a:buCl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Return End Box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PO # 711063 awarded to Meyer Tools Inc.</a:t>
            </a:r>
          </a:p>
          <a:p>
            <a:pPr lvl="2" indent="-285750">
              <a:buClr>
                <a:srgbClr val="FB963C"/>
              </a:buClr>
              <a:defRPr/>
            </a:pPr>
            <a:r>
              <a:rPr lang="en-US" sz="1600" dirty="0">
                <a:latin typeface="Arial"/>
              </a:rPr>
              <a:t>Regular Thursday meetings with Meyer Tools Inc.</a:t>
            </a:r>
          </a:p>
          <a:p>
            <a:pPr lvl="2" indent="-285750">
              <a:buClr>
                <a:srgbClr val="FB963C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All material purchased</a:t>
            </a:r>
          </a:p>
          <a:p>
            <a:pPr lvl="2" indent="-285750">
              <a:buClr>
                <a:srgbClr val="FB963C"/>
              </a:buClr>
              <a:defRPr/>
            </a:pPr>
            <a:r>
              <a:rPr lang="en-US" sz="1600" dirty="0">
                <a:latin typeface="Arial"/>
                <a:ea typeface="Calibri" panose="020F0502020204030204" pitchFamily="34" charset="0"/>
              </a:rPr>
              <a:t>Promised delivery - last week of May</a:t>
            </a:r>
          </a:p>
          <a:p>
            <a:pPr lvl="1">
              <a:buClr>
                <a:srgbClr val="FB963C"/>
              </a:buClr>
              <a:defRPr/>
            </a:pPr>
            <a:r>
              <a:rPr lang="en-US" sz="1800" dirty="0">
                <a:latin typeface="Arial"/>
                <a:ea typeface="Calibri" panose="020F0502020204030204" pitchFamily="34" charset="0"/>
              </a:rPr>
              <a:t>Interconnect components required for CM pressure test are ready</a:t>
            </a:r>
          </a:p>
          <a:p>
            <a:pPr lvl="1">
              <a:buClr>
                <a:srgbClr val="FB963C"/>
              </a:buClr>
              <a:defRPr/>
            </a:pPr>
            <a:r>
              <a:rPr lang="en-US" sz="1800" dirty="0">
                <a:latin typeface="Arial"/>
                <a:ea typeface="Calibri" panose="020F0502020204030204" pitchFamily="34" charset="0"/>
              </a:rPr>
              <a:t>Fabrication of the remaining interconnect components in progress at MW9 and IB1,</a:t>
            </a:r>
            <a:r>
              <a:rPr lang="en-US" sz="1800" dirty="0">
                <a:solidFill>
                  <a:srgbClr val="0000FF"/>
                </a:solidFill>
                <a:latin typeface="Arial"/>
                <a:ea typeface="Calibri" panose="020F0502020204030204" pitchFamily="34" charset="0"/>
              </a:rPr>
              <a:t> see next slide</a:t>
            </a:r>
          </a:p>
          <a:p>
            <a:pPr lvl="2">
              <a:buClr>
                <a:srgbClr val="FB963C"/>
              </a:buClr>
              <a:defRPr/>
            </a:pPr>
            <a:r>
              <a:rPr lang="en-US" sz="1800" dirty="0">
                <a:solidFill>
                  <a:srgbClr val="0000FF"/>
                </a:solidFill>
                <a:latin typeface="Arial"/>
                <a:ea typeface="Calibri" panose="020F0502020204030204" pitchFamily="34" charset="0"/>
              </a:rPr>
              <a:t>Cryo-Operations group very busy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963C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066AE-0E66-7B34-3583-411FCE52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3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C79-3D29-8173-17C8-5D9BCA22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Remaining Interconnect Components for CA-03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066AE-0E66-7B34-3583-411FCE52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4D60FA5-0EAF-DAC3-111E-4C1FDC1C04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012586"/>
              </p:ext>
            </p:extLst>
          </p:nvPr>
        </p:nvGraphicFramePr>
        <p:xfrm>
          <a:off x="1036876" y="900640"/>
          <a:ext cx="7070247" cy="5211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4119993" imgH="10828073" progId="Excel.Sheet.12">
                  <p:embed/>
                </p:oleObj>
              </mc:Choice>
              <mc:Fallback>
                <p:oleObj name="Worksheet" r:id="rId2" imgW="14119993" imgH="108280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6876" y="900640"/>
                        <a:ext cx="7070247" cy="5211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4649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58061</TotalTime>
  <Words>292</Words>
  <Application>Microsoft Office PowerPoint</Application>
  <PresentationFormat>On-screen Show (4:3)</PresentationFormat>
  <Paragraphs>42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Wingdings</vt:lpstr>
      <vt:lpstr>Thème Office</vt:lpstr>
      <vt:lpstr>Worksheet</vt:lpstr>
      <vt:lpstr>302.4.04 – Cryo-assemblies Horizontal Test  Weekly status report</vt:lpstr>
      <vt:lpstr>CA02 test preparations</vt:lpstr>
      <vt:lpstr>CA02 test preparations (2)</vt:lpstr>
      <vt:lpstr>More test preparations</vt:lpstr>
      <vt:lpstr>Remaining Interconnect Components for CA-03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Guram Chlachidze</cp:lastModifiedBy>
  <cp:revision>3305</cp:revision>
  <cp:lastPrinted>2023-02-13T15:02:26Z</cp:lastPrinted>
  <dcterms:created xsi:type="dcterms:W3CDTF">2016-03-23T12:58:39Z</dcterms:created>
  <dcterms:modified xsi:type="dcterms:W3CDTF">2024-05-20T15:14:36Z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