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18" r:id="rId2"/>
    <p:sldId id="344" r:id="rId3"/>
    <p:sldId id="323" r:id="rId4"/>
    <p:sldId id="342" r:id="rId5"/>
    <p:sldId id="345" r:id="rId6"/>
    <p:sldId id="346" r:id="rId7"/>
    <p:sldId id="343" r:id="rId8"/>
    <p:sldId id="324" r:id="rId9"/>
    <p:sldId id="325" r:id="rId10"/>
    <p:sldId id="284" r:id="rId11"/>
    <p:sldId id="327" r:id="rId12"/>
    <p:sldId id="328" r:id="rId13"/>
    <p:sldId id="292" r:id="rId14"/>
    <p:sldId id="319" r:id="rId15"/>
    <p:sldId id="320" r:id="rId16"/>
    <p:sldId id="347" r:id="rId17"/>
    <p:sldId id="341" r:id="rId18"/>
    <p:sldId id="348" r:id="rId19"/>
    <p:sldId id="329" r:id="rId20"/>
    <p:sldId id="330" r:id="rId21"/>
    <p:sldId id="331" r:id="rId22"/>
    <p:sldId id="340" r:id="rId23"/>
    <p:sldId id="334" r:id="rId24"/>
    <p:sldId id="333" r:id="rId25"/>
    <p:sldId id="335" r:id="rId26"/>
    <p:sldId id="336" r:id="rId27"/>
    <p:sldId id="337" r:id="rId28"/>
    <p:sldId id="338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000099"/>
    <a:srgbClr val="002D86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3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72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152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2013 XMAC Meeting,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1654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PXIE Overview: Goals, Scope, and Organization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954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Sergei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Nagaitsev</a:t>
            </a: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Project X Machine Advisory Committee</a:t>
            </a:r>
          </a:p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March 18-19, 2013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PXIE Goals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Validate the Project X concept and eliminate technical risks </a:t>
            </a:r>
          </a:p>
          <a:p>
            <a:pPr lvl="1"/>
            <a:r>
              <a:rPr lang="en-US" dirty="0" smtClean="0"/>
              <a:t>CW RFQ </a:t>
            </a:r>
          </a:p>
          <a:p>
            <a:pPr lvl="1"/>
            <a:r>
              <a:rPr lang="en-US" dirty="0" smtClean="0"/>
              <a:t>Bunch-by-bunch chopper (2 kickers and absorber)</a:t>
            </a:r>
          </a:p>
          <a:p>
            <a:pPr lvl="1"/>
            <a:r>
              <a:rPr lang="en-US" dirty="0" smtClean="0"/>
              <a:t>MEBT vacuum level and MEBT/HWR interface</a:t>
            </a:r>
          </a:p>
          <a:p>
            <a:pPr lvl="1"/>
            <a:r>
              <a:rPr lang="en-US" dirty="0" smtClean="0"/>
              <a:t>High-current beam acceleration in HWR and SSR1</a:t>
            </a:r>
          </a:p>
          <a:p>
            <a:pPr lvl="2"/>
            <a:r>
              <a:rPr lang="en-US" dirty="0" smtClean="0"/>
              <a:t>Complications can be due to beam loss of RFQ tails in SC linac</a:t>
            </a:r>
          </a:p>
          <a:p>
            <a:pPr lvl="1"/>
            <a:r>
              <a:rPr lang="en-US" dirty="0" smtClean="0"/>
              <a:t>Extinction for the removed bunches better than </a:t>
            </a:r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– specified by the PXIE FRS and determined by multi-experiment operation </a:t>
            </a:r>
          </a:p>
          <a:p>
            <a:pPr lvl="2"/>
            <a:r>
              <a:rPr lang="en-US" dirty="0" smtClean="0"/>
              <a:t>&lt;10</a:t>
            </a:r>
            <a:r>
              <a:rPr lang="en-US" baseline="30000" dirty="0" smtClean="0"/>
              <a:t>-9</a:t>
            </a:r>
            <a:r>
              <a:rPr lang="en-US" dirty="0" smtClean="0"/>
              <a:t> –  as desired by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-to-e experiment (no formal specification)</a:t>
            </a:r>
          </a:p>
          <a:p>
            <a:endParaRPr lang="en-US" dirty="0" smtClean="0"/>
          </a:p>
          <a:p>
            <a:r>
              <a:rPr lang="en-US" dirty="0" smtClean="0"/>
              <a:t>Obtain experience in design and operation of SC proton linac</a:t>
            </a:r>
          </a:p>
          <a:p>
            <a:pPr lvl="1"/>
            <a:r>
              <a:rPr lang="en-US" dirty="0" smtClean="0"/>
              <a:t>SSR1 cryomodule will be designed and built by Fermilab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Major PXIE Features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“Adiabatic optics” – small beta-function variation</a:t>
            </a:r>
          </a:p>
          <a:p>
            <a:pPr lvl="1"/>
            <a:r>
              <a:rPr lang="en-US" dirty="0" smtClean="0"/>
              <a:t>Mitigation of space charge</a:t>
            </a:r>
          </a:p>
          <a:p>
            <a:r>
              <a:rPr lang="en-US" dirty="0" smtClean="0"/>
              <a:t>LEBT</a:t>
            </a:r>
          </a:p>
          <a:p>
            <a:pPr lvl="1"/>
            <a:r>
              <a:rPr lang="en-US" dirty="0" smtClean="0"/>
              <a:t>LEBT chopper</a:t>
            </a:r>
          </a:p>
          <a:p>
            <a:pPr lvl="2"/>
            <a:r>
              <a:rPr lang="en-US" dirty="0" smtClean="0"/>
              <a:t>Supports machine tuning in pulsed mode: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~ 0.5 –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rep</a:t>
            </a:r>
            <a:r>
              <a:rPr lang="en-US" dirty="0" smtClean="0"/>
              <a:t>=60 Hz</a:t>
            </a:r>
          </a:p>
          <a:p>
            <a:r>
              <a:rPr lang="en-US" dirty="0" smtClean="0"/>
              <a:t>RFQ</a:t>
            </a:r>
          </a:p>
          <a:p>
            <a:pPr lvl="1"/>
            <a:r>
              <a:rPr lang="en-US" dirty="0" smtClean="0"/>
              <a:t>162.5 MHz RFQ</a:t>
            </a:r>
          </a:p>
          <a:p>
            <a:pPr lvl="2"/>
            <a:r>
              <a:rPr lang="en-US" dirty="0" smtClean="0"/>
              <a:t>freq. low enough for bunch-by-bunch chopping, </a:t>
            </a:r>
            <a:br>
              <a:rPr lang="en-US" dirty="0" smtClean="0"/>
            </a:br>
            <a:r>
              <a:rPr lang="en-US" dirty="0" smtClean="0"/>
              <a:t>T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6.2 ns, bandwidth of ~ 1 GHz</a:t>
            </a:r>
          </a:p>
          <a:p>
            <a:r>
              <a:rPr lang="en-US" dirty="0" smtClean="0"/>
              <a:t>MEBT</a:t>
            </a:r>
          </a:p>
          <a:p>
            <a:pPr lvl="1"/>
            <a:r>
              <a:rPr lang="en-US" dirty="0" smtClean="0"/>
              <a:t>“Two-kickers chopping” makes chopping possible with present technology</a:t>
            </a:r>
          </a:p>
          <a:p>
            <a:pPr lvl="1"/>
            <a:r>
              <a:rPr lang="en-US" dirty="0" smtClean="0"/>
              <a:t>21 kW beam dump for chopped-out beam</a:t>
            </a:r>
          </a:p>
          <a:p>
            <a:pPr lvl="1"/>
            <a:r>
              <a:rPr lang="en-US" dirty="0" smtClean="0"/>
              <a:t>Differential pumping to minimize H</a:t>
            </a:r>
            <a:r>
              <a:rPr lang="en-US" baseline="-25000" dirty="0" smtClean="0"/>
              <a:t>2</a:t>
            </a:r>
            <a:r>
              <a:rPr lang="en-US" dirty="0" smtClean="0"/>
              <a:t> leakage to the SC cryomodules and RFQ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Major PXIE Features (continue)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 cryomodules operating at 2 K</a:t>
            </a:r>
          </a:p>
          <a:p>
            <a:pPr lvl="1"/>
            <a:r>
              <a:rPr lang="en-US" dirty="0" smtClean="0"/>
              <a:t>Solenoidal focusing</a:t>
            </a:r>
          </a:p>
          <a:p>
            <a:pPr lvl="1"/>
            <a:r>
              <a:rPr lang="en-US" dirty="0" smtClean="0"/>
              <a:t>Warm gap between cryomodules</a:t>
            </a:r>
          </a:p>
          <a:p>
            <a:pPr lvl="1"/>
            <a:r>
              <a:rPr lang="en-US" dirty="0" smtClean="0"/>
              <a:t>Fast vacuum valves at both sides of the cryomodules </a:t>
            </a:r>
          </a:p>
          <a:p>
            <a:r>
              <a:rPr lang="en-US" dirty="0" smtClean="0"/>
              <a:t>RF separation at the top energy for beam extinction studies, f=1.5*162.5 MHz</a:t>
            </a:r>
          </a:p>
          <a:p>
            <a:pPr lvl="1"/>
            <a:r>
              <a:rPr lang="en-US" dirty="0" smtClean="0"/>
              <a:t> Can help in measurements of bunch length and longitudinal tails</a:t>
            </a:r>
          </a:p>
          <a:p>
            <a:r>
              <a:rPr lang="en-US" dirty="0" smtClean="0"/>
              <a:t>Instrumentation (not a complete list)</a:t>
            </a:r>
          </a:p>
          <a:p>
            <a:pPr lvl="1"/>
            <a:r>
              <a:rPr lang="en-US" dirty="0" err="1" smtClean="0"/>
              <a:t>Toroids</a:t>
            </a:r>
            <a:r>
              <a:rPr lang="en-US" dirty="0" smtClean="0"/>
              <a:t>, BPMs, wire scanners, laser wires, scrapers</a:t>
            </a:r>
          </a:p>
          <a:p>
            <a:r>
              <a:rPr lang="en-US" dirty="0" smtClean="0"/>
              <a:t>Spectrometer at the end of the machine</a:t>
            </a:r>
          </a:p>
          <a:p>
            <a:r>
              <a:rPr lang="en-US" dirty="0" smtClean="0"/>
              <a:t>50 KW beam dump </a:t>
            </a:r>
          </a:p>
          <a:p>
            <a:pPr lvl="1"/>
            <a:r>
              <a:rPr lang="en-US" dirty="0" smtClean="0"/>
              <a:t>can support operation up to 2 mA beam current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715962"/>
          </a:xfrm>
        </p:spPr>
        <p:txBody>
          <a:bodyPr/>
          <a:lstStyle/>
          <a:p>
            <a:r>
              <a:rPr lang="en-US" dirty="0" smtClean="0"/>
              <a:t>PXIE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1: </a:t>
            </a:r>
          </a:p>
          <a:p>
            <a:pPr lvl="1"/>
            <a:r>
              <a:rPr lang="en-US" dirty="0" smtClean="0"/>
              <a:t>Ion source, LEBT, prototype chopper</a:t>
            </a:r>
          </a:p>
          <a:p>
            <a:pPr lvl="1"/>
            <a:r>
              <a:rPr lang="en-US" dirty="0" smtClean="0"/>
              <a:t>RFQ at full power</a:t>
            </a:r>
          </a:p>
          <a:p>
            <a:pPr lvl="1"/>
            <a:r>
              <a:rPr lang="en-US" dirty="0" smtClean="0"/>
              <a:t>Full MEBT with prototype kickers, (possibly) prototype absorber, temp. dump, </a:t>
            </a:r>
            <a:r>
              <a:rPr lang="en-US" dirty="0" err="1" smtClean="0"/>
              <a:t>bunchers</a:t>
            </a:r>
            <a:r>
              <a:rPr lang="en-US" dirty="0" smtClean="0"/>
              <a:t>, diagnostics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SSR1 CM – cold and </a:t>
            </a:r>
            <a:r>
              <a:rPr lang="en-US" dirty="0" err="1" smtClean="0"/>
              <a:t>rf</a:t>
            </a:r>
            <a:r>
              <a:rPr lang="en-US" dirty="0" smtClean="0"/>
              <a:t> powered, no beam</a:t>
            </a:r>
          </a:p>
          <a:p>
            <a:r>
              <a:rPr lang="en-US" dirty="0" smtClean="0"/>
              <a:t>Stage 2:</a:t>
            </a:r>
          </a:p>
          <a:p>
            <a:pPr lvl="1"/>
            <a:r>
              <a:rPr lang="en-US" dirty="0" smtClean="0"/>
              <a:t>HWR CM – cold and </a:t>
            </a:r>
            <a:r>
              <a:rPr lang="en-US" dirty="0" err="1" smtClean="0"/>
              <a:t>rf</a:t>
            </a:r>
            <a:r>
              <a:rPr lang="en-US" dirty="0" smtClean="0"/>
              <a:t> powered, no beam</a:t>
            </a:r>
          </a:p>
          <a:p>
            <a:r>
              <a:rPr lang="en-US" dirty="0" smtClean="0"/>
              <a:t>Stage 3:</a:t>
            </a:r>
          </a:p>
          <a:p>
            <a:pPr lvl="1"/>
            <a:r>
              <a:rPr lang="en-US" dirty="0" smtClean="0"/>
              <a:t>Full diagnostics line, final MEBT kickers, final 50 kW beam dump,  1-mA CW beam delivered to the dump.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time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 complete – early FY17  (~Nov 2016)</a:t>
            </a:r>
          </a:p>
          <a:p>
            <a:pPr lvl="1"/>
            <a:r>
              <a:rPr lang="en-US" dirty="0" smtClean="0"/>
              <a:t>Beam delivered to the end of MEBT with nearly final parameters (2.1 </a:t>
            </a:r>
            <a:r>
              <a:rPr lang="en-US" dirty="0" err="1" smtClean="0"/>
              <a:t>MeV</a:t>
            </a:r>
            <a:r>
              <a:rPr lang="en-US" dirty="0" smtClean="0"/>
              <a:t>, 1 </a:t>
            </a:r>
            <a:r>
              <a:rPr lang="en-US" dirty="0" err="1" smtClean="0"/>
              <a:t>mA</a:t>
            </a:r>
            <a:r>
              <a:rPr lang="en-US" dirty="0" smtClean="0"/>
              <a:t> CW, 80% arbitrary chopping)</a:t>
            </a:r>
          </a:p>
          <a:p>
            <a:endParaRPr lang="en-US" dirty="0" smtClean="0"/>
          </a:p>
          <a:p>
            <a:r>
              <a:rPr lang="en-US" dirty="0" smtClean="0"/>
              <a:t>Stage 2 complete – Aug 2017</a:t>
            </a:r>
          </a:p>
          <a:p>
            <a:endParaRPr lang="en-US" dirty="0" smtClean="0"/>
          </a:p>
          <a:p>
            <a:r>
              <a:rPr lang="en-US" dirty="0" smtClean="0"/>
              <a:t>Stage 3 complete – Aug 2018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9430" cy="663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A5821-21EB-4C1A-AC70-E98BDB034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747" y="2681287"/>
            <a:ext cx="1962150" cy="153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91746" y="1219200"/>
            <a:ext cx="19522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PXIE Summary Schedule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838200"/>
          </a:xfrm>
        </p:spPr>
        <p:txBody>
          <a:bodyPr/>
          <a:lstStyle/>
          <a:p>
            <a:r>
              <a:rPr lang="en-US" dirty="0" smtClean="0"/>
              <a:t>PXIE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9214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MEBT/HEBT </a:t>
            </a:r>
            <a:r>
              <a:rPr lang="en-US" sz="2400" dirty="0" err="1" smtClean="0"/>
              <a:t>Quadrupoles</a:t>
            </a:r>
            <a:r>
              <a:rPr lang="en-US" sz="2400" dirty="0" smtClean="0"/>
              <a:t>, Dipoles</a:t>
            </a:r>
          </a:p>
          <a:p>
            <a:r>
              <a:rPr lang="en-US" sz="2400" dirty="0" smtClean="0"/>
              <a:t>SSR1 Solid State Amplifiers</a:t>
            </a:r>
          </a:p>
          <a:p>
            <a:r>
              <a:rPr lang="en-US" sz="2400" dirty="0" smtClean="0"/>
              <a:t>BPM Electronics</a:t>
            </a:r>
          </a:p>
          <a:p>
            <a:r>
              <a:rPr lang="en-US" sz="2400" dirty="0" smtClean="0"/>
              <a:t>Associated Design, Spec, Procurement </a:t>
            </a:r>
            <a:r>
              <a:rPr lang="en-US" sz="2400" dirty="0" smtClean="0"/>
              <a:t>Labor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1" y="1600201"/>
            <a:ext cx="8720918" cy="203010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Linac</a:t>
            </a:r>
            <a:r>
              <a:rPr lang="en-US" dirty="0" smtClean="0"/>
              <a:t> beam starts from an H- ion source operating at a constant current, set for a given bunching scenario:</a:t>
            </a:r>
          </a:p>
          <a:p>
            <a:pPr lvl="1"/>
            <a:r>
              <a:rPr lang="en-US" dirty="0" smtClean="0"/>
              <a:t>The minimum ion source current is 1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The nominal ion source beam current used in </a:t>
            </a:r>
            <a:r>
              <a:rPr lang="en-US" dirty="0" err="1" smtClean="0"/>
              <a:t>Linac</a:t>
            </a:r>
            <a:r>
              <a:rPr lang="en-US" dirty="0" smtClean="0"/>
              <a:t> design is 5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The ion source is capable of 15 </a:t>
            </a:r>
            <a:r>
              <a:rPr lang="en-US" dirty="0" err="1" smtClean="0"/>
              <a:t>mA</a:t>
            </a:r>
            <a:r>
              <a:rPr lang="en-US" dirty="0" smtClean="0"/>
              <a:t>, RFQ and MEBT are designed to 10 </a:t>
            </a:r>
            <a:r>
              <a:rPr lang="en-US" dirty="0" err="1" smtClean="0"/>
              <a:t>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608947" cy="3276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62066" y="3854356"/>
            <a:ext cx="5581934" cy="203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Regardless of the ion source current,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000" dirty="0" smtClean="0">
                <a:solidFill>
                  <a:srgbClr val="003399"/>
                </a:solidFill>
              </a:rPr>
              <a:t>e average </a:t>
            </a:r>
            <a:r>
              <a:rPr lang="en-US" sz="2000" dirty="0" err="1" smtClean="0">
                <a:solidFill>
                  <a:srgbClr val="003399"/>
                </a:solidFill>
              </a:rPr>
              <a:t>linac</a:t>
            </a:r>
            <a:r>
              <a:rPr lang="en-US" sz="2000" dirty="0" smtClean="0">
                <a:solidFill>
                  <a:srgbClr val="003399"/>
                </a:solidFill>
              </a:rPr>
              <a:t> beam current is 1 </a:t>
            </a:r>
            <a:r>
              <a:rPr lang="en-US" sz="2000" dirty="0" err="1" smtClean="0">
                <a:solidFill>
                  <a:srgbClr val="003399"/>
                </a:solidFill>
              </a:rPr>
              <a:t>mA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744538" lvl="1" indent="-287338">
              <a:spcBef>
                <a:spcPts val="12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achieved by a LEBT and MEBT choppers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R&amp;D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 is to be prepared for a construction start in </a:t>
            </a:r>
            <a:r>
              <a:rPr lang="en-US" dirty="0" smtClean="0"/>
              <a:t>Q1FY18</a:t>
            </a:r>
            <a:endParaRPr lang="en-US" dirty="0" smtClean="0"/>
          </a:p>
          <a:p>
            <a:pPr lvl="1"/>
            <a:r>
              <a:rPr lang="en-US" dirty="0" smtClean="0"/>
              <a:t>Most likely, Stage 1</a:t>
            </a:r>
          </a:p>
          <a:p>
            <a:r>
              <a:rPr lang="en-US" dirty="0" smtClean="0"/>
              <a:t>Goal of the R&amp;D Program is to mitigate risk: technical/cost/schedule</a:t>
            </a:r>
          </a:p>
          <a:p>
            <a:pPr marL="457200" lvl="3" indent="0">
              <a:spcBef>
                <a:spcPts val="600"/>
              </a:spcBef>
              <a:buClr>
                <a:srgbClr val="002D86"/>
              </a:buClr>
              <a:buSzPct val="12500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unique capabilities of Project X depend entirely on the front end, in particular the wideband chopper.</a:t>
            </a:r>
            <a:endParaRPr lang="en-US" dirty="0" smtClean="0"/>
          </a:p>
          <a:p>
            <a:r>
              <a:rPr lang="en-US" dirty="0" smtClean="0"/>
              <a:t>Technical Risks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Front End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CW ion source through SSR1</a:t>
            </a:r>
          </a:p>
          <a:p>
            <a:pPr lvl="1"/>
            <a:r>
              <a:rPr lang="en-US" dirty="0" smtClean="0"/>
              <a:t>H- injection system</a:t>
            </a:r>
          </a:p>
          <a:p>
            <a:pPr lvl="2"/>
            <a:r>
              <a:rPr lang="en-US" dirty="0" smtClean="0"/>
              <a:t>Booster in Stage 1, 2; Recycler in Stage 3 </a:t>
            </a:r>
          </a:p>
          <a:p>
            <a:pPr lvl="1"/>
            <a:r>
              <a:rPr lang="en-US" dirty="0" smtClean="0"/>
              <a:t>High Intensity Recycler/Main Injector operations</a:t>
            </a:r>
          </a:p>
          <a:p>
            <a:pPr lvl="1"/>
            <a:r>
              <a:rPr lang="en-US" dirty="0" smtClean="0"/>
              <a:t>High Power targets</a:t>
            </a:r>
          </a:p>
          <a:p>
            <a:r>
              <a:rPr lang="en-US" dirty="0" smtClean="0"/>
              <a:t>Cost Risks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Superconducting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Cavities, </a:t>
            </a:r>
            <a:r>
              <a:rPr lang="en-US" dirty="0" err="1" smtClean="0"/>
              <a:t>cryomodules</a:t>
            </a:r>
            <a:r>
              <a:rPr lang="en-US" dirty="0" smtClean="0"/>
              <a:t>, </a:t>
            </a:r>
            <a:r>
              <a:rPr lang="en-US" dirty="0" err="1" smtClean="0"/>
              <a:t>rf</a:t>
            </a:r>
            <a:r>
              <a:rPr lang="en-US" dirty="0" smtClean="0"/>
              <a:t> sources – CW to long-pulse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3352800"/>
            <a:ext cx="4419600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410200"/>
            <a:ext cx="4114800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441960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PXIE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5105400" y="3695700"/>
            <a:ext cx="2286000" cy="876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724400"/>
            <a:ext cx="24384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LEBT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60863"/>
            <a:ext cx="5791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326" y="45720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4483826" y="2400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0526" y="1639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BEND in PXIE design 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83526" y="3061062"/>
            <a:ext cx="0" cy="520338"/>
          </a:xfrm>
          <a:prstGeom prst="straightConnector1">
            <a:avLst/>
          </a:prstGeom>
          <a:ln w="539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4" descr="four_module_assy_s_14.JPG"/>
          <p:cNvPicPr>
            <a:picLocks noChangeAspect="1"/>
          </p:cNvPicPr>
          <p:nvPr/>
        </p:nvPicPr>
        <p:blipFill>
          <a:blip r:embed="rId2" cstate="print"/>
          <a:srcRect l="4167" t="14350" r="10833" b="11506"/>
          <a:stretch>
            <a:fillRect/>
          </a:stretch>
        </p:blipFill>
        <p:spPr bwMode="auto">
          <a:xfrm>
            <a:off x="203200" y="1080932"/>
            <a:ext cx="8719039" cy="510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55778" y="1231900"/>
            <a:ext cx="570212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Ion type: H-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Beam current: 5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(nominal);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– 10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Transverse emittance (norm,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rms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):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&lt; 0.25 mm-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mrad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Longitudinal emittance (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rms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):</a:t>
            </a:r>
            <a:r>
              <a:rPr lang="en-US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0.8 – 1.0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keV-nsec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Input energy: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keV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100" y="4804013"/>
            <a:ext cx="350608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Output energy (kinetic): 2.1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MeV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 factor: 100% (CW)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Frequency: 162.5 MHz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Length: ~4.4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609600"/>
          </a:xfrm>
        </p:spPr>
        <p:txBody>
          <a:bodyPr/>
          <a:lstStyle/>
          <a:p>
            <a:r>
              <a:rPr lang="en-US" dirty="0" smtClean="0"/>
              <a:t>Beam in LEBT and RFQ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90600" y="694480"/>
            <a:ext cx="6422277" cy="614045"/>
          </a:xfrm>
          <a:prstGeom prst="rect">
            <a:avLst/>
          </a:prstGeom>
          <a:ln/>
        </p:spPr>
        <p:txBody>
          <a:bodyPr vert="horz" lIns="0" tIns="22932" rIns="0" bIns="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Input = Gaussian Beam, Envelopes (3-sigma)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48754" cy="456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81155" y="1189758"/>
            <a:ext cx="2488579" cy="344488"/>
            <a:chOff x="864" y="1008"/>
            <a:chExt cx="1439" cy="217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296" y="1008"/>
              <a:ext cx="48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5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LEBT</a:t>
              </a: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864" y="1152"/>
              <a:ext cx="1439" cy="0"/>
              <a:chOff x="864" y="1152"/>
              <a:chExt cx="1439" cy="0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728" y="1152"/>
                <a:ext cx="5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H="1">
                <a:off x="863" y="1152"/>
                <a:ext cx="4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57935" y="1224342"/>
            <a:ext cx="81851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/>
          <a:p>
            <a:r>
              <a:rPr lang="en-US" b="1" dirty="0">
                <a:solidFill>
                  <a:srgbClr val="FF0000"/>
                </a:solidFill>
                <a:ea typeface="DejaVu Sans" charset="0"/>
                <a:cs typeface="DejaVu Sans" charset="0"/>
              </a:rPr>
              <a:t>RFQ</a:t>
            </a: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74307" y="1414254"/>
            <a:ext cx="5432429" cy="148931"/>
            <a:chOff x="2304" y="1152"/>
            <a:chExt cx="2879" cy="0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3888" y="1152"/>
              <a:ext cx="12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2303" y="1152"/>
              <a:ext cx="1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587500" y="5943600"/>
            <a:ext cx="93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100" b="1" dirty="0">
                <a:solidFill>
                  <a:srgbClr val="2300DC"/>
                </a:solidFill>
              </a:rPr>
              <a:t>Neutralized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590800" y="5943600"/>
            <a:ext cx="1143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100" b="1">
                <a:solidFill>
                  <a:srgbClr val="FF0000"/>
                </a:solidFill>
              </a:rPr>
              <a:t>un-neutralized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648200" y="6096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Details in </a:t>
            </a:r>
            <a:r>
              <a:rPr lang="en-US" sz="1600" i="1" dirty="0" err="1" smtClean="0"/>
              <a:t>F.Ostiguy</a:t>
            </a:r>
            <a:r>
              <a:rPr lang="en-US" sz="1600" i="1" dirty="0" smtClean="0"/>
              <a:t> presentation, Nov.29,2012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572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beam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429000" y="46482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1143000"/>
          </a:xfrm>
        </p:spPr>
        <p:txBody>
          <a:bodyPr/>
          <a:lstStyle/>
          <a:p>
            <a:r>
              <a:rPr lang="en-US" dirty="0" smtClean="0"/>
              <a:t>PXIE Optics from RFQ to beam 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92480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29129" y="3171271"/>
            <a:ext cx="70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RFQ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352025" y="3018871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Beam Dump (50 kW)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6626" y="4876800"/>
            <a:ext cx="1400174" cy="533400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72050" y="4876800"/>
            <a:ext cx="1295400" cy="533400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4619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4619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SSR1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Diagnostics &amp; Dump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14400" y="4553514"/>
            <a:ext cx="2514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4419600"/>
            <a:ext cx="762000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18288" rIns="9144" bIns="18288" rtlCol="0">
            <a:spAutoFit/>
          </a:bodyPr>
          <a:lstStyle/>
          <a:p>
            <a:r>
              <a:rPr lang="en-US" dirty="0" smtClean="0"/>
              <a:t>MEBT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200400" y="464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9000" y="4550571"/>
            <a:ext cx="2819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44484" y="464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4554792"/>
            <a:ext cx="22098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6400" y="60768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Kicker polarity in chopper is set for passing beam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5486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x (S-C)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54864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(C-S-C)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4343400"/>
            <a:ext cx="533400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1" y="1676401"/>
            <a:ext cx="5972726" cy="3087231"/>
            <a:chOff x="762000" y="1295398"/>
            <a:chExt cx="8385463" cy="4911061"/>
          </a:xfrm>
        </p:grpSpPr>
        <p:pic>
          <p:nvPicPr>
            <p:cNvPr id="7" name="Picture 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295398"/>
              <a:ext cx="8130608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Left Brace 7"/>
            <p:cNvSpPr/>
            <p:nvPr/>
          </p:nvSpPr>
          <p:spPr bwMode="auto">
            <a:xfrm rot="16200000">
              <a:off x="1181100" y="3428998"/>
              <a:ext cx="381000" cy="10668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267198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Matching from RFQ to MEBT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6899" y="5105399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Measure parameters of the beam coming out of RFQ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286000" y="3771898"/>
              <a:ext cx="0" cy="13335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Left Brace 11"/>
            <p:cNvSpPr/>
            <p:nvPr/>
          </p:nvSpPr>
          <p:spPr bwMode="auto">
            <a:xfrm rot="16200000">
              <a:off x="4152900" y="2324098"/>
              <a:ext cx="381000" cy="32004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2659" y="4180029"/>
              <a:ext cx="1629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Chopping system</a:t>
              </a:r>
              <a:endParaRPr lang="en-US" sz="1400" dirty="0"/>
            </a:p>
          </p:txBody>
        </p:sp>
        <p:sp>
          <p:nvSpPr>
            <p:cNvPr id="14" name="Left Brace 13"/>
            <p:cNvSpPr/>
            <p:nvPr/>
          </p:nvSpPr>
          <p:spPr bwMode="auto">
            <a:xfrm rot="16200000">
              <a:off x="6591300" y="3162296"/>
              <a:ext cx="381000" cy="15240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398" y="4221031"/>
              <a:ext cx="1522493" cy="117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Differential pumping/ scraping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924800" y="3667168"/>
              <a:ext cx="0" cy="13335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394863" y="5000668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Measure parameters of the beam coming into SRF linac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676400" y="3657598"/>
              <a:ext cx="2286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657600" y="5638798"/>
              <a:ext cx="2114273" cy="56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Sections with bunching cavities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3962400" y="3667168"/>
              <a:ext cx="381000" cy="197163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827304" y="3667168"/>
              <a:ext cx="2106896" cy="197163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591301" y="2255593"/>
            <a:ext cx="2333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Beam energy </a:t>
            </a:r>
            <a:r>
              <a:rPr lang="en-US" sz="1600" dirty="0" smtClean="0"/>
              <a:t>2.1 MeV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Input current    </a:t>
            </a:r>
            <a:r>
              <a:rPr lang="en-US" sz="1600" dirty="0" smtClean="0"/>
              <a:t>1-10 mA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Output current  </a:t>
            </a:r>
            <a:r>
              <a:rPr lang="en-US" sz="1600" dirty="0" smtClean="0"/>
              <a:t>1 mA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Max bunch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Frequency   </a:t>
            </a:r>
            <a:r>
              <a:rPr lang="en-US" sz="1600" dirty="0" smtClean="0"/>
              <a:t>162.5 MHz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Bunch-by-bunch selection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671066"/>
            <a:ext cx="811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Specifications </a:t>
            </a:r>
            <a:r>
              <a:rPr lang="en-US" dirty="0" smtClean="0"/>
              <a:t>and scheme are </a:t>
            </a:r>
            <a:r>
              <a:rPr lang="en-US" dirty="0"/>
              <a:t>stable since </a:t>
            </a:r>
            <a:r>
              <a:rPr lang="en-US" dirty="0" smtClean="0"/>
              <a:t>Jan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0388"/>
            <a:ext cx="8305800" cy="213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9594" y="157655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MEBT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762002"/>
            <a:ext cx="5735138" cy="1713997"/>
            <a:chOff x="896997" y="1514897"/>
            <a:chExt cx="5356754" cy="146411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97" y="2037675"/>
              <a:ext cx="713548" cy="919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205" y="2227167"/>
              <a:ext cx="106795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174" y="2160348"/>
              <a:ext cx="1283857" cy="743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231" y="2160348"/>
              <a:ext cx="1160321" cy="743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63156" y="1883786"/>
              <a:ext cx="782538" cy="23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#2-Kicker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3359" y="1884522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#4-Kicker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052394" y="2215132"/>
              <a:ext cx="1219201" cy="3085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00CC"/>
              </a:solidFill>
            </a:ln>
          </p:spPr>
          <p:txBody>
            <a:bodyPr wrap="square" tIns="36576" bIns="36576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100" b="1" dirty="0" smtClean="0"/>
                <a:t>#3-Wire scanner, fast Faraday cup, RF</a:t>
              </a:r>
              <a:endParaRPr lang="en-US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13551" y="1822966"/>
              <a:ext cx="914400" cy="34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000" b="1" dirty="0" smtClean="0"/>
                <a:t>#5-Absorber,         OTR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361232" y="2081616"/>
              <a:ext cx="1459238" cy="32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00CC"/>
              </a:solidFill>
            </a:ln>
          </p:spPr>
          <p:txBody>
            <a:bodyPr wrap="square" lIns="9144" tIns="45720" rIns="9144" bIns="4572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100" b="1" dirty="0" smtClean="0"/>
                <a:t>#6–Diff. pumping, scrapper, </a:t>
              </a:r>
            </a:p>
            <a:p>
              <a:pPr algn="ctr">
                <a:lnSpc>
                  <a:spcPts val="1000"/>
                </a:lnSpc>
              </a:pPr>
              <a:r>
                <a:rPr lang="en-US" sz="1100" b="1" dirty="0" smtClean="0"/>
                <a:t>wire scanner, </a:t>
              </a:r>
              <a:endParaRPr lang="en-US" sz="1100" b="1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099" y="1551181"/>
            <a:ext cx="1295400" cy="8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-19597" y="1661303"/>
            <a:ext cx="1427287" cy="202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CC"/>
            </a:solidFill>
          </a:ln>
        </p:spPr>
        <p:txBody>
          <a:bodyPr wrap="square" tIns="36576" bIns="36576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b="1" dirty="0" smtClean="0"/>
              <a:t>Slow valve, Toroid</a:t>
            </a:r>
            <a:endParaRPr lang="en-US" sz="11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" y="943118"/>
            <a:ext cx="801414" cy="430887"/>
          </a:xfrm>
          <a:prstGeom prst="rect">
            <a:avLst/>
          </a:prstGeom>
        </p:spPr>
        <p:txBody>
          <a:bodyPr wrap="square" lIns="9144" rIns="9144">
            <a:spAutoFit/>
          </a:bodyPr>
          <a:lstStyle/>
          <a:p>
            <a:pPr algn="ctr"/>
            <a:r>
              <a:rPr lang="en-US" sz="1100" b="1" dirty="0" smtClean="0"/>
              <a:t>#0-</a:t>
            </a:r>
          </a:p>
          <a:p>
            <a:r>
              <a:rPr lang="en-US" sz="1100" b="1" dirty="0" smtClean="0"/>
              <a:t>Scrapper, RF</a:t>
            </a:r>
            <a:endParaRPr lang="en-US" sz="11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1176182" y="634227"/>
            <a:ext cx="1394540" cy="430887"/>
          </a:xfrm>
          <a:prstGeom prst="rect">
            <a:avLst/>
          </a:prstGeom>
        </p:spPr>
        <p:txBody>
          <a:bodyPr wrap="square" lIns="9144" rIns="9144">
            <a:spAutoFit/>
          </a:bodyPr>
          <a:lstStyle/>
          <a:p>
            <a:pPr algn="ctr"/>
            <a:r>
              <a:rPr lang="en-US" sz="1100" b="1" dirty="0" smtClean="0"/>
              <a:t>#1-Emitttance, laser, Wire scanner, scrapper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70559" y="1158974"/>
            <a:ext cx="1101842" cy="553998"/>
          </a:xfrm>
          <a:prstGeom prst="rect">
            <a:avLst/>
          </a:prstGeom>
          <a:noFill/>
        </p:spPr>
        <p:txBody>
          <a:bodyPr wrap="square" lIns="18288" rIns="18288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/>
              <a:t>#7-Scrapper,         RF, Slow valve, Extinction monitor</a:t>
            </a:r>
            <a:endParaRPr lang="en-US" sz="1000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771" y="1735240"/>
            <a:ext cx="1282056" cy="64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7614781" y="1312668"/>
            <a:ext cx="1377667" cy="7335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CC"/>
            </a:solidFill>
          </a:ln>
        </p:spPr>
        <p:txBody>
          <a:bodyPr wrap="square" lIns="9144" tIns="45720" rIns="9144" bIns="4572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 smtClean="0"/>
              <a:t>#8 –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/>
              <a:t> Fast valve, DCCT, Toroid, Laser wire, wire scrapper, 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/>
              <a:t>Scrapper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4642" y="4800600"/>
            <a:ext cx="1624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Chopped beam</a:t>
            </a:r>
            <a:endParaRPr lang="en-US" sz="16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99" y="2778611"/>
            <a:ext cx="8241602" cy="18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60514" y="2895600"/>
            <a:ext cx="16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Passing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1143000"/>
          </a:xfrm>
        </p:spPr>
        <p:txBody>
          <a:bodyPr/>
          <a:lstStyle/>
          <a:p>
            <a:r>
              <a:rPr lang="en-US" dirty="0" smtClean="0"/>
              <a:t>HWR </a:t>
            </a:r>
            <a:r>
              <a:rPr lang="en-US" dirty="0" err="1" smtClean="0"/>
              <a:t>cryomodule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n-US" dirty="0" smtClean="0"/>
              <a:t>=0.11)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55" y="2971800"/>
            <a:ext cx="9158755" cy="21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" y="833262"/>
            <a:ext cx="8618220" cy="20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029200"/>
            <a:ext cx="83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8 </a:t>
            </a:r>
            <a:r>
              <a:rPr lang="en-US" dirty="0"/>
              <a:t>cavities, 8 SC </a:t>
            </a:r>
            <a:r>
              <a:rPr lang="en-US" dirty="0" smtClean="0"/>
              <a:t>solenoids (</a:t>
            </a:r>
            <a:r>
              <a:rPr lang="en-US" dirty="0" err="1" smtClean="0"/>
              <a:t>x,y</a:t>
            </a:r>
            <a:r>
              <a:rPr lang="en-US" dirty="0" smtClean="0"/>
              <a:t> correctors) </a:t>
            </a:r>
            <a:r>
              <a:rPr lang="en-US" dirty="0"/>
              <a:t>and 8 </a:t>
            </a:r>
            <a:r>
              <a:rPr lang="en-US" dirty="0" smtClean="0"/>
              <a:t>BPMs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Beam energy: 2.1  -- 11 </a:t>
            </a:r>
            <a:r>
              <a:rPr lang="en-US" dirty="0" err="1" smtClean="0"/>
              <a:t>MeV</a:t>
            </a:r>
            <a:endParaRPr lang="en-US" dirty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upstream element is a SC solenoid to mitigate vacuum transition </a:t>
            </a:r>
            <a:endParaRPr lang="en-US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CM Length (flange-to-flange) ~ 5.9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305228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srgbClr val="0000CC"/>
                </a:solidFill>
              </a:rPr>
              <a:t>P.Ostroumov</a:t>
            </a:r>
            <a:r>
              <a:rPr lang="en-US" sz="1100" i="1" dirty="0" smtClean="0">
                <a:solidFill>
                  <a:srgbClr val="0000CC"/>
                </a:solidFill>
              </a:rPr>
              <a:t>, Collaboration meeting </a:t>
            </a:r>
            <a:r>
              <a:rPr lang="en-US" sz="1100" i="1" dirty="0" err="1" smtClean="0">
                <a:solidFill>
                  <a:srgbClr val="0000CC"/>
                </a:solidFill>
              </a:rPr>
              <a:t>LBNL,April</a:t>
            </a:r>
            <a:r>
              <a:rPr lang="en-US" sz="1100" i="1" dirty="0" smtClean="0">
                <a:solidFill>
                  <a:srgbClr val="0000CC"/>
                </a:solidFill>
              </a:rPr>
              <a:t>  10-12,2012, </a:t>
            </a:r>
            <a:endParaRPr lang="en-US" sz="11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943600" cy="1143000"/>
          </a:xfrm>
        </p:spPr>
        <p:txBody>
          <a:bodyPr/>
          <a:lstStyle/>
          <a:p>
            <a:r>
              <a:rPr lang="en-US" dirty="0" smtClean="0"/>
              <a:t>SSR1 </a:t>
            </a:r>
            <a:r>
              <a:rPr lang="en-US" dirty="0" err="1" smtClean="0"/>
              <a:t>Cryomodule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n-US" dirty="0" smtClean="0"/>
              <a:t>=0.22)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5" y="1600200"/>
            <a:ext cx="8085709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1676400"/>
            <a:ext cx="838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8 </a:t>
            </a:r>
            <a:r>
              <a:rPr lang="en-US" dirty="0"/>
              <a:t>cavities, </a:t>
            </a:r>
            <a:r>
              <a:rPr lang="en-US" dirty="0" smtClean="0"/>
              <a:t>4 </a:t>
            </a:r>
            <a:r>
              <a:rPr lang="en-US" dirty="0"/>
              <a:t>SC </a:t>
            </a:r>
            <a:r>
              <a:rPr lang="en-US" dirty="0" smtClean="0"/>
              <a:t>solenoids (</a:t>
            </a:r>
            <a:r>
              <a:rPr lang="en-US" dirty="0" err="1" smtClean="0"/>
              <a:t>x,y</a:t>
            </a:r>
            <a:r>
              <a:rPr lang="en-US" dirty="0" smtClean="0"/>
              <a:t> correctors) </a:t>
            </a:r>
            <a:r>
              <a:rPr lang="en-US" dirty="0"/>
              <a:t>and </a:t>
            </a:r>
            <a:r>
              <a:rPr lang="en-US" dirty="0" smtClean="0"/>
              <a:t>4 BPMs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Beam energy: 11 – 25 </a:t>
            </a:r>
            <a:r>
              <a:rPr lang="en-US" dirty="0" err="1" smtClean="0"/>
              <a:t>MeV</a:t>
            </a:r>
            <a:endParaRPr lang="en-US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CM Length (flange-to-flange) ~ 5.2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29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5" y="4343400"/>
            <a:ext cx="8305800" cy="20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99060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" tIns="18288" rIns="9144" bIns="18288" anchor="t" anchorCtr="0">
            <a:noAutofit/>
          </a:bodyPr>
          <a:lstStyle/>
          <a:p>
            <a:pPr marL="0" marR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Beam current monitor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0" y="2209800"/>
            <a:ext cx="11430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" tIns="18288" rIns="9144" bIns="18288" anchor="t" anchorCtr="0">
            <a:noAutofit/>
          </a:bodyPr>
          <a:lstStyle/>
          <a:p>
            <a:pPr marL="0" marR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Emit.diagn</a:t>
            </a:r>
            <a:r>
              <a:rPr lang="en-US" sz="1200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. Box: </a:t>
            </a:r>
            <a:r>
              <a:rPr lang="en-US" sz="12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slit, LW/WS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 in PXIE design for &gt; 1 year</a:t>
            </a:r>
          </a:p>
          <a:p>
            <a:endParaRPr lang="en-US" dirty="0" smtClean="0"/>
          </a:p>
          <a:p>
            <a:r>
              <a:rPr lang="en-US" dirty="0" smtClean="0"/>
              <a:t>Organization is in place and functioning</a:t>
            </a:r>
          </a:p>
          <a:p>
            <a:endParaRPr lang="en-US" dirty="0" smtClean="0"/>
          </a:p>
          <a:p>
            <a:r>
              <a:rPr lang="en-US" dirty="0" smtClean="0"/>
              <a:t>Developed RLS and adjusted the schedule to align with projected budgets</a:t>
            </a:r>
          </a:p>
          <a:p>
            <a:endParaRPr lang="en-US" dirty="0" smtClean="0"/>
          </a:p>
          <a:p>
            <a:r>
              <a:rPr lang="en-US" dirty="0" smtClean="0"/>
              <a:t>Published the PXIE design handbook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Front-End R&amp;D Program</a:t>
            </a:r>
            <a:br>
              <a:rPr lang="en-US" dirty="0" smtClean="0"/>
            </a:br>
            <a:r>
              <a:rPr lang="en-US" dirty="0" smtClean="0"/>
              <a:t>(as proposed in Oct 2011)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7546" y="1600200"/>
            <a:ext cx="8584442" cy="4525963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We are building an integrated systems test of the first ~30 </a:t>
            </a:r>
            <a:r>
              <a:rPr lang="en-US" sz="2400" kern="0" dirty="0" err="1" smtClean="0">
                <a:solidFill>
                  <a:schemeClr val="tx1"/>
                </a:solidFill>
              </a:rPr>
              <a:t>MeV</a:t>
            </a:r>
            <a:r>
              <a:rPr lang="en-US" sz="2400" kern="0" dirty="0" smtClean="0">
                <a:solidFill>
                  <a:schemeClr val="tx1"/>
                </a:solidFill>
              </a:rPr>
              <a:t> of Project X.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Validate the concept for the Project X front end, thereby minimizing the primary technical risk element within the Reference Design.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Demonstrate wideband chopper; low-</a:t>
            </a:r>
            <a:r>
              <a:rPr lang="en-US" sz="2000" kern="0" dirty="0" smtClean="0">
                <a:latin typeface="Symbol" pitchFamily="18" charset="2"/>
              </a:rPr>
              <a:t>b</a:t>
            </a:r>
            <a:r>
              <a:rPr lang="en-US" sz="2000" kern="0" dirty="0" smtClean="0"/>
              <a:t> acceleration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Operate at full design parameters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Integrated systems test goals: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1 </a:t>
            </a:r>
            <a:r>
              <a:rPr lang="en-US" sz="2000" kern="0" dirty="0" err="1" smtClean="0"/>
              <a:t>mA</a:t>
            </a:r>
            <a:r>
              <a:rPr lang="en-US" sz="2000" kern="0" dirty="0" smtClean="0"/>
              <a:t> average current with 80% chopping of beam delivered from RFQ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Efficient acceleration with minimal </a:t>
            </a:r>
            <a:r>
              <a:rPr lang="en-US" sz="2000" kern="0" dirty="0" err="1" smtClean="0"/>
              <a:t>emittance</a:t>
            </a:r>
            <a:r>
              <a:rPr lang="en-US" sz="2000" kern="0" dirty="0" smtClean="0"/>
              <a:t> dilution through ~30 </a:t>
            </a:r>
            <a:r>
              <a:rPr lang="en-US" sz="2000" kern="0" dirty="0" err="1" smtClean="0"/>
              <a:t>MeV</a:t>
            </a:r>
            <a:endParaRPr lang="en-US" sz="2000" kern="0" dirty="0" smtClean="0"/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endParaRPr lang="en-US" sz="2400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Collaboration between </a:t>
            </a:r>
            <a:r>
              <a:rPr lang="en-US" sz="2400" kern="0" dirty="0" err="1" smtClean="0">
                <a:solidFill>
                  <a:schemeClr val="tx1"/>
                </a:solidFill>
              </a:rPr>
              <a:t>Fermilab</a:t>
            </a:r>
            <a:r>
              <a:rPr lang="en-US" sz="2400" kern="0" dirty="0" smtClean="0">
                <a:solidFill>
                  <a:schemeClr val="tx1"/>
                </a:solidFill>
              </a:rPr>
              <a:t>, ANL, LBNL, SLAC, SNS, India</a:t>
            </a:r>
          </a:p>
          <a:p>
            <a:pPr lvl="0"/>
            <a:r>
              <a:rPr lang="en-US" b="1" i="1" kern="0" dirty="0" smtClean="0">
                <a:solidFill>
                  <a:srgbClr val="C00000"/>
                </a:solidFill>
              </a:rPr>
              <a:t>Beam through </a:t>
            </a:r>
            <a:r>
              <a:rPr lang="en-US" b="1" i="1" kern="0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b="1" i="1" kern="0" dirty="0" smtClean="0">
                <a:solidFill>
                  <a:srgbClr val="C00000"/>
                </a:solidFill>
              </a:rPr>
              <a:t>=0.1 , 0.2 CM at ~30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MeV</a:t>
            </a:r>
            <a:r>
              <a:rPr lang="en-US" b="1" i="1" kern="0" dirty="0" smtClean="0">
                <a:solidFill>
                  <a:srgbClr val="C00000"/>
                </a:solidFill>
              </a:rPr>
              <a:t> with nearly final parameters (1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mA</a:t>
            </a:r>
            <a:r>
              <a:rPr lang="en-US" b="1" i="1" kern="0" dirty="0" smtClean="0">
                <a:solidFill>
                  <a:srgbClr val="C00000"/>
                </a:solidFill>
              </a:rPr>
              <a:t> </a:t>
            </a:r>
            <a:r>
              <a:rPr lang="en-US" b="1" i="1" kern="0" dirty="0" err="1" smtClean="0">
                <a:solidFill>
                  <a:srgbClr val="C00000"/>
                </a:solidFill>
              </a:rPr>
              <a:t>cw</a:t>
            </a:r>
            <a:r>
              <a:rPr lang="en-US" b="1" i="1" kern="0" dirty="0" smtClean="0">
                <a:solidFill>
                  <a:srgbClr val="C00000"/>
                </a:solidFill>
              </a:rPr>
              <a:t>, 5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mA</a:t>
            </a:r>
            <a:r>
              <a:rPr lang="en-US" b="1" i="1" kern="0" dirty="0" smtClean="0">
                <a:solidFill>
                  <a:srgbClr val="C00000"/>
                </a:solidFill>
              </a:rPr>
              <a:t> peak, arbitrary bunch chopping)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Project X relies heavily on a bunch-by-bunch chopper in the MEBT and transverse </a:t>
            </a:r>
            <a:r>
              <a:rPr lang="en-US" dirty="0" err="1" smtClean="0"/>
              <a:t>rf</a:t>
            </a:r>
            <a:r>
              <a:rPr lang="en-US" dirty="0" smtClean="0"/>
              <a:t> splitters at high energy</a:t>
            </a:r>
          </a:p>
          <a:p>
            <a:pPr lvl="1"/>
            <a:r>
              <a:rPr lang="en-US" dirty="0" smtClean="0"/>
              <a:t>Some elements of this system are beyond present state of the 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(Stage 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057400"/>
            <a:ext cx="8772049" cy="3212377"/>
            <a:chOff x="176590" y="1740622"/>
            <a:chExt cx="8537928" cy="3059978"/>
          </a:xfrm>
        </p:grpSpPr>
        <p:grpSp>
          <p:nvGrpSpPr>
            <p:cNvPr id="7" name="Group 8"/>
            <p:cNvGrpSpPr/>
            <p:nvPr/>
          </p:nvGrpSpPr>
          <p:grpSpPr>
            <a:xfrm>
              <a:off x="176590" y="1740622"/>
              <a:ext cx="8537928" cy="3059978"/>
              <a:chOff x="176590" y="1740622"/>
              <a:chExt cx="8537928" cy="305997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6590" y="2701253"/>
                <a:ext cx="1554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GeV</a:t>
                </a:r>
                <a:endParaRPr lang="en-US" dirty="0"/>
              </a:p>
            </p:txBody>
          </p:sp>
          <p:sp>
            <p:nvSpPr>
              <p:cNvPr id="10" name="Curved Right Arrow 9"/>
              <p:cNvSpPr/>
              <p:nvPr/>
            </p:nvSpPr>
            <p:spPr>
              <a:xfrm>
                <a:off x="396240" y="1937266"/>
                <a:ext cx="365760" cy="1948934"/>
              </a:xfrm>
              <a:prstGeom prst="curved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>
              <a:xfrm>
                <a:off x="914400" y="3162300"/>
                <a:ext cx="123264" cy="1181100"/>
              </a:xfrm>
              <a:prstGeom prst="leftBrace">
                <a:avLst>
                  <a:gd name="adj1" fmla="val 52187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05200" y="443126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1 </a:t>
                </a:r>
                <a:r>
                  <a:rPr lang="en-US" dirty="0" err="1" smtClean="0">
                    <a:latin typeface="Symbol" pitchFamily="18" charset="2"/>
                  </a:rPr>
                  <a:t>m</a:t>
                </a:r>
                <a:r>
                  <a:rPr lang="en-US" dirty="0" err="1" smtClean="0"/>
                  <a:t>sec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stCxn id="12" idx="3"/>
              </p:cNvCxnSpPr>
              <p:nvPr/>
            </p:nvCxnSpPr>
            <p:spPr>
              <a:xfrm>
                <a:off x="4495800" y="4615934"/>
                <a:ext cx="2362200" cy="26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1"/>
              </p:cNvCxnSpPr>
              <p:nvPr/>
            </p:nvCxnSpPr>
            <p:spPr>
              <a:xfrm flipH="1">
                <a:off x="1005168" y="4615934"/>
                <a:ext cx="2500032" cy="26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2"/>
              <p:cNvSpPr txBox="1"/>
              <p:nvPr/>
            </p:nvSpPr>
            <p:spPr>
              <a:xfrm>
                <a:off x="7620000" y="17526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mA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7938" y="3237909"/>
                <a:ext cx="1136580" cy="35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0.91 mA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77938" y="3974068"/>
                <a:ext cx="1136580" cy="35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0.09 mA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60844" y="1740622"/>
                <a:ext cx="6333221" cy="2602777"/>
              </a:xfrm>
              <a:prstGeom prst="rect">
                <a:avLst/>
              </a:prstGeom>
            </p:spPr>
          </p:pic>
          <p:grpSp>
            <p:nvGrpSpPr>
              <p:cNvPr id="19" name="Group 4"/>
              <p:cNvGrpSpPr/>
              <p:nvPr/>
            </p:nvGrpSpPr>
            <p:grpSpPr>
              <a:xfrm>
                <a:off x="1576472" y="2104265"/>
                <a:ext cx="611190" cy="1157498"/>
                <a:chOff x="7396716" y="2086244"/>
                <a:chExt cx="645041" cy="123770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6716" y="2086244"/>
                  <a:ext cx="645041" cy="1237709"/>
                </a:xfrm>
                <a:prstGeom prst="rect">
                  <a:avLst/>
                </a:prstGeom>
              </p:spPr>
            </p:pic>
            <p:sp>
              <p:nvSpPr>
                <p:cNvPr id="22" name="Oval 21"/>
                <p:cNvSpPr/>
                <p:nvPr/>
              </p:nvSpPr>
              <p:spPr>
                <a:xfrm>
                  <a:off x="7517844" y="2306584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05168" y="2514599"/>
                <a:ext cx="571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/2</a:t>
                </a:r>
                <a:endParaRPr lang="en-US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938791" y="2972076"/>
              <a:ext cx="72201" cy="712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4029" y="5355771"/>
            <a:ext cx="6498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RFQ beam Current:  3.64 </a:t>
            </a:r>
            <a:r>
              <a:rPr lang="en-US" sz="2000" dirty="0" err="1" smtClean="0"/>
              <a:t>mA</a:t>
            </a:r>
            <a:endParaRPr lang="en-US" sz="2000" dirty="0" smtClean="0"/>
          </a:p>
          <a:p>
            <a:r>
              <a:rPr lang="en-US" sz="2000" dirty="0" smtClean="0"/>
              <a:t>Average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beam current: 1 </a:t>
            </a:r>
            <a:r>
              <a:rPr lang="en-US" sz="2000" dirty="0" err="1" smtClean="0"/>
              <a:t>mA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09992" y="2874921"/>
            <a:ext cx="342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RF splitter at 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16002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pattern created in the MEBT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(Stage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462" y="1600200"/>
            <a:ext cx="8554337" cy="3895945"/>
            <a:chOff x="128706" y="1600200"/>
            <a:chExt cx="9046630" cy="4920027"/>
          </a:xfrm>
        </p:grpSpPr>
        <p:sp>
          <p:nvSpPr>
            <p:cNvPr id="7" name="Curved Right Arrow 6"/>
            <p:cNvSpPr/>
            <p:nvPr/>
          </p:nvSpPr>
          <p:spPr>
            <a:xfrm>
              <a:off x="396240" y="1874430"/>
              <a:ext cx="365760" cy="1459321"/>
            </a:xfrm>
            <a:prstGeom prst="curv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>
              <a:off x="943536" y="2819400"/>
              <a:ext cx="123264" cy="952500"/>
            </a:xfrm>
            <a:prstGeom prst="leftBrace">
              <a:avLst>
                <a:gd name="adj1" fmla="val 52187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219" y="2359596"/>
              <a:ext cx="1093044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943536" y="4393942"/>
              <a:ext cx="123264" cy="1473458"/>
            </a:xfrm>
            <a:prstGeom prst="leftBrace">
              <a:avLst>
                <a:gd name="adj1" fmla="val 52187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706" y="4114800"/>
              <a:ext cx="945220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396240" y="3562350"/>
              <a:ext cx="350520" cy="1663183"/>
            </a:xfrm>
            <a:prstGeom prst="curved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8178" y="6115700"/>
              <a:ext cx="1197266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0.5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/>
                <a:t>sec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4075444" y="6317964"/>
              <a:ext cx="16586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1066799" y="6317964"/>
              <a:ext cx="18113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953294" y="1600200"/>
              <a:ext cx="956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 mA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3294" y="2806090"/>
              <a:ext cx="956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3294" y="3391780"/>
              <a:ext cx="956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9493" y="4519146"/>
              <a:ext cx="1145843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0.25 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29494" y="5078240"/>
              <a:ext cx="1145842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0.5 mA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9494" y="5666112"/>
              <a:ext cx="1145842" cy="4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0.25 mA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6326" y="1676399"/>
              <a:ext cx="6381750" cy="438364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2963" y="2239600"/>
              <a:ext cx="571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0</a:t>
              </a:r>
              <a:r>
                <a:rPr lang="en-US" dirty="0" smtClean="0"/>
                <a:t>/4</a:t>
              </a:r>
              <a:endParaRPr lang="en-US" dirty="0"/>
            </a:p>
          </p:txBody>
        </p:sp>
        <p:grpSp>
          <p:nvGrpSpPr>
            <p:cNvPr id="24" name="Group 47"/>
            <p:cNvGrpSpPr/>
            <p:nvPr/>
          </p:nvGrpSpPr>
          <p:grpSpPr>
            <a:xfrm>
              <a:off x="1551168" y="3657599"/>
              <a:ext cx="880875" cy="1028013"/>
              <a:chOff x="5744896" y="3697269"/>
              <a:chExt cx="2859087" cy="3646556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896" y="3697269"/>
                <a:ext cx="2859087" cy="3646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Oval 35"/>
              <p:cNvSpPr/>
              <p:nvPr/>
            </p:nvSpPr>
            <p:spPr>
              <a:xfrm>
                <a:off x="8113922" y="5410381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958565" y="541900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10670" y="5433391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390979" y="4356531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59857" y="6518687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05168" y="3930134"/>
              <a:ext cx="571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0</a:t>
              </a:r>
              <a:r>
                <a:rPr lang="en-US" dirty="0" smtClean="0"/>
                <a:t>/8</a:t>
              </a:r>
              <a:endParaRPr lang="en-US" dirty="0"/>
            </a:p>
          </p:txBody>
        </p:sp>
        <p:grpSp>
          <p:nvGrpSpPr>
            <p:cNvPr id="26" name="Group 55"/>
            <p:cNvGrpSpPr/>
            <p:nvPr/>
          </p:nvGrpSpPr>
          <p:grpSpPr>
            <a:xfrm>
              <a:off x="1590652" y="1969532"/>
              <a:ext cx="885872" cy="970448"/>
              <a:chOff x="1615553" y="3828000"/>
              <a:chExt cx="2712496" cy="350491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5553" y="3828000"/>
                <a:ext cx="2712496" cy="3504910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1676400" y="545974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67053" y="545974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862347" y="545974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217981" y="5459740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13030" y="545974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52706" y="44292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42697" y="44292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64029" y="5719769"/>
            <a:ext cx="649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RFQ Beam Current:  5.0 mA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</a:t>
            </a:r>
            <a:r>
              <a:rPr lang="en-US" dirty="0" err="1" smtClean="0"/>
              <a:t>vs</a:t>
            </a:r>
            <a:r>
              <a:rPr lang="en-US" dirty="0" smtClean="0"/>
              <a:t>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PXIE goal – 1 </a:t>
            </a:r>
            <a:r>
              <a:rPr lang="en-US" dirty="0" err="1" smtClean="0"/>
              <a:t>mA</a:t>
            </a:r>
            <a:r>
              <a:rPr lang="en-US" dirty="0" smtClean="0"/>
              <a:t> average current</a:t>
            </a:r>
          </a:p>
          <a:p>
            <a:r>
              <a:rPr lang="en-US" dirty="0" smtClean="0"/>
              <a:t>Project X (Stage 1) – 1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Project X (Stage </a:t>
            </a:r>
            <a:r>
              <a:rPr lang="en-US" dirty="0" smtClean="0"/>
              <a:t>2,3) </a:t>
            </a:r>
            <a:r>
              <a:rPr lang="en-US" dirty="0" smtClean="0"/>
              <a:t>– 2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Project X (upgrade capability) – 5 </a:t>
            </a:r>
            <a:r>
              <a:rPr lang="en-US" dirty="0" err="1" smtClean="0"/>
              <a:t>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Ion source: 0 – 15 </a:t>
            </a:r>
            <a:r>
              <a:rPr lang="en-US" dirty="0" err="1" smtClean="0"/>
              <a:t>mA</a:t>
            </a:r>
            <a:r>
              <a:rPr lang="en-US" dirty="0" smtClean="0"/>
              <a:t> (DC)</a:t>
            </a:r>
          </a:p>
          <a:p>
            <a:r>
              <a:rPr lang="en-US" dirty="0" smtClean="0"/>
              <a:t>RFQ design: 1 – 10 </a:t>
            </a:r>
            <a:r>
              <a:rPr lang="en-US" dirty="0" err="1" smtClean="0"/>
              <a:t>mA</a:t>
            </a:r>
            <a:r>
              <a:rPr lang="en-US" dirty="0" smtClean="0"/>
              <a:t>, 5 </a:t>
            </a:r>
            <a:r>
              <a:rPr lang="en-US" dirty="0" err="1" smtClean="0"/>
              <a:t>mA</a:t>
            </a:r>
            <a:r>
              <a:rPr lang="en-US" dirty="0" smtClean="0"/>
              <a:t> (nominal)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Project X Injector Experiment: PXIE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3125339"/>
            <a:ext cx="9143999" cy="3069064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H- source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30 </a:t>
            </a:r>
            <a:r>
              <a:rPr lang="en-US" kern="0" dirty="0" err="1" smtClean="0">
                <a:solidFill>
                  <a:schemeClr val="tx1"/>
                </a:solidFill>
              </a:rPr>
              <a:t>keV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LEBT with beam pre-chopping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RFQ operating at 162.5 MHz and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2.1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MEBT with integrated wide-band chopper and beam absorbers capable of generating arbitrary bunch patterns at 162.5 MHz,  and disposing of 4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average beam current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Low beta superconducting </a:t>
            </a:r>
            <a:r>
              <a:rPr lang="en-US" kern="0" dirty="0" err="1" smtClean="0">
                <a:solidFill>
                  <a:schemeClr val="tx1"/>
                </a:solidFill>
              </a:rPr>
              <a:t>cryomodules</a:t>
            </a:r>
            <a:r>
              <a:rPr lang="en-US" kern="0" dirty="0" smtClean="0">
                <a:solidFill>
                  <a:schemeClr val="tx1"/>
                </a:solidFill>
              </a:rPr>
              <a:t>: 1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to ~25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Beam dump capable of accommodating 2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r>
              <a:rPr lang="en-US" kern="0" dirty="0" smtClean="0">
                <a:solidFill>
                  <a:schemeClr val="tx1"/>
                </a:solidFill>
              </a:rPr>
              <a:t> (50 kW) for extended periods.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Associated beam diagnostics, utilities and shielding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73" y="1846744"/>
            <a:ext cx="8998527" cy="9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1828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RFQ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828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752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HWR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SSR1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2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743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40 m long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1752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HEBT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XMAC Meeting,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09848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1654</Words>
  <Application>Microsoft Office PowerPoint</Application>
  <PresentationFormat>On-screen Show (4:3)</PresentationFormat>
  <Paragraphs>297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Project X R&amp;D program</vt:lpstr>
      <vt:lpstr>Front-End R&amp;D Program (as proposed in Oct 2011)</vt:lpstr>
      <vt:lpstr>Bunch structure</vt:lpstr>
      <vt:lpstr>Project X (Stage 1)</vt:lpstr>
      <vt:lpstr>Project X (Stage 2)</vt:lpstr>
      <vt:lpstr>PXIE vs Project X</vt:lpstr>
      <vt:lpstr>Project X Injector Experiment: PXIE</vt:lpstr>
      <vt:lpstr>Slide 9</vt:lpstr>
      <vt:lpstr>PXIE Goals</vt:lpstr>
      <vt:lpstr>Major PXIE Features</vt:lpstr>
      <vt:lpstr>Major PXIE Features (continue)</vt:lpstr>
      <vt:lpstr>PXIE location</vt:lpstr>
      <vt:lpstr>PXIE stages</vt:lpstr>
      <vt:lpstr>PXIE time line </vt:lpstr>
      <vt:lpstr>Slide 16</vt:lpstr>
      <vt:lpstr>PXIE Organization</vt:lpstr>
      <vt:lpstr>India contributions</vt:lpstr>
      <vt:lpstr>Ion Source</vt:lpstr>
      <vt:lpstr>PXIE LEBT</vt:lpstr>
      <vt:lpstr>RFQ</vt:lpstr>
      <vt:lpstr>Beam in LEBT and RFQ</vt:lpstr>
      <vt:lpstr>PXIE Optics from RFQ to beam dump</vt:lpstr>
      <vt:lpstr>MEBT schematic</vt:lpstr>
      <vt:lpstr>MEBT</vt:lpstr>
      <vt:lpstr>HWR cryomodule (βG=0.11)</vt:lpstr>
      <vt:lpstr>SSR1 Cryomodule (βG=0.22)</vt:lpstr>
      <vt:lpstr>HEBT</vt:lpstr>
      <vt:lpstr>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nsergei</cp:lastModifiedBy>
  <cp:revision>225</cp:revision>
  <dcterms:created xsi:type="dcterms:W3CDTF">2009-05-07T16:53:10Z</dcterms:created>
  <dcterms:modified xsi:type="dcterms:W3CDTF">2013-03-15T19:57:25Z</dcterms:modified>
</cp:coreProperties>
</file>