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sldIdLst>
    <p:sldId id="288" r:id="rId5"/>
    <p:sldId id="279" r:id="rId6"/>
    <p:sldId id="280" r:id="rId7"/>
    <p:sldId id="285" r:id="rId8"/>
    <p:sldId id="292" r:id="rId9"/>
    <p:sldId id="287" r:id="rId10"/>
    <p:sldId id="294" r:id="rId11"/>
    <p:sldId id="290" r:id="rId12"/>
    <p:sldId id="291" r:id="rId13"/>
    <p:sldId id="289" r:id="rId14"/>
    <p:sldId id="282" r:id="rId15"/>
    <p:sldId id="296" r:id="rId16"/>
    <p:sldId id="284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2D86"/>
    <a:srgbClr val="006600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73" autoAdjust="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AF7D9-995B-4639-9C98-1ACF804D91BC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970FC-1409-4546-86F6-A9A37DEDE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3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70FC-1409-4546-86F6-A9A37DEDE31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0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562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buClr>
                <a:srgbClr val="002D86"/>
              </a:buClr>
              <a:buSzPct val="125000"/>
              <a:defRPr sz="2000">
                <a:solidFill>
                  <a:srgbClr val="003399"/>
                </a:solidFill>
              </a:defRPr>
            </a:lvl1pPr>
            <a:lvl2pPr marL="742950" indent="-285750">
              <a:defRPr sz="1800"/>
            </a:lvl2pPr>
            <a:lvl3pPr>
              <a:defRPr sz="1800">
                <a:solidFill>
                  <a:srgbClr val="006600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mar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48600" y="533400"/>
            <a:ext cx="685800" cy="685800"/>
          </a:xfrm>
          <a:prstGeom prst="rect">
            <a:avLst/>
          </a:prstGeom>
        </p:spPr>
      </p:pic>
      <p:pic>
        <p:nvPicPr>
          <p:cNvPr id="8" name="Picture 7" descr="projectxLogo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"/>
            <a:ext cx="16002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524000"/>
            <a:ext cx="8229600" cy="1588"/>
          </a:xfrm>
          <a:prstGeom prst="line">
            <a:avLst/>
          </a:prstGeom>
          <a:ln w="76200"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172200"/>
            <a:ext cx="8229600" cy="1588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5821-21EB-4C1A-AC70-E98BDB034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Machine </a:t>
            </a:r>
            <a:r>
              <a:rPr lang="en-US" sz="3600" b="1" dirty="0">
                <a:solidFill>
                  <a:srgbClr val="C00000"/>
                </a:solidFill>
              </a:rPr>
              <a:t>Protection</a:t>
            </a:r>
            <a:r>
              <a:rPr lang="en-US" sz="3600" b="1" dirty="0">
                <a:solidFill>
                  <a:srgbClr val="C00000"/>
                </a:solidFill>
                <a:cs typeface="Arial" pitchFamily="34" charset="0"/>
              </a:rPr>
              <a:t> Systems</a:t>
            </a:r>
            <a:br>
              <a:rPr lang="en-US" sz="36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US" sz="3600" b="1" dirty="0">
                <a:solidFill>
                  <a:srgbClr val="C00000"/>
                </a:solidFill>
                <a:cs typeface="Arial" pitchFamily="34" charset="0"/>
              </a:rPr>
              <a:t>(MPS)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Arden Warner, and Jim </a:t>
            </a:r>
            <a:r>
              <a:rPr lang="en-US" sz="20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Steimel</a:t>
            </a:r>
            <a:endParaRPr lang="en-US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Project X Machine Advisory Committee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March 18-19, 2013</a:t>
            </a:r>
          </a:p>
        </p:txBody>
      </p:sp>
    </p:spTree>
    <p:extLst>
      <p:ext uri="{BB962C8B-B14F-4D97-AF65-F5344CB8AC3E}">
        <p14:creationId xmlns:p14="http://schemas.microsoft.com/office/powerpoint/2010/main" val="274900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</a:t>
            </a:r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4290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CW Beam</a:t>
            </a:r>
            <a:r>
              <a:rPr lang="en-US" b="1" dirty="0" smtClean="0"/>
              <a:t>:</a:t>
            </a:r>
          </a:p>
          <a:p>
            <a:pPr lvl="1">
              <a:defRPr/>
            </a:pPr>
            <a:r>
              <a:rPr lang="en-US" sz="2000" dirty="0" smtClean="0"/>
              <a:t>Losses develop continuously; no large, peak beam intensities to trigger loss monitors.</a:t>
            </a:r>
          </a:p>
          <a:p>
            <a:pPr lvl="1">
              <a:defRPr/>
            </a:pPr>
            <a:r>
              <a:rPr lang="en-US" sz="2000" dirty="0" smtClean="0"/>
              <a:t>MPS must allow pulsed, diagnostic beam operation when CW losses inhibit normal operation.</a:t>
            </a:r>
            <a:endParaRPr lang="en-US" sz="1700" dirty="0" smtClean="0"/>
          </a:p>
          <a:p>
            <a:pPr>
              <a:defRPr/>
            </a:pPr>
            <a:r>
              <a:rPr lang="en-US" dirty="0" smtClean="0"/>
              <a:t>MEBT Chopper:</a:t>
            </a:r>
            <a:endParaRPr lang="en-US" dirty="0"/>
          </a:p>
          <a:p>
            <a:pPr lvl="1">
              <a:defRPr/>
            </a:pPr>
            <a:r>
              <a:rPr lang="en-US" sz="2000" dirty="0" smtClean="0"/>
              <a:t>Kicks out individual bunches to reduce average current of beam from 5mA to 1mA.  Diagnostics needed to insure SRF is not overloaded.</a:t>
            </a:r>
          </a:p>
          <a:p>
            <a:pPr>
              <a:defRPr/>
            </a:pPr>
            <a:r>
              <a:rPr lang="en-US" dirty="0" smtClean="0"/>
              <a:t>Low</a:t>
            </a:r>
            <a:r>
              <a:rPr lang="en-US" sz="2400" dirty="0" smtClean="0"/>
              <a:t> </a:t>
            </a:r>
            <a:r>
              <a:rPr lang="en-US" dirty="0" smtClean="0"/>
              <a:t>Energy SRF Transition:</a:t>
            </a:r>
          </a:p>
          <a:p>
            <a:pPr lvl="1">
              <a:defRPr/>
            </a:pPr>
            <a:r>
              <a:rPr lang="en-US" dirty="0" smtClean="0"/>
              <a:t>Most loss monitors are ineffective at low energies.</a:t>
            </a:r>
          </a:p>
          <a:p>
            <a:pPr lvl="1">
              <a:defRPr/>
            </a:pPr>
            <a:r>
              <a:rPr lang="en-US" dirty="0" smtClean="0"/>
              <a:t>Reduced penetration depth of beam energy impacting niobium.</a:t>
            </a:r>
          </a:p>
          <a:p>
            <a:pPr lvl="1">
              <a:defRPr/>
            </a:pPr>
            <a:r>
              <a:rPr lang="en-US" dirty="0" smtClean="0"/>
              <a:t>Need a way to detect losses before cavities quench.</a:t>
            </a:r>
            <a:endParaRPr lang="en-US" dirty="0"/>
          </a:p>
          <a:p>
            <a:pPr lvl="2">
              <a:defRPr/>
            </a:pPr>
            <a:endParaRPr lang="en-US" dirty="0" smtClean="0"/>
          </a:p>
          <a:p>
            <a:pPr lvl="3">
              <a:defRPr/>
            </a:pPr>
            <a:endParaRPr lang="en-US" dirty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PXIE Study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4290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Warm section</a:t>
            </a:r>
            <a:r>
              <a:rPr lang="en-US" b="1" dirty="0" smtClean="0"/>
              <a:t>:</a:t>
            </a:r>
          </a:p>
          <a:p>
            <a:pPr lvl="1">
              <a:defRPr/>
            </a:pPr>
            <a:r>
              <a:rPr lang="en-US" sz="2000" dirty="0" smtClean="0"/>
              <a:t>Develop understanding of acceptable loss rates in</a:t>
            </a:r>
          </a:p>
          <a:p>
            <a:pPr lvl="2">
              <a:defRPr/>
            </a:pPr>
            <a:r>
              <a:rPr lang="en-US" sz="1700" dirty="0" smtClean="0"/>
              <a:t>LEBT</a:t>
            </a:r>
          </a:p>
          <a:p>
            <a:pPr lvl="2">
              <a:defRPr/>
            </a:pPr>
            <a:r>
              <a:rPr lang="en-US" sz="1700" dirty="0" smtClean="0"/>
              <a:t>RFQ</a:t>
            </a:r>
          </a:p>
          <a:p>
            <a:pPr lvl="2">
              <a:defRPr/>
            </a:pPr>
            <a:r>
              <a:rPr lang="en-US" sz="1700" dirty="0" smtClean="0"/>
              <a:t>MEBT</a:t>
            </a:r>
          </a:p>
          <a:p>
            <a:pPr lvl="1">
              <a:defRPr/>
            </a:pPr>
            <a:r>
              <a:rPr lang="en-US" sz="2000" dirty="0" smtClean="0"/>
              <a:t>Develop strategy to monitor chopped beam from the MEBT</a:t>
            </a:r>
          </a:p>
          <a:p>
            <a:pPr>
              <a:defRPr/>
            </a:pPr>
            <a:r>
              <a:rPr lang="en-US" dirty="0" smtClean="0"/>
              <a:t>Low energy cold section:</a:t>
            </a:r>
            <a:endParaRPr lang="en-US" dirty="0"/>
          </a:p>
          <a:p>
            <a:pPr lvl="1">
              <a:defRPr/>
            </a:pPr>
            <a:r>
              <a:rPr lang="en-US" sz="2000" dirty="0"/>
              <a:t>Detection of beam loss in </a:t>
            </a:r>
            <a:r>
              <a:rPr lang="en-US" sz="2000" dirty="0" err="1"/>
              <a:t>cryomodules</a:t>
            </a:r>
            <a:endParaRPr lang="en-US" sz="2000" dirty="0"/>
          </a:p>
          <a:p>
            <a:pPr lvl="2">
              <a:defRPr/>
            </a:pPr>
            <a:r>
              <a:rPr lang="en-US" dirty="0"/>
              <a:t>Develop understanding of low energy beam loss </a:t>
            </a:r>
            <a:r>
              <a:rPr lang="en-US" dirty="0" smtClean="0"/>
              <a:t>mechanisms and their instruments</a:t>
            </a:r>
            <a:endParaRPr lang="en-US" dirty="0"/>
          </a:p>
          <a:p>
            <a:pPr lvl="2">
              <a:defRPr/>
            </a:pPr>
            <a:r>
              <a:rPr lang="en-US" dirty="0"/>
              <a:t>Develop/select sensor technology to </a:t>
            </a:r>
            <a:r>
              <a:rPr lang="en-US" dirty="0" smtClean="0"/>
              <a:t>directly measure </a:t>
            </a:r>
            <a:r>
              <a:rPr lang="en-US" dirty="0"/>
              <a:t>low energy beam loss</a:t>
            </a:r>
          </a:p>
          <a:p>
            <a:pPr lvl="2">
              <a:defRPr/>
            </a:pPr>
            <a:r>
              <a:rPr lang="en-US" dirty="0" smtClean="0"/>
              <a:t>Understand </a:t>
            </a:r>
            <a:r>
              <a:rPr lang="en-US" dirty="0"/>
              <a:t>impact of dark current effects </a:t>
            </a:r>
            <a:r>
              <a:rPr lang="en-US" dirty="0" smtClean="0"/>
              <a:t>on MPS instruments</a:t>
            </a:r>
            <a:endParaRPr lang="en-US" dirty="0"/>
          </a:p>
          <a:p>
            <a:pPr lvl="2">
              <a:defRPr/>
            </a:pPr>
            <a:endParaRPr lang="en-US" dirty="0" smtClean="0"/>
          </a:p>
          <a:p>
            <a:pPr lvl="3">
              <a:defRPr/>
            </a:pPr>
            <a:endParaRPr lang="en-US" dirty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Damage Potential  and Timing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584060" y="1631738"/>
            <a:ext cx="7496482" cy="1541587"/>
            <a:chOff x="580718" y="1738742"/>
            <a:chExt cx="7496482" cy="154158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0233" y="1846734"/>
              <a:ext cx="5582064" cy="654794"/>
            </a:xfrm>
            <a:prstGeom prst="rect">
              <a:avLst/>
            </a:prstGeom>
          </p:spPr>
        </p:pic>
        <p:sp>
          <p:nvSpPr>
            <p:cNvPr id="10" name="Oval 56"/>
            <p:cNvSpPr>
              <a:spLocks noChangeArrowheads="1"/>
            </p:cNvSpPr>
            <p:nvPr/>
          </p:nvSpPr>
          <p:spPr bwMode="auto">
            <a:xfrm>
              <a:off x="1646981" y="1799579"/>
              <a:ext cx="396208" cy="701949"/>
            </a:xfrm>
            <a:prstGeom prst="ellipse">
              <a:avLst/>
            </a:prstGeom>
            <a:noFill/>
            <a:ln w="28575" algn="ctr">
              <a:solidFill>
                <a:srgbClr val="3333CC">
                  <a:alpha val="36078"/>
                </a:srgb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342900" indent="-342900" algn="l"/>
              <a:endParaRPr lang="en-US" sz="3200"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1357984" y="2339540"/>
              <a:ext cx="323959" cy="425128"/>
            </a:xfrm>
            <a:prstGeom prst="straightConnector1">
              <a:avLst/>
            </a:prstGeom>
            <a:noFill/>
            <a:ln w="15875" cap="flat" cmpd="sng" algn="ctr">
              <a:solidFill>
                <a:schemeClr val="accent6">
                  <a:alpha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580718" y="2818664"/>
              <a:ext cx="1878491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en-US" sz="1200" b="1" dirty="0" smtClean="0">
                  <a:solidFill>
                    <a:srgbClr val="FF0000"/>
                  </a:solidFill>
                </a:rPr>
                <a:t>LEBT Kicker /primary actuator for beam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56"/>
            <p:cNvSpPr>
              <a:spLocks noChangeArrowheads="1"/>
            </p:cNvSpPr>
            <p:nvPr/>
          </p:nvSpPr>
          <p:spPr bwMode="auto">
            <a:xfrm>
              <a:off x="5073014" y="1738742"/>
              <a:ext cx="1589492" cy="701949"/>
            </a:xfrm>
            <a:prstGeom prst="ellipse">
              <a:avLst/>
            </a:prstGeom>
            <a:noFill/>
            <a:ln w="28575" algn="ctr">
              <a:solidFill>
                <a:srgbClr val="3333CC">
                  <a:alpha val="36078"/>
                </a:srgb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342900" indent="-342900" algn="l"/>
              <a:endParaRPr lang="en-US" sz="3200">
                <a:latin typeface="Times New Roman" pitchFamily="18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>
              <a:off x="6156758" y="2402532"/>
              <a:ext cx="252874" cy="470128"/>
            </a:xfrm>
            <a:prstGeom prst="straightConnector1">
              <a:avLst/>
            </a:prstGeom>
            <a:noFill/>
            <a:ln w="15875" cap="flat" cmpd="sng" algn="ctr">
              <a:solidFill>
                <a:schemeClr val="accent6">
                  <a:alpha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5751228" y="2926656"/>
              <a:ext cx="2325972" cy="3271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>
                <a:defRPr/>
              </a:pPr>
              <a:r>
                <a:rPr lang="en-US" sz="1200" dirty="0" smtClean="0">
                  <a:solidFill>
                    <a:schemeClr val="accent6"/>
                  </a:solidFill>
                  <a:latin typeface="+mn-lt"/>
                </a:rPr>
                <a:t>Require feedback and monitoring of intensity/losses</a:t>
              </a:r>
              <a:endParaRPr lang="en-US" sz="12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16" name="Oval 56"/>
            <p:cNvSpPr>
              <a:spLocks noChangeArrowheads="1"/>
            </p:cNvSpPr>
            <p:nvPr/>
          </p:nvSpPr>
          <p:spPr bwMode="auto">
            <a:xfrm>
              <a:off x="2631773" y="1797837"/>
              <a:ext cx="1589492" cy="701949"/>
            </a:xfrm>
            <a:prstGeom prst="ellipse">
              <a:avLst/>
            </a:prstGeom>
            <a:noFill/>
            <a:ln w="28575" algn="ctr">
              <a:solidFill>
                <a:srgbClr val="3333CC">
                  <a:alpha val="36078"/>
                </a:srgbClr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342900" indent="-342900" algn="l"/>
              <a:endParaRPr lang="en-US" sz="3200">
                <a:latin typeface="Times New Roman" pitchFamily="18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3669972" y="2482735"/>
              <a:ext cx="252874" cy="470128"/>
            </a:xfrm>
            <a:prstGeom prst="straightConnector1">
              <a:avLst/>
            </a:prstGeom>
            <a:noFill/>
            <a:ln w="15875" cap="flat" cmpd="sng" algn="ctr">
              <a:solidFill>
                <a:schemeClr val="accent6">
                  <a:alpha val="4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380974" y="2949460"/>
              <a:ext cx="1806241" cy="3271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>
                <a:defRPr/>
              </a:pPr>
              <a:r>
                <a:rPr lang="en-US" sz="1200" dirty="0" smtClean="0">
                  <a:solidFill>
                    <a:schemeClr val="accent6"/>
                  </a:solidFill>
                </a:rPr>
                <a:t>Chopper must be closely monitored</a:t>
              </a:r>
              <a:endParaRPr lang="en-US" sz="1200" dirty="0">
                <a:solidFill>
                  <a:schemeClr val="accent6"/>
                </a:solidFill>
                <a:latin typeface="+mn-lt"/>
              </a:endParaRPr>
            </a:p>
          </p:txBody>
        </p:sp>
      </p:grp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584060" y="3352800"/>
            <a:ext cx="7848600" cy="23241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accent6"/>
                </a:solidFill>
              </a:rPr>
              <a:t>Devices upstream of MEBT chopper exposed to over 10KW of beam power in early stages of Project X development.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accent6"/>
                </a:solidFill>
              </a:rPr>
              <a:t>MPS Response time depends primarily on Kicker shut-off time (~100 ns), time of </a:t>
            </a:r>
            <a:r>
              <a:rPr lang="en-US" sz="1900" dirty="0">
                <a:solidFill>
                  <a:schemeClr val="accent6"/>
                </a:solidFill>
              </a:rPr>
              <a:t>flight </a:t>
            </a:r>
            <a:r>
              <a:rPr lang="en-US" sz="1900" dirty="0" smtClean="0">
                <a:solidFill>
                  <a:schemeClr val="accent6"/>
                </a:solidFill>
              </a:rPr>
              <a:t>(~3µs) and </a:t>
            </a:r>
            <a:r>
              <a:rPr lang="en-US" sz="1900" dirty="0" smtClean="0">
                <a:solidFill>
                  <a:schemeClr val="accent6"/>
                </a:solidFill>
              </a:rPr>
              <a:t>FPGA processing time (1-2 </a:t>
            </a:r>
            <a:r>
              <a:rPr lang="en-US" sz="1900" dirty="0" err="1" smtClean="0">
                <a:solidFill>
                  <a:schemeClr val="accent6"/>
                </a:solidFill>
              </a:rPr>
              <a:t>nsec</a:t>
            </a:r>
            <a:r>
              <a:rPr lang="en-US" sz="1900" dirty="0" smtClean="0">
                <a:solidFill>
                  <a:schemeClr val="accent6"/>
                </a:solidFill>
              </a:rPr>
              <a:t>). 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accent6"/>
                </a:solidFill>
              </a:rPr>
              <a:t>Front end beam </a:t>
            </a:r>
            <a:r>
              <a:rPr lang="en-US" sz="1900" dirty="0" smtClean="0">
                <a:solidFill>
                  <a:schemeClr val="accent6"/>
                </a:solidFill>
              </a:rPr>
              <a:t>line (up to 1 </a:t>
            </a:r>
            <a:r>
              <a:rPr lang="en-US" sz="1900" dirty="0" err="1" smtClean="0">
                <a:solidFill>
                  <a:schemeClr val="accent6"/>
                </a:solidFill>
              </a:rPr>
              <a:t>GeV</a:t>
            </a:r>
            <a:r>
              <a:rPr lang="en-US" sz="1900" dirty="0" smtClean="0">
                <a:solidFill>
                  <a:schemeClr val="accent6"/>
                </a:solidFill>
              </a:rPr>
              <a:t>) </a:t>
            </a:r>
            <a:r>
              <a:rPr lang="en-US" sz="1900" dirty="0" smtClean="0">
                <a:solidFill>
                  <a:schemeClr val="accent6"/>
                </a:solidFill>
              </a:rPr>
              <a:t>can be tuned </a:t>
            </a:r>
            <a:r>
              <a:rPr lang="en-US" sz="1900" dirty="0" smtClean="0">
                <a:solidFill>
                  <a:schemeClr val="accent6"/>
                </a:solidFill>
              </a:rPr>
              <a:t>with 100 </a:t>
            </a:r>
            <a:r>
              <a:rPr lang="en-US" sz="1900" dirty="0" smtClean="0">
                <a:solidFill>
                  <a:schemeClr val="accent6"/>
                </a:solidFill>
              </a:rPr>
              <a:t>µs beam pulses safely (only </a:t>
            </a:r>
            <a:r>
              <a:rPr lang="en-US" sz="1900" dirty="0" smtClean="0">
                <a:solidFill>
                  <a:schemeClr val="accent6"/>
                </a:solidFill>
              </a:rPr>
              <a:t>100 Joules </a:t>
            </a:r>
            <a:r>
              <a:rPr lang="en-US" sz="1900" dirty="0" smtClean="0">
                <a:solidFill>
                  <a:schemeClr val="accent6"/>
                </a:solidFill>
              </a:rPr>
              <a:t>of </a:t>
            </a:r>
            <a:r>
              <a:rPr lang="en-US" sz="1900" dirty="0" smtClean="0">
                <a:solidFill>
                  <a:schemeClr val="accent6"/>
                </a:solidFill>
              </a:rPr>
              <a:t>energy at high end).  </a:t>
            </a:r>
            <a:r>
              <a:rPr lang="en-US" sz="1900" dirty="0" smtClean="0">
                <a:solidFill>
                  <a:schemeClr val="accent6"/>
                </a:solidFill>
              </a:rPr>
              <a:t>Under this scenario a maximum MPS response time of 100 µs sufficient.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900" dirty="0" smtClean="0">
                <a:solidFill>
                  <a:schemeClr val="accent6"/>
                </a:solidFill>
              </a:rPr>
              <a:t>Full </a:t>
            </a:r>
            <a:r>
              <a:rPr lang="en-US" sz="1900" dirty="0" smtClean="0">
                <a:solidFill>
                  <a:schemeClr val="accent6"/>
                </a:solidFill>
              </a:rPr>
              <a:t>scale Project X introduces higher damage </a:t>
            </a:r>
            <a:r>
              <a:rPr lang="en-US" sz="1900" dirty="0" smtClean="0">
                <a:solidFill>
                  <a:schemeClr val="accent6"/>
                </a:solidFill>
              </a:rPr>
              <a:t>potentials.  Using </a:t>
            </a:r>
            <a:r>
              <a:rPr lang="en-US" sz="1900" dirty="0" smtClean="0">
                <a:solidFill>
                  <a:schemeClr val="accent6"/>
                </a:solidFill>
              </a:rPr>
              <a:t>SNS as an example, the design goal would </a:t>
            </a:r>
            <a:r>
              <a:rPr lang="en-US" sz="1900" dirty="0" smtClean="0">
                <a:solidFill>
                  <a:schemeClr val="accent6"/>
                </a:solidFill>
              </a:rPr>
              <a:t>be to react in less </a:t>
            </a:r>
            <a:r>
              <a:rPr lang="en-US" sz="1900" dirty="0" smtClean="0">
                <a:solidFill>
                  <a:schemeClr val="accent6"/>
                </a:solidFill>
              </a:rPr>
              <a:t>than 25 µsec. </a:t>
            </a:r>
            <a:endParaRPr lang="en-US" sz="1900" dirty="0">
              <a:solidFill>
                <a:schemeClr val="accent6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18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89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MPS Progress to date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4290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7338" marR="0" lvl="0" indent="-2873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D86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on cryomodule beam loss detection has begun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CVD diamond loss monitors are being considered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6600"/>
                </a:solidFill>
              </a:rPr>
              <a:t>Some testing has taken place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 results not yet available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6600"/>
                </a:solidFill>
              </a:rPr>
              <a:t>Early indication: the sensor technology is encouraging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D86"/>
              </a:buClr>
              <a:buSzPct val="125000"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7338" marR="0" lvl="0" indent="-2873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D86"/>
              </a:buClr>
              <a:buSzPct val="12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63181"/>
            <a:ext cx="3124860" cy="1871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844745"/>
            <a:ext cx="4381316" cy="2031836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4499302" y="3595899"/>
            <a:ext cx="838201" cy="1066800"/>
          </a:xfrm>
          <a:prstGeom prst="straightConnector1">
            <a:avLst/>
          </a:prstGeom>
          <a:noFill/>
          <a:ln w="158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  <a:stCxn id="13" idx="2"/>
          </p:cNvCxnSpPr>
          <p:nvPr/>
        </p:nvCxnSpPr>
        <p:spPr bwMode="auto">
          <a:xfrm flipH="1">
            <a:off x="5767879" y="3004923"/>
            <a:ext cx="2028395" cy="1800757"/>
          </a:xfrm>
          <a:prstGeom prst="straightConnector1">
            <a:avLst/>
          </a:prstGeom>
          <a:noFill/>
          <a:ln w="15875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4065453" y="3276057"/>
            <a:ext cx="11430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Beam Toroid signal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6574" y="2404759"/>
            <a:ext cx="2819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Single particle detection of scattered electrons and secondary protons from dump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MPS is an important piece of Project X design.</a:t>
            </a:r>
          </a:p>
          <a:p>
            <a:r>
              <a:rPr lang="en-US" sz="2400" dirty="0" smtClean="0"/>
              <a:t>Have a close model for a working system at SNS (180MeV to 1GeV).</a:t>
            </a:r>
          </a:p>
          <a:p>
            <a:r>
              <a:rPr lang="en-US" sz="2400" dirty="0" smtClean="0"/>
              <a:t>Have experience with MPS design at NML (electron accelerator).</a:t>
            </a:r>
          </a:p>
          <a:p>
            <a:r>
              <a:rPr lang="en-US" sz="2400" dirty="0" smtClean="0"/>
              <a:t>Need to establish interfaces between MPS, instrumentation, and control systems.</a:t>
            </a:r>
          </a:p>
          <a:p>
            <a:r>
              <a:rPr lang="en-US" sz="2400" dirty="0" smtClean="0"/>
              <a:t>Need to examine low energy issues (2.1MeV to 180MeV) and higher energy issues (1GeV to 8GeV).</a:t>
            </a:r>
          </a:p>
          <a:p>
            <a:r>
              <a:rPr lang="en-US" sz="2400" dirty="0" smtClean="0"/>
              <a:t>PXIE will act as a platform for testing low energy MPS issues.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3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5562600" cy="1143000"/>
          </a:xfrm>
        </p:spPr>
        <p:txBody>
          <a:bodyPr/>
          <a:lstStyle/>
          <a:p>
            <a:r>
              <a:rPr lang="en-US" dirty="0" smtClean="0"/>
              <a:t>MPS Scope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MPS goals and scope</a:t>
            </a:r>
            <a:r>
              <a:rPr lang="en-US" b="1" dirty="0" smtClean="0"/>
              <a:t>:</a:t>
            </a:r>
          </a:p>
          <a:p>
            <a:pPr lvl="1">
              <a:defRPr/>
            </a:pPr>
            <a:r>
              <a:rPr lang="en-US" sz="2000" dirty="0" smtClean="0"/>
              <a:t>Protect the accelerator from beam induced damage</a:t>
            </a:r>
          </a:p>
          <a:p>
            <a:pPr lvl="2">
              <a:defRPr/>
            </a:pPr>
            <a:r>
              <a:rPr lang="en-US" sz="2000" dirty="0" smtClean="0"/>
              <a:t>Safely switch off or reduce beam intensity in case of failures</a:t>
            </a:r>
          </a:p>
          <a:p>
            <a:pPr lvl="2">
              <a:defRPr/>
            </a:pPr>
            <a:r>
              <a:rPr lang="en-US" sz="2000" dirty="0" smtClean="0"/>
              <a:t>Monitor/control beam intensity</a:t>
            </a:r>
          </a:p>
          <a:p>
            <a:pPr lvl="2">
              <a:defRPr/>
            </a:pPr>
            <a:r>
              <a:rPr lang="en-US" sz="2000" dirty="0" smtClean="0"/>
              <a:t>Fail Safe design where possible</a:t>
            </a:r>
          </a:p>
          <a:p>
            <a:pPr lvl="2">
              <a:defRPr/>
            </a:pPr>
            <a:r>
              <a:rPr lang="en-US" sz="2000" dirty="0" smtClean="0"/>
              <a:t>Provide highest machine availability possible</a:t>
            </a:r>
          </a:p>
          <a:p>
            <a:pPr lvl="1">
              <a:defRPr/>
            </a:pPr>
            <a:r>
              <a:rPr lang="en-US" sz="2000" dirty="0" smtClean="0"/>
              <a:t>Provide overview of machine status</a:t>
            </a:r>
          </a:p>
          <a:p>
            <a:pPr lvl="2">
              <a:defRPr/>
            </a:pPr>
            <a:r>
              <a:rPr lang="en-US" sz="2000" dirty="0" smtClean="0"/>
              <a:t>Subsystems status (ok/not-ok)</a:t>
            </a:r>
          </a:p>
          <a:p>
            <a:pPr lvl="2">
              <a:defRPr/>
            </a:pPr>
            <a:r>
              <a:rPr lang="en-US" sz="2000" dirty="0" smtClean="0"/>
              <a:t>Manage and display alarms</a:t>
            </a:r>
          </a:p>
          <a:p>
            <a:pPr lvl="2">
              <a:defRPr/>
            </a:pPr>
            <a:r>
              <a:rPr lang="en-US" sz="2000" dirty="0" smtClean="0"/>
              <a:t>Performance/fault analysis (i.e. data logging  etc.)</a:t>
            </a:r>
          </a:p>
          <a:p>
            <a:pPr lvl="2">
              <a:defRPr/>
            </a:pPr>
            <a:r>
              <a:rPr lang="en-US" sz="2000" dirty="0"/>
              <a:t>Determine the operational readiness of the machine </a:t>
            </a:r>
            <a:endParaRPr lang="en-US" sz="2000" dirty="0" smtClean="0"/>
          </a:p>
          <a:p>
            <a:pPr marL="914400" lvl="2" indent="0">
              <a:buNone/>
              <a:defRPr/>
            </a:pPr>
            <a:endParaRPr lang="en-US" sz="2000" dirty="0"/>
          </a:p>
          <a:p>
            <a:pPr lvl="2">
              <a:defRPr/>
            </a:pPr>
            <a:endParaRPr lang="en-US" sz="2000" dirty="0" smtClean="0"/>
          </a:p>
          <a:p>
            <a:pPr lvl="1">
              <a:buNone/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endParaRPr lang="en-US" dirty="0" smtClean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4290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5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 MPS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33" name="Content Placeholder 10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0"/>
            <a:ext cx="7543800" cy="4672438"/>
          </a:xfrm>
        </p:spPr>
      </p:pic>
      <p:sp>
        <p:nvSpPr>
          <p:cNvPr id="8" name="TextBox 7"/>
          <p:cNvSpPr txBox="1"/>
          <p:nvPr/>
        </p:nvSpPr>
        <p:spPr>
          <a:xfrm>
            <a:off x="152400" y="3276600"/>
            <a:ext cx="2209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6600"/>
                </a:solidFill>
              </a:rPr>
              <a:t>MPS system will be developed based upon existing, proven systems: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ASTA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SNS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4290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9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Modes and Beam Modes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4290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287338" lvl="1" indent="-287338">
              <a:buClr>
                <a:srgbClr val="002D86"/>
              </a:buClr>
              <a:buSzPct val="125000"/>
              <a:buFont typeface="Arial" pitchFamily="34" charset="0"/>
              <a:buChar char="•"/>
              <a:defRPr/>
            </a:pPr>
            <a:r>
              <a:rPr lang="en-US" sz="2100" dirty="0">
                <a:solidFill>
                  <a:srgbClr val="002D86"/>
                </a:solidFill>
              </a:rPr>
              <a:t>Operational Mode:</a:t>
            </a:r>
            <a:r>
              <a:rPr lang="en-US" dirty="0">
                <a:solidFill>
                  <a:srgbClr val="002D86"/>
                </a:solidFill>
              </a:rPr>
              <a:t> </a:t>
            </a:r>
            <a:r>
              <a:rPr lang="en-US" b="1" dirty="0" smtClean="0"/>
              <a:t>:</a:t>
            </a:r>
          </a:p>
          <a:p>
            <a:pPr lvl="1">
              <a:defRPr/>
            </a:pPr>
            <a:r>
              <a:rPr lang="en-US" sz="2000" dirty="0"/>
              <a:t>Defines the beam path through the </a:t>
            </a:r>
            <a:r>
              <a:rPr lang="en-US" sz="2000" dirty="0" smtClean="0"/>
              <a:t>accelerator</a:t>
            </a:r>
          </a:p>
          <a:p>
            <a:pPr lvl="1">
              <a:defRPr/>
            </a:pPr>
            <a:r>
              <a:rPr lang="en-US" sz="2000" dirty="0"/>
              <a:t>A valid beam path through the machine is usually defined by a unique set of critical components (dipole magnets, kickers, beam stops, etc.).</a:t>
            </a:r>
          </a:p>
          <a:p>
            <a:pPr lvl="1">
              <a:defRPr/>
            </a:pPr>
            <a:r>
              <a:rPr lang="en-US" sz="2000" dirty="0"/>
              <a:t>The MPS monitors the setting of these components to mask alarms that are outside the chosen beam path.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Beam Mode:</a:t>
            </a:r>
            <a:endParaRPr lang="en-US" dirty="0"/>
          </a:p>
          <a:p>
            <a:pPr lvl="1">
              <a:defRPr/>
            </a:pPr>
            <a:r>
              <a:rPr lang="en-US" sz="2000" dirty="0"/>
              <a:t>Defines range of beam intensity and duty </a:t>
            </a:r>
            <a:r>
              <a:rPr lang="en-US" sz="2000" dirty="0" smtClean="0"/>
              <a:t>cycle</a:t>
            </a:r>
          </a:p>
          <a:p>
            <a:pPr lvl="1">
              <a:defRPr/>
            </a:pPr>
            <a:r>
              <a:rPr lang="en-US" sz="2000" dirty="0"/>
              <a:t>Beam modes define the full range of possible operational beam chopping/intensity scenarios including cycles without beam (no beam) to the MPS.</a:t>
            </a:r>
          </a:p>
          <a:p>
            <a:pPr lvl="1">
              <a:defRPr/>
            </a:pPr>
            <a:r>
              <a:rPr lang="en-US" sz="2100" dirty="0"/>
              <a:t>Alarm thresholds may be changed or alarms masked for different beam modes to allow for diagnostic operations.</a:t>
            </a:r>
          </a:p>
          <a:p>
            <a:pPr lvl="1">
              <a:defRPr/>
            </a:pPr>
            <a:endParaRPr lang="en-US" sz="2000" dirty="0" smtClean="0"/>
          </a:p>
          <a:p>
            <a:pPr lvl="2">
              <a:defRPr/>
            </a:pPr>
            <a:endParaRPr lang="en-US" dirty="0" smtClean="0"/>
          </a:p>
          <a:p>
            <a:pPr lvl="3">
              <a:defRPr/>
            </a:pPr>
            <a:endParaRPr lang="en-US" dirty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2400" kern="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Sub-System List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52512" y="1721556"/>
            <a:ext cx="7405687" cy="1555044"/>
            <a:chOff x="990600" y="962025"/>
            <a:chExt cx="6858000" cy="1171575"/>
          </a:xfrm>
        </p:grpSpPr>
        <p:cxnSp>
          <p:nvCxnSpPr>
            <p:cNvPr id="8" name="Straight Connector 44"/>
            <p:cNvCxnSpPr>
              <a:cxnSpLocks noChangeShapeType="1"/>
            </p:cNvCxnSpPr>
            <p:nvPr/>
          </p:nvCxnSpPr>
          <p:spPr bwMode="auto">
            <a:xfrm rot="5400000">
              <a:off x="6172200" y="1752600"/>
              <a:ext cx="304800" cy="0"/>
            </a:xfrm>
            <a:prstGeom prst="line">
              <a:avLst/>
            </a:prstGeom>
            <a:noFill/>
            <a:ln w="1587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43"/>
            <p:cNvCxnSpPr>
              <a:cxnSpLocks noChangeShapeType="1"/>
            </p:cNvCxnSpPr>
            <p:nvPr/>
          </p:nvCxnSpPr>
          <p:spPr bwMode="auto">
            <a:xfrm rot="5400000">
              <a:off x="4724400" y="1752600"/>
              <a:ext cx="304800" cy="0"/>
            </a:xfrm>
            <a:prstGeom prst="line">
              <a:avLst/>
            </a:prstGeom>
            <a:noFill/>
            <a:ln w="1587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990600" y="990600"/>
              <a:ext cx="838200" cy="304800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143000" y="1143000"/>
              <a:ext cx="838200" cy="304800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295400" y="1295400"/>
              <a:ext cx="838200" cy="304800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514600" y="990600"/>
              <a:ext cx="838200" cy="304800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67000" y="1143000"/>
              <a:ext cx="838200" cy="304800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819400" y="1295400"/>
              <a:ext cx="838200" cy="304800"/>
            </a:xfrm>
            <a:prstGeom prst="rect">
              <a:avLst/>
            </a:prstGeom>
            <a:solidFill>
              <a:srgbClr val="0070C0"/>
            </a:soli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47800" y="1371600"/>
              <a:ext cx="525463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rPr>
                <a:t>vacuum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79750" y="1371600"/>
              <a:ext cx="31115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rPr>
                <a:t>RF</a:t>
              </a:r>
            </a:p>
          </p:txBody>
        </p:sp>
        <p:grpSp>
          <p:nvGrpSpPr>
            <p:cNvPr id="18" name="Group 50"/>
            <p:cNvGrpSpPr>
              <a:grpSpLocks/>
            </p:cNvGrpSpPr>
            <p:nvPr/>
          </p:nvGrpSpPr>
          <p:grpSpPr bwMode="auto">
            <a:xfrm>
              <a:off x="4114800" y="962025"/>
              <a:ext cx="1143000" cy="638175"/>
              <a:chOff x="4114800" y="914400"/>
              <a:chExt cx="1143000" cy="638175"/>
            </a:xfrm>
          </p:grpSpPr>
          <p:sp>
            <p:nvSpPr>
              <p:cNvPr id="36" name="Rectangle 11"/>
              <p:cNvSpPr>
                <a:spLocks noChangeArrowheads="1"/>
              </p:cNvSpPr>
              <p:nvPr/>
            </p:nvSpPr>
            <p:spPr bwMode="auto">
              <a:xfrm>
                <a:off x="4114800" y="942975"/>
                <a:ext cx="838200" cy="3048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4267200" y="1095375"/>
                <a:ext cx="838200" cy="3048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Rectangle 11"/>
              <p:cNvSpPr>
                <a:spLocks noChangeArrowheads="1"/>
              </p:cNvSpPr>
              <p:nvPr/>
            </p:nvSpPr>
            <p:spPr bwMode="auto">
              <a:xfrm>
                <a:off x="4419600" y="1247775"/>
                <a:ext cx="838200" cy="3048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743450" y="1323975"/>
                <a:ext cx="184150" cy="2159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688747" y="1323975"/>
                <a:ext cx="445956" cy="21544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/>
                  </a:rPr>
                  <a:t>BLMs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481513" y="1076325"/>
                <a:ext cx="554037" cy="2159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/>
                  </a:rPr>
                  <a:t>Toroids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347154" y="914400"/>
                <a:ext cx="410007" cy="16231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800" kern="0" dirty="0" smtClean="0">
                    <a:solidFill>
                      <a:srgbClr val="FFFFFF"/>
                    </a:solidFill>
                    <a:latin typeface="Comic Sans MS"/>
                  </a:rPr>
                  <a:t>BPMs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800350" y="1104900"/>
              <a:ext cx="581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rPr>
                <a:t>magnets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8400" y="962025"/>
              <a:ext cx="963613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rPr>
                <a:t>Movable devices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52550" y="1143000"/>
              <a:ext cx="411163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rPr>
                <a:t>LCW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23950" y="990600"/>
              <a:ext cx="715963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rPr>
                <a:t>pneumatics</a:t>
              </a:r>
            </a:p>
          </p:txBody>
        </p:sp>
        <p:grpSp>
          <p:nvGrpSpPr>
            <p:cNvPr id="23" name="Group 51"/>
            <p:cNvGrpSpPr>
              <a:grpSpLocks/>
            </p:cNvGrpSpPr>
            <p:nvPr/>
          </p:nvGrpSpPr>
          <p:grpSpPr bwMode="auto">
            <a:xfrm>
              <a:off x="5638800" y="990600"/>
              <a:ext cx="1143000" cy="609600"/>
              <a:chOff x="5638800" y="952500"/>
              <a:chExt cx="1143000" cy="609600"/>
            </a:xfrm>
          </p:grpSpPr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>
                <a:off x="5638800" y="952500"/>
                <a:ext cx="838200" cy="3048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/>
            </p:nvSpPr>
            <p:spPr bwMode="auto">
              <a:xfrm>
                <a:off x="5791200" y="1104900"/>
                <a:ext cx="838200" cy="3048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Rectangle 11"/>
              <p:cNvSpPr>
                <a:spLocks noChangeArrowheads="1"/>
              </p:cNvSpPr>
              <p:nvPr/>
            </p:nvSpPr>
            <p:spPr bwMode="auto">
              <a:xfrm>
                <a:off x="5943600" y="1257300"/>
                <a:ext cx="838200" cy="3048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  <a:headEnd/>
                <a:tailE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797550" y="952500"/>
                <a:ext cx="690563" cy="2159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/>
                  </a:rPr>
                  <a:t>cryogenics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039705" y="1104900"/>
                <a:ext cx="509466" cy="16231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800" kern="0" dirty="0" smtClean="0">
                    <a:solidFill>
                      <a:srgbClr val="FFFFFF"/>
                    </a:solidFill>
                    <a:latin typeface="Comic Sans MS"/>
                  </a:rPr>
                  <a:t>Quench</a:t>
                </a: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148388" y="1304925"/>
                <a:ext cx="423862" cy="2159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omic Sans MS"/>
                  </a:rPr>
                  <a:t>LLRF</a:t>
                </a:r>
              </a:p>
            </p:txBody>
          </p:sp>
        </p:grpSp>
        <p:cxnSp>
          <p:nvCxnSpPr>
            <p:cNvPr id="24" name="Straight Connector 31"/>
            <p:cNvCxnSpPr>
              <a:cxnSpLocks noChangeShapeType="1"/>
            </p:cNvCxnSpPr>
            <p:nvPr/>
          </p:nvCxnSpPr>
          <p:spPr bwMode="auto">
            <a:xfrm rot="5400000">
              <a:off x="7658100" y="1562100"/>
              <a:ext cx="3810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25" name="Straight Connector 35"/>
            <p:cNvCxnSpPr>
              <a:cxnSpLocks noChangeShapeType="1"/>
            </p:cNvCxnSpPr>
            <p:nvPr/>
          </p:nvCxnSpPr>
          <p:spPr bwMode="auto">
            <a:xfrm rot="16200000" flipH="1">
              <a:off x="6286500" y="2019300"/>
              <a:ext cx="152400" cy="762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26" name="Straight Connector 37"/>
            <p:cNvCxnSpPr>
              <a:cxnSpLocks noChangeShapeType="1"/>
            </p:cNvCxnSpPr>
            <p:nvPr/>
          </p:nvCxnSpPr>
          <p:spPr bwMode="auto">
            <a:xfrm rot="5400000">
              <a:off x="7239000" y="1219200"/>
              <a:ext cx="3048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cxnSp>
        <p:cxnSp>
          <p:nvCxnSpPr>
            <p:cNvPr id="27" name="Straight Connector 40"/>
            <p:cNvCxnSpPr>
              <a:cxnSpLocks noChangeShapeType="1"/>
            </p:cNvCxnSpPr>
            <p:nvPr/>
          </p:nvCxnSpPr>
          <p:spPr bwMode="auto">
            <a:xfrm rot="5400000">
              <a:off x="1600200" y="1752600"/>
              <a:ext cx="304800" cy="0"/>
            </a:xfrm>
            <a:prstGeom prst="line">
              <a:avLst/>
            </a:prstGeom>
            <a:noFill/>
            <a:ln w="1587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42"/>
            <p:cNvCxnSpPr>
              <a:cxnSpLocks noChangeShapeType="1"/>
            </p:cNvCxnSpPr>
            <p:nvPr/>
          </p:nvCxnSpPr>
          <p:spPr bwMode="auto">
            <a:xfrm rot="5400000">
              <a:off x="3048000" y="1752600"/>
              <a:ext cx="304800" cy="0"/>
            </a:xfrm>
            <a:prstGeom prst="line">
              <a:avLst/>
            </a:prstGeom>
            <a:noFill/>
            <a:ln w="1587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46"/>
            <p:cNvCxnSpPr>
              <a:cxnSpLocks noChangeShapeType="1"/>
            </p:cNvCxnSpPr>
            <p:nvPr/>
          </p:nvCxnSpPr>
          <p:spPr bwMode="auto">
            <a:xfrm>
              <a:off x="1752600" y="1905000"/>
              <a:ext cx="6096000" cy="1588"/>
            </a:xfrm>
            <a:prstGeom prst="straightConnector1">
              <a:avLst/>
            </a:prstGeom>
            <a:noFill/>
            <a:ln w="15875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TextBox 42"/>
          <p:cNvSpPr txBox="1"/>
          <p:nvPr/>
        </p:nvSpPr>
        <p:spPr>
          <a:xfrm>
            <a:off x="373806" y="3074317"/>
            <a:ext cx="716999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MPS needs </a:t>
            </a:r>
            <a:r>
              <a:rPr lang="en-US" sz="1400" dirty="0">
                <a:solidFill>
                  <a:schemeClr val="accent6"/>
                </a:solidFill>
                <a:latin typeface="+mn-lt"/>
              </a:rPr>
              <a:t>to integrate with several 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subsystems</a:t>
            </a:r>
            <a:r>
              <a:rPr lang="en-US" sz="1400" dirty="0" smtClean="0">
                <a:solidFill>
                  <a:schemeClr val="accent6"/>
                </a:solidFill>
              </a:rPr>
              <a:t> with different times scales of interest:</a:t>
            </a:r>
            <a:endParaRPr lang="en-US" sz="1400" dirty="0" smtClean="0">
              <a:solidFill>
                <a:schemeClr val="accent6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 BPMs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 BLMs (µsec)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RF </a:t>
            </a:r>
            <a:r>
              <a:rPr lang="en-US" sz="1400" dirty="0">
                <a:solidFill>
                  <a:schemeClr val="accent6"/>
                </a:solidFill>
                <a:latin typeface="+mn-lt"/>
              </a:rPr>
              <a:t>interlocks </a:t>
            </a:r>
            <a:r>
              <a:rPr lang="en-US" sz="1400" dirty="0" err="1">
                <a:solidFill>
                  <a:schemeClr val="accent6"/>
                </a:solidFill>
                <a:latin typeface="+mn-lt"/>
              </a:rPr>
              <a:t>etc</a:t>
            </a:r>
            <a:r>
              <a:rPr lang="en-US" sz="14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 (</a:t>
            </a:r>
            <a:r>
              <a:rPr lang="en-US" sz="1400" dirty="0" err="1" smtClean="0">
                <a:solidFill>
                  <a:schemeClr val="accent6"/>
                </a:solidFill>
                <a:latin typeface="+mn-lt"/>
              </a:rPr>
              <a:t>nsec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)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</a:rPr>
              <a:t> LLRF 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(</a:t>
            </a:r>
            <a:r>
              <a:rPr lang="en-US" sz="1400" dirty="0" err="1" smtClean="0">
                <a:solidFill>
                  <a:schemeClr val="accent6"/>
                </a:solidFill>
                <a:latin typeface="+mn-lt"/>
              </a:rPr>
              <a:t>nsec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)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</a:rPr>
              <a:t> Movable diagnostics 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(Scrapers, OTR,YAG..)  (</a:t>
            </a:r>
            <a:r>
              <a:rPr lang="en-US" sz="1400" dirty="0" smtClean="0">
                <a:solidFill>
                  <a:schemeClr val="accent6"/>
                </a:solidFill>
              </a:rPr>
              <a:t>slow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)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</a:rPr>
              <a:t> Pneumatics (air, water, gas) dumps 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1400" dirty="0" err="1">
                <a:solidFill>
                  <a:schemeClr val="accent6"/>
                </a:solidFill>
                <a:latin typeface="+mn-lt"/>
              </a:rPr>
              <a:t>Toroids</a:t>
            </a:r>
            <a:r>
              <a:rPr lang="en-US" sz="14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(</a:t>
            </a:r>
            <a:r>
              <a:rPr lang="en-US" sz="1400" dirty="0" err="1" smtClean="0">
                <a:solidFill>
                  <a:schemeClr val="accent6"/>
                </a:solidFill>
                <a:latin typeface="+mn-lt"/>
              </a:rPr>
              <a:t>nsec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)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</a:rPr>
              <a:t> Magnets 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(</a:t>
            </a:r>
            <a:r>
              <a:rPr lang="en-US" sz="1400" dirty="0" err="1" smtClean="0">
                <a:solidFill>
                  <a:schemeClr val="accent6"/>
                </a:solidFill>
                <a:latin typeface="+mn-lt"/>
              </a:rPr>
              <a:t>msec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)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</a:rPr>
              <a:t> Timing </a:t>
            </a:r>
            <a:endParaRPr lang="en-US" sz="1400" dirty="0" smtClean="0">
              <a:solidFill>
                <a:schemeClr val="accent6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 LCW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Vacuum (</a:t>
            </a:r>
            <a:r>
              <a:rPr lang="en-US" sz="1400" dirty="0" err="1" smtClean="0">
                <a:solidFill>
                  <a:schemeClr val="accent6"/>
                </a:solidFill>
                <a:latin typeface="+mn-lt"/>
              </a:rPr>
              <a:t>msec</a:t>
            </a: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)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>
                <a:solidFill>
                  <a:schemeClr val="accent6"/>
                </a:solidFill>
              </a:rPr>
              <a:t> </a:t>
            </a:r>
            <a:r>
              <a:rPr lang="en-US" sz="1400" dirty="0" smtClean="0">
                <a:solidFill>
                  <a:schemeClr val="accent6"/>
                </a:solidFill>
              </a:rPr>
              <a:t>Beam dumps and kickers 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+mn-lt"/>
              </a:rPr>
              <a:t> Rad </a:t>
            </a:r>
            <a:r>
              <a:rPr lang="en-US" sz="1400" dirty="0">
                <a:solidFill>
                  <a:schemeClr val="accent6"/>
                </a:solidFill>
                <a:latin typeface="+mn-lt"/>
              </a:rPr>
              <a:t>Safety </a:t>
            </a:r>
            <a:endParaRPr lang="en-US" sz="1400" dirty="0">
              <a:solidFill>
                <a:srgbClr val="FF0000"/>
              </a:solidFill>
              <a:latin typeface="+mn-lt"/>
            </a:endParaRPr>
          </a:p>
          <a:p>
            <a:pPr lvl="1" algn="l">
              <a:buFont typeface="Wingdings" pitchFamily="2" charset="2"/>
              <a:buChar char="Ø"/>
              <a:defRPr/>
            </a:pPr>
            <a:endParaRPr lang="en-US" sz="1400" dirty="0">
              <a:solidFill>
                <a:schemeClr val="accent6"/>
              </a:solidFill>
              <a:latin typeface="+mn-lt"/>
            </a:endParaRPr>
          </a:p>
          <a:p>
            <a:pPr lvl="1" algn="l">
              <a:defRPr/>
            </a:pPr>
            <a:endParaRPr lang="en-US" sz="1400" dirty="0">
              <a:solidFill>
                <a:schemeClr val="accent6"/>
              </a:solidFill>
              <a:latin typeface="+mn-lt"/>
            </a:endParaRPr>
          </a:p>
          <a:p>
            <a:pPr algn="l">
              <a:defRPr/>
            </a:pPr>
            <a:endParaRPr lang="en-US" sz="1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50334" y="2640090"/>
            <a:ext cx="15405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All monitored by MPS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1745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124200" y="1447800"/>
            <a:ext cx="5105400" cy="4876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14800" y="2362200"/>
            <a:ext cx="3124200" cy="3048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MPS Sphere of Influence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2013 XMAC Meeting, Jim Steimel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76800" y="3124200"/>
            <a:ext cx="16002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Machine Protection System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3203" y="2385536"/>
            <a:ext cx="13673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Control System Status &amp; Alarms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4900" y="4645691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Beam Instrumentation Data Acquisition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3516868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Beam Stop Devices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3604736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Device &amp; Component Status (PLC)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4724400"/>
            <a:ext cx="1371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Damage Threshold of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Beamline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Components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6900" y="5535802"/>
            <a:ext cx="1023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Loss Monitors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5104915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Limits on Beam Position and Intensity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65581" y="30480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Fast or Slow Trip Devices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4003457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Threshold for Low Duty (Pulsed) Operation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0093" y="2231648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Data Logging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90900" y="2493258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Status of Global Utilities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175459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Operator Interface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81000" y="1981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1000" y="3352800"/>
            <a:ext cx="3810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81000" y="4825425"/>
            <a:ext cx="381000" cy="381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2016204"/>
            <a:ext cx="24683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Core of MPS.  Provides hooks to interrupt beam in less than 100us.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3376136"/>
            <a:ext cx="2315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Critical interface.  MPS must have clear specification from all systems for reliable design.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4837093"/>
            <a:ext cx="24683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 Strong influence.  MPS designers will have strong expertise and influence over design issues.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19600" y="177962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Time Stamping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68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Interface Issues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4290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Beam Stop Devices</a:t>
            </a:r>
            <a:r>
              <a:rPr lang="en-US" b="1" dirty="0" smtClean="0"/>
              <a:t>:</a:t>
            </a:r>
          </a:p>
          <a:p>
            <a:pPr lvl="1">
              <a:defRPr/>
            </a:pPr>
            <a:r>
              <a:rPr lang="en-US" sz="2000" dirty="0" smtClean="0"/>
              <a:t>Beam reaction time</a:t>
            </a:r>
          </a:p>
          <a:p>
            <a:pPr lvl="1">
              <a:defRPr/>
            </a:pPr>
            <a:r>
              <a:rPr lang="en-US" sz="2000" dirty="0" smtClean="0"/>
              <a:t>Fail safe operation</a:t>
            </a:r>
            <a:endParaRPr lang="en-US" sz="1700" dirty="0" smtClean="0"/>
          </a:p>
          <a:p>
            <a:pPr>
              <a:defRPr/>
            </a:pPr>
            <a:r>
              <a:rPr lang="en-US" dirty="0" smtClean="0"/>
              <a:t>Beam Instrumentation Data Acquisition:</a:t>
            </a:r>
            <a:endParaRPr lang="en-US" dirty="0"/>
          </a:p>
          <a:p>
            <a:pPr lvl="1">
              <a:defRPr/>
            </a:pPr>
            <a:r>
              <a:rPr lang="en-US" sz="2000" dirty="0" smtClean="0"/>
              <a:t>Processing time</a:t>
            </a:r>
          </a:p>
          <a:p>
            <a:pPr lvl="1">
              <a:defRPr/>
            </a:pPr>
            <a:r>
              <a:rPr lang="en-US" sz="2000" dirty="0" smtClean="0"/>
              <a:t>Location of processing (within MPS system or BPM system)</a:t>
            </a:r>
          </a:p>
          <a:p>
            <a:pPr lvl="1">
              <a:defRPr/>
            </a:pPr>
            <a:r>
              <a:rPr lang="en-US" sz="2000" dirty="0" smtClean="0"/>
              <a:t>Level of processing (MPS receives status, analog, or raw signals)</a:t>
            </a:r>
          </a:p>
          <a:p>
            <a:pPr lvl="1">
              <a:defRPr/>
            </a:pPr>
            <a:r>
              <a:rPr lang="en-US" sz="2000" dirty="0" smtClean="0"/>
              <a:t>Beam position sensitivity</a:t>
            </a:r>
          </a:p>
          <a:p>
            <a:pPr lvl="1">
              <a:defRPr/>
            </a:pPr>
            <a:r>
              <a:rPr lang="en-US" sz="2000" dirty="0" smtClean="0"/>
              <a:t>Beam current accuracy</a:t>
            </a:r>
          </a:p>
          <a:p>
            <a:pPr lvl="1">
              <a:defRPr/>
            </a:pPr>
            <a:r>
              <a:rPr lang="en-US" sz="2000" dirty="0" smtClean="0"/>
              <a:t>Loss monitor sensitivity and response time</a:t>
            </a:r>
          </a:p>
          <a:p>
            <a:pPr lvl="2">
              <a:defRPr/>
            </a:pPr>
            <a:endParaRPr lang="en-US" dirty="0" smtClean="0"/>
          </a:p>
          <a:p>
            <a:pPr lvl="3">
              <a:defRPr/>
            </a:pPr>
            <a:endParaRPr lang="en-US" dirty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2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Interface Issues Cont’d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429000" cy="365125"/>
          </a:xfrm>
        </p:spPr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Device and Component Status</a:t>
            </a:r>
            <a:r>
              <a:rPr lang="en-US" b="1" dirty="0" smtClean="0"/>
              <a:t>:</a:t>
            </a:r>
          </a:p>
          <a:p>
            <a:pPr lvl="1">
              <a:defRPr/>
            </a:pPr>
            <a:r>
              <a:rPr lang="en-US" sz="2000" dirty="0" smtClean="0"/>
              <a:t>Fast vs. slow response devices</a:t>
            </a:r>
          </a:p>
          <a:p>
            <a:pPr lvl="1">
              <a:defRPr/>
            </a:pPr>
            <a:r>
              <a:rPr lang="en-US" sz="2000" dirty="0" smtClean="0"/>
              <a:t>Level of monitoring (MPS processes all monitors directly or receives summary status inputs)</a:t>
            </a:r>
          </a:p>
          <a:p>
            <a:pPr lvl="1">
              <a:defRPr/>
            </a:pPr>
            <a:endParaRPr lang="en-US" sz="1700" dirty="0" smtClean="0"/>
          </a:p>
          <a:p>
            <a:pPr>
              <a:defRPr/>
            </a:pPr>
            <a:r>
              <a:rPr lang="en-US" dirty="0" smtClean="0"/>
              <a:t>Control System Alarms and Status:</a:t>
            </a:r>
            <a:endParaRPr lang="en-US" dirty="0"/>
          </a:p>
          <a:p>
            <a:pPr lvl="1">
              <a:defRPr/>
            </a:pPr>
            <a:r>
              <a:rPr lang="en-US" sz="2000" dirty="0" smtClean="0"/>
              <a:t>Communication with controls system (embedded processor)</a:t>
            </a:r>
          </a:p>
          <a:p>
            <a:pPr lvl="1">
              <a:defRPr/>
            </a:pPr>
            <a:r>
              <a:rPr lang="en-US" sz="2000" dirty="0" smtClean="0"/>
              <a:t>Packaging of information to operators</a:t>
            </a:r>
          </a:p>
          <a:p>
            <a:pPr lvl="1">
              <a:defRPr/>
            </a:pPr>
            <a:r>
              <a:rPr lang="en-US" sz="2000" dirty="0" smtClean="0"/>
              <a:t>Response to global system failures (water skid, </a:t>
            </a:r>
            <a:r>
              <a:rPr lang="en-US" sz="2000" dirty="0" err="1" smtClean="0"/>
              <a:t>cryo</a:t>
            </a:r>
            <a:r>
              <a:rPr lang="en-US" sz="2000" dirty="0" smtClean="0"/>
              <a:t>-plant, facility AC power, etc.)</a:t>
            </a:r>
          </a:p>
          <a:p>
            <a:pPr lvl="1">
              <a:defRPr/>
            </a:pPr>
            <a:r>
              <a:rPr lang="en-US" sz="2000" dirty="0" smtClean="0"/>
              <a:t>Time stamp for changes </a:t>
            </a:r>
            <a:r>
              <a:rPr lang="en-US" sz="2000" smtClean="0"/>
              <a:t>in status</a:t>
            </a:r>
            <a:endParaRPr lang="en-US" dirty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4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SNS has 1GeV H</a:t>
            </a:r>
            <a:r>
              <a:rPr lang="en-US" baseline="30000" dirty="0" smtClean="0"/>
              <a:t>-</a:t>
            </a:r>
            <a:r>
              <a:rPr lang="en-US" dirty="0" smtClean="0"/>
              <a:t> SC </a:t>
            </a:r>
            <a:r>
              <a:rPr lang="en-US" dirty="0" err="1" smtClean="0"/>
              <a:t>linac</a:t>
            </a:r>
            <a:r>
              <a:rPr lang="en-US" dirty="0" smtClean="0"/>
              <a:t> with same average current specified by PXIE.  They have a working MPS for their facility.</a:t>
            </a:r>
          </a:p>
          <a:p>
            <a:r>
              <a:rPr lang="en-US" dirty="0" smtClean="0"/>
              <a:t>We have experience with MPS system design for SC </a:t>
            </a:r>
            <a:r>
              <a:rPr lang="en-US" dirty="0" err="1" smtClean="0"/>
              <a:t>linac</a:t>
            </a:r>
            <a:r>
              <a:rPr lang="en-US" dirty="0" smtClean="0"/>
              <a:t> at NML (electron </a:t>
            </a:r>
            <a:r>
              <a:rPr lang="en-US" dirty="0" err="1" smtClean="0"/>
              <a:t>linac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2013 XMAC Meeting, Jim Steimel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5821-21EB-4C1A-AC70-E98BDB034B0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084967"/>
              </p:ext>
            </p:extLst>
          </p:nvPr>
        </p:nvGraphicFramePr>
        <p:xfrm>
          <a:off x="457200" y="1676400"/>
          <a:ext cx="4011444" cy="2535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3" imgW="8914320" imgH="5635440" progId="Visio.Drawing.6">
                  <p:embed/>
                </p:oleObj>
              </mc:Choice>
              <mc:Fallback>
                <p:oleObj name="VISIO" r:id="rId3" imgW="8914320" imgH="563544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76400"/>
                        <a:ext cx="4011444" cy="2535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57656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4177" y="4572000"/>
            <a:ext cx="3044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Block diagram of SNS MPS system.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337577" y="4569023"/>
            <a:ext cx="3045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Block diagram of NML MPS system.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9538911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nel_and_Machine_Protection_System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BF470E5BBB846A728A6AA94CFD326" ma:contentTypeVersion="0" ma:contentTypeDescription="Create a new document." ma:contentTypeScope="" ma:versionID="8e1bf17d297682e3b3f346277570e42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12A903-3E0E-468E-949D-C9146AAA8E63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7964CDB-4BD9-42B6-AE28-4448F5ABE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AB157C5-4895-4514-AE4E-0F8169D4C2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Personnel_and_Machine_Protection_Systems</Template>
  <TotalTime>2983</TotalTime>
  <Words>1138</Words>
  <Application>Microsoft Office PowerPoint</Application>
  <PresentationFormat>On-screen Show (4:3)</PresentationFormat>
  <Paragraphs>195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Personnel_and_Machine_Protection_Systems</vt:lpstr>
      <vt:lpstr>VISIO</vt:lpstr>
      <vt:lpstr>Machine Protection Systems (MPS)</vt:lpstr>
      <vt:lpstr>MPS Scope</vt:lpstr>
      <vt:lpstr>Simplified MPS overview</vt:lpstr>
      <vt:lpstr>Operational Modes and Beam Modes</vt:lpstr>
      <vt:lpstr>Sub-System List</vt:lpstr>
      <vt:lpstr>MPS Sphere of Influence</vt:lpstr>
      <vt:lpstr>Critical Interface Issues</vt:lpstr>
      <vt:lpstr>Critical Interface Issues Cont’d</vt:lpstr>
      <vt:lpstr>System Models</vt:lpstr>
      <vt:lpstr>Technical Concerns</vt:lpstr>
      <vt:lpstr>PXIE Study Plans</vt:lpstr>
      <vt:lpstr>Damage Potential  and Timing</vt:lpstr>
      <vt:lpstr>MPS Progress to date</vt:lpstr>
      <vt:lpstr>Summary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Personnel &amp; Machine Protection Systems</dc:title>
  <dc:creator>James M. Steimel x4826 09728N</dc:creator>
  <cp:lastModifiedBy>James M. Steimel x4826 09728N</cp:lastModifiedBy>
  <cp:revision>82</cp:revision>
  <dcterms:created xsi:type="dcterms:W3CDTF">2013-02-21T15:32:02Z</dcterms:created>
  <dcterms:modified xsi:type="dcterms:W3CDTF">2013-03-15T17:59:03Z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0x010100F97BF470E5BBB846A728A6AA94CFD326</vt:lpwstr>
  </property>
</Properties>
</file>