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77" r:id="rId4"/>
    <p:sldId id="260" r:id="rId5"/>
    <p:sldId id="261" r:id="rId6"/>
    <p:sldId id="268" r:id="rId7"/>
    <p:sldId id="270" r:id="rId8"/>
    <p:sldId id="269" r:id="rId9"/>
    <p:sldId id="262" r:id="rId10"/>
    <p:sldId id="274" r:id="rId11"/>
    <p:sldId id="271" r:id="rId12"/>
    <p:sldId id="267" r:id="rId13"/>
    <p:sldId id="263" r:id="rId14"/>
    <p:sldId id="27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003399"/>
    <a:srgbClr val="002D86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beamssrv1\leveling$\Project%20X\Reference%20Design%20Report\Sullivan%20shielding%20workshee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b="0">
                <a:solidFill>
                  <a:srgbClr val="0070C0"/>
                </a:solidFill>
              </a:rPr>
              <a:t>Shielding requirement as function of Beam Energy for various beam power losses</a:t>
            </a:r>
            <a:r>
              <a:rPr lang="en-US" b="0" baseline="0">
                <a:solidFill>
                  <a:srgbClr val="0070C0"/>
                </a:solidFill>
              </a:rPr>
              <a:t> to limit effective dose &lt; 0.05 mrem/hr</a:t>
            </a:r>
            <a:r>
              <a:rPr lang="en-US" b="0">
                <a:solidFill>
                  <a:srgbClr val="0070C0"/>
                </a:solidFill>
              </a:rPr>
              <a:t> 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v>1 W/m</c:v>
          </c:tx>
          <c:spPr>
            <a:ln w="28575">
              <a:noFill/>
            </a:ln>
          </c:spPr>
          <c:xVal>
            <c:numRef>
              <c:f>'watt per m (E)'!$D$4:$D$19</c:f>
              <c:numCache>
                <c:formatCode>General</c:formatCode>
                <c:ptCount val="16"/>
                <c:pt idx="0">
                  <c:v>8</c:v>
                </c:pt>
                <c:pt idx="1">
                  <c:v>3</c:v>
                </c:pt>
                <c:pt idx="2" formatCode="0.00">
                  <c:v>1</c:v>
                </c:pt>
                <c:pt idx="3" formatCode="0.00">
                  <c:v>0.9</c:v>
                </c:pt>
                <c:pt idx="4" formatCode="0.00">
                  <c:v>0.8</c:v>
                </c:pt>
                <c:pt idx="5" formatCode="0.00">
                  <c:v>0.70000000000000007</c:v>
                </c:pt>
                <c:pt idx="6" formatCode="0.00">
                  <c:v>0.60000000000000009</c:v>
                </c:pt>
                <c:pt idx="7" formatCode="0.00">
                  <c:v>0.5</c:v>
                </c:pt>
                <c:pt idx="8" formatCode="0.00">
                  <c:v>0.4</c:v>
                </c:pt>
                <c:pt idx="9" formatCode="0.00">
                  <c:v>0.30000000000000004</c:v>
                </c:pt>
                <c:pt idx="10" formatCode="0.00">
                  <c:v>0.2</c:v>
                </c:pt>
                <c:pt idx="11" formatCode="0.00">
                  <c:v>0.1</c:v>
                </c:pt>
                <c:pt idx="12" formatCode="0.00">
                  <c:v>7.0000000000000021E-2</c:v>
                </c:pt>
                <c:pt idx="13" formatCode="0.00">
                  <c:v>5.000000000000001E-2</c:v>
                </c:pt>
                <c:pt idx="14" formatCode="0.00">
                  <c:v>2.0000000000000004E-2</c:v>
                </c:pt>
                <c:pt idx="15" formatCode="0.00">
                  <c:v>1.0000000000000002E-2</c:v>
                </c:pt>
              </c:numCache>
            </c:numRef>
          </c:xVal>
          <c:yVal>
            <c:numRef>
              <c:f>'watt per m (E)'!$J$4:$J$19</c:f>
              <c:numCache>
                <c:formatCode>0.0</c:formatCode>
                <c:ptCount val="16"/>
                <c:pt idx="0">
                  <c:v>14.485298074267206</c:v>
                </c:pt>
                <c:pt idx="1">
                  <c:v>14.97787365675519</c:v>
                </c:pt>
                <c:pt idx="2">
                  <c:v>15.433915530320073</c:v>
                </c:pt>
                <c:pt idx="3">
                  <c:v>15.400949720786096</c:v>
                </c:pt>
                <c:pt idx="4">
                  <c:v>15.341877759236398</c:v>
                </c:pt>
                <c:pt idx="5">
                  <c:v>15.197253315956521</c:v>
                </c:pt>
                <c:pt idx="6">
                  <c:v>14.911827146419631</c:v>
                </c:pt>
                <c:pt idx="7">
                  <c:v>14.419657633234049</c:v>
                </c:pt>
                <c:pt idx="8">
                  <c:v>13.629631615561783</c:v>
                </c:pt>
                <c:pt idx="9">
                  <c:v>12.320356376266101</c:v>
                </c:pt>
                <c:pt idx="10">
                  <c:v>10.224721029726409</c:v>
                </c:pt>
                <c:pt idx="11">
                  <c:v>6.9161875082506254</c:v>
                </c:pt>
                <c:pt idx="12">
                  <c:v>5.607481315708724</c:v>
                </c:pt>
                <c:pt idx="13">
                  <c:v>4.6235791356489306</c:v>
                </c:pt>
                <c:pt idx="14">
                  <c:v>2.9369086376539317</c:v>
                </c:pt>
                <c:pt idx="15">
                  <c:v>2.2396503168492949</c:v>
                </c:pt>
              </c:numCache>
            </c:numRef>
          </c:yVal>
        </c:ser>
        <c:ser>
          <c:idx val="1"/>
          <c:order val="1"/>
          <c:tx>
            <c:v>10 W/m</c:v>
          </c:tx>
          <c:spPr>
            <a:ln w="28575">
              <a:noFill/>
            </a:ln>
          </c:spPr>
          <c:xVal>
            <c:numRef>
              <c:f>'watt per m (E)'!$D$20:$D$36</c:f>
              <c:numCache>
                <c:formatCode>General</c:formatCode>
                <c:ptCount val="17"/>
                <c:pt idx="0">
                  <c:v>8</c:v>
                </c:pt>
                <c:pt idx="1">
                  <c:v>3</c:v>
                </c:pt>
                <c:pt idx="2" formatCode="0.00">
                  <c:v>1</c:v>
                </c:pt>
                <c:pt idx="3" formatCode="0.00">
                  <c:v>0.9</c:v>
                </c:pt>
                <c:pt idx="4" formatCode="0.00">
                  <c:v>0.8</c:v>
                </c:pt>
                <c:pt idx="5" formatCode="0.00">
                  <c:v>0.70000000000000007</c:v>
                </c:pt>
                <c:pt idx="6" formatCode="0.00">
                  <c:v>0.60000000000000009</c:v>
                </c:pt>
                <c:pt idx="7" formatCode="0.00">
                  <c:v>0.5</c:v>
                </c:pt>
                <c:pt idx="8" formatCode="0.00">
                  <c:v>0.4</c:v>
                </c:pt>
                <c:pt idx="9" formatCode="0.00">
                  <c:v>0.30000000000000004</c:v>
                </c:pt>
                <c:pt idx="10" formatCode="0.00">
                  <c:v>0.2</c:v>
                </c:pt>
                <c:pt idx="11" formatCode="0.00">
                  <c:v>9.0000000000000024E-2</c:v>
                </c:pt>
                <c:pt idx="12" formatCode="0.00">
                  <c:v>8.0000000000000016E-2</c:v>
                </c:pt>
                <c:pt idx="13" formatCode="0.00">
                  <c:v>7.0000000000000021E-2</c:v>
                </c:pt>
                <c:pt idx="14" formatCode="0.00">
                  <c:v>5.000000000000001E-2</c:v>
                </c:pt>
                <c:pt idx="15" formatCode="0.00">
                  <c:v>2.0000000000000004E-2</c:v>
                </c:pt>
                <c:pt idx="16" formatCode="0.00">
                  <c:v>1.0000000000000002E-2</c:v>
                </c:pt>
              </c:numCache>
            </c:numRef>
          </c:xVal>
          <c:yVal>
            <c:numRef>
              <c:f>'watt per m (E)'!$J$20:$J$36</c:f>
              <c:numCache>
                <c:formatCode>0.0</c:formatCode>
                <c:ptCount val="17"/>
                <c:pt idx="0">
                  <c:v>17.480814654863092</c:v>
                </c:pt>
                <c:pt idx="1">
                  <c:v>17.991218980637537</c:v>
                </c:pt>
                <c:pt idx="2">
                  <c:v>18.424795906254694</c:v>
                </c:pt>
                <c:pt idx="3">
                  <c:v>18.385798349098287</c:v>
                </c:pt>
                <c:pt idx="4">
                  <c:v>18.29293566349552</c:v>
                </c:pt>
                <c:pt idx="5">
                  <c:v>18.110796841342488</c:v>
                </c:pt>
                <c:pt idx="6">
                  <c:v>17.783684206138126</c:v>
                </c:pt>
                <c:pt idx="7">
                  <c:v>17.223820637880401</c:v>
                </c:pt>
                <c:pt idx="8">
                  <c:v>16.293092361797303</c:v>
                </c:pt>
                <c:pt idx="9">
                  <c:v>14.774251738622603</c:v>
                </c:pt>
                <c:pt idx="10">
                  <c:v>12.331697101879849</c:v>
                </c:pt>
                <c:pt idx="11">
                  <c:v>7.9659902092111956</c:v>
                </c:pt>
                <c:pt idx="12">
                  <c:v>7.4510147775940423</c:v>
                </c:pt>
                <c:pt idx="13">
                  <c:v>6.9122454857343083</c:v>
                </c:pt>
                <c:pt idx="14">
                  <c:v>5.7566023954406722</c:v>
                </c:pt>
                <c:pt idx="15">
                  <c:v>3.7654776223560842</c:v>
                </c:pt>
                <c:pt idx="16">
                  <c:v>2.9506705526489032</c:v>
                </c:pt>
              </c:numCache>
            </c:numRef>
          </c:yVal>
        </c:ser>
        <c:ser>
          <c:idx val="2"/>
          <c:order val="2"/>
          <c:tx>
            <c:v>100 W/m</c:v>
          </c:tx>
          <c:spPr>
            <a:ln w="28575">
              <a:noFill/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'watt per m (E)'!$D$37:$D$52</c:f>
              <c:numCache>
                <c:formatCode>General</c:formatCode>
                <c:ptCount val="16"/>
                <c:pt idx="0">
                  <c:v>8</c:v>
                </c:pt>
                <c:pt idx="1">
                  <c:v>3</c:v>
                </c:pt>
                <c:pt idx="2" formatCode="0.00">
                  <c:v>1</c:v>
                </c:pt>
                <c:pt idx="3" formatCode="0.00">
                  <c:v>0.9</c:v>
                </c:pt>
                <c:pt idx="4" formatCode="0.00">
                  <c:v>0.8</c:v>
                </c:pt>
                <c:pt idx="5" formatCode="0.00">
                  <c:v>0.70000000000000007</c:v>
                </c:pt>
                <c:pt idx="6" formatCode="0.00">
                  <c:v>0.60000000000000009</c:v>
                </c:pt>
                <c:pt idx="7" formatCode="0.00">
                  <c:v>0.5</c:v>
                </c:pt>
                <c:pt idx="8" formatCode="0.00">
                  <c:v>0.4</c:v>
                </c:pt>
                <c:pt idx="9" formatCode="0.00">
                  <c:v>0.30000000000000004</c:v>
                </c:pt>
                <c:pt idx="10" formatCode="0.00">
                  <c:v>0.2</c:v>
                </c:pt>
                <c:pt idx="11" formatCode="0.00">
                  <c:v>0.1</c:v>
                </c:pt>
                <c:pt idx="12" formatCode="0.00">
                  <c:v>7.0000000000000021E-2</c:v>
                </c:pt>
                <c:pt idx="13" formatCode="0.00">
                  <c:v>5.000000000000001E-2</c:v>
                </c:pt>
                <c:pt idx="14" formatCode="0.00">
                  <c:v>2.0000000000000004E-2</c:v>
                </c:pt>
                <c:pt idx="15" formatCode="0.00">
                  <c:v>1.0000000000000002E-2</c:v>
                </c:pt>
              </c:numCache>
            </c:numRef>
          </c:xVal>
          <c:yVal>
            <c:numRef>
              <c:f>'watt per m (E)'!$J$37:$J$52</c:f>
              <c:numCache>
                <c:formatCode>0.0</c:formatCode>
                <c:ptCount val="16"/>
                <c:pt idx="0">
                  <c:v>20.474323200679944</c:v>
                </c:pt>
                <c:pt idx="1">
                  <c:v>20.984466016399907</c:v>
                </c:pt>
                <c:pt idx="2">
                  <c:v>21.402080801296631</c:v>
                </c:pt>
                <c:pt idx="3">
                  <c:v>21.352538623937114</c:v>
                </c:pt>
                <c:pt idx="4">
                  <c:v>21.242709401124216</c:v>
                </c:pt>
                <c:pt idx="5">
                  <c:v>21.032269378800542</c:v>
                </c:pt>
                <c:pt idx="6">
                  <c:v>20.658147614614361</c:v>
                </c:pt>
                <c:pt idx="7">
                  <c:v>20.020756211994428</c:v>
                </c:pt>
                <c:pt idx="8">
                  <c:v>18.962710322181827</c:v>
                </c:pt>
                <c:pt idx="9">
                  <c:v>17.233572069939644</c:v>
                </c:pt>
                <c:pt idx="10">
                  <c:v>14.444325914430099</c:v>
                </c:pt>
                <c:pt idx="11">
                  <c:v>9.999231814870523</c:v>
                </c:pt>
                <c:pt idx="12">
                  <c:v>8.2181185162512183</c:v>
                </c:pt>
                <c:pt idx="13">
                  <c:v>6.8848491908974108</c:v>
                </c:pt>
                <c:pt idx="14">
                  <c:v>4.5908010815229572</c:v>
                </c:pt>
                <c:pt idx="15">
                  <c:v>3.6645272343238933</c:v>
                </c:pt>
              </c:numCache>
            </c:numRef>
          </c:yVal>
        </c:ser>
        <c:axId val="48090496"/>
        <c:axId val="48206592"/>
      </c:scatterChart>
      <c:valAx>
        <c:axId val="48090496"/>
        <c:scaling>
          <c:orientation val="minMax"/>
          <c:max val="1"/>
        </c:scaling>
        <c:axPos val="b"/>
        <c:majorGridlines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</c:majorGridlines>
        <c:minorGridlines>
          <c:spPr>
            <a:ln>
              <a:solidFill>
                <a:schemeClr val="tx2">
                  <a:lumMod val="40000"/>
                  <a:lumOff val="60000"/>
                </a:schemeClr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>
                    <a:solidFill>
                      <a:srgbClr val="0070C0"/>
                    </a:solidFill>
                  </a:rPr>
                  <a:t>GeV</a:t>
                </a:r>
              </a:p>
            </c:rich>
          </c:tx>
          <c:layout/>
        </c:title>
        <c:numFmt formatCode="General" sourceLinked="1"/>
        <c:tickLblPos val="nextTo"/>
        <c:spPr>
          <a:ln>
            <a:solidFill>
              <a:schemeClr val="tx2">
                <a:lumMod val="60000"/>
                <a:lumOff val="40000"/>
              </a:schemeClr>
            </a:solidFill>
          </a:ln>
        </c:spPr>
        <c:txPr>
          <a:bodyPr/>
          <a:lstStyle/>
          <a:p>
            <a:pPr>
              <a:defRPr baseline="0">
                <a:solidFill>
                  <a:schemeClr val="tx2"/>
                </a:solidFill>
              </a:defRPr>
            </a:pPr>
            <a:endParaRPr lang="en-US"/>
          </a:p>
        </c:txPr>
        <c:crossAx val="48206592"/>
        <c:crosses val="autoZero"/>
        <c:crossBetween val="midCat"/>
      </c:valAx>
      <c:valAx>
        <c:axId val="48206592"/>
        <c:scaling>
          <c:orientation val="minMax"/>
        </c:scaling>
        <c:axPos val="l"/>
        <c:majorGridlines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</c:majorGridlines>
        <c:minorGridlines>
          <c:spPr>
            <a:ln>
              <a:solidFill>
                <a:schemeClr val="tx2">
                  <a:lumMod val="40000"/>
                  <a:lumOff val="60000"/>
                </a:schemeClr>
              </a:solidFill>
            </a:ln>
          </c:spPr>
        </c:min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>
                    <a:solidFill>
                      <a:srgbClr val="0070C0"/>
                    </a:solidFill>
                  </a:rPr>
                  <a:t>shielding - feet</a:t>
                </a:r>
              </a:p>
            </c:rich>
          </c:tx>
          <c:layout/>
        </c:title>
        <c:numFmt formatCode="0.0" sourceLinked="1"/>
        <c:tickLblPos val="nextTo"/>
        <c:spPr>
          <a:ln>
            <a:solidFill>
              <a:schemeClr val="tx2">
                <a:lumMod val="60000"/>
                <a:lumOff val="40000"/>
              </a:schemeClr>
            </a:solidFill>
          </a:ln>
        </c:spPr>
        <c:txPr>
          <a:bodyPr/>
          <a:lstStyle/>
          <a:p>
            <a:pPr>
              <a:defRPr baseline="0">
                <a:solidFill>
                  <a:schemeClr val="tx2"/>
                </a:solidFill>
              </a:defRPr>
            </a:pPr>
            <a:endParaRPr lang="en-US"/>
          </a:p>
        </c:txPr>
        <c:crossAx val="4809049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4509422973571601"/>
          <c:y val="0.26795441323944141"/>
          <c:w val="0.12576305575017099"/>
          <c:h val="0.14627233490866581"/>
        </c:manualLayout>
      </c:layout>
      <c:overlay val="1"/>
      <c:spPr>
        <a:solidFill>
          <a:schemeClr val="bg1"/>
        </a:solidFill>
      </c:sp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0.59208</cdr:x>
      <cdr:y>0.5041</cdr:y>
    </cdr:from>
    <cdr:to>
      <cdr:x>0.8198</cdr:x>
      <cdr:y>0.60519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31487" y="3166419"/>
          <a:ext cx="1973649" cy="635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100">
              <a:solidFill>
                <a:srgbClr val="0070C0"/>
              </a:solidFill>
            </a:rPr>
            <a:t>assumes 12 foot high enclosure with beam elevation at 3' - 4.5" from floor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AF7D9-995B-4639-9C98-1ACF804D91BC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970FC-1409-4546-86F6-A9A37DEDE3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7537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XMAC Meeting, Your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XMAC Meeting, Your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XMAC Meeting, Your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5562600" cy="11430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7338" indent="-287338">
              <a:buClr>
                <a:srgbClr val="002D86"/>
              </a:buClr>
              <a:buSzPct val="125000"/>
              <a:defRPr sz="2000">
                <a:solidFill>
                  <a:srgbClr val="003399"/>
                </a:solidFill>
              </a:defRPr>
            </a:lvl1pPr>
            <a:lvl2pPr marL="742950" indent="-285750">
              <a:defRPr sz="1800"/>
            </a:lvl2pPr>
            <a:lvl3pPr>
              <a:defRPr sz="1800">
                <a:solidFill>
                  <a:srgbClr val="006600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pPr algn="l"/>
            <a:r>
              <a:rPr lang="en-US" smtClean="0"/>
              <a:t>2013 XMAC Meeting, Your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mark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48600" y="533400"/>
            <a:ext cx="685800" cy="685800"/>
          </a:xfrm>
          <a:prstGeom prst="rect">
            <a:avLst/>
          </a:prstGeom>
        </p:spPr>
      </p:pic>
      <p:pic>
        <p:nvPicPr>
          <p:cNvPr id="8" name="Picture 7" descr="projectxLogo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"/>
            <a:ext cx="16002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524000"/>
            <a:ext cx="8229600" cy="1588"/>
          </a:xfrm>
          <a:prstGeom prst="line">
            <a:avLst/>
          </a:prstGeom>
          <a:ln w="76200">
            <a:gradFill flip="none" rotWithShape="1">
              <a:gsLst>
                <a:gs pos="0">
                  <a:srgbClr val="C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172200"/>
            <a:ext cx="8229600" cy="1588"/>
          </a:xfrm>
          <a:prstGeom prst="lin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XMAC Meeting, Your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XMAC Meeting, Your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XMAC Meeting, Your name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XMAC Meeting, Your name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XMAC Meeting, Your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XMAC Meeting, Your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XMAC Meeting, Your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2013 XMAC Meeting, Your name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Accelerator Facility Design: Safety and Radiation Shielding 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b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ony Leveling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Project X Machine Advisory Committee</a:t>
            </a:r>
            <a:endParaRPr lang="en-US" sz="2000" b="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b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March 18-19, 2013</a:t>
            </a:r>
            <a:endParaRPr lang="en-US" sz="2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Tunnel enclosure</a:t>
            </a:r>
          </a:p>
          <a:p>
            <a:pPr lvl="1"/>
            <a:r>
              <a:rPr lang="en-US" dirty="0" smtClean="0"/>
              <a:t>Size and shape of tunnel</a:t>
            </a:r>
          </a:p>
          <a:p>
            <a:pPr lvl="1"/>
            <a:r>
              <a:rPr lang="en-US" dirty="0" smtClean="0"/>
              <a:t>Position of machine components within enclosures</a:t>
            </a:r>
          </a:p>
          <a:p>
            <a:r>
              <a:rPr lang="en-US" dirty="0" smtClean="0"/>
              <a:t>Support facility requirements</a:t>
            </a:r>
          </a:p>
          <a:p>
            <a:pPr lvl="1"/>
            <a:r>
              <a:rPr lang="en-US" dirty="0" smtClean="0"/>
              <a:t>Service buildings and proximity requirements</a:t>
            </a:r>
          </a:p>
          <a:p>
            <a:r>
              <a:rPr lang="en-US" dirty="0" smtClean="0"/>
              <a:t>Other design features</a:t>
            </a:r>
          </a:p>
          <a:p>
            <a:pPr lvl="1"/>
            <a:r>
              <a:rPr lang="en-US" dirty="0" smtClean="0"/>
              <a:t>Penetrations</a:t>
            </a:r>
          </a:p>
          <a:p>
            <a:pPr lvl="1"/>
            <a:r>
              <a:rPr lang="en-US" dirty="0" smtClean="0"/>
              <a:t>Exit labyrinths</a:t>
            </a:r>
          </a:p>
          <a:p>
            <a:pPr lvl="1"/>
            <a:r>
              <a:rPr lang="en-US" dirty="0" smtClean="0"/>
              <a:t>Drop hatches</a:t>
            </a:r>
          </a:p>
          <a:p>
            <a:pPr lvl="1"/>
            <a:r>
              <a:rPr lang="en-US" dirty="0" smtClean="0"/>
              <a:t>Elevators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Facilities Design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2013 XMAC Meeting, Tony Leveling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352800"/>
            <a:ext cx="4991447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ight Arrow 25"/>
          <p:cNvSpPr/>
          <p:nvPr/>
        </p:nvSpPr>
        <p:spPr>
          <a:xfrm rot="8980257" flipV="1">
            <a:off x="5230189" y="2609307"/>
            <a:ext cx="1359387" cy="259081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2024997" flipV="1">
            <a:off x="2408900" y="2674865"/>
            <a:ext cx="1204159" cy="25908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9403715" flipV="1">
            <a:off x="2429568" y="4564067"/>
            <a:ext cx="1336986" cy="25908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5400000" flipV="1">
            <a:off x="3825241" y="4556760"/>
            <a:ext cx="1143000" cy="259081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Shield Design Status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2013 XMAC Meeting, Tony Leveling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352800" y="2667000"/>
            <a:ext cx="2133600" cy="1905000"/>
          </a:xfrm>
          <a:prstGeom prst="ellipse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Shield Calculations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57600" y="5257800"/>
            <a:ext cx="1447800" cy="838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Shield Design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52400" y="1600200"/>
            <a:ext cx="2514600" cy="1600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Safety Analysis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400800" y="1600200"/>
            <a:ext cx="2514600" cy="1600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Radiological design goals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400800" y="4419600"/>
            <a:ext cx="2514600" cy="1600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Generic Shielding Requirements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52400" y="4419600"/>
            <a:ext cx="2514600" cy="1600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Facilities Design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934200" y="36576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Have these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" y="3657600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Don’t have these</a:t>
            </a:r>
            <a:endParaRPr lang="en-US" dirty="0"/>
          </a:p>
        </p:txBody>
      </p:sp>
      <p:sp>
        <p:nvSpPr>
          <p:cNvPr id="27" name="Right Arrow 26"/>
          <p:cNvSpPr/>
          <p:nvPr/>
        </p:nvSpPr>
        <p:spPr>
          <a:xfrm rot="12838355" flipV="1">
            <a:off x="5134329" y="4484400"/>
            <a:ext cx="1401991" cy="259081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2013 XMAC Meeting, Tony Leveling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 noGrp="1"/>
          </p:cNvGraphicFramePr>
          <p:nvPr/>
        </p:nvGraphicFramePr>
        <p:xfrm>
          <a:off x="1447800" y="1600200"/>
          <a:ext cx="6225954" cy="451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5562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Shield Design Process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Non-technical</a:t>
            </a:r>
          </a:p>
          <a:p>
            <a:pPr lvl="1"/>
            <a:r>
              <a:rPr lang="en-US" dirty="0" smtClean="0"/>
              <a:t>Develop a draft safety assessment for submittal to SRSO</a:t>
            </a:r>
          </a:p>
          <a:p>
            <a:pPr lvl="2"/>
            <a:r>
              <a:rPr lang="en-US" dirty="0" smtClean="0"/>
              <a:t>List of machine protection features to get credit</a:t>
            </a:r>
          </a:p>
          <a:p>
            <a:pPr lvl="3"/>
            <a:r>
              <a:rPr lang="en-US" dirty="0" smtClean="0"/>
              <a:t>e.g., machine protection system</a:t>
            </a:r>
          </a:p>
          <a:p>
            <a:pPr lvl="2"/>
            <a:r>
              <a:rPr lang="en-US" dirty="0" smtClean="0"/>
              <a:t>Develop basis for a credible accident condition</a:t>
            </a:r>
          </a:p>
          <a:p>
            <a:pPr lvl="2"/>
            <a:r>
              <a:rPr lang="en-US" dirty="0" smtClean="0"/>
              <a:t>Include consideration of active protection</a:t>
            </a:r>
          </a:p>
          <a:p>
            <a:pPr lvl="1"/>
            <a:r>
              <a:rPr lang="en-US" dirty="0" smtClean="0"/>
              <a:t>Obtain approval of the safety assessment</a:t>
            </a:r>
          </a:p>
          <a:p>
            <a:r>
              <a:rPr lang="en-US" dirty="0" smtClean="0"/>
              <a:t>Technical</a:t>
            </a:r>
          </a:p>
          <a:p>
            <a:pPr lvl="1"/>
            <a:r>
              <a:rPr lang="en-US" dirty="0" smtClean="0"/>
              <a:t>A total loss monitor system (TLM) is a candidate system which could provide active protection</a:t>
            </a:r>
          </a:p>
          <a:p>
            <a:pPr lvl="2"/>
            <a:r>
              <a:rPr lang="en-US" dirty="0" smtClean="0"/>
              <a:t>Development work is ongoing</a:t>
            </a:r>
          </a:p>
          <a:p>
            <a:pPr lvl="2"/>
            <a:r>
              <a:rPr lang="en-US" dirty="0" smtClean="0"/>
              <a:t>Goal is for approval of a prototype system in February 2014</a:t>
            </a:r>
          </a:p>
          <a:p>
            <a:pPr lvl="2"/>
            <a:r>
              <a:rPr lang="en-US" dirty="0" smtClean="0"/>
              <a:t>If the system is not approved, determine an alternate active protection system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2013 XMAC Meeting, Tony Leveling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 smtClean="0"/>
              <a:t>Extra slides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2013 XMAC Meeting, Tony Leveling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TLM response to 8 GeV proton beam loss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2013 XMAC Meeting, Tony Leveling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76400"/>
            <a:ext cx="5630186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3886199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Shield Design Process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Generic radiation shield requirements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Shield design basis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Facility Radiological Goals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Facilities design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Shield Design Status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Challenges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Non-technical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Technical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2013 XMAC Meeting, Tony Leveling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ight Arrow 25"/>
          <p:cNvSpPr/>
          <p:nvPr/>
        </p:nvSpPr>
        <p:spPr>
          <a:xfrm rot="8980257" flipV="1">
            <a:off x="5230189" y="2609307"/>
            <a:ext cx="1359387" cy="259081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2024997" flipV="1">
            <a:off x="2408900" y="2674865"/>
            <a:ext cx="1204159" cy="259081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9403715" flipV="1">
            <a:off x="2429568" y="4564067"/>
            <a:ext cx="1336986" cy="259081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5400000" flipV="1">
            <a:off x="3825241" y="4556760"/>
            <a:ext cx="1143000" cy="259081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Shield Design Process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2013 XMAC Meeting, Tony Leveling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352800" y="2667000"/>
            <a:ext cx="2133600" cy="1905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Shield Calculations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57600" y="5257800"/>
            <a:ext cx="1447800" cy="838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Shield Design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52400" y="1600200"/>
            <a:ext cx="2514600" cy="1600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Safety Analysis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400800" y="1600200"/>
            <a:ext cx="2514600" cy="1600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Radiological design goals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400800" y="4419600"/>
            <a:ext cx="2514600" cy="1600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Generic Shielding Requirements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52400" y="4419600"/>
            <a:ext cx="2514600" cy="1600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Facilities Design</a:t>
            </a:r>
            <a:endParaRPr lang="en-US" dirty="0"/>
          </a:p>
        </p:txBody>
      </p:sp>
      <p:sp>
        <p:nvSpPr>
          <p:cNvPr id="27" name="Right Arrow 26"/>
          <p:cNvSpPr/>
          <p:nvPr/>
        </p:nvSpPr>
        <p:spPr>
          <a:xfrm rot="12838355" flipV="1">
            <a:off x="5134329" y="4484400"/>
            <a:ext cx="1401991" cy="259081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Generic Shield Requirements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Fermilab Radiological Controls Manual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Design requirements source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Shielding Policy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Fermilab Safety Assessment Document, Appendix B</a:t>
            </a:r>
            <a:br>
              <a:rPr lang="en-US" dirty="0" smtClean="0"/>
            </a:br>
            <a:r>
              <a:rPr lang="en-US" dirty="0" smtClean="0"/>
              <a:t>ESHQ </a:t>
            </a:r>
            <a:r>
              <a:rPr lang="en-US" dirty="0" err="1" smtClean="0"/>
              <a:t>DocDB</a:t>
            </a:r>
            <a:r>
              <a:rPr lang="en-US" dirty="0" smtClean="0"/>
              <a:t> Document 1067-v9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Machine Beam Loss Scenario Documents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ESHQ </a:t>
            </a:r>
            <a:r>
              <a:rPr lang="en-US" dirty="0" err="1" smtClean="0"/>
              <a:t>DocDB</a:t>
            </a:r>
            <a:r>
              <a:rPr lang="en-US" dirty="0" smtClean="0"/>
              <a:t> Document 1935-v4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Provides risk based guidance for shielding design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2013 XMAC Meeting, Tony Leveling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Shield design basis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Normal losses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G</a:t>
            </a:r>
            <a:r>
              <a:rPr lang="en-US" dirty="0" smtClean="0"/>
              <a:t>oal: generally, limit beam loss to &lt;100 </a:t>
            </a:r>
            <a:r>
              <a:rPr lang="en-US" dirty="0" err="1" smtClean="0"/>
              <a:t>mW</a:t>
            </a:r>
            <a:r>
              <a:rPr lang="en-US" dirty="0" smtClean="0"/>
              <a:t>/m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H- </a:t>
            </a:r>
            <a:r>
              <a:rPr lang="en-US" dirty="0" smtClean="0"/>
              <a:t>stripping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Intra-beam stripping </a:t>
            </a:r>
            <a:r>
              <a:rPr lang="en-US" dirty="0" smtClean="0"/>
              <a:t>– dominant source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Inelastic beam </a:t>
            </a:r>
            <a:r>
              <a:rPr lang="en-US" dirty="0" smtClean="0"/>
              <a:t>gas </a:t>
            </a:r>
            <a:r>
              <a:rPr lang="en-US" dirty="0" smtClean="0"/>
              <a:t>scattering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Halo scraping at apertures</a:t>
            </a:r>
            <a:endParaRPr lang="en-US" dirty="0" smtClean="0"/>
          </a:p>
          <a:p>
            <a:pPr lvl="2">
              <a:spcBef>
                <a:spcPts val="1200"/>
              </a:spcBef>
            </a:pPr>
            <a:r>
              <a:rPr lang="en-US" dirty="0" smtClean="0"/>
              <a:t>Lorentz </a:t>
            </a:r>
            <a:r>
              <a:rPr lang="en-US" dirty="0" smtClean="0"/>
              <a:t>force (magnetic stripping</a:t>
            </a:r>
            <a:r>
              <a:rPr lang="en-US" dirty="0" smtClean="0"/>
              <a:t>)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Blackbody photon </a:t>
            </a:r>
            <a:r>
              <a:rPr lang="en-US" dirty="0" smtClean="0"/>
              <a:t>interactions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To be defined by region in the safety analysis</a:t>
            </a:r>
            <a:endParaRPr lang="en-US" dirty="0" smtClean="0"/>
          </a:p>
          <a:p>
            <a:pPr lvl="2">
              <a:spcBef>
                <a:spcPts val="1200"/>
              </a:spcBef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2013 XMAC Meeting, Tony Leveling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Shield design basis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2013 XMAC Meeting, Tony Leveling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7400"/>
            <a:ext cx="8934450" cy="3181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0" y="5334000"/>
            <a:ext cx="6629400" cy="457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Intra-beam stripping </a:t>
            </a:r>
            <a:r>
              <a:rPr lang="en-US" dirty="0" smtClean="0"/>
              <a:t>is the </a:t>
            </a:r>
            <a:r>
              <a:rPr lang="en-US" dirty="0" smtClean="0"/>
              <a:t>dominant </a:t>
            </a:r>
            <a:r>
              <a:rPr lang="en-US" dirty="0" smtClean="0"/>
              <a:t>nominal beam </a:t>
            </a:r>
            <a:r>
              <a:rPr lang="en-US" dirty="0" smtClean="0"/>
              <a:t>loss at CW Linac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Shield design basis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Accident Condition</a:t>
            </a:r>
          </a:p>
          <a:p>
            <a:pPr lvl="1"/>
            <a:r>
              <a:rPr lang="en-US" dirty="0" smtClean="0"/>
              <a:t>Nominally full beam power loss for 1 hour</a:t>
            </a:r>
          </a:p>
          <a:p>
            <a:pPr lvl="2"/>
            <a:r>
              <a:rPr lang="en-US" dirty="0" smtClean="0"/>
              <a:t>Impractical to apply this principal to megawatt machines</a:t>
            </a:r>
          </a:p>
          <a:p>
            <a:pPr lvl="3"/>
            <a:r>
              <a:rPr lang="en-US" dirty="0" smtClean="0"/>
              <a:t>Implies the use of passive shielding</a:t>
            </a:r>
          </a:p>
          <a:p>
            <a:pPr lvl="3"/>
            <a:r>
              <a:rPr lang="en-US" dirty="0" smtClean="0"/>
              <a:t>Could result in irreparable harm to the machine</a:t>
            </a:r>
          </a:p>
          <a:p>
            <a:pPr lvl="2"/>
            <a:r>
              <a:rPr lang="en-US" dirty="0" smtClean="0"/>
              <a:t>Suggests that active protection is a more sensible approach </a:t>
            </a:r>
          </a:p>
          <a:p>
            <a:pPr lvl="1"/>
            <a:r>
              <a:rPr lang="en-US" dirty="0" smtClean="0"/>
              <a:t>Some credit can be taken for machine protection and controls</a:t>
            </a:r>
          </a:p>
          <a:p>
            <a:pPr lvl="2"/>
            <a:r>
              <a:rPr lang="en-US" dirty="0" smtClean="0"/>
              <a:t>ESHQ </a:t>
            </a:r>
            <a:r>
              <a:rPr lang="en-US" dirty="0" err="1" smtClean="0"/>
              <a:t>DocDB</a:t>
            </a:r>
            <a:r>
              <a:rPr lang="en-US" dirty="0" smtClean="0"/>
              <a:t> Document 1935-v4</a:t>
            </a:r>
          </a:p>
          <a:p>
            <a:pPr lvl="2"/>
            <a:r>
              <a:rPr lang="en-US" dirty="0" smtClean="0"/>
              <a:t>A list of controls will need to be developed for Project X</a:t>
            </a:r>
          </a:p>
          <a:p>
            <a:pPr lvl="1"/>
            <a:r>
              <a:rPr lang="en-US" dirty="0" smtClean="0"/>
              <a:t>A credible accident condition needs to be developed</a:t>
            </a:r>
          </a:p>
          <a:p>
            <a:pPr lvl="2"/>
            <a:r>
              <a:rPr lang="en-US" dirty="0" smtClean="0"/>
              <a:t>e.g., full beam power loss for 2 seconds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2013 XMAC Meeting, Tony Leveling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Shield design basis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Safety analysis will be required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Preparation is by Project X staff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Contains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Normal beam loss conditions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Credible accident condition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Machine protection elements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Active Radiation Safety System controls (if adopted)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SA requires review and approval of SRSO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2013 XMAC Meeting, Tony Leveling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Facility Radiological Goals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Limit radiation effective dose to &lt; 0.05 mrem/hr to all spaces</a:t>
            </a:r>
          </a:p>
          <a:p>
            <a:pPr lvl="1"/>
            <a:r>
              <a:rPr lang="en-US" dirty="0" smtClean="0"/>
              <a:t>service buildings, shielding berms, parking lots, control rooms, and associated areas</a:t>
            </a:r>
          </a:p>
          <a:p>
            <a:r>
              <a:rPr lang="en-US" dirty="0" smtClean="0"/>
              <a:t>Limit average beam loss in all accelerator and beam line enclosures to &lt; 1 Watt/m</a:t>
            </a:r>
          </a:p>
          <a:p>
            <a:pPr lvl="1"/>
            <a:r>
              <a:rPr lang="en-US" dirty="0" smtClean="0"/>
              <a:t>Minimize personnel radiation exposure due to maintenance activities</a:t>
            </a:r>
          </a:p>
          <a:p>
            <a:r>
              <a:rPr lang="en-US" dirty="0" smtClean="0"/>
              <a:t>Limit radiation exposure to activated air both on site and at the site boundary</a:t>
            </a:r>
          </a:p>
          <a:p>
            <a:r>
              <a:rPr lang="en-US" dirty="0" smtClean="0"/>
              <a:t>Limit ground water and surface water activation </a:t>
            </a:r>
            <a:r>
              <a:rPr lang="en-US" dirty="0" smtClean="0"/>
              <a:t>(</a:t>
            </a:r>
            <a:r>
              <a:rPr lang="en-US" smtClean="0"/>
              <a:t>including tritium) to </a:t>
            </a:r>
            <a:r>
              <a:rPr lang="en-US" dirty="0" smtClean="0"/>
              <a:t>levels well below regulatory standards</a:t>
            </a:r>
          </a:p>
          <a:p>
            <a:r>
              <a:rPr lang="en-US" dirty="0" smtClean="0"/>
              <a:t>Prevent the activation of beam component surfaces to avoid the generation of removable radioactivity</a:t>
            </a:r>
          </a:p>
          <a:p>
            <a:pPr lvl="1"/>
            <a:r>
              <a:rPr lang="en-US" dirty="0" smtClean="0"/>
              <a:t>Simplify maintenance activities</a:t>
            </a:r>
          </a:p>
          <a:p>
            <a:r>
              <a:rPr lang="en-US" dirty="0" smtClean="0"/>
              <a:t>Minimize the activation of accelerator components</a:t>
            </a:r>
          </a:p>
          <a:p>
            <a:pPr lvl="1"/>
            <a:r>
              <a:rPr lang="en-US" dirty="0" smtClean="0"/>
              <a:t>Provide indefinite component service life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2013 XMAC Meeting, Tony Leveling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5804</TotalTime>
  <Words>671</Words>
  <Application>Microsoft Office PowerPoint</Application>
  <PresentationFormat>On-screen Show (4:3)</PresentationFormat>
  <Paragraphs>141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Accelerator Facility Design: Safety and Radiation Shielding </vt:lpstr>
      <vt:lpstr>Outline</vt:lpstr>
      <vt:lpstr>Shield Design Process</vt:lpstr>
      <vt:lpstr>Generic Shield Requirements</vt:lpstr>
      <vt:lpstr>Shield design basis</vt:lpstr>
      <vt:lpstr>Shield design basis</vt:lpstr>
      <vt:lpstr>Shield design basis</vt:lpstr>
      <vt:lpstr>Shield design basis</vt:lpstr>
      <vt:lpstr>Facility Radiological Goals</vt:lpstr>
      <vt:lpstr>Facilities Design</vt:lpstr>
      <vt:lpstr>Shield Design Status</vt:lpstr>
      <vt:lpstr>Shield Design Process</vt:lpstr>
      <vt:lpstr>Challenges</vt:lpstr>
      <vt:lpstr>Extra slides</vt:lpstr>
      <vt:lpstr>TLM response to 8 GeV proton beam loss</vt:lpstr>
    </vt:vector>
  </TitlesOfParts>
  <Company>Fermi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X RD&amp;D Plan Subsystem Here</dc:title>
  <dc:creator>Holmes</dc:creator>
  <cp:lastModifiedBy>Leveling</cp:lastModifiedBy>
  <cp:revision>509</cp:revision>
  <dcterms:created xsi:type="dcterms:W3CDTF">2009-05-07T16:53:10Z</dcterms:created>
  <dcterms:modified xsi:type="dcterms:W3CDTF">2013-03-11T12:27:35Z</dcterms:modified>
</cp:coreProperties>
</file>