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0" r:id="rId5"/>
    <p:sldId id="264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E266-365E-8C8B-3459-20F3B39AD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E6695-2225-7323-A229-08D03D880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BBC8A-8930-2752-B002-30A98046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CB8B1-9E65-3F04-1352-4ED5FE2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DF2FF-1208-0FC6-AD61-37AF53AA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0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0FEF-7EB3-EAA4-B1EC-8FB3EC80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8E571-B849-AF93-7FC1-017CE5E7A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E61C-0F6A-EBC9-6B74-E8A6A738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5E7F5-CB01-375C-6C88-3ECFDFA4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3AE13-F740-9C8A-3A1B-58480CC6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8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376415-9FDF-B251-20DB-E2350ADAA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80B08-28F4-F829-7F24-85CBD4C6D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77DAC-48F3-87EA-3982-0FD99786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1E778-DD15-41C3-1193-C258DA29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2195E-63B9-5C8E-25B7-8FECBA1A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0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D4D5-9929-2426-E686-E59AFB0F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CB102-8902-71F3-78D4-D6D0B1C0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08309-7539-9048-C409-5E2495D1F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75FCE-3650-85EF-F146-B1BCD71CD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6754-1DEF-7B67-4BCB-B9AF7B124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8AFC-BEFD-A775-5650-D0C12BCFD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B11A9-EBC9-38A9-F4DF-0F995D7C7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CA6F1-C6C3-08E6-0D8D-82A36338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4833E-45E6-15E9-F600-2026617A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68A36-E81F-E064-9FFF-E7FDB485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8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834F-FBB6-280E-75E9-80815164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CBAE8-7AC9-4C32-3EDF-43BCFABAF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83432-33A8-E010-ACF2-CF08AD72D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D4521-6C73-8369-DA9D-DFCAB7CC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0B0F1-3BAF-FF8D-AFF4-46D8C54A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3D6B9-E6F2-7AE7-0F53-540DAE2F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FEC9-254C-8745-C5B5-0B16A2B6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8A475-8D2B-090A-E288-F354C4B8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385A4-5D15-3782-3F0B-FE8F58F39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43A948-6588-CD6E-2919-3CBB83677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47276-CB71-D8F5-5AAC-53C83F0C9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09294-3A4D-843C-BECD-A3CEABCF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3D8792-5EE4-5D79-2CCB-7FF6E1FF0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EA9B15-F012-DE59-5CCE-DF3B74F1E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C998-BF16-DF94-2094-66913F3A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3EE78-905C-40A6-570D-8DE3808F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74961-E143-4483-D31D-F241B3FE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469E5-DD97-E87A-D61A-8019EBAC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5BEEA5-9665-00F9-B49B-4681B473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351D79-BC46-07E7-A251-FEC24180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CDCE4-3835-2ED0-D0E0-E786C0E4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6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2567-76DD-3B1C-227B-101A7429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823DD-FB7C-EC97-47AA-30D1D6D6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2E867-59FE-3D51-29C3-63DB82500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45F60-6A58-50E3-89EA-6A36E517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8711E-BCF6-C0F6-F933-370116C8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275FC-9980-E1C7-8E78-18A8E508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9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F21B-F7D0-BCE1-40DC-714AEF6C2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E7673-D2D7-2345-468E-F886E0A35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4A4616-46AB-07AC-0277-24BE243BF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263EA-F6F9-D7AE-49E1-92AF5D81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BB195-F03D-F33B-58D4-CF346B73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261A7-44F7-945F-6C7E-BFB8D9A6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15B1A-7B6C-96E5-BFEA-6A90E8A6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223C0F-651A-837B-03D0-97BEE342F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60774-2515-2EAC-33AC-7938B5F83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2FE742-5FB0-4885-B070-39E3A895154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ED96A-98E9-BCCB-48DF-DFEAFE662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82F3-4145-09A7-F993-83E7B6CEA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9F015-37DB-4BCA-95DC-6C439B4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EB2C8-9FAB-28A1-229E-4B70EBC53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Sight Riser Specification-Preliminary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24603-40CE-9356-C193-D1DC648D6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911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EACFA8-E754-F097-C314-48AFD4A7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717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Cross-section of Primary Beamline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755FF5-1847-66F0-F733-A07B05419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721" y="818235"/>
            <a:ext cx="6411434" cy="581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2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1655-BFBC-27FF-C48C-8FC910AB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Cable Tray Sizes and Configuration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B380E1-1137-9306-92CD-68FBA168A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6624" y="2076975"/>
            <a:ext cx="9678751" cy="384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9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C73D9881-8C7D-1418-1CE8-3EBD834EBD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290" r="1303" b="15259"/>
          <a:stretch/>
        </p:blipFill>
        <p:spPr>
          <a:xfrm>
            <a:off x="0" y="413082"/>
            <a:ext cx="7915931" cy="32960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6B6421-48C6-E3E6-A267-FAD19AF7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306" y="386391"/>
            <a:ext cx="4591493" cy="1325563"/>
          </a:xfrm>
        </p:spPr>
        <p:txBody>
          <a:bodyPr/>
          <a:lstStyle/>
          <a:p>
            <a:pPr algn="ctr"/>
            <a:r>
              <a:rPr lang="en-US" dirty="0"/>
              <a:t>Sight Riser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0B11C7-B81E-503D-5E60-46600B76A0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78534" y="2358174"/>
            <a:ext cx="506533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34694-A346-9099-F17E-181C9626D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4455" y="3429000"/>
            <a:ext cx="5181600" cy="2880870"/>
          </a:xfrm>
        </p:spPr>
        <p:txBody>
          <a:bodyPr/>
          <a:lstStyle/>
          <a:p>
            <a:r>
              <a:rPr lang="en-US" dirty="0"/>
              <a:t>Sight Riser Fill:</a:t>
            </a:r>
          </a:p>
          <a:p>
            <a:pPr lvl="1"/>
            <a:r>
              <a:rPr lang="en-US" dirty="0"/>
              <a:t>7.5’ of sand polyethylene mix</a:t>
            </a:r>
          </a:p>
          <a:p>
            <a:pPr lvl="2"/>
            <a:r>
              <a:rPr lang="en-US" dirty="0"/>
              <a:t>5’ sand + 2.5’ polyethylene</a:t>
            </a:r>
          </a:p>
          <a:p>
            <a:pPr lvl="1"/>
            <a:r>
              <a:rPr lang="en-US" dirty="0"/>
              <a:t>1’ tall polyethylene cylinder at top of sight riser (inside)</a:t>
            </a:r>
          </a:p>
          <a:p>
            <a:pPr lvl="1"/>
            <a:r>
              <a:rPr lang="en-US" dirty="0"/>
              <a:t>2” thick steel plate at top of sight riser (with air seal)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37FE4-51D2-B4FB-03BA-3FDB5284A3E9}"/>
              </a:ext>
            </a:extLst>
          </p:cNvPr>
          <p:cNvSpPr txBox="1"/>
          <p:nvPr/>
        </p:nvSpPr>
        <p:spPr>
          <a:xfrm>
            <a:off x="3863162" y="6340180"/>
            <a:ext cx="29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Primary Beam Tunnel ceiling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20085C-CE8F-AF68-5484-9AA071907B1D}"/>
              </a:ext>
            </a:extLst>
          </p:cNvPr>
          <p:cNvCxnSpPr/>
          <p:nvPr/>
        </p:nvCxnSpPr>
        <p:spPr>
          <a:xfrm flipH="1" flipV="1">
            <a:off x="3544186" y="5684874"/>
            <a:ext cx="836428" cy="6553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7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D8640AF-957A-F921-EEDF-0BD4A73B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173"/>
            <a:ext cx="10515600" cy="856703"/>
          </a:xfrm>
        </p:spPr>
        <p:txBody>
          <a:bodyPr/>
          <a:lstStyle/>
          <a:p>
            <a:pPr algn="ctr"/>
            <a:r>
              <a:rPr lang="en-US" dirty="0"/>
              <a:t>Sight Riser Details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85AC46-DA06-81B1-15A0-6BBF725EEB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9605" y="743126"/>
            <a:ext cx="5181600" cy="4142761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1254C6-958E-E4E8-DCF8-980B1BA95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5874" y="1075274"/>
            <a:ext cx="5888117" cy="26417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Thin-walled tube will be 3’ long</a:t>
            </a:r>
          </a:p>
          <a:p>
            <a:r>
              <a:rPr lang="en-US" dirty="0"/>
              <a:t>There will be a pipe joint 1’ off the ground.</a:t>
            </a:r>
          </a:p>
          <a:p>
            <a:r>
              <a:rPr lang="en-US" dirty="0"/>
              <a:t>At the joint, there will be a 2” thick steel plate with a 1’ long polyethylene cylinder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B12F4C3-D2FE-52C9-D5FE-86D0CF829263}"/>
              </a:ext>
            </a:extLst>
          </p:cNvPr>
          <p:cNvCxnSpPr>
            <a:cxnSpLocks/>
          </p:cNvCxnSpPr>
          <p:nvPr/>
        </p:nvCxnSpPr>
        <p:spPr>
          <a:xfrm>
            <a:off x="4150272" y="2238704"/>
            <a:ext cx="39019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2F149A-EEAB-C4AF-EB42-D8C8E0D27DC6}"/>
              </a:ext>
            </a:extLst>
          </p:cNvPr>
          <p:cNvGrpSpPr/>
          <p:nvPr/>
        </p:nvGrpSpPr>
        <p:grpSpPr>
          <a:xfrm>
            <a:off x="4260969" y="1259938"/>
            <a:ext cx="5069519" cy="5357387"/>
            <a:chOff x="4318999" y="1259938"/>
            <a:chExt cx="5069519" cy="5357387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43845787-EBBA-1A0B-EB66-5E4DFC453848}"/>
                </a:ext>
              </a:extLst>
            </p:cNvPr>
            <p:cNvGrpSpPr/>
            <p:nvPr/>
          </p:nvGrpSpPr>
          <p:grpSpPr>
            <a:xfrm>
              <a:off x="4318999" y="3885847"/>
              <a:ext cx="5069519" cy="2731478"/>
              <a:chOff x="5971598" y="3643997"/>
              <a:chExt cx="5069519" cy="2731478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597E871-D9B0-4239-47B8-C5F912084D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07820" y="6319528"/>
                <a:ext cx="2333297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CECCF71-3B97-E7D5-4EBE-73C0C5834E08}"/>
                  </a:ext>
                </a:extLst>
              </p:cNvPr>
              <p:cNvSpPr txBox="1"/>
              <p:nvPr/>
            </p:nvSpPr>
            <p:spPr>
              <a:xfrm>
                <a:off x="10139236" y="5515941"/>
                <a:ext cx="7933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Grade</a:t>
                </a:r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48BA859C-47FA-30FC-C680-6DE818477F50}"/>
                  </a:ext>
                </a:extLst>
              </p:cNvPr>
              <p:cNvGrpSpPr/>
              <p:nvPr/>
            </p:nvGrpSpPr>
            <p:grpSpPr>
              <a:xfrm>
                <a:off x="5971598" y="4992733"/>
                <a:ext cx="3743149" cy="1371602"/>
                <a:chOff x="5979481" y="4054685"/>
                <a:chExt cx="3743149" cy="1371602"/>
              </a:xfrm>
            </p:grpSpPr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14F9D4E-D849-B75A-54A3-5815ECD82109}"/>
                    </a:ext>
                  </a:extLst>
                </p:cNvPr>
                <p:cNvSpPr txBox="1"/>
                <p:nvPr/>
              </p:nvSpPr>
              <p:spPr>
                <a:xfrm>
                  <a:off x="5979481" y="4333006"/>
                  <a:ext cx="13372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 inch plate</a:t>
                  </a:r>
                </a:p>
              </p:txBody>
            </p: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37C63CFA-595A-92B7-C2EF-B2F60C2D1D2C}"/>
                    </a:ext>
                  </a:extLst>
                </p:cNvPr>
                <p:cNvGrpSpPr/>
                <p:nvPr/>
              </p:nvGrpSpPr>
              <p:grpSpPr>
                <a:xfrm>
                  <a:off x="7289220" y="4054685"/>
                  <a:ext cx="2433410" cy="1371602"/>
                  <a:chOff x="7289220" y="4054685"/>
                  <a:chExt cx="2433410" cy="1371602"/>
                </a:xfrm>
              </p:grpSpPr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E9F148C2-4E9F-FE42-56D3-7EEC764C75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72400" y="4563774"/>
                    <a:ext cx="1198180" cy="0"/>
                  </a:xfrm>
                  <a:prstGeom prst="line">
                    <a:avLst/>
                  </a:prstGeom>
                  <a:ln w="95250"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6ADAD012-7D72-F6B9-C209-9656EA76A5A6}"/>
                      </a:ext>
                    </a:extLst>
                  </p:cNvPr>
                  <p:cNvSpPr/>
                  <p:nvPr/>
                </p:nvSpPr>
                <p:spPr>
                  <a:xfrm>
                    <a:off x="8080615" y="4060255"/>
                    <a:ext cx="45719" cy="685801"/>
                  </a:xfrm>
                  <a:prstGeom prst="rect">
                    <a:avLst/>
                  </a:prstGeom>
                  <a:pattFill prst="wdUp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38219860-9E3F-EEE2-BDF0-8C9BA49C687C}"/>
                      </a:ext>
                    </a:extLst>
                  </p:cNvPr>
                  <p:cNvSpPr/>
                  <p:nvPr/>
                </p:nvSpPr>
                <p:spPr>
                  <a:xfrm>
                    <a:off x="8715703" y="4054685"/>
                    <a:ext cx="45719" cy="685801"/>
                  </a:xfrm>
                  <a:prstGeom prst="rect">
                    <a:avLst/>
                  </a:prstGeom>
                  <a:pattFill prst="wdUp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ight Brace 40">
                    <a:extLst>
                      <a:ext uri="{FF2B5EF4-FFF2-40B4-BE49-F238E27FC236}">
                        <a16:creationId xmlns:a16="http://schemas.microsoft.com/office/drawing/2014/main" id="{10D82B90-0356-17ED-2FFF-E96FCFFFEEA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289220" y="4517672"/>
                    <a:ext cx="425667" cy="89017"/>
                  </a:xfrm>
                  <a:prstGeom prst="rightBrace">
                    <a:avLst/>
                  </a:prstGeom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FAE020D2-9BD3-A4A9-068D-B0DEBCEAB1AD}"/>
                      </a:ext>
                    </a:extLst>
                  </p:cNvPr>
                  <p:cNvSpPr/>
                  <p:nvPr/>
                </p:nvSpPr>
                <p:spPr>
                  <a:xfrm>
                    <a:off x="8640889" y="4740486"/>
                    <a:ext cx="122112" cy="685801"/>
                  </a:xfrm>
                  <a:prstGeom prst="rect">
                    <a:avLst/>
                  </a:prstGeom>
                  <a:pattFill prst="wdUp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41EE9EF2-5EEE-BC1C-95EF-6E7604B7A3EE}"/>
                      </a:ext>
                    </a:extLst>
                  </p:cNvPr>
                  <p:cNvSpPr txBox="1"/>
                  <p:nvPr/>
                </p:nvSpPr>
                <p:spPr>
                  <a:xfrm>
                    <a:off x="9537899" y="4230633"/>
                    <a:ext cx="18473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018BAAB-BB95-6904-FB4C-0B88FF481E5A}"/>
                  </a:ext>
                </a:extLst>
              </p:cNvPr>
              <p:cNvSpPr/>
              <p:nvPr/>
            </p:nvSpPr>
            <p:spPr>
              <a:xfrm>
                <a:off x="8067716" y="4390697"/>
                <a:ext cx="45719" cy="604821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D74C177-3A39-07BC-0EB6-DA7C05A2EB40}"/>
                  </a:ext>
                </a:extLst>
              </p:cNvPr>
              <p:cNvSpPr/>
              <p:nvPr/>
            </p:nvSpPr>
            <p:spPr>
              <a:xfrm>
                <a:off x="8707820" y="4540469"/>
                <a:ext cx="45719" cy="448722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688E6F6C-DE21-B40D-92E8-A3548C851E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22172" y="3668935"/>
                <a:ext cx="953814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F6EA5BC9-FD1F-0B79-EE89-CE42BDEE4F6A}"/>
                  </a:ext>
                </a:extLst>
              </p:cNvPr>
              <p:cNvSpPr/>
              <p:nvPr/>
            </p:nvSpPr>
            <p:spPr>
              <a:xfrm>
                <a:off x="7772399" y="4306631"/>
                <a:ext cx="1332186" cy="268143"/>
              </a:xfrm>
              <a:custGeom>
                <a:avLst/>
                <a:gdLst>
                  <a:gd name="connsiteX0" fmla="*/ 0 w 1332186"/>
                  <a:gd name="connsiteY0" fmla="*/ 228600 h 268143"/>
                  <a:gd name="connsiteX1" fmla="*/ 39414 w 1332186"/>
                  <a:gd name="connsiteY1" fmla="*/ 212835 h 268143"/>
                  <a:gd name="connsiteX2" fmla="*/ 181303 w 1332186"/>
                  <a:gd name="connsiteY2" fmla="*/ 102476 h 268143"/>
                  <a:gd name="connsiteX3" fmla="*/ 212834 w 1332186"/>
                  <a:gd name="connsiteY3" fmla="*/ 78828 h 268143"/>
                  <a:gd name="connsiteX4" fmla="*/ 409903 w 1332186"/>
                  <a:gd name="connsiteY4" fmla="*/ 94594 h 268143"/>
                  <a:gd name="connsiteX5" fmla="*/ 480848 w 1332186"/>
                  <a:gd name="connsiteY5" fmla="*/ 134007 h 268143"/>
                  <a:gd name="connsiteX6" fmla="*/ 551793 w 1332186"/>
                  <a:gd name="connsiteY6" fmla="*/ 204952 h 268143"/>
                  <a:gd name="connsiteX7" fmla="*/ 654269 w 1332186"/>
                  <a:gd name="connsiteY7" fmla="*/ 236483 h 268143"/>
                  <a:gd name="connsiteX8" fmla="*/ 685800 w 1332186"/>
                  <a:gd name="connsiteY8" fmla="*/ 252249 h 268143"/>
                  <a:gd name="connsiteX9" fmla="*/ 796158 w 1332186"/>
                  <a:gd name="connsiteY9" fmla="*/ 260132 h 268143"/>
                  <a:gd name="connsiteX10" fmla="*/ 835572 w 1332186"/>
                  <a:gd name="connsiteY10" fmla="*/ 268014 h 268143"/>
                  <a:gd name="connsiteX11" fmla="*/ 922283 w 1332186"/>
                  <a:gd name="connsiteY11" fmla="*/ 236483 h 268143"/>
                  <a:gd name="connsiteX12" fmla="*/ 945931 w 1332186"/>
                  <a:gd name="connsiteY12" fmla="*/ 220718 h 268143"/>
                  <a:gd name="connsiteX13" fmla="*/ 1008993 w 1332186"/>
                  <a:gd name="connsiteY13" fmla="*/ 189187 h 268143"/>
                  <a:gd name="connsiteX14" fmla="*/ 1111469 w 1332186"/>
                  <a:gd name="connsiteY14" fmla="*/ 110359 h 268143"/>
                  <a:gd name="connsiteX15" fmla="*/ 1229710 w 1332186"/>
                  <a:gd name="connsiteY15" fmla="*/ 31532 h 268143"/>
                  <a:gd name="connsiteX16" fmla="*/ 1332186 w 1332186"/>
                  <a:gd name="connsiteY16" fmla="*/ 0 h 268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32186" h="268143">
                    <a:moveTo>
                      <a:pt x="0" y="228600"/>
                    </a:moveTo>
                    <a:cubicBezTo>
                      <a:pt x="13138" y="223345"/>
                      <a:pt x="27534" y="220522"/>
                      <a:pt x="39414" y="212835"/>
                    </a:cubicBezTo>
                    <a:cubicBezTo>
                      <a:pt x="108184" y="168337"/>
                      <a:pt x="125722" y="146941"/>
                      <a:pt x="181303" y="102476"/>
                    </a:cubicBezTo>
                    <a:cubicBezTo>
                      <a:pt x="191562" y="94269"/>
                      <a:pt x="202324" y="86711"/>
                      <a:pt x="212834" y="78828"/>
                    </a:cubicBezTo>
                    <a:cubicBezTo>
                      <a:pt x="278524" y="84083"/>
                      <a:pt x="345357" y="81305"/>
                      <a:pt x="409903" y="94594"/>
                    </a:cubicBezTo>
                    <a:cubicBezTo>
                      <a:pt x="436400" y="100049"/>
                      <a:pt x="459576" y="117293"/>
                      <a:pt x="480848" y="134007"/>
                    </a:cubicBezTo>
                    <a:cubicBezTo>
                      <a:pt x="513912" y="159986"/>
                      <a:pt x="513294" y="189099"/>
                      <a:pt x="551793" y="204952"/>
                    </a:cubicBezTo>
                    <a:cubicBezTo>
                      <a:pt x="584840" y="218560"/>
                      <a:pt x="620567" y="224588"/>
                      <a:pt x="654269" y="236483"/>
                    </a:cubicBezTo>
                    <a:cubicBezTo>
                      <a:pt x="665350" y="240394"/>
                      <a:pt x="674209" y="250317"/>
                      <a:pt x="685800" y="252249"/>
                    </a:cubicBezTo>
                    <a:cubicBezTo>
                      <a:pt x="722178" y="258312"/>
                      <a:pt x="759372" y="257504"/>
                      <a:pt x="796158" y="260132"/>
                    </a:cubicBezTo>
                    <a:cubicBezTo>
                      <a:pt x="809296" y="262759"/>
                      <a:pt x="822220" y="269127"/>
                      <a:pt x="835572" y="268014"/>
                    </a:cubicBezTo>
                    <a:cubicBezTo>
                      <a:pt x="862901" y="265737"/>
                      <a:pt x="897692" y="250535"/>
                      <a:pt x="922283" y="236483"/>
                    </a:cubicBezTo>
                    <a:cubicBezTo>
                      <a:pt x="930509" y="231783"/>
                      <a:pt x="937614" y="225254"/>
                      <a:pt x="945931" y="220718"/>
                    </a:cubicBezTo>
                    <a:cubicBezTo>
                      <a:pt x="966563" y="209464"/>
                      <a:pt x="989438" y="202223"/>
                      <a:pt x="1008993" y="189187"/>
                    </a:cubicBezTo>
                    <a:cubicBezTo>
                      <a:pt x="1044851" y="165282"/>
                      <a:pt x="1075611" y="134264"/>
                      <a:pt x="1111469" y="110359"/>
                    </a:cubicBezTo>
                    <a:cubicBezTo>
                      <a:pt x="1150883" y="84083"/>
                      <a:pt x="1183469" y="41808"/>
                      <a:pt x="1229710" y="31532"/>
                    </a:cubicBezTo>
                    <a:cubicBezTo>
                      <a:pt x="1312126" y="13217"/>
                      <a:pt x="1278987" y="26600"/>
                      <a:pt x="1332186" y="0"/>
                    </a:cubicBezTo>
                  </a:path>
                </a:pathLst>
              </a:custGeom>
              <a:noFill/>
              <a:ln w="254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227F780-CC03-3875-7B66-1663D60FCDFC}"/>
                  </a:ext>
                </a:extLst>
              </p:cNvPr>
              <p:cNvSpPr/>
              <p:nvPr/>
            </p:nvSpPr>
            <p:spPr>
              <a:xfrm>
                <a:off x="8067715" y="3668935"/>
                <a:ext cx="45719" cy="604821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9803E41-F34B-C5D5-DF87-1B9ADDF16BC3}"/>
                  </a:ext>
                </a:extLst>
              </p:cNvPr>
              <p:cNvSpPr/>
              <p:nvPr/>
            </p:nvSpPr>
            <p:spPr>
              <a:xfrm>
                <a:off x="7788165" y="4197418"/>
                <a:ext cx="1332186" cy="268143"/>
              </a:xfrm>
              <a:custGeom>
                <a:avLst/>
                <a:gdLst>
                  <a:gd name="connsiteX0" fmla="*/ 0 w 1332186"/>
                  <a:gd name="connsiteY0" fmla="*/ 228600 h 268143"/>
                  <a:gd name="connsiteX1" fmla="*/ 39414 w 1332186"/>
                  <a:gd name="connsiteY1" fmla="*/ 212835 h 268143"/>
                  <a:gd name="connsiteX2" fmla="*/ 181303 w 1332186"/>
                  <a:gd name="connsiteY2" fmla="*/ 102476 h 268143"/>
                  <a:gd name="connsiteX3" fmla="*/ 212834 w 1332186"/>
                  <a:gd name="connsiteY3" fmla="*/ 78828 h 268143"/>
                  <a:gd name="connsiteX4" fmla="*/ 409903 w 1332186"/>
                  <a:gd name="connsiteY4" fmla="*/ 94594 h 268143"/>
                  <a:gd name="connsiteX5" fmla="*/ 480848 w 1332186"/>
                  <a:gd name="connsiteY5" fmla="*/ 134007 h 268143"/>
                  <a:gd name="connsiteX6" fmla="*/ 551793 w 1332186"/>
                  <a:gd name="connsiteY6" fmla="*/ 204952 h 268143"/>
                  <a:gd name="connsiteX7" fmla="*/ 654269 w 1332186"/>
                  <a:gd name="connsiteY7" fmla="*/ 236483 h 268143"/>
                  <a:gd name="connsiteX8" fmla="*/ 685800 w 1332186"/>
                  <a:gd name="connsiteY8" fmla="*/ 252249 h 268143"/>
                  <a:gd name="connsiteX9" fmla="*/ 796158 w 1332186"/>
                  <a:gd name="connsiteY9" fmla="*/ 260132 h 268143"/>
                  <a:gd name="connsiteX10" fmla="*/ 835572 w 1332186"/>
                  <a:gd name="connsiteY10" fmla="*/ 268014 h 268143"/>
                  <a:gd name="connsiteX11" fmla="*/ 922283 w 1332186"/>
                  <a:gd name="connsiteY11" fmla="*/ 236483 h 268143"/>
                  <a:gd name="connsiteX12" fmla="*/ 945931 w 1332186"/>
                  <a:gd name="connsiteY12" fmla="*/ 220718 h 268143"/>
                  <a:gd name="connsiteX13" fmla="*/ 1008993 w 1332186"/>
                  <a:gd name="connsiteY13" fmla="*/ 189187 h 268143"/>
                  <a:gd name="connsiteX14" fmla="*/ 1111469 w 1332186"/>
                  <a:gd name="connsiteY14" fmla="*/ 110359 h 268143"/>
                  <a:gd name="connsiteX15" fmla="*/ 1229710 w 1332186"/>
                  <a:gd name="connsiteY15" fmla="*/ 31532 h 268143"/>
                  <a:gd name="connsiteX16" fmla="*/ 1332186 w 1332186"/>
                  <a:gd name="connsiteY16" fmla="*/ 0 h 268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332186" h="268143">
                    <a:moveTo>
                      <a:pt x="0" y="228600"/>
                    </a:moveTo>
                    <a:cubicBezTo>
                      <a:pt x="13138" y="223345"/>
                      <a:pt x="27534" y="220522"/>
                      <a:pt x="39414" y="212835"/>
                    </a:cubicBezTo>
                    <a:cubicBezTo>
                      <a:pt x="108184" y="168337"/>
                      <a:pt x="125722" y="146941"/>
                      <a:pt x="181303" y="102476"/>
                    </a:cubicBezTo>
                    <a:cubicBezTo>
                      <a:pt x="191562" y="94269"/>
                      <a:pt x="202324" y="86711"/>
                      <a:pt x="212834" y="78828"/>
                    </a:cubicBezTo>
                    <a:cubicBezTo>
                      <a:pt x="278524" y="84083"/>
                      <a:pt x="345357" y="81305"/>
                      <a:pt x="409903" y="94594"/>
                    </a:cubicBezTo>
                    <a:cubicBezTo>
                      <a:pt x="436400" y="100049"/>
                      <a:pt x="459576" y="117293"/>
                      <a:pt x="480848" y="134007"/>
                    </a:cubicBezTo>
                    <a:cubicBezTo>
                      <a:pt x="513912" y="159986"/>
                      <a:pt x="513294" y="189099"/>
                      <a:pt x="551793" y="204952"/>
                    </a:cubicBezTo>
                    <a:cubicBezTo>
                      <a:pt x="584840" y="218560"/>
                      <a:pt x="620567" y="224588"/>
                      <a:pt x="654269" y="236483"/>
                    </a:cubicBezTo>
                    <a:cubicBezTo>
                      <a:pt x="665350" y="240394"/>
                      <a:pt x="674209" y="250317"/>
                      <a:pt x="685800" y="252249"/>
                    </a:cubicBezTo>
                    <a:cubicBezTo>
                      <a:pt x="722178" y="258312"/>
                      <a:pt x="759372" y="257504"/>
                      <a:pt x="796158" y="260132"/>
                    </a:cubicBezTo>
                    <a:cubicBezTo>
                      <a:pt x="809296" y="262759"/>
                      <a:pt x="822220" y="269127"/>
                      <a:pt x="835572" y="268014"/>
                    </a:cubicBezTo>
                    <a:cubicBezTo>
                      <a:pt x="862901" y="265737"/>
                      <a:pt x="897692" y="250535"/>
                      <a:pt x="922283" y="236483"/>
                    </a:cubicBezTo>
                    <a:cubicBezTo>
                      <a:pt x="930509" y="231783"/>
                      <a:pt x="937614" y="225254"/>
                      <a:pt x="945931" y="220718"/>
                    </a:cubicBezTo>
                    <a:cubicBezTo>
                      <a:pt x="966563" y="209464"/>
                      <a:pt x="989438" y="202223"/>
                      <a:pt x="1008993" y="189187"/>
                    </a:cubicBezTo>
                    <a:cubicBezTo>
                      <a:pt x="1044851" y="165282"/>
                      <a:pt x="1075611" y="134264"/>
                      <a:pt x="1111469" y="110359"/>
                    </a:cubicBezTo>
                    <a:cubicBezTo>
                      <a:pt x="1150883" y="84083"/>
                      <a:pt x="1183469" y="41808"/>
                      <a:pt x="1229710" y="31532"/>
                    </a:cubicBezTo>
                    <a:cubicBezTo>
                      <a:pt x="1312126" y="13217"/>
                      <a:pt x="1278987" y="26600"/>
                      <a:pt x="1332186" y="0"/>
                    </a:cubicBezTo>
                  </a:path>
                </a:pathLst>
              </a:custGeom>
              <a:noFill/>
              <a:ln w="254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C3BE2AC5-B927-09D1-26B1-53D6DF2F5BEB}"/>
                  </a:ext>
                </a:extLst>
              </p:cNvPr>
              <p:cNvSpPr/>
              <p:nvPr/>
            </p:nvSpPr>
            <p:spPr>
              <a:xfrm>
                <a:off x="8707820" y="3668935"/>
                <a:ext cx="45719" cy="747275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ight Brace 54">
                <a:extLst>
                  <a:ext uri="{FF2B5EF4-FFF2-40B4-BE49-F238E27FC236}">
                    <a16:creationId xmlns:a16="http://schemas.microsoft.com/office/drawing/2014/main" id="{9241792F-4766-A5E6-2D5B-1A59828CCF04}"/>
                  </a:ext>
                </a:extLst>
              </p:cNvPr>
              <p:cNvSpPr/>
              <p:nvPr/>
            </p:nvSpPr>
            <p:spPr>
              <a:xfrm>
                <a:off x="9344247" y="3643997"/>
                <a:ext cx="425667" cy="1900739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2F24C42-4A7A-D5BD-8C64-645935206E3E}"/>
                  </a:ext>
                </a:extLst>
              </p:cNvPr>
              <p:cNvSpPr txBox="1"/>
              <p:nvPr/>
            </p:nvSpPr>
            <p:spPr>
              <a:xfrm>
                <a:off x="9863585" y="4151895"/>
                <a:ext cx="749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foot</a:t>
                </a:r>
              </a:p>
            </p:txBody>
          </p:sp>
          <p:sp>
            <p:nvSpPr>
              <p:cNvPr id="57" name="Right Brace 56">
                <a:extLst>
                  <a:ext uri="{FF2B5EF4-FFF2-40B4-BE49-F238E27FC236}">
                    <a16:creationId xmlns:a16="http://schemas.microsoft.com/office/drawing/2014/main" id="{1418DCC0-4CFB-F792-9053-247588C2999E}"/>
                  </a:ext>
                </a:extLst>
              </p:cNvPr>
              <p:cNvSpPr/>
              <p:nvPr/>
            </p:nvSpPr>
            <p:spPr>
              <a:xfrm>
                <a:off x="9120351" y="5563687"/>
                <a:ext cx="366325" cy="81178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587651-903E-CA39-766F-DB84CE6173B6}"/>
                  </a:ext>
                </a:extLst>
              </p:cNvPr>
              <p:cNvSpPr txBox="1"/>
              <p:nvPr/>
            </p:nvSpPr>
            <p:spPr>
              <a:xfrm>
                <a:off x="9515299" y="5950196"/>
                <a:ext cx="938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1.0 foot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196F09B-590A-2355-092E-C1C19854BEF8}"/>
                  </a:ext>
                </a:extLst>
              </p:cNvPr>
              <p:cNvSpPr/>
              <p:nvPr/>
            </p:nvSpPr>
            <p:spPr>
              <a:xfrm>
                <a:off x="8057395" y="5689673"/>
                <a:ext cx="122112" cy="685801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84BDACD8-F251-DB84-9944-FBD5C374B1CA}"/>
                  </a:ext>
                </a:extLst>
              </p:cNvPr>
              <p:cNvSpPr/>
              <p:nvPr/>
            </p:nvSpPr>
            <p:spPr>
              <a:xfrm>
                <a:off x="8135288" y="5500229"/>
                <a:ext cx="591207" cy="819300"/>
              </a:xfrm>
              <a:custGeom>
                <a:avLst/>
                <a:gdLst>
                  <a:gd name="connsiteX0" fmla="*/ 15766 w 591207"/>
                  <a:gd name="connsiteY0" fmla="*/ 0 h 1024758"/>
                  <a:gd name="connsiteX1" fmla="*/ 575442 w 591207"/>
                  <a:gd name="connsiteY1" fmla="*/ 7882 h 1024758"/>
                  <a:gd name="connsiteX2" fmla="*/ 591207 w 591207"/>
                  <a:gd name="connsiteY2" fmla="*/ 409903 h 1024758"/>
                  <a:gd name="connsiteX3" fmla="*/ 520262 w 591207"/>
                  <a:gd name="connsiteY3" fmla="*/ 402020 h 1024758"/>
                  <a:gd name="connsiteX4" fmla="*/ 504497 w 591207"/>
                  <a:gd name="connsiteY4" fmla="*/ 1024758 h 1024758"/>
                  <a:gd name="connsiteX5" fmla="*/ 70945 w 591207"/>
                  <a:gd name="connsiteY5" fmla="*/ 993227 h 1024758"/>
                  <a:gd name="connsiteX6" fmla="*/ 78828 w 591207"/>
                  <a:gd name="connsiteY6" fmla="*/ 425668 h 1024758"/>
                  <a:gd name="connsiteX7" fmla="*/ 0 w 591207"/>
                  <a:gd name="connsiteY7" fmla="*/ 417786 h 1024758"/>
                  <a:gd name="connsiteX8" fmla="*/ 15766 w 591207"/>
                  <a:gd name="connsiteY8" fmla="*/ 0 h 1024758"/>
                  <a:gd name="connsiteX0" fmla="*/ 15766 w 591207"/>
                  <a:gd name="connsiteY0" fmla="*/ 0 h 1024758"/>
                  <a:gd name="connsiteX1" fmla="*/ 575442 w 591207"/>
                  <a:gd name="connsiteY1" fmla="*/ 177416 h 1024758"/>
                  <a:gd name="connsiteX2" fmla="*/ 591207 w 591207"/>
                  <a:gd name="connsiteY2" fmla="*/ 409903 h 1024758"/>
                  <a:gd name="connsiteX3" fmla="*/ 520262 w 591207"/>
                  <a:gd name="connsiteY3" fmla="*/ 402020 h 1024758"/>
                  <a:gd name="connsiteX4" fmla="*/ 504497 w 591207"/>
                  <a:gd name="connsiteY4" fmla="*/ 1024758 h 1024758"/>
                  <a:gd name="connsiteX5" fmla="*/ 70945 w 591207"/>
                  <a:gd name="connsiteY5" fmla="*/ 993227 h 1024758"/>
                  <a:gd name="connsiteX6" fmla="*/ 78828 w 591207"/>
                  <a:gd name="connsiteY6" fmla="*/ 425668 h 1024758"/>
                  <a:gd name="connsiteX7" fmla="*/ 0 w 591207"/>
                  <a:gd name="connsiteY7" fmla="*/ 417786 h 1024758"/>
                  <a:gd name="connsiteX8" fmla="*/ 15766 w 591207"/>
                  <a:gd name="connsiteY8" fmla="*/ 0 h 1024758"/>
                  <a:gd name="connsiteX0" fmla="*/ 7883 w 591207"/>
                  <a:gd name="connsiteY0" fmla="*/ 8264 h 847342"/>
                  <a:gd name="connsiteX1" fmla="*/ 575442 w 591207"/>
                  <a:gd name="connsiteY1" fmla="*/ 0 h 847342"/>
                  <a:gd name="connsiteX2" fmla="*/ 591207 w 591207"/>
                  <a:gd name="connsiteY2" fmla="*/ 232487 h 847342"/>
                  <a:gd name="connsiteX3" fmla="*/ 520262 w 591207"/>
                  <a:gd name="connsiteY3" fmla="*/ 224604 h 847342"/>
                  <a:gd name="connsiteX4" fmla="*/ 504497 w 591207"/>
                  <a:gd name="connsiteY4" fmla="*/ 847342 h 847342"/>
                  <a:gd name="connsiteX5" fmla="*/ 70945 w 591207"/>
                  <a:gd name="connsiteY5" fmla="*/ 815811 h 847342"/>
                  <a:gd name="connsiteX6" fmla="*/ 78828 w 591207"/>
                  <a:gd name="connsiteY6" fmla="*/ 248252 h 847342"/>
                  <a:gd name="connsiteX7" fmla="*/ 0 w 591207"/>
                  <a:gd name="connsiteY7" fmla="*/ 240370 h 847342"/>
                  <a:gd name="connsiteX8" fmla="*/ 7883 w 591207"/>
                  <a:gd name="connsiteY8" fmla="*/ 8264 h 847342"/>
                  <a:gd name="connsiteX0" fmla="*/ 7883 w 591207"/>
                  <a:gd name="connsiteY0" fmla="*/ 0 h 839078"/>
                  <a:gd name="connsiteX1" fmla="*/ 575442 w 591207"/>
                  <a:gd name="connsiteY1" fmla="*/ 15955 h 839078"/>
                  <a:gd name="connsiteX2" fmla="*/ 591207 w 591207"/>
                  <a:gd name="connsiteY2" fmla="*/ 224223 h 839078"/>
                  <a:gd name="connsiteX3" fmla="*/ 520262 w 591207"/>
                  <a:gd name="connsiteY3" fmla="*/ 216340 h 839078"/>
                  <a:gd name="connsiteX4" fmla="*/ 504497 w 591207"/>
                  <a:gd name="connsiteY4" fmla="*/ 839078 h 839078"/>
                  <a:gd name="connsiteX5" fmla="*/ 70945 w 591207"/>
                  <a:gd name="connsiteY5" fmla="*/ 807547 h 839078"/>
                  <a:gd name="connsiteX6" fmla="*/ 78828 w 591207"/>
                  <a:gd name="connsiteY6" fmla="*/ 239988 h 839078"/>
                  <a:gd name="connsiteX7" fmla="*/ 0 w 591207"/>
                  <a:gd name="connsiteY7" fmla="*/ 232106 h 839078"/>
                  <a:gd name="connsiteX8" fmla="*/ 7883 w 591207"/>
                  <a:gd name="connsiteY8" fmla="*/ 0 h 839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1207" h="839078">
                    <a:moveTo>
                      <a:pt x="7883" y="0"/>
                    </a:moveTo>
                    <a:lnTo>
                      <a:pt x="575442" y="15955"/>
                    </a:lnTo>
                    <a:lnTo>
                      <a:pt x="591207" y="224223"/>
                    </a:lnTo>
                    <a:lnTo>
                      <a:pt x="520262" y="216340"/>
                    </a:lnTo>
                    <a:lnTo>
                      <a:pt x="504497" y="839078"/>
                    </a:lnTo>
                    <a:lnTo>
                      <a:pt x="70945" y="807547"/>
                    </a:lnTo>
                    <a:lnTo>
                      <a:pt x="78828" y="239988"/>
                    </a:lnTo>
                    <a:lnTo>
                      <a:pt x="0" y="232106"/>
                    </a:lnTo>
                    <a:lnTo>
                      <a:pt x="7883" y="0"/>
                    </a:lnTo>
                    <a:close/>
                  </a:path>
                </a:pathLst>
              </a:cu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F132A39-BF79-43AF-3222-B340AC76F9FD}"/>
                </a:ext>
              </a:extLst>
            </p:cNvPr>
            <p:cNvGrpSpPr/>
            <p:nvPr/>
          </p:nvGrpSpPr>
          <p:grpSpPr>
            <a:xfrm>
              <a:off x="5525780" y="1259938"/>
              <a:ext cx="1221161" cy="2578043"/>
              <a:chOff x="6460835" y="1199499"/>
              <a:chExt cx="1221161" cy="2578043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AA0C4024-AF73-0846-CC76-C9B330108A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6233" y="1199499"/>
                <a:ext cx="759879" cy="257804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D15D05C-CD21-B761-4D63-5A72A9B04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0835" y="1199499"/>
                <a:ext cx="1221161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6A8EFB5-D2FA-93C2-6AD5-446836EDD946}"/>
                </a:ext>
              </a:extLst>
            </p:cNvPr>
            <p:cNvGrpSpPr/>
            <p:nvPr/>
          </p:nvGrpSpPr>
          <p:grpSpPr>
            <a:xfrm>
              <a:off x="6043739" y="1671060"/>
              <a:ext cx="702733" cy="4026213"/>
              <a:chOff x="6486751" y="1208090"/>
              <a:chExt cx="380203" cy="3105251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2E8A8663-BBD6-B86A-2C55-1CCBA6A576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1800" y="1208090"/>
                <a:ext cx="375154" cy="310525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9B2D944B-317D-5293-9560-D98E6977A8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86751" y="1208090"/>
                <a:ext cx="380203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188DED9-CB20-E6A1-E7F0-49A2B3C85FC7}"/>
                </a:ext>
              </a:extLst>
            </p:cNvPr>
            <p:cNvCxnSpPr>
              <a:cxnSpLocks/>
            </p:cNvCxnSpPr>
            <p:nvPr/>
          </p:nvCxnSpPr>
          <p:spPr>
            <a:xfrm>
              <a:off x="6774067" y="2548959"/>
              <a:ext cx="63630" cy="31867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1295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76A6-DBB8-0F13-AD8F-D28B973C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5436" cy="1325563"/>
          </a:xfrm>
        </p:spPr>
        <p:txBody>
          <a:bodyPr/>
          <a:lstStyle/>
          <a:p>
            <a:r>
              <a:rPr lang="en-US" dirty="0"/>
              <a:t>Alignment Between Sight Riser and Monument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76B0DA3-6C44-C131-AC7F-5EF7EF19588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24704" y="1825625"/>
            <a:ext cx="4408592" cy="435133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CDB4B21-6F14-946D-0F85-D8E708C389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71985" y="1825625"/>
            <a:ext cx="2873803" cy="435133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F2E483-F09C-20CE-CB93-FF8CB7E3E235}"/>
              </a:ext>
            </a:extLst>
          </p:cNvPr>
          <p:cNvSpPr txBox="1"/>
          <p:nvPr/>
        </p:nvSpPr>
        <p:spPr>
          <a:xfrm>
            <a:off x="1407560" y="6256962"/>
            <a:ext cx="880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Required Tolerance=1”</a:t>
            </a:r>
          </a:p>
        </p:txBody>
      </p:sp>
    </p:spTree>
    <p:extLst>
      <p:ext uri="{BB962C8B-B14F-4D97-AF65-F5344CB8AC3E}">
        <p14:creationId xmlns:p14="http://schemas.microsoft.com/office/powerpoint/2010/main" val="192989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802C-2254-DCB4-448E-4416FE62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Detail of Sight Riser On The Surface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A2166E6-F880-0F31-942D-18DFB083F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2705" y="1957896"/>
            <a:ext cx="6906589" cy="4086795"/>
          </a:xfrm>
        </p:spPr>
      </p:pic>
    </p:spTree>
    <p:extLst>
      <p:ext uri="{BB962C8B-B14F-4D97-AF65-F5344CB8AC3E}">
        <p14:creationId xmlns:p14="http://schemas.microsoft.com/office/powerpoint/2010/main" val="114411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131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Sight Riser Specification-Preliminary </vt:lpstr>
      <vt:lpstr>Cross-section of Primary Beamline </vt:lpstr>
      <vt:lpstr>Cable Tray Sizes and Configuration</vt:lpstr>
      <vt:lpstr>Sight Riser</vt:lpstr>
      <vt:lpstr>Sight Riser Details</vt:lpstr>
      <vt:lpstr>Alignment Between Sight Riser and Monument</vt:lpstr>
      <vt:lpstr>Detail of Sight Riser On The Surface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Cross-section of Primary Beamline </dc:title>
  <dc:creator>Richard A. Andrews x4456,3567 00221N</dc:creator>
  <cp:lastModifiedBy>Richard A. Andrews x4456,3567 00221N</cp:lastModifiedBy>
  <cp:revision>5</cp:revision>
  <dcterms:created xsi:type="dcterms:W3CDTF">2024-05-22T14:43:05Z</dcterms:created>
  <dcterms:modified xsi:type="dcterms:W3CDTF">2024-05-22T18:41:29Z</dcterms:modified>
</cp:coreProperties>
</file>