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6" r:id="rId3"/>
    <p:sldId id="316" r:id="rId4"/>
    <p:sldId id="397" r:id="rId5"/>
    <p:sldId id="257" r:id="rId6"/>
    <p:sldId id="396" r:id="rId7"/>
    <p:sldId id="376" r:id="rId8"/>
    <p:sldId id="369" r:id="rId9"/>
    <p:sldId id="370" r:id="rId10"/>
    <p:sldId id="378" r:id="rId11"/>
    <p:sldId id="372" r:id="rId12"/>
    <p:sldId id="371" r:id="rId13"/>
    <p:sldId id="401" r:id="rId14"/>
    <p:sldId id="403" r:id="rId15"/>
    <p:sldId id="402" r:id="rId16"/>
    <p:sldId id="374" r:id="rId17"/>
    <p:sldId id="362" r:id="rId18"/>
    <p:sldId id="392" r:id="rId19"/>
    <p:sldId id="344" r:id="rId20"/>
    <p:sldId id="406" r:id="rId21"/>
    <p:sldId id="405" r:id="rId22"/>
    <p:sldId id="407" r:id="rId23"/>
    <p:sldId id="404" r:id="rId24"/>
    <p:sldId id="380" r:id="rId25"/>
    <p:sldId id="408" r:id="rId26"/>
    <p:sldId id="409" r:id="rId27"/>
    <p:sldId id="399" r:id="rId28"/>
    <p:sldId id="368" r:id="rId29"/>
    <p:sldId id="410" r:id="rId30"/>
    <p:sldId id="311" r:id="rId31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13"/>
    <a:srgbClr val="DE3C10"/>
    <a:srgbClr val="F9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8" autoAdjust="0"/>
    <p:restoredTop sz="94658" autoAdjust="0"/>
  </p:normalViewPr>
  <p:slideViewPr>
    <p:cSldViewPr>
      <p:cViewPr>
        <p:scale>
          <a:sx n="67" d="100"/>
          <a:sy n="67" d="100"/>
        </p:scale>
        <p:origin x="-859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9A8A1AF2-53FD-435A-8DDE-761CF99B9236}" type="datetimeFigureOut">
              <a:rPr lang="en-US" smtClean="0"/>
              <a:pPr/>
              <a:t>2/25/2013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C792DF88-0DD3-43C2-AD13-F597D7644B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94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9152" y="0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87326EC8-BB0D-4649-9E0B-BF945452D1BC}" type="datetimeFigureOut">
              <a:rPr lang="en-US" smtClean="0"/>
              <a:t>2/25/2013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17875"/>
            <a:ext cx="7426960" cy="3143250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9152" y="6634134"/>
            <a:ext cx="4022937" cy="349250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433ED96E-86AB-4B1E-A4B8-C8A3F8D77F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40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C134-DE69-4E82-B37D-6D4760319865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226D0-DF3E-4DF1-8615-F99441EC4D88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1BB75-DB91-4A09-B751-60407421F9CB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1930-5AA4-4DAB-8A17-050680946CA6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FF533-592B-4E27-95EF-44663CF30249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F404E-D0DE-4D2C-8815-6011382E0FE2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36282-DD57-4F94-8421-D25D05D9D902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E4614-B2FF-4F6C-9719-44074F51D7C0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6F46-DEE4-46E3-8D26-741D39189D3F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AA31-CAED-4AD1-B3FD-D7821ADF4C1F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CB68D-3719-41F0-8B17-B5B9DF53BD50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1596-BF5C-45B7-B455-E1E073C1D909}" type="datetime1">
              <a:rPr lang="en-US" smtClean="0"/>
              <a:t>2/25/2013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75B05-EBB7-4B44-80B4-14C580CB3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OTE Building PMG Report </a:t>
            </a:r>
            <a:br>
              <a:rPr lang="en-US" sz="4000" b="1" dirty="0" smtClean="0"/>
            </a:br>
            <a:r>
              <a:rPr lang="en-US" sz="4000" b="1" dirty="0" smtClean="0"/>
              <a:t>February 25, 2013</a:t>
            </a:r>
            <a:br>
              <a:rPr lang="en-US" sz="4000" b="1" dirty="0" smtClean="0"/>
            </a:br>
            <a:r>
              <a:rPr lang="en-US" sz="2800" dirty="0" smtClean="0"/>
              <a:t>Rhonda Merchut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14" y="1828800"/>
            <a:ext cx="4397860" cy="329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425450"/>
            <a:ext cx="4216398" cy="3162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99" y="4277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Roofing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499" y="1066800"/>
            <a:ext cx="4631267" cy="3473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766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2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0" y="3352800"/>
            <a:ext cx="4064000" cy="304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67" y="177800"/>
            <a:ext cx="3996266" cy="2997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3400" y="2057400"/>
            <a:ext cx="4038600" cy="914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Elevator Steel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8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46" y="2895600"/>
            <a:ext cx="2611635" cy="3482181"/>
          </a:xfrm>
        </p:spPr>
      </p:pic>
      <p:sp>
        <p:nvSpPr>
          <p:cNvPr id="3" name="TextBox 2"/>
          <p:cNvSpPr txBox="1"/>
          <p:nvPr/>
        </p:nvSpPr>
        <p:spPr>
          <a:xfrm>
            <a:off x="4648200" y="186181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East Stair</a:t>
            </a:r>
            <a:endParaRPr lang="en-US" sz="2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3276600" cy="4368800"/>
          </a:xfrm>
        </p:spPr>
      </p:pic>
      <p:sp>
        <p:nvSpPr>
          <p:cNvPr id="6" name="TextBox 5"/>
          <p:cNvSpPr txBox="1"/>
          <p:nvPr/>
        </p:nvSpPr>
        <p:spPr>
          <a:xfrm>
            <a:off x="2209800" y="5105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Roof Hatch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53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57200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Polished Concrete Floor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828800"/>
            <a:ext cx="3259502" cy="2444626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2120135" cy="2826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4292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57200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MEP, FP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3657600" cy="27432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759200" cy="2819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0"/>
            <a:ext cx="4292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27797"/>
            <a:ext cx="3886199" cy="29146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6599" y="427797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CDF Demo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06395"/>
            <a:ext cx="4428066" cy="3321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" y="35052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Two Week Look </a:t>
            </a:r>
            <a:r>
              <a:rPr lang="en-US" b="1" dirty="0"/>
              <a:t>A</a:t>
            </a:r>
            <a:r>
              <a:rPr lang="en-US" b="1" dirty="0" smtClean="0"/>
              <a:t>head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800600"/>
          </a:xfrm>
        </p:spPr>
        <p:txBody>
          <a:bodyPr>
            <a:normAutofit lnSpcReduction="10000"/>
          </a:bodyPr>
          <a:lstStyle/>
          <a:p>
            <a:r>
              <a:rPr lang="en-US" sz="4000" b="1" dirty="0" smtClean="0"/>
              <a:t>Roofing continues on high roof.</a:t>
            </a:r>
          </a:p>
          <a:p>
            <a:r>
              <a:rPr lang="en-US" sz="4000" b="1" dirty="0" smtClean="0"/>
              <a:t>Curtain wall framing.</a:t>
            </a:r>
          </a:p>
          <a:p>
            <a:r>
              <a:rPr lang="en-US" sz="4000" b="1" dirty="0" smtClean="0"/>
              <a:t>Exterior panels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&amp;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floor.</a:t>
            </a:r>
          </a:p>
          <a:p>
            <a:r>
              <a:rPr lang="en-US" sz="4000" b="1" dirty="0" smtClean="0"/>
              <a:t>Glass installation 2</a:t>
            </a:r>
            <a:r>
              <a:rPr lang="en-US" sz="4000" b="1" baseline="30000" dirty="0" smtClean="0"/>
              <a:t>nd</a:t>
            </a:r>
            <a:r>
              <a:rPr lang="en-US" sz="4000" b="1" dirty="0" smtClean="0"/>
              <a:t> &amp; 3</a:t>
            </a:r>
            <a:r>
              <a:rPr lang="en-US" sz="4000" b="1" baseline="30000" dirty="0" smtClean="0"/>
              <a:t>rd</a:t>
            </a:r>
            <a:r>
              <a:rPr lang="en-US" sz="4000" b="1" dirty="0" smtClean="0"/>
              <a:t> floor ribbon windows.</a:t>
            </a:r>
          </a:p>
          <a:p>
            <a:r>
              <a:rPr lang="en-US" sz="4000" b="1" dirty="0" smtClean="0"/>
              <a:t>MEP, FP equipment &amp; pipe runs</a:t>
            </a:r>
          </a:p>
          <a:p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floor window steel.</a:t>
            </a:r>
          </a:p>
          <a:p>
            <a:pPr marL="57150" indent="0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State DCEO Activities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Next DCEO</a:t>
            </a:r>
            <a:r>
              <a:rPr lang="en-US" sz="3600" dirty="0" smtClean="0"/>
              <a:t> </a:t>
            </a:r>
            <a:r>
              <a:rPr lang="en-US" sz="3600" b="1" dirty="0" smtClean="0"/>
              <a:t>quarterly report to State due 3/29/13 for quarter ending 2/28/13.</a:t>
            </a:r>
          </a:p>
          <a:p>
            <a:r>
              <a:rPr lang="en-US" sz="3600" b="1" dirty="0" smtClean="0"/>
              <a:t>Project on schedule for grants to be 100% costed by 5/31/14 grant requirement.</a:t>
            </a:r>
          </a:p>
          <a:p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Schedule Adjustments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44 additional days for additional steel work (SA 16)</a:t>
            </a:r>
          </a:p>
          <a:p>
            <a:pPr lvl="1"/>
            <a:r>
              <a:rPr lang="en-US" dirty="0" smtClean="0"/>
              <a:t>MS 1 </a:t>
            </a:r>
            <a:r>
              <a:rPr lang="en-US" dirty="0" err="1" smtClean="0"/>
              <a:t>Bldg</a:t>
            </a:r>
            <a:r>
              <a:rPr lang="en-US" dirty="0" smtClean="0"/>
              <a:t> Shell Complete:           5/9/13</a:t>
            </a:r>
          </a:p>
          <a:p>
            <a:pPr lvl="1"/>
            <a:r>
              <a:rPr lang="en-US" dirty="0" smtClean="0"/>
              <a:t>MS 2 Substantial Completion:   11/5/13</a:t>
            </a:r>
          </a:p>
          <a:p>
            <a:pPr lvl="2"/>
            <a:r>
              <a:rPr lang="en-US" dirty="0" smtClean="0"/>
              <a:t>(Project is fully costed at MS 2, retention remains)</a:t>
            </a:r>
            <a:endParaRPr lang="en-US" dirty="0"/>
          </a:p>
          <a:p>
            <a:pPr lvl="1"/>
            <a:r>
              <a:rPr lang="en-US" b="1" dirty="0" smtClean="0"/>
              <a:t>MS 3, Project Complete</a:t>
            </a:r>
            <a:r>
              <a:rPr lang="en-US" dirty="0" smtClean="0"/>
              <a:t>:            </a:t>
            </a:r>
            <a:r>
              <a:rPr lang="en-US" b="1" dirty="0" smtClean="0"/>
              <a:t>1/29/14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4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BMC 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t="4145" r="3876" b="4836"/>
          <a:stretch/>
        </p:blipFill>
        <p:spPr>
          <a:xfrm>
            <a:off x="609600" y="914400"/>
            <a:ext cx="7572375" cy="5775169"/>
          </a:xfrm>
        </p:spPr>
      </p:pic>
    </p:spTree>
    <p:extLst>
      <p:ext uri="{BB962C8B-B14F-4D97-AF65-F5344CB8AC3E}">
        <p14:creationId xmlns:p14="http://schemas.microsoft.com/office/powerpoint/2010/main" val="211886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696200" cy="990600"/>
          </a:xfrm>
          <a:noFill/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4648200"/>
          </a:xfrm>
          <a:noFill/>
        </p:spPr>
        <p:txBody>
          <a:bodyPr>
            <a:normAutofit/>
          </a:bodyPr>
          <a:lstStyle/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tx1"/>
                </a:solidFill>
              </a:rPr>
              <a:t>Coordination</a:t>
            </a:r>
          </a:p>
          <a:p>
            <a:pPr marL="457200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OTE Building Project 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State </a:t>
            </a:r>
            <a:r>
              <a:rPr lang="en-US" sz="3600" dirty="0">
                <a:solidFill>
                  <a:schemeClr val="tx1"/>
                </a:solidFill>
              </a:rPr>
              <a:t>Activities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Schedule &amp; Fiscal</a:t>
            </a:r>
          </a:p>
          <a:p>
            <a:pPr marL="914400" lvl="1" indent="-457200" algn="l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</a:rPr>
              <a:t>Summary Action Items</a:t>
            </a: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2400"/>
              </a:spcBef>
              <a:buFont typeface="Arial" pitchFamily="34" charset="0"/>
              <a:buChar char="•"/>
            </a:pP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966" r="3388" b="3938"/>
          <a:stretch/>
        </p:blipFill>
        <p:spPr>
          <a:xfrm>
            <a:off x="609600" y="965410"/>
            <a:ext cx="7543800" cy="5749715"/>
          </a:xfrm>
        </p:spPr>
      </p:pic>
      <p:sp>
        <p:nvSpPr>
          <p:cNvPr id="3" name="Left Arrow 2"/>
          <p:cNvSpPr/>
          <p:nvPr/>
        </p:nvSpPr>
        <p:spPr>
          <a:xfrm>
            <a:off x="3810000" y="36576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810000" y="37719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Schedule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4262" r="3785" b="4414"/>
          <a:stretch/>
        </p:blipFill>
        <p:spPr>
          <a:xfrm>
            <a:off x="533400" y="914400"/>
            <a:ext cx="7501467" cy="5719034"/>
          </a:xfrm>
        </p:spPr>
      </p:pic>
      <p:sp>
        <p:nvSpPr>
          <p:cNvPr id="5" name="Left Arrow 4"/>
          <p:cNvSpPr/>
          <p:nvPr/>
        </p:nvSpPr>
        <p:spPr>
          <a:xfrm>
            <a:off x="3733800" y="20574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3733800" y="21336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733800" y="3848100"/>
            <a:ext cx="762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3733800" y="39624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b="1" dirty="0" smtClean="0"/>
              <a:t>Schedule Oversight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Weekly Construction Coordination meetings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Present status</a:t>
            </a:r>
          </a:p>
          <a:p>
            <a:pPr lvl="1"/>
            <a:r>
              <a:rPr lang="en-US" dirty="0" smtClean="0"/>
              <a:t>2-week look ahead</a:t>
            </a:r>
          </a:p>
          <a:p>
            <a:pPr lvl="1"/>
            <a:r>
              <a:rPr lang="en-US" dirty="0" smtClean="0"/>
              <a:t>Problems, changes effecting upcoming work</a:t>
            </a:r>
          </a:p>
          <a:p>
            <a:r>
              <a:rPr lang="en-US" b="1" dirty="0" smtClean="0"/>
              <a:t>Weekly Fermi PM/BMC PM meetings.</a:t>
            </a:r>
          </a:p>
          <a:p>
            <a:pPr lvl="1"/>
            <a:r>
              <a:rPr lang="en-US" dirty="0" smtClean="0"/>
              <a:t>Contractor’s issues &amp; priorities</a:t>
            </a:r>
          </a:p>
          <a:p>
            <a:pPr lvl="1"/>
            <a:r>
              <a:rPr lang="en-US" dirty="0" smtClean="0"/>
              <a:t>Work progress &amp; schedule review, issues impact</a:t>
            </a:r>
          </a:p>
          <a:p>
            <a:r>
              <a:rPr lang="en-US" b="1" dirty="0" smtClean="0"/>
              <a:t>Weekly PA change order meetings.</a:t>
            </a:r>
          </a:p>
          <a:p>
            <a:pPr lvl="1"/>
            <a:r>
              <a:rPr lang="en-US" dirty="0" smtClean="0"/>
              <a:t>Review status/priorities of MRFP’s, COR’s</a:t>
            </a:r>
          </a:p>
          <a:p>
            <a:r>
              <a:rPr lang="en-US" b="1" dirty="0" smtClean="0"/>
              <a:t>Bi-weekly Design Team/Construction Team meetings.</a:t>
            </a:r>
          </a:p>
          <a:p>
            <a:pPr lvl="1"/>
            <a:r>
              <a:rPr lang="en-US" dirty="0" smtClean="0"/>
              <a:t>Discuss issues, expedite solutions</a:t>
            </a:r>
          </a:p>
          <a:p>
            <a:r>
              <a:rPr lang="en-US" b="1" dirty="0" smtClean="0"/>
              <a:t>Monthly Updates.</a:t>
            </a:r>
          </a:p>
          <a:p>
            <a:pPr lvl="1"/>
            <a:r>
              <a:rPr lang="en-US" dirty="0" smtClean="0"/>
              <a:t>Construction Coordinator/Contractor review of as-built work progress percentage of completion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9445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Tracking Milestones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1" y="1445875"/>
            <a:ext cx="8283354" cy="4728249"/>
          </a:xfrm>
        </p:spPr>
      </p:pic>
      <p:sp>
        <p:nvSpPr>
          <p:cNvPr id="3" name="TextBox 2"/>
          <p:cNvSpPr txBox="1"/>
          <p:nvPr/>
        </p:nvSpPr>
        <p:spPr>
          <a:xfrm>
            <a:off x="3124200" y="63246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</a:t>
            </a:r>
            <a:r>
              <a:rPr lang="en-US" dirty="0"/>
              <a:t>is fully costed at MS 2, retention </a:t>
            </a:r>
            <a:r>
              <a:rPr lang="en-US" dirty="0" smtClean="0"/>
              <a:t>remains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1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238317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Construction BCWS &amp; ACWP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39% costed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41% time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396" y="1540933"/>
            <a:ext cx="8035208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4572000"/>
            <a:ext cx="72813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b="1" dirty="0" smtClean="0"/>
              <a:t>Monthly Average </a:t>
            </a:r>
            <a:r>
              <a:rPr lang="en-US" sz="2000" b="1" dirty="0"/>
              <a:t>to date: $897,979.54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/>
              <a:t>Required </a:t>
            </a:r>
            <a:r>
              <a:rPr lang="en-US" sz="2000" b="1" dirty="0" smtClean="0"/>
              <a:t>Monthly Average </a:t>
            </a:r>
            <a:r>
              <a:rPr lang="en-US" sz="2000" b="1" dirty="0"/>
              <a:t>to complete: $1,012,196.95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b="1" dirty="0"/>
              <a:t>Per BMC projected: </a:t>
            </a:r>
            <a:r>
              <a:rPr lang="en-US" sz="2000" b="1" dirty="0" smtClean="0"/>
              <a:t>	1 </a:t>
            </a:r>
            <a:r>
              <a:rPr lang="en-US" sz="2000" b="1" dirty="0"/>
              <a:t>month </a:t>
            </a:r>
            <a:r>
              <a:rPr lang="en-US" sz="2000" b="1" dirty="0" smtClean="0"/>
              <a:t>  @  </a:t>
            </a:r>
            <a:r>
              <a:rPr lang="en-US" sz="2000" b="1" dirty="0"/>
              <a:t>$1.2M, </a:t>
            </a:r>
          </a:p>
          <a:p>
            <a:r>
              <a:rPr lang="en-US" sz="2000" b="1" dirty="0" smtClean="0"/>
              <a:t>			2 </a:t>
            </a:r>
            <a:r>
              <a:rPr lang="en-US" sz="2000" b="1" dirty="0"/>
              <a:t>months </a:t>
            </a:r>
            <a:r>
              <a:rPr lang="en-US" sz="2000" b="1" dirty="0" smtClean="0"/>
              <a:t>@   $</a:t>
            </a:r>
            <a:r>
              <a:rPr lang="en-US" sz="2000" b="1" dirty="0"/>
              <a:t>3M, </a:t>
            </a:r>
            <a:endParaRPr lang="en-US" sz="2000" b="1" dirty="0" smtClean="0"/>
          </a:p>
          <a:p>
            <a:pPr lvl="6"/>
            <a:r>
              <a:rPr lang="en-US" sz="2000" b="1" dirty="0" smtClean="0"/>
              <a:t>8 </a:t>
            </a:r>
            <a:r>
              <a:rPr lang="en-US" sz="2000" b="1" dirty="0"/>
              <a:t>months </a:t>
            </a:r>
            <a:r>
              <a:rPr lang="en-US" sz="2000" b="1" dirty="0" smtClean="0"/>
              <a:t>@ ~$0.5M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07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841" y="1675150"/>
            <a:ext cx="8538318" cy="508131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BMC Monthly Costing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9601" y="228600"/>
            <a:ext cx="442155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Monthly Average to date: $897,979.54</a:t>
            </a: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Required Monthly Average to complete: $1,012,196.95</a:t>
            </a: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Per BMC projected: 	1 month   @  $1.2M, </a:t>
            </a: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		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</a:rPr>
              <a:t>2 </a:t>
            </a:r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months @   $3M, </a:t>
            </a:r>
            <a:endParaRPr lang="en-US" sz="1400" dirty="0" smtClean="0">
              <a:ln w="9525">
                <a:solidFill>
                  <a:schemeClr val="tx1"/>
                </a:solidFill>
              </a:ln>
            </a:endParaRPr>
          </a:p>
          <a:p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	</a:t>
            </a:r>
            <a:r>
              <a:rPr lang="en-US" sz="1400" dirty="0" smtClean="0">
                <a:ln w="9525">
                  <a:solidFill>
                    <a:schemeClr val="tx1"/>
                  </a:solidFill>
                </a:ln>
              </a:rPr>
              <a:t>	8 </a:t>
            </a:r>
            <a:r>
              <a:rPr lang="en-US" sz="1400" dirty="0">
                <a:ln w="9525">
                  <a:solidFill>
                    <a:schemeClr val="tx1"/>
                  </a:solidFill>
                </a:ln>
              </a:rPr>
              <a:t>months @ ~$0.5M</a:t>
            </a:r>
          </a:p>
        </p:txBody>
      </p:sp>
    </p:spTree>
    <p:extLst>
      <p:ext uri="{BB962C8B-B14F-4D97-AF65-F5344CB8AC3E}">
        <p14:creationId xmlns:p14="http://schemas.microsoft.com/office/powerpoint/2010/main" val="35907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461" y="2975196"/>
            <a:ext cx="7077939" cy="360080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</p:pic>
      <p:sp>
        <p:nvSpPr>
          <p:cNvPr id="3" name="TextBox 2"/>
          <p:cNvSpPr txBox="1"/>
          <p:nvPr/>
        </p:nvSpPr>
        <p:spPr>
          <a:xfrm>
            <a:off x="457200" y="3810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601 TSR Budget Balance</a:t>
            </a:r>
          </a:p>
          <a:p>
            <a:r>
              <a:rPr lang="en-US" sz="2800" b="1" dirty="0" smtClean="0"/>
              <a:t>ALL Grant Costing w/ BMC Projection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534400" cy="167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/>
              <a:t>Financial </a:t>
            </a:r>
            <a:r>
              <a:rPr lang="en-US" sz="4000" b="1" dirty="0" smtClean="0"/>
              <a:t>– GPP Budget for Contingency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4" b="-1"/>
          <a:stretch/>
        </p:blipFill>
        <p:spPr>
          <a:xfrm>
            <a:off x="457200" y="1905000"/>
            <a:ext cx="8257054" cy="2449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893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Contingency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Sources available to fund change orders: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IGPP;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trike="sngStrike" dirty="0"/>
              <a:t>De-scope from anticipated T&amp;M work</a:t>
            </a:r>
            <a:r>
              <a:rPr lang="en-US" strike="sngStrike" dirty="0" smtClean="0"/>
              <a:t>;</a:t>
            </a:r>
          </a:p>
          <a:p>
            <a:pPr lvl="1">
              <a:spcBef>
                <a:spcPts val="600"/>
              </a:spcBef>
            </a:pPr>
            <a:r>
              <a:rPr lang="en-US" strike="sngStrike" dirty="0" smtClean="0"/>
              <a:t>De-scope </a:t>
            </a:r>
            <a:r>
              <a:rPr lang="en-US" strike="sngStrike" dirty="0"/>
              <a:t>from A/E support work;</a:t>
            </a:r>
          </a:p>
          <a:p>
            <a:pPr lvl="1">
              <a:spcBef>
                <a:spcPts val="600"/>
              </a:spcBef>
            </a:pPr>
            <a:r>
              <a:rPr lang="en-US" b="1" dirty="0"/>
              <a:t>DOE </a:t>
            </a:r>
            <a:r>
              <a:rPr lang="en-US" b="1" dirty="0" smtClean="0"/>
              <a:t>backstop (GPP Outfitting project)</a:t>
            </a:r>
            <a:r>
              <a:rPr lang="en-US" dirty="0" smtClean="0"/>
              <a:t>;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strike="sngStrike" dirty="0"/>
              <a:t>De-scope from main construction work (will not recover all funds</a:t>
            </a:r>
            <a:r>
              <a:rPr lang="en-US" strike="sngStrike" dirty="0" smtClean="0"/>
              <a:t>);</a:t>
            </a:r>
          </a:p>
          <a:p>
            <a:pPr lvl="1">
              <a:spcBef>
                <a:spcPts val="600"/>
              </a:spcBef>
            </a:pPr>
            <a:r>
              <a:rPr lang="en-US" b="1" dirty="0" smtClean="0"/>
              <a:t>Value engineering main construction 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286" b="-1"/>
          <a:stretch/>
        </p:blipFill>
        <p:spPr>
          <a:xfrm>
            <a:off x="838200" y="838200"/>
            <a:ext cx="7780826" cy="48836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Supplemental Agreements </a:t>
            </a:r>
            <a:r>
              <a:rPr lang="en-US" sz="3100" b="1" dirty="0" smtClean="0"/>
              <a:t>a/o 2-11-13</a:t>
            </a:r>
            <a:endParaRPr lang="en-US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6098512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9% contingency remaining at SA 17 (</a:t>
            </a:r>
            <a:r>
              <a:rPr lang="en-US" dirty="0" err="1" smtClean="0"/>
              <a:t>incl</a:t>
            </a:r>
            <a:r>
              <a:rPr lang="en-US" dirty="0" smtClean="0"/>
              <a:t> IGPP, Grant, &amp; GPP)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906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000" b="1" dirty="0"/>
              <a:t>IASU </a:t>
            </a:r>
            <a:r>
              <a:rPr lang="en-US" sz="4000" b="1" dirty="0" smtClean="0"/>
              <a:t>Update (IGPP)</a:t>
            </a:r>
            <a:endParaRPr lang="en-US" sz="4000" dirty="0" smtClean="0"/>
          </a:p>
          <a:p>
            <a:r>
              <a:rPr lang="en-US" sz="3600" dirty="0" smtClean="0"/>
              <a:t>Phase 2 scope approximately 85% complete.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4000" b="1" dirty="0" smtClean="0"/>
              <a:t>CDF Coordination</a:t>
            </a:r>
          </a:p>
          <a:p>
            <a:r>
              <a:rPr lang="en-US" sz="3600" dirty="0" smtClean="0">
                <a:solidFill>
                  <a:prstClr val="black"/>
                </a:solidFill>
              </a:rPr>
              <a:t>Demolition for 1</a:t>
            </a:r>
            <a:r>
              <a:rPr lang="en-US" sz="3600" baseline="30000" dirty="0" smtClean="0">
                <a:solidFill>
                  <a:prstClr val="black"/>
                </a:solidFill>
              </a:rPr>
              <a:t>st</a:t>
            </a:r>
            <a:r>
              <a:rPr lang="en-US" sz="3600" dirty="0" smtClean="0">
                <a:solidFill>
                  <a:prstClr val="black"/>
                </a:solidFill>
              </a:rPr>
              <a:t> floor OTE/CDF entrance underway.</a:t>
            </a:r>
            <a:endParaRPr lang="en-US" sz="3600" dirty="0">
              <a:solidFill>
                <a:prstClr val="black"/>
              </a:solidFill>
            </a:endParaRPr>
          </a:p>
          <a:p>
            <a:pPr lvl="1"/>
            <a:r>
              <a:rPr lang="en-US" dirty="0" smtClean="0"/>
              <a:t>CDF barrier to remain in place until OTE is environmentally enclosed &amp; CDF protected from all dirt and dust.</a:t>
            </a:r>
            <a:endParaRPr lang="en-US" dirty="0"/>
          </a:p>
          <a:p>
            <a:pPr marL="0" indent="0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081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Summary Action Items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001000" cy="495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Continue</a:t>
            </a:r>
            <a:r>
              <a:rPr lang="en-US" sz="3600" b="1" dirty="0" smtClean="0"/>
              <a:t> shop drawing &amp; change order review, RFI responses</a:t>
            </a:r>
          </a:p>
          <a:p>
            <a:r>
              <a:rPr lang="en-US" sz="3600" b="1" dirty="0" smtClean="0"/>
              <a:t>Continue construction coordination</a:t>
            </a:r>
            <a:r>
              <a:rPr lang="en-US" sz="3600" b="1" dirty="0"/>
              <a:t> </a:t>
            </a:r>
            <a:r>
              <a:rPr lang="en-US" sz="3600" b="1" dirty="0" smtClean="0"/>
              <a:t>&amp; oversight. </a:t>
            </a:r>
          </a:p>
          <a:p>
            <a:r>
              <a:rPr lang="en-US" sz="3600" dirty="0" smtClean="0"/>
              <a:t>Initiate </a:t>
            </a:r>
            <a:r>
              <a:rPr lang="en-US" sz="3600" b="1" dirty="0" smtClean="0"/>
              <a:t>plan</a:t>
            </a:r>
            <a:r>
              <a:rPr lang="en-US" sz="3600" dirty="0" smtClean="0"/>
              <a:t> for engineering </a:t>
            </a:r>
            <a:r>
              <a:rPr lang="en-US" sz="3600" dirty="0"/>
              <a:t>design </a:t>
            </a:r>
            <a:r>
              <a:rPr lang="en-US" sz="3600" b="1" dirty="0" smtClean="0"/>
              <a:t>Outfitting </a:t>
            </a:r>
            <a:r>
              <a:rPr lang="en-US" sz="3600" b="1" dirty="0"/>
              <a:t>GPP </a:t>
            </a:r>
            <a:r>
              <a:rPr lang="en-US" sz="3600" dirty="0"/>
              <a:t>including VoIP, networking, furnishings </a:t>
            </a:r>
          </a:p>
          <a:p>
            <a:endParaRPr lang="en-US" sz="3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algn="l"/>
            <a:r>
              <a:rPr lang="en-US" dirty="0" smtClean="0"/>
              <a:t>OTE Outfitting GPP G13-211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Project Request Approved 1/14/13.</a:t>
            </a:r>
          </a:p>
          <a:p>
            <a:r>
              <a:rPr lang="en-US" dirty="0" smtClean="0"/>
              <a:t>FY 13: $2M for VoIP/networking &amp; Contingency.</a:t>
            </a:r>
          </a:p>
          <a:p>
            <a:pPr lvl="1"/>
            <a:r>
              <a:rPr lang="en-US" dirty="0" smtClean="0"/>
              <a:t>Develop Plan for moving ahead with VoIP/Networking w/out tenant layouts.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67200"/>
            <a:ext cx="831272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68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sz="3600" b="1" dirty="0" smtClean="0"/>
              <a:t>Shop drawing review </a:t>
            </a:r>
            <a:r>
              <a:rPr lang="en-US" sz="3600" dirty="0" smtClean="0"/>
              <a:t>continues</a:t>
            </a:r>
          </a:p>
          <a:p>
            <a:r>
              <a:rPr lang="en-US" sz="3600" b="1" dirty="0" smtClean="0"/>
              <a:t>More than 225 RFI’s </a:t>
            </a:r>
            <a:r>
              <a:rPr lang="en-US" sz="3600" dirty="0" smtClean="0"/>
              <a:t>rec’d from contractor have been responded to. </a:t>
            </a:r>
          </a:p>
          <a:p>
            <a:pPr lvl="1"/>
            <a:r>
              <a:rPr lang="en-US" dirty="0" smtClean="0"/>
              <a:t>RFI’s slowing down.</a:t>
            </a:r>
          </a:p>
          <a:p>
            <a:r>
              <a:rPr lang="en-US" sz="3600" b="1" dirty="0" smtClean="0"/>
              <a:t>Schedule </a:t>
            </a:r>
            <a:r>
              <a:rPr lang="en-US" sz="3600" b="1" dirty="0"/>
              <a:t>analysis, reporting, and cost curve </a:t>
            </a:r>
            <a:r>
              <a:rPr lang="en-US" sz="3600" dirty="0" smtClean="0"/>
              <a:t>on-going. Continue to work with contractor to provide coordinated information.</a:t>
            </a:r>
            <a:endParaRPr lang="en-US" sz="3600" dirty="0"/>
          </a:p>
          <a:p>
            <a:r>
              <a:rPr lang="en-US" sz="3600" b="1" dirty="0" smtClean="0"/>
              <a:t>Safety procedures </a:t>
            </a:r>
            <a:r>
              <a:rPr lang="en-US" sz="3600" dirty="0" smtClean="0"/>
              <a:t>continue to be expanded as more subs come onto the project.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Project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LEED procedures &amp; Action Plan implemented.</a:t>
            </a:r>
          </a:p>
          <a:p>
            <a:pPr lvl="1"/>
            <a:r>
              <a:rPr lang="en-US" b="1" dirty="0" smtClean="0"/>
              <a:t>Contractor reporting 99% construction waste has been recycled.</a:t>
            </a:r>
          </a:p>
          <a:p>
            <a:pPr lvl="1"/>
            <a:r>
              <a:rPr lang="en-US" b="1" dirty="0" smtClean="0"/>
              <a:t>On track to meet goal of 20% (by cost) of regionally manufactured materials.</a:t>
            </a:r>
          </a:p>
          <a:p>
            <a:pPr lvl="1"/>
            <a:r>
              <a:rPr lang="en-US" b="1" dirty="0" smtClean="0"/>
              <a:t>On track to meet goal of 20% (by cost) of recycled content in materials used.</a:t>
            </a:r>
          </a:p>
          <a:p>
            <a:pPr lvl="1"/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lvl="0" algn="l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OTE Building Construction Status: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14 sub-subs working on site. </a:t>
            </a:r>
          </a:p>
          <a:p>
            <a:pPr marL="0" indent="0">
              <a:buNone/>
            </a:pPr>
            <a:r>
              <a:rPr lang="en-US" sz="3600" b="1" dirty="0" smtClean="0"/>
              <a:t>30-40 workers daily.</a:t>
            </a:r>
          </a:p>
          <a:p>
            <a:pPr lvl="1"/>
            <a:r>
              <a:rPr lang="en-US" b="1" dirty="0" smtClean="0"/>
              <a:t>Exterior</a:t>
            </a:r>
            <a:r>
              <a:rPr lang="en-US" dirty="0" smtClean="0"/>
              <a:t> </a:t>
            </a:r>
            <a:r>
              <a:rPr lang="en-US" b="1" dirty="0" smtClean="0"/>
              <a:t>enclosure</a:t>
            </a:r>
            <a:r>
              <a:rPr lang="en-US" dirty="0" smtClean="0"/>
              <a:t> well underway.</a:t>
            </a:r>
          </a:p>
          <a:p>
            <a:pPr lvl="2"/>
            <a:r>
              <a:rPr lang="en-US" dirty="0" smtClean="0"/>
              <a:t>Weather barrier </a:t>
            </a:r>
          </a:p>
          <a:p>
            <a:pPr lvl="2"/>
            <a:r>
              <a:rPr lang="en-US" dirty="0" smtClean="0"/>
              <a:t>Window framing &amp; glazing</a:t>
            </a:r>
          </a:p>
          <a:p>
            <a:pPr lvl="2"/>
            <a:r>
              <a:rPr lang="en-US" dirty="0" smtClean="0"/>
              <a:t>Roofing</a:t>
            </a:r>
          </a:p>
          <a:p>
            <a:pPr lvl="1"/>
            <a:r>
              <a:rPr lang="en-US" b="1" dirty="0" smtClean="0"/>
              <a:t>CDF 1</a:t>
            </a:r>
            <a:r>
              <a:rPr lang="en-US" b="1" baseline="30000" dirty="0" smtClean="0"/>
              <a:t>st</a:t>
            </a:r>
            <a:r>
              <a:rPr lang="en-US" b="1" dirty="0" smtClean="0"/>
              <a:t> floor connection </a:t>
            </a:r>
            <a:r>
              <a:rPr lang="en-US" dirty="0" smtClean="0"/>
              <a:t>demo nearing completion.</a:t>
            </a:r>
          </a:p>
          <a:p>
            <a:pPr lvl="1"/>
            <a:r>
              <a:rPr lang="en-US" dirty="0" smtClean="0"/>
              <a:t>MEP &amp; FP </a:t>
            </a:r>
            <a:r>
              <a:rPr lang="en-US" b="1" dirty="0" smtClean="0"/>
              <a:t>pipe hanging</a:t>
            </a:r>
          </a:p>
          <a:p>
            <a:pPr lvl="1"/>
            <a:r>
              <a:rPr lang="en-US" b="1" dirty="0" smtClean="0"/>
              <a:t>Polished Concrete</a:t>
            </a:r>
            <a:endParaRPr lang="en-US" dirty="0" smtClean="0"/>
          </a:p>
          <a:p>
            <a:pPr lvl="1"/>
            <a:r>
              <a:rPr lang="en-US" b="1" smtClean="0"/>
              <a:t>Stairway</a:t>
            </a:r>
            <a:r>
              <a:rPr lang="en-US" smtClean="0"/>
              <a:t> installation</a:t>
            </a:r>
            <a:endParaRPr lang="en-US" dirty="0" smtClean="0"/>
          </a:p>
          <a:p>
            <a:pPr lvl="1"/>
            <a:r>
              <a:rPr lang="en-US" b="1" dirty="0" smtClean="0"/>
              <a:t>Post Tensioning </a:t>
            </a:r>
            <a:r>
              <a:rPr lang="en-US" dirty="0" smtClean="0"/>
              <a:t>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457200"/>
            <a:ext cx="3810000" cy="7921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Exterior Enclosure</a:t>
            </a:r>
            <a:endParaRPr lang="en-US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267" y="1143000"/>
            <a:ext cx="3259502" cy="244462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3769129" cy="2826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733800"/>
            <a:ext cx="358140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42267"/>
            <a:ext cx="35814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381000"/>
            <a:ext cx="3657600" cy="2743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5B05-EBB7-4B44-80B4-14C580CB300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7400" y="533400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Enclosure Mock-up</a:t>
            </a:r>
            <a:endParaRPr lang="en-US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3048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52800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11196</TotalTime>
  <Words>662</Words>
  <Application>Microsoft Office PowerPoint</Application>
  <PresentationFormat>On-screen Show (4:3)</PresentationFormat>
  <Paragraphs>149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OTE Building PMG Report  February 25, 2013 Rhonda Merchut</vt:lpstr>
      <vt:lpstr>Agenda</vt:lpstr>
      <vt:lpstr>PowerPoint Presentation</vt:lpstr>
      <vt:lpstr>OTE Outfitting GPP G13-211</vt:lpstr>
      <vt:lpstr> OTE Project Status: </vt:lpstr>
      <vt:lpstr> OTE Project Status: </vt:lpstr>
      <vt:lpstr> OTE Building Construction Status: </vt:lpstr>
      <vt:lpstr>Exterior Enclosure</vt:lpstr>
      <vt:lpstr>PowerPoint Presentation</vt:lpstr>
      <vt:lpstr>PowerPoint Presentation</vt:lpstr>
      <vt:lpstr>PowerPoint Presentation</vt:lpstr>
      <vt:lpstr>PowerPoint Presentation</vt:lpstr>
      <vt:lpstr>Polished Concrete Floor</vt:lpstr>
      <vt:lpstr>MEP, FP</vt:lpstr>
      <vt:lpstr>PowerPoint Presentation</vt:lpstr>
      <vt:lpstr>Two Week Look Ahead</vt:lpstr>
      <vt:lpstr>State DCEO Activities </vt:lpstr>
      <vt:lpstr>Schedule Adjustments</vt:lpstr>
      <vt:lpstr>BMC Schedule</vt:lpstr>
      <vt:lpstr>Schedule</vt:lpstr>
      <vt:lpstr>Schedule</vt:lpstr>
      <vt:lpstr>Schedule Oversight </vt:lpstr>
      <vt:lpstr>Tracking Milestones</vt:lpstr>
      <vt:lpstr>PowerPoint Presentation</vt:lpstr>
      <vt:lpstr>PowerPoint Presentation</vt:lpstr>
      <vt:lpstr>PowerPoint Presentation</vt:lpstr>
      <vt:lpstr>Financial – GPP Budget for Contingency </vt:lpstr>
      <vt:lpstr>Contingency Management</vt:lpstr>
      <vt:lpstr>Supplemental Agreements a/o 2-11-13</vt:lpstr>
      <vt:lpstr>Summary Action Items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OTE Building PMG Report 11/29/10</dc:title>
  <dc:creator>Rhonda Merchut</dc:creator>
  <cp:lastModifiedBy>Rhonda Merchut</cp:lastModifiedBy>
  <cp:revision>484</cp:revision>
  <cp:lastPrinted>2013-02-25T15:01:03Z</cp:lastPrinted>
  <dcterms:created xsi:type="dcterms:W3CDTF">2010-11-29T18:55:41Z</dcterms:created>
  <dcterms:modified xsi:type="dcterms:W3CDTF">2013-02-25T15:08:11Z</dcterms:modified>
</cp:coreProperties>
</file>