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2142" r:id="rId5"/>
    <p:sldId id="308" r:id="rId6"/>
    <p:sldId id="495" r:id="rId7"/>
    <p:sldId id="1562" r:id="rId8"/>
    <p:sldId id="490" r:id="rId9"/>
    <p:sldId id="1563" r:id="rId10"/>
    <p:sldId id="381" r:id="rId11"/>
    <p:sldId id="263" r:id="rId12"/>
    <p:sldId id="363" r:id="rId13"/>
    <p:sldId id="517" r:id="rId14"/>
    <p:sldId id="506" r:id="rId15"/>
    <p:sldId id="322" r:id="rId16"/>
    <p:sldId id="354" r:id="rId17"/>
    <p:sldId id="382" r:id="rId18"/>
    <p:sldId id="386" r:id="rId19"/>
    <p:sldId id="327" r:id="rId20"/>
    <p:sldId id="383" r:id="rId21"/>
    <p:sldId id="390" r:id="rId22"/>
    <p:sldId id="335" r:id="rId23"/>
    <p:sldId id="2144" r:id="rId24"/>
    <p:sldId id="385" r:id="rId25"/>
    <p:sldId id="2140" r:id="rId26"/>
    <p:sldId id="391" r:id="rId27"/>
    <p:sldId id="2141" r:id="rId28"/>
    <p:sldId id="387" r:id="rId29"/>
    <p:sldId id="388" r:id="rId30"/>
    <p:sldId id="389" r:id="rId31"/>
    <p:sldId id="337" r:id="rId32"/>
    <p:sldId id="392" r:id="rId33"/>
    <p:sldId id="377" r:id="rId34"/>
    <p:sldId id="378" r:id="rId35"/>
    <p:sldId id="379" r:id="rId36"/>
    <p:sldId id="376" r:id="rId3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699"/>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9" autoAdjust="0"/>
    <p:restoredTop sz="96407" autoAdjust="0"/>
  </p:normalViewPr>
  <p:slideViewPr>
    <p:cSldViewPr snapToObjects="1" showGuides="1">
      <p:cViewPr varScale="1">
        <p:scale>
          <a:sx n="103" d="100"/>
          <a:sy n="103" d="100"/>
        </p:scale>
        <p:origin x="168" y="200"/>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H Carcagno" userId="17a3d739-0f64-4485-a2dd-47c820303c38" providerId="ADAL" clId="{40D71BE1-252D-4F72-AD63-A136F6CBE494}"/>
    <pc:docChg chg="custSel modSld">
      <pc:chgData name="Ruben H Carcagno" userId="17a3d739-0f64-4485-a2dd-47c820303c38" providerId="ADAL" clId="{40D71BE1-252D-4F72-AD63-A136F6CBE494}" dt="2024-03-22T18:32:26.620" v="75" actId="33524"/>
      <pc:docMkLst>
        <pc:docMk/>
      </pc:docMkLst>
      <pc:sldChg chg="modSp mod">
        <pc:chgData name="Ruben H Carcagno" userId="17a3d739-0f64-4485-a2dd-47c820303c38" providerId="ADAL" clId="{40D71BE1-252D-4F72-AD63-A136F6CBE494}" dt="2024-03-22T18:26:42.152" v="0" actId="13926"/>
        <pc:sldMkLst>
          <pc:docMk/>
          <pc:sldMk cId="1125066587" sldId="308"/>
        </pc:sldMkLst>
        <pc:spChg chg="mod">
          <ac:chgData name="Ruben H Carcagno" userId="17a3d739-0f64-4485-a2dd-47c820303c38" providerId="ADAL" clId="{40D71BE1-252D-4F72-AD63-A136F6CBE494}" dt="2024-03-22T18:26:42.152" v="0" actId="13926"/>
          <ac:spMkLst>
            <pc:docMk/>
            <pc:sldMk cId="1125066587" sldId="308"/>
            <ac:spMk id="9" creationId="{7FCCB80C-BD1A-710B-E8D4-C00B140886A9}"/>
          </ac:spMkLst>
        </pc:spChg>
      </pc:sldChg>
      <pc:sldChg chg="modSp mod">
        <pc:chgData name="Ruben H Carcagno" userId="17a3d739-0f64-4485-a2dd-47c820303c38" providerId="ADAL" clId="{40D71BE1-252D-4F72-AD63-A136F6CBE494}" dt="2024-03-22T18:29:31.784" v="25" actId="13926"/>
        <pc:sldMkLst>
          <pc:docMk/>
          <pc:sldMk cId="2007198301" sldId="335"/>
        </pc:sldMkLst>
        <pc:spChg chg="mod">
          <ac:chgData name="Ruben H Carcagno" userId="17a3d739-0f64-4485-a2dd-47c820303c38" providerId="ADAL" clId="{40D71BE1-252D-4F72-AD63-A136F6CBE494}" dt="2024-03-22T18:29:31.784" v="25" actId="13926"/>
          <ac:spMkLst>
            <pc:docMk/>
            <pc:sldMk cId="2007198301" sldId="335"/>
            <ac:spMk id="3" creationId="{00000000-0000-0000-0000-000000000000}"/>
          </ac:spMkLst>
        </pc:spChg>
      </pc:sldChg>
      <pc:sldChg chg="modSp mod">
        <pc:chgData name="Ruben H Carcagno" userId="17a3d739-0f64-4485-a2dd-47c820303c38" providerId="ADAL" clId="{40D71BE1-252D-4F72-AD63-A136F6CBE494}" dt="2024-03-22T18:28:33.891" v="21" actId="20577"/>
        <pc:sldMkLst>
          <pc:docMk/>
          <pc:sldMk cId="3916802150" sldId="381"/>
        </pc:sldMkLst>
        <pc:spChg chg="mod">
          <ac:chgData name="Ruben H Carcagno" userId="17a3d739-0f64-4485-a2dd-47c820303c38" providerId="ADAL" clId="{40D71BE1-252D-4F72-AD63-A136F6CBE494}" dt="2024-03-22T18:28:33.891" v="21" actId="20577"/>
          <ac:spMkLst>
            <pc:docMk/>
            <pc:sldMk cId="3916802150" sldId="381"/>
            <ac:spMk id="3" creationId="{22913279-11D3-4CE2-B7DE-19D89CDDB9EA}"/>
          </ac:spMkLst>
        </pc:spChg>
      </pc:sldChg>
      <pc:sldChg chg="modSp mod">
        <pc:chgData name="Ruben H Carcagno" userId="17a3d739-0f64-4485-a2dd-47c820303c38" providerId="ADAL" clId="{40D71BE1-252D-4F72-AD63-A136F6CBE494}" dt="2024-03-22T18:29:00.203" v="22" actId="13926"/>
        <pc:sldMkLst>
          <pc:docMk/>
          <pc:sldMk cId="1621280346" sldId="382"/>
        </pc:sldMkLst>
        <pc:spChg chg="mod">
          <ac:chgData name="Ruben H Carcagno" userId="17a3d739-0f64-4485-a2dd-47c820303c38" providerId="ADAL" clId="{40D71BE1-252D-4F72-AD63-A136F6CBE494}" dt="2024-03-22T18:29:00.203" v="22" actId="13926"/>
          <ac:spMkLst>
            <pc:docMk/>
            <pc:sldMk cId="1621280346" sldId="382"/>
            <ac:spMk id="3" creationId="{7B59F857-1604-4C82-BDA3-10D71FF4C6E3}"/>
          </ac:spMkLst>
        </pc:spChg>
      </pc:sldChg>
      <pc:sldChg chg="modSp mod">
        <pc:chgData name="Ruben H Carcagno" userId="17a3d739-0f64-4485-a2dd-47c820303c38" providerId="ADAL" clId="{40D71BE1-252D-4F72-AD63-A136F6CBE494}" dt="2024-03-22T18:29:17.205" v="23" actId="13926"/>
        <pc:sldMkLst>
          <pc:docMk/>
          <pc:sldMk cId="432529145" sldId="383"/>
        </pc:sldMkLst>
        <pc:spChg chg="mod">
          <ac:chgData name="Ruben H Carcagno" userId="17a3d739-0f64-4485-a2dd-47c820303c38" providerId="ADAL" clId="{40D71BE1-252D-4F72-AD63-A136F6CBE494}" dt="2024-03-22T18:29:17.205" v="23" actId="13926"/>
          <ac:spMkLst>
            <pc:docMk/>
            <pc:sldMk cId="432529145" sldId="383"/>
            <ac:spMk id="3" creationId="{8D076501-171D-4294-ABF7-B0CE96943AB3}"/>
          </ac:spMkLst>
        </pc:spChg>
      </pc:sldChg>
      <pc:sldChg chg="modSp mod">
        <pc:chgData name="Ruben H Carcagno" userId="17a3d739-0f64-4485-a2dd-47c820303c38" providerId="ADAL" clId="{40D71BE1-252D-4F72-AD63-A136F6CBE494}" dt="2024-03-22T18:29:39.013" v="26" actId="13926"/>
        <pc:sldMkLst>
          <pc:docMk/>
          <pc:sldMk cId="14080567" sldId="385"/>
        </pc:sldMkLst>
        <pc:spChg chg="mod">
          <ac:chgData name="Ruben H Carcagno" userId="17a3d739-0f64-4485-a2dd-47c820303c38" providerId="ADAL" clId="{40D71BE1-252D-4F72-AD63-A136F6CBE494}" dt="2024-03-22T18:29:39.013" v="26" actId="13926"/>
          <ac:spMkLst>
            <pc:docMk/>
            <pc:sldMk cId="14080567" sldId="385"/>
            <ac:spMk id="3" creationId="{4ECCF2B2-F71D-4238-A98E-64F1FDD591CF}"/>
          </ac:spMkLst>
        </pc:spChg>
      </pc:sldChg>
      <pc:sldChg chg="modSp mod">
        <pc:chgData name="Ruben H Carcagno" userId="17a3d739-0f64-4485-a2dd-47c820303c38" providerId="ADAL" clId="{40D71BE1-252D-4F72-AD63-A136F6CBE494}" dt="2024-03-22T18:29:50.187" v="27" actId="13926"/>
        <pc:sldMkLst>
          <pc:docMk/>
          <pc:sldMk cId="274454703" sldId="387"/>
        </pc:sldMkLst>
        <pc:spChg chg="mod">
          <ac:chgData name="Ruben H Carcagno" userId="17a3d739-0f64-4485-a2dd-47c820303c38" providerId="ADAL" clId="{40D71BE1-252D-4F72-AD63-A136F6CBE494}" dt="2024-03-22T18:29:50.187" v="27" actId="13926"/>
          <ac:spMkLst>
            <pc:docMk/>
            <pc:sldMk cId="274454703" sldId="387"/>
            <ac:spMk id="3" creationId="{CD8FA565-A6D6-4B5A-B5A5-726C0A8CAC2E}"/>
          </ac:spMkLst>
        </pc:spChg>
      </pc:sldChg>
      <pc:sldChg chg="modSp mod">
        <pc:chgData name="Ruben H Carcagno" userId="17a3d739-0f64-4485-a2dd-47c820303c38" providerId="ADAL" clId="{40D71BE1-252D-4F72-AD63-A136F6CBE494}" dt="2024-03-22T18:30:03.261" v="28" actId="13926"/>
        <pc:sldMkLst>
          <pc:docMk/>
          <pc:sldMk cId="1177945052" sldId="389"/>
        </pc:sldMkLst>
        <pc:spChg chg="mod">
          <ac:chgData name="Ruben H Carcagno" userId="17a3d739-0f64-4485-a2dd-47c820303c38" providerId="ADAL" clId="{40D71BE1-252D-4F72-AD63-A136F6CBE494}" dt="2024-03-22T18:30:03.261" v="28" actId="13926"/>
          <ac:spMkLst>
            <pc:docMk/>
            <pc:sldMk cId="1177945052" sldId="389"/>
            <ac:spMk id="3" creationId="{DA69E145-0D6C-4A28-8FF1-3980E5095B0F}"/>
          </ac:spMkLst>
        </pc:spChg>
      </pc:sldChg>
      <pc:sldChg chg="modSp mod">
        <pc:chgData name="Ruben H Carcagno" userId="17a3d739-0f64-4485-a2dd-47c820303c38" providerId="ADAL" clId="{40D71BE1-252D-4F72-AD63-A136F6CBE494}" dt="2024-03-22T18:29:24.870" v="24" actId="13926"/>
        <pc:sldMkLst>
          <pc:docMk/>
          <pc:sldMk cId="2322079501" sldId="390"/>
        </pc:sldMkLst>
        <pc:spChg chg="mod">
          <ac:chgData name="Ruben H Carcagno" userId="17a3d739-0f64-4485-a2dd-47c820303c38" providerId="ADAL" clId="{40D71BE1-252D-4F72-AD63-A136F6CBE494}" dt="2024-03-22T18:29:24.870" v="24" actId="13926"/>
          <ac:spMkLst>
            <pc:docMk/>
            <pc:sldMk cId="2322079501" sldId="390"/>
            <ac:spMk id="3" creationId="{0180A3E7-69AB-4A56-AD90-52817192F382}"/>
          </ac:spMkLst>
        </pc:spChg>
      </pc:sldChg>
      <pc:sldChg chg="modSp mod">
        <pc:chgData name="Ruben H Carcagno" userId="17a3d739-0f64-4485-a2dd-47c820303c38" providerId="ADAL" clId="{40D71BE1-252D-4F72-AD63-A136F6CBE494}" dt="2024-03-22T18:26:52.165" v="1" actId="13926"/>
        <pc:sldMkLst>
          <pc:docMk/>
          <pc:sldMk cId="733180946" sldId="495"/>
        </pc:sldMkLst>
        <pc:spChg chg="mod">
          <ac:chgData name="Ruben H Carcagno" userId="17a3d739-0f64-4485-a2dd-47c820303c38" providerId="ADAL" clId="{40D71BE1-252D-4F72-AD63-A136F6CBE494}" dt="2024-03-22T18:26:52.165" v="1" actId="13926"/>
          <ac:spMkLst>
            <pc:docMk/>
            <pc:sldMk cId="733180946" sldId="495"/>
            <ac:spMk id="3" creationId="{484B60A1-0F69-2248-A611-7CCE617858CC}"/>
          </ac:spMkLst>
        </pc:spChg>
      </pc:sldChg>
      <pc:sldChg chg="addSp modSp mod">
        <pc:chgData name="Ruben H Carcagno" userId="17a3d739-0f64-4485-a2dd-47c820303c38" providerId="ADAL" clId="{40D71BE1-252D-4F72-AD63-A136F6CBE494}" dt="2024-03-22T18:32:26.620" v="75" actId="33524"/>
        <pc:sldMkLst>
          <pc:docMk/>
          <pc:sldMk cId="0" sldId="2142"/>
        </pc:sldMkLst>
        <pc:spChg chg="mod">
          <ac:chgData name="Ruben H Carcagno" userId="17a3d739-0f64-4485-a2dd-47c820303c38" providerId="ADAL" clId="{40D71BE1-252D-4F72-AD63-A136F6CBE494}" dt="2024-03-22T18:32:26.620" v="75" actId="33524"/>
          <ac:spMkLst>
            <pc:docMk/>
            <pc:sldMk cId="0" sldId="2142"/>
            <ac:spMk id="2" creationId="{00000000-0000-0000-0000-000000000000}"/>
          </ac:spMkLst>
        </pc:spChg>
        <pc:spChg chg="add mod">
          <ac:chgData name="Ruben H Carcagno" userId="17a3d739-0f64-4485-a2dd-47c820303c38" providerId="ADAL" clId="{40D71BE1-252D-4F72-AD63-A136F6CBE494}" dt="2024-03-22T18:31:13.251" v="29"/>
          <ac:spMkLst>
            <pc:docMk/>
            <pc:sldMk cId="0" sldId="2142"/>
            <ac:spMk id="3" creationId="{B0CFBCC7-DADA-EE25-9ABA-DD373168FD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09/04/2024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09/04/2024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8</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DOE IPR  – July 23–25,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1601" y="3429000"/>
            <a:ext cx="6728792" cy="1658439"/>
          </a:xfrm>
        </p:spPr>
        <p:txBody>
          <a:bodyPr/>
          <a:lstStyle/>
          <a:p>
            <a:pPr algn="ctr"/>
            <a:r>
              <a:rPr lang="en-GB" sz="3600" dirty="0"/>
              <a:t>AUP DOE IPR July 23-35, 2024</a:t>
            </a:r>
            <a:br>
              <a:rPr lang="en-GB" sz="3600" dirty="0"/>
            </a:br>
            <a:r>
              <a:rPr lang="en-GB" sz="3600" dirty="0"/>
              <a:t>General Instructions &amp; Considerations</a:t>
            </a:r>
            <a:br>
              <a:rPr lang="en-GB" sz="3600" dirty="0"/>
            </a:br>
            <a:endParaRPr lang="en-GB" sz="3600"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
        <p:nvSpPr>
          <p:cNvPr id="3" name="Espace réservé du texte 3">
            <a:extLst>
              <a:ext uri="{FF2B5EF4-FFF2-40B4-BE49-F238E27FC236}">
                <a16:creationId xmlns:a16="http://schemas.microsoft.com/office/drawing/2014/main" id="{B0CFBCC7-DADA-EE25-9ABA-DD373168FD0C}"/>
              </a:ext>
            </a:extLst>
          </p:cNvPr>
          <p:cNvSpPr>
            <a:spLocks noGrp="1"/>
          </p:cNvSpPr>
          <p:nvPr>
            <p:ph type="body" sz="quarter" idx="14"/>
          </p:nvPr>
        </p:nvSpPr>
        <p:spPr>
          <a:xfrm>
            <a:off x="1371600" y="5877272"/>
            <a:ext cx="6480000" cy="349250"/>
          </a:xfrm>
        </p:spPr>
        <p:txBody>
          <a:bodyPr>
            <a:normAutofit/>
          </a:bodyPr>
          <a:lstStyle/>
          <a:p>
            <a:r>
              <a:rPr lang="en-US" dirty="0"/>
              <a:t>HL-LHC AUP DOE IPR  – July 23</a:t>
            </a:r>
            <a:r>
              <a:rPr lang="en-US" baseline="30000" dirty="0"/>
              <a:t>rd</a:t>
            </a:r>
            <a:r>
              <a:rPr lang="en-US" dirty="0"/>
              <a:t>–25</a:t>
            </a:r>
            <a:r>
              <a:rPr lang="en-US" baseline="30000" dirty="0"/>
              <a:t>th</a:t>
            </a:r>
            <a:r>
              <a:rPr lang="en-US" dirty="0"/>
              <a:t> 2024</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9D32-5B65-58B8-208A-F064F50BA02B}"/>
              </a:ext>
            </a:extLst>
          </p:cNvPr>
          <p:cNvSpPr>
            <a:spLocks noGrp="1"/>
          </p:cNvSpPr>
          <p:nvPr>
            <p:ph type="title"/>
          </p:nvPr>
        </p:nvSpPr>
        <p:spPr/>
        <p:txBody>
          <a:bodyPr/>
          <a:lstStyle/>
          <a:p>
            <a:r>
              <a:rPr lang="en-US" dirty="0"/>
              <a:t>Charges</a:t>
            </a:r>
          </a:p>
        </p:txBody>
      </p:sp>
      <p:sp>
        <p:nvSpPr>
          <p:cNvPr id="4" name="Slide Number Placeholder 3">
            <a:extLst>
              <a:ext uri="{FF2B5EF4-FFF2-40B4-BE49-F238E27FC236}">
                <a16:creationId xmlns:a16="http://schemas.microsoft.com/office/drawing/2014/main" id="{C55E6045-B11F-E1BE-6D45-CC869DA4BD91}"/>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9FDD08EF-A183-4E6C-E8F0-6614E38DDAC0}"/>
              </a:ext>
            </a:extLst>
          </p:cNvPr>
          <p:cNvSpPr>
            <a:spLocks noGrp="1"/>
          </p:cNvSpPr>
          <p:nvPr>
            <p:ph type="ftr" sz="quarter" idx="3"/>
          </p:nvPr>
        </p:nvSpPr>
        <p:spPr/>
        <p:txBody>
          <a:bodyPr/>
          <a:lstStyle/>
          <a:p>
            <a:r>
              <a:rPr lang="en-US"/>
              <a:t>HL-LHC AUP DOE IPR  – July 23–25, 2024</a:t>
            </a:r>
            <a:endParaRPr lang="en-GB" dirty="0"/>
          </a:p>
        </p:txBody>
      </p:sp>
      <p:pic>
        <p:nvPicPr>
          <p:cNvPr id="6" name="Picture 5">
            <a:extLst>
              <a:ext uri="{FF2B5EF4-FFF2-40B4-BE49-F238E27FC236}">
                <a16:creationId xmlns:a16="http://schemas.microsoft.com/office/drawing/2014/main" id="{77555598-E83E-1A25-C89D-E41D945B7D49}"/>
              </a:ext>
            </a:extLst>
          </p:cNvPr>
          <p:cNvPicPr>
            <a:picLocks noChangeAspect="1"/>
          </p:cNvPicPr>
          <p:nvPr/>
        </p:nvPicPr>
        <p:blipFill>
          <a:blip r:embed="rId2"/>
          <a:stretch>
            <a:fillRect/>
          </a:stretch>
        </p:blipFill>
        <p:spPr>
          <a:xfrm>
            <a:off x="755575" y="1268760"/>
            <a:ext cx="7927785" cy="4104456"/>
          </a:xfrm>
          <a:prstGeom prst="rect">
            <a:avLst/>
          </a:prstGeom>
        </p:spPr>
      </p:pic>
    </p:spTree>
    <p:extLst>
      <p:ext uri="{BB962C8B-B14F-4D97-AF65-F5344CB8AC3E}">
        <p14:creationId xmlns:p14="http://schemas.microsoft.com/office/powerpoint/2010/main" val="384876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CFE8-F6D8-6D44-BF33-F2D733C8205F}"/>
              </a:ext>
            </a:extLst>
          </p:cNvPr>
          <p:cNvSpPr>
            <a:spLocks noGrp="1"/>
          </p:cNvSpPr>
          <p:nvPr>
            <p:ph type="title"/>
          </p:nvPr>
        </p:nvSpPr>
        <p:spPr>
          <a:xfrm>
            <a:off x="764220" y="1916832"/>
            <a:ext cx="7920000" cy="3168352"/>
          </a:xfrm>
        </p:spPr>
        <p:txBody>
          <a:bodyPr/>
          <a:lstStyle/>
          <a:p>
            <a:pPr algn="l"/>
            <a:r>
              <a:rPr lang="en-US" dirty="0"/>
              <a:t>The following slides are “outline slides” for the various L2/L3/CAMs presentations</a:t>
            </a:r>
            <a:br>
              <a:rPr lang="en-US" dirty="0"/>
            </a:br>
            <a:br>
              <a:rPr lang="en-US" dirty="0"/>
            </a:br>
            <a:br>
              <a:rPr lang="en-US" b="0" dirty="0"/>
            </a:br>
            <a:endParaRPr lang="en-US" b="0" dirty="0"/>
          </a:p>
        </p:txBody>
      </p:sp>
      <p:sp>
        <p:nvSpPr>
          <p:cNvPr id="4" name="Slide Number Placeholder 3">
            <a:extLst>
              <a:ext uri="{FF2B5EF4-FFF2-40B4-BE49-F238E27FC236}">
                <a16:creationId xmlns:a16="http://schemas.microsoft.com/office/drawing/2014/main" id="{3C72BD7C-66AE-3442-94AD-3F1AA94645EB}"/>
              </a:ext>
            </a:extLst>
          </p:cNvPr>
          <p:cNvSpPr>
            <a:spLocks noGrp="1"/>
          </p:cNvSpPr>
          <p:nvPr>
            <p:ph type="sldNum" sz="quarter" idx="12"/>
          </p:nvPr>
        </p:nvSpPr>
        <p:spPr/>
        <p:txBody>
          <a:bodyPr/>
          <a:lstStyle/>
          <a:p>
            <a:fld id="{BFDCA1C4-9514-7B4F-976F-D92F7E296653}" type="slidenum">
              <a:rPr lang="fr-FR" smtClean="0"/>
              <a:pPr/>
              <a:t>11</a:t>
            </a:fld>
            <a:endParaRPr lang="fr-FR"/>
          </a:p>
        </p:txBody>
      </p:sp>
      <p:sp>
        <p:nvSpPr>
          <p:cNvPr id="6" name="Footer Placeholder 4">
            <a:extLst>
              <a:ext uri="{FF2B5EF4-FFF2-40B4-BE49-F238E27FC236}">
                <a16:creationId xmlns:a16="http://schemas.microsoft.com/office/drawing/2014/main" id="{B01720EE-76E8-8C4D-B93F-2C4E10812BBD}"/>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266071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78" y="2443510"/>
            <a:ext cx="7920000" cy="1296064"/>
          </a:xfrm>
        </p:spPr>
        <p:txBody>
          <a:bodyPr/>
          <a:lstStyle/>
          <a:p>
            <a:r>
              <a:rPr lang="en-US" sz="4000" dirty="0"/>
              <a:t>Proposed Outline for L2/L3 Presentations</a:t>
            </a:r>
            <a:br>
              <a:rPr lang="en-US" sz="4000" dirty="0"/>
            </a:br>
            <a:endParaRPr lang="en-US" sz="4000" i="1"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12</a:t>
            </a:fld>
            <a:endParaRPr lang="fr-FR"/>
          </a:p>
        </p:txBody>
      </p:sp>
      <p:sp>
        <p:nvSpPr>
          <p:cNvPr id="5" name="TextBox 4">
            <a:extLst>
              <a:ext uri="{FF2B5EF4-FFF2-40B4-BE49-F238E27FC236}">
                <a16:creationId xmlns:a16="http://schemas.microsoft.com/office/drawing/2014/main" id="{BAA5442A-336A-C246-B1AD-9CE1A102DE6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3" name="TextBox 2">
            <a:extLst>
              <a:ext uri="{FF2B5EF4-FFF2-40B4-BE49-F238E27FC236}">
                <a16:creationId xmlns:a16="http://schemas.microsoft.com/office/drawing/2014/main" id="{FE1E4E94-5EA9-ED49-9A36-2FAFFE5E1D19}"/>
              </a:ext>
            </a:extLst>
          </p:cNvPr>
          <p:cNvSpPr txBox="1"/>
          <p:nvPr/>
        </p:nvSpPr>
        <p:spPr>
          <a:xfrm>
            <a:off x="2809646" y="5874657"/>
            <a:ext cx="5327099" cy="646331"/>
          </a:xfrm>
          <a:prstGeom prst="rect">
            <a:avLst/>
          </a:prstGeom>
          <a:noFill/>
          <a:ln>
            <a:solidFill>
              <a:schemeClr val="tx1"/>
            </a:solidFill>
          </a:ln>
        </p:spPr>
        <p:txBody>
          <a:bodyPr wrap="none" rtlCol="0">
            <a:spAutoFit/>
          </a:bodyPr>
          <a:lstStyle/>
          <a:p>
            <a:r>
              <a:rPr lang="en-US" i="1" dirty="0"/>
              <a:t>If all activities you are discussing are concentrated</a:t>
            </a:r>
          </a:p>
          <a:p>
            <a:r>
              <a:rPr lang="en-US" i="1" dirty="0"/>
              <a:t>in a Lab, you can use a Lab logo here</a:t>
            </a:r>
          </a:p>
        </p:txBody>
      </p:sp>
      <p:sp>
        <p:nvSpPr>
          <p:cNvPr id="6" name="TextBox 5">
            <a:extLst>
              <a:ext uri="{FF2B5EF4-FFF2-40B4-BE49-F238E27FC236}">
                <a16:creationId xmlns:a16="http://schemas.microsoft.com/office/drawing/2014/main" id="{A40FA656-CB14-8E41-ABB6-68F7330966C5}"/>
              </a:ext>
            </a:extLst>
          </p:cNvPr>
          <p:cNvSpPr txBox="1"/>
          <p:nvPr/>
        </p:nvSpPr>
        <p:spPr>
          <a:xfrm>
            <a:off x="7913156" y="44624"/>
            <a:ext cx="1133644" cy="369332"/>
          </a:xfrm>
          <a:prstGeom prst="rect">
            <a:avLst/>
          </a:prstGeom>
          <a:solidFill>
            <a:schemeClr val="accent6">
              <a:lumMod val="60000"/>
              <a:lumOff val="40000"/>
            </a:schemeClr>
          </a:solidFill>
        </p:spPr>
        <p:txBody>
          <a:bodyPr wrap="none" rtlCol="0">
            <a:spAutoFit/>
          </a:bodyPr>
          <a:lstStyle/>
          <a:p>
            <a:r>
              <a:rPr lang="en-US" dirty="0"/>
              <a:t>Charge #</a:t>
            </a:r>
          </a:p>
        </p:txBody>
      </p:sp>
      <p:cxnSp>
        <p:nvCxnSpPr>
          <p:cNvPr id="8" name="Straight Arrow Connector 7">
            <a:extLst>
              <a:ext uri="{FF2B5EF4-FFF2-40B4-BE49-F238E27FC236}">
                <a16:creationId xmlns:a16="http://schemas.microsoft.com/office/drawing/2014/main" id="{266AA383-20B1-8F40-96B9-6435177491FE}"/>
              </a:ext>
            </a:extLst>
          </p:cNvPr>
          <p:cNvCxnSpPr>
            <a:stCxn id="3" idx="1"/>
            <a:endCxn id="5" idx="3"/>
          </p:cNvCxnSpPr>
          <p:nvPr/>
        </p:nvCxnSpPr>
        <p:spPr>
          <a:xfrm flipH="1">
            <a:off x="2259591" y="6197823"/>
            <a:ext cx="550055" cy="32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D5A15F4-949B-4847-9C1C-91C5142C793B}"/>
              </a:ext>
            </a:extLst>
          </p:cNvPr>
          <p:cNvSpPr txBox="1"/>
          <p:nvPr/>
        </p:nvSpPr>
        <p:spPr>
          <a:xfrm>
            <a:off x="1908450" y="337011"/>
            <a:ext cx="4878259" cy="646331"/>
          </a:xfrm>
          <a:prstGeom prst="rect">
            <a:avLst/>
          </a:prstGeom>
          <a:noFill/>
          <a:ln>
            <a:solidFill>
              <a:schemeClr val="tx1"/>
            </a:solidFill>
          </a:ln>
        </p:spPr>
        <p:txBody>
          <a:bodyPr wrap="none" rtlCol="0">
            <a:spAutoFit/>
          </a:bodyPr>
          <a:lstStyle/>
          <a:p>
            <a:r>
              <a:rPr lang="en-US" i="1" dirty="0"/>
              <a:t>If a slide is addressing a specific charge, write</a:t>
            </a:r>
          </a:p>
          <a:p>
            <a:r>
              <a:rPr lang="en-US" i="1" dirty="0"/>
              <a:t>the Charge # on the top of the slide.</a:t>
            </a:r>
          </a:p>
        </p:txBody>
      </p:sp>
      <p:cxnSp>
        <p:nvCxnSpPr>
          <p:cNvPr id="11" name="Straight Arrow Connector 10">
            <a:extLst>
              <a:ext uri="{FF2B5EF4-FFF2-40B4-BE49-F238E27FC236}">
                <a16:creationId xmlns:a16="http://schemas.microsoft.com/office/drawing/2014/main" id="{8BA6F6F5-3B58-FB4D-A346-636445A13D0F}"/>
              </a:ext>
            </a:extLst>
          </p:cNvPr>
          <p:cNvCxnSpPr>
            <a:stCxn id="9" idx="3"/>
            <a:endCxn id="6" idx="1"/>
          </p:cNvCxnSpPr>
          <p:nvPr/>
        </p:nvCxnSpPr>
        <p:spPr>
          <a:xfrm flipV="1">
            <a:off x="6786709" y="229290"/>
            <a:ext cx="1126447" cy="430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1F8AD583-EF83-B44D-A959-3643067AEC14}"/>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81594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i="1" dirty="0"/>
              <a:t>General </a:t>
            </a:r>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a:t>
            </a:r>
            <a:r>
              <a:rPr lang="en-US" dirty="0" err="1"/>
              <a:t>Rebaseline</a:t>
            </a:r>
            <a:r>
              <a:rPr lang="en-US" dirty="0"/>
              <a:t> Review</a:t>
            </a:r>
          </a:p>
          <a:p>
            <a:r>
              <a:rPr lang="en-US" dirty="0"/>
              <a:t>Procurement Status</a:t>
            </a:r>
          </a:p>
          <a:p>
            <a:r>
              <a:rPr lang="en-US" dirty="0"/>
              <a:t>Schedule</a:t>
            </a:r>
          </a:p>
          <a:p>
            <a:r>
              <a:rPr lang="en-US" dirty="0"/>
              <a:t>Cost and Schedule Performance &amp; VAR Reports</a:t>
            </a:r>
            <a:endParaRPr lang="en-US" i="1" dirty="0"/>
          </a:p>
          <a:p>
            <a:r>
              <a:rPr lang="en-US" dirty="0"/>
              <a:t>BCRs since </a:t>
            </a:r>
            <a:r>
              <a:rPr lang="en-US" dirty="0" err="1"/>
              <a:t>Rebaseline</a:t>
            </a:r>
            <a:r>
              <a:rPr lang="en-US" dirty="0"/>
              <a:t> Review</a:t>
            </a:r>
          </a:p>
          <a:p>
            <a:r>
              <a:rPr lang="en-US" dirty="0"/>
              <a:t>Estimate at Completion and EAC Manual Adjustments</a:t>
            </a:r>
          </a:p>
          <a:p>
            <a:r>
              <a:rPr lang="en-US" dirty="0"/>
              <a:t>QA/QC </a:t>
            </a:r>
          </a:p>
          <a:p>
            <a:r>
              <a:rPr lang="en-US" dirty="0"/>
              <a:t>Risks</a:t>
            </a:r>
          </a:p>
          <a:p>
            <a:r>
              <a:rPr lang="en-US" dirty="0"/>
              <a:t>ES&amp;H </a:t>
            </a:r>
          </a:p>
          <a:p>
            <a:r>
              <a:rPr lang="en-US" dirty="0"/>
              <a:t>Summary</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13</a:t>
            </a:fld>
            <a:endParaRPr lang="fr-FR" dirty="0"/>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302.X.YY: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612000" y="900000"/>
            <a:ext cx="7920000" cy="3969160"/>
          </a:xfrm>
        </p:spPr>
        <p:txBody>
          <a:bodyPr>
            <a:normAutofit fontScale="85000" lnSpcReduction="20000"/>
          </a:bodyPr>
          <a:lstStyle/>
          <a:p>
            <a:r>
              <a:rPr lang="en-US" dirty="0"/>
              <a:t>List all CERN-approved FRS, Acceptance Criteria, Material Lists, Interfaces that allow you to define your WBS scope.</a:t>
            </a:r>
          </a:p>
          <a:p>
            <a:pPr lvl="1"/>
            <a:r>
              <a:rPr lang="en-US" dirty="0"/>
              <a:t>Mention upcoming updates, if/when applicable</a:t>
            </a:r>
          </a:p>
          <a:p>
            <a:r>
              <a:rPr lang="en-US" dirty="0"/>
              <a:t>Use snapshots from WBS dictionary</a:t>
            </a:r>
          </a:p>
          <a:p>
            <a:pPr lvl="1"/>
            <a:r>
              <a:rPr lang="en-US" dirty="0"/>
              <a:t>US-HiLumi-doc-39 (update your WBS entry if needed!)</a:t>
            </a:r>
          </a:p>
          <a:p>
            <a:r>
              <a:rPr lang="en-US" dirty="0"/>
              <a:t>Use picture/drawings of your scope (if they exist) and status </a:t>
            </a:r>
            <a:r>
              <a:rPr lang="en-US" i="1" dirty="0"/>
              <a:t>(several L3 should be close to completion)</a:t>
            </a:r>
          </a:p>
          <a:p>
            <a:r>
              <a:rPr lang="en-US" dirty="0"/>
              <a:t>If applicable, highlight production yield assumptions, observation and deliverables quantities</a:t>
            </a:r>
          </a:p>
          <a:p>
            <a:r>
              <a:rPr lang="en-US" dirty="0"/>
              <a:t>Show Interface Matrix and List Interface Control Documents, mention any ICD reviews that took place</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14</a:t>
            </a:fld>
            <a:endParaRPr lang="fr-FR"/>
          </a:p>
        </p:txBody>
      </p:sp>
      <p:sp>
        <p:nvSpPr>
          <p:cNvPr id="6" name="TextBox 5">
            <a:extLst>
              <a:ext uri="{FF2B5EF4-FFF2-40B4-BE49-F238E27FC236}">
                <a16:creationId xmlns:a16="http://schemas.microsoft.com/office/drawing/2014/main" id="{5E89623B-F310-4BA0-8FAE-1EE48588556E}"/>
              </a:ext>
            </a:extLst>
          </p:cNvPr>
          <p:cNvSpPr txBox="1"/>
          <p:nvPr/>
        </p:nvSpPr>
        <p:spPr>
          <a:xfrm>
            <a:off x="1043608" y="5302949"/>
            <a:ext cx="7200360" cy="646331"/>
          </a:xfrm>
          <a:prstGeom prst="rect">
            <a:avLst/>
          </a:prstGeom>
          <a:noFill/>
          <a:ln w="19050">
            <a:solidFill>
              <a:srgbClr val="C00000"/>
            </a:solidFill>
          </a:ln>
        </p:spPr>
        <p:txBody>
          <a:bodyPr wrap="square" rtlCol="0">
            <a:spAutoFit/>
          </a:bodyPr>
          <a:lstStyle/>
          <a:p>
            <a:pPr lvl="1"/>
            <a:r>
              <a:rPr lang="en-US" b="1" i="1" dirty="0"/>
              <a:t>Message: WBS scope remains clearly defined and well understood; Interfaces are defined and controlled</a:t>
            </a: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D4B32B72-BAD4-E99C-BDDC-23CCC27FD51B}"/>
              </a:ext>
            </a:extLst>
          </p:cNvPr>
          <p:cNvSpPr txBox="1"/>
          <p:nvPr/>
        </p:nvSpPr>
        <p:spPr>
          <a:xfrm>
            <a:off x="7497395" y="-11469"/>
            <a:ext cx="1646605" cy="369332"/>
          </a:xfrm>
          <a:prstGeom prst="rect">
            <a:avLst/>
          </a:prstGeom>
          <a:solidFill>
            <a:schemeClr val="accent6">
              <a:lumMod val="60000"/>
              <a:lumOff val="40000"/>
            </a:schemeClr>
          </a:solidFill>
        </p:spPr>
        <p:txBody>
          <a:bodyPr wrap="none" rtlCol="0">
            <a:spAutoFit/>
          </a:bodyPr>
          <a:lstStyle/>
          <a:p>
            <a:r>
              <a:rPr lang="en-US" dirty="0"/>
              <a:t>Charge #2, #3</a:t>
            </a:r>
          </a:p>
        </p:txBody>
      </p:sp>
    </p:spTree>
    <p:extLst>
      <p:ext uri="{BB962C8B-B14F-4D97-AF65-F5344CB8AC3E}">
        <p14:creationId xmlns:p14="http://schemas.microsoft.com/office/powerpoint/2010/main" val="162128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302.X.YY: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612000" y="1219201"/>
            <a:ext cx="7920000" cy="3577951"/>
          </a:xfrm>
        </p:spPr>
        <p:txBody>
          <a:bodyPr>
            <a:normAutofit fontScale="92500" lnSpcReduction="20000"/>
          </a:bodyPr>
          <a:lstStyle/>
          <a:p>
            <a:r>
              <a:rPr lang="en-US" dirty="0"/>
              <a:t>List any external dependencies (from CERN, FNAL, etc.), include agreements and status with links to documents if applicable</a:t>
            </a:r>
          </a:p>
          <a:p>
            <a:r>
              <a:rPr lang="en-US" dirty="0"/>
              <a:t>Mention changes after </a:t>
            </a:r>
            <a:r>
              <a:rPr lang="en-US" dirty="0" err="1"/>
              <a:t>Rebaseline</a:t>
            </a:r>
            <a:r>
              <a:rPr lang="en-US" dirty="0"/>
              <a:t> with Response actions (if any).</a:t>
            </a:r>
          </a:p>
          <a:p>
            <a:r>
              <a:rPr lang="en-US" dirty="0"/>
              <a:t>Describe how External Dependencies have impacted or have a potential to impact Cost and Schedule. Examples:</a:t>
            </a:r>
          </a:p>
          <a:p>
            <a:pPr lvl="1"/>
            <a:r>
              <a:rPr lang="en-US" dirty="0"/>
              <a:t>Delivery of Kits/parts from CERN</a:t>
            </a:r>
          </a:p>
          <a:p>
            <a:pPr lvl="1"/>
            <a:r>
              <a:rPr lang="en-US" dirty="0"/>
              <a:t>CERN Metrology approvals on Cavities parts</a:t>
            </a:r>
          </a:p>
          <a:p>
            <a:endParaRPr lang="en-US"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15</a:t>
            </a:fld>
            <a:endParaRPr lang="fr-FR"/>
          </a:p>
        </p:txBody>
      </p:sp>
      <p:sp>
        <p:nvSpPr>
          <p:cNvPr id="6" name="TextBox 5">
            <a:extLst>
              <a:ext uri="{FF2B5EF4-FFF2-40B4-BE49-F238E27FC236}">
                <a16:creationId xmlns:a16="http://schemas.microsoft.com/office/drawing/2014/main" id="{2DC0676F-AC7D-432F-90EA-6D9D1E84E602}"/>
              </a:ext>
            </a:extLst>
          </p:cNvPr>
          <p:cNvSpPr txBox="1"/>
          <p:nvPr/>
        </p:nvSpPr>
        <p:spPr>
          <a:xfrm>
            <a:off x="1057645" y="4992468"/>
            <a:ext cx="7200360" cy="1200329"/>
          </a:xfrm>
          <a:prstGeom prst="rect">
            <a:avLst/>
          </a:prstGeom>
          <a:noFill/>
          <a:ln w="19050">
            <a:solidFill>
              <a:srgbClr val="C00000"/>
            </a:solidFill>
          </a:ln>
        </p:spPr>
        <p:txBody>
          <a:bodyPr wrap="square" rtlCol="0">
            <a:spAutoFit/>
          </a:bodyPr>
          <a:lstStyle/>
          <a:p>
            <a:pPr lvl="1"/>
            <a:r>
              <a:rPr lang="en-US" b="1" i="1" dirty="0"/>
              <a:t>Message: WBS understands its dependencies on outside resources, external dependencies are captured in the P6 RLS, risks associated with external dependencies are identified and understood.</a:t>
            </a: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61C77C32-69E8-1FAA-94C3-18855E8893A9}"/>
              </a:ext>
            </a:extLst>
          </p:cNvPr>
          <p:cNvSpPr txBox="1"/>
          <p:nvPr/>
        </p:nvSpPr>
        <p:spPr>
          <a:xfrm>
            <a:off x="7882116" y="-15316"/>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22801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302.X.YY: Team</a:t>
            </a:r>
          </a:p>
        </p:txBody>
      </p:sp>
      <p:sp>
        <p:nvSpPr>
          <p:cNvPr id="3" name="Content Placeholder 2"/>
          <p:cNvSpPr>
            <a:spLocks noGrp="1"/>
          </p:cNvSpPr>
          <p:nvPr>
            <p:ph idx="1"/>
          </p:nvPr>
        </p:nvSpPr>
        <p:spPr/>
        <p:txBody>
          <a:bodyPr>
            <a:normAutofit/>
          </a:bodyPr>
          <a:lstStyle/>
          <a:p>
            <a:r>
              <a:rPr lang="en-US" dirty="0"/>
              <a:t>Organization chart including management and major subsystem, and your place in it.</a:t>
            </a:r>
          </a:p>
          <a:p>
            <a:r>
              <a:rPr lang="en-US" dirty="0"/>
              <a:t>Down to L3-L4, use official Org structure in US-</a:t>
            </a:r>
            <a:r>
              <a:rPr lang="en-US" dirty="0" err="1"/>
              <a:t>HiLumi</a:t>
            </a:r>
            <a:r>
              <a:rPr lang="en-US" dirty="0"/>
              <a:t>-</a:t>
            </a:r>
            <a:r>
              <a:rPr lang="en-US" dirty="0" err="1"/>
              <a:t>Docdb</a:t>
            </a:r>
            <a:r>
              <a:rPr lang="en-US" dirty="0"/>
              <a:t> 104, then expand to include Team members (available or needed) as you see fit</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16</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7" name="TextBox 6">
            <a:extLst>
              <a:ext uri="{FF2B5EF4-FFF2-40B4-BE49-F238E27FC236}">
                <a16:creationId xmlns:a16="http://schemas.microsoft.com/office/drawing/2014/main" id="{59DD2E16-4FC3-4884-8576-9FE82C07B6F4}"/>
              </a:ext>
            </a:extLst>
          </p:cNvPr>
          <p:cNvSpPr txBox="1"/>
          <p:nvPr/>
        </p:nvSpPr>
        <p:spPr>
          <a:xfrm>
            <a:off x="1057645" y="4992468"/>
            <a:ext cx="7200360" cy="646331"/>
          </a:xfrm>
          <a:prstGeom prst="rect">
            <a:avLst/>
          </a:prstGeom>
          <a:noFill/>
          <a:ln w="19050">
            <a:solidFill>
              <a:srgbClr val="C00000"/>
            </a:solidFill>
          </a:ln>
        </p:spPr>
        <p:txBody>
          <a:bodyPr wrap="square" rtlCol="0">
            <a:spAutoFit/>
          </a:bodyPr>
          <a:lstStyle/>
          <a:p>
            <a:pPr lvl="1"/>
            <a:r>
              <a:rPr lang="en-US" b="1" i="1" dirty="0"/>
              <a:t>Message: WBS team in place, there are clear roles and responsibilities</a:t>
            </a: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AD32C023-5634-2558-C911-454BA4F14352}"/>
              </a:ext>
            </a:extLst>
          </p:cNvPr>
          <p:cNvSpPr txBox="1"/>
          <p:nvPr/>
        </p:nvSpPr>
        <p:spPr>
          <a:xfrm>
            <a:off x="7901058"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41222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302.X.YY: Achievements since </a:t>
            </a:r>
            <a:r>
              <a:rPr lang="en-US" dirty="0" err="1"/>
              <a:t>Rebaseline</a:t>
            </a:r>
            <a:endParaRPr lang="en-US" dirty="0"/>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612000" y="2645501"/>
            <a:ext cx="7920000" cy="2554887"/>
          </a:xfrm>
        </p:spPr>
        <p:txBody>
          <a:bodyPr>
            <a:normAutofit fontScale="62500" lnSpcReduction="20000"/>
          </a:bodyPr>
          <a:lstStyle/>
          <a:p>
            <a:pPr marL="0" indent="0">
              <a:buNone/>
            </a:pPr>
            <a:endParaRPr lang="en-US" dirty="0"/>
          </a:p>
          <a:p>
            <a:r>
              <a:rPr lang="en-US" dirty="0"/>
              <a:t>Describe your pre-series and series scope.</a:t>
            </a:r>
          </a:p>
          <a:p>
            <a:r>
              <a:rPr lang="en-US" dirty="0"/>
              <a:t>List of achieved technical milestones since </a:t>
            </a:r>
            <a:r>
              <a:rPr lang="en-US" dirty="0" err="1"/>
              <a:t>Rebaseline</a:t>
            </a:r>
            <a:r>
              <a:rPr lang="en-US" dirty="0"/>
              <a:t> review</a:t>
            </a:r>
          </a:p>
          <a:p>
            <a:pPr lvl="1"/>
            <a:r>
              <a:rPr lang="en-US" dirty="0"/>
              <a:t>List any Design Review,  PRR reviews, outcome, links to report, etc.</a:t>
            </a:r>
          </a:p>
          <a:p>
            <a:pPr lvl="1"/>
            <a:r>
              <a:rPr lang="en-US" dirty="0"/>
              <a:t>Include infrastructure developments, fabrication status, test results</a:t>
            </a:r>
          </a:p>
          <a:p>
            <a:pPr lvl="1"/>
            <a:r>
              <a:rPr lang="en-US" dirty="0"/>
              <a:t>For fabricated items, include actual vs planned production yield</a:t>
            </a:r>
          </a:p>
          <a:p>
            <a:pPr lvl="1"/>
            <a:r>
              <a:rPr lang="en-US" dirty="0"/>
              <a:t>Include delivered items (e.g., LQXFA/B-01 to CERN, (hopefully) Dressed prototype cavity to TRIUMF</a:t>
            </a:r>
          </a:p>
          <a:p>
            <a:pPr lvl="1"/>
            <a:r>
              <a:rPr lang="en-US" dirty="0"/>
              <a:t>For Magnets, highlight achievement such as “Fast Training” in #07b and #15 and demonstrated ability to repair magnets by swapping limiting coil(s). Also mentioned problems/solutions such as MQXFA17 splice, etc.</a:t>
            </a:r>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6" name="TextBox 5">
            <a:extLst>
              <a:ext uri="{FF2B5EF4-FFF2-40B4-BE49-F238E27FC236}">
                <a16:creationId xmlns:a16="http://schemas.microsoft.com/office/drawing/2014/main" id="{5C4ECA5B-0F3F-420A-8542-E3CBEF5BC947}"/>
              </a:ext>
            </a:extLst>
          </p:cNvPr>
          <p:cNvSpPr txBox="1"/>
          <p:nvPr/>
        </p:nvSpPr>
        <p:spPr>
          <a:xfrm>
            <a:off x="1187624" y="5200391"/>
            <a:ext cx="7006335" cy="1200329"/>
          </a:xfrm>
          <a:prstGeom prst="rect">
            <a:avLst/>
          </a:prstGeom>
          <a:noFill/>
          <a:ln w="19050">
            <a:solidFill>
              <a:srgbClr val="C00000"/>
            </a:solidFill>
          </a:ln>
        </p:spPr>
        <p:txBody>
          <a:bodyPr wrap="square" rtlCol="0">
            <a:spAutoFit/>
          </a:bodyPr>
          <a:lstStyle/>
          <a:p>
            <a:pPr lvl="1"/>
            <a:r>
              <a:rPr lang="en-US" b="1" i="1" dirty="0"/>
              <a:t>Message: project has made adequate technical progress. Production is well underway and nearly complete for some WBS elements. Highlight achievements and problems/solutions.</a:t>
            </a:r>
          </a:p>
        </p:txBody>
      </p:sp>
      <p:pic>
        <p:nvPicPr>
          <p:cNvPr id="8" name="Picture 7">
            <a:extLst>
              <a:ext uri="{FF2B5EF4-FFF2-40B4-BE49-F238E27FC236}">
                <a16:creationId xmlns:a16="http://schemas.microsoft.com/office/drawing/2014/main" id="{36B159B8-9442-455D-924B-A3248B7707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2709" y="794431"/>
            <a:ext cx="2598479" cy="2091799"/>
          </a:xfrm>
          <a:prstGeom prst="rect">
            <a:avLst/>
          </a:prstGeom>
        </p:spPr>
      </p:pic>
      <p:sp>
        <p:nvSpPr>
          <p:cNvPr id="9" name="TextBox 8">
            <a:extLst>
              <a:ext uri="{FF2B5EF4-FFF2-40B4-BE49-F238E27FC236}">
                <a16:creationId xmlns:a16="http://schemas.microsoft.com/office/drawing/2014/main" id="{C09724C4-23E2-41D1-9A1A-4430CFB9725E}"/>
              </a:ext>
            </a:extLst>
          </p:cNvPr>
          <p:cNvSpPr txBox="1"/>
          <p:nvPr/>
        </p:nvSpPr>
        <p:spPr>
          <a:xfrm>
            <a:off x="4445150" y="1258710"/>
            <a:ext cx="3871265" cy="1015663"/>
          </a:xfrm>
          <a:prstGeom prst="rect">
            <a:avLst/>
          </a:prstGeom>
          <a:noFill/>
        </p:spPr>
        <p:txBody>
          <a:bodyPr wrap="square" rtlCol="0">
            <a:spAutoFit/>
          </a:bodyPr>
          <a:lstStyle/>
          <a:p>
            <a:r>
              <a:rPr lang="en-US" sz="1200" dirty="0"/>
              <a:t>If applicable, include summary Fabrication Status Pie Chart from the “Parts Status” Excel file in </a:t>
            </a:r>
            <a:r>
              <a:rPr lang="en-US" sz="1200" dirty="0" err="1"/>
              <a:t>FermiPoint</a:t>
            </a:r>
            <a:r>
              <a:rPr lang="en-US" sz="1200" dirty="0"/>
              <a:t> (update as needed, information there is from the last Review. CAM is responsible for updating the numbers in </a:t>
            </a:r>
            <a:r>
              <a:rPr lang="en-US" sz="1200" dirty="0" err="1"/>
              <a:t>Fermipoint</a:t>
            </a:r>
            <a:r>
              <a:rPr lang="en-US" sz="1200" dirty="0"/>
              <a:t>, and keep using the same format). </a:t>
            </a:r>
            <a:endParaRPr lang="en-US" sz="1200" dirty="0">
              <a:solidFill>
                <a:srgbClr val="FF0000"/>
              </a:solidFill>
            </a:endParaRPr>
          </a:p>
        </p:txBody>
      </p:sp>
      <p:cxnSp>
        <p:nvCxnSpPr>
          <p:cNvPr id="10" name="Straight Arrow Connector 9">
            <a:extLst>
              <a:ext uri="{FF2B5EF4-FFF2-40B4-BE49-F238E27FC236}">
                <a16:creationId xmlns:a16="http://schemas.microsoft.com/office/drawing/2014/main" id="{4BB88F25-01D0-465A-A7B1-B27A4CDC7F71}"/>
              </a:ext>
            </a:extLst>
          </p:cNvPr>
          <p:cNvCxnSpPr/>
          <p:nvPr/>
        </p:nvCxnSpPr>
        <p:spPr>
          <a:xfrm flipH="1">
            <a:off x="3979917" y="1489542"/>
            <a:ext cx="2880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B92ECE0A-63FB-6310-D690-9144E2B853EF}"/>
              </a:ext>
            </a:extLst>
          </p:cNvPr>
          <p:cNvSpPr txBox="1"/>
          <p:nvPr/>
        </p:nvSpPr>
        <p:spPr>
          <a:xfrm>
            <a:off x="7908076" y="-2605"/>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43252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302.X.YY: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467544" y="3212976"/>
            <a:ext cx="7920000" cy="1728192"/>
          </a:xfrm>
        </p:spPr>
        <p:txBody>
          <a:bodyPr>
            <a:normAutofit fontScale="77500" lnSpcReduction="20000"/>
          </a:bodyPr>
          <a:lstStyle/>
          <a:p>
            <a:r>
              <a:rPr lang="en-US" dirty="0"/>
              <a:t>List status of important WBS procurements:</a:t>
            </a:r>
          </a:p>
          <a:p>
            <a:pPr lvl="1"/>
            <a:r>
              <a:rPr lang="en-US" dirty="0"/>
              <a:t>Completed and executed</a:t>
            </a:r>
          </a:p>
          <a:p>
            <a:pPr lvl="1"/>
            <a:r>
              <a:rPr lang="en-US" dirty="0"/>
              <a:t>Upcoming</a:t>
            </a:r>
          </a:p>
          <a:p>
            <a:r>
              <a:rPr lang="en-US" dirty="0"/>
              <a:t>Mention exposure to Supply Chain Risks, Abnormal Escalation for upcoming procurements (if applicable) or issues with vendors (shipment?) with investigated solutions</a:t>
            </a:r>
          </a:p>
          <a:p>
            <a:endParaRPr lang="en-US" dirty="0"/>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18</a:t>
            </a:fld>
            <a:endParaRPr lang="fr-FR"/>
          </a:p>
        </p:txBody>
      </p:sp>
      <p:sp>
        <p:nvSpPr>
          <p:cNvPr id="6" name="TextBox 5">
            <a:extLst>
              <a:ext uri="{FF2B5EF4-FFF2-40B4-BE49-F238E27FC236}">
                <a16:creationId xmlns:a16="http://schemas.microsoft.com/office/drawing/2014/main" id="{029D0047-DB41-4EA5-A513-66CC55448203}"/>
              </a:ext>
            </a:extLst>
          </p:cNvPr>
          <p:cNvSpPr txBox="1"/>
          <p:nvPr/>
        </p:nvSpPr>
        <p:spPr>
          <a:xfrm>
            <a:off x="597964" y="5128213"/>
            <a:ext cx="7646004" cy="1200329"/>
          </a:xfrm>
          <a:prstGeom prst="rect">
            <a:avLst/>
          </a:prstGeom>
          <a:noFill/>
          <a:ln w="19050">
            <a:solidFill>
              <a:srgbClr val="C00000"/>
            </a:solidFill>
          </a:ln>
        </p:spPr>
        <p:txBody>
          <a:bodyPr wrap="square" rtlCol="0">
            <a:spAutoFit/>
          </a:bodyPr>
          <a:lstStyle/>
          <a:p>
            <a:pPr lvl="1"/>
            <a:r>
              <a:rPr lang="en-US" b="1" i="1" dirty="0"/>
              <a:t>Message: WBS procurements are on-track and being managed successfully; WBS procurement plan is clear, risk due to world-situation are understood; most procurements are done with fixed-price contracts in place.</a:t>
            </a:r>
          </a:p>
        </p:txBody>
      </p:sp>
      <p:pic>
        <p:nvPicPr>
          <p:cNvPr id="7" name="Picture 6">
            <a:extLst>
              <a:ext uri="{FF2B5EF4-FFF2-40B4-BE49-F238E27FC236}">
                <a16:creationId xmlns:a16="http://schemas.microsoft.com/office/drawing/2014/main" id="{A00BEEAF-7A09-465B-9835-CCA9349224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982" y="1141949"/>
            <a:ext cx="2009899" cy="1839017"/>
          </a:xfrm>
          <a:prstGeom prst="rect">
            <a:avLst/>
          </a:prstGeom>
        </p:spPr>
      </p:pic>
      <p:pic>
        <p:nvPicPr>
          <p:cNvPr id="8" name="Picture 7">
            <a:extLst>
              <a:ext uri="{FF2B5EF4-FFF2-40B4-BE49-F238E27FC236}">
                <a16:creationId xmlns:a16="http://schemas.microsoft.com/office/drawing/2014/main" id="{5B2C31A5-D8EC-445A-ABD6-A02D34849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4881" y="1141950"/>
            <a:ext cx="2009899" cy="1813322"/>
          </a:xfrm>
          <a:prstGeom prst="rect">
            <a:avLst/>
          </a:prstGeom>
        </p:spPr>
      </p:pic>
      <p:pic>
        <p:nvPicPr>
          <p:cNvPr id="10" name="Picture 9">
            <a:extLst>
              <a:ext uri="{FF2B5EF4-FFF2-40B4-BE49-F238E27FC236}">
                <a16:creationId xmlns:a16="http://schemas.microsoft.com/office/drawing/2014/main" id="{95C7F6C1-59D9-4FB9-A828-BBED2DDD83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4745" y="1147098"/>
            <a:ext cx="1849463" cy="1752531"/>
          </a:xfrm>
          <a:prstGeom prst="rect">
            <a:avLst/>
          </a:prstGeom>
        </p:spPr>
      </p:pic>
      <p:sp>
        <p:nvSpPr>
          <p:cNvPr id="11" name="TextBox 10">
            <a:extLst>
              <a:ext uri="{FF2B5EF4-FFF2-40B4-BE49-F238E27FC236}">
                <a16:creationId xmlns:a16="http://schemas.microsoft.com/office/drawing/2014/main" id="{7BC3005F-4283-4EAF-B6D3-A2B23D82C82C}"/>
              </a:ext>
            </a:extLst>
          </p:cNvPr>
          <p:cNvSpPr txBox="1"/>
          <p:nvPr/>
        </p:nvSpPr>
        <p:spPr>
          <a:xfrm>
            <a:off x="6850576" y="1492327"/>
            <a:ext cx="2016224" cy="1384995"/>
          </a:xfrm>
          <a:prstGeom prst="rect">
            <a:avLst/>
          </a:prstGeom>
          <a:noFill/>
        </p:spPr>
        <p:txBody>
          <a:bodyPr wrap="square" rtlCol="0">
            <a:spAutoFit/>
          </a:bodyPr>
          <a:lstStyle/>
          <a:p>
            <a:r>
              <a:rPr lang="en-US" sz="1200" dirty="0"/>
              <a:t>If applicable, include summary Procurement Status Pie Charts from the “Parts Status” Excel file in </a:t>
            </a:r>
            <a:r>
              <a:rPr lang="en-US" sz="1200" dirty="0" err="1"/>
              <a:t>FermiPoint</a:t>
            </a:r>
            <a:r>
              <a:rPr lang="en-US" sz="1200" dirty="0"/>
              <a:t> (update as needed, information there is from last Review)</a:t>
            </a:r>
          </a:p>
        </p:txBody>
      </p:sp>
      <p:cxnSp>
        <p:nvCxnSpPr>
          <p:cNvPr id="12" name="Straight Arrow Connector 11">
            <a:extLst>
              <a:ext uri="{FF2B5EF4-FFF2-40B4-BE49-F238E27FC236}">
                <a16:creationId xmlns:a16="http://schemas.microsoft.com/office/drawing/2014/main" id="{40E45201-B16B-4D43-BA3A-82AA57E5A0E7}"/>
              </a:ext>
            </a:extLst>
          </p:cNvPr>
          <p:cNvCxnSpPr>
            <a:cxnSpLocks/>
          </p:cNvCxnSpPr>
          <p:nvPr/>
        </p:nvCxnSpPr>
        <p:spPr>
          <a:xfrm flipH="1">
            <a:off x="6633043" y="2000158"/>
            <a:ext cx="1380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0811EE9-704D-99EE-B21F-C2F9FA481969}"/>
              </a:ext>
            </a:extLst>
          </p:cNvPr>
          <p:cNvSpPr txBox="1"/>
          <p:nvPr/>
        </p:nvSpPr>
        <p:spPr>
          <a:xfrm>
            <a:off x="7901058" y="6631"/>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322079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920000" cy="720000"/>
          </a:xfrm>
        </p:spPr>
        <p:txBody>
          <a:bodyPr/>
          <a:lstStyle/>
          <a:p>
            <a:r>
              <a:rPr lang="en-US" dirty="0"/>
              <a:t>WBS 302.X.YY: Schedule</a:t>
            </a:r>
          </a:p>
        </p:txBody>
      </p:sp>
      <p:sp>
        <p:nvSpPr>
          <p:cNvPr id="3" name="Content Placeholder 2"/>
          <p:cNvSpPr>
            <a:spLocks noGrp="1"/>
          </p:cNvSpPr>
          <p:nvPr>
            <p:ph idx="1"/>
          </p:nvPr>
        </p:nvSpPr>
        <p:spPr>
          <a:xfrm>
            <a:off x="612000" y="813345"/>
            <a:ext cx="7920000" cy="4248472"/>
          </a:xfrm>
        </p:spPr>
        <p:txBody>
          <a:bodyPr>
            <a:normAutofit fontScale="92500" lnSpcReduction="10000"/>
          </a:bodyPr>
          <a:lstStyle/>
          <a:p>
            <a:r>
              <a:rPr lang="en-US" dirty="0"/>
              <a:t>A “Schedule Cartoon” will be provided for the overall L2 activity (Magnets and Cavities). Highlight where your L3 activities fit in the overall schedule.</a:t>
            </a:r>
          </a:p>
          <a:p>
            <a:pPr lvl="1"/>
            <a:r>
              <a:rPr lang="en-US" dirty="0"/>
              <a:t>Be prepared to defend critical dates </a:t>
            </a:r>
          </a:p>
          <a:p>
            <a:pPr lvl="2"/>
            <a:r>
              <a:rPr lang="en-US" dirty="0"/>
              <a:t>Completion of Prototypes, Start of Production, Completion of Production, DOE milestones (CD-1, CD-3a, CD-2, CD-3b, CD-3, “Project” CD-4, DOE ”CD-4”)</a:t>
            </a:r>
          </a:p>
          <a:p>
            <a:pPr lvl="1"/>
            <a:r>
              <a:rPr lang="en-US" dirty="0"/>
              <a:t>Be aware and highlight critical milestones (see next slide), show ownership and explain significant slippages.</a:t>
            </a:r>
          </a:p>
          <a:p>
            <a:r>
              <a:rPr lang="en-US" dirty="0"/>
              <a:t>Should you be part of the Critical Path (ask your L2) show that you know and understand the implications.</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19</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a:t>Lab</a:t>
            </a:r>
          </a:p>
          <a:p>
            <a:r>
              <a:rPr lang="en-US" sz="1600"/>
              <a:t>Logo</a:t>
            </a:r>
          </a:p>
        </p:txBody>
      </p:sp>
      <p:sp>
        <p:nvSpPr>
          <p:cNvPr id="7" name="TextBox 6">
            <a:extLst>
              <a:ext uri="{FF2B5EF4-FFF2-40B4-BE49-F238E27FC236}">
                <a16:creationId xmlns:a16="http://schemas.microsoft.com/office/drawing/2014/main" id="{094AA626-2717-49A5-9C49-DFB0C8C38F22}"/>
              </a:ext>
            </a:extLst>
          </p:cNvPr>
          <p:cNvSpPr txBox="1"/>
          <p:nvPr/>
        </p:nvSpPr>
        <p:spPr>
          <a:xfrm>
            <a:off x="1259632" y="5121325"/>
            <a:ext cx="7200360" cy="923330"/>
          </a:xfrm>
          <a:prstGeom prst="rect">
            <a:avLst/>
          </a:prstGeom>
          <a:noFill/>
          <a:ln w="19050">
            <a:solidFill>
              <a:srgbClr val="C00000"/>
            </a:solidFill>
          </a:ln>
        </p:spPr>
        <p:txBody>
          <a:bodyPr wrap="square" rtlCol="0">
            <a:spAutoFit/>
          </a:bodyPr>
          <a:lstStyle/>
          <a:p>
            <a:pPr lvl="1"/>
            <a:r>
              <a:rPr lang="en-US" b="1" i="1" dirty="0"/>
              <a:t>Message: WBS schedule is clear and consistent with overall schedule. You are aware of Critical Path and major milestones and can explain slippages (if applicable). </a:t>
            </a: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D8538B3-7186-8A58-5132-1E457481DF4E}"/>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200719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45" y="0"/>
            <a:ext cx="8434800" cy="720000"/>
          </a:xfrm>
        </p:spPr>
        <p:txBody>
          <a:bodyPr/>
          <a:lstStyle/>
          <a:p>
            <a:r>
              <a:rPr lang="en-US" dirty="0"/>
              <a:t>Charges for AUP DOE IPR</a:t>
            </a:r>
            <a:endParaRPr lang="en-US" i="1" dirty="0"/>
          </a:p>
        </p:txBody>
      </p:sp>
      <p:sp>
        <p:nvSpPr>
          <p:cNvPr id="4" name="Slide Number Placeholder 3"/>
          <p:cNvSpPr>
            <a:spLocks noGrp="1"/>
          </p:cNvSpPr>
          <p:nvPr>
            <p:ph type="sldNum" sz="quarter" idx="12"/>
          </p:nvPr>
        </p:nvSpPr>
        <p:spPr/>
        <p:txBody>
          <a:bodyPr/>
          <a:lstStyle/>
          <a:p>
            <a:fld id="{BFDCA1C4-9514-7B4F-976F-D92F7E296653}" type="slidenum">
              <a:rPr lang="fr-FR" smtClean="0">
                <a:solidFill>
                  <a:schemeClr val="bg1"/>
                </a:solidFill>
              </a:rPr>
              <a:pPr/>
              <a:t>2</a:t>
            </a:fld>
            <a:endParaRPr lang="fr-FR" dirty="0">
              <a:solidFill>
                <a:schemeClr val="bg1"/>
              </a:solidFill>
            </a:endParaRPr>
          </a:p>
        </p:txBody>
      </p:sp>
      <p:pic>
        <p:nvPicPr>
          <p:cNvPr id="5" name="Picture 4">
            <a:extLst>
              <a:ext uri="{FF2B5EF4-FFF2-40B4-BE49-F238E27FC236}">
                <a16:creationId xmlns:a16="http://schemas.microsoft.com/office/drawing/2014/main" id="{A99FB04C-268F-3655-1D49-FBDF48DB0BEF}"/>
              </a:ext>
            </a:extLst>
          </p:cNvPr>
          <p:cNvPicPr>
            <a:picLocks noChangeAspect="1"/>
          </p:cNvPicPr>
          <p:nvPr/>
        </p:nvPicPr>
        <p:blipFill>
          <a:blip r:embed="rId2"/>
          <a:stretch>
            <a:fillRect/>
          </a:stretch>
        </p:blipFill>
        <p:spPr>
          <a:xfrm>
            <a:off x="624045" y="1052736"/>
            <a:ext cx="3600400" cy="4936397"/>
          </a:xfrm>
          <a:prstGeom prst="rect">
            <a:avLst/>
          </a:prstGeom>
        </p:spPr>
      </p:pic>
      <p:pic>
        <p:nvPicPr>
          <p:cNvPr id="7" name="Picture 6">
            <a:extLst>
              <a:ext uri="{FF2B5EF4-FFF2-40B4-BE49-F238E27FC236}">
                <a16:creationId xmlns:a16="http://schemas.microsoft.com/office/drawing/2014/main" id="{93B8461E-04D1-8D7B-9F45-67F6B0194EEA}"/>
              </a:ext>
            </a:extLst>
          </p:cNvPr>
          <p:cNvPicPr>
            <a:picLocks noChangeAspect="1"/>
          </p:cNvPicPr>
          <p:nvPr/>
        </p:nvPicPr>
        <p:blipFill>
          <a:blip r:embed="rId3"/>
          <a:stretch>
            <a:fillRect/>
          </a:stretch>
        </p:blipFill>
        <p:spPr>
          <a:xfrm>
            <a:off x="4582443" y="1231553"/>
            <a:ext cx="3888432" cy="5099027"/>
          </a:xfrm>
          <a:prstGeom prst="rect">
            <a:avLst/>
          </a:prstGeom>
        </p:spPr>
      </p:pic>
      <p:sp>
        <p:nvSpPr>
          <p:cNvPr id="9" name="Content Placeholder 2">
            <a:extLst>
              <a:ext uri="{FF2B5EF4-FFF2-40B4-BE49-F238E27FC236}">
                <a16:creationId xmlns:a16="http://schemas.microsoft.com/office/drawing/2014/main" id="{7FCCB80C-BD1A-710B-E8D4-C00B140886A9}"/>
              </a:ext>
            </a:extLst>
          </p:cNvPr>
          <p:cNvSpPr>
            <a:spLocks noGrp="1"/>
          </p:cNvSpPr>
          <p:nvPr>
            <p:ph idx="1"/>
          </p:nvPr>
        </p:nvSpPr>
        <p:spPr>
          <a:xfrm>
            <a:off x="4639399" y="3428999"/>
            <a:ext cx="4189474" cy="2197447"/>
          </a:xfrm>
        </p:spPr>
        <p:txBody>
          <a:bodyPr>
            <a:normAutofit fontScale="70000" lnSpcReduction="20000"/>
          </a:bodyPr>
          <a:lstStyle/>
          <a:p>
            <a:r>
              <a:rPr lang="en-US" dirty="0"/>
              <a:t>No Surprises in Charges, “standard” Charges for an IPR DOE review</a:t>
            </a:r>
          </a:p>
          <a:p>
            <a:r>
              <a:rPr lang="en-US" dirty="0"/>
              <a:t>There will be no Director’s Review</a:t>
            </a:r>
          </a:p>
          <a:p>
            <a:r>
              <a:rPr lang="en-US" dirty="0"/>
              <a:t>First and foremost, we need to insure we are addressing and answering the Charges</a:t>
            </a:r>
          </a:p>
          <a:p>
            <a:endParaRPr lang="en-US" dirty="0"/>
          </a:p>
          <a:p>
            <a:endParaRPr lang="en-US" dirty="0"/>
          </a:p>
          <a:p>
            <a:endParaRPr lang="en-US" dirty="0"/>
          </a:p>
          <a:p>
            <a:endParaRPr lang="en-US" dirty="0"/>
          </a:p>
          <a:p>
            <a:pPr marL="0" indent="0">
              <a:buNone/>
            </a:pPr>
            <a:endParaRPr lang="en-US" dirty="0"/>
          </a:p>
        </p:txBody>
      </p:sp>
      <p:sp>
        <p:nvSpPr>
          <p:cNvPr id="3" name="Footer Placeholder 9">
            <a:extLst>
              <a:ext uri="{FF2B5EF4-FFF2-40B4-BE49-F238E27FC236}">
                <a16:creationId xmlns:a16="http://schemas.microsoft.com/office/drawing/2014/main" id="{F96E377E-45E4-AC42-AA9E-4D2A59B20FBD}"/>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Tree>
    <p:extLst>
      <p:ext uri="{BB962C8B-B14F-4D97-AF65-F5344CB8AC3E}">
        <p14:creationId xmlns:p14="http://schemas.microsoft.com/office/powerpoint/2010/main" val="112506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4C22-2754-5830-1CD6-D17C231A8DBC}"/>
              </a:ext>
            </a:extLst>
          </p:cNvPr>
          <p:cNvSpPr>
            <a:spLocks noGrp="1"/>
          </p:cNvSpPr>
          <p:nvPr>
            <p:ph type="title"/>
          </p:nvPr>
        </p:nvSpPr>
        <p:spPr/>
        <p:txBody>
          <a:bodyPr/>
          <a:lstStyle/>
          <a:p>
            <a:r>
              <a:rPr lang="en-US" dirty="0"/>
              <a:t>WBS 302.X.YY: Milestones</a:t>
            </a:r>
          </a:p>
        </p:txBody>
      </p:sp>
      <p:sp>
        <p:nvSpPr>
          <p:cNvPr id="3" name="Content Placeholder 2">
            <a:extLst>
              <a:ext uri="{FF2B5EF4-FFF2-40B4-BE49-F238E27FC236}">
                <a16:creationId xmlns:a16="http://schemas.microsoft.com/office/drawing/2014/main" id="{28A7C5B8-DB37-EC77-AA2E-5D6B3965C26C}"/>
              </a:ext>
            </a:extLst>
          </p:cNvPr>
          <p:cNvSpPr>
            <a:spLocks noGrp="1"/>
          </p:cNvSpPr>
          <p:nvPr>
            <p:ph idx="1"/>
          </p:nvPr>
        </p:nvSpPr>
        <p:spPr>
          <a:xfrm>
            <a:off x="5364088" y="1340768"/>
            <a:ext cx="3322712" cy="4608512"/>
          </a:xfrm>
        </p:spPr>
        <p:txBody>
          <a:bodyPr>
            <a:normAutofit fontScale="62500" lnSpcReduction="20000"/>
          </a:bodyPr>
          <a:lstStyle/>
          <a:p>
            <a:r>
              <a:rPr lang="en-US" dirty="0"/>
              <a:t>In L2 Presentations, mention any PEP T1/T2 Milestones that have been breached in the working schedule in your WBS (see table), explain reasons and expectations of further delays going forward.</a:t>
            </a:r>
          </a:p>
          <a:p>
            <a:pPr lvl="1"/>
            <a:r>
              <a:rPr lang="en-US" dirty="0"/>
              <a:t>Remember, T2 Milestones are Federal Project Director Milestones and had a 6-month reporting float at the time of </a:t>
            </a:r>
            <a:r>
              <a:rPr lang="en-US" dirty="0" err="1"/>
              <a:t>rebaseline</a:t>
            </a:r>
            <a:r>
              <a:rPr lang="en-US" dirty="0"/>
              <a:t>. T1 Milestones are DOE Program Milestones and had a 12-month reporting float.</a:t>
            </a:r>
          </a:p>
          <a:p>
            <a:pPr lvl="1"/>
            <a:r>
              <a:rPr lang="en-US" dirty="0"/>
              <a:t>Differentiate between delays due to activities added to the WBS (e.g., coils/magnet added for CA01 acceptance) and delays due to WBS execution performance (e.g., CM02 capillary reworks).</a:t>
            </a:r>
          </a:p>
        </p:txBody>
      </p:sp>
      <p:sp>
        <p:nvSpPr>
          <p:cNvPr id="4" name="Slide Number Placeholder 3">
            <a:extLst>
              <a:ext uri="{FF2B5EF4-FFF2-40B4-BE49-F238E27FC236}">
                <a16:creationId xmlns:a16="http://schemas.microsoft.com/office/drawing/2014/main" id="{0A81A307-5794-C94E-EE34-3CBE843E0C1F}"/>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5" name="Footer Placeholder 4">
            <a:extLst>
              <a:ext uri="{FF2B5EF4-FFF2-40B4-BE49-F238E27FC236}">
                <a16:creationId xmlns:a16="http://schemas.microsoft.com/office/drawing/2014/main" id="{586300EF-7949-8304-1928-FB8BE66D4AD8}"/>
              </a:ext>
            </a:extLst>
          </p:cNvPr>
          <p:cNvSpPr>
            <a:spLocks noGrp="1"/>
          </p:cNvSpPr>
          <p:nvPr>
            <p:ph type="ftr" sz="quarter" idx="3"/>
          </p:nvPr>
        </p:nvSpPr>
        <p:spPr/>
        <p:txBody>
          <a:bodyPr/>
          <a:lstStyle/>
          <a:p>
            <a:r>
              <a:rPr lang="en-US"/>
              <a:t>HL-LHC AUP DOE IPR  – July 23–25, 2024</a:t>
            </a:r>
            <a:endParaRPr lang="en-GB" dirty="0"/>
          </a:p>
        </p:txBody>
      </p:sp>
      <p:graphicFrame>
        <p:nvGraphicFramePr>
          <p:cNvPr id="11" name="Table 10">
            <a:extLst>
              <a:ext uri="{FF2B5EF4-FFF2-40B4-BE49-F238E27FC236}">
                <a16:creationId xmlns:a16="http://schemas.microsoft.com/office/drawing/2014/main" id="{9AE0FB2C-7943-2F79-CD3A-B9543EDB7119}"/>
              </a:ext>
            </a:extLst>
          </p:cNvPr>
          <p:cNvGraphicFramePr>
            <a:graphicFrameLocks noGrp="1"/>
          </p:cNvGraphicFramePr>
          <p:nvPr>
            <p:extLst>
              <p:ext uri="{D42A27DB-BD31-4B8C-83A1-F6EECF244321}">
                <p14:modId xmlns:p14="http://schemas.microsoft.com/office/powerpoint/2010/main" val="3886170581"/>
              </p:ext>
            </p:extLst>
          </p:nvPr>
        </p:nvGraphicFramePr>
        <p:xfrm>
          <a:off x="367247" y="1334699"/>
          <a:ext cx="4869532" cy="4535805"/>
        </p:xfrm>
        <a:graphic>
          <a:graphicData uri="http://schemas.openxmlformats.org/drawingml/2006/table">
            <a:tbl>
              <a:tblPr/>
              <a:tblGrid>
                <a:gridCol w="3744513">
                  <a:extLst>
                    <a:ext uri="{9D8B030D-6E8A-4147-A177-3AD203B41FA5}">
                      <a16:colId xmlns:a16="http://schemas.microsoft.com/office/drawing/2014/main" val="21477525"/>
                    </a:ext>
                  </a:extLst>
                </a:gridCol>
                <a:gridCol w="1125019">
                  <a:extLst>
                    <a:ext uri="{9D8B030D-6E8A-4147-A177-3AD203B41FA5}">
                      <a16:colId xmlns:a16="http://schemas.microsoft.com/office/drawing/2014/main" val="965578672"/>
                    </a:ext>
                  </a:extLst>
                </a:gridCol>
              </a:tblGrid>
              <a:tr h="190500">
                <a:tc>
                  <a:txBody>
                    <a:bodyPr/>
                    <a:lstStyle/>
                    <a:p>
                      <a:pPr algn="ctr" fontAlgn="b"/>
                      <a:r>
                        <a:rPr lang="en-US" sz="1100" b="1" i="0" u="none" strike="noStrike" dirty="0">
                          <a:solidFill>
                            <a:srgbClr val="000000"/>
                          </a:solidFill>
                          <a:effectLst/>
                          <a:latin typeface="Calibri" panose="020F0502020204030204" pitchFamily="34" charset="0"/>
                        </a:rPr>
                        <a:t>T1/T2 Remaining Milestones</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PEP Date</a:t>
                      </a:r>
                    </a:p>
                  </a:txBody>
                  <a:tcPr marL="9525" marR="9525" marT="9525" marB="0" anchor="b">
                    <a:lnL>
                      <a:noFill/>
                    </a:lnL>
                    <a:lnR>
                      <a:noFill/>
                    </a:lnR>
                    <a:lnT>
                      <a:noFill/>
                    </a:lnT>
                    <a:lnB>
                      <a:noFill/>
                    </a:lnB>
                    <a:solidFill>
                      <a:schemeClr val="bg1">
                        <a:lumMod val="85000"/>
                      </a:schemeClr>
                    </a:solidFill>
                  </a:tcPr>
                </a:tc>
                <a:extLst>
                  <a:ext uri="{0D108BD9-81ED-4DB2-BD59-A6C34878D82A}">
                    <a16:rowId xmlns:a16="http://schemas.microsoft.com/office/drawing/2014/main" val="2144211228"/>
                  </a:ext>
                </a:extLst>
              </a:tr>
              <a:tr h="190500">
                <a:tc>
                  <a:txBody>
                    <a:bodyPr/>
                    <a:lstStyle/>
                    <a:p>
                      <a:pPr algn="l" fontAlgn="b"/>
                      <a:r>
                        <a:rPr lang="en-US" sz="1100" b="0" i="0" u="none" strike="noStrike" dirty="0">
                          <a:solidFill>
                            <a:srgbClr val="000000"/>
                          </a:solidFill>
                          <a:effectLst/>
                          <a:latin typeface="Calibri" panose="020F0502020204030204" pitchFamily="34" charset="0"/>
                        </a:rPr>
                        <a:t>T1:Shipment of 08 Dressed Cavities to CERN Completed</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15-Aug-25</a:t>
                      </a:r>
                    </a:p>
                  </a:txBody>
                  <a:tcPr marL="9525" marR="9525" marT="9525"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74026584"/>
                  </a:ext>
                </a:extLst>
              </a:tr>
              <a:tr h="190500">
                <a:tc>
                  <a:txBody>
                    <a:bodyPr/>
                    <a:lstStyle/>
                    <a:p>
                      <a:pPr algn="l" fontAlgn="b"/>
                      <a:r>
                        <a:rPr lang="en-US" sz="1100" b="0" i="0" u="none" strike="noStrike" dirty="0">
                          <a:solidFill>
                            <a:srgbClr val="000000"/>
                          </a:solidFill>
                          <a:effectLst/>
                          <a:latin typeface="Calibri" panose="020F0502020204030204" pitchFamily="34" charset="0"/>
                        </a:rPr>
                        <a:t>T1:Shipment of 10 Dressed Cavities to CERN Completed</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26-Nov-25</a:t>
                      </a:r>
                    </a:p>
                  </a:txBody>
                  <a:tcPr marL="9525" marR="9525" marT="9525"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494433"/>
                  </a:ext>
                </a:extLst>
              </a:tr>
              <a:tr h="190500">
                <a:tc>
                  <a:txBody>
                    <a:bodyPr/>
                    <a:lstStyle/>
                    <a:p>
                      <a:pPr algn="l" fontAlgn="b"/>
                      <a:r>
                        <a:rPr lang="en-US" sz="1100" b="0" i="0" u="none" strike="noStrike" dirty="0">
                          <a:solidFill>
                            <a:srgbClr val="000000"/>
                          </a:solidFill>
                          <a:effectLst/>
                          <a:latin typeface="Calibri" panose="020F0502020204030204" pitchFamily="34" charset="0"/>
                        </a:rPr>
                        <a:t>T1:Shipment Q1/Q3 </a:t>
                      </a:r>
                      <a:r>
                        <a:rPr lang="en-US" sz="1100" b="0" i="0" u="none" strike="noStrike" dirty="0" err="1">
                          <a:solidFill>
                            <a:srgbClr val="000000"/>
                          </a:solidFill>
                          <a:effectLst/>
                          <a:latin typeface="Calibri" panose="020F0502020204030204" pitchFamily="34" charset="0"/>
                        </a:rPr>
                        <a:t>Cryo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Ass'y</a:t>
                      </a:r>
                      <a:r>
                        <a:rPr lang="en-US" sz="1100" b="0" i="0" u="none" strike="noStrike" dirty="0">
                          <a:solidFill>
                            <a:srgbClr val="000000"/>
                          </a:solidFill>
                          <a:effectLst/>
                          <a:latin typeface="Calibri" panose="020F0502020204030204" pitchFamily="34" charset="0"/>
                        </a:rPr>
                        <a:t> 08 to CERN Completed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12-Nov-26</a:t>
                      </a:r>
                    </a:p>
                  </a:txBody>
                  <a:tcPr marL="9525" marR="9525" marT="9525"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255463447"/>
                  </a:ext>
                </a:extLst>
              </a:tr>
              <a:tr h="190500">
                <a:tc>
                  <a:txBody>
                    <a:bodyPr/>
                    <a:lstStyle/>
                    <a:p>
                      <a:pPr algn="l" fontAlgn="b"/>
                      <a:r>
                        <a:rPr lang="en-US" sz="1100" b="0" i="0" u="none" strike="noStrike" dirty="0">
                          <a:solidFill>
                            <a:srgbClr val="000000"/>
                          </a:solidFill>
                          <a:effectLst/>
                          <a:latin typeface="Calibri" panose="020F0502020204030204" pitchFamily="34" charset="0"/>
                        </a:rPr>
                        <a:t>T1:Shipment Q1/Q3 </a:t>
                      </a:r>
                      <a:r>
                        <a:rPr lang="en-US" sz="1100" b="0" i="0" u="none" strike="noStrike" dirty="0" err="1">
                          <a:solidFill>
                            <a:srgbClr val="000000"/>
                          </a:solidFill>
                          <a:effectLst/>
                          <a:latin typeface="Calibri" panose="020F0502020204030204" pitchFamily="34" charset="0"/>
                        </a:rPr>
                        <a:t>Cryo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Ass'y</a:t>
                      </a:r>
                      <a:r>
                        <a:rPr lang="en-US" sz="1100" b="0" i="0" u="none" strike="noStrike" dirty="0">
                          <a:solidFill>
                            <a:srgbClr val="000000"/>
                          </a:solidFill>
                          <a:effectLst/>
                          <a:latin typeface="Calibri" panose="020F0502020204030204" pitchFamily="34" charset="0"/>
                        </a:rPr>
                        <a:t> 10 to CERN Completed</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13-Aug-27</a:t>
                      </a:r>
                    </a:p>
                  </a:txBody>
                  <a:tcPr marL="9525" marR="9525" marT="9525"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147749383"/>
                  </a:ext>
                </a:extLst>
              </a:tr>
              <a:tr h="190500">
                <a:tc>
                  <a:txBody>
                    <a:bodyPr/>
                    <a:lstStyle/>
                    <a:p>
                      <a:pPr algn="l" fontAlgn="b"/>
                      <a:r>
                        <a:rPr lang="en-US" sz="1100" b="0" i="0" u="none" strike="noStrike" dirty="0">
                          <a:solidFill>
                            <a:srgbClr val="000000"/>
                          </a:solidFill>
                          <a:effectLst/>
                          <a:latin typeface="Calibri" panose="020F0502020204030204" pitchFamily="34" charset="0"/>
                        </a:rPr>
                        <a:t>T1:CD-4:Approve Project Completion</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04-Jan-28</a:t>
                      </a:r>
                    </a:p>
                  </a:txBody>
                  <a:tcPr marL="9525" marR="9525" marT="9525"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42111421"/>
                  </a:ext>
                </a:extLst>
              </a:tr>
              <a:tr h="190500">
                <a:tc>
                  <a:txBody>
                    <a:bodyPr/>
                    <a:lstStyle/>
                    <a:p>
                      <a:pPr algn="l" fontAlgn="b"/>
                      <a:r>
                        <a:rPr lang="en-US" sz="1100" b="0" i="0" u="none" strike="noStrike" dirty="0">
                          <a:solidFill>
                            <a:srgbClr val="000000"/>
                          </a:solidFill>
                          <a:effectLst/>
                          <a:latin typeface="Calibri" panose="020F0502020204030204" pitchFamily="34" charset="0"/>
                        </a:rPr>
                        <a:t>T2:Receipt of Bare Cavity Series</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26-Jun-2024</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873077763"/>
                  </a:ext>
                </a:extLst>
              </a:tr>
              <a:tr h="190500">
                <a:tc>
                  <a:txBody>
                    <a:bodyPr/>
                    <a:lstStyle/>
                    <a:p>
                      <a:pPr algn="l" fontAlgn="b"/>
                      <a:r>
                        <a:rPr lang="fr-FR" sz="1100" b="0" i="0" u="none" strike="noStrike" dirty="0">
                          <a:solidFill>
                            <a:srgbClr val="000000"/>
                          </a:solidFill>
                          <a:effectLst/>
                          <a:latin typeface="Calibri" panose="020F0502020204030204" pitchFamily="34" charset="0"/>
                        </a:rPr>
                        <a:t>T2:Bare </a:t>
                      </a:r>
                      <a:r>
                        <a:rPr lang="fr-FR" sz="1100" b="0" i="0" u="none" strike="noStrike" dirty="0" err="1">
                          <a:solidFill>
                            <a:srgbClr val="000000"/>
                          </a:solidFill>
                          <a:effectLst/>
                          <a:latin typeface="Calibri" panose="020F0502020204030204" pitchFamily="34" charset="0"/>
                        </a:rPr>
                        <a:t>Cavities</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Fab</a:t>
                      </a:r>
                      <a:r>
                        <a:rPr lang="fr-FR" sz="1100" b="0" i="0" u="none" strike="noStrike" dirty="0">
                          <a:solidFill>
                            <a:srgbClr val="000000"/>
                          </a:solidFill>
                          <a:effectLst/>
                          <a:latin typeface="Calibri" panose="020F0502020204030204" pitchFamily="34" charset="0"/>
                        </a:rPr>
                        <a:t>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26-Jun-2024</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36515231"/>
                  </a:ext>
                </a:extLst>
              </a:tr>
              <a:tr h="190500">
                <a:tc>
                  <a:txBody>
                    <a:bodyPr/>
                    <a:lstStyle/>
                    <a:p>
                      <a:pPr algn="l" fontAlgn="b"/>
                      <a:r>
                        <a:rPr lang="en-US" sz="1100" b="0" i="0" u="none" strike="noStrike" dirty="0">
                          <a:solidFill>
                            <a:srgbClr val="000000"/>
                          </a:solidFill>
                          <a:effectLst/>
                          <a:latin typeface="Calibri" panose="020F0502020204030204" pitchFamily="34" charset="0"/>
                        </a:rPr>
                        <a:t>T2:Bare Cavities Processing &amp; Test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18-Nov-2024</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13419049"/>
                  </a:ext>
                </a:extLst>
              </a:tr>
              <a:tr h="190500">
                <a:tc>
                  <a:txBody>
                    <a:bodyPr/>
                    <a:lstStyle/>
                    <a:p>
                      <a:pPr algn="l" fontAlgn="b"/>
                      <a:r>
                        <a:rPr lang="en-US" sz="1100" b="0" i="0" u="none" strike="noStrike" dirty="0">
                          <a:solidFill>
                            <a:srgbClr val="000000"/>
                          </a:solidFill>
                          <a:effectLst/>
                          <a:latin typeface="Calibri" panose="020F0502020204030204" pitchFamily="34" charset="0"/>
                        </a:rPr>
                        <a:t>T2:Coil Production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10-Apr-2024</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53665542"/>
                  </a:ext>
                </a:extLst>
              </a:tr>
              <a:tr h="190500">
                <a:tc>
                  <a:txBody>
                    <a:bodyPr/>
                    <a:lstStyle/>
                    <a:p>
                      <a:pPr algn="l" fontAlgn="b"/>
                      <a:r>
                        <a:rPr lang="en-US" sz="1100" b="0" i="0" u="none" strike="noStrike" dirty="0">
                          <a:solidFill>
                            <a:srgbClr val="000000"/>
                          </a:solidFill>
                          <a:effectLst/>
                          <a:latin typeface="Calibri" panose="020F0502020204030204" pitchFamily="34" charset="0"/>
                        </a:rPr>
                        <a:t>T2:Shipment of 08 Dressed Cavities to TRIUMF Completed</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17-Feb-2025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761163306"/>
                  </a:ext>
                </a:extLst>
              </a:tr>
              <a:tr h="190500">
                <a:tc>
                  <a:txBody>
                    <a:bodyPr/>
                    <a:lstStyle/>
                    <a:p>
                      <a:pPr algn="l" fontAlgn="b"/>
                      <a:r>
                        <a:rPr lang="en-US" sz="1100" b="0" i="0" u="none" strike="noStrike" dirty="0">
                          <a:solidFill>
                            <a:srgbClr val="000000"/>
                          </a:solidFill>
                          <a:effectLst/>
                          <a:latin typeface="Calibri" panose="020F0502020204030204" pitchFamily="34" charset="0"/>
                        </a:rPr>
                        <a:t>T2:Dressed Cavities Fab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17-Mar-2025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605758838"/>
                  </a:ext>
                </a:extLst>
              </a:tr>
              <a:tr h="190500">
                <a:tc>
                  <a:txBody>
                    <a:bodyPr/>
                    <a:lstStyle/>
                    <a:p>
                      <a:pPr algn="l" fontAlgn="b"/>
                      <a:r>
                        <a:rPr lang="en-US" sz="1100" b="0" i="0" u="none" strike="noStrike" dirty="0">
                          <a:solidFill>
                            <a:srgbClr val="000000"/>
                          </a:solidFill>
                          <a:effectLst/>
                          <a:latin typeface="Calibri" panose="020F0502020204030204" pitchFamily="34" charset="0"/>
                        </a:rPr>
                        <a:t>T2:Dressed Cavities Processing &amp; Test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29-Apr-2025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437112432"/>
                  </a:ext>
                </a:extLst>
              </a:tr>
              <a:tr h="190500">
                <a:tc>
                  <a:txBody>
                    <a:bodyPr/>
                    <a:lstStyle/>
                    <a:p>
                      <a:pPr algn="l" fontAlgn="b"/>
                      <a:r>
                        <a:rPr lang="en-US" sz="1100" b="0" i="0" u="none" strike="noStrike" dirty="0">
                          <a:solidFill>
                            <a:srgbClr val="000000"/>
                          </a:solidFill>
                          <a:effectLst/>
                          <a:latin typeface="Calibri" panose="020F0502020204030204" pitchFamily="34" charset="0"/>
                        </a:rPr>
                        <a:t>T2:Shipment of 10 Dressed Cavities to TRIUMF Completed</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27-May-2025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54818002"/>
                  </a:ext>
                </a:extLst>
              </a:tr>
              <a:tr h="190500">
                <a:tc>
                  <a:txBody>
                    <a:bodyPr/>
                    <a:lstStyle/>
                    <a:p>
                      <a:pPr algn="l" fontAlgn="b"/>
                      <a:r>
                        <a:rPr lang="en-US" sz="1100" b="0" i="0" u="none" strike="noStrike" dirty="0">
                          <a:solidFill>
                            <a:srgbClr val="000000"/>
                          </a:solidFill>
                          <a:effectLst/>
                          <a:latin typeface="Calibri" panose="020F0502020204030204" pitchFamily="34" charset="0"/>
                        </a:rPr>
                        <a:t>T2:Magnet Production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3-Mar-2025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47002721"/>
                  </a:ext>
                </a:extLst>
              </a:tr>
              <a:tr h="190500">
                <a:tc>
                  <a:txBody>
                    <a:bodyPr/>
                    <a:lstStyle/>
                    <a:p>
                      <a:pPr algn="l" fontAlgn="b"/>
                      <a:r>
                        <a:rPr lang="en-US" sz="1100" b="0" i="0" u="none" strike="noStrike" dirty="0">
                          <a:solidFill>
                            <a:srgbClr val="000000"/>
                          </a:solidFill>
                          <a:effectLst/>
                          <a:latin typeface="Calibri" panose="020F0502020204030204" pitchFamily="34" charset="0"/>
                        </a:rPr>
                        <a:t>T2:Key Performance Parameters for Crab Cavities Achieved</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a:solidFill>
                            <a:srgbClr val="000000"/>
                          </a:solidFill>
                          <a:effectLst/>
                          <a:latin typeface="Calibri" panose="020F0502020204030204" pitchFamily="34" charset="0"/>
                        </a:rPr>
                        <a:t>30-Jul-2025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6249260"/>
                  </a:ext>
                </a:extLst>
              </a:tr>
              <a:tr h="190500">
                <a:tc>
                  <a:txBody>
                    <a:bodyPr/>
                    <a:lstStyle/>
                    <a:p>
                      <a:pPr algn="l" fontAlgn="b"/>
                      <a:r>
                        <a:rPr lang="en-US" sz="1100" b="0" i="0" u="none" strike="noStrike" dirty="0">
                          <a:solidFill>
                            <a:srgbClr val="000000"/>
                          </a:solidFill>
                          <a:effectLst/>
                          <a:latin typeface="Calibri" panose="020F0502020204030204" pitchFamily="34" charset="0"/>
                        </a:rPr>
                        <a:t>T2:Cold Mass Production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7-Jul-2025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61977256"/>
                  </a:ext>
                </a:extLst>
              </a:tr>
              <a:tr h="190500">
                <a:tc>
                  <a:txBody>
                    <a:bodyPr/>
                    <a:lstStyle/>
                    <a:p>
                      <a:pPr algn="l" fontAlgn="b"/>
                      <a:r>
                        <a:rPr lang="en-US" sz="1100" b="0" i="0" u="none" strike="noStrike" dirty="0">
                          <a:solidFill>
                            <a:srgbClr val="000000"/>
                          </a:solidFill>
                          <a:effectLst/>
                          <a:latin typeface="Calibri" panose="020F0502020204030204" pitchFamily="34" charset="0"/>
                        </a:rPr>
                        <a:t>T2:Shipment Q1/Q3 </a:t>
                      </a:r>
                      <a:r>
                        <a:rPr lang="en-US" sz="1100" b="0" i="0" u="none" strike="noStrike" dirty="0" err="1">
                          <a:solidFill>
                            <a:srgbClr val="000000"/>
                          </a:solidFill>
                          <a:effectLst/>
                          <a:latin typeface="Calibri" panose="020F0502020204030204" pitchFamily="34" charset="0"/>
                        </a:rPr>
                        <a:t>Cryo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Ass'y</a:t>
                      </a:r>
                      <a:r>
                        <a:rPr lang="en-US" sz="1100" b="0" i="0" u="none" strike="noStrike" dirty="0">
                          <a:solidFill>
                            <a:srgbClr val="000000"/>
                          </a:solidFill>
                          <a:effectLst/>
                          <a:latin typeface="Calibri" panose="020F0502020204030204" pitchFamily="34" charset="0"/>
                        </a:rPr>
                        <a:t> 08 to CERN Completed</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12-May-2026</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110325331"/>
                  </a:ext>
                </a:extLst>
              </a:tr>
              <a:tr h="190500">
                <a:tc>
                  <a:txBody>
                    <a:bodyPr/>
                    <a:lstStyle/>
                    <a:p>
                      <a:pPr algn="l" fontAlgn="b"/>
                      <a:r>
                        <a:rPr lang="en-US" sz="1100" b="0" i="0" u="none" strike="noStrike" dirty="0">
                          <a:solidFill>
                            <a:srgbClr val="000000"/>
                          </a:solidFill>
                          <a:effectLst/>
                          <a:latin typeface="Calibri" panose="020F0502020204030204" pitchFamily="34" charset="0"/>
                        </a:rPr>
                        <a:t>T2:Cryo </a:t>
                      </a:r>
                      <a:r>
                        <a:rPr lang="en-US" sz="1100" b="0" i="0" u="none" strike="noStrike" dirty="0" err="1">
                          <a:solidFill>
                            <a:srgbClr val="000000"/>
                          </a:solidFill>
                          <a:effectLst/>
                          <a:latin typeface="Calibri" panose="020F0502020204030204" pitchFamily="34" charset="0"/>
                        </a:rPr>
                        <a:t>Ass'y</a:t>
                      </a:r>
                      <a:r>
                        <a:rPr lang="en-US" sz="1100" b="0" i="0" u="none" strike="noStrike" dirty="0">
                          <a:solidFill>
                            <a:srgbClr val="000000"/>
                          </a:solidFill>
                          <a:effectLst/>
                          <a:latin typeface="Calibri" panose="020F0502020204030204" pitchFamily="34" charset="0"/>
                        </a:rPr>
                        <a:t> Testing Complete</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17-Dec-2026</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73343188"/>
                  </a:ext>
                </a:extLst>
              </a:tr>
              <a:tr h="190500">
                <a:tc>
                  <a:txBody>
                    <a:bodyPr/>
                    <a:lstStyle/>
                    <a:p>
                      <a:pPr algn="l" fontAlgn="b"/>
                      <a:r>
                        <a:rPr lang="en-US" sz="1100" b="0" i="0" u="none" strike="noStrike" dirty="0">
                          <a:solidFill>
                            <a:srgbClr val="000000"/>
                          </a:solidFill>
                          <a:effectLst/>
                          <a:latin typeface="Calibri" panose="020F0502020204030204" pitchFamily="34" charset="0"/>
                        </a:rPr>
                        <a:t>T2:Shipment Q1/Q3 </a:t>
                      </a:r>
                      <a:r>
                        <a:rPr lang="en-US" sz="1100" b="0" i="0" u="none" strike="noStrike" dirty="0" err="1">
                          <a:solidFill>
                            <a:srgbClr val="000000"/>
                          </a:solidFill>
                          <a:effectLst/>
                          <a:latin typeface="Calibri" panose="020F0502020204030204" pitchFamily="34" charset="0"/>
                        </a:rPr>
                        <a:t>Cryo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Ass'y</a:t>
                      </a:r>
                      <a:r>
                        <a:rPr lang="en-US" sz="1100" b="0" i="0" u="none" strike="noStrike" dirty="0">
                          <a:solidFill>
                            <a:srgbClr val="000000"/>
                          </a:solidFill>
                          <a:effectLst/>
                          <a:latin typeface="Calibri" panose="020F0502020204030204" pitchFamily="34" charset="0"/>
                        </a:rPr>
                        <a:t> to CERN Completed</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15-Feb-2027</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608828153"/>
                  </a:ext>
                </a:extLst>
              </a:tr>
              <a:tr h="190500">
                <a:tc>
                  <a:txBody>
                    <a:bodyPr/>
                    <a:lstStyle/>
                    <a:p>
                      <a:pPr algn="l" fontAlgn="b"/>
                      <a:r>
                        <a:rPr lang="en-US" sz="1100" b="0" i="0" u="none" strike="noStrike" dirty="0">
                          <a:solidFill>
                            <a:srgbClr val="000000"/>
                          </a:solidFill>
                          <a:effectLst/>
                          <a:latin typeface="Calibri" panose="020F0502020204030204" pitchFamily="34" charset="0"/>
                        </a:rPr>
                        <a:t>T2:Shipment Q1/Q3 </a:t>
                      </a:r>
                      <a:r>
                        <a:rPr lang="en-US" sz="1100" b="0" i="0" u="none" strike="noStrike" dirty="0" err="1">
                          <a:solidFill>
                            <a:srgbClr val="000000"/>
                          </a:solidFill>
                          <a:effectLst/>
                          <a:latin typeface="Calibri" panose="020F0502020204030204" pitchFamily="34" charset="0"/>
                        </a:rPr>
                        <a:t>Cryo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Ass'y</a:t>
                      </a:r>
                      <a:r>
                        <a:rPr lang="en-US" sz="1100" b="0" i="0" u="none" strike="noStrike" dirty="0">
                          <a:solidFill>
                            <a:srgbClr val="000000"/>
                          </a:solidFill>
                          <a:effectLst/>
                          <a:latin typeface="Calibri" panose="020F0502020204030204" pitchFamily="34" charset="0"/>
                        </a:rPr>
                        <a:t> 10 to CERN Completed</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15-Feb-2027</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677776901"/>
                  </a:ext>
                </a:extLst>
              </a:tr>
              <a:tr h="190500">
                <a:tc>
                  <a:txBody>
                    <a:bodyPr/>
                    <a:lstStyle/>
                    <a:p>
                      <a:pPr algn="l" fontAlgn="b"/>
                      <a:r>
                        <a:rPr lang="en-US" sz="1100" b="0" i="0" u="none" strike="noStrike" dirty="0">
                          <a:solidFill>
                            <a:srgbClr val="000000"/>
                          </a:solidFill>
                          <a:effectLst/>
                          <a:latin typeface="Calibri" panose="020F0502020204030204" pitchFamily="34" charset="0"/>
                        </a:rPr>
                        <a:t>T2:Key Performance Parameters for Q1/Q3 Cryo-Assemblies Achieved</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9-Apr-2027</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299951107"/>
                  </a:ext>
                </a:extLst>
              </a:tr>
              <a:tr h="190500">
                <a:tc>
                  <a:txBody>
                    <a:bodyPr/>
                    <a:lstStyle/>
                    <a:p>
                      <a:pPr algn="l" fontAlgn="b"/>
                      <a:r>
                        <a:rPr lang="en-US" sz="1100" b="0" i="0" u="none" strike="noStrike">
                          <a:solidFill>
                            <a:srgbClr val="000000"/>
                          </a:solidFill>
                          <a:effectLst/>
                          <a:latin typeface="Calibri" panose="020F0502020204030204" pitchFamily="34" charset="0"/>
                        </a:rPr>
                        <a:t>T2:CD-4:Approve Project Completion</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6-Jul-2027</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964083252"/>
                  </a:ext>
                </a:extLst>
              </a:tr>
            </a:tbl>
          </a:graphicData>
        </a:graphic>
      </p:graphicFrame>
      <p:sp>
        <p:nvSpPr>
          <p:cNvPr id="12" name="TextBox 11">
            <a:extLst>
              <a:ext uri="{FF2B5EF4-FFF2-40B4-BE49-F238E27FC236}">
                <a16:creationId xmlns:a16="http://schemas.microsoft.com/office/drawing/2014/main" id="{155DEA3F-8CB2-AF7A-1806-506185CED660}"/>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18179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1008778" y="117239"/>
            <a:ext cx="6307338" cy="720000"/>
          </a:xfrm>
        </p:spPr>
        <p:txBody>
          <a:bodyPr/>
          <a:lstStyle/>
          <a:p>
            <a:r>
              <a:rPr lang="en-US" dirty="0"/>
              <a:t>WBS 302.X.YY: Cost and Schedule Performance </a:t>
            </a:r>
            <a:r>
              <a:rPr lang="en-US" i="1" dirty="0"/>
              <a:t>&amp; VAR Reports</a:t>
            </a:r>
          </a:p>
        </p:txBody>
      </p:sp>
      <p:sp>
        <p:nvSpPr>
          <p:cNvPr id="3" name="Content Placeholder 2">
            <a:extLst>
              <a:ext uri="{FF2B5EF4-FFF2-40B4-BE49-F238E27FC236}">
                <a16:creationId xmlns:a16="http://schemas.microsoft.com/office/drawing/2014/main" id="{4ECCF2B2-F71D-4238-A98E-64F1FDD591CF}"/>
              </a:ext>
            </a:extLst>
          </p:cNvPr>
          <p:cNvSpPr>
            <a:spLocks noGrp="1"/>
          </p:cNvSpPr>
          <p:nvPr>
            <p:ph idx="1"/>
          </p:nvPr>
        </p:nvSpPr>
        <p:spPr>
          <a:xfrm>
            <a:off x="612000" y="1916831"/>
            <a:ext cx="7920000" cy="3156347"/>
          </a:xfrm>
        </p:spPr>
        <p:txBody>
          <a:bodyPr>
            <a:normAutofit fontScale="62500" lnSpcReduction="20000"/>
          </a:bodyPr>
          <a:lstStyle/>
          <a:p>
            <a:r>
              <a:rPr lang="en-US" dirty="0"/>
              <a:t>Plot of historical control account CPI, SPI from </a:t>
            </a:r>
            <a:r>
              <a:rPr lang="en-US" dirty="0" err="1"/>
              <a:t>FermiPoint</a:t>
            </a:r>
            <a:r>
              <a:rPr lang="en-US" dirty="0"/>
              <a:t> Excel file. Example: CA 302.2.07:</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Describe Variances (understand Yellow/Red Thresholds, list of VARs from CAM e-Toolbox) and your plan to bring back to ~ 1.0 (if applicable)</a:t>
            </a:r>
          </a:p>
          <a:p>
            <a:r>
              <a:rPr lang="en-US" dirty="0"/>
              <a:t>Standard Plots will be distributed by Project Office</a:t>
            </a:r>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21</a:t>
            </a:fld>
            <a:endParaRPr lang="fr-FR"/>
          </a:p>
        </p:txBody>
      </p:sp>
      <p:sp>
        <p:nvSpPr>
          <p:cNvPr id="6" name="TextBox 5">
            <a:extLst>
              <a:ext uri="{FF2B5EF4-FFF2-40B4-BE49-F238E27FC236}">
                <a16:creationId xmlns:a16="http://schemas.microsoft.com/office/drawing/2014/main" id="{BE7E5B53-0FDC-4C2E-91DD-30604B9D2D26}"/>
              </a:ext>
            </a:extLst>
          </p:cNvPr>
          <p:cNvSpPr txBox="1"/>
          <p:nvPr/>
        </p:nvSpPr>
        <p:spPr>
          <a:xfrm>
            <a:off x="1043608" y="5155043"/>
            <a:ext cx="7200360" cy="1200329"/>
          </a:xfrm>
          <a:prstGeom prst="rect">
            <a:avLst/>
          </a:prstGeom>
          <a:noFill/>
          <a:ln w="19050">
            <a:solidFill>
              <a:srgbClr val="C00000"/>
            </a:solidFill>
          </a:ln>
        </p:spPr>
        <p:txBody>
          <a:bodyPr wrap="square" rtlCol="0">
            <a:spAutoFit/>
          </a:bodyPr>
          <a:lstStyle/>
          <a:p>
            <a:pPr lvl="1"/>
            <a:r>
              <a:rPr lang="en-US" b="1" i="1" dirty="0"/>
              <a:t>Message: Control Account/WBS cost and schedule historical performance is reasonable and under control; variances well understood and documented; plan to recover (if applicable) is sound and credible</a:t>
            </a:r>
          </a:p>
        </p:txBody>
      </p:sp>
      <p:pic>
        <p:nvPicPr>
          <p:cNvPr id="8" name="Picture 7">
            <a:extLst>
              <a:ext uri="{FF2B5EF4-FFF2-40B4-BE49-F238E27FC236}">
                <a16:creationId xmlns:a16="http://schemas.microsoft.com/office/drawing/2014/main" id="{08CA1574-A768-4329-A7F4-D322004E91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761" y="2497849"/>
            <a:ext cx="3223194" cy="1508866"/>
          </a:xfrm>
          <a:prstGeom prst="rect">
            <a:avLst/>
          </a:prstGeom>
        </p:spPr>
      </p:pic>
      <p:pic>
        <p:nvPicPr>
          <p:cNvPr id="9" name="Picture 8">
            <a:extLst>
              <a:ext uri="{FF2B5EF4-FFF2-40B4-BE49-F238E27FC236}">
                <a16:creationId xmlns:a16="http://schemas.microsoft.com/office/drawing/2014/main" id="{B35DDF70-8C34-4AC1-98CA-72BC84F1C6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4749" y="2497849"/>
            <a:ext cx="3185743" cy="1508866"/>
          </a:xfrm>
          <a:prstGeom prst="rect">
            <a:avLst/>
          </a:prstGeom>
        </p:spPr>
      </p:pic>
      <p:sp>
        <p:nvSpPr>
          <p:cNvPr id="10" name="TextBox 9">
            <a:extLst>
              <a:ext uri="{FF2B5EF4-FFF2-40B4-BE49-F238E27FC236}">
                <a16:creationId xmlns:a16="http://schemas.microsoft.com/office/drawing/2014/main" id="{3983202C-4192-4D91-9FA0-761AD2F1EA66}"/>
              </a:ext>
            </a:extLst>
          </p:cNvPr>
          <p:cNvSpPr txBox="1"/>
          <p:nvPr/>
        </p:nvSpPr>
        <p:spPr>
          <a:xfrm>
            <a:off x="3118348" y="2578471"/>
            <a:ext cx="792088" cy="369332"/>
          </a:xfrm>
          <a:prstGeom prst="rect">
            <a:avLst/>
          </a:prstGeom>
          <a:noFill/>
        </p:spPr>
        <p:txBody>
          <a:bodyPr wrap="square" rtlCol="0">
            <a:spAutoFit/>
          </a:bodyPr>
          <a:lstStyle/>
          <a:p>
            <a:r>
              <a:rPr lang="en-US" dirty="0"/>
              <a:t>CPI</a:t>
            </a:r>
          </a:p>
        </p:txBody>
      </p:sp>
      <p:sp>
        <p:nvSpPr>
          <p:cNvPr id="11" name="TextBox 10">
            <a:extLst>
              <a:ext uri="{FF2B5EF4-FFF2-40B4-BE49-F238E27FC236}">
                <a16:creationId xmlns:a16="http://schemas.microsoft.com/office/drawing/2014/main" id="{293553E5-89D4-43E6-8291-E299A97DC1B7}"/>
              </a:ext>
            </a:extLst>
          </p:cNvPr>
          <p:cNvSpPr txBox="1"/>
          <p:nvPr/>
        </p:nvSpPr>
        <p:spPr>
          <a:xfrm>
            <a:off x="7005943" y="2529792"/>
            <a:ext cx="792088" cy="369332"/>
          </a:xfrm>
          <a:prstGeom prst="rect">
            <a:avLst/>
          </a:prstGeom>
          <a:noFill/>
        </p:spPr>
        <p:txBody>
          <a:bodyPr wrap="square" rtlCol="0">
            <a:spAutoFit/>
          </a:bodyPr>
          <a:lstStyle/>
          <a:p>
            <a:r>
              <a:rPr lang="en-US" dirty="0"/>
              <a:t>SPI</a:t>
            </a:r>
          </a:p>
        </p:txBody>
      </p:sp>
      <p:pic>
        <p:nvPicPr>
          <p:cNvPr id="12" name="Picture 11">
            <a:extLst>
              <a:ext uri="{FF2B5EF4-FFF2-40B4-BE49-F238E27FC236}">
                <a16:creationId xmlns:a16="http://schemas.microsoft.com/office/drawing/2014/main" id="{D73590BC-B318-4126-8062-80CCC17BAF22}"/>
              </a:ext>
            </a:extLst>
          </p:cNvPr>
          <p:cNvPicPr>
            <a:picLocks noChangeAspect="1"/>
          </p:cNvPicPr>
          <p:nvPr/>
        </p:nvPicPr>
        <p:blipFill>
          <a:blip r:embed="rId4"/>
          <a:stretch>
            <a:fillRect/>
          </a:stretch>
        </p:blipFill>
        <p:spPr>
          <a:xfrm>
            <a:off x="538594" y="919167"/>
            <a:ext cx="2609850" cy="638175"/>
          </a:xfrm>
          <a:prstGeom prst="rect">
            <a:avLst/>
          </a:prstGeom>
        </p:spPr>
      </p:pic>
      <p:sp>
        <p:nvSpPr>
          <p:cNvPr id="13" name="TextBox 12">
            <a:extLst>
              <a:ext uri="{FF2B5EF4-FFF2-40B4-BE49-F238E27FC236}">
                <a16:creationId xmlns:a16="http://schemas.microsoft.com/office/drawing/2014/main" id="{E7CE2AE1-FF54-439D-A850-DEDCA53BB2C0}"/>
              </a:ext>
            </a:extLst>
          </p:cNvPr>
          <p:cNvSpPr txBox="1"/>
          <p:nvPr/>
        </p:nvSpPr>
        <p:spPr>
          <a:xfrm>
            <a:off x="3492954" y="1095677"/>
            <a:ext cx="1583102" cy="646331"/>
          </a:xfrm>
          <a:prstGeom prst="rect">
            <a:avLst/>
          </a:prstGeom>
          <a:noFill/>
        </p:spPr>
        <p:txBody>
          <a:bodyPr wrap="square" rtlCol="0">
            <a:spAutoFit/>
          </a:bodyPr>
          <a:lstStyle/>
          <a:p>
            <a:r>
              <a:rPr lang="en-US" sz="1200" dirty="0"/>
              <a:t>Include cumulative </a:t>
            </a:r>
          </a:p>
          <a:p>
            <a:r>
              <a:rPr lang="en-US" sz="1200" dirty="0"/>
              <a:t>table from CAM e-Toolbox</a:t>
            </a:r>
          </a:p>
        </p:txBody>
      </p:sp>
      <p:cxnSp>
        <p:nvCxnSpPr>
          <p:cNvPr id="15" name="Straight Arrow Connector 14">
            <a:extLst>
              <a:ext uri="{FF2B5EF4-FFF2-40B4-BE49-F238E27FC236}">
                <a16:creationId xmlns:a16="http://schemas.microsoft.com/office/drawing/2014/main" id="{3E56C0D9-DC5D-446A-8857-BCC556B13555}"/>
              </a:ext>
            </a:extLst>
          </p:cNvPr>
          <p:cNvCxnSpPr/>
          <p:nvPr/>
        </p:nvCxnSpPr>
        <p:spPr>
          <a:xfrm flipH="1">
            <a:off x="3204922" y="1326509"/>
            <a:ext cx="2880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EE34A447-7C87-DB4E-BE53-43744AAFFA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1777" y="1001269"/>
            <a:ext cx="1847561" cy="538538"/>
          </a:xfrm>
          <a:prstGeom prst="rect">
            <a:avLst/>
          </a:prstGeom>
          <a:ln>
            <a:solidFill>
              <a:schemeClr val="tx1"/>
            </a:solidFill>
          </a:ln>
        </p:spPr>
      </p:pic>
      <p:sp>
        <p:nvSpPr>
          <p:cNvPr id="16" name="TextBox 15">
            <a:extLst>
              <a:ext uri="{FF2B5EF4-FFF2-40B4-BE49-F238E27FC236}">
                <a16:creationId xmlns:a16="http://schemas.microsoft.com/office/drawing/2014/main" id="{ED672FE3-4B50-0F41-AD40-8F2B442B6197}"/>
              </a:ext>
            </a:extLst>
          </p:cNvPr>
          <p:cNvSpPr txBox="1"/>
          <p:nvPr/>
        </p:nvSpPr>
        <p:spPr>
          <a:xfrm>
            <a:off x="7452417" y="975339"/>
            <a:ext cx="1583102" cy="646331"/>
          </a:xfrm>
          <a:prstGeom prst="rect">
            <a:avLst/>
          </a:prstGeom>
          <a:noFill/>
        </p:spPr>
        <p:txBody>
          <a:bodyPr wrap="square" rtlCol="0">
            <a:spAutoFit/>
          </a:bodyPr>
          <a:lstStyle/>
          <a:p>
            <a:r>
              <a:rPr lang="en-US" sz="1200" dirty="0"/>
              <a:t>Turn on “green” to show where you are doing fine ! </a:t>
            </a:r>
          </a:p>
        </p:txBody>
      </p:sp>
      <p:cxnSp>
        <p:nvCxnSpPr>
          <p:cNvPr id="17" name="Straight Arrow Connector 16">
            <a:extLst>
              <a:ext uri="{FF2B5EF4-FFF2-40B4-BE49-F238E27FC236}">
                <a16:creationId xmlns:a16="http://schemas.microsoft.com/office/drawing/2014/main" id="{A4F163AD-BFEE-F344-8D0B-DC6E94BBA3F5}"/>
              </a:ext>
            </a:extLst>
          </p:cNvPr>
          <p:cNvCxnSpPr/>
          <p:nvPr/>
        </p:nvCxnSpPr>
        <p:spPr>
          <a:xfrm flipH="1">
            <a:off x="7113955" y="1326509"/>
            <a:ext cx="2880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23F44D0-1844-3405-F16F-AFB010149354}"/>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408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3002A41-D7BB-AD6B-9871-FA6715E2B962}"/>
              </a:ext>
            </a:extLst>
          </p:cNvPr>
          <p:cNvGraphicFramePr>
            <a:graphicFrameLocks noGrp="1"/>
          </p:cNvGraphicFramePr>
          <p:nvPr>
            <p:ph idx="1"/>
            <p:extLst>
              <p:ext uri="{D42A27DB-BD31-4B8C-83A1-F6EECF244321}">
                <p14:modId xmlns:p14="http://schemas.microsoft.com/office/powerpoint/2010/main" val="4150097466"/>
              </p:ext>
            </p:extLst>
          </p:nvPr>
        </p:nvGraphicFramePr>
        <p:xfrm>
          <a:off x="430630" y="2094426"/>
          <a:ext cx="8195344" cy="2931160"/>
        </p:xfrm>
        <a:graphic>
          <a:graphicData uri="http://schemas.openxmlformats.org/drawingml/2006/table">
            <a:tbl>
              <a:tblPr firstRow="1" bandRow="1">
                <a:tableStyleId>{5C22544A-7EE6-4342-B048-85BDC9FD1C3A}</a:tableStyleId>
              </a:tblPr>
              <a:tblGrid>
                <a:gridCol w="1031792">
                  <a:extLst>
                    <a:ext uri="{9D8B030D-6E8A-4147-A177-3AD203B41FA5}">
                      <a16:colId xmlns:a16="http://schemas.microsoft.com/office/drawing/2014/main" val="3530940897"/>
                    </a:ext>
                  </a:extLst>
                </a:gridCol>
                <a:gridCol w="5003314">
                  <a:extLst>
                    <a:ext uri="{9D8B030D-6E8A-4147-A177-3AD203B41FA5}">
                      <a16:colId xmlns:a16="http://schemas.microsoft.com/office/drawing/2014/main" val="1792853312"/>
                    </a:ext>
                  </a:extLst>
                </a:gridCol>
                <a:gridCol w="1080120">
                  <a:extLst>
                    <a:ext uri="{9D8B030D-6E8A-4147-A177-3AD203B41FA5}">
                      <a16:colId xmlns:a16="http://schemas.microsoft.com/office/drawing/2014/main" val="2750998835"/>
                    </a:ext>
                  </a:extLst>
                </a:gridCol>
                <a:gridCol w="1080118">
                  <a:extLst>
                    <a:ext uri="{9D8B030D-6E8A-4147-A177-3AD203B41FA5}">
                      <a16:colId xmlns:a16="http://schemas.microsoft.com/office/drawing/2014/main" val="235328590"/>
                    </a:ext>
                  </a:extLst>
                </a:gridCol>
              </a:tblGrid>
              <a:tr h="370840">
                <a:tc>
                  <a:txBody>
                    <a:bodyPr/>
                    <a:lstStyle/>
                    <a:p>
                      <a:pPr algn="ctr"/>
                      <a:r>
                        <a:rPr lang="en-US" dirty="0"/>
                        <a:t>BCR #</a:t>
                      </a:r>
                    </a:p>
                  </a:txBody>
                  <a:tcPr/>
                </a:tc>
                <a:tc>
                  <a:txBody>
                    <a:bodyPr/>
                    <a:lstStyle/>
                    <a:p>
                      <a:pPr algn="ctr"/>
                      <a:r>
                        <a:rPr lang="en-US" dirty="0"/>
                        <a:t>Description</a:t>
                      </a:r>
                    </a:p>
                  </a:txBody>
                  <a:tcPr/>
                </a:tc>
                <a:tc>
                  <a:txBody>
                    <a:bodyPr/>
                    <a:lstStyle/>
                    <a:p>
                      <a:pPr algn="ctr"/>
                      <a:r>
                        <a:rPr lang="en-US" dirty="0"/>
                        <a:t>Cost ($k)</a:t>
                      </a:r>
                    </a:p>
                  </a:txBody>
                  <a:tcPr/>
                </a:tc>
                <a:tc>
                  <a:txBody>
                    <a:bodyPr/>
                    <a:lstStyle/>
                    <a:p>
                      <a:pPr algn="ctr"/>
                      <a:r>
                        <a:rPr lang="en-US" dirty="0"/>
                        <a:t>Sch. (days)</a:t>
                      </a:r>
                    </a:p>
                  </a:txBody>
                  <a:tcPr/>
                </a:tc>
                <a:extLst>
                  <a:ext uri="{0D108BD9-81ED-4DB2-BD59-A6C34878D82A}">
                    <a16:rowId xmlns:a16="http://schemas.microsoft.com/office/drawing/2014/main" val="3549602018"/>
                  </a:ext>
                </a:extLst>
              </a:tr>
              <a:tr h="370840">
                <a:tc>
                  <a:txBody>
                    <a:bodyPr/>
                    <a:lstStyle/>
                    <a:p>
                      <a:pPr algn="ctr"/>
                      <a:r>
                        <a:rPr lang="en-US" dirty="0"/>
                        <a:t>348</a:t>
                      </a:r>
                    </a:p>
                  </a:txBody>
                  <a:tcPr/>
                </a:tc>
                <a:tc>
                  <a:txBody>
                    <a:bodyPr/>
                    <a:lstStyle/>
                    <a:p>
                      <a:r>
                        <a:rPr lang="en-US" sz="1800" b="0" i="0" u="none" strike="noStrike" kern="1200" dirty="0">
                          <a:solidFill>
                            <a:schemeClr val="dk1"/>
                          </a:solidFill>
                          <a:effectLst/>
                          <a:latin typeface="+mn-lt"/>
                          <a:ea typeface="+mn-ea"/>
                          <a:cs typeface="+mn-cs"/>
                        </a:rPr>
                        <a:t>Magnet Spare Parts Order</a:t>
                      </a:r>
                      <a:endParaRPr lang="en-US" b="0" dirty="0"/>
                    </a:p>
                  </a:txBody>
                  <a:tcPr/>
                </a:tc>
                <a:tc>
                  <a:txBody>
                    <a:bodyPr/>
                    <a:lstStyle/>
                    <a:p>
                      <a:pPr algn="ctr"/>
                      <a:r>
                        <a:rPr lang="en-US" dirty="0">
                          <a:solidFill>
                            <a:srgbClr val="FF0000"/>
                          </a:solidFill>
                        </a:rPr>
                        <a:t>327k</a:t>
                      </a:r>
                    </a:p>
                  </a:txBody>
                  <a:tcPr/>
                </a:tc>
                <a:tc>
                  <a:txBody>
                    <a:bodyPr/>
                    <a:lstStyle/>
                    <a:p>
                      <a:pPr algn="ctr"/>
                      <a:r>
                        <a:rPr lang="en-US" dirty="0">
                          <a:solidFill>
                            <a:srgbClr val="FF0000"/>
                          </a:solidFill>
                        </a:rPr>
                        <a:t>0</a:t>
                      </a:r>
                    </a:p>
                  </a:txBody>
                  <a:tcPr/>
                </a:tc>
                <a:extLst>
                  <a:ext uri="{0D108BD9-81ED-4DB2-BD59-A6C34878D82A}">
                    <a16:rowId xmlns:a16="http://schemas.microsoft.com/office/drawing/2014/main" val="302803267"/>
                  </a:ext>
                </a:extLst>
              </a:tr>
              <a:tr h="370840">
                <a:tc>
                  <a:txBody>
                    <a:bodyPr/>
                    <a:lstStyle/>
                    <a:p>
                      <a:pPr algn="ctr"/>
                      <a:r>
                        <a:rPr lang="en-US" dirty="0"/>
                        <a:t>350</a:t>
                      </a:r>
                    </a:p>
                  </a:txBody>
                  <a:tcPr/>
                </a:tc>
                <a:tc>
                  <a:txBody>
                    <a:bodyPr/>
                    <a:lstStyle/>
                    <a:p>
                      <a:r>
                        <a:rPr lang="en-US" sz="1800" b="0" i="0" u="none" strike="noStrike" kern="1200" dirty="0">
                          <a:solidFill>
                            <a:schemeClr val="dk1"/>
                          </a:solidFill>
                          <a:effectLst/>
                          <a:latin typeface="+mn-lt"/>
                          <a:ea typeface="+mn-ea"/>
                          <a:cs typeface="+mn-cs"/>
                        </a:rPr>
                        <a:t>Probe Orientation Measurement with a Single Mirror Target</a:t>
                      </a:r>
                      <a:endParaRPr lang="en-US" b="0" dirty="0"/>
                    </a:p>
                  </a:txBody>
                  <a:tcPr/>
                </a:tc>
                <a:tc>
                  <a:txBody>
                    <a:bodyPr/>
                    <a:lstStyle/>
                    <a:p>
                      <a:pPr algn="ctr"/>
                      <a:r>
                        <a:rPr lang="en-US" dirty="0">
                          <a:solidFill>
                            <a:srgbClr val="FF0000"/>
                          </a:solidFill>
                        </a:rPr>
                        <a:t>52k</a:t>
                      </a:r>
                    </a:p>
                  </a:txBody>
                  <a:tcPr/>
                </a:tc>
                <a:tc>
                  <a:txBody>
                    <a:bodyPr/>
                    <a:lstStyle/>
                    <a:p>
                      <a:pPr algn="ctr"/>
                      <a:r>
                        <a:rPr lang="en-US" dirty="0">
                          <a:solidFill>
                            <a:srgbClr val="FF0000"/>
                          </a:solidFill>
                        </a:rPr>
                        <a:t>0</a:t>
                      </a:r>
                    </a:p>
                  </a:txBody>
                  <a:tcPr/>
                </a:tc>
                <a:extLst>
                  <a:ext uri="{0D108BD9-81ED-4DB2-BD59-A6C34878D82A}">
                    <a16:rowId xmlns:a16="http://schemas.microsoft.com/office/drawing/2014/main" val="571237539"/>
                  </a:ext>
                </a:extLst>
              </a:tr>
              <a:tr h="370840">
                <a:tc>
                  <a:txBody>
                    <a:bodyPr/>
                    <a:lstStyle/>
                    <a:p>
                      <a:pPr algn="ctr"/>
                      <a:r>
                        <a:rPr lang="en-US" dirty="0"/>
                        <a:t>351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IFS Bundle Rework on CM02, 03, and 3 magnets at FNAL and Associated Delays</a:t>
                      </a:r>
                    </a:p>
                  </a:txBody>
                  <a:tcPr/>
                </a:tc>
                <a:tc>
                  <a:txBody>
                    <a:bodyPr/>
                    <a:lstStyle/>
                    <a:p>
                      <a:pPr algn="ctr"/>
                      <a:r>
                        <a:rPr lang="en-US" dirty="0">
                          <a:solidFill>
                            <a:srgbClr val="FF0000"/>
                          </a:solidFill>
                        </a:rPr>
                        <a:t>2,118k</a:t>
                      </a:r>
                    </a:p>
                  </a:txBody>
                  <a:tcPr/>
                </a:tc>
                <a:tc>
                  <a:txBody>
                    <a:bodyPr/>
                    <a:lstStyle/>
                    <a:p>
                      <a:pPr algn="ctr"/>
                      <a:r>
                        <a:rPr lang="en-US" dirty="0">
                          <a:solidFill>
                            <a:srgbClr val="FF0000"/>
                          </a:solidFill>
                        </a:rPr>
                        <a:t>4 mos.</a:t>
                      </a:r>
                    </a:p>
                  </a:txBody>
                  <a:tcPr/>
                </a:tc>
                <a:extLst>
                  <a:ext uri="{0D108BD9-81ED-4DB2-BD59-A6C34878D82A}">
                    <a16:rowId xmlns:a16="http://schemas.microsoft.com/office/drawing/2014/main" val="3867022170"/>
                  </a:ext>
                </a:extLst>
              </a:tr>
              <a:tr h="370840">
                <a:tc>
                  <a:txBody>
                    <a:bodyPr/>
                    <a:lstStyle/>
                    <a:p>
                      <a:pPr algn="ctr"/>
                      <a:r>
                        <a:rPr lang="en-US" dirty="0"/>
                        <a:t>352</a:t>
                      </a:r>
                    </a:p>
                  </a:txBody>
                  <a:tcPr/>
                </a:tc>
                <a:tc>
                  <a:txBody>
                    <a:bodyPr/>
                    <a:lstStyle/>
                    <a:p>
                      <a:r>
                        <a:rPr lang="en-US" sz="1800" b="0" i="0" u="none" strike="noStrike" kern="1200" dirty="0">
                          <a:solidFill>
                            <a:schemeClr val="dk1"/>
                          </a:solidFill>
                          <a:effectLst/>
                          <a:latin typeface="+mn-lt"/>
                          <a:ea typeface="+mn-ea"/>
                          <a:cs typeface="+mn-cs"/>
                        </a:rPr>
                        <a:t>Critical DR on MQXFA-17 and other Schedule Impacts to WBS 302.2</a:t>
                      </a:r>
                      <a:endParaRPr lang="en-US" b="0" dirty="0"/>
                    </a:p>
                  </a:txBody>
                  <a:tcPr/>
                </a:tc>
                <a:tc>
                  <a:txBody>
                    <a:bodyPr/>
                    <a:lstStyle/>
                    <a:p>
                      <a:pPr algn="ctr"/>
                      <a:r>
                        <a:rPr lang="en-US" dirty="0">
                          <a:solidFill>
                            <a:srgbClr val="FF0000"/>
                          </a:solidFill>
                        </a:rPr>
                        <a:t>136k</a:t>
                      </a:r>
                    </a:p>
                  </a:txBody>
                  <a:tcPr/>
                </a:tc>
                <a:tc>
                  <a:txBody>
                    <a:bodyPr/>
                    <a:lstStyle/>
                    <a:p>
                      <a:pPr algn="ctr"/>
                      <a:r>
                        <a:rPr lang="en-US" dirty="0">
                          <a:solidFill>
                            <a:srgbClr val="FF0000"/>
                          </a:solidFill>
                        </a:rPr>
                        <a:t>0</a:t>
                      </a:r>
                    </a:p>
                  </a:txBody>
                  <a:tcPr/>
                </a:tc>
                <a:extLst>
                  <a:ext uri="{0D108BD9-81ED-4DB2-BD59-A6C34878D82A}">
                    <a16:rowId xmlns:a16="http://schemas.microsoft.com/office/drawing/2014/main" val="1572015030"/>
                  </a:ext>
                </a:extLst>
              </a:tr>
            </a:tbl>
          </a:graphicData>
        </a:graphic>
      </p:graphicFrame>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22</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302.X.YY: BCRs Approved Since Baseline</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7920000" cy="64510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List the BCRs submitted and approved for this WBS since the </a:t>
            </a:r>
            <a:r>
              <a:rPr lang="en-US" sz="2200" dirty="0" err="1"/>
              <a:t>Rebaseline</a:t>
            </a:r>
            <a:r>
              <a:rPr lang="en-US" sz="2200" dirty="0"/>
              <a:t>. Briefly explain any major BCRs. Example:</a:t>
            </a:r>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9" name="TextBox 8">
            <a:extLst>
              <a:ext uri="{FF2B5EF4-FFF2-40B4-BE49-F238E27FC236}">
                <a16:creationId xmlns:a16="http://schemas.microsoft.com/office/drawing/2014/main" id="{4E54F18B-1A8B-EE00-F32E-DB351CD92376}"/>
              </a:ext>
            </a:extLst>
          </p:cNvPr>
          <p:cNvSpPr txBox="1"/>
          <p:nvPr/>
        </p:nvSpPr>
        <p:spPr>
          <a:xfrm>
            <a:off x="1289724" y="5282464"/>
            <a:ext cx="7006335" cy="923330"/>
          </a:xfrm>
          <a:prstGeom prst="rect">
            <a:avLst/>
          </a:prstGeom>
          <a:noFill/>
          <a:ln w="19050">
            <a:solidFill>
              <a:srgbClr val="C00000"/>
            </a:solidFill>
          </a:ln>
        </p:spPr>
        <p:txBody>
          <a:bodyPr wrap="square" rtlCol="0">
            <a:spAutoFit/>
          </a:bodyPr>
          <a:lstStyle/>
          <a:p>
            <a:pPr lvl="1"/>
            <a:r>
              <a:rPr lang="en-US" b="1" i="1" dirty="0"/>
              <a:t>Message: Formal Change Control Process is strictly followed for any changes needed in WBS activities. Full traceability of changes.</a:t>
            </a:r>
          </a:p>
        </p:txBody>
      </p:sp>
      <p:sp>
        <p:nvSpPr>
          <p:cNvPr id="10" name="TextBox 9">
            <a:extLst>
              <a:ext uri="{FF2B5EF4-FFF2-40B4-BE49-F238E27FC236}">
                <a16:creationId xmlns:a16="http://schemas.microsoft.com/office/drawing/2014/main" id="{E93994BE-F57D-3F9D-1686-EE3E7D4F53EA}"/>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213846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302.X.YY: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51520" y="1760068"/>
            <a:ext cx="8568952" cy="3345235"/>
          </a:xfrm>
        </p:spPr>
        <p:txBody>
          <a:bodyPr>
            <a:normAutofit fontScale="85000" lnSpcReduction="20000"/>
          </a:bodyPr>
          <a:lstStyle/>
          <a:p>
            <a:r>
              <a:rPr lang="en-US" dirty="0"/>
              <a:t>Talk about:</a:t>
            </a:r>
          </a:p>
          <a:p>
            <a:pPr lvl="1"/>
            <a:r>
              <a:rPr lang="en-US" dirty="0"/>
              <a:t>Your CA Variance at Completion (BAC- EAC) and explain the difference</a:t>
            </a:r>
          </a:p>
          <a:p>
            <a:pPr lvl="1"/>
            <a:r>
              <a:rPr lang="en-US" dirty="0"/>
              <a:t>Explain any manual EAC adjustment (see next slide)</a:t>
            </a:r>
          </a:p>
          <a:p>
            <a:pPr lvl="1"/>
            <a:r>
              <a:rPr lang="en-US" dirty="0"/>
              <a:t>What is the impact on your EAC coming from other Control Accounts (e.g., production yield impact from other CAs), etc. </a:t>
            </a:r>
          </a:p>
          <a:p>
            <a:pPr lvl="1"/>
            <a:r>
              <a:rPr lang="en-US" dirty="0"/>
              <a:t>In some cases an EAC table might help (use the information from the P6 Status Sheets “EAC” tab in </a:t>
            </a:r>
            <a:r>
              <a:rPr lang="en-US" dirty="0" err="1"/>
              <a:t>FermiPoint</a:t>
            </a:r>
            <a:r>
              <a:rPr lang="en-US" dirty="0"/>
              <a:t>)</a:t>
            </a:r>
          </a:p>
          <a:p>
            <a:pPr lvl="1"/>
            <a:r>
              <a:rPr lang="en-US" dirty="0">
                <a:solidFill>
                  <a:schemeClr val="tx1">
                    <a:lumMod val="65000"/>
                    <a:lumOff val="35000"/>
                  </a:schemeClr>
                </a:solidFill>
              </a:rPr>
              <a:t>L2s should show credit for lessons learned, show how they have informed the updated BOEs/ETC. Include a slide summarizing remaining scope and any changes implemented based on actuals and lessons learned.</a:t>
            </a:r>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23</a:t>
            </a:fld>
            <a:endParaRPr lang="fr-FR"/>
          </a:p>
        </p:txBody>
      </p:sp>
      <p:sp>
        <p:nvSpPr>
          <p:cNvPr id="6" name="TextBox 5">
            <a:extLst>
              <a:ext uri="{FF2B5EF4-FFF2-40B4-BE49-F238E27FC236}">
                <a16:creationId xmlns:a16="http://schemas.microsoft.com/office/drawing/2014/main" id="{730DE2B8-3EFA-4FB6-80DF-1621D25ABC92}"/>
              </a:ext>
            </a:extLst>
          </p:cNvPr>
          <p:cNvSpPr txBox="1"/>
          <p:nvPr/>
        </p:nvSpPr>
        <p:spPr>
          <a:xfrm>
            <a:off x="1187624" y="5105303"/>
            <a:ext cx="7200360" cy="1200329"/>
          </a:xfrm>
          <a:prstGeom prst="rect">
            <a:avLst/>
          </a:prstGeom>
          <a:noFill/>
          <a:ln w="19050">
            <a:solidFill>
              <a:srgbClr val="C00000"/>
            </a:solidFill>
          </a:ln>
        </p:spPr>
        <p:txBody>
          <a:bodyPr wrap="square" rtlCol="0">
            <a:spAutoFit/>
          </a:bodyPr>
          <a:lstStyle/>
          <a:p>
            <a:pPr lvl="1"/>
            <a:r>
              <a:rPr lang="en-US" b="1" i="1" dirty="0"/>
              <a:t>Message: ETC is reasonably up-to-date, accurate, and credible. You are aware of how performance of other control accounts is impacting your ETC. Actuals and lessons learned have informed the ETC.</a:t>
            </a:r>
          </a:p>
        </p:txBody>
      </p:sp>
      <p:pic>
        <p:nvPicPr>
          <p:cNvPr id="7" name="Picture 6">
            <a:extLst>
              <a:ext uri="{FF2B5EF4-FFF2-40B4-BE49-F238E27FC236}">
                <a16:creationId xmlns:a16="http://schemas.microsoft.com/office/drawing/2014/main" id="{7970111E-B1C3-43EF-9BF3-EA03017C01B9}"/>
              </a:ext>
            </a:extLst>
          </p:cNvPr>
          <p:cNvPicPr>
            <a:picLocks noChangeAspect="1"/>
          </p:cNvPicPr>
          <p:nvPr/>
        </p:nvPicPr>
        <p:blipFill>
          <a:blip r:embed="rId2"/>
          <a:stretch>
            <a:fillRect/>
          </a:stretch>
        </p:blipFill>
        <p:spPr>
          <a:xfrm>
            <a:off x="2900362" y="1130187"/>
            <a:ext cx="3343275" cy="590550"/>
          </a:xfrm>
          <a:prstGeom prst="rect">
            <a:avLst/>
          </a:prstGeom>
        </p:spPr>
      </p:pic>
      <p:sp>
        <p:nvSpPr>
          <p:cNvPr id="8" name="TextBox 7">
            <a:extLst>
              <a:ext uri="{FF2B5EF4-FFF2-40B4-BE49-F238E27FC236}">
                <a16:creationId xmlns:a16="http://schemas.microsoft.com/office/drawing/2014/main" id="{F9F1D5C1-4318-40C0-A46F-051C2CC5D3BB}"/>
              </a:ext>
            </a:extLst>
          </p:cNvPr>
          <p:cNvSpPr txBox="1"/>
          <p:nvPr/>
        </p:nvSpPr>
        <p:spPr>
          <a:xfrm>
            <a:off x="6837614" y="1188559"/>
            <a:ext cx="2126874" cy="461665"/>
          </a:xfrm>
          <a:prstGeom prst="rect">
            <a:avLst/>
          </a:prstGeom>
          <a:noFill/>
        </p:spPr>
        <p:txBody>
          <a:bodyPr wrap="square" rtlCol="0">
            <a:spAutoFit/>
          </a:bodyPr>
          <a:lstStyle/>
          <a:p>
            <a:r>
              <a:rPr lang="en-US" sz="1200" dirty="0"/>
              <a:t>Include At Complete table from CAM e-Toolbox</a:t>
            </a:r>
          </a:p>
        </p:txBody>
      </p:sp>
      <p:cxnSp>
        <p:nvCxnSpPr>
          <p:cNvPr id="9" name="Straight Arrow Connector 8">
            <a:extLst>
              <a:ext uri="{FF2B5EF4-FFF2-40B4-BE49-F238E27FC236}">
                <a16:creationId xmlns:a16="http://schemas.microsoft.com/office/drawing/2014/main" id="{462C4D7E-B407-47BB-81A0-7B8AEC195516}"/>
              </a:ext>
            </a:extLst>
          </p:cNvPr>
          <p:cNvCxnSpPr/>
          <p:nvPr/>
        </p:nvCxnSpPr>
        <p:spPr>
          <a:xfrm flipH="1">
            <a:off x="6372380" y="1419391"/>
            <a:ext cx="2880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1A842855-3DC0-ADBE-4B3F-8B4A5F96A91F}"/>
              </a:ext>
            </a:extLst>
          </p:cNvPr>
          <p:cNvSpPr txBox="1"/>
          <p:nvPr/>
        </p:nvSpPr>
        <p:spPr>
          <a:xfrm>
            <a:off x="7901051"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07341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3002A41-D7BB-AD6B-9871-FA6715E2B962}"/>
              </a:ext>
            </a:extLst>
          </p:cNvPr>
          <p:cNvGraphicFramePr>
            <a:graphicFrameLocks noGrp="1"/>
          </p:cNvGraphicFramePr>
          <p:nvPr>
            <p:ph idx="1"/>
            <p:extLst>
              <p:ext uri="{D42A27DB-BD31-4B8C-83A1-F6EECF244321}">
                <p14:modId xmlns:p14="http://schemas.microsoft.com/office/powerpoint/2010/main" val="3805940638"/>
              </p:ext>
            </p:extLst>
          </p:nvPr>
        </p:nvGraphicFramePr>
        <p:xfrm>
          <a:off x="425558" y="2390895"/>
          <a:ext cx="8076892" cy="2570480"/>
        </p:xfrm>
        <a:graphic>
          <a:graphicData uri="http://schemas.openxmlformats.org/drawingml/2006/table">
            <a:tbl>
              <a:tblPr firstRow="1" bandRow="1">
                <a:tableStyleId>{5C22544A-7EE6-4342-B048-85BDC9FD1C3A}</a:tableStyleId>
              </a:tblPr>
              <a:tblGrid>
                <a:gridCol w="1171245">
                  <a:extLst>
                    <a:ext uri="{9D8B030D-6E8A-4147-A177-3AD203B41FA5}">
                      <a16:colId xmlns:a16="http://schemas.microsoft.com/office/drawing/2014/main" val="3530940897"/>
                    </a:ext>
                  </a:extLst>
                </a:gridCol>
                <a:gridCol w="5679542">
                  <a:extLst>
                    <a:ext uri="{9D8B030D-6E8A-4147-A177-3AD203B41FA5}">
                      <a16:colId xmlns:a16="http://schemas.microsoft.com/office/drawing/2014/main" val="1792853312"/>
                    </a:ext>
                  </a:extLst>
                </a:gridCol>
                <a:gridCol w="1226105">
                  <a:extLst>
                    <a:ext uri="{9D8B030D-6E8A-4147-A177-3AD203B41FA5}">
                      <a16:colId xmlns:a16="http://schemas.microsoft.com/office/drawing/2014/main" val="2750998835"/>
                    </a:ext>
                  </a:extLst>
                </a:gridCol>
              </a:tblGrid>
              <a:tr h="370840">
                <a:tc>
                  <a:txBody>
                    <a:bodyPr/>
                    <a:lstStyle/>
                    <a:p>
                      <a:pPr algn="ctr"/>
                      <a:r>
                        <a:rPr lang="en-US" dirty="0"/>
                        <a:t>WBS</a:t>
                      </a:r>
                    </a:p>
                  </a:txBody>
                  <a:tcPr/>
                </a:tc>
                <a:tc>
                  <a:txBody>
                    <a:bodyPr/>
                    <a:lstStyle/>
                    <a:p>
                      <a:pPr algn="ctr"/>
                      <a:r>
                        <a:rPr lang="en-US" dirty="0"/>
                        <a:t>EAC Manual Adjustment Description</a:t>
                      </a:r>
                    </a:p>
                  </a:txBody>
                  <a:tcPr/>
                </a:tc>
                <a:tc>
                  <a:txBody>
                    <a:bodyPr/>
                    <a:lstStyle/>
                    <a:p>
                      <a:pPr algn="ctr"/>
                      <a:r>
                        <a:rPr lang="en-US" dirty="0"/>
                        <a:t>Cost ($k)</a:t>
                      </a:r>
                    </a:p>
                  </a:txBody>
                  <a:tcPr/>
                </a:tc>
                <a:extLst>
                  <a:ext uri="{0D108BD9-81ED-4DB2-BD59-A6C34878D82A}">
                    <a16:rowId xmlns:a16="http://schemas.microsoft.com/office/drawing/2014/main" val="3549602018"/>
                  </a:ext>
                </a:extLst>
              </a:tr>
              <a:tr h="326017">
                <a:tc>
                  <a:txBody>
                    <a:bodyPr/>
                    <a:lstStyle/>
                    <a:p>
                      <a:pPr algn="ctr"/>
                      <a:r>
                        <a:rPr lang="en-US" dirty="0"/>
                        <a:t>302.1</a:t>
                      </a:r>
                    </a:p>
                  </a:txBody>
                  <a:tcPr/>
                </a:tc>
                <a:tc>
                  <a:txBody>
                    <a:bodyPr/>
                    <a:lstStyle/>
                    <a:p>
                      <a:r>
                        <a:rPr lang="en-US" sz="1800" b="0" i="0" u="none" strike="noStrike" kern="1200" dirty="0">
                          <a:solidFill>
                            <a:schemeClr val="dk1"/>
                          </a:solidFill>
                          <a:effectLst/>
                          <a:latin typeface="+mn-lt"/>
                          <a:ea typeface="+mn-ea"/>
                          <a:cs typeface="+mn-cs"/>
                        </a:rPr>
                        <a:t>New FNAL charging practices, general training and conferences</a:t>
                      </a:r>
                      <a:endParaRPr lang="en-US" b="0" dirty="0"/>
                    </a:p>
                  </a:txBody>
                  <a:tcPr/>
                </a:tc>
                <a:tc>
                  <a:txBody>
                    <a:bodyPr/>
                    <a:lstStyle/>
                    <a:p>
                      <a:pPr algn="ctr"/>
                      <a:r>
                        <a:rPr lang="en-US" dirty="0">
                          <a:solidFill>
                            <a:srgbClr val="FF0000"/>
                          </a:solidFill>
                        </a:rPr>
                        <a:t>$1,000k</a:t>
                      </a:r>
                    </a:p>
                  </a:txBody>
                  <a:tcPr/>
                </a:tc>
                <a:extLst>
                  <a:ext uri="{0D108BD9-81ED-4DB2-BD59-A6C34878D82A}">
                    <a16:rowId xmlns:a16="http://schemas.microsoft.com/office/drawing/2014/main" val="302803267"/>
                  </a:ext>
                </a:extLst>
              </a:tr>
              <a:tr h="370840">
                <a:tc>
                  <a:txBody>
                    <a:bodyPr/>
                    <a:lstStyle/>
                    <a:p>
                      <a:pPr algn="ctr"/>
                      <a:r>
                        <a:rPr lang="en-US" dirty="0"/>
                        <a:t>302.1</a:t>
                      </a:r>
                    </a:p>
                  </a:txBody>
                  <a:tcPr/>
                </a:tc>
                <a:tc>
                  <a:txBody>
                    <a:bodyPr/>
                    <a:lstStyle/>
                    <a:p>
                      <a:r>
                        <a:rPr lang="en-US" sz="1800" b="0" i="0" u="none" strike="noStrike" kern="1200" dirty="0">
                          <a:solidFill>
                            <a:schemeClr val="dk1"/>
                          </a:solidFill>
                          <a:effectLst/>
                          <a:latin typeface="+mn-lt"/>
                          <a:ea typeface="+mn-ea"/>
                          <a:cs typeface="+mn-cs"/>
                        </a:rPr>
                        <a:t>Additional Costs for Shipment of Assemblies to CERN ($67.5k for travel with each shipment, 10k for improvements to the shipping container, $36k for accelerometers)</a:t>
                      </a:r>
                      <a:endParaRPr lang="en-US" b="0" dirty="0"/>
                    </a:p>
                  </a:txBody>
                  <a:tcPr/>
                </a:tc>
                <a:tc>
                  <a:txBody>
                    <a:bodyPr/>
                    <a:lstStyle/>
                    <a:p>
                      <a:pPr algn="ctr"/>
                      <a:r>
                        <a:rPr lang="en-US" dirty="0">
                          <a:solidFill>
                            <a:srgbClr val="FF0000"/>
                          </a:solidFill>
                        </a:rPr>
                        <a:t>$89.5k</a:t>
                      </a:r>
                    </a:p>
                  </a:txBody>
                  <a:tcPr/>
                </a:tc>
                <a:extLst>
                  <a:ext uri="{0D108BD9-81ED-4DB2-BD59-A6C34878D82A}">
                    <a16:rowId xmlns:a16="http://schemas.microsoft.com/office/drawing/2014/main" val="571237539"/>
                  </a:ext>
                </a:extLst>
              </a:tr>
              <a:tr h="370840">
                <a:tc>
                  <a:txBody>
                    <a:bodyPr/>
                    <a:lstStyle/>
                    <a:p>
                      <a:pPr algn="ctr"/>
                      <a:r>
                        <a:rPr lang="en-US" dirty="0"/>
                        <a:t>302.1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FNAL balance in CERN Exchange Document </a:t>
                      </a:r>
                    </a:p>
                  </a:txBody>
                  <a:tcPr/>
                </a:tc>
                <a:tc>
                  <a:txBody>
                    <a:bodyPr/>
                    <a:lstStyle/>
                    <a:p>
                      <a:pPr algn="ctr"/>
                      <a:r>
                        <a:rPr lang="en-US" dirty="0">
                          <a:solidFill>
                            <a:srgbClr val="FF0000"/>
                          </a:solidFill>
                        </a:rPr>
                        <a:t>$611k</a:t>
                      </a:r>
                    </a:p>
                  </a:txBody>
                  <a:tcPr/>
                </a:tc>
                <a:extLst>
                  <a:ext uri="{0D108BD9-81ED-4DB2-BD59-A6C34878D82A}">
                    <a16:rowId xmlns:a16="http://schemas.microsoft.com/office/drawing/2014/main" val="3867022170"/>
                  </a:ext>
                </a:extLst>
              </a:tr>
            </a:tbl>
          </a:graphicData>
        </a:graphic>
      </p:graphicFrame>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24</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302.X.YY: EAC Manual Adjustments</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7920000" cy="64510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List any EAC Manual Adjustment Entries for this WBS (if applicable).  Explain why major adjustments have not been turned into BCRs yet. Example for 302.1:</a:t>
            </a:r>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9" name="TextBox 8">
            <a:extLst>
              <a:ext uri="{FF2B5EF4-FFF2-40B4-BE49-F238E27FC236}">
                <a16:creationId xmlns:a16="http://schemas.microsoft.com/office/drawing/2014/main" id="{4E54F18B-1A8B-EE00-F32E-DB351CD92376}"/>
              </a:ext>
            </a:extLst>
          </p:cNvPr>
          <p:cNvSpPr txBox="1"/>
          <p:nvPr/>
        </p:nvSpPr>
        <p:spPr>
          <a:xfrm>
            <a:off x="587522" y="5368458"/>
            <a:ext cx="7728893" cy="646331"/>
          </a:xfrm>
          <a:prstGeom prst="rect">
            <a:avLst/>
          </a:prstGeom>
          <a:noFill/>
          <a:ln w="19050">
            <a:solidFill>
              <a:srgbClr val="C00000"/>
            </a:solidFill>
          </a:ln>
        </p:spPr>
        <p:txBody>
          <a:bodyPr wrap="square" rtlCol="0">
            <a:spAutoFit/>
          </a:bodyPr>
          <a:lstStyle/>
          <a:p>
            <a:pPr lvl="1"/>
            <a:r>
              <a:rPr lang="en-US" b="1" i="1" dirty="0"/>
              <a:t>Message: Proactive use of EAC manual adjustments to assess realistic amount of EAC-based remaining contingency.</a:t>
            </a:r>
          </a:p>
        </p:txBody>
      </p:sp>
      <p:sp>
        <p:nvSpPr>
          <p:cNvPr id="3" name="TextBox 2">
            <a:extLst>
              <a:ext uri="{FF2B5EF4-FFF2-40B4-BE49-F238E27FC236}">
                <a16:creationId xmlns:a16="http://schemas.microsoft.com/office/drawing/2014/main" id="{870342DD-5A99-CDEA-65DD-6003FFE2F272}"/>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37934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302.X.YY: QA/QC</a:t>
            </a:r>
          </a:p>
        </p:txBody>
      </p:sp>
      <p:sp>
        <p:nvSpPr>
          <p:cNvPr id="3" name="Content Placeholder 2">
            <a:extLst>
              <a:ext uri="{FF2B5EF4-FFF2-40B4-BE49-F238E27FC236}">
                <a16:creationId xmlns:a16="http://schemas.microsoft.com/office/drawing/2014/main" id="{CD8FA565-A6D6-4B5A-B5A5-726C0A8CAC2E}"/>
              </a:ext>
            </a:extLst>
          </p:cNvPr>
          <p:cNvSpPr>
            <a:spLocks noGrp="1"/>
          </p:cNvSpPr>
          <p:nvPr>
            <p:ph idx="1"/>
          </p:nvPr>
        </p:nvSpPr>
        <p:spPr>
          <a:xfrm>
            <a:off x="572650" y="902952"/>
            <a:ext cx="7920000" cy="4906963"/>
          </a:xfrm>
        </p:spPr>
        <p:txBody>
          <a:bodyPr/>
          <a:lstStyle/>
          <a:p>
            <a:r>
              <a:rPr lang="en-US" dirty="0"/>
              <a:t>List any approved CERN MIPs with links for your WBS (show an example)</a:t>
            </a:r>
          </a:p>
          <a:p>
            <a:r>
              <a:rPr lang="en-US" dirty="0"/>
              <a:t>List any NCRs, for major ones explain root causes and corrective actions</a:t>
            </a:r>
          </a:p>
          <a:p>
            <a:pPr lvl="1"/>
            <a:r>
              <a:rPr lang="en-US" dirty="0"/>
              <a:t>Important topic for Coils and Magnet Fabrication WBSs because of potential for lower yield than assumed</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25</a:t>
            </a:fld>
            <a:endParaRPr lang="fr-FR"/>
          </a:p>
        </p:txBody>
      </p:sp>
      <p:sp>
        <p:nvSpPr>
          <p:cNvPr id="6" name="TextBox 5">
            <a:extLst>
              <a:ext uri="{FF2B5EF4-FFF2-40B4-BE49-F238E27FC236}">
                <a16:creationId xmlns:a16="http://schemas.microsoft.com/office/drawing/2014/main" id="{AD9B2CC4-4D9E-4A56-9333-D3FBC54A1950}"/>
              </a:ext>
            </a:extLst>
          </p:cNvPr>
          <p:cNvSpPr txBox="1"/>
          <p:nvPr/>
        </p:nvSpPr>
        <p:spPr>
          <a:xfrm>
            <a:off x="1057645" y="5313982"/>
            <a:ext cx="7200360" cy="923330"/>
          </a:xfrm>
          <a:prstGeom prst="rect">
            <a:avLst/>
          </a:prstGeom>
          <a:noFill/>
          <a:ln w="19050">
            <a:solidFill>
              <a:srgbClr val="C00000"/>
            </a:solidFill>
          </a:ln>
        </p:spPr>
        <p:txBody>
          <a:bodyPr wrap="square" rtlCol="0">
            <a:spAutoFit/>
          </a:bodyPr>
          <a:lstStyle/>
          <a:p>
            <a:pPr lvl="1"/>
            <a:r>
              <a:rPr lang="en-US" b="1" i="1" dirty="0"/>
              <a:t>Message: WBS follows project QA/QC processes; NCRs corrective actions are effective (problems are not repeated); lessons learned shared; etc. </a:t>
            </a:r>
          </a:p>
        </p:txBody>
      </p:sp>
      <p:sp>
        <p:nvSpPr>
          <p:cNvPr id="5" name="TextBox 4">
            <a:extLst>
              <a:ext uri="{FF2B5EF4-FFF2-40B4-BE49-F238E27FC236}">
                <a16:creationId xmlns:a16="http://schemas.microsoft.com/office/drawing/2014/main" id="{5981E6FD-0B8F-CA41-B1D5-CEF6E19873F7}"/>
              </a:ext>
            </a:extLst>
          </p:cNvPr>
          <p:cNvSpPr txBox="1"/>
          <p:nvPr/>
        </p:nvSpPr>
        <p:spPr>
          <a:xfrm>
            <a:off x="1451851" y="3869468"/>
            <a:ext cx="6411948" cy="1384995"/>
          </a:xfrm>
          <a:prstGeom prst="rect">
            <a:avLst/>
          </a:prstGeom>
          <a:noFill/>
          <a:ln>
            <a:solidFill>
              <a:schemeClr val="tx1"/>
            </a:solidFill>
          </a:ln>
        </p:spPr>
        <p:txBody>
          <a:bodyPr wrap="none" rtlCol="0">
            <a:spAutoFit/>
          </a:bodyPr>
          <a:lstStyle/>
          <a:p>
            <a:r>
              <a:rPr lang="en-US" sz="2800" dirty="0"/>
              <a:t>DON’T MAKE THIS CHEESY !</a:t>
            </a:r>
          </a:p>
          <a:p>
            <a:r>
              <a:rPr lang="en-US" sz="2800" dirty="0"/>
              <a:t>DON’T REPEAT BOILERPLATE INFO</a:t>
            </a:r>
          </a:p>
          <a:p>
            <a:r>
              <a:rPr lang="en-US" sz="2800" dirty="0"/>
              <a:t>IT MIGHT APPLY ONLY TO SOME CA</a:t>
            </a: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7" name="TextBox 6">
            <a:extLst>
              <a:ext uri="{FF2B5EF4-FFF2-40B4-BE49-F238E27FC236}">
                <a16:creationId xmlns:a16="http://schemas.microsoft.com/office/drawing/2014/main" id="{EF7834AF-4CFD-5F27-A24F-3F6BFAF50CAD}"/>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274454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C64B-DDCF-409F-91FD-410073AB9BDA}"/>
              </a:ext>
            </a:extLst>
          </p:cNvPr>
          <p:cNvSpPr>
            <a:spLocks noGrp="1"/>
          </p:cNvSpPr>
          <p:nvPr>
            <p:ph type="title"/>
          </p:nvPr>
        </p:nvSpPr>
        <p:spPr/>
        <p:txBody>
          <a:bodyPr/>
          <a:lstStyle/>
          <a:p>
            <a:r>
              <a:rPr lang="en-US" dirty="0"/>
              <a:t>WBS 302.X.YY: Risks</a:t>
            </a:r>
          </a:p>
        </p:txBody>
      </p:sp>
      <p:sp>
        <p:nvSpPr>
          <p:cNvPr id="3" name="Content Placeholder 2">
            <a:extLst>
              <a:ext uri="{FF2B5EF4-FFF2-40B4-BE49-F238E27FC236}">
                <a16:creationId xmlns:a16="http://schemas.microsoft.com/office/drawing/2014/main" id="{8C104808-707A-4E65-ACFA-968FDB3277EE}"/>
              </a:ext>
            </a:extLst>
          </p:cNvPr>
          <p:cNvSpPr>
            <a:spLocks noGrp="1"/>
          </p:cNvSpPr>
          <p:nvPr>
            <p:ph idx="1"/>
          </p:nvPr>
        </p:nvSpPr>
        <p:spPr>
          <a:xfrm>
            <a:off x="612000" y="1219201"/>
            <a:ext cx="7920000" cy="3577952"/>
          </a:xfrm>
        </p:spPr>
        <p:txBody>
          <a:bodyPr>
            <a:normAutofit lnSpcReduction="10000"/>
          </a:bodyPr>
          <a:lstStyle/>
          <a:p>
            <a:r>
              <a:rPr lang="en-US" dirty="0"/>
              <a:t>List WBS risks, risks updates since </a:t>
            </a:r>
            <a:r>
              <a:rPr lang="en-US" dirty="0" err="1"/>
              <a:t>Rebaseline</a:t>
            </a:r>
            <a:endParaRPr lang="en-US" dirty="0"/>
          </a:p>
          <a:p>
            <a:pPr lvl="1"/>
            <a:r>
              <a:rPr lang="en-US" dirty="0"/>
              <a:t>Retired risks, realized risks (managed or closed), updated risks, new identified risk, </a:t>
            </a:r>
            <a:r>
              <a:rPr lang="en-US" dirty="0" err="1"/>
              <a:t>etc</a:t>
            </a:r>
            <a:endParaRPr lang="en-US" dirty="0"/>
          </a:p>
          <a:p>
            <a:pPr lvl="1"/>
            <a:r>
              <a:rPr lang="en-US" dirty="0"/>
              <a:t>Describe your WBS top risks</a:t>
            </a:r>
          </a:p>
          <a:p>
            <a:pPr lvl="2"/>
            <a:r>
              <a:rPr lang="en-US" dirty="0">
                <a:solidFill>
                  <a:schemeClr val="tx1">
                    <a:lumMod val="65000"/>
                    <a:lumOff val="35000"/>
                  </a:schemeClr>
                </a:solidFill>
              </a:rPr>
              <a:t>Include a slide in each presentation detailing risks/challenges that are “keeping folks up at night”. Avoid perception of easy road ahead</a:t>
            </a:r>
            <a:r>
              <a:rPr lang="en-US" dirty="0">
                <a:solidFill>
                  <a:srgbClr val="7030A0"/>
                </a:solidFill>
              </a:rPr>
              <a:t> </a:t>
            </a:r>
            <a:r>
              <a:rPr lang="en-US" dirty="0">
                <a:solidFill>
                  <a:schemeClr val="tx1">
                    <a:lumMod val="65000"/>
                    <a:lumOff val="35000"/>
                  </a:schemeClr>
                </a:solidFill>
              </a:rPr>
              <a:t>(if applicable)</a:t>
            </a:r>
          </a:p>
          <a:p>
            <a:pPr lvl="2"/>
            <a:r>
              <a:rPr lang="en-US" dirty="0">
                <a:solidFill>
                  <a:schemeClr val="tx1">
                    <a:lumMod val="65000"/>
                    <a:lumOff val="35000"/>
                  </a:schemeClr>
                </a:solidFill>
              </a:rPr>
              <a:t>L2s should address the Estimate Uncertainty for the remaining scope to better communicate/address the remaining challenges. Include Estimate Type pie chart. </a:t>
            </a:r>
          </a:p>
        </p:txBody>
      </p:sp>
      <p:sp>
        <p:nvSpPr>
          <p:cNvPr id="4" name="Slide Number Placeholder 3">
            <a:extLst>
              <a:ext uri="{FF2B5EF4-FFF2-40B4-BE49-F238E27FC236}">
                <a16:creationId xmlns:a16="http://schemas.microsoft.com/office/drawing/2014/main" id="{4E336D19-EC91-4EAE-9D5F-F1471BF84C17}"/>
              </a:ext>
            </a:extLst>
          </p:cNvPr>
          <p:cNvSpPr>
            <a:spLocks noGrp="1"/>
          </p:cNvSpPr>
          <p:nvPr>
            <p:ph type="sldNum" sz="quarter" idx="12"/>
          </p:nvPr>
        </p:nvSpPr>
        <p:spPr/>
        <p:txBody>
          <a:bodyPr/>
          <a:lstStyle/>
          <a:p>
            <a:fld id="{BFDCA1C4-9514-7B4F-976F-D92F7E296653}" type="slidenum">
              <a:rPr lang="fr-FR" smtClean="0"/>
              <a:pPr/>
              <a:t>26</a:t>
            </a:fld>
            <a:endParaRPr lang="fr-FR"/>
          </a:p>
        </p:txBody>
      </p:sp>
      <p:sp>
        <p:nvSpPr>
          <p:cNvPr id="6" name="TextBox 5">
            <a:extLst>
              <a:ext uri="{FF2B5EF4-FFF2-40B4-BE49-F238E27FC236}">
                <a16:creationId xmlns:a16="http://schemas.microsoft.com/office/drawing/2014/main" id="{9B8F4D87-F973-4E30-AAE7-7684DB2DEA59}"/>
              </a:ext>
            </a:extLst>
          </p:cNvPr>
          <p:cNvSpPr txBox="1"/>
          <p:nvPr/>
        </p:nvSpPr>
        <p:spPr>
          <a:xfrm>
            <a:off x="852606" y="4797153"/>
            <a:ext cx="7629155" cy="923330"/>
          </a:xfrm>
          <a:prstGeom prst="rect">
            <a:avLst/>
          </a:prstGeom>
          <a:noFill/>
          <a:ln w="19050">
            <a:solidFill>
              <a:srgbClr val="C00000"/>
            </a:solidFill>
          </a:ln>
        </p:spPr>
        <p:txBody>
          <a:bodyPr wrap="square" rtlCol="0">
            <a:spAutoFit/>
          </a:bodyPr>
          <a:lstStyle/>
          <a:p>
            <a:pPr lvl="1"/>
            <a:r>
              <a:rPr lang="en-US" b="1" i="1" dirty="0"/>
              <a:t>Message: WBS risks are identified, up to date, and are being actively managed. In some WBSs, Significant challenges remain that require healthy contingency (EU, Discrete Risks).</a:t>
            </a:r>
          </a:p>
        </p:txBody>
      </p:sp>
      <p:sp>
        <p:nvSpPr>
          <p:cNvPr id="9" name="Footer Placeholder 4">
            <a:extLst>
              <a:ext uri="{FF2B5EF4-FFF2-40B4-BE49-F238E27FC236}">
                <a16:creationId xmlns:a16="http://schemas.microsoft.com/office/drawing/2014/main" id="{62FBC0AA-7ECA-4D4C-A265-A037758A191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8AE1F8E1-EE9D-CF82-008F-CDADC4C37507}"/>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#6</a:t>
            </a:r>
          </a:p>
        </p:txBody>
      </p:sp>
    </p:spTree>
    <p:extLst>
      <p:ext uri="{BB962C8B-B14F-4D97-AF65-F5344CB8AC3E}">
        <p14:creationId xmlns:p14="http://schemas.microsoft.com/office/powerpoint/2010/main" val="2095411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302.X.YY: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a:xfrm>
            <a:off x="539552" y="983518"/>
            <a:ext cx="8280480" cy="2669642"/>
          </a:xfrm>
        </p:spPr>
        <p:txBody>
          <a:bodyPr>
            <a:normAutofit fontScale="62500" lnSpcReduction="20000"/>
          </a:bodyPr>
          <a:lstStyle/>
          <a:p>
            <a:r>
              <a:rPr lang="en-US" dirty="0"/>
              <a:t>Any safety reviews? Any Safety incidents?</a:t>
            </a:r>
          </a:p>
          <a:p>
            <a:pPr lvl="1"/>
            <a:r>
              <a:rPr lang="en-US" dirty="0"/>
              <a:t>If there were OPRs in your area of responsibility, demonstrate ownership and mention lessons learned. </a:t>
            </a:r>
          </a:p>
          <a:p>
            <a:pPr lvl="1"/>
            <a:r>
              <a:rPr lang="en-US" dirty="0"/>
              <a:t>Highlight reporting promptness and “erring on the side of safety”</a:t>
            </a:r>
          </a:p>
          <a:p>
            <a:r>
              <a:rPr lang="en-US" dirty="0">
                <a:solidFill>
                  <a:schemeClr val="tx1">
                    <a:lumMod val="65000"/>
                    <a:lumOff val="35000"/>
                  </a:schemeClr>
                </a:solidFill>
              </a:rPr>
              <a:t>Take credit for great safety record if applicable. Mention number of worked hours without DARTs</a:t>
            </a:r>
          </a:p>
          <a:p>
            <a:r>
              <a:rPr lang="en-US" dirty="0"/>
              <a:t>For fabrication activities, include links to approved equipment ORCs, Hazard Analysis, etc.</a:t>
            </a:r>
          </a:p>
          <a:p>
            <a:r>
              <a:rPr lang="en-US" dirty="0">
                <a:solidFill>
                  <a:schemeClr val="tx1">
                    <a:lumMod val="65000"/>
                    <a:lumOff val="35000"/>
                  </a:schemeClr>
                </a:solidFill>
              </a:rPr>
              <a:t>For the ES&amp;H breakout presentation, add more details and examples of implementation at the different sites (Work Planning and Control, Org Charts, Partner Lab summary of discussions and salient issues)</a:t>
            </a:r>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6" name="TextBox 5">
            <a:extLst>
              <a:ext uri="{FF2B5EF4-FFF2-40B4-BE49-F238E27FC236}">
                <a16:creationId xmlns:a16="http://schemas.microsoft.com/office/drawing/2014/main" id="{55DA51DB-ACD0-49C7-AAF2-6E92A3B9DA00}"/>
              </a:ext>
            </a:extLst>
          </p:cNvPr>
          <p:cNvSpPr txBox="1"/>
          <p:nvPr/>
        </p:nvSpPr>
        <p:spPr>
          <a:xfrm>
            <a:off x="1057645" y="5241974"/>
            <a:ext cx="7200360" cy="923330"/>
          </a:xfrm>
          <a:prstGeom prst="rect">
            <a:avLst/>
          </a:prstGeom>
          <a:noFill/>
          <a:ln w="19050">
            <a:solidFill>
              <a:srgbClr val="C00000"/>
            </a:solidFill>
          </a:ln>
        </p:spPr>
        <p:txBody>
          <a:bodyPr wrap="square" rtlCol="0">
            <a:spAutoFit/>
          </a:bodyPr>
          <a:lstStyle/>
          <a:p>
            <a:pPr lvl="1"/>
            <a:r>
              <a:rPr lang="en-US" b="1" i="1" dirty="0"/>
              <a:t>Message: WBS ES&amp;H is being handled appropriately; you are aware of ORPs/Lessons Learned in your area of responsibility</a:t>
            </a:r>
          </a:p>
        </p:txBody>
      </p:sp>
      <p:sp>
        <p:nvSpPr>
          <p:cNvPr id="8" name="TextBox 7">
            <a:extLst>
              <a:ext uri="{FF2B5EF4-FFF2-40B4-BE49-F238E27FC236}">
                <a16:creationId xmlns:a16="http://schemas.microsoft.com/office/drawing/2014/main" id="{6F05E71C-1365-AE4F-8DB4-BCB54A7BF991}"/>
              </a:ext>
            </a:extLst>
          </p:cNvPr>
          <p:cNvSpPr txBox="1"/>
          <p:nvPr/>
        </p:nvSpPr>
        <p:spPr>
          <a:xfrm>
            <a:off x="410735" y="3789040"/>
            <a:ext cx="8481745" cy="1384995"/>
          </a:xfrm>
          <a:prstGeom prst="rect">
            <a:avLst/>
          </a:prstGeom>
          <a:noFill/>
          <a:ln>
            <a:solidFill>
              <a:schemeClr val="tx1"/>
            </a:solidFill>
          </a:ln>
        </p:spPr>
        <p:txBody>
          <a:bodyPr wrap="none" rtlCol="0">
            <a:spAutoFit/>
          </a:bodyPr>
          <a:lstStyle/>
          <a:p>
            <a:r>
              <a:rPr lang="en-US" sz="2800" dirty="0"/>
              <a:t>DON’T MAKE THIS CHEESY !</a:t>
            </a:r>
          </a:p>
          <a:p>
            <a:r>
              <a:rPr lang="en-US" sz="2800" dirty="0"/>
              <a:t>DON’T REPEAT BOILERPLATE INFO</a:t>
            </a:r>
          </a:p>
          <a:p>
            <a:r>
              <a:rPr lang="en-US" sz="2800" dirty="0"/>
              <a:t>SHOW SPECIFIC EXAMPLES (IF YOU HAVE ANY)</a:t>
            </a: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8AE41D13-A976-76EE-641F-9ED57E64FFCC}"/>
              </a:ext>
            </a:extLst>
          </p:cNvPr>
          <p:cNvSpPr txBox="1"/>
          <p:nvPr/>
        </p:nvSpPr>
        <p:spPr>
          <a:xfrm>
            <a:off x="7901058" y="0"/>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1177945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302.X.YY: Summary</a:t>
            </a:r>
          </a:p>
        </p:txBody>
      </p:sp>
      <p:sp>
        <p:nvSpPr>
          <p:cNvPr id="3" name="Content Placeholder 2"/>
          <p:cNvSpPr>
            <a:spLocks noGrp="1"/>
          </p:cNvSpPr>
          <p:nvPr>
            <p:ph idx="1"/>
          </p:nvPr>
        </p:nvSpPr>
        <p:spPr>
          <a:xfrm>
            <a:off x="612000" y="1219201"/>
            <a:ext cx="7920000" cy="4658072"/>
          </a:xfrm>
        </p:spPr>
        <p:txBody>
          <a:bodyPr>
            <a:normAutofit/>
          </a:bodyPr>
          <a:lstStyle/>
          <a:p>
            <a:r>
              <a:rPr lang="en-US" dirty="0"/>
              <a:t>Summarize the main points you made before directly supporting the review charge. </a:t>
            </a:r>
          </a:p>
          <a:p>
            <a:r>
              <a:rPr lang="en-US" dirty="0">
                <a:solidFill>
                  <a:schemeClr val="tx1">
                    <a:lumMod val="65000"/>
                    <a:lumOff val="35000"/>
                  </a:schemeClr>
                </a:solidFill>
              </a:rPr>
              <a:t>Avoid too many details about numbers (“bureaucratic” stuff). Emphasize status and challenges of project.</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28</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a:t>Lab</a:t>
            </a:r>
          </a:p>
          <a:p>
            <a:r>
              <a:rPr lang="en-US" sz="1600"/>
              <a:t>Logo</a:t>
            </a:r>
          </a:p>
        </p:txBody>
      </p:sp>
      <p:sp>
        <p:nvSpPr>
          <p:cNvPr id="7" name="TextBox 6">
            <a:extLst>
              <a:ext uri="{FF2B5EF4-FFF2-40B4-BE49-F238E27FC236}">
                <a16:creationId xmlns:a16="http://schemas.microsoft.com/office/drawing/2014/main" id="{CDF04029-DBB8-494D-8E59-DE2534F2564F}"/>
              </a:ext>
            </a:extLst>
          </p:cNvPr>
          <p:cNvSpPr txBox="1"/>
          <p:nvPr/>
        </p:nvSpPr>
        <p:spPr>
          <a:xfrm>
            <a:off x="755576" y="4438470"/>
            <a:ext cx="7200360" cy="1200329"/>
          </a:xfrm>
          <a:prstGeom prst="rect">
            <a:avLst/>
          </a:prstGeom>
          <a:noFill/>
          <a:ln w="19050">
            <a:solidFill>
              <a:srgbClr val="C00000"/>
            </a:solidFill>
          </a:ln>
        </p:spPr>
        <p:txBody>
          <a:bodyPr wrap="square" rtlCol="0">
            <a:spAutoFit/>
          </a:bodyPr>
          <a:lstStyle/>
          <a:p>
            <a:pPr lvl="1"/>
            <a:r>
              <a:rPr lang="en-US" b="1" i="1" dirty="0"/>
              <a:t>Message: Execution of this WBS is proceeding according to the baseline plan, adequate technical progress, cost and schedule are credible and in control, risks are understood and actively managed.</a:t>
            </a: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6805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r>
              <a:rPr lang="en-US" dirty="0"/>
              <a:t>You should keep the pie-charts and tables from the CAM e-Toolbox as backup slides in case someone asks questions</a:t>
            </a:r>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29</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342E-B1F9-7342-8DE5-D1679682C268}"/>
              </a:ext>
            </a:extLst>
          </p:cNvPr>
          <p:cNvSpPr>
            <a:spLocks noGrp="1"/>
          </p:cNvSpPr>
          <p:nvPr>
            <p:ph type="title"/>
          </p:nvPr>
        </p:nvSpPr>
        <p:spPr>
          <a:xfrm>
            <a:off x="612000" y="44624"/>
            <a:ext cx="7920000" cy="720000"/>
          </a:xfrm>
        </p:spPr>
        <p:txBody>
          <a:bodyPr/>
          <a:lstStyle/>
          <a:p>
            <a:r>
              <a:rPr lang="en-US" dirty="0"/>
              <a:t>Timeline Status Review</a:t>
            </a:r>
          </a:p>
        </p:txBody>
      </p:sp>
      <p:sp>
        <p:nvSpPr>
          <p:cNvPr id="3" name="Content Placeholder 2">
            <a:extLst>
              <a:ext uri="{FF2B5EF4-FFF2-40B4-BE49-F238E27FC236}">
                <a16:creationId xmlns:a16="http://schemas.microsoft.com/office/drawing/2014/main" id="{484B60A1-0F69-2248-A611-7CCE617858CC}"/>
              </a:ext>
            </a:extLst>
          </p:cNvPr>
          <p:cNvSpPr>
            <a:spLocks noGrp="1"/>
          </p:cNvSpPr>
          <p:nvPr>
            <p:ph idx="1"/>
          </p:nvPr>
        </p:nvSpPr>
        <p:spPr>
          <a:xfrm>
            <a:off x="602302" y="944704"/>
            <a:ext cx="8444498" cy="5591646"/>
          </a:xfrm>
        </p:spPr>
        <p:txBody>
          <a:bodyPr>
            <a:normAutofit/>
          </a:bodyPr>
          <a:lstStyle/>
          <a:p>
            <a:r>
              <a:rPr lang="en-US" sz="2400" b="1" dirty="0"/>
              <a:t>DOE IPR						Jul. 23</a:t>
            </a:r>
            <a:r>
              <a:rPr lang="en-US" sz="2400" b="1" baseline="30000" dirty="0"/>
              <a:t>rd</a:t>
            </a:r>
            <a:r>
              <a:rPr lang="en-US" sz="2400" b="1" dirty="0"/>
              <a:t> – 25</a:t>
            </a:r>
            <a:r>
              <a:rPr lang="en-US" sz="2400" b="1" baseline="30000" dirty="0"/>
              <a:t>th</a:t>
            </a:r>
            <a:endParaRPr lang="en-US" sz="2400" b="1" dirty="0"/>
          </a:p>
          <a:p>
            <a:r>
              <a:rPr lang="en-US" sz="2400" dirty="0"/>
              <a:t>Posting							Monday Jul 8</a:t>
            </a:r>
            <a:r>
              <a:rPr lang="en-US" sz="2400" baseline="30000" dirty="0"/>
              <a:t>th</a:t>
            </a:r>
            <a:r>
              <a:rPr lang="en-US" sz="2400" dirty="0"/>
              <a:t> (after 4</a:t>
            </a:r>
            <a:r>
              <a:rPr lang="en-US" sz="2400" baseline="30000" dirty="0"/>
              <a:t>th</a:t>
            </a:r>
            <a:r>
              <a:rPr lang="en-US" sz="2400" dirty="0"/>
              <a:t>)</a:t>
            </a:r>
          </a:p>
          <a:p>
            <a:r>
              <a:rPr lang="en-US" sz="2400" dirty="0"/>
              <a:t>Plenary/L2 </a:t>
            </a:r>
            <a:r>
              <a:rPr lang="en-US" sz="2400" dirty="0" err="1"/>
              <a:t>Rehars</a:t>
            </a:r>
            <a:r>
              <a:rPr lang="en-US" sz="2400" dirty="0"/>
              <a:t>.			Week Jun 24</a:t>
            </a:r>
            <a:r>
              <a:rPr lang="en-US" sz="2400" baseline="30000" dirty="0"/>
              <a:t>th</a:t>
            </a:r>
            <a:endParaRPr lang="en-US" sz="2400" dirty="0"/>
          </a:p>
          <a:p>
            <a:pPr lvl="1"/>
            <a:r>
              <a:rPr lang="en-US" sz="2000" dirty="0"/>
              <a:t>To accommodate “FNAL Low Tempo” period on Jul 1</a:t>
            </a:r>
            <a:r>
              <a:rPr lang="en-US" sz="2000" baseline="30000" dirty="0"/>
              <a:t>st</a:t>
            </a:r>
            <a:r>
              <a:rPr lang="en-US" sz="2000" dirty="0"/>
              <a:t> – 5</a:t>
            </a:r>
            <a:r>
              <a:rPr lang="en-US" sz="2000" baseline="30000" dirty="0"/>
              <a:t>th</a:t>
            </a:r>
            <a:r>
              <a:rPr lang="en-US" sz="2000" dirty="0"/>
              <a:t> </a:t>
            </a:r>
          </a:p>
          <a:p>
            <a:r>
              <a:rPr lang="en-US" sz="2400" dirty="0"/>
              <a:t>L3 </a:t>
            </a:r>
            <a:r>
              <a:rPr lang="en-US" sz="2400" dirty="0" err="1"/>
              <a:t>Rehars</a:t>
            </a:r>
            <a:r>
              <a:rPr lang="en-US" sz="2400" dirty="0"/>
              <a:t>.					Weeks Jun. 10</a:t>
            </a:r>
            <a:r>
              <a:rPr lang="en-US" sz="2400" baseline="30000" dirty="0"/>
              <a:t>th</a:t>
            </a:r>
            <a:r>
              <a:rPr lang="en-US" sz="2400" dirty="0"/>
              <a:t> &amp; 17</a:t>
            </a:r>
            <a:r>
              <a:rPr lang="en-US" sz="2400" baseline="30000" dirty="0"/>
              <a:t>th</a:t>
            </a:r>
          </a:p>
          <a:p>
            <a:pPr lvl="1"/>
            <a:r>
              <a:rPr lang="en-US" sz="2000" dirty="0"/>
              <a:t>EVMS Reports ready by ~13</a:t>
            </a:r>
            <a:r>
              <a:rPr lang="en-US" sz="2000" baseline="30000" dirty="0"/>
              <a:t>th</a:t>
            </a:r>
            <a:r>
              <a:rPr lang="en-US" sz="2000" dirty="0"/>
              <a:t>–14</a:t>
            </a:r>
            <a:r>
              <a:rPr lang="en-US" sz="2000" baseline="30000" dirty="0"/>
              <a:t>th</a:t>
            </a:r>
            <a:r>
              <a:rPr lang="en-US" sz="2000" dirty="0"/>
              <a:t> of June (for May closing)</a:t>
            </a:r>
          </a:p>
          <a:p>
            <a:pPr lvl="1"/>
            <a:r>
              <a:rPr lang="en-US" sz="2000" dirty="0"/>
              <a:t>Preliminary versions on week of Jun 10</a:t>
            </a:r>
            <a:r>
              <a:rPr lang="en-US" sz="2000" baseline="30000" dirty="0"/>
              <a:t>th</a:t>
            </a:r>
            <a:r>
              <a:rPr lang="en-US" sz="2000" dirty="0"/>
              <a:t> will miss EVMS Closing numbers</a:t>
            </a:r>
          </a:p>
          <a:p>
            <a:pPr lvl="1"/>
            <a:endParaRPr lang="en-US" sz="2000" dirty="0"/>
          </a:p>
          <a:p>
            <a:pPr lvl="1"/>
            <a:endParaRPr lang="en-US" sz="2000" dirty="0"/>
          </a:p>
          <a:p>
            <a:pPr marL="0" indent="0">
              <a:buNone/>
            </a:pPr>
            <a:endParaRPr lang="en-US" sz="2400" dirty="0"/>
          </a:p>
          <a:p>
            <a:pPr marL="457200" lvl="1" indent="0">
              <a:buNone/>
            </a:pPr>
            <a:endParaRPr lang="en-US" sz="2000" dirty="0"/>
          </a:p>
          <a:p>
            <a:endParaRPr lang="en-US" sz="2400" dirty="0"/>
          </a:p>
          <a:p>
            <a:endParaRPr lang="en-US" sz="2400" baseline="30000" dirty="0"/>
          </a:p>
          <a:p>
            <a:endParaRPr lang="en-US" sz="2400" baseline="300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BE817E35-D61A-014E-B84A-3076A5D6333E}"/>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7" name="TextBox 6">
            <a:extLst>
              <a:ext uri="{FF2B5EF4-FFF2-40B4-BE49-F238E27FC236}">
                <a16:creationId xmlns:a16="http://schemas.microsoft.com/office/drawing/2014/main" id="{4DEC0DF0-F978-1B4C-A814-B6B0951C0A58}"/>
              </a:ext>
            </a:extLst>
          </p:cNvPr>
          <p:cNvSpPr txBox="1"/>
          <p:nvPr/>
        </p:nvSpPr>
        <p:spPr>
          <a:xfrm>
            <a:off x="1543767" y="4335487"/>
            <a:ext cx="6022803" cy="461665"/>
          </a:xfrm>
          <a:prstGeom prst="rect">
            <a:avLst/>
          </a:prstGeom>
          <a:solidFill>
            <a:srgbClr val="FFFF00"/>
          </a:solidFill>
          <a:ln>
            <a:solidFill>
              <a:schemeClr val="tx1"/>
            </a:solidFill>
          </a:ln>
        </p:spPr>
        <p:txBody>
          <a:bodyPr wrap="none" rtlCol="0">
            <a:spAutoFit/>
          </a:bodyPr>
          <a:lstStyle/>
          <a:p>
            <a:r>
              <a:rPr lang="en-US" sz="2400" u="sng" dirty="0"/>
              <a:t>Decision: May ’24</a:t>
            </a:r>
            <a:r>
              <a:rPr lang="en-US" sz="2400" dirty="0"/>
              <a:t> Closing for DOE Review</a:t>
            </a:r>
          </a:p>
        </p:txBody>
      </p:sp>
      <p:sp>
        <p:nvSpPr>
          <p:cNvPr id="5" name="Footer Placeholder 9">
            <a:extLst>
              <a:ext uri="{FF2B5EF4-FFF2-40B4-BE49-F238E27FC236}">
                <a16:creationId xmlns:a16="http://schemas.microsoft.com/office/drawing/2014/main" id="{EE54A5DF-6BD5-9441-B6BB-EDAE8895AC10}"/>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Tree>
    <p:extLst>
      <p:ext uri="{BB962C8B-B14F-4D97-AF65-F5344CB8AC3E}">
        <p14:creationId xmlns:p14="http://schemas.microsoft.com/office/powerpoint/2010/main" val="733180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302.2.03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7920000" cy="769640"/>
          </a:xfrm>
        </p:spPr>
        <p:txBody>
          <a:bodyPr>
            <a:normAutofit fontScale="70000" lnSpcReduction="20000"/>
          </a:bodyPr>
          <a:lstStyle/>
          <a:p>
            <a:r>
              <a:rPr lang="en-US" dirty="0"/>
              <a:t>77% Labor, 23% M&amp;S</a:t>
            </a:r>
          </a:p>
          <a:p>
            <a:r>
              <a:rPr lang="en-US" dirty="0"/>
              <a:t>M&amp;S Includes contractors (braiding vendor), travel, shipment, etc.</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30</a:t>
            </a:fld>
            <a:endParaRPr lang="fr-FR"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744" y="1965611"/>
            <a:ext cx="5472608" cy="3325129"/>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1379" y="5267509"/>
            <a:ext cx="2629267" cy="885949"/>
          </a:xfrm>
          <a:prstGeom prst="rect">
            <a:avLst/>
          </a:prstGeom>
        </p:spPr>
      </p:pic>
      <p:sp>
        <p:nvSpPr>
          <p:cNvPr id="11" name="TextBox 10">
            <a:extLst>
              <a:ext uri="{FF2B5EF4-FFF2-40B4-BE49-F238E27FC236}">
                <a16:creationId xmlns:a16="http://schemas.microsoft.com/office/drawing/2014/main" id="{A74F7D83-A913-1E4C-9295-3D7B67E9FF56}"/>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5" name="TextBox 4">
            <a:extLst>
              <a:ext uri="{FF2B5EF4-FFF2-40B4-BE49-F238E27FC236}">
                <a16:creationId xmlns:a16="http://schemas.microsoft.com/office/drawing/2014/main" id="{1A5F99C7-57FF-BA4C-8AC0-C06F06C10ABB}"/>
              </a:ext>
            </a:extLst>
          </p:cNvPr>
          <p:cNvSpPr txBox="1"/>
          <p:nvPr/>
        </p:nvSpPr>
        <p:spPr>
          <a:xfrm>
            <a:off x="301397" y="2824464"/>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13" name="TextBox 12">
            <a:extLst>
              <a:ext uri="{FF2B5EF4-FFF2-40B4-BE49-F238E27FC236}">
                <a16:creationId xmlns:a16="http://schemas.microsoft.com/office/drawing/2014/main" id="{431D2C6B-8BA6-724F-9179-A8B06534DAE7}"/>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6" name="TextBox 5">
            <a:extLst>
              <a:ext uri="{FF2B5EF4-FFF2-40B4-BE49-F238E27FC236}">
                <a16:creationId xmlns:a16="http://schemas.microsoft.com/office/drawing/2014/main" id="{3E483A54-D2B1-3B5F-869B-32B7B2A0D1F9}"/>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28289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302.2.03 Estimate Quality</a:t>
            </a:r>
          </a:p>
        </p:txBody>
      </p:sp>
      <p:sp>
        <p:nvSpPr>
          <p:cNvPr id="3" name="Content Placeholder 2">
            <a:extLst>
              <a:ext uri="{FF2B5EF4-FFF2-40B4-BE49-F238E27FC236}">
                <a16:creationId xmlns:a16="http://schemas.microsoft.com/office/drawing/2014/main" id="{AD995B27-9D72-2046-8FE6-231EE08562D0}"/>
              </a:ext>
            </a:extLst>
          </p:cNvPr>
          <p:cNvSpPr>
            <a:spLocks noGrp="1"/>
          </p:cNvSpPr>
          <p:nvPr>
            <p:ph idx="1"/>
          </p:nvPr>
        </p:nvSpPr>
        <p:spPr>
          <a:xfrm>
            <a:off x="612000" y="1219200"/>
            <a:ext cx="4104016" cy="4802088"/>
          </a:xfrm>
        </p:spPr>
        <p:txBody>
          <a:bodyPr>
            <a:normAutofit fontScale="92500" lnSpcReduction="20000"/>
          </a:bodyPr>
          <a:lstStyle/>
          <a:p>
            <a:r>
              <a:rPr lang="en-US" dirty="0"/>
              <a:t>Conceptual is related to the RRR measurements</a:t>
            </a:r>
          </a:p>
          <a:p>
            <a:pPr lvl="1"/>
            <a:r>
              <a:rPr lang="en-US" dirty="0"/>
              <a:t>FNAL has been measuring RRR up to earlier this year</a:t>
            </a:r>
          </a:p>
          <a:p>
            <a:pPr lvl="1"/>
            <a:r>
              <a:rPr lang="en-US" dirty="0"/>
              <a:t>LBNL’s new system is undergoing benchmarking approval</a:t>
            </a:r>
          </a:p>
          <a:p>
            <a:r>
              <a:rPr lang="en-US" dirty="0"/>
              <a:t>Preliminary is mostly related to Insulation</a:t>
            </a:r>
          </a:p>
          <a:p>
            <a:pPr lvl="1"/>
            <a:r>
              <a:rPr lang="en-US" dirty="0"/>
              <a:t>Master Agreement is being placed to lock down the price throughout AUP</a:t>
            </a:r>
          </a:p>
          <a:p>
            <a:r>
              <a:rPr lang="en-US" dirty="0"/>
              <a:t>The quality of estimate has been updated for CD-2/3b</a:t>
            </a:r>
          </a:p>
          <a:p>
            <a:endParaRPr lang="en-US" dirty="0"/>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31</a:t>
            </a:fld>
            <a:endParaRPr lang="fr-FR" dirty="0"/>
          </a:p>
        </p:txBody>
      </p:sp>
      <p:pic>
        <p:nvPicPr>
          <p:cNvPr id="7" name="Picture 6" descr="Screen Clipping"/>
          <p:cNvPicPr>
            <a:picLocks noChangeAspect="1"/>
          </p:cNvPicPr>
          <p:nvPr/>
        </p:nvPicPr>
        <p:blipFill rotWithShape="1">
          <a:blip r:embed="rId2" cstate="screen">
            <a:extLst>
              <a:ext uri="{28A0092B-C50C-407E-A947-70E740481C1C}">
                <a14:useLocalDpi xmlns:a14="http://schemas.microsoft.com/office/drawing/2010/main"/>
              </a:ext>
            </a:extLst>
          </a:blip>
          <a:srcRect l="-1" t="10774" r="40686"/>
          <a:stretch/>
        </p:blipFill>
        <p:spPr>
          <a:xfrm>
            <a:off x="4906361" y="1412776"/>
            <a:ext cx="3960439" cy="3595960"/>
          </a:xfrm>
          <a:prstGeom prst="rect">
            <a:avLst/>
          </a:prstGeom>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044521" y="1431964"/>
            <a:ext cx="1356915" cy="576064"/>
          </a:xfrm>
          <a:prstGeom prst="rect">
            <a:avLst/>
          </a:prstGeom>
        </p:spPr>
      </p:pic>
      <p:pic>
        <p:nvPicPr>
          <p:cNvPr id="10" name="Picture 9" descr="Screen Clipping"/>
          <p:cNvPicPr>
            <a:picLocks noChangeAspect="1"/>
          </p:cNvPicPr>
          <p:nvPr/>
        </p:nvPicPr>
        <p:blipFill rotWithShape="1">
          <a:blip r:embed="rId4" cstate="hqprint">
            <a:extLst>
              <a:ext uri="{28A0092B-C50C-407E-A947-70E740481C1C}">
                <a14:useLocalDpi xmlns:a14="http://schemas.microsoft.com/office/drawing/2010/main"/>
              </a:ext>
            </a:extLst>
          </a:blip>
          <a:srcRect t="-2217"/>
          <a:stretch/>
        </p:blipFill>
        <p:spPr>
          <a:xfrm>
            <a:off x="5041991" y="1046189"/>
            <a:ext cx="3824809" cy="288032"/>
          </a:xfrm>
          <a:prstGeom prst="rect">
            <a:avLst/>
          </a:prstGeom>
        </p:spPr>
      </p:pic>
      <p:sp>
        <p:nvSpPr>
          <p:cNvPr id="13" name="TextBox 12">
            <a:extLst>
              <a:ext uri="{FF2B5EF4-FFF2-40B4-BE49-F238E27FC236}">
                <a16:creationId xmlns:a16="http://schemas.microsoft.com/office/drawing/2014/main" id="{04E208B7-89B4-F74C-959B-55DB811DFC9C}"/>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15" name="TextBox 14">
            <a:extLst>
              <a:ext uri="{FF2B5EF4-FFF2-40B4-BE49-F238E27FC236}">
                <a16:creationId xmlns:a16="http://schemas.microsoft.com/office/drawing/2014/main" id="{2C1360C5-CF9E-544B-A447-E4FE3FE3A726}"/>
              </a:ext>
            </a:extLst>
          </p:cNvPr>
          <p:cNvSpPr txBox="1"/>
          <p:nvPr/>
        </p:nvSpPr>
        <p:spPr>
          <a:xfrm>
            <a:off x="3193452" y="5516021"/>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2" name="TextBox 11">
            <a:extLst>
              <a:ext uri="{FF2B5EF4-FFF2-40B4-BE49-F238E27FC236}">
                <a16:creationId xmlns:a16="http://schemas.microsoft.com/office/drawing/2014/main" id="{00577904-C0A9-2847-84C8-C3C2B233D69A}"/>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6" name="TextBox 5">
            <a:extLst>
              <a:ext uri="{FF2B5EF4-FFF2-40B4-BE49-F238E27FC236}">
                <a16:creationId xmlns:a16="http://schemas.microsoft.com/office/drawing/2014/main" id="{5C9DB651-BADC-FD43-5ADD-0E5D31B1E4D5}"/>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425113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302.2.03 FTE Breakdown</a:t>
            </a:r>
          </a:p>
        </p:txBody>
      </p:sp>
      <p:sp>
        <p:nvSpPr>
          <p:cNvPr id="3" name="Content Placeholder 2">
            <a:extLst>
              <a:ext uri="{FF2B5EF4-FFF2-40B4-BE49-F238E27FC236}">
                <a16:creationId xmlns:a16="http://schemas.microsoft.com/office/drawing/2014/main" id="{3570295D-2906-194C-B88E-BAA85F487F84}"/>
              </a:ext>
            </a:extLst>
          </p:cNvPr>
          <p:cNvSpPr>
            <a:spLocks noGrp="1"/>
          </p:cNvSpPr>
          <p:nvPr>
            <p:ph idx="1"/>
          </p:nvPr>
        </p:nvSpPr>
        <p:spPr>
          <a:xfrm>
            <a:off x="612000" y="1219201"/>
            <a:ext cx="7920000" cy="625624"/>
          </a:xfrm>
        </p:spPr>
        <p:txBody>
          <a:bodyPr>
            <a:normAutofit fontScale="85000" lnSpcReduction="20000"/>
          </a:bodyPr>
          <a:lstStyle/>
          <a:p>
            <a:r>
              <a:rPr lang="en-US" dirty="0"/>
              <a:t>From 5/31/18 forward</a:t>
            </a:r>
          </a:p>
          <a:p>
            <a:pPr lvl="1"/>
            <a:r>
              <a:rPr lang="en-US" dirty="0"/>
              <a:t>Does not include FY18 Actuals</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32</a:t>
            </a:fld>
            <a:endParaRPr lang="fr-FR"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168" y="1844825"/>
            <a:ext cx="7069663" cy="4339570"/>
          </a:xfrm>
          <a:prstGeom prst="rect">
            <a:avLst/>
          </a:prstGeom>
        </p:spPr>
      </p:pic>
      <p:cxnSp>
        <p:nvCxnSpPr>
          <p:cNvPr id="8" name="Straight Arrow Connector 7"/>
          <p:cNvCxnSpPr/>
          <p:nvPr/>
        </p:nvCxnSpPr>
        <p:spPr>
          <a:xfrm>
            <a:off x="6736432" y="238545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736432" y="250859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736432" y="3155598"/>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EE9D3E3-B25B-F44E-A4AB-A244681E2E1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6" name="TextBox 15">
            <a:extLst>
              <a:ext uri="{FF2B5EF4-FFF2-40B4-BE49-F238E27FC236}">
                <a16:creationId xmlns:a16="http://schemas.microsoft.com/office/drawing/2014/main" id="{3C269F04-3C75-0B40-A576-3DF8F7DC8BD0}"/>
              </a:ext>
            </a:extLst>
          </p:cNvPr>
          <p:cNvSpPr txBox="1"/>
          <p:nvPr/>
        </p:nvSpPr>
        <p:spPr>
          <a:xfrm>
            <a:off x="301397" y="2824464"/>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17" name="TextBox 16">
            <a:extLst>
              <a:ext uri="{FF2B5EF4-FFF2-40B4-BE49-F238E27FC236}">
                <a16:creationId xmlns:a16="http://schemas.microsoft.com/office/drawing/2014/main" id="{A928BBC2-A853-F044-9293-F2EE4C107682}"/>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7" name="TextBox 6">
            <a:extLst>
              <a:ext uri="{FF2B5EF4-FFF2-40B4-BE49-F238E27FC236}">
                <a16:creationId xmlns:a16="http://schemas.microsoft.com/office/drawing/2014/main" id="{350C72C0-44BB-B860-5BB7-6B9D192B131B}"/>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233699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D0DC-EEAF-9E41-9079-7CB0F5A77244}"/>
              </a:ext>
            </a:extLst>
          </p:cNvPr>
          <p:cNvSpPr>
            <a:spLocks noGrp="1"/>
          </p:cNvSpPr>
          <p:nvPr>
            <p:ph type="title"/>
          </p:nvPr>
        </p:nvSpPr>
        <p:spPr/>
        <p:txBody>
          <a:bodyPr/>
          <a:lstStyle/>
          <a:p>
            <a:r>
              <a:rPr lang="en-US" dirty="0"/>
              <a:t>302.2.03 Cost Performance Report</a:t>
            </a:r>
          </a:p>
        </p:txBody>
      </p:sp>
      <p:sp>
        <p:nvSpPr>
          <p:cNvPr id="4" name="Slide Number Placeholder 3">
            <a:extLst>
              <a:ext uri="{FF2B5EF4-FFF2-40B4-BE49-F238E27FC236}">
                <a16:creationId xmlns:a16="http://schemas.microsoft.com/office/drawing/2014/main" id="{5FE15640-7022-664D-A90C-BCDAEEBADB09}"/>
              </a:ext>
            </a:extLst>
          </p:cNvPr>
          <p:cNvSpPr>
            <a:spLocks noGrp="1"/>
          </p:cNvSpPr>
          <p:nvPr>
            <p:ph type="sldNum" sz="quarter" idx="12"/>
          </p:nvPr>
        </p:nvSpPr>
        <p:spPr/>
        <p:txBody>
          <a:bodyPr/>
          <a:lstStyle/>
          <a:p>
            <a:fld id="{BFDCA1C4-9514-7B4F-976F-D92F7E296653}" type="slidenum">
              <a:rPr lang="fr-FR" smtClean="0"/>
              <a:pPr/>
              <a:t>33</a:t>
            </a:fld>
            <a:endParaRPr lang="fr-FR" dirty="0"/>
          </a:p>
        </p:txBody>
      </p:sp>
      <p:sp>
        <p:nvSpPr>
          <p:cNvPr id="8" name="Content Placeholder 7">
            <a:extLst>
              <a:ext uri="{FF2B5EF4-FFF2-40B4-BE49-F238E27FC236}">
                <a16:creationId xmlns:a16="http://schemas.microsoft.com/office/drawing/2014/main" id="{7D9B1E0B-2EC9-5C42-92A6-DAD0B586BB3F}"/>
              </a:ext>
            </a:extLst>
          </p:cNvPr>
          <p:cNvSpPr>
            <a:spLocks noGrp="1"/>
          </p:cNvSpPr>
          <p:nvPr>
            <p:ph idx="1"/>
          </p:nvPr>
        </p:nvSpPr>
        <p:spPr>
          <a:xfrm>
            <a:off x="612000" y="1267086"/>
            <a:ext cx="7920000" cy="841647"/>
          </a:xfrm>
        </p:spPr>
        <p:txBody>
          <a:bodyPr>
            <a:normAutofit fontScale="47500" lnSpcReduction="20000"/>
          </a:bodyPr>
          <a:lstStyle/>
          <a:p>
            <a:r>
              <a:rPr lang="en-US" dirty="0"/>
              <a:t>BAC = $5.658M</a:t>
            </a:r>
          </a:p>
          <a:p>
            <a:r>
              <a:rPr lang="en-US" dirty="0"/>
              <a:t>No thresholds crossed in Current Period Cost</a:t>
            </a:r>
          </a:p>
          <a:p>
            <a:r>
              <a:rPr lang="en-US" dirty="0"/>
              <a:t>No thresholds crossed in Cumulative to Date</a:t>
            </a:r>
          </a:p>
          <a:p>
            <a:r>
              <a:rPr lang="en-US" dirty="0"/>
              <a:t>Cumulative SPI = 0.9, CPI = 1.05</a:t>
            </a:r>
          </a:p>
        </p:txBody>
      </p:sp>
      <p:pic>
        <p:nvPicPr>
          <p:cNvPr id="6" name="Picture 5">
            <a:extLst>
              <a:ext uri="{FF2B5EF4-FFF2-40B4-BE49-F238E27FC236}">
                <a16:creationId xmlns:a16="http://schemas.microsoft.com/office/drawing/2014/main" id="{B3FA9180-A53E-401D-B94D-E4B93634B580}"/>
              </a:ext>
            </a:extLst>
          </p:cNvPr>
          <p:cNvPicPr>
            <a:picLocks noChangeAspect="1"/>
          </p:cNvPicPr>
          <p:nvPr/>
        </p:nvPicPr>
        <p:blipFill>
          <a:blip r:embed="rId2"/>
          <a:stretch>
            <a:fillRect/>
          </a:stretch>
        </p:blipFill>
        <p:spPr>
          <a:xfrm>
            <a:off x="593035" y="2202210"/>
            <a:ext cx="4953000" cy="67627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52058"/>
            <a:ext cx="9144000" cy="824520"/>
          </a:xfrm>
          <a:prstGeom prst="rect">
            <a:avLst/>
          </a:prstGeom>
        </p:spPr>
      </p:pic>
      <p:sp>
        <p:nvSpPr>
          <p:cNvPr id="9" name="TextBox 8">
            <a:extLst>
              <a:ext uri="{FF2B5EF4-FFF2-40B4-BE49-F238E27FC236}">
                <a16:creationId xmlns:a16="http://schemas.microsoft.com/office/drawing/2014/main" id="{06159BD1-53BF-BE4D-A944-4794970F1A9D}"/>
              </a:ext>
            </a:extLst>
          </p:cNvPr>
          <p:cNvSpPr txBox="1"/>
          <p:nvPr/>
        </p:nvSpPr>
        <p:spPr>
          <a:xfrm>
            <a:off x="301645" y="4944583"/>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1" name="TextBox 10">
            <a:extLst>
              <a:ext uri="{FF2B5EF4-FFF2-40B4-BE49-F238E27FC236}">
                <a16:creationId xmlns:a16="http://schemas.microsoft.com/office/drawing/2014/main" id="{3BE10899-7F0C-724C-B2FC-8E1FC6BD5963}"/>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12" name="Footer Placeholder 4">
            <a:extLst>
              <a:ext uri="{FF2B5EF4-FFF2-40B4-BE49-F238E27FC236}">
                <a16:creationId xmlns:a16="http://schemas.microsoft.com/office/drawing/2014/main" id="{392BBF77-3CF9-744E-842B-B8FD5C2B9625}"/>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A58EA6BC-269D-3F30-8675-09EC3E6D5C1D}"/>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5141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DBC3-6CA4-006B-ECF7-54FBC6C42921}"/>
              </a:ext>
            </a:extLst>
          </p:cNvPr>
          <p:cNvSpPr>
            <a:spLocks noGrp="1"/>
          </p:cNvSpPr>
          <p:nvPr>
            <p:ph type="title"/>
          </p:nvPr>
        </p:nvSpPr>
        <p:spPr>
          <a:xfrm>
            <a:off x="684448" y="44624"/>
            <a:ext cx="7920000" cy="720000"/>
          </a:xfrm>
        </p:spPr>
        <p:txBody>
          <a:bodyPr/>
          <a:lstStyle/>
          <a:p>
            <a:r>
              <a:rPr lang="en-US" dirty="0"/>
              <a:t>Agenda Considerations</a:t>
            </a:r>
          </a:p>
        </p:txBody>
      </p:sp>
      <p:sp>
        <p:nvSpPr>
          <p:cNvPr id="3" name="Content Placeholder 2">
            <a:extLst>
              <a:ext uri="{FF2B5EF4-FFF2-40B4-BE49-F238E27FC236}">
                <a16:creationId xmlns:a16="http://schemas.microsoft.com/office/drawing/2014/main" id="{3811CB8B-206C-116D-7682-51BB220C6EE6}"/>
              </a:ext>
            </a:extLst>
          </p:cNvPr>
          <p:cNvSpPr>
            <a:spLocks noGrp="1"/>
          </p:cNvSpPr>
          <p:nvPr>
            <p:ph idx="1"/>
          </p:nvPr>
        </p:nvSpPr>
        <p:spPr>
          <a:xfrm>
            <a:off x="251520" y="908720"/>
            <a:ext cx="4536504" cy="5184576"/>
          </a:xfrm>
        </p:spPr>
        <p:txBody>
          <a:bodyPr>
            <a:normAutofit fontScale="77500" lnSpcReduction="20000"/>
          </a:bodyPr>
          <a:lstStyle/>
          <a:p>
            <a:r>
              <a:rPr lang="en-US" dirty="0" err="1"/>
              <a:t>Rebaseline</a:t>
            </a:r>
            <a:r>
              <a:rPr lang="en-US" dirty="0"/>
              <a:t>/COVID related presentations can be dropped for the Jul. ‘24 IPR.</a:t>
            </a:r>
          </a:p>
          <a:p>
            <a:r>
              <a:rPr lang="en-US" dirty="0"/>
              <a:t>Activities in 302.2 (Magnets) are winding down in several L3s and talks can be consolidated</a:t>
            </a:r>
          </a:p>
          <a:p>
            <a:r>
              <a:rPr lang="en-US" dirty="0" err="1"/>
              <a:t>CryoAssemblies</a:t>
            </a:r>
            <a:r>
              <a:rPr lang="en-US" dirty="0"/>
              <a:t> (302.4) and Cavities (302.3) are still at flat-top execution</a:t>
            </a:r>
          </a:p>
          <a:p>
            <a:r>
              <a:rPr lang="en-US" dirty="0"/>
              <a:t>Decisions:</a:t>
            </a:r>
          </a:p>
          <a:p>
            <a:pPr lvl="1"/>
            <a:r>
              <a:rPr lang="en-US" dirty="0"/>
              <a:t>Limit Agenda to 2 Parallel Sessions (after 1</a:t>
            </a:r>
            <a:r>
              <a:rPr lang="en-US" baseline="30000" dirty="0"/>
              <a:t>st</a:t>
            </a:r>
            <a:r>
              <a:rPr lang="en-US" dirty="0"/>
              <a:t> day morning Plenary)</a:t>
            </a:r>
          </a:p>
          <a:p>
            <a:pPr lvl="1"/>
            <a:r>
              <a:rPr lang="en-US" dirty="0"/>
              <a:t>Consolidation of Management (302.1) and Magnets (302.2) talks.</a:t>
            </a:r>
          </a:p>
          <a:p>
            <a:pPr lvl="1"/>
            <a:r>
              <a:rPr lang="en-US" dirty="0"/>
              <a:t>Include tour of facilities (suggested by DOE)</a:t>
            </a:r>
          </a:p>
          <a:p>
            <a:pPr lvl="1"/>
            <a:endParaRPr lang="en-US" dirty="0"/>
          </a:p>
        </p:txBody>
      </p:sp>
      <p:sp>
        <p:nvSpPr>
          <p:cNvPr id="4" name="Slide Number Placeholder 3">
            <a:extLst>
              <a:ext uri="{FF2B5EF4-FFF2-40B4-BE49-F238E27FC236}">
                <a16:creationId xmlns:a16="http://schemas.microsoft.com/office/drawing/2014/main" id="{4312BD39-C56E-23E4-2D58-01A61E519BF6}"/>
              </a:ext>
            </a:extLst>
          </p:cNvPr>
          <p:cNvSpPr>
            <a:spLocks noGrp="1"/>
          </p:cNvSpPr>
          <p:nvPr>
            <p:ph type="sldNum" sz="quarter" idx="12"/>
          </p:nvPr>
        </p:nvSpPr>
        <p:spPr/>
        <p:txBody>
          <a:bodyPr/>
          <a:lstStyle/>
          <a:p>
            <a:fld id="{BFDCA1C4-9514-7B4F-976F-D92F7E296653}" type="slidenum">
              <a:rPr lang="fr-FR" smtClean="0">
                <a:solidFill>
                  <a:schemeClr val="bg1"/>
                </a:solidFill>
              </a:rPr>
              <a:pPr/>
              <a:t>4</a:t>
            </a:fld>
            <a:endParaRPr lang="fr-FR" dirty="0">
              <a:solidFill>
                <a:schemeClr val="bg1"/>
              </a:solidFill>
            </a:endParaRPr>
          </a:p>
        </p:txBody>
      </p:sp>
      <p:pic>
        <p:nvPicPr>
          <p:cNvPr id="7" name="Picture 6" descr="A screenshot of a computer&#10;&#10;Description automatically generated">
            <a:extLst>
              <a:ext uri="{FF2B5EF4-FFF2-40B4-BE49-F238E27FC236}">
                <a16:creationId xmlns:a16="http://schemas.microsoft.com/office/drawing/2014/main" id="{202B9CE3-2C0A-CF3E-6BBD-A3F287143D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929252" y="908720"/>
            <a:ext cx="4117548" cy="1170432"/>
          </a:xfrm>
          <a:prstGeom prst="rect">
            <a:avLst/>
          </a:prstGeom>
          <a:ln>
            <a:solidFill>
              <a:schemeClr val="tx1"/>
            </a:solidFill>
          </a:ln>
        </p:spPr>
      </p:pic>
      <p:pic>
        <p:nvPicPr>
          <p:cNvPr id="9" name="Picture 8" descr="A screenshot of a computer&#10;&#10;Description automatically generated">
            <a:extLst>
              <a:ext uri="{FF2B5EF4-FFF2-40B4-BE49-F238E27FC236}">
                <a16:creationId xmlns:a16="http://schemas.microsoft.com/office/drawing/2014/main" id="{5BA67944-DE79-CE37-8AD4-05E9D1DEFE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29252" y="2266544"/>
            <a:ext cx="4117548" cy="2962656"/>
          </a:xfrm>
          <a:prstGeom prst="rect">
            <a:avLst/>
          </a:prstGeom>
          <a:ln>
            <a:solidFill>
              <a:schemeClr val="tx1"/>
            </a:solidFill>
          </a:ln>
        </p:spPr>
      </p:pic>
      <p:sp>
        <p:nvSpPr>
          <p:cNvPr id="5" name="TextBox 4">
            <a:extLst>
              <a:ext uri="{FF2B5EF4-FFF2-40B4-BE49-F238E27FC236}">
                <a16:creationId xmlns:a16="http://schemas.microsoft.com/office/drawing/2014/main" id="{D5D2BAB8-0908-19F8-1721-9807DDFFFCD9}"/>
              </a:ext>
            </a:extLst>
          </p:cNvPr>
          <p:cNvSpPr txBox="1"/>
          <p:nvPr/>
        </p:nvSpPr>
        <p:spPr>
          <a:xfrm>
            <a:off x="6156176" y="4954927"/>
            <a:ext cx="2034531" cy="830997"/>
          </a:xfrm>
          <a:prstGeom prst="rect">
            <a:avLst/>
          </a:prstGeom>
          <a:solidFill>
            <a:schemeClr val="bg1"/>
          </a:solidFill>
          <a:ln>
            <a:solidFill>
              <a:schemeClr val="tx1"/>
            </a:solidFill>
          </a:ln>
        </p:spPr>
        <p:txBody>
          <a:bodyPr wrap="none" rtlCol="0">
            <a:spAutoFit/>
          </a:bodyPr>
          <a:lstStyle/>
          <a:p>
            <a:r>
              <a:rPr lang="en-US" sz="1200" i="1" dirty="0">
                <a:solidFill>
                  <a:srgbClr val="FF0000"/>
                </a:solidFill>
              </a:rPr>
              <a:t>Highlighted in Red are </a:t>
            </a:r>
          </a:p>
          <a:p>
            <a:r>
              <a:rPr lang="en-US" sz="1200" i="1" dirty="0">
                <a:solidFill>
                  <a:srgbClr val="FF0000"/>
                </a:solidFill>
              </a:rPr>
              <a:t>“</a:t>
            </a:r>
            <a:r>
              <a:rPr lang="en-US" sz="1200" i="1" dirty="0" err="1">
                <a:solidFill>
                  <a:srgbClr val="FF0000"/>
                </a:solidFill>
              </a:rPr>
              <a:t>Rebaseline</a:t>
            </a:r>
            <a:r>
              <a:rPr lang="en-US" sz="1200" i="1" dirty="0">
                <a:solidFill>
                  <a:srgbClr val="FF0000"/>
                </a:solidFill>
              </a:rPr>
              <a:t> Specific” talks </a:t>
            </a:r>
          </a:p>
          <a:p>
            <a:r>
              <a:rPr lang="en-US" sz="1200" i="1" dirty="0">
                <a:solidFill>
                  <a:srgbClr val="FF0000"/>
                </a:solidFill>
              </a:rPr>
              <a:t>that we are dropping to </a:t>
            </a:r>
          </a:p>
          <a:p>
            <a:r>
              <a:rPr lang="en-US" sz="1200" i="1" dirty="0">
                <a:solidFill>
                  <a:srgbClr val="FF0000"/>
                </a:solidFill>
              </a:rPr>
              <a:t>Consolidate the schedule</a:t>
            </a:r>
          </a:p>
        </p:txBody>
      </p:sp>
      <p:pic>
        <p:nvPicPr>
          <p:cNvPr id="6" name="Picture 5">
            <a:extLst>
              <a:ext uri="{FF2B5EF4-FFF2-40B4-BE49-F238E27FC236}">
                <a16:creationId xmlns:a16="http://schemas.microsoft.com/office/drawing/2014/main" id="{A58C5BC6-8343-4367-48C3-EADF8C6B99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240284"/>
            <a:ext cx="1907704" cy="645100"/>
          </a:xfrm>
          <a:prstGeom prst="rect">
            <a:avLst/>
          </a:prstGeom>
        </p:spPr>
      </p:pic>
      <p:sp>
        <p:nvSpPr>
          <p:cNvPr id="10" name="Footer Placeholder 9">
            <a:extLst>
              <a:ext uri="{FF2B5EF4-FFF2-40B4-BE49-F238E27FC236}">
                <a16:creationId xmlns:a16="http://schemas.microsoft.com/office/drawing/2014/main" id="{D4F5B9A8-A5BA-64E7-52CF-2FE61BA6582E}"/>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Tree>
    <p:extLst>
      <p:ext uri="{BB962C8B-B14F-4D97-AF65-F5344CB8AC3E}">
        <p14:creationId xmlns:p14="http://schemas.microsoft.com/office/powerpoint/2010/main" val="404308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342E-B1F9-7342-8DE5-D1679682C268}"/>
              </a:ext>
            </a:extLst>
          </p:cNvPr>
          <p:cNvSpPr>
            <a:spLocks noGrp="1"/>
          </p:cNvSpPr>
          <p:nvPr>
            <p:ph type="title"/>
          </p:nvPr>
        </p:nvSpPr>
        <p:spPr>
          <a:xfrm>
            <a:off x="612000" y="44624"/>
            <a:ext cx="7920000" cy="720000"/>
          </a:xfrm>
        </p:spPr>
        <p:txBody>
          <a:bodyPr/>
          <a:lstStyle/>
          <a:p>
            <a:r>
              <a:rPr lang="en-US" dirty="0"/>
              <a:t>Logistic</a:t>
            </a:r>
          </a:p>
        </p:txBody>
      </p:sp>
      <p:sp>
        <p:nvSpPr>
          <p:cNvPr id="3" name="Content Placeholder 2">
            <a:extLst>
              <a:ext uri="{FF2B5EF4-FFF2-40B4-BE49-F238E27FC236}">
                <a16:creationId xmlns:a16="http://schemas.microsoft.com/office/drawing/2014/main" id="{484B60A1-0F69-2248-A611-7CCE617858CC}"/>
              </a:ext>
            </a:extLst>
          </p:cNvPr>
          <p:cNvSpPr>
            <a:spLocks noGrp="1"/>
          </p:cNvSpPr>
          <p:nvPr>
            <p:ph idx="1"/>
          </p:nvPr>
        </p:nvSpPr>
        <p:spPr>
          <a:xfrm>
            <a:off x="612000" y="764704"/>
            <a:ext cx="7920000" cy="5112568"/>
          </a:xfrm>
        </p:spPr>
        <p:txBody>
          <a:bodyPr>
            <a:normAutofit fontScale="92500" lnSpcReduction="10000"/>
          </a:bodyPr>
          <a:lstStyle/>
          <a:p>
            <a:r>
              <a:rPr lang="en-US" dirty="0"/>
              <a:t>Agenda already shared with DOE and OPSS, as well as all L2/Deputy L2s.</a:t>
            </a:r>
          </a:p>
          <a:p>
            <a:pPr lvl="1"/>
            <a:r>
              <a:rPr lang="en-US" dirty="0"/>
              <a:t>1</a:t>
            </a:r>
            <a:r>
              <a:rPr lang="en-US" baseline="30000" dirty="0"/>
              <a:t>st</a:t>
            </a:r>
            <a:r>
              <a:rPr lang="en-US" dirty="0"/>
              <a:t> day: </a:t>
            </a:r>
          </a:p>
          <a:p>
            <a:pPr lvl="2"/>
            <a:r>
              <a:rPr lang="en-US" dirty="0"/>
              <a:t>8:45 to 12:15: Plenary Session</a:t>
            </a:r>
          </a:p>
          <a:p>
            <a:pPr lvl="2"/>
            <a:r>
              <a:rPr lang="en-US" dirty="0"/>
              <a:t>13:15 to 16:30: Breakout Sessions</a:t>
            </a:r>
          </a:p>
          <a:p>
            <a:pPr lvl="1"/>
            <a:r>
              <a:rPr lang="en-US" dirty="0"/>
              <a:t>2</a:t>
            </a:r>
            <a:r>
              <a:rPr lang="en-US" baseline="30000" dirty="0"/>
              <a:t>nd</a:t>
            </a:r>
            <a:r>
              <a:rPr lang="en-US" dirty="0"/>
              <a:t> day: </a:t>
            </a:r>
          </a:p>
          <a:p>
            <a:pPr lvl="2"/>
            <a:r>
              <a:rPr lang="en-US" dirty="0"/>
              <a:t>9:00 to 10:00: Tour of FNAL </a:t>
            </a:r>
            <a:r>
              <a:rPr lang="en-US" dirty="0" err="1"/>
              <a:t>Cryoassembly</a:t>
            </a:r>
            <a:r>
              <a:rPr lang="en-US" dirty="0"/>
              <a:t> and Test Facilities</a:t>
            </a:r>
          </a:p>
          <a:p>
            <a:pPr lvl="2"/>
            <a:r>
              <a:rPr lang="en-US" dirty="0"/>
              <a:t>10:00 to 14:50: Breakout Sessions</a:t>
            </a:r>
          </a:p>
          <a:p>
            <a:pPr lvl="1"/>
            <a:r>
              <a:rPr lang="en-US" dirty="0"/>
              <a:t>2 parallel sessions:</a:t>
            </a:r>
          </a:p>
          <a:p>
            <a:pPr lvl="2"/>
            <a:r>
              <a:rPr lang="en-US" dirty="0"/>
              <a:t>Magnets and CM/CA</a:t>
            </a:r>
          </a:p>
          <a:p>
            <a:pPr lvl="2"/>
            <a:r>
              <a:rPr lang="en-US" dirty="0"/>
              <a:t>Crab Cavities and Management</a:t>
            </a:r>
          </a:p>
          <a:p>
            <a:pPr lvl="2"/>
            <a:r>
              <a:rPr lang="en-US" dirty="0"/>
              <a:t>C&amp;S Drilldown planned at the end of presentation, but will commit to accommodate any request from the Review team</a:t>
            </a:r>
          </a:p>
          <a:p>
            <a:r>
              <a:rPr lang="en-US" dirty="0"/>
              <a:t>OPSS taking care of multiple ZOOM-rooms (to be confirmed).</a:t>
            </a:r>
          </a:p>
        </p:txBody>
      </p:sp>
      <p:sp>
        <p:nvSpPr>
          <p:cNvPr id="4" name="Slide Number Placeholder 3">
            <a:extLst>
              <a:ext uri="{FF2B5EF4-FFF2-40B4-BE49-F238E27FC236}">
                <a16:creationId xmlns:a16="http://schemas.microsoft.com/office/drawing/2014/main" id="{BE817E35-D61A-014E-B84A-3076A5D6333E}"/>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9">
            <a:extLst>
              <a:ext uri="{FF2B5EF4-FFF2-40B4-BE49-F238E27FC236}">
                <a16:creationId xmlns:a16="http://schemas.microsoft.com/office/drawing/2014/main" id="{14944B8A-12E0-BFD8-10D4-F42873C4403D}"/>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Tree>
    <p:extLst>
      <p:ext uri="{BB962C8B-B14F-4D97-AF65-F5344CB8AC3E}">
        <p14:creationId xmlns:p14="http://schemas.microsoft.com/office/powerpoint/2010/main" val="37691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AE8817DD-3A26-56F3-707B-47B1C1215292}"/>
              </a:ext>
            </a:extLst>
          </p:cNvPr>
          <p:cNvPicPr>
            <a:picLocks noChangeAspect="1"/>
          </p:cNvPicPr>
          <p:nvPr/>
        </p:nvPicPr>
        <p:blipFill rotWithShape="1">
          <a:blip r:embed="rId2"/>
          <a:srcRect l="6633" t="28381" r="37161" b="16854"/>
          <a:stretch/>
        </p:blipFill>
        <p:spPr>
          <a:xfrm>
            <a:off x="323528" y="960120"/>
            <a:ext cx="8429016" cy="5133176"/>
          </a:xfrm>
          <a:prstGeom prst="rect">
            <a:avLst/>
          </a:prstGeom>
          <a:ln>
            <a:solidFill>
              <a:schemeClr val="tx1"/>
            </a:solidFill>
          </a:ln>
        </p:spPr>
      </p:pic>
      <p:sp>
        <p:nvSpPr>
          <p:cNvPr id="2" name="Title 1">
            <a:extLst>
              <a:ext uri="{FF2B5EF4-FFF2-40B4-BE49-F238E27FC236}">
                <a16:creationId xmlns:a16="http://schemas.microsoft.com/office/drawing/2014/main" id="{D8386314-AE21-1E42-AB27-BD0C1886492C}"/>
              </a:ext>
            </a:extLst>
          </p:cNvPr>
          <p:cNvSpPr>
            <a:spLocks noGrp="1"/>
          </p:cNvSpPr>
          <p:nvPr>
            <p:ph type="title"/>
          </p:nvPr>
        </p:nvSpPr>
        <p:spPr>
          <a:xfrm>
            <a:off x="627736" y="46942"/>
            <a:ext cx="7920000" cy="720000"/>
          </a:xfrm>
        </p:spPr>
        <p:txBody>
          <a:bodyPr/>
          <a:lstStyle/>
          <a:p>
            <a:r>
              <a:rPr lang="en-US"/>
              <a:t>Proposed Agenda</a:t>
            </a:r>
            <a:r>
              <a:rPr lang="en-US" dirty="0" err="1"/>
              <a:t>@IPR</a:t>
            </a:r>
            <a:r>
              <a:rPr lang="en-US" dirty="0"/>
              <a:t> (Jul. 2024)</a:t>
            </a:r>
          </a:p>
        </p:txBody>
      </p:sp>
      <p:sp>
        <p:nvSpPr>
          <p:cNvPr id="4" name="Slide Number Placeholder 3">
            <a:extLst>
              <a:ext uri="{FF2B5EF4-FFF2-40B4-BE49-F238E27FC236}">
                <a16:creationId xmlns:a16="http://schemas.microsoft.com/office/drawing/2014/main" id="{151F9DB1-489D-AE42-A048-44E7789F53F6}"/>
              </a:ext>
            </a:extLst>
          </p:cNvPr>
          <p:cNvSpPr>
            <a:spLocks noGrp="1"/>
          </p:cNvSpPr>
          <p:nvPr>
            <p:ph type="sldNum" sz="quarter" idx="12"/>
          </p:nvPr>
        </p:nvSpPr>
        <p:spPr/>
        <p:txBody>
          <a:bodyPr/>
          <a:lstStyle/>
          <a:p>
            <a:fld id="{BFDCA1C4-9514-7B4F-976F-D92F7E296653}" type="slidenum">
              <a:rPr lang="fr-FR" smtClean="0">
                <a:solidFill>
                  <a:schemeClr val="bg1"/>
                </a:solidFill>
              </a:rPr>
              <a:pPr/>
              <a:t>6</a:t>
            </a:fld>
            <a:endParaRPr lang="fr-FR" dirty="0">
              <a:solidFill>
                <a:schemeClr val="bg1"/>
              </a:solidFill>
            </a:endParaRPr>
          </a:p>
        </p:txBody>
      </p:sp>
      <p:pic>
        <p:nvPicPr>
          <p:cNvPr id="3" name="Picture 2">
            <a:extLst>
              <a:ext uri="{FF2B5EF4-FFF2-40B4-BE49-F238E27FC236}">
                <a16:creationId xmlns:a16="http://schemas.microsoft.com/office/drawing/2014/main" id="{B5ACD636-1123-37AD-C3AB-3FCBBB29B1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5" name="Footer Placeholder 9">
            <a:extLst>
              <a:ext uri="{FF2B5EF4-FFF2-40B4-BE49-F238E27FC236}">
                <a16:creationId xmlns:a16="http://schemas.microsoft.com/office/drawing/2014/main" id="{19EDE38D-F6E9-6438-D671-E5E453C638EF}"/>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pic>
        <p:nvPicPr>
          <p:cNvPr id="8" name="Picture 7" descr="Graphical user interface, application, table, Excel&#10;&#10;Description automatically generated">
            <a:extLst>
              <a:ext uri="{FF2B5EF4-FFF2-40B4-BE49-F238E27FC236}">
                <a16:creationId xmlns:a16="http://schemas.microsoft.com/office/drawing/2014/main" id="{47734F90-823D-2CFF-56D3-A8BDAD97A25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21224" y="1124744"/>
            <a:ext cx="2304288" cy="841248"/>
          </a:xfrm>
          <a:prstGeom prst="rect">
            <a:avLst/>
          </a:prstGeom>
          <a:ln>
            <a:solidFill>
              <a:schemeClr val="tx1"/>
            </a:solidFill>
          </a:ln>
        </p:spPr>
      </p:pic>
    </p:spTree>
    <p:extLst>
      <p:ext uri="{BB962C8B-B14F-4D97-AF65-F5344CB8AC3E}">
        <p14:creationId xmlns:p14="http://schemas.microsoft.com/office/powerpoint/2010/main" val="92783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4BC2-E1B7-46E5-BB71-ED497D1DEA4E}"/>
              </a:ext>
            </a:extLst>
          </p:cNvPr>
          <p:cNvSpPr>
            <a:spLocks noGrp="1"/>
          </p:cNvSpPr>
          <p:nvPr>
            <p:ph type="title"/>
          </p:nvPr>
        </p:nvSpPr>
        <p:spPr>
          <a:xfrm>
            <a:off x="612000" y="-27384"/>
            <a:ext cx="7920000" cy="720000"/>
          </a:xfrm>
        </p:spPr>
        <p:txBody>
          <a:bodyPr/>
          <a:lstStyle/>
          <a:p>
            <a:r>
              <a:rPr lang="en-US" dirty="0"/>
              <a:t>General Points</a:t>
            </a:r>
          </a:p>
        </p:txBody>
      </p:sp>
      <p:sp>
        <p:nvSpPr>
          <p:cNvPr id="3" name="Content Placeholder 2">
            <a:extLst>
              <a:ext uri="{FF2B5EF4-FFF2-40B4-BE49-F238E27FC236}">
                <a16:creationId xmlns:a16="http://schemas.microsoft.com/office/drawing/2014/main" id="{22913279-11D3-4CE2-B7DE-19D89CDDB9EA}"/>
              </a:ext>
            </a:extLst>
          </p:cNvPr>
          <p:cNvSpPr>
            <a:spLocks noGrp="1"/>
          </p:cNvSpPr>
          <p:nvPr>
            <p:ph idx="1"/>
          </p:nvPr>
        </p:nvSpPr>
        <p:spPr>
          <a:xfrm>
            <a:off x="444253" y="404664"/>
            <a:ext cx="8448227" cy="5904656"/>
          </a:xfrm>
        </p:spPr>
        <p:txBody>
          <a:bodyPr>
            <a:normAutofit fontScale="62500" lnSpcReduction="20000"/>
          </a:bodyPr>
          <a:lstStyle/>
          <a:p>
            <a:endParaRPr lang="en-US" dirty="0"/>
          </a:p>
          <a:p>
            <a:r>
              <a:rPr lang="en-US" dirty="0"/>
              <a:t>The AUP </a:t>
            </a:r>
            <a:r>
              <a:rPr lang="en-US" dirty="0" err="1"/>
              <a:t>Rebaseline</a:t>
            </a:r>
            <a:r>
              <a:rPr lang="en-US" dirty="0"/>
              <a:t> request was reviewed by DOE on Dec. 12</a:t>
            </a:r>
            <a:r>
              <a:rPr lang="en-US" baseline="30000" dirty="0"/>
              <a:t>th</a:t>
            </a:r>
            <a:r>
              <a:rPr lang="en-US" dirty="0"/>
              <a:t> – 15</a:t>
            </a:r>
            <a:r>
              <a:rPr lang="en-US" baseline="30000" dirty="0"/>
              <a:t>th </a:t>
            </a:r>
            <a:r>
              <a:rPr lang="en-US" dirty="0"/>
              <a:t>2022, and approved on March 20</a:t>
            </a:r>
            <a:r>
              <a:rPr lang="en-US" baseline="30000" dirty="0"/>
              <a:t>th</a:t>
            </a:r>
            <a:r>
              <a:rPr lang="en-US" dirty="0"/>
              <a:t> 2023.</a:t>
            </a:r>
          </a:p>
          <a:p>
            <a:r>
              <a:rPr lang="en-US" dirty="0"/>
              <a:t>There have been no DOE reviews since then.</a:t>
            </a:r>
          </a:p>
          <a:p>
            <a:r>
              <a:rPr lang="en-US" dirty="0"/>
              <a:t>This is a DOE “Independent Project Review” (IPR), and the purpose is to assess status and progress since the last DOE review.</a:t>
            </a:r>
          </a:p>
          <a:p>
            <a:r>
              <a:rPr lang="en-US" dirty="0"/>
              <a:t>There will not be a Director’s review in preparation for this review. </a:t>
            </a:r>
            <a:r>
              <a:rPr lang="en-US" b="1" dirty="0"/>
              <a:t>It is important to allocate adequate time for documentation updates, presentation preparations, and rehearsals.</a:t>
            </a:r>
          </a:p>
          <a:p>
            <a:r>
              <a:rPr lang="en-US" dirty="0"/>
              <a:t>We need to conduct the annual CAM training and bottom-up ETC exercise prior to the review. Lorri will coordinate with CAMs.</a:t>
            </a:r>
          </a:p>
          <a:p>
            <a:r>
              <a:rPr lang="en-US" dirty="0"/>
              <a:t>We need to show that production is under control, highlight technical achievements and deliverables, and show that we are on track to complete the project within the cost and schedule contingency.</a:t>
            </a:r>
          </a:p>
          <a:p>
            <a:r>
              <a:rPr lang="en-US" dirty="0"/>
              <a:t>We should not hide that significant risks remain, but those are properly captured in the Risk Register.</a:t>
            </a:r>
          </a:p>
          <a:p>
            <a:r>
              <a:rPr lang="en-US" dirty="0"/>
              <a:t>We should also highlight major QA/QC issues and the prompt incorporation of Lessons Learned in the manufacturing flow.</a:t>
            </a:r>
          </a:p>
          <a:p>
            <a:r>
              <a:rPr lang="en-US" dirty="0"/>
              <a:t>We should take credit for ES&amp;H safety record in many areas, and in areas where there were incidents, we need to own the event and show the Lessons Learned. Make sure to emphasize adequate “Work Planning and Control” practices.</a:t>
            </a:r>
          </a:p>
          <a:p>
            <a:r>
              <a:rPr lang="en-US" dirty="0"/>
              <a:t>See following slides on </a:t>
            </a:r>
            <a:r>
              <a:rPr lang="en-US" i="1" dirty="0"/>
              <a:t>Presentation Template</a:t>
            </a:r>
            <a:r>
              <a:rPr lang="en-US" dirty="0"/>
              <a:t> and additional guidance on L2/L3s presentation content.</a:t>
            </a:r>
          </a:p>
          <a:p>
            <a:endParaRPr lang="en-US" dirty="0"/>
          </a:p>
        </p:txBody>
      </p:sp>
      <p:sp>
        <p:nvSpPr>
          <p:cNvPr id="4" name="Slide Number Placeholder 3">
            <a:extLst>
              <a:ext uri="{FF2B5EF4-FFF2-40B4-BE49-F238E27FC236}">
                <a16:creationId xmlns:a16="http://schemas.microsoft.com/office/drawing/2014/main" id="{0D6FEF5D-F15C-4FC9-90AD-405D4405D91E}"/>
              </a:ext>
            </a:extLst>
          </p:cNvPr>
          <p:cNvSpPr>
            <a:spLocks noGrp="1"/>
          </p:cNvSpPr>
          <p:nvPr>
            <p:ph type="sldNum" sz="quarter" idx="12"/>
          </p:nvPr>
        </p:nvSpPr>
        <p:spPr/>
        <p:txBody>
          <a:bodyPr/>
          <a:lstStyle/>
          <a:p>
            <a:fld id="{BFDCA1C4-9514-7B4F-976F-D92F7E296653}" type="slidenum">
              <a:rPr lang="fr-FR" smtClean="0"/>
              <a:pPr/>
              <a:t>7</a:t>
            </a:fld>
            <a:endParaRPr lang="fr-FR"/>
          </a:p>
        </p:txBody>
      </p:sp>
      <p:sp>
        <p:nvSpPr>
          <p:cNvPr id="5" name="Footer Placeholder 9">
            <a:extLst>
              <a:ext uri="{FF2B5EF4-FFF2-40B4-BE49-F238E27FC236}">
                <a16:creationId xmlns:a16="http://schemas.microsoft.com/office/drawing/2014/main" id="{85FE68CA-847D-97B8-C86A-B984951BFCDE}"/>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Tree>
    <p:extLst>
      <p:ext uri="{BB962C8B-B14F-4D97-AF65-F5344CB8AC3E}">
        <p14:creationId xmlns:p14="http://schemas.microsoft.com/office/powerpoint/2010/main" val="391680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System or Sub-system </a:t>
            </a:r>
            <a:r>
              <a:rPr lang="en-US" sz="3600" dirty="0"/>
              <a:t>302.X.YY</a:t>
            </a:r>
            <a:br>
              <a:rPr lang="en-GB" sz="3600" dirty="0"/>
            </a:br>
            <a:r>
              <a:rPr lang="en-GB" sz="3600" dirty="0"/>
              <a:t>Please use these slides as template</a:t>
            </a: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Speaker - Lab</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DOE IPR  – July 23</a:t>
            </a:r>
            <a:r>
              <a:rPr lang="en-US" baseline="30000" dirty="0"/>
              <a:t>rd</a:t>
            </a:r>
            <a:r>
              <a:rPr lang="en-US" dirty="0"/>
              <a:t>–25</a:t>
            </a:r>
            <a:r>
              <a:rPr lang="en-US" baseline="30000" dirty="0"/>
              <a:t>th</a:t>
            </a:r>
            <a:r>
              <a:rPr lang="en-US" dirty="0"/>
              <a:t> 2024</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A6CB-D4C1-C94C-8C36-5CF22E3EF7C5}"/>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3330E48E-6651-514A-9C85-B6005566438A}"/>
              </a:ext>
            </a:extLst>
          </p:cNvPr>
          <p:cNvSpPr>
            <a:spLocks noGrp="1"/>
          </p:cNvSpPr>
          <p:nvPr>
            <p:ph idx="1"/>
          </p:nvPr>
        </p:nvSpPr>
        <p:spPr>
          <a:xfrm>
            <a:off x="612000" y="836712"/>
            <a:ext cx="7920000" cy="4906963"/>
          </a:xfrm>
        </p:spPr>
        <p:txBody>
          <a:bodyPr/>
          <a:lstStyle/>
          <a:p>
            <a:r>
              <a:rPr lang="en-US" dirty="0"/>
              <a:t>The title of the presentation, the name of the file and the agenda title shall be the same (modulo version #) ! </a:t>
            </a:r>
          </a:p>
        </p:txBody>
      </p:sp>
      <p:sp>
        <p:nvSpPr>
          <p:cNvPr id="4" name="Slide Number Placeholder 3">
            <a:extLst>
              <a:ext uri="{FF2B5EF4-FFF2-40B4-BE49-F238E27FC236}">
                <a16:creationId xmlns:a16="http://schemas.microsoft.com/office/drawing/2014/main" id="{426EDB9E-BD8E-6C4D-A6E6-295F1A68A09C}"/>
              </a:ext>
            </a:extLst>
          </p:cNvPr>
          <p:cNvSpPr>
            <a:spLocks noGrp="1"/>
          </p:cNvSpPr>
          <p:nvPr>
            <p:ph type="sldNum" sz="quarter" idx="12"/>
          </p:nvPr>
        </p:nvSpPr>
        <p:spPr/>
        <p:txBody>
          <a:bodyPr/>
          <a:lstStyle/>
          <a:p>
            <a:fld id="{BFDCA1C4-9514-7B4F-976F-D92F7E296653}" type="slidenum">
              <a:rPr lang="fr-FR" smtClean="0"/>
              <a:pPr/>
              <a:t>9</a:t>
            </a:fld>
            <a:endParaRPr lang="fr-FR"/>
          </a:p>
        </p:txBody>
      </p:sp>
      <p:pic>
        <p:nvPicPr>
          <p:cNvPr id="7" name="Picture 6">
            <a:extLst>
              <a:ext uri="{FF2B5EF4-FFF2-40B4-BE49-F238E27FC236}">
                <a16:creationId xmlns:a16="http://schemas.microsoft.com/office/drawing/2014/main" id="{7CC541E9-EF29-D14C-8C81-876C47B19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031" y="3594799"/>
            <a:ext cx="5687568" cy="1444752"/>
          </a:xfrm>
          <a:prstGeom prst="rect">
            <a:avLst/>
          </a:prstGeom>
          <a:ln>
            <a:solidFill>
              <a:schemeClr val="tx1"/>
            </a:solidFill>
          </a:ln>
        </p:spPr>
      </p:pic>
      <p:pic>
        <p:nvPicPr>
          <p:cNvPr id="9" name="Picture 8">
            <a:extLst>
              <a:ext uri="{FF2B5EF4-FFF2-40B4-BE49-F238E27FC236}">
                <a16:creationId xmlns:a16="http://schemas.microsoft.com/office/drawing/2014/main" id="{6C42AE01-8816-1C44-BE8B-BC0A8BC4A2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6096" y="1935601"/>
            <a:ext cx="2384168" cy="1768899"/>
          </a:xfrm>
          <a:prstGeom prst="rect">
            <a:avLst/>
          </a:prstGeom>
          <a:ln>
            <a:solidFill>
              <a:schemeClr val="tx1"/>
            </a:solidFill>
          </a:ln>
        </p:spPr>
      </p:pic>
      <p:pic>
        <p:nvPicPr>
          <p:cNvPr id="11" name="Picture 10">
            <a:extLst>
              <a:ext uri="{FF2B5EF4-FFF2-40B4-BE49-F238E27FC236}">
                <a16:creationId xmlns:a16="http://schemas.microsoft.com/office/drawing/2014/main" id="{6F084893-1C8E-8D45-AF1C-99673B384F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3445" y="4509120"/>
            <a:ext cx="3797905" cy="1944216"/>
          </a:xfrm>
          <a:prstGeom prst="rect">
            <a:avLst/>
          </a:prstGeom>
          <a:ln>
            <a:solidFill>
              <a:schemeClr val="tx1"/>
            </a:solidFill>
          </a:ln>
        </p:spPr>
      </p:pic>
      <p:sp>
        <p:nvSpPr>
          <p:cNvPr id="12" name="TextBox 11">
            <a:extLst>
              <a:ext uri="{FF2B5EF4-FFF2-40B4-BE49-F238E27FC236}">
                <a16:creationId xmlns:a16="http://schemas.microsoft.com/office/drawing/2014/main" id="{B745D649-A92E-AC4C-A585-CA7653429ADB}"/>
              </a:ext>
            </a:extLst>
          </p:cNvPr>
          <p:cNvSpPr txBox="1"/>
          <p:nvPr/>
        </p:nvSpPr>
        <p:spPr>
          <a:xfrm>
            <a:off x="2757090" y="2499996"/>
            <a:ext cx="1967270" cy="369332"/>
          </a:xfrm>
          <a:prstGeom prst="rect">
            <a:avLst/>
          </a:prstGeom>
          <a:noFill/>
        </p:spPr>
        <p:txBody>
          <a:bodyPr wrap="none" rtlCol="0">
            <a:spAutoFit/>
          </a:bodyPr>
          <a:lstStyle/>
          <a:p>
            <a:r>
              <a:rPr lang="en-US" i="1" dirty="0"/>
              <a:t>Presentation Title</a:t>
            </a:r>
          </a:p>
        </p:txBody>
      </p:sp>
      <p:sp>
        <p:nvSpPr>
          <p:cNvPr id="13" name="Rounded Rectangle 12">
            <a:extLst>
              <a:ext uri="{FF2B5EF4-FFF2-40B4-BE49-F238E27FC236}">
                <a16:creationId xmlns:a16="http://schemas.microsoft.com/office/drawing/2014/main" id="{BBA3244D-028D-C947-9164-C3813E69356D}"/>
              </a:ext>
            </a:extLst>
          </p:cNvPr>
          <p:cNvSpPr/>
          <p:nvPr/>
        </p:nvSpPr>
        <p:spPr>
          <a:xfrm>
            <a:off x="5652120" y="2564904"/>
            <a:ext cx="1990828" cy="23951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11DA8FA-F00D-C149-98F9-B7F318DD288E}"/>
              </a:ext>
            </a:extLst>
          </p:cNvPr>
          <p:cNvSpPr/>
          <p:nvPr/>
        </p:nvSpPr>
        <p:spPr>
          <a:xfrm>
            <a:off x="1331640" y="4005064"/>
            <a:ext cx="1584176" cy="21602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901602-089D-B446-B6B2-D6A86012F443}"/>
              </a:ext>
            </a:extLst>
          </p:cNvPr>
          <p:cNvSpPr txBox="1"/>
          <p:nvPr/>
        </p:nvSpPr>
        <p:spPr>
          <a:xfrm>
            <a:off x="6012160" y="3894802"/>
            <a:ext cx="1236236" cy="369332"/>
          </a:xfrm>
          <a:prstGeom prst="rect">
            <a:avLst/>
          </a:prstGeom>
          <a:noFill/>
        </p:spPr>
        <p:txBody>
          <a:bodyPr wrap="none" rtlCol="0">
            <a:spAutoFit/>
          </a:bodyPr>
          <a:lstStyle/>
          <a:p>
            <a:r>
              <a:rPr lang="en-US" i="1" dirty="0"/>
              <a:t>File Name</a:t>
            </a:r>
          </a:p>
        </p:txBody>
      </p:sp>
      <p:sp>
        <p:nvSpPr>
          <p:cNvPr id="16" name="TextBox 15">
            <a:extLst>
              <a:ext uri="{FF2B5EF4-FFF2-40B4-BE49-F238E27FC236}">
                <a16:creationId xmlns:a16="http://schemas.microsoft.com/office/drawing/2014/main" id="{76F45EDF-C9C0-3C45-8A41-99190698C3D1}"/>
              </a:ext>
            </a:extLst>
          </p:cNvPr>
          <p:cNvSpPr txBox="1"/>
          <p:nvPr/>
        </p:nvSpPr>
        <p:spPr>
          <a:xfrm>
            <a:off x="783624" y="5717954"/>
            <a:ext cx="1477840" cy="369332"/>
          </a:xfrm>
          <a:prstGeom prst="rect">
            <a:avLst/>
          </a:prstGeom>
          <a:noFill/>
        </p:spPr>
        <p:txBody>
          <a:bodyPr wrap="none" rtlCol="0">
            <a:spAutoFit/>
          </a:bodyPr>
          <a:lstStyle/>
          <a:p>
            <a:r>
              <a:rPr lang="en-US" i="1" dirty="0"/>
              <a:t>Agenda Title</a:t>
            </a:r>
          </a:p>
        </p:txBody>
      </p:sp>
      <p:sp>
        <p:nvSpPr>
          <p:cNvPr id="17" name="Rounded Rectangle 16">
            <a:extLst>
              <a:ext uri="{FF2B5EF4-FFF2-40B4-BE49-F238E27FC236}">
                <a16:creationId xmlns:a16="http://schemas.microsoft.com/office/drawing/2014/main" id="{7D21CC0C-DBF3-8E48-B0AD-0FCBC7A4D68B}"/>
              </a:ext>
            </a:extLst>
          </p:cNvPr>
          <p:cNvSpPr/>
          <p:nvPr/>
        </p:nvSpPr>
        <p:spPr>
          <a:xfrm>
            <a:off x="4138046" y="5805264"/>
            <a:ext cx="1584176" cy="21602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F63F71B-0610-1B41-9BCB-E6190BA7B7C3}"/>
              </a:ext>
            </a:extLst>
          </p:cNvPr>
          <p:cNvCxnSpPr>
            <a:stCxn id="12" idx="3"/>
            <a:endCxn id="13" idx="1"/>
          </p:cNvCxnSpPr>
          <p:nvPr/>
        </p:nvCxnSpPr>
        <p:spPr>
          <a:xfrm>
            <a:off x="4724360" y="2684662"/>
            <a:ext cx="92776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242106C-C6FA-F540-BDAE-57FC5B79D1BE}"/>
              </a:ext>
            </a:extLst>
          </p:cNvPr>
          <p:cNvCxnSpPr>
            <a:stCxn id="15" idx="1"/>
          </p:cNvCxnSpPr>
          <p:nvPr/>
        </p:nvCxnSpPr>
        <p:spPr>
          <a:xfrm flipH="1">
            <a:off x="2915816" y="4079468"/>
            <a:ext cx="3096344" cy="69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FDACAB0-7CFD-0B41-B710-5644870CCDB4}"/>
              </a:ext>
            </a:extLst>
          </p:cNvPr>
          <p:cNvCxnSpPr>
            <a:cxnSpLocks/>
            <a:stCxn id="16" idx="3"/>
            <a:endCxn id="17" idx="1"/>
          </p:cNvCxnSpPr>
          <p:nvPr/>
        </p:nvCxnSpPr>
        <p:spPr>
          <a:xfrm>
            <a:off x="2261464" y="5902620"/>
            <a:ext cx="1876582" cy="106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FFA548F-A554-974E-B632-A98EB67EDA78}"/>
              </a:ext>
            </a:extLst>
          </p:cNvPr>
          <p:cNvSpPr txBox="1"/>
          <p:nvPr/>
        </p:nvSpPr>
        <p:spPr>
          <a:xfrm>
            <a:off x="7688331" y="5627929"/>
            <a:ext cx="1329210" cy="461665"/>
          </a:xfrm>
          <a:prstGeom prst="rect">
            <a:avLst/>
          </a:prstGeom>
          <a:solidFill>
            <a:srgbClr val="FFFF00"/>
          </a:solidFill>
          <a:ln>
            <a:solidFill>
              <a:schemeClr val="tx1"/>
            </a:solidFill>
          </a:ln>
        </p:spPr>
        <p:txBody>
          <a:bodyPr wrap="none" rtlCol="0">
            <a:spAutoFit/>
          </a:bodyPr>
          <a:lstStyle/>
          <a:p>
            <a:r>
              <a:rPr lang="en-US" sz="1200" i="1" dirty="0"/>
              <a:t>!! Make the page</a:t>
            </a:r>
          </a:p>
          <a:p>
            <a:r>
              <a:rPr lang="en-US" sz="1200" i="1" dirty="0"/>
              <a:t># white !!!</a:t>
            </a:r>
          </a:p>
        </p:txBody>
      </p:sp>
      <p:cxnSp>
        <p:nvCxnSpPr>
          <p:cNvPr id="22" name="Straight Arrow Connector 21">
            <a:extLst>
              <a:ext uri="{FF2B5EF4-FFF2-40B4-BE49-F238E27FC236}">
                <a16:creationId xmlns:a16="http://schemas.microsoft.com/office/drawing/2014/main" id="{6E9941B6-06F1-D54A-9435-94479C9A2B57}"/>
              </a:ext>
            </a:extLst>
          </p:cNvPr>
          <p:cNvCxnSpPr>
            <a:cxnSpLocks/>
            <a:stCxn id="21" idx="2"/>
          </p:cNvCxnSpPr>
          <p:nvPr/>
        </p:nvCxnSpPr>
        <p:spPr>
          <a:xfrm>
            <a:off x="8352936" y="6089594"/>
            <a:ext cx="513864" cy="36374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Footer Placeholder 9">
            <a:extLst>
              <a:ext uri="{FF2B5EF4-FFF2-40B4-BE49-F238E27FC236}">
                <a16:creationId xmlns:a16="http://schemas.microsoft.com/office/drawing/2014/main" id="{CE866869-FCB3-42B8-924E-693221429E92}"/>
              </a:ext>
            </a:extLst>
          </p:cNvPr>
          <p:cNvSpPr>
            <a:spLocks noGrp="1"/>
          </p:cNvSpPr>
          <p:nvPr>
            <p:ph type="ftr" sz="quarter" idx="3"/>
          </p:nvPr>
        </p:nvSpPr>
        <p:spPr/>
        <p:txBody>
          <a:bodyPr/>
          <a:lstStyle/>
          <a:p>
            <a:r>
              <a:rPr lang="en-US" dirty="0"/>
              <a:t>HL-LHC AUP DOE IPR  – July 23–25, 2024</a:t>
            </a:r>
            <a:endParaRPr lang="en-GB" dirty="0"/>
          </a:p>
        </p:txBody>
      </p:sp>
    </p:spTree>
    <p:extLst>
      <p:ext uri="{BB962C8B-B14F-4D97-AF65-F5344CB8AC3E}">
        <p14:creationId xmlns:p14="http://schemas.microsoft.com/office/powerpoint/2010/main" val="3774920105"/>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44427</TotalTime>
  <Words>3444</Words>
  <Application>Microsoft Macintosh PowerPoint</Application>
  <PresentationFormat>On-screen Show (4:3)</PresentationFormat>
  <Paragraphs>412</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Thème Office</vt:lpstr>
      <vt:lpstr>AUP DOE IPR July 23-35, 2024 General Instructions &amp; Considerations </vt:lpstr>
      <vt:lpstr>Charges for AUP DOE IPR</vt:lpstr>
      <vt:lpstr>Timeline Status Review</vt:lpstr>
      <vt:lpstr>Agenda Considerations</vt:lpstr>
      <vt:lpstr>Logistic</vt:lpstr>
      <vt:lpstr>Proposed Agenda@IPR (Jul. 2024)</vt:lpstr>
      <vt:lpstr>General Points</vt:lpstr>
      <vt:lpstr>System or Sub-system 302.X.YY Please use these slides as template </vt:lpstr>
      <vt:lpstr>Housekeeping</vt:lpstr>
      <vt:lpstr>Charges</vt:lpstr>
      <vt:lpstr>The following slides are “outline slides” for the various L2/L3/CAMs presentations   </vt:lpstr>
      <vt:lpstr>Proposed Outline for L2/L3 Presentations </vt:lpstr>
      <vt:lpstr>General Outline</vt:lpstr>
      <vt:lpstr>WBS 302.X.YY: Scope and Interfaces</vt:lpstr>
      <vt:lpstr>WBS 302.X.YY: External Dependencies</vt:lpstr>
      <vt:lpstr>WBS 302.X.YY: Team</vt:lpstr>
      <vt:lpstr>WBS 302.X.YY: Achievements since Rebaseline</vt:lpstr>
      <vt:lpstr>WBS 302.X.YY: Procurement Status</vt:lpstr>
      <vt:lpstr>WBS 302.X.YY: Schedule</vt:lpstr>
      <vt:lpstr>WBS 302.X.YY: Milestones</vt:lpstr>
      <vt:lpstr>WBS 302.X.YY: Cost and Schedule Performance &amp; VAR Reports</vt:lpstr>
      <vt:lpstr>WBS 302.X.YY: BCRs Approved Since Baseline</vt:lpstr>
      <vt:lpstr>WBS 302.X.YY: Estimate at Completion</vt:lpstr>
      <vt:lpstr>WBS 302.X.YY: EAC Manual Adjustments</vt:lpstr>
      <vt:lpstr>WBS 302.X.YY: QA/QC</vt:lpstr>
      <vt:lpstr>WBS 302.X.YY: Risks</vt:lpstr>
      <vt:lpstr>WBS 302.X.YY: ES&amp;H</vt:lpstr>
      <vt:lpstr>WBS 302.X.YY: Summary</vt:lpstr>
      <vt:lpstr>Backup Slides</vt:lpstr>
      <vt:lpstr>302.2.03 Resource Type Breakdown</vt:lpstr>
      <vt:lpstr>302.2.03 Estimate Quality</vt:lpstr>
      <vt:lpstr>302.2.03 FTE Breakdown</vt:lpstr>
      <vt:lpstr>302.2.03 Cost Performance Report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apollina@services.fnal.gov</cp:lastModifiedBy>
  <cp:revision>847</cp:revision>
  <cp:lastPrinted>2022-08-22T14:25:57Z</cp:lastPrinted>
  <dcterms:created xsi:type="dcterms:W3CDTF">2016-03-23T12:58:39Z</dcterms:created>
  <dcterms:modified xsi:type="dcterms:W3CDTF">2024-04-09T16:05:26Z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