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63" r:id="rId5"/>
    <p:sldId id="354" r:id="rId6"/>
    <p:sldId id="382" r:id="rId7"/>
    <p:sldId id="521" r:id="rId8"/>
    <p:sldId id="512" r:id="rId9"/>
    <p:sldId id="386" r:id="rId10"/>
    <p:sldId id="522" r:id="rId11"/>
    <p:sldId id="520" r:id="rId12"/>
    <p:sldId id="534" r:id="rId13"/>
    <p:sldId id="526" r:id="rId14"/>
    <p:sldId id="535" r:id="rId15"/>
    <p:sldId id="523" r:id="rId16"/>
    <p:sldId id="533" r:id="rId17"/>
    <p:sldId id="390" r:id="rId18"/>
    <p:sldId id="529" r:id="rId19"/>
    <p:sldId id="531" r:id="rId20"/>
    <p:sldId id="515" r:id="rId21"/>
    <p:sldId id="391" r:id="rId22"/>
    <p:sldId id="387" r:id="rId23"/>
    <p:sldId id="388" r:id="rId24"/>
    <p:sldId id="389" r:id="rId25"/>
    <p:sldId id="337" r:id="rId26"/>
    <p:sldId id="392" r:id="rId27"/>
    <p:sldId id="377" r:id="rId28"/>
    <p:sldId id="378" r:id="rId29"/>
    <p:sldId id="379" r:id="rId30"/>
    <p:sldId id="537" r:id="rId31"/>
    <p:sldId id="517" r:id="rId3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30" autoAdjust="0"/>
    <p:restoredTop sz="96407" autoAdjust="0"/>
  </p:normalViewPr>
  <p:slideViewPr>
    <p:cSldViewPr snapToObjects="1" showGuides="1">
      <p:cViewPr varScale="1">
        <p:scale>
          <a:sx n="111" d="100"/>
          <a:sy n="111" d="100"/>
        </p:scale>
        <p:origin x="1602" y="102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9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E1D9C-0177-415E-B094-66AFD9ECE7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BF766B-0473-47AE-B42D-71A8B5C5765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 sz="1000" dirty="0"/>
            <a:t>302.4</a:t>
          </a:r>
        </a:p>
        <a:p>
          <a:r>
            <a:rPr lang="en-US" sz="1000" dirty="0"/>
            <a:t>Q1/Q3 Cryo-assemblies Fabrication</a:t>
          </a:r>
        </a:p>
        <a:p>
          <a:r>
            <a:rPr lang="en-US" sz="1000" dirty="0"/>
            <a:t>L2: S. Feher</a:t>
          </a:r>
        </a:p>
        <a:p>
          <a:r>
            <a:rPr lang="en-US" sz="1000" dirty="0"/>
            <a:t>(T. Strauss)</a:t>
          </a:r>
        </a:p>
      </dgm:t>
    </dgm:pt>
    <dgm:pt modelId="{118C5B1A-4C56-4514-828A-42D05B77EDF1}" type="parTrans" cxnId="{24F70194-E726-4A16-8320-6958E82F215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3445DE0-53FE-42A9-8B48-D974814C09F7}" type="sibTrans" cxnId="{24F70194-E726-4A16-8320-6958E82F2155}">
      <dgm:prSet/>
      <dgm:spPr/>
      <dgm:t>
        <a:bodyPr/>
        <a:lstStyle/>
        <a:p>
          <a:endParaRPr lang="en-US"/>
        </a:p>
      </dgm:t>
    </dgm:pt>
    <dgm:pt modelId="{A8292086-7973-4567-A7A7-430C3DD8027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noFill/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302.4.02</a:t>
          </a:r>
        </a:p>
        <a:p>
          <a:r>
            <a:rPr lang="en-US" sz="900" dirty="0"/>
            <a:t>Cold Mass Assemblies Fabrication</a:t>
          </a:r>
        </a:p>
        <a:p>
          <a:r>
            <a:rPr lang="en-US" sz="900" dirty="0"/>
            <a:t>L3/CAM: </a:t>
          </a:r>
          <a:r>
            <a:rPr lang="en-US" sz="900" dirty="0">
              <a:solidFill>
                <a:schemeClr val="tx1"/>
              </a:solidFill>
            </a:rPr>
            <a:t>F. Nobrega</a:t>
          </a:r>
          <a:r>
            <a:rPr lang="en-US" sz="900" dirty="0"/>
            <a:t>.</a:t>
          </a:r>
        </a:p>
        <a:p>
          <a:r>
            <a:rPr lang="en-US" sz="900" dirty="0"/>
            <a:t>(A . Vouris)</a:t>
          </a:r>
        </a:p>
      </dgm:t>
    </dgm:pt>
    <dgm:pt modelId="{4C70810C-16DD-490A-B803-E881AE9D26DB}" type="parTrans" cxnId="{C5B9EF50-6F2E-4A4A-B702-27E496CFD527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E083595-E89B-47D2-A5F5-1E7CE42FD9F5}" type="sibTrans" cxnId="{C5B9EF50-6F2E-4A4A-B702-27E496CFD527}">
      <dgm:prSet/>
      <dgm:spPr/>
      <dgm:t>
        <a:bodyPr/>
        <a:lstStyle/>
        <a:p>
          <a:endParaRPr lang="en-US"/>
        </a:p>
      </dgm:t>
    </dgm:pt>
    <dgm:pt modelId="{AE473E69-1A83-4C65-8CB1-3BC954E8A76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302.4.03</a:t>
          </a:r>
        </a:p>
        <a:p>
          <a:r>
            <a:rPr lang="en-US" sz="900" dirty="0"/>
            <a:t>Cryo-Assemblies Fabrication </a:t>
          </a:r>
        </a:p>
        <a:p>
          <a:r>
            <a:rPr lang="en-US" sz="900" dirty="0"/>
            <a:t>L3/CAM: F. Nobrega. </a:t>
          </a:r>
        </a:p>
        <a:p>
          <a:r>
            <a:rPr lang="en-US" sz="900" dirty="0"/>
            <a:t>(R. Rabehl)</a:t>
          </a:r>
        </a:p>
      </dgm:t>
    </dgm:pt>
    <dgm:pt modelId="{83D726C8-27C3-426F-87E9-3BA6B234806D}" type="parTrans" cxnId="{2E72254E-882A-404D-86E7-D7551032C44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4C051EA-A846-4019-890A-A4E31D560446}" type="sibTrans" cxnId="{2E72254E-882A-404D-86E7-D7551032C441}">
      <dgm:prSet/>
      <dgm:spPr/>
      <dgm:t>
        <a:bodyPr/>
        <a:lstStyle/>
        <a:p>
          <a:endParaRPr lang="en-US"/>
        </a:p>
      </dgm:t>
    </dgm:pt>
    <dgm:pt modelId="{96ACFF48-649C-4B8B-8CC2-824AD3B9758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302.4.04</a:t>
          </a:r>
        </a:p>
        <a:p>
          <a:r>
            <a:rPr lang="en-US" sz="900" dirty="0"/>
            <a:t>Cryo-Assemblies Horizontal Test</a:t>
          </a:r>
        </a:p>
        <a:p>
          <a:r>
            <a:rPr lang="en-US" sz="900" dirty="0"/>
            <a:t>L3/CAM: G. </a:t>
          </a:r>
          <a:r>
            <a:rPr lang="en-US" sz="900" dirty="0" err="1"/>
            <a:t>Chlachidze</a:t>
          </a:r>
          <a:r>
            <a:rPr lang="en-US" sz="900" dirty="0"/>
            <a:t> </a:t>
          </a:r>
        </a:p>
        <a:p>
          <a:r>
            <a:rPr lang="en-US" sz="900" dirty="0"/>
            <a:t>(S. Stoynev)</a:t>
          </a:r>
        </a:p>
      </dgm:t>
    </dgm:pt>
    <dgm:pt modelId="{387D93B6-2B8C-45FD-9776-57C231C5DC79}" type="parTrans" cxnId="{5E1930D9-0A0E-4C8D-A8FB-6B5310A62B1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1DE5352-A09A-451F-8167-8AB508914BA8}" type="sibTrans" cxnId="{5E1930D9-0A0E-4C8D-A8FB-6B5310A62B11}">
      <dgm:prSet/>
      <dgm:spPr/>
      <dgm:t>
        <a:bodyPr/>
        <a:lstStyle/>
        <a:p>
          <a:endParaRPr lang="en-US"/>
        </a:p>
      </dgm:t>
    </dgm:pt>
    <dgm:pt modelId="{25A3AD9C-5574-4A1B-A512-1FD6AE9459C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FFFF0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en-US" sz="900" dirty="0"/>
            <a:t>302.4.01</a:t>
          </a:r>
        </a:p>
        <a:p>
          <a:r>
            <a:rPr lang="en-US" sz="900" dirty="0"/>
            <a:t>Magnets Vertical Test</a:t>
          </a:r>
        </a:p>
        <a:p>
          <a:r>
            <a:rPr lang="en-US" sz="900" dirty="0"/>
            <a:t>L3: P. Joshi (F. Kurian)</a:t>
          </a:r>
        </a:p>
        <a:p>
          <a:r>
            <a:rPr lang="en-US" sz="900" dirty="0"/>
            <a:t>CAM: P. Joshi</a:t>
          </a:r>
        </a:p>
      </dgm:t>
    </dgm:pt>
    <dgm:pt modelId="{C5DC39EB-3DCD-4F4A-9CA9-6BF718BD1CDE}" type="sibTrans" cxnId="{25791E90-B1C1-41B1-8A4C-E39D82D15B64}">
      <dgm:prSet/>
      <dgm:spPr/>
      <dgm:t>
        <a:bodyPr/>
        <a:lstStyle/>
        <a:p>
          <a:endParaRPr lang="en-US"/>
        </a:p>
      </dgm:t>
    </dgm:pt>
    <dgm:pt modelId="{F0AA163B-DB3A-40A2-A4A9-1B7B46DA18D8}" type="parTrans" cxnId="{25791E90-B1C1-41B1-8A4C-E39D82D15B6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41CBAD9-6572-4E80-91DD-9D85A0AD93A0}">
      <dgm:prSet custT="1"/>
      <dgm:spPr>
        <a:noFill/>
        <a:ln w="38100">
          <a:solidFill>
            <a:srgbClr val="00B050"/>
          </a:solidFill>
        </a:ln>
      </dgm:spPr>
      <dgm:t>
        <a:bodyPr/>
        <a:lstStyle/>
        <a:p>
          <a:endParaRPr lang="en-US" sz="900" dirty="0">
            <a:solidFill>
              <a:sysClr val="windowText" lastClr="000000"/>
            </a:solidFill>
          </a:endParaRPr>
        </a:p>
        <a:p>
          <a:r>
            <a:rPr lang="en-US" sz="900" dirty="0">
              <a:solidFill>
                <a:sysClr val="windowText" lastClr="000000"/>
              </a:solidFill>
            </a:rPr>
            <a:t>302.4.05</a:t>
          </a:r>
        </a:p>
        <a:p>
          <a:r>
            <a:rPr lang="en-US" sz="900" dirty="0">
              <a:solidFill>
                <a:sysClr val="windowText" lastClr="000000"/>
              </a:solidFill>
            </a:rPr>
            <a:t>Q1/Q3 Cryo-assembly Integration and Coordination</a:t>
          </a:r>
        </a:p>
        <a:p>
          <a:r>
            <a:rPr lang="en-US" sz="900" dirty="0">
              <a:solidFill>
                <a:sysClr val="windowText" lastClr="000000"/>
              </a:solidFill>
            </a:rPr>
            <a:t>L3/CAM S. Feher (T. Strauss)</a:t>
          </a:r>
          <a:br>
            <a:rPr lang="en-US" sz="900" dirty="0">
              <a:solidFill>
                <a:sysClr val="windowText" lastClr="000000"/>
              </a:solidFill>
            </a:rPr>
          </a:br>
          <a:endParaRPr lang="en-US" sz="900" dirty="0">
            <a:solidFill>
              <a:sysClr val="windowText" lastClr="000000"/>
            </a:solidFill>
          </a:endParaRPr>
        </a:p>
      </dgm:t>
    </dgm:pt>
    <dgm:pt modelId="{C83CA162-4B89-4FEB-A79A-802C56F9AC58}" type="parTrans" cxnId="{00A48823-CADC-455C-A64F-D4C4C535EBCA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E12C7F8-71D5-460A-9EAB-44668651CA5E}" type="sibTrans" cxnId="{00A48823-CADC-455C-A64F-D4C4C535EBCA}">
      <dgm:prSet/>
      <dgm:spPr/>
      <dgm:t>
        <a:bodyPr/>
        <a:lstStyle/>
        <a:p>
          <a:endParaRPr lang="en-US"/>
        </a:p>
      </dgm:t>
    </dgm:pt>
    <dgm:pt modelId="{E16E6EA9-7B2A-4171-A014-C5C03CA89FC9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302.4.04.03</a:t>
          </a:r>
        </a:p>
        <a:p>
          <a:r>
            <a:rPr lang="en-US"/>
            <a:t>Horizontal Test Stand Operations</a:t>
          </a:r>
        </a:p>
        <a:p>
          <a:r>
            <a:rPr lang="en-US"/>
            <a:t>L4: G. Chlachidze (S. Stoynev)</a:t>
          </a:r>
        </a:p>
      </dgm:t>
    </dgm:pt>
    <dgm:pt modelId="{2A8F1615-2BF1-4D62-A689-667F86AF6975}" type="sibTrans" cxnId="{9866B0A4-5BB8-4157-B236-553F1D7FA323}">
      <dgm:prSet/>
      <dgm:spPr/>
      <dgm:t>
        <a:bodyPr/>
        <a:lstStyle/>
        <a:p>
          <a:endParaRPr lang="en-US"/>
        </a:p>
      </dgm:t>
    </dgm:pt>
    <dgm:pt modelId="{744B27E0-7140-43D7-8C66-B82C580B9824}" type="parTrans" cxnId="{9866B0A4-5BB8-4157-B236-553F1D7FA32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869D33EB-B65D-4DE0-8C90-AF09264C81A9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302.4.04.02</a:t>
          </a:r>
        </a:p>
        <a:p>
          <a:r>
            <a:rPr lang="en-US" dirty="0"/>
            <a:t>Instrumentation and Mechanical Horizontal Test Stand Upgrade</a:t>
          </a:r>
        </a:p>
        <a:p>
          <a:r>
            <a:rPr lang="en-US" dirty="0"/>
            <a:t>L4: G. </a:t>
          </a:r>
          <a:r>
            <a:rPr lang="en-US" dirty="0" err="1"/>
            <a:t>Chlachidze</a:t>
          </a:r>
          <a:r>
            <a:rPr lang="en-US" dirty="0"/>
            <a:t> (S. Stoynev)</a:t>
          </a:r>
        </a:p>
      </dgm:t>
    </dgm:pt>
    <dgm:pt modelId="{19890C72-8035-41E7-A550-0D58E3E99C5F}" type="sibTrans" cxnId="{9C634A31-A93E-454D-A9E6-3C2D4CED6342}">
      <dgm:prSet/>
      <dgm:spPr/>
      <dgm:t>
        <a:bodyPr/>
        <a:lstStyle/>
        <a:p>
          <a:endParaRPr lang="en-US"/>
        </a:p>
      </dgm:t>
    </dgm:pt>
    <dgm:pt modelId="{5C665B73-5658-4918-B7F5-299BF67F9F9B}" type="parTrans" cxnId="{9C634A31-A93E-454D-A9E6-3C2D4CED634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149BE0FB-E9AA-49ED-B5D9-EE981B51F3FA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302.4.04.01</a:t>
          </a:r>
        </a:p>
        <a:p>
          <a:r>
            <a:rPr lang="en-US"/>
            <a:t>Cryo-Mechanical Horizontal Test Stand Upgrade</a:t>
          </a:r>
        </a:p>
        <a:p>
          <a:r>
            <a:rPr lang="en-US"/>
            <a:t>L4: R. Rabehl</a:t>
          </a:r>
        </a:p>
      </dgm:t>
    </dgm:pt>
    <dgm:pt modelId="{452B05DF-0563-477C-B313-549F28CBB506}" type="sibTrans" cxnId="{36525A90-8847-4DF5-A787-9A6655D01C0C}">
      <dgm:prSet/>
      <dgm:spPr/>
      <dgm:t>
        <a:bodyPr/>
        <a:lstStyle/>
        <a:p>
          <a:endParaRPr lang="en-US"/>
        </a:p>
      </dgm:t>
    </dgm:pt>
    <dgm:pt modelId="{04AD6F66-CE1F-40C7-AF84-04879DBBB100}" type="parTrans" cxnId="{36525A90-8847-4DF5-A787-9A6655D01C0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7F3C6659-DCBB-481A-8441-29AB72CC88D0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</a:rPr>
            <a:t>302.4.04.99</a:t>
          </a:r>
        </a:p>
        <a:p>
          <a:r>
            <a:rPr lang="en-US" dirty="0">
              <a:solidFill>
                <a:sysClr val="windowText" lastClr="000000"/>
              </a:solidFill>
            </a:rPr>
            <a:t>L3 Management Cryo-assemblies Horizontal Test</a:t>
          </a:r>
        </a:p>
        <a:p>
          <a:r>
            <a:rPr lang="en-US" dirty="0">
              <a:solidFill>
                <a:sysClr val="windowText" lastClr="000000"/>
              </a:solidFill>
            </a:rPr>
            <a:t>L3: G. </a:t>
          </a:r>
          <a:r>
            <a:rPr lang="en-US" dirty="0" err="1">
              <a:solidFill>
                <a:sysClr val="windowText" lastClr="000000"/>
              </a:solidFill>
            </a:rPr>
            <a:t>Chlachidze</a:t>
          </a:r>
          <a:r>
            <a:rPr lang="en-US" dirty="0">
              <a:solidFill>
                <a:sysClr val="windowText" lastClr="000000"/>
              </a:solidFill>
            </a:rPr>
            <a:t> (S. Stoynev)</a:t>
          </a:r>
        </a:p>
      </dgm:t>
    </dgm:pt>
    <dgm:pt modelId="{70686ADF-9092-4BE5-B8DA-2ABA9392DEE6}" type="sibTrans" cxnId="{7E3F4515-DF9E-45CF-B810-E8DA59627B22}">
      <dgm:prSet/>
      <dgm:spPr/>
      <dgm:t>
        <a:bodyPr/>
        <a:lstStyle/>
        <a:p>
          <a:endParaRPr lang="en-US"/>
        </a:p>
      </dgm:t>
    </dgm:pt>
    <dgm:pt modelId="{DADD3475-971B-48FA-93A2-A0D3C099F73D}" type="parTrans" cxnId="{7E3F4515-DF9E-45CF-B810-E8DA59627B2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C578BB3-1854-2547-940B-1BBCE5D152F1}">
      <dgm:prSet custT="1"/>
      <dgm:spPr>
        <a:noFill/>
      </dgm:spPr>
      <dgm:t>
        <a:bodyPr/>
        <a:lstStyle/>
        <a:p>
          <a:r>
            <a:rPr lang="en-US" sz="1000">
              <a:solidFill>
                <a:sysClr val="windowText" lastClr="000000"/>
              </a:solidFill>
            </a:rPr>
            <a:t>Control Account</a:t>
          </a:r>
        </a:p>
      </dgm:t>
    </dgm:pt>
    <dgm:pt modelId="{14A49246-BD25-094B-AD06-6AFD2F9F7D24}" type="parTrans" cxnId="{C3CA92D0-5F1C-8946-A7FD-09CA7309FD18}">
      <dgm:prSet/>
      <dgm:spPr/>
      <dgm:t>
        <a:bodyPr/>
        <a:lstStyle/>
        <a:p>
          <a:endParaRPr lang="en-US"/>
        </a:p>
      </dgm:t>
    </dgm:pt>
    <dgm:pt modelId="{A3506791-FC45-FD4C-98ED-1C08BA79817B}" type="sibTrans" cxnId="{C3CA92D0-5F1C-8946-A7FD-09CA7309FD18}">
      <dgm:prSet/>
      <dgm:spPr/>
      <dgm:t>
        <a:bodyPr/>
        <a:lstStyle/>
        <a:p>
          <a:endParaRPr lang="en-US"/>
        </a:p>
      </dgm:t>
    </dgm:pt>
    <dgm:pt modelId="{681DDE38-49D6-4671-89BA-4FE90C5135B9}" type="pres">
      <dgm:prSet presAssocID="{953E1D9C-0177-415E-B094-66AFD9ECE7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BCF633-217C-954B-882B-59E149387AEE}" type="pres">
      <dgm:prSet presAssocID="{F0BF766B-0473-47AE-B42D-71A8B5C57659}" presName="hierRoot1" presStyleCnt="0">
        <dgm:presLayoutVars>
          <dgm:hierBranch val="init"/>
        </dgm:presLayoutVars>
      </dgm:prSet>
      <dgm:spPr/>
    </dgm:pt>
    <dgm:pt modelId="{71D7E461-BEAA-4C4B-A182-138FC2A2E728}" type="pres">
      <dgm:prSet presAssocID="{F0BF766B-0473-47AE-B42D-71A8B5C57659}" presName="rootComposite1" presStyleCnt="0"/>
      <dgm:spPr/>
    </dgm:pt>
    <dgm:pt modelId="{85CF5E7A-A5A4-B34E-BB75-BC5FF58C3276}" type="pres">
      <dgm:prSet presAssocID="{F0BF766B-0473-47AE-B42D-71A8B5C57659}" presName="rootText1" presStyleLbl="node0" presStyleIdx="0" presStyleCnt="2" custScaleX="175696" custScaleY="121961" custLinFactNeighborY="12233">
        <dgm:presLayoutVars>
          <dgm:chPref val="3"/>
        </dgm:presLayoutVars>
      </dgm:prSet>
      <dgm:spPr/>
    </dgm:pt>
    <dgm:pt modelId="{3FBFA9CD-5B19-3C4E-ADDE-9A0C6D78930A}" type="pres">
      <dgm:prSet presAssocID="{F0BF766B-0473-47AE-B42D-71A8B5C57659}" presName="rootConnector1" presStyleLbl="node1" presStyleIdx="0" presStyleCnt="0"/>
      <dgm:spPr/>
    </dgm:pt>
    <dgm:pt modelId="{FA60BFF0-2B26-184F-8B09-8E7A6AECC644}" type="pres">
      <dgm:prSet presAssocID="{F0BF766B-0473-47AE-B42D-71A8B5C57659}" presName="hierChild2" presStyleCnt="0"/>
      <dgm:spPr/>
    </dgm:pt>
    <dgm:pt modelId="{B9DAAC85-DB49-9D48-8B70-C90D89034841}" type="pres">
      <dgm:prSet presAssocID="{C83CA162-4B89-4FEB-A79A-802C56F9AC58}" presName="Name37" presStyleLbl="parChTrans1D2" presStyleIdx="0" presStyleCnt="5"/>
      <dgm:spPr/>
    </dgm:pt>
    <dgm:pt modelId="{C0CA8967-F731-47FF-8423-DAC30B9F57AB}" type="pres">
      <dgm:prSet presAssocID="{A41CBAD9-6572-4E80-91DD-9D85A0AD93A0}" presName="hierRoot2" presStyleCnt="0">
        <dgm:presLayoutVars>
          <dgm:hierBranch val="init"/>
        </dgm:presLayoutVars>
      </dgm:prSet>
      <dgm:spPr/>
    </dgm:pt>
    <dgm:pt modelId="{BCBFB7D7-6F13-4007-BEF4-8055F4DDB903}" type="pres">
      <dgm:prSet presAssocID="{A41CBAD9-6572-4E80-91DD-9D85A0AD93A0}" presName="rootComposite" presStyleCnt="0"/>
      <dgm:spPr/>
    </dgm:pt>
    <dgm:pt modelId="{6865A735-EF14-4C5A-A940-F69FFBC5ABDE}" type="pres">
      <dgm:prSet presAssocID="{A41CBAD9-6572-4E80-91DD-9D85A0AD93A0}" presName="rootText" presStyleLbl="node2" presStyleIdx="0" presStyleCnt="5" custScaleX="120338" custScaleY="117516">
        <dgm:presLayoutVars>
          <dgm:chPref val="3"/>
        </dgm:presLayoutVars>
      </dgm:prSet>
      <dgm:spPr/>
    </dgm:pt>
    <dgm:pt modelId="{498FA9F0-77C0-4C10-8A1B-000461D2C683}" type="pres">
      <dgm:prSet presAssocID="{A41CBAD9-6572-4E80-91DD-9D85A0AD93A0}" presName="rootConnector" presStyleLbl="node2" presStyleIdx="0" presStyleCnt="5"/>
      <dgm:spPr/>
    </dgm:pt>
    <dgm:pt modelId="{06A7065B-BE03-45B1-9205-BD635A383400}" type="pres">
      <dgm:prSet presAssocID="{A41CBAD9-6572-4E80-91DD-9D85A0AD93A0}" presName="hierChild4" presStyleCnt="0"/>
      <dgm:spPr/>
    </dgm:pt>
    <dgm:pt modelId="{55BCD3BB-BBC0-49B9-952D-6045C0D7C2A8}" type="pres">
      <dgm:prSet presAssocID="{A41CBAD9-6572-4E80-91DD-9D85A0AD93A0}" presName="hierChild5" presStyleCnt="0"/>
      <dgm:spPr/>
    </dgm:pt>
    <dgm:pt modelId="{95165B7C-BBEE-2145-A843-3426C292D87F}" type="pres">
      <dgm:prSet presAssocID="{F0AA163B-DB3A-40A2-A4A9-1B7B46DA18D8}" presName="Name37" presStyleLbl="parChTrans1D2" presStyleIdx="1" presStyleCnt="5"/>
      <dgm:spPr/>
    </dgm:pt>
    <dgm:pt modelId="{AD9411BF-CE4C-459F-AD74-69AF1AEED58C}" type="pres">
      <dgm:prSet presAssocID="{25A3AD9C-5574-4A1B-A512-1FD6AE9459C4}" presName="hierRoot2" presStyleCnt="0">
        <dgm:presLayoutVars>
          <dgm:hierBranch val="init"/>
        </dgm:presLayoutVars>
      </dgm:prSet>
      <dgm:spPr/>
    </dgm:pt>
    <dgm:pt modelId="{B36833E9-4640-4D1C-B89C-891B14506D7D}" type="pres">
      <dgm:prSet presAssocID="{25A3AD9C-5574-4A1B-A512-1FD6AE9459C4}" presName="rootComposite" presStyleCnt="0"/>
      <dgm:spPr/>
    </dgm:pt>
    <dgm:pt modelId="{DF4F600A-8A6B-41AB-A914-3F85097D0FF2}" type="pres">
      <dgm:prSet presAssocID="{25A3AD9C-5574-4A1B-A512-1FD6AE9459C4}" presName="rootText" presStyleLbl="node2" presStyleIdx="1" presStyleCnt="5" custScaleY="117470" custLinFactNeighborX="1717">
        <dgm:presLayoutVars>
          <dgm:chPref val="3"/>
        </dgm:presLayoutVars>
      </dgm:prSet>
      <dgm:spPr/>
    </dgm:pt>
    <dgm:pt modelId="{7F44F0DE-49F1-48A4-8D9A-9C8B2CC5811F}" type="pres">
      <dgm:prSet presAssocID="{25A3AD9C-5574-4A1B-A512-1FD6AE9459C4}" presName="rootConnector" presStyleLbl="node2" presStyleIdx="1" presStyleCnt="5"/>
      <dgm:spPr/>
    </dgm:pt>
    <dgm:pt modelId="{28DA0A01-65E3-446F-B1E3-A9625FB13CF2}" type="pres">
      <dgm:prSet presAssocID="{25A3AD9C-5574-4A1B-A512-1FD6AE9459C4}" presName="hierChild4" presStyleCnt="0"/>
      <dgm:spPr/>
    </dgm:pt>
    <dgm:pt modelId="{3E8D8868-DBE9-43A8-9B30-104AE7E3AE1C}" type="pres">
      <dgm:prSet presAssocID="{25A3AD9C-5574-4A1B-A512-1FD6AE9459C4}" presName="hierChild5" presStyleCnt="0"/>
      <dgm:spPr/>
    </dgm:pt>
    <dgm:pt modelId="{D2C4D263-7869-A04B-8584-40817A711A79}" type="pres">
      <dgm:prSet presAssocID="{4C70810C-16DD-490A-B803-E881AE9D26DB}" presName="Name37" presStyleLbl="parChTrans1D2" presStyleIdx="2" presStyleCnt="5"/>
      <dgm:spPr/>
    </dgm:pt>
    <dgm:pt modelId="{44CFA417-6F64-4568-AED7-01C8E0AB654D}" type="pres">
      <dgm:prSet presAssocID="{A8292086-7973-4567-A7A7-430C3DD80278}" presName="hierRoot2" presStyleCnt="0">
        <dgm:presLayoutVars>
          <dgm:hierBranch val="r"/>
        </dgm:presLayoutVars>
      </dgm:prSet>
      <dgm:spPr/>
    </dgm:pt>
    <dgm:pt modelId="{B853E121-7BD4-4B03-A532-4F8FDC2AB609}" type="pres">
      <dgm:prSet presAssocID="{A8292086-7973-4567-A7A7-430C3DD80278}" presName="rootComposite" presStyleCnt="0"/>
      <dgm:spPr/>
    </dgm:pt>
    <dgm:pt modelId="{224E1DF3-D831-4385-9767-75F483C5B437}" type="pres">
      <dgm:prSet presAssocID="{A8292086-7973-4567-A7A7-430C3DD80278}" presName="rootText" presStyleLbl="node2" presStyleIdx="2" presStyleCnt="5" custScaleY="117470" custLinFactNeighborX="1717">
        <dgm:presLayoutVars>
          <dgm:chPref val="3"/>
        </dgm:presLayoutVars>
      </dgm:prSet>
      <dgm:spPr/>
    </dgm:pt>
    <dgm:pt modelId="{65F59761-F079-4AD2-A709-758F7E302E59}" type="pres">
      <dgm:prSet presAssocID="{A8292086-7973-4567-A7A7-430C3DD80278}" presName="rootConnector" presStyleLbl="node2" presStyleIdx="2" presStyleCnt="5"/>
      <dgm:spPr/>
    </dgm:pt>
    <dgm:pt modelId="{3014F1A5-FB94-4C46-9B9D-39F394E7E39C}" type="pres">
      <dgm:prSet presAssocID="{A8292086-7973-4567-A7A7-430C3DD80278}" presName="hierChild4" presStyleCnt="0"/>
      <dgm:spPr/>
    </dgm:pt>
    <dgm:pt modelId="{07E4E66B-AC6C-498E-8CAC-6FF80E9AC8F7}" type="pres">
      <dgm:prSet presAssocID="{A8292086-7973-4567-A7A7-430C3DD80278}" presName="hierChild5" presStyleCnt="0"/>
      <dgm:spPr/>
    </dgm:pt>
    <dgm:pt modelId="{BD2CD11E-6F8C-2E4D-B086-182795D57998}" type="pres">
      <dgm:prSet presAssocID="{83D726C8-27C3-426F-87E9-3BA6B234806D}" presName="Name37" presStyleLbl="parChTrans1D2" presStyleIdx="3" presStyleCnt="5"/>
      <dgm:spPr/>
    </dgm:pt>
    <dgm:pt modelId="{AD959A8D-A1B3-4CAA-AC5A-6F8575789AEB}" type="pres">
      <dgm:prSet presAssocID="{AE473E69-1A83-4C65-8CB1-3BC954E8A763}" presName="hierRoot2" presStyleCnt="0">
        <dgm:presLayoutVars>
          <dgm:hierBranch val="init"/>
        </dgm:presLayoutVars>
      </dgm:prSet>
      <dgm:spPr/>
    </dgm:pt>
    <dgm:pt modelId="{49696AD8-17CA-446F-BF47-5A4797BDCF02}" type="pres">
      <dgm:prSet presAssocID="{AE473E69-1A83-4C65-8CB1-3BC954E8A763}" presName="rootComposite" presStyleCnt="0"/>
      <dgm:spPr/>
    </dgm:pt>
    <dgm:pt modelId="{C42F383A-5F95-434A-838A-87B710C98CF1}" type="pres">
      <dgm:prSet presAssocID="{AE473E69-1A83-4C65-8CB1-3BC954E8A763}" presName="rootText" presStyleLbl="node2" presStyleIdx="3" presStyleCnt="5" custScaleY="111699" custLinFactNeighborX="1717">
        <dgm:presLayoutVars>
          <dgm:chPref val="3"/>
        </dgm:presLayoutVars>
      </dgm:prSet>
      <dgm:spPr/>
    </dgm:pt>
    <dgm:pt modelId="{01590663-CD33-45CB-9421-8784FE437644}" type="pres">
      <dgm:prSet presAssocID="{AE473E69-1A83-4C65-8CB1-3BC954E8A763}" presName="rootConnector" presStyleLbl="node2" presStyleIdx="3" presStyleCnt="5"/>
      <dgm:spPr/>
    </dgm:pt>
    <dgm:pt modelId="{21ADD4F4-9009-4265-A6BD-A978C002E21C}" type="pres">
      <dgm:prSet presAssocID="{AE473E69-1A83-4C65-8CB1-3BC954E8A763}" presName="hierChild4" presStyleCnt="0"/>
      <dgm:spPr/>
    </dgm:pt>
    <dgm:pt modelId="{953A4048-522D-41E3-A68D-8BE37628E937}" type="pres">
      <dgm:prSet presAssocID="{AE473E69-1A83-4C65-8CB1-3BC954E8A763}" presName="hierChild5" presStyleCnt="0"/>
      <dgm:spPr/>
    </dgm:pt>
    <dgm:pt modelId="{23A19FA9-9A9C-484D-91EF-B52A6BC3C75D}" type="pres">
      <dgm:prSet presAssocID="{387D93B6-2B8C-45FD-9776-57C231C5DC79}" presName="Name37" presStyleLbl="parChTrans1D2" presStyleIdx="4" presStyleCnt="5"/>
      <dgm:spPr/>
    </dgm:pt>
    <dgm:pt modelId="{FC170EB8-34BF-4F70-B804-F305A1618687}" type="pres">
      <dgm:prSet presAssocID="{96ACFF48-649C-4B8B-8CC2-824AD3B9758D}" presName="hierRoot2" presStyleCnt="0">
        <dgm:presLayoutVars>
          <dgm:hierBranch val="init"/>
        </dgm:presLayoutVars>
      </dgm:prSet>
      <dgm:spPr/>
    </dgm:pt>
    <dgm:pt modelId="{1CB273A9-4C63-4585-BFBD-7242336D8D0D}" type="pres">
      <dgm:prSet presAssocID="{96ACFF48-649C-4B8B-8CC2-824AD3B9758D}" presName="rootComposite" presStyleCnt="0"/>
      <dgm:spPr/>
    </dgm:pt>
    <dgm:pt modelId="{726D4913-FD16-43D1-812B-CCAA57C5B4E8}" type="pres">
      <dgm:prSet presAssocID="{96ACFF48-649C-4B8B-8CC2-824AD3B9758D}" presName="rootText" presStyleLbl="node2" presStyleIdx="4" presStyleCnt="5" custScaleX="138673" custScaleY="107771" custLinFactNeighborX="1717">
        <dgm:presLayoutVars>
          <dgm:chPref val="3"/>
        </dgm:presLayoutVars>
      </dgm:prSet>
      <dgm:spPr/>
    </dgm:pt>
    <dgm:pt modelId="{EBB39F9C-D9ED-41BD-9BB9-A6E8057D3C8C}" type="pres">
      <dgm:prSet presAssocID="{96ACFF48-649C-4B8B-8CC2-824AD3B9758D}" presName="rootConnector" presStyleLbl="node2" presStyleIdx="4" presStyleCnt="5"/>
      <dgm:spPr/>
    </dgm:pt>
    <dgm:pt modelId="{249AFFF3-C468-40B6-ACA8-D01EE4CFC082}" type="pres">
      <dgm:prSet presAssocID="{96ACFF48-649C-4B8B-8CC2-824AD3B9758D}" presName="hierChild4" presStyleCnt="0"/>
      <dgm:spPr/>
    </dgm:pt>
    <dgm:pt modelId="{9A2B7200-6012-45CB-B0C5-13A5A0535BDA}" type="pres">
      <dgm:prSet presAssocID="{04AD6F66-CE1F-40C7-AF84-04879DBBB100}" presName="Name37" presStyleLbl="parChTrans1D3" presStyleIdx="0" presStyleCnt="4"/>
      <dgm:spPr/>
    </dgm:pt>
    <dgm:pt modelId="{2CA754DF-F133-404B-98C8-AD6541CDA026}" type="pres">
      <dgm:prSet presAssocID="{149BE0FB-E9AA-49ED-B5D9-EE981B51F3FA}" presName="hierRoot2" presStyleCnt="0">
        <dgm:presLayoutVars>
          <dgm:hierBranch val="r"/>
        </dgm:presLayoutVars>
      </dgm:prSet>
      <dgm:spPr/>
    </dgm:pt>
    <dgm:pt modelId="{4679D55D-3D0C-4B28-B970-3B53A5B7CD7A}" type="pres">
      <dgm:prSet presAssocID="{149BE0FB-E9AA-49ED-B5D9-EE981B51F3FA}" presName="rootComposite" presStyleCnt="0"/>
      <dgm:spPr/>
    </dgm:pt>
    <dgm:pt modelId="{856C097C-0A5F-4D83-9C42-25DA360498BF}" type="pres">
      <dgm:prSet presAssocID="{149BE0FB-E9AA-49ED-B5D9-EE981B51F3FA}" presName="rootText" presStyleLbl="node3" presStyleIdx="0" presStyleCnt="4" custLinFactNeighborX="-103" custLinFactNeighborY="-22118">
        <dgm:presLayoutVars>
          <dgm:chPref val="3"/>
        </dgm:presLayoutVars>
      </dgm:prSet>
      <dgm:spPr/>
    </dgm:pt>
    <dgm:pt modelId="{5A35E87D-4F5D-496B-8951-6E14F71FFD5E}" type="pres">
      <dgm:prSet presAssocID="{149BE0FB-E9AA-49ED-B5D9-EE981B51F3FA}" presName="rootConnector" presStyleLbl="node3" presStyleIdx="0" presStyleCnt="4"/>
      <dgm:spPr/>
    </dgm:pt>
    <dgm:pt modelId="{BCF45AE4-A7DF-443E-8201-D93C6DBA15AD}" type="pres">
      <dgm:prSet presAssocID="{149BE0FB-E9AA-49ED-B5D9-EE981B51F3FA}" presName="hierChild4" presStyleCnt="0"/>
      <dgm:spPr/>
    </dgm:pt>
    <dgm:pt modelId="{BC908E2F-6D5C-4D5E-A9B7-BEBE3A4A291B}" type="pres">
      <dgm:prSet presAssocID="{149BE0FB-E9AA-49ED-B5D9-EE981B51F3FA}" presName="hierChild5" presStyleCnt="0"/>
      <dgm:spPr/>
    </dgm:pt>
    <dgm:pt modelId="{A537A65A-2156-4C14-ADF9-C415AD59BF4B}" type="pres">
      <dgm:prSet presAssocID="{DADD3475-971B-48FA-93A2-A0D3C099F73D}" presName="Name37" presStyleLbl="parChTrans1D3" presStyleIdx="1" presStyleCnt="4"/>
      <dgm:spPr/>
    </dgm:pt>
    <dgm:pt modelId="{B3D6A46C-E853-4282-94EC-10FB5DDECAEF}" type="pres">
      <dgm:prSet presAssocID="{7F3C6659-DCBB-481A-8441-29AB72CC88D0}" presName="hierRoot2" presStyleCnt="0">
        <dgm:presLayoutVars>
          <dgm:hierBranch val="init"/>
        </dgm:presLayoutVars>
      </dgm:prSet>
      <dgm:spPr/>
    </dgm:pt>
    <dgm:pt modelId="{F7FD8EAF-5047-48A6-85F1-D3F86559C16A}" type="pres">
      <dgm:prSet presAssocID="{7F3C6659-DCBB-481A-8441-29AB72CC88D0}" presName="rootComposite" presStyleCnt="0"/>
      <dgm:spPr/>
    </dgm:pt>
    <dgm:pt modelId="{857FE1CD-D1C5-46AB-95F4-66E45DACCFF2}" type="pres">
      <dgm:prSet presAssocID="{7F3C6659-DCBB-481A-8441-29AB72CC88D0}" presName="rootText" presStyleLbl="node3" presStyleIdx="1" presStyleCnt="4" custLinFactX="-40313" custLinFactY="-64183" custLinFactNeighborX="-100000" custLinFactNeighborY="-100000">
        <dgm:presLayoutVars>
          <dgm:chPref val="3"/>
        </dgm:presLayoutVars>
      </dgm:prSet>
      <dgm:spPr/>
    </dgm:pt>
    <dgm:pt modelId="{D1766E4D-990A-43C0-8D01-00905988BF94}" type="pres">
      <dgm:prSet presAssocID="{7F3C6659-DCBB-481A-8441-29AB72CC88D0}" presName="rootConnector" presStyleLbl="node3" presStyleIdx="1" presStyleCnt="4"/>
      <dgm:spPr/>
    </dgm:pt>
    <dgm:pt modelId="{671A4FAB-9404-45AE-9A64-A3B685FD059B}" type="pres">
      <dgm:prSet presAssocID="{7F3C6659-DCBB-481A-8441-29AB72CC88D0}" presName="hierChild4" presStyleCnt="0"/>
      <dgm:spPr/>
    </dgm:pt>
    <dgm:pt modelId="{EFF44639-D799-4B5D-937A-4268D612EBBD}" type="pres">
      <dgm:prSet presAssocID="{7F3C6659-DCBB-481A-8441-29AB72CC88D0}" presName="hierChild5" presStyleCnt="0"/>
      <dgm:spPr/>
    </dgm:pt>
    <dgm:pt modelId="{DA0BD9E5-CC92-49B3-9D3D-D4BBEA5FB3F0}" type="pres">
      <dgm:prSet presAssocID="{5C665B73-5658-4918-B7F5-299BF67F9F9B}" presName="Name37" presStyleLbl="parChTrans1D3" presStyleIdx="2" presStyleCnt="4"/>
      <dgm:spPr/>
    </dgm:pt>
    <dgm:pt modelId="{10AF2F86-9078-4EFC-A039-D510AE97DD71}" type="pres">
      <dgm:prSet presAssocID="{869D33EB-B65D-4DE0-8C90-AF09264C81A9}" presName="hierRoot2" presStyleCnt="0">
        <dgm:presLayoutVars>
          <dgm:hierBranch val="init"/>
        </dgm:presLayoutVars>
      </dgm:prSet>
      <dgm:spPr/>
    </dgm:pt>
    <dgm:pt modelId="{6626E585-79E9-4AE6-AE66-598002C4E5B5}" type="pres">
      <dgm:prSet presAssocID="{869D33EB-B65D-4DE0-8C90-AF09264C81A9}" presName="rootComposite" presStyleCnt="0"/>
      <dgm:spPr/>
    </dgm:pt>
    <dgm:pt modelId="{0630FBF4-0918-401C-9DB0-DD536BCC61BE}" type="pres">
      <dgm:prSet presAssocID="{869D33EB-B65D-4DE0-8C90-AF09264C81A9}" presName="rootText" presStyleLbl="node3" presStyleIdx="2" presStyleCnt="4" custLinFactX="-40238" custLinFactY="-89801" custLinFactNeighborX="-100000" custLinFactNeighborY="-100000">
        <dgm:presLayoutVars>
          <dgm:chPref val="3"/>
        </dgm:presLayoutVars>
      </dgm:prSet>
      <dgm:spPr/>
    </dgm:pt>
    <dgm:pt modelId="{16086FBD-DC36-4639-A3F9-7D1C4486EE76}" type="pres">
      <dgm:prSet presAssocID="{869D33EB-B65D-4DE0-8C90-AF09264C81A9}" presName="rootConnector" presStyleLbl="node3" presStyleIdx="2" presStyleCnt="4"/>
      <dgm:spPr/>
    </dgm:pt>
    <dgm:pt modelId="{7929E8F9-AFC9-4382-B216-9474B11FCD7A}" type="pres">
      <dgm:prSet presAssocID="{869D33EB-B65D-4DE0-8C90-AF09264C81A9}" presName="hierChild4" presStyleCnt="0"/>
      <dgm:spPr/>
    </dgm:pt>
    <dgm:pt modelId="{2E8AC721-E311-4C96-8AC5-C8261977ECFF}" type="pres">
      <dgm:prSet presAssocID="{869D33EB-B65D-4DE0-8C90-AF09264C81A9}" presName="hierChild5" presStyleCnt="0"/>
      <dgm:spPr/>
    </dgm:pt>
    <dgm:pt modelId="{0C405CAD-56C4-42A5-B794-0CF321B05A61}" type="pres">
      <dgm:prSet presAssocID="{744B27E0-7140-43D7-8C66-B82C580B9824}" presName="Name37" presStyleLbl="parChTrans1D3" presStyleIdx="3" presStyleCnt="4"/>
      <dgm:spPr/>
    </dgm:pt>
    <dgm:pt modelId="{18D2BCC5-D471-4A57-97A1-86E9E7898C7D}" type="pres">
      <dgm:prSet presAssocID="{E16E6EA9-7B2A-4171-A014-C5C03CA89FC9}" presName="hierRoot2" presStyleCnt="0">
        <dgm:presLayoutVars>
          <dgm:hierBranch val="init"/>
        </dgm:presLayoutVars>
      </dgm:prSet>
      <dgm:spPr/>
    </dgm:pt>
    <dgm:pt modelId="{1AE67323-5B19-40B6-91EF-4588FCA7B70E}" type="pres">
      <dgm:prSet presAssocID="{E16E6EA9-7B2A-4171-A014-C5C03CA89FC9}" presName="rootComposite" presStyleCnt="0"/>
      <dgm:spPr/>
    </dgm:pt>
    <dgm:pt modelId="{C68DE5F2-45BA-4FDF-B416-B1ADAB97B291}" type="pres">
      <dgm:prSet presAssocID="{E16E6EA9-7B2A-4171-A014-C5C03CA89FC9}" presName="rootText" presStyleLbl="node3" presStyleIdx="3" presStyleCnt="4" custLinFactY="-131858" custLinFactNeighborX="658" custLinFactNeighborY="-200000">
        <dgm:presLayoutVars>
          <dgm:chPref val="3"/>
        </dgm:presLayoutVars>
      </dgm:prSet>
      <dgm:spPr/>
    </dgm:pt>
    <dgm:pt modelId="{159B2345-B43D-460B-921A-96E490CA63F6}" type="pres">
      <dgm:prSet presAssocID="{E16E6EA9-7B2A-4171-A014-C5C03CA89FC9}" presName="rootConnector" presStyleLbl="node3" presStyleIdx="3" presStyleCnt="4"/>
      <dgm:spPr/>
    </dgm:pt>
    <dgm:pt modelId="{9E66D0C1-B07F-48B0-9752-776955DD76E4}" type="pres">
      <dgm:prSet presAssocID="{E16E6EA9-7B2A-4171-A014-C5C03CA89FC9}" presName="hierChild4" presStyleCnt="0"/>
      <dgm:spPr/>
    </dgm:pt>
    <dgm:pt modelId="{DFA77903-E4B8-4E60-853E-28601E45716B}" type="pres">
      <dgm:prSet presAssocID="{E16E6EA9-7B2A-4171-A014-C5C03CA89FC9}" presName="hierChild5" presStyleCnt="0"/>
      <dgm:spPr/>
    </dgm:pt>
    <dgm:pt modelId="{483EA854-9E6F-4125-87BA-00BF94D7F1F7}" type="pres">
      <dgm:prSet presAssocID="{96ACFF48-649C-4B8B-8CC2-824AD3B9758D}" presName="hierChild5" presStyleCnt="0"/>
      <dgm:spPr/>
    </dgm:pt>
    <dgm:pt modelId="{640A46BD-BE2D-5047-9AD0-32D637860796}" type="pres">
      <dgm:prSet presAssocID="{F0BF766B-0473-47AE-B42D-71A8B5C57659}" presName="hierChild3" presStyleCnt="0"/>
      <dgm:spPr/>
    </dgm:pt>
    <dgm:pt modelId="{EDD3BC4A-1A2C-F541-ACE9-C3F97DAA1C24}" type="pres">
      <dgm:prSet presAssocID="{EC578BB3-1854-2547-940B-1BBCE5D152F1}" presName="hierRoot1" presStyleCnt="0">
        <dgm:presLayoutVars>
          <dgm:hierBranch val="init"/>
        </dgm:presLayoutVars>
      </dgm:prSet>
      <dgm:spPr/>
    </dgm:pt>
    <dgm:pt modelId="{F615A518-AB4A-D649-AE8E-FB4F20CF10EC}" type="pres">
      <dgm:prSet presAssocID="{EC578BB3-1854-2547-940B-1BBCE5D152F1}" presName="rootComposite1" presStyleCnt="0"/>
      <dgm:spPr/>
    </dgm:pt>
    <dgm:pt modelId="{6C870ACB-18F5-DA4F-9FEB-3D1FCF442777}" type="pres">
      <dgm:prSet presAssocID="{EC578BB3-1854-2547-940B-1BBCE5D152F1}" presName="rootText1" presStyleLbl="node0" presStyleIdx="1" presStyleCnt="2" custAng="10800000" custFlipVert="1" custScaleY="44942" custLinFactX="-159863" custLinFactNeighborX="-200000" custLinFactNeighborY="28102">
        <dgm:presLayoutVars>
          <dgm:chPref val="3"/>
        </dgm:presLayoutVars>
      </dgm:prSet>
      <dgm:spPr/>
    </dgm:pt>
    <dgm:pt modelId="{FB9842C5-BD68-5945-A47F-59FD01F5A9B0}" type="pres">
      <dgm:prSet presAssocID="{EC578BB3-1854-2547-940B-1BBCE5D152F1}" presName="rootConnector1" presStyleLbl="node1" presStyleIdx="0" presStyleCnt="0"/>
      <dgm:spPr/>
    </dgm:pt>
    <dgm:pt modelId="{6EC74502-DE28-5B40-8F72-98B88DDF74E0}" type="pres">
      <dgm:prSet presAssocID="{EC578BB3-1854-2547-940B-1BBCE5D152F1}" presName="hierChild2" presStyleCnt="0"/>
      <dgm:spPr/>
    </dgm:pt>
    <dgm:pt modelId="{00A28406-231A-634A-B998-A352F71B7800}" type="pres">
      <dgm:prSet presAssocID="{EC578BB3-1854-2547-940B-1BBCE5D152F1}" presName="hierChild3" presStyleCnt="0"/>
      <dgm:spPr/>
    </dgm:pt>
  </dgm:ptLst>
  <dgm:cxnLst>
    <dgm:cxn modelId="{7E3F4515-DF9E-45CF-B810-E8DA59627B22}" srcId="{96ACFF48-649C-4B8B-8CC2-824AD3B9758D}" destId="{7F3C6659-DCBB-481A-8441-29AB72CC88D0}" srcOrd="1" destOrd="0" parTransId="{DADD3475-971B-48FA-93A2-A0D3C099F73D}" sibTransId="{70686ADF-9092-4BE5-B8DA-2ABA9392DEE6}"/>
    <dgm:cxn modelId="{0D163320-83B2-0F40-8126-1BBC2B597249}" type="presOf" srcId="{AE473E69-1A83-4C65-8CB1-3BC954E8A763}" destId="{01590663-CD33-45CB-9421-8784FE437644}" srcOrd="1" destOrd="0" presId="urn:microsoft.com/office/officeart/2005/8/layout/orgChart1"/>
    <dgm:cxn modelId="{4871EE20-BDEF-1148-BDA4-8E31D445043A}" type="presOf" srcId="{744B27E0-7140-43D7-8C66-B82C580B9824}" destId="{0C405CAD-56C4-42A5-B794-0CF321B05A61}" srcOrd="0" destOrd="0" presId="urn:microsoft.com/office/officeart/2005/8/layout/orgChart1"/>
    <dgm:cxn modelId="{E9666121-92D0-3747-A8EF-BA9327BC3466}" type="presOf" srcId="{387D93B6-2B8C-45FD-9776-57C231C5DC79}" destId="{23A19FA9-9A9C-484D-91EF-B52A6BC3C75D}" srcOrd="0" destOrd="0" presId="urn:microsoft.com/office/officeart/2005/8/layout/orgChart1"/>
    <dgm:cxn modelId="{00A48823-CADC-455C-A64F-D4C4C535EBCA}" srcId="{F0BF766B-0473-47AE-B42D-71A8B5C57659}" destId="{A41CBAD9-6572-4E80-91DD-9D85A0AD93A0}" srcOrd="0" destOrd="0" parTransId="{C83CA162-4B89-4FEB-A79A-802C56F9AC58}" sibTransId="{EE12C7F8-71D5-460A-9EAB-44668651CA5E}"/>
    <dgm:cxn modelId="{88DDA628-74F9-F14B-AAA3-9ADFABF17BCC}" type="presOf" srcId="{83D726C8-27C3-426F-87E9-3BA6B234806D}" destId="{BD2CD11E-6F8C-2E4D-B086-182795D57998}" srcOrd="0" destOrd="0" presId="urn:microsoft.com/office/officeart/2005/8/layout/orgChart1"/>
    <dgm:cxn modelId="{5B2D2D2F-1CCF-994F-8ED4-E389C90D80D1}" type="presOf" srcId="{7F3C6659-DCBB-481A-8441-29AB72CC88D0}" destId="{D1766E4D-990A-43C0-8D01-00905988BF94}" srcOrd="1" destOrd="0" presId="urn:microsoft.com/office/officeart/2005/8/layout/orgChart1"/>
    <dgm:cxn modelId="{9C634A31-A93E-454D-A9E6-3C2D4CED6342}" srcId="{96ACFF48-649C-4B8B-8CC2-824AD3B9758D}" destId="{869D33EB-B65D-4DE0-8C90-AF09264C81A9}" srcOrd="2" destOrd="0" parTransId="{5C665B73-5658-4918-B7F5-299BF67F9F9B}" sibTransId="{19890C72-8035-41E7-A550-0D58E3E99C5F}"/>
    <dgm:cxn modelId="{A4C51E3A-399E-B64F-A15F-A4DED991B5E2}" type="presOf" srcId="{F0BF766B-0473-47AE-B42D-71A8B5C57659}" destId="{85CF5E7A-A5A4-B34E-BB75-BC5FF58C3276}" srcOrd="0" destOrd="0" presId="urn:microsoft.com/office/officeart/2005/8/layout/orgChart1"/>
    <dgm:cxn modelId="{C94F383F-060C-7649-A6DB-D84B9E480068}" type="presOf" srcId="{4C70810C-16DD-490A-B803-E881AE9D26DB}" destId="{D2C4D263-7869-A04B-8584-40817A711A79}" srcOrd="0" destOrd="0" presId="urn:microsoft.com/office/officeart/2005/8/layout/orgChart1"/>
    <dgm:cxn modelId="{331D5862-62E7-994E-8942-91CA261536AA}" type="presOf" srcId="{7F3C6659-DCBB-481A-8441-29AB72CC88D0}" destId="{857FE1CD-D1C5-46AB-95F4-66E45DACCFF2}" srcOrd="0" destOrd="0" presId="urn:microsoft.com/office/officeart/2005/8/layout/orgChart1"/>
    <dgm:cxn modelId="{53B34364-565F-3C48-84FD-6005D7DAE3B8}" type="presOf" srcId="{25A3AD9C-5574-4A1B-A512-1FD6AE9459C4}" destId="{DF4F600A-8A6B-41AB-A914-3F85097D0FF2}" srcOrd="0" destOrd="0" presId="urn:microsoft.com/office/officeart/2005/8/layout/orgChart1"/>
    <dgm:cxn modelId="{FBF08D65-55A8-1846-9254-D045E00B7DB7}" type="presOf" srcId="{953E1D9C-0177-415E-B094-66AFD9ECE79F}" destId="{681DDE38-49D6-4671-89BA-4FE90C5135B9}" srcOrd="0" destOrd="0" presId="urn:microsoft.com/office/officeart/2005/8/layout/orgChart1"/>
    <dgm:cxn modelId="{D89DB565-8E3D-2244-8A75-F990B9CA1582}" type="presOf" srcId="{04AD6F66-CE1F-40C7-AF84-04879DBBB100}" destId="{9A2B7200-6012-45CB-B0C5-13A5A0535BDA}" srcOrd="0" destOrd="0" presId="urn:microsoft.com/office/officeart/2005/8/layout/orgChart1"/>
    <dgm:cxn modelId="{971E5F68-B618-0746-BFF8-96958C8381DF}" type="presOf" srcId="{F0BF766B-0473-47AE-B42D-71A8B5C57659}" destId="{3FBFA9CD-5B19-3C4E-ADDE-9A0C6D78930A}" srcOrd="1" destOrd="0" presId="urn:microsoft.com/office/officeart/2005/8/layout/orgChart1"/>
    <dgm:cxn modelId="{2E72254E-882A-404D-86E7-D7551032C441}" srcId="{F0BF766B-0473-47AE-B42D-71A8B5C57659}" destId="{AE473E69-1A83-4C65-8CB1-3BC954E8A763}" srcOrd="3" destOrd="0" parTransId="{83D726C8-27C3-426F-87E9-3BA6B234806D}" sibTransId="{24C051EA-A846-4019-890A-A4E31D560446}"/>
    <dgm:cxn modelId="{E4443C6F-5995-9E4C-B812-440E3EFECB8C}" type="presOf" srcId="{96ACFF48-649C-4B8B-8CC2-824AD3B9758D}" destId="{EBB39F9C-D9ED-41BD-9BB9-A6E8057D3C8C}" srcOrd="1" destOrd="0" presId="urn:microsoft.com/office/officeart/2005/8/layout/orgChart1"/>
    <dgm:cxn modelId="{C5B9EF50-6F2E-4A4A-B702-27E496CFD527}" srcId="{F0BF766B-0473-47AE-B42D-71A8B5C57659}" destId="{A8292086-7973-4567-A7A7-430C3DD80278}" srcOrd="2" destOrd="0" parTransId="{4C70810C-16DD-490A-B803-E881AE9D26DB}" sibTransId="{5E083595-E89B-47D2-A5F5-1E7CE42FD9F5}"/>
    <dgm:cxn modelId="{1DC5DD54-E421-5649-A523-8CB00023910E}" type="presOf" srcId="{96ACFF48-649C-4B8B-8CC2-824AD3B9758D}" destId="{726D4913-FD16-43D1-812B-CCAA57C5B4E8}" srcOrd="0" destOrd="0" presId="urn:microsoft.com/office/officeart/2005/8/layout/orgChart1"/>
    <dgm:cxn modelId="{915C6A55-AF76-3747-B7B7-EC33D4106F10}" type="presOf" srcId="{A41CBAD9-6572-4E80-91DD-9D85A0AD93A0}" destId="{498FA9F0-77C0-4C10-8A1B-000461D2C683}" srcOrd="1" destOrd="0" presId="urn:microsoft.com/office/officeart/2005/8/layout/orgChart1"/>
    <dgm:cxn modelId="{C3F08E76-4858-8847-B44C-3D856CE26421}" type="presOf" srcId="{A8292086-7973-4567-A7A7-430C3DD80278}" destId="{65F59761-F079-4AD2-A709-758F7E302E59}" srcOrd="1" destOrd="0" presId="urn:microsoft.com/office/officeart/2005/8/layout/orgChart1"/>
    <dgm:cxn modelId="{D093717C-2D95-794C-88A6-754D8B3E1AD7}" type="presOf" srcId="{A8292086-7973-4567-A7A7-430C3DD80278}" destId="{224E1DF3-D831-4385-9767-75F483C5B437}" srcOrd="0" destOrd="0" presId="urn:microsoft.com/office/officeart/2005/8/layout/orgChart1"/>
    <dgm:cxn modelId="{FC172684-AEDF-5843-A728-9525CD94B31E}" type="presOf" srcId="{F0AA163B-DB3A-40A2-A4A9-1B7B46DA18D8}" destId="{95165B7C-BBEE-2145-A843-3426C292D87F}" srcOrd="0" destOrd="0" presId="urn:microsoft.com/office/officeart/2005/8/layout/orgChart1"/>
    <dgm:cxn modelId="{8BE95287-D511-0A41-8F3E-9596FDEB34A2}" type="presOf" srcId="{E16E6EA9-7B2A-4171-A014-C5C03CA89FC9}" destId="{C68DE5F2-45BA-4FDF-B416-B1ADAB97B291}" srcOrd="0" destOrd="0" presId="urn:microsoft.com/office/officeart/2005/8/layout/orgChart1"/>
    <dgm:cxn modelId="{25791E90-B1C1-41B1-8A4C-E39D82D15B64}" srcId="{F0BF766B-0473-47AE-B42D-71A8B5C57659}" destId="{25A3AD9C-5574-4A1B-A512-1FD6AE9459C4}" srcOrd="1" destOrd="0" parTransId="{F0AA163B-DB3A-40A2-A4A9-1B7B46DA18D8}" sibTransId="{C5DC39EB-3DCD-4F4A-9CA9-6BF718BD1CDE}"/>
    <dgm:cxn modelId="{36525A90-8847-4DF5-A787-9A6655D01C0C}" srcId="{96ACFF48-649C-4B8B-8CC2-824AD3B9758D}" destId="{149BE0FB-E9AA-49ED-B5D9-EE981B51F3FA}" srcOrd="0" destOrd="0" parTransId="{04AD6F66-CE1F-40C7-AF84-04879DBBB100}" sibTransId="{452B05DF-0563-477C-B313-549F28CBB506}"/>
    <dgm:cxn modelId="{24F70194-E726-4A16-8320-6958E82F2155}" srcId="{953E1D9C-0177-415E-B094-66AFD9ECE79F}" destId="{F0BF766B-0473-47AE-B42D-71A8B5C57659}" srcOrd="0" destOrd="0" parTransId="{118C5B1A-4C56-4514-828A-42D05B77EDF1}" sibTransId="{23445DE0-53FE-42A9-8B48-D974814C09F7}"/>
    <dgm:cxn modelId="{5F7EC897-010B-A540-BDBA-F80834842A64}" type="presOf" srcId="{AE473E69-1A83-4C65-8CB1-3BC954E8A763}" destId="{C42F383A-5F95-434A-838A-87B710C98CF1}" srcOrd="0" destOrd="0" presId="urn:microsoft.com/office/officeart/2005/8/layout/orgChart1"/>
    <dgm:cxn modelId="{AC6ED89C-F09F-8845-A97D-0D7A82117B80}" type="presOf" srcId="{EC578BB3-1854-2547-940B-1BBCE5D152F1}" destId="{6C870ACB-18F5-DA4F-9FEB-3D1FCF442777}" srcOrd="0" destOrd="0" presId="urn:microsoft.com/office/officeart/2005/8/layout/orgChart1"/>
    <dgm:cxn modelId="{2987AEA4-D617-5E41-8CF8-1C86D887DFD0}" type="presOf" srcId="{149BE0FB-E9AA-49ED-B5D9-EE981B51F3FA}" destId="{856C097C-0A5F-4D83-9C42-25DA360498BF}" srcOrd="0" destOrd="0" presId="urn:microsoft.com/office/officeart/2005/8/layout/orgChart1"/>
    <dgm:cxn modelId="{9866B0A4-5BB8-4157-B236-553F1D7FA323}" srcId="{96ACFF48-649C-4B8B-8CC2-824AD3B9758D}" destId="{E16E6EA9-7B2A-4171-A014-C5C03CA89FC9}" srcOrd="3" destOrd="0" parTransId="{744B27E0-7140-43D7-8C66-B82C580B9824}" sibTransId="{2A8F1615-2BF1-4D62-A689-667F86AF6975}"/>
    <dgm:cxn modelId="{CD25ECC2-6F4D-974C-8508-D409D8173616}" type="presOf" srcId="{25A3AD9C-5574-4A1B-A512-1FD6AE9459C4}" destId="{7F44F0DE-49F1-48A4-8D9A-9C8B2CC5811F}" srcOrd="1" destOrd="0" presId="urn:microsoft.com/office/officeart/2005/8/layout/orgChart1"/>
    <dgm:cxn modelId="{453CB3CD-8BCE-EE4C-9F22-A9A068DDE4BB}" type="presOf" srcId="{149BE0FB-E9AA-49ED-B5D9-EE981B51F3FA}" destId="{5A35E87D-4F5D-496B-8951-6E14F71FFD5E}" srcOrd="1" destOrd="0" presId="urn:microsoft.com/office/officeart/2005/8/layout/orgChart1"/>
    <dgm:cxn modelId="{C3CA92D0-5F1C-8946-A7FD-09CA7309FD18}" srcId="{953E1D9C-0177-415E-B094-66AFD9ECE79F}" destId="{EC578BB3-1854-2547-940B-1BBCE5D152F1}" srcOrd="1" destOrd="0" parTransId="{14A49246-BD25-094B-AD06-6AFD2F9F7D24}" sibTransId="{A3506791-FC45-FD4C-98ED-1C08BA79817B}"/>
    <dgm:cxn modelId="{53B309D1-F61E-664A-BB44-43735AA89FE4}" type="presOf" srcId="{EC578BB3-1854-2547-940B-1BBCE5D152F1}" destId="{FB9842C5-BD68-5945-A47F-59FD01F5A9B0}" srcOrd="1" destOrd="0" presId="urn:microsoft.com/office/officeart/2005/8/layout/orgChart1"/>
    <dgm:cxn modelId="{F940C0D1-1D67-3147-A53E-6B5918493434}" type="presOf" srcId="{A41CBAD9-6572-4E80-91DD-9D85A0AD93A0}" destId="{6865A735-EF14-4C5A-A940-F69FFBC5ABDE}" srcOrd="0" destOrd="0" presId="urn:microsoft.com/office/officeart/2005/8/layout/orgChart1"/>
    <dgm:cxn modelId="{68BE93D8-C9F8-7E49-9351-55849613CB44}" type="presOf" srcId="{E16E6EA9-7B2A-4171-A014-C5C03CA89FC9}" destId="{159B2345-B43D-460B-921A-96E490CA63F6}" srcOrd="1" destOrd="0" presId="urn:microsoft.com/office/officeart/2005/8/layout/orgChart1"/>
    <dgm:cxn modelId="{5E1930D9-0A0E-4C8D-A8FB-6B5310A62B11}" srcId="{F0BF766B-0473-47AE-B42D-71A8B5C57659}" destId="{96ACFF48-649C-4B8B-8CC2-824AD3B9758D}" srcOrd="4" destOrd="0" parTransId="{387D93B6-2B8C-45FD-9776-57C231C5DC79}" sibTransId="{51DE5352-A09A-451F-8167-8AB508914BA8}"/>
    <dgm:cxn modelId="{ED2CB6D9-1A4F-A941-8BD7-467AB9163C31}" type="presOf" srcId="{869D33EB-B65D-4DE0-8C90-AF09264C81A9}" destId="{0630FBF4-0918-401C-9DB0-DD536BCC61BE}" srcOrd="0" destOrd="0" presId="urn:microsoft.com/office/officeart/2005/8/layout/orgChart1"/>
    <dgm:cxn modelId="{565FD7DE-0C50-AA4C-B87A-98BD4EE33FFE}" type="presOf" srcId="{C83CA162-4B89-4FEB-A79A-802C56F9AC58}" destId="{B9DAAC85-DB49-9D48-8B70-C90D89034841}" srcOrd="0" destOrd="0" presId="urn:microsoft.com/office/officeart/2005/8/layout/orgChart1"/>
    <dgm:cxn modelId="{363757E9-200A-1E44-9DC7-E8D6F770C1E0}" type="presOf" srcId="{DADD3475-971B-48FA-93A2-A0D3C099F73D}" destId="{A537A65A-2156-4C14-ADF9-C415AD59BF4B}" srcOrd="0" destOrd="0" presId="urn:microsoft.com/office/officeart/2005/8/layout/orgChart1"/>
    <dgm:cxn modelId="{757F44F0-6DB2-3943-B364-7F7D67B8C41F}" type="presOf" srcId="{5C665B73-5658-4918-B7F5-299BF67F9F9B}" destId="{DA0BD9E5-CC92-49B3-9D3D-D4BBEA5FB3F0}" srcOrd="0" destOrd="0" presId="urn:microsoft.com/office/officeart/2005/8/layout/orgChart1"/>
    <dgm:cxn modelId="{B108D0FC-64ED-CA4D-9FC2-BDE05BF9F02A}" type="presOf" srcId="{869D33EB-B65D-4DE0-8C90-AF09264C81A9}" destId="{16086FBD-DC36-4639-A3F9-7D1C4486EE76}" srcOrd="1" destOrd="0" presId="urn:microsoft.com/office/officeart/2005/8/layout/orgChart1"/>
    <dgm:cxn modelId="{7F109214-10BC-2B42-83EE-F55BB033712C}" type="presParOf" srcId="{681DDE38-49D6-4671-89BA-4FE90C5135B9}" destId="{67BCF633-217C-954B-882B-59E149387AEE}" srcOrd="0" destOrd="0" presId="urn:microsoft.com/office/officeart/2005/8/layout/orgChart1"/>
    <dgm:cxn modelId="{05DA6841-68B9-1B43-8E41-236325B5FB16}" type="presParOf" srcId="{67BCF633-217C-954B-882B-59E149387AEE}" destId="{71D7E461-BEAA-4C4B-A182-138FC2A2E728}" srcOrd="0" destOrd="0" presId="urn:microsoft.com/office/officeart/2005/8/layout/orgChart1"/>
    <dgm:cxn modelId="{D804B705-20BB-4546-8A0A-FB8E7EFDE72D}" type="presParOf" srcId="{71D7E461-BEAA-4C4B-A182-138FC2A2E728}" destId="{85CF5E7A-A5A4-B34E-BB75-BC5FF58C3276}" srcOrd="0" destOrd="0" presId="urn:microsoft.com/office/officeart/2005/8/layout/orgChart1"/>
    <dgm:cxn modelId="{0729F285-10C2-CC43-A673-AB96E29DFCD3}" type="presParOf" srcId="{71D7E461-BEAA-4C4B-A182-138FC2A2E728}" destId="{3FBFA9CD-5B19-3C4E-ADDE-9A0C6D78930A}" srcOrd="1" destOrd="0" presId="urn:microsoft.com/office/officeart/2005/8/layout/orgChart1"/>
    <dgm:cxn modelId="{56D2DDF0-521F-5840-A1EE-B8CECDE5E543}" type="presParOf" srcId="{67BCF633-217C-954B-882B-59E149387AEE}" destId="{FA60BFF0-2B26-184F-8B09-8E7A6AECC644}" srcOrd="1" destOrd="0" presId="urn:microsoft.com/office/officeart/2005/8/layout/orgChart1"/>
    <dgm:cxn modelId="{FFCF068B-B4B2-B14C-BE27-0B8A9C446493}" type="presParOf" srcId="{FA60BFF0-2B26-184F-8B09-8E7A6AECC644}" destId="{B9DAAC85-DB49-9D48-8B70-C90D89034841}" srcOrd="0" destOrd="0" presId="urn:microsoft.com/office/officeart/2005/8/layout/orgChart1"/>
    <dgm:cxn modelId="{380C7B48-1290-384A-B0D1-281985FF4A80}" type="presParOf" srcId="{FA60BFF0-2B26-184F-8B09-8E7A6AECC644}" destId="{C0CA8967-F731-47FF-8423-DAC30B9F57AB}" srcOrd="1" destOrd="0" presId="urn:microsoft.com/office/officeart/2005/8/layout/orgChart1"/>
    <dgm:cxn modelId="{A94DAA4D-6ECC-D241-B9D5-D9E3DF7A8A18}" type="presParOf" srcId="{C0CA8967-F731-47FF-8423-DAC30B9F57AB}" destId="{BCBFB7D7-6F13-4007-BEF4-8055F4DDB903}" srcOrd="0" destOrd="0" presId="urn:microsoft.com/office/officeart/2005/8/layout/orgChart1"/>
    <dgm:cxn modelId="{A655591B-1A22-3F44-8941-7B476EB57509}" type="presParOf" srcId="{BCBFB7D7-6F13-4007-BEF4-8055F4DDB903}" destId="{6865A735-EF14-4C5A-A940-F69FFBC5ABDE}" srcOrd="0" destOrd="0" presId="urn:microsoft.com/office/officeart/2005/8/layout/orgChart1"/>
    <dgm:cxn modelId="{013D5467-6EA3-DA41-8764-2CE22E65BAEC}" type="presParOf" srcId="{BCBFB7D7-6F13-4007-BEF4-8055F4DDB903}" destId="{498FA9F0-77C0-4C10-8A1B-000461D2C683}" srcOrd="1" destOrd="0" presId="urn:microsoft.com/office/officeart/2005/8/layout/orgChart1"/>
    <dgm:cxn modelId="{25948555-1ED8-7144-A098-53DD82209821}" type="presParOf" srcId="{C0CA8967-F731-47FF-8423-DAC30B9F57AB}" destId="{06A7065B-BE03-45B1-9205-BD635A383400}" srcOrd="1" destOrd="0" presId="urn:microsoft.com/office/officeart/2005/8/layout/orgChart1"/>
    <dgm:cxn modelId="{57FEABC1-1E63-D743-ACFD-7AB931D1E474}" type="presParOf" srcId="{C0CA8967-F731-47FF-8423-DAC30B9F57AB}" destId="{55BCD3BB-BBC0-49B9-952D-6045C0D7C2A8}" srcOrd="2" destOrd="0" presId="urn:microsoft.com/office/officeart/2005/8/layout/orgChart1"/>
    <dgm:cxn modelId="{E13A6E43-0587-1C4F-B18A-7BCFD5791B7E}" type="presParOf" srcId="{FA60BFF0-2B26-184F-8B09-8E7A6AECC644}" destId="{95165B7C-BBEE-2145-A843-3426C292D87F}" srcOrd="2" destOrd="0" presId="urn:microsoft.com/office/officeart/2005/8/layout/orgChart1"/>
    <dgm:cxn modelId="{D337D371-6AFB-5840-825C-0E2DD4CCE6EB}" type="presParOf" srcId="{FA60BFF0-2B26-184F-8B09-8E7A6AECC644}" destId="{AD9411BF-CE4C-459F-AD74-69AF1AEED58C}" srcOrd="3" destOrd="0" presId="urn:microsoft.com/office/officeart/2005/8/layout/orgChart1"/>
    <dgm:cxn modelId="{06AD5290-2630-F84A-AF4A-12E45556F113}" type="presParOf" srcId="{AD9411BF-CE4C-459F-AD74-69AF1AEED58C}" destId="{B36833E9-4640-4D1C-B89C-891B14506D7D}" srcOrd="0" destOrd="0" presId="urn:microsoft.com/office/officeart/2005/8/layout/orgChart1"/>
    <dgm:cxn modelId="{CDA99FB4-D7EE-3649-BD3B-79F65766D15A}" type="presParOf" srcId="{B36833E9-4640-4D1C-B89C-891B14506D7D}" destId="{DF4F600A-8A6B-41AB-A914-3F85097D0FF2}" srcOrd="0" destOrd="0" presId="urn:microsoft.com/office/officeart/2005/8/layout/orgChart1"/>
    <dgm:cxn modelId="{047F3FAF-9928-B74B-9089-D4D358FF59A7}" type="presParOf" srcId="{B36833E9-4640-4D1C-B89C-891B14506D7D}" destId="{7F44F0DE-49F1-48A4-8D9A-9C8B2CC5811F}" srcOrd="1" destOrd="0" presId="urn:microsoft.com/office/officeart/2005/8/layout/orgChart1"/>
    <dgm:cxn modelId="{A8727CCF-9667-2443-B937-EA1A6D41B03B}" type="presParOf" srcId="{AD9411BF-CE4C-459F-AD74-69AF1AEED58C}" destId="{28DA0A01-65E3-446F-B1E3-A9625FB13CF2}" srcOrd="1" destOrd="0" presId="urn:microsoft.com/office/officeart/2005/8/layout/orgChart1"/>
    <dgm:cxn modelId="{0BF5B6F6-AF2A-DC44-9F8A-562AC17A798D}" type="presParOf" srcId="{AD9411BF-CE4C-459F-AD74-69AF1AEED58C}" destId="{3E8D8868-DBE9-43A8-9B30-104AE7E3AE1C}" srcOrd="2" destOrd="0" presId="urn:microsoft.com/office/officeart/2005/8/layout/orgChart1"/>
    <dgm:cxn modelId="{E2F90E7D-A4CC-B74F-8215-EEA2E0B7B3CC}" type="presParOf" srcId="{FA60BFF0-2B26-184F-8B09-8E7A6AECC644}" destId="{D2C4D263-7869-A04B-8584-40817A711A79}" srcOrd="4" destOrd="0" presId="urn:microsoft.com/office/officeart/2005/8/layout/orgChart1"/>
    <dgm:cxn modelId="{0308ACED-D703-BD4E-AAA7-D9F438C816D6}" type="presParOf" srcId="{FA60BFF0-2B26-184F-8B09-8E7A6AECC644}" destId="{44CFA417-6F64-4568-AED7-01C8E0AB654D}" srcOrd="5" destOrd="0" presId="urn:microsoft.com/office/officeart/2005/8/layout/orgChart1"/>
    <dgm:cxn modelId="{C5E4E5A6-4C4E-6549-A84B-EB5400C5DB7D}" type="presParOf" srcId="{44CFA417-6F64-4568-AED7-01C8E0AB654D}" destId="{B853E121-7BD4-4B03-A532-4F8FDC2AB609}" srcOrd="0" destOrd="0" presId="urn:microsoft.com/office/officeart/2005/8/layout/orgChart1"/>
    <dgm:cxn modelId="{88A181A3-EA2E-F74D-84C5-2D0A185E541A}" type="presParOf" srcId="{B853E121-7BD4-4B03-A532-4F8FDC2AB609}" destId="{224E1DF3-D831-4385-9767-75F483C5B437}" srcOrd="0" destOrd="0" presId="urn:microsoft.com/office/officeart/2005/8/layout/orgChart1"/>
    <dgm:cxn modelId="{2B5B400C-8B04-A544-8AD6-2E9AA78A8522}" type="presParOf" srcId="{B853E121-7BD4-4B03-A532-4F8FDC2AB609}" destId="{65F59761-F079-4AD2-A709-758F7E302E59}" srcOrd="1" destOrd="0" presId="urn:microsoft.com/office/officeart/2005/8/layout/orgChart1"/>
    <dgm:cxn modelId="{6DCF72EA-D415-6641-9EE7-1FFD6C2C603A}" type="presParOf" srcId="{44CFA417-6F64-4568-AED7-01C8E0AB654D}" destId="{3014F1A5-FB94-4C46-9B9D-39F394E7E39C}" srcOrd="1" destOrd="0" presId="urn:microsoft.com/office/officeart/2005/8/layout/orgChart1"/>
    <dgm:cxn modelId="{CC546646-8A18-7C4A-A776-AD32218DF6D9}" type="presParOf" srcId="{44CFA417-6F64-4568-AED7-01C8E0AB654D}" destId="{07E4E66B-AC6C-498E-8CAC-6FF80E9AC8F7}" srcOrd="2" destOrd="0" presId="urn:microsoft.com/office/officeart/2005/8/layout/orgChart1"/>
    <dgm:cxn modelId="{2A643738-7C3F-E146-9960-75E78B4EA5E2}" type="presParOf" srcId="{FA60BFF0-2B26-184F-8B09-8E7A6AECC644}" destId="{BD2CD11E-6F8C-2E4D-B086-182795D57998}" srcOrd="6" destOrd="0" presId="urn:microsoft.com/office/officeart/2005/8/layout/orgChart1"/>
    <dgm:cxn modelId="{BB6DD3BF-515B-B047-B9B8-4D7F3861E00B}" type="presParOf" srcId="{FA60BFF0-2B26-184F-8B09-8E7A6AECC644}" destId="{AD959A8D-A1B3-4CAA-AC5A-6F8575789AEB}" srcOrd="7" destOrd="0" presId="urn:microsoft.com/office/officeart/2005/8/layout/orgChart1"/>
    <dgm:cxn modelId="{59C97DD1-25A8-3E47-90C9-025674C37925}" type="presParOf" srcId="{AD959A8D-A1B3-4CAA-AC5A-6F8575789AEB}" destId="{49696AD8-17CA-446F-BF47-5A4797BDCF02}" srcOrd="0" destOrd="0" presId="urn:microsoft.com/office/officeart/2005/8/layout/orgChart1"/>
    <dgm:cxn modelId="{1F5E2CCB-AA27-214A-BF6D-6FFAC0A0E94D}" type="presParOf" srcId="{49696AD8-17CA-446F-BF47-5A4797BDCF02}" destId="{C42F383A-5F95-434A-838A-87B710C98CF1}" srcOrd="0" destOrd="0" presId="urn:microsoft.com/office/officeart/2005/8/layout/orgChart1"/>
    <dgm:cxn modelId="{02DCD841-F2C6-8C44-90AC-9846C83310B9}" type="presParOf" srcId="{49696AD8-17CA-446F-BF47-5A4797BDCF02}" destId="{01590663-CD33-45CB-9421-8784FE437644}" srcOrd="1" destOrd="0" presId="urn:microsoft.com/office/officeart/2005/8/layout/orgChart1"/>
    <dgm:cxn modelId="{9EFE09CE-3757-864A-AC34-AFB36322200C}" type="presParOf" srcId="{AD959A8D-A1B3-4CAA-AC5A-6F8575789AEB}" destId="{21ADD4F4-9009-4265-A6BD-A978C002E21C}" srcOrd="1" destOrd="0" presId="urn:microsoft.com/office/officeart/2005/8/layout/orgChart1"/>
    <dgm:cxn modelId="{061818B9-20DD-C84B-BB8E-4BB810A6B6D6}" type="presParOf" srcId="{AD959A8D-A1B3-4CAA-AC5A-6F8575789AEB}" destId="{953A4048-522D-41E3-A68D-8BE37628E937}" srcOrd="2" destOrd="0" presId="urn:microsoft.com/office/officeart/2005/8/layout/orgChart1"/>
    <dgm:cxn modelId="{55EBD1FF-FAE4-6344-AC8E-6019A927967D}" type="presParOf" srcId="{FA60BFF0-2B26-184F-8B09-8E7A6AECC644}" destId="{23A19FA9-9A9C-484D-91EF-B52A6BC3C75D}" srcOrd="8" destOrd="0" presId="urn:microsoft.com/office/officeart/2005/8/layout/orgChart1"/>
    <dgm:cxn modelId="{4F400012-E46D-B94E-9538-E9D669C51957}" type="presParOf" srcId="{FA60BFF0-2B26-184F-8B09-8E7A6AECC644}" destId="{FC170EB8-34BF-4F70-B804-F305A1618687}" srcOrd="9" destOrd="0" presId="urn:microsoft.com/office/officeart/2005/8/layout/orgChart1"/>
    <dgm:cxn modelId="{2272D82A-CD29-A548-81F0-0A80CD1ECAFD}" type="presParOf" srcId="{FC170EB8-34BF-4F70-B804-F305A1618687}" destId="{1CB273A9-4C63-4585-BFBD-7242336D8D0D}" srcOrd="0" destOrd="0" presId="urn:microsoft.com/office/officeart/2005/8/layout/orgChart1"/>
    <dgm:cxn modelId="{C71B4B2D-9C41-4744-9A86-2FFA1B242FCA}" type="presParOf" srcId="{1CB273A9-4C63-4585-BFBD-7242336D8D0D}" destId="{726D4913-FD16-43D1-812B-CCAA57C5B4E8}" srcOrd="0" destOrd="0" presId="urn:microsoft.com/office/officeart/2005/8/layout/orgChart1"/>
    <dgm:cxn modelId="{31956071-811C-EA4A-8D1B-564CBFF2FF78}" type="presParOf" srcId="{1CB273A9-4C63-4585-BFBD-7242336D8D0D}" destId="{EBB39F9C-D9ED-41BD-9BB9-A6E8057D3C8C}" srcOrd="1" destOrd="0" presId="urn:microsoft.com/office/officeart/2005/8/layout/orgChart1"/>
    <dgm:cxn modelId="{45318457-775F-DE42-950D-7F5C4A96A068}" type="presParOf" srcId="{FC170EB8-34BF-4F70-B804-F305A1618687}" destId="{249AFFF3-C468-40B6-ACA8-D01EE4CFC082}" srcOrd="1" destOrd="0" presId="urn:microsoft.com/office/officeart/2005/8/layout/orgChart1"/>
    <dgm:cxn modelId="{DE8638D8-8110-C147-98A0-11E17DD36C8D}" type="presParOf" srcId="{249AFFF3-C468-40B6-ACA8-D01EE4CFC082}" destId="{9A2B7200-6012-45CB-B0C5-13A5A0535BDA}" srcOrd="0" destOrd="0" presId="urn:microsoft.com/office/officeart/2005/8/layout/orgChart1"/>
    <dgm:cxn modelId="{6D670078-97FC-3D43-80B6-483CC8309C0F}" type="presParOf" srcId="{249AFFF3-C468-40B6-ACA8-D01EE4CFC082}" destId="{2CA754DF-F133-404B-98C8-AD6541CDA026}" srcOrd="1" destOrd="0" presId="urn:microsoft.com/office/officeart/2005/8/layout/orgChart1"/>
    <dgm:cxn modelId="{DA23261E-85B1-2141-8F03-B377D4C5CCA0}" type="presParOf" srcId="{2CA754DF-F133-404B-98C8-AD6541CDA026}" destId="{4679D55D-3D0C-4B28-B970-3B53A5B7CD7A}" srcOrd="0" destOrd="0" presId="urn:microsoft.com/office/officeart/2005/8/layout/orgChart1"/>
    <dgm:cxn modelId="{40574EEE-1C65-AA4A-95CB-D534896C690E}" type="presParOf" srcId="{4679D55D-3D0C-4B28-B970-3B53A5B7CD7A}" destId="{856C097C-0A5F-4D83-9C42-25DA360498BF}" srcOrd="0" destOrd="0" presId="urn:microsoft.com/office/officeart/2005/8/layout/orgChart1"/>
    <dgm:cxn modelId="{04EDE765-9A1C-E44D-840F-5E66ABA7BBF2}" type="presParOf" srcId="{4679D55D-3D0C-4B28-B970-3B53A5B7CD7A}" destId="{5A35E87D-4F5D-496B-8951-6E14F71FFD5E}" srcOrd="1" destOrd="0" presId="urn:microsoft.com/office/officeart/2005/8/layout/orgChart1"/>
    <dgm:cxn modelId="{4FDA4AA7-88DC-DE45-8CBE-A5AB71DA8002}" type="presParOf" srcId="{2CA754DF-F133-404B-98C8-AD6541CDA026}" destId="{BCF45AE4-A7DF-443E-8201-D93C6DBA15AD}" srcOrd="1" destOrd="0" presId="urn:microsoft.com/office/officeart/2005/8/layout/orgChart1"/>
    <dgm:cxn modelId="{D96D281D-305E-4146-B61E-9BD5ED63FE32}" type="presParOf" srcId="{2CA754DF-F133-404B-98C8-AD6541CDA026}" destId="{BC908E2F-6D5C-4D5E-A9B7-BEBE3A4A291B}" srcOrd="2" destOrd="0" presId="urn:microsoft.com/office/officeart/2005/8/layout/orgChart1"/>
    <dgm:cxn modelId="{1C59B209-AEDB-E240-87AE-3F1D7F452A20}" type="presParOf" srcId="{249AFFF3-C468-40B6-ACA8-D01EE4CFC082}" destId="{A537A65A-2156-4C14-ADF9-C415AD59BF4B}" srcOrd="2" destOrd="0" presId="urn:microsoft.com/office/officeart/2005/8/layout/orgChart1"/>
    <dgm:cxn modelId="{A47ED922-C036-C041-B223-57338FEBA99F}" type="presParOf" srcId="{249AFFF3-C468-40B6-ACA8-D01EE4CFC082}" destId="{B3D6A46C-E853-4282-94EC-10FB5DDECAEF}" srcOrd="3" destOrd="0" presId="urn:microsoft.com/office/officeart/2005/8/layout/orgChart1"/>
    <dgm:cxn modelId="{39EF1818-34CD-0D4D-8DB7-E0EE5DFC6D8E}" type="presParOf" srcId="{B3D6A46C-E853-4282-94EC-10FB5DDECAEF}" destId="{F7FD8EAF-5047-48A6-85F1-D3F86559C16A}" srcOrd="0" destOrd="0" presId="urn:microsoft.com/office/officeart/2005/8/layout/orgChart1"/>
    <dgm:cxn modelId="{282CE029-D2D8-1D42-B102-6325DEB9D274}" type="presParOf" srcId="{F7FD8EAF-5047-48A6-85F1-D3F86559C16A}" destId="{857FE1CD-D1C5-46AB-95F4-66E45DACCFF2}" srcOrd="0" destOrd="0" presId="urn:microsoft.com/office/officeart/2005/8/layout/orgChart1"/>
    <dgm:cxn modelId="{EFCB0A5D-BE43-E840-9AC7-C07182F03B9D}" type="presParOf" srcId="{F7FD8EAF-5047-48A6-85F1-D3F86559C16A}" destId="{D1766E4D-990A-43C0-8D01-00905988BF94}" srcOrd="1" destOrd="0" presId="urn:microsoft.com/office/officeart/2005/8/layout/orgChart1"/>
    <dgm:cxn modelId="{3C017439-2771-F846-9E81-BE5CFF6F3FC8}" type="presParOf" srcId="{B3D6A46C-E853-4282-94EC-10FB5DDECAEF}" destId="{671A4FAB-9404-45AE-9A64-A3B685FD059B}" srcOrd="1" destOrd="0" presId="urn:microsoft.com/office/officeart/2005/8/layout/orgChart1"/>
    <dgm:cxn modelId="{00AECCE6-F822-5749-81D2-2F85A02AB9C5}" type="presParOf" srcId="{B3D6A46C-E853-4282-94EC-10FB5DDECAEF}" destId="{EFF44639-D799-4B5D-937A-4268D612EBBD}" srcOrd="2" destOrd="0" presId="urn:microsoft.com/office/officeart/2005/8/layout/orgChart1"/>
    <dgm:cxn modelId="{6AAD26F1-CE49-8242-8BDD-02A4F8170C52}" type="presParOf" srcId="{249AFFF3-C468-40B6-ACA8-D01EE4CFC082}" destId="{DA0BD9E5-CC92-49B3-9D3D-D4BBEA5FB3F0}" srcOrd="4" destOrd="0" presId="urn:microsoft.com/office/officeart/2005/8/layout/orgChart1"/>
    <dgm:cxn modelId="{E3DCAB94-68E6-EA44-B1BE-A70BFEFCB44C}" type="presParOf" srcId="{249AFFF3-C468-40B6-ACA8-D01EE4CFC082}" destId="{10AF2F86-9078-4EFC-A039-D510AE97DD71}" srcOrd="5" destOrd="0" presId="urn:microsoft.com/office/officeart/2005/8/layout/orgChart1"/>
    <dgm:cxn modelId="{B62C6FC8-1428-AC4F-80D6-D1CABE08B8BD}" type="presParOf" srcId="{10AF2F86-9078-4EFC-A039-D510AE97DD71}" destId="{6626E585-79E9-4AE6-AE66-598002C4E5B5}" srcOrd="0" destOrd="0" presId="urn:microsoft.com/office/officeart/2005/8/layout/orgChart1"/>
    <dgm:cxn modelId="{E7FBC396-6FB2-7F40-80E3-7A12642D6BF0}" type="presParOf" srcId="{6626E585-79E9-4AE6-AE66-598002C4E5B5}" destId="{0630FBF4-0918-401C-9DB0-DD536BCC61BE}" srcOrd="0" destOrd="0" presId="urn:microsoft.com/office/officeart/2005/8/layout/orgChart1"/>
    <dgm:cxn modelId="{7B7401AC-62AE-6C42-B81D-B123347D61DE}" type="presParOf" srcId="{6626E585-79E9-4AE6-AE66-598002C4E5B5}" destId="{16086FBD-DC36-4639-A3F9-7D1C4486EE76}" srcOrd="1" destOrd="0" presId="urn:microsoft.com/office/officeart/2005/8/layout/orgChart1"/>
    <dgm:cxn modelId="{94EA6DD1-4EFA-F841-9E20-39D1D9DB9AC7}" type="presParOf" srcId="{10AF2F86-9078-4EFC-A039-D510AE97DD71}" destId="{7929E8F9-AFC9-4382-B216-9474B11FCD7A}" srcOrd="1" destOrd="0" presId="urn:microsoft.com/office/officeart/2005/8/layout/orgChart1"/>
    <dgm:cxn modelId="{986037CD-40AE-BC43-BC8B-275786981F4F}" type="presParOf" srcId="{10AF2F86-9078-4EFC-A039-D510AE97DD71}" destId="{2E8AC721-E311-4C96-8AC5-C8261977ECFF}" srcOrd="2" destOrd="0" presId="urn:microsoft.com/office/officeart/2005/8/layout/orgChart1"/>
    <dgm:cxn modelId="{8731B58F-F5E9-4A47-BA6E-FC9F708786FA}" type="presParOf" srcId="{249AFFF3-C468-40B6-ACA8-D01EE4CFC082}" destId="{0C405CAD-56C4-42A5-B794-0CF321B05A61}" srcOrd="6" destOrd="0" presId="urn:microsoft.com/office/officeart/2005/8/layout/orgChart1"/>
    <dgm:cxn modelId="{14E481E1-1A2C-0145-B0AD-F96329907E41}" type="presParOf" srcId="{249AFFF3-C468-40B6-ACA8-D01EE4CFC082}" destId="{18D2BCC5-D471-4A57-97A1-86E9E7898C7D}" srcOrd="7" destOrd="0" presId="urn:microsoft.com/office/officeart/2005/8/layout/orgChart1"/>
    <dgm:cxn modelId="{24EEAA0C-B28D-EB48-A954-B68FC83625D6}" type="presParOf" srcId="{18D2BCC5-D471-4A57-97A1-86E9E7898C7D}" destId="{1AE67323-5B19-40B6-91EF-4588FCA7B70E}" srcOrd="0" destOrd="0" presId="urn:microsoft.com/office/officeart/2005/8/layout/orgChart1"/>
    <dgm:cxn modelId="{E394FB8A-8E9A-9E41-B3D3-370B899DA8CD}" type="presParOf" srcId="{1AE67323-5B19-40B6-91EF-4588FCA7B70E}" destId="{C68DE5F2-45BA-4FDF-B416-B1ADAB97B291}" srcOrd="0" destOrd="0" presId="urn:microsoft.com/office/officeart/2005/8/layout/orgChart1"/>
    <dgm:cxn modelId="{BD3F4A59-FEBE-064E-A486-8B40D973A515}" type="presParOf" srcId="{1AE67323-5B19-40B6-91EF-4588FCA7B70E}" destId="{159B2345-B43D-460B-921A-96E490CA63F6}" srcOrd="1" destOrd="0" presId="urn:microsoft.com/office/officeart/2005/8/layout/orgChart1"/>
    <dgm:cxn modelId="{38908E1D-7775-974F-81E5-23D1E125223F}" type="presParOf" srcId="{18D2BCC5-D471-4A57-97A1-86E9E7898C7D}" destId="{9E66D0C1-B07F-48B0-9752-776955DD76E4}" srcOrd="1" destOrd="0" presId="urn:microsoft.com/office/officeart/2005/8/layout/orgChart1"/>
    <dgm:cxn modelId="{489126B0-F013-0C41-B8BA-3527E83ED881}" type="presParOf" srcId="{18D2BCC5-D471-4A57-97A1-86E9E7898C7D}" destId="{DFA77903-E4B8-4E60-853E-28601E45716B}" srcOrd="2" destOrd="0" presId="urn:microsoft.com/office/officeart/2005/8/layout/orgChart1"/>
    <dgm:cxn modelId="{14D9AC56-9A99-3348-AC79-34D0D48A962B}" type="presParOf" srcId="{FC170EB8-34BF-4F70-B804-F305A1618687}" destId="{483EA854-9E6F-4125-87BA-00BF94D7F1F7}" srcOrd="2" destOrd="0" presId="urn:microsoft.com/office/officeart/2005/8/layout/orgChart1"/>
    <dgm:cxn modelId="{1C5FC112-1AB3-C943-A15B-C60A47473F35}" type="presParOf" srcId="{67BCF633-217C-954B-882B-59E149387AEE}" destId="{640A46BD-BE2D-5047-9AD0-32D637860796}" srcOrd="2" destOrd="0" presId="urn:microsoft.com/office/officeart/2005/8/layout/orgChart1"/>
    <dgm:cxn modelId="{408452BE-415A-9D4F-8C7B-C472E93E9B6B}" type="presParOf" srcId="{681DDE38-49D6-4671-89BA-4FE90C5135B9}" destId="{EDD3BC4A-1A2C-F541-ACE9-C3F97DAA1C24}" srcOrd="1" destOrd="0" presId="urn:microsoft.com/office/officeart/2005/8/layout/orgChart1"/>
    <dgm:cxn modelId="{012FAA6F-50A5-AA49-970F-72CDFC8FC81B}" type="presParOf" srcId="{EDD3BC4A-1A2C-F541-ACE9-C3F97DAA1C24}" destId="{F615A518-AB4A-D649-AE8E-FB4F20CF10EC}" srcOrd="0" destOrd="0" presId="urn:microsoft.com/office/officeart/2005/8/layout/orgChart1"/>
    <dgm:cxn modelId="{92D48BA6-3FCD-C34D-B841-2A2F4400B0CF}" type="presParOf" srcId="{F615A518-AB4A-D649-AE8E-FB4F20CF10EC}" destId="{6C870ACB-18F5-DA4F-9FEB-3D1FCF442777}" srcOrd="0" destOrd="0" presId="urn:microsoft.com/office/officeart/2005/8/layout/orgChart1"/>
    <dgm:cxn modelId="{08D05468-AAF5-5548-AAAF-23883F67A2DF}" type="presParOf" srcId="{F615A518-AB4A-D649-AE8E-FB4F20CF10EC}" destId="{FB9842C5-BD68-5945-A47F-59FD01F5A9B0}" srcOrd="1" destOrd="0" presId="urn:microsoft.com/office/officeart/2005/8/layout/orgChart1"/>
    <dgm:cxn modelId="{2FBDAE20-AA7D-AD43-A006-2F175D593DF5}" type="presParOf" srcId="{EDD3BC4A-1A2C-F541-ACE9-C3F97DAA1C24}" destId="{6EC74502-DE28-5B40-8F72-98B88DDF74E0}" srcOrd="1" destOrd="0" presId="urn:microsoft.com/office/officeart/2005/8/layout/orgChart1"/>
    <dgm:cxn modelId="{6D263863-60EB-7D4C-BB45-B7F10A04EC77}" type="presParOf" srcId="{EDD3BC4A-1A2C-F541-ACE9-C3F97DAA1C24}" destId="{00A28406-231A-634A-B998-A352F71B7800}" srcOrd="2" destOrd="0" presId="urn:microsoft.com/office/officeart/2005/8/layout/orgChart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05CAD-56C4-42A5-B794-0CF321B05A61}">
      <dsp:nvSpPr>
        <dsp:cNvPr id="0" name=""/>
        <dsp:cNvSpPr/>
      </dsp:nvSpPr>
      <dsp:spPr>
        <a:xfrm>
          <a:off x="6806001" y="1775182"/>
          <a:ext cx="258515" cy="1214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4638"/>
              </a:lnTo>
              <a:lnTo>
                <a:pt x="258515" y="1214638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A0BD9E5-CC92-49B3-9D3D-D4BBEA5FB3F0}">
      <dsp:nvSpPr>
        <dsp:cNvPr id="0" name=""/>
        <dsp:cNvSpPr/>
      </dsp:nvSpPr>
      <dsp:spPr>
        <a:xfrm>
          <a:off x="6530797" y="1775182"/>
          <a:ext cx="275204" cy="1215010"/>
        </a:xfrm>
        <a:custGeom>
          <a:avLst/>
          <a:gdLst/>
          <a:ahLst/>
          <a:cxnLst/>
          <a:rect l="0" t="0" r="0" b="0"/>
          <a:pathLst>
            <a:path>
              <a:moveTo>
                <a:pt x="275204" y="0"/>
              </a:moveTo>
              <a:lnTo>
                <a:pt x="275204" y="1215010"/>
              </a:lnTo>
              <a:lnTo>
                <a:pt x="0" y="121501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537A65A-2156-4C14-ADF9-C415AD59BF4B}">
      <dsp:nvSpPr>
        <dsp:cNvPr id="0" name=""/>
        <dsp:cNvSpPr/>
      </dsp:nvSpPr>
      <dsp:spPr>
        <a:xfrm>
          <a:off x="6529818" y="1775182"/>
          <a:ext cx="276183" cy="455579"/>
        </a:xfrm>
        <a:custGeom>
          <a:avLst/>
          <a:gdLst/>
          <a:ahLst/>
          <a:cxnLst/>
          <a:rect l="0" t="0" r="0" b="0"/>
          <a:pathLst>
            <a:path>
              <a:moveTo>
                <a:pt x="276183" y="0"/>
              </a:moveTo>
              <a:lnTo>
                <a:pt x="276183" y="455579"/>
              </a:lnTo>
              <a:lnTo>
                <a:pt x="0" y="45557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A2B7200-6012-45CB-B0C5-13A5A0535BDA}">
      <dsp:nvSpPr>
        <dsp:cNvPr id="0" name=""/>
        <dsp:cNvSpPr/>
      </dsp:nvSpPr>
      <dsp:spPr>
        <a:xfrm>
          <a:off x="6806001" y="1775182"/>
          <a:ext cx="248584" cy="456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003"/>
              </a:lnTo>
              <a:lnTo>
                <a:pt x="248584" y="45600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3A19FA9-9A9C-484D-91EF-B52A6BC3C75D}">
      <dsp:nvSpPr>
        <dsp:cNvPr id="0" name=""/>
        <dsp:cNvSpPr/>
      </dsp:nvSpPr>
      <dsp:spPr>
        <a:xfrm>
          <a:off x="4217400" y="877700"/>
          <a:ext cx="3312512" cy="194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07"/>
              </a:lnTo>
              <a:lnTo>
                <a:pt x="3312512" y="57207"/>
              </a:lnTo>
              <a:lnTo>
                <a:pt x="3312512" y="19423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D2CD11E-6F8C-2E4D-B086-182795D57998}">
      <dsp:nvSpPr>
        <dsp:cNvPr id="0" name=""/>
        <dsp:cNvSpPr/>
      </dsp:nvSpPr>
      <dsp:spPr>
        <a:xfrm>
          <a:off x="4217400" y="877700"/>
          <a:ext cx="1481897" cy="194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07"/>
              </a:lnTo>
              <a:lnTo>
                <a:pt x="1481897" y="57207"/>
              </a:lnTo>
              <a:lnTo>
                <a:pt x="1481897" y="19423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2C4D263-7869-A04B-8584-40817A711A79}">
      <dsp:nvSpPr>
        <dsp:cNvPr id="0" name=""/>
        <dsp:cNvSpPr/>
      </dsp:nvSpPr>
      <dsp:spPr>
        <a:xfrm>
          <a:off x="4120165" y="877700"/>
          <a:ext cx="97234" cy="194239"/>
        </a:xfrm>
        <a:custGeom>
          <a:avLst/>
          <a:gdLst/>
          <a:ahLst/>
          <a:cxnLst/>
          <a:rect l="0" t="0" r="0" b="0"/>
          <a:pathLst>
            <a:path>
              <a:moveTo>
                <a:pt x="97234" y="0"/>
              </a:moveTo>
              <a:lnTo>
                <a:pt x="97234" y="57207"/>
              </a:lnTo>
              <a:lnTo>
                <a:pt x="0" y="57207"/>
              </a:lnTo>
              <a:lnTo>
                <a:pt x="0" y="19423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5165B7C-BBEE-2145-A843-3426C292D87F}">
      <dsp:nvSpPr>
        <dsp:cNvPr id="0" name=""/>
        <dsp:cNvSpPr/>
      </dsp:nvSpPr>
      <dsp:spPr>
        <a:xfrm>
          <a:off x="2541034" y="877700"/>
          <a:ext cx="1676365" cy="194239"/>
        </a:xfrm>
        <a:custGeom>
          <a:avLst/>
          <a:gdLst/>
          <a:ahLst/>
          <a:cxnLst/>
          <a:rect l="0" t="0" r="0" b="0"/>
          <a:pathLst>
            <a:path>
              <a:moveTo>
                <a:pt x="1676365" y="0"/>
              </a:moveTo>
              <a:lnTo>
                <a:pt x="1676365" y="57207"/>
              </a:lnTo>
              <a:lnTo>
                <a:pt x="0" y="57207"/>
              </a:lnTo>
              <a:lnTo>
                <a:pt x="0" y="19423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9DAAC85-DB49-9D48-8B70-C90D89034841}">
      <dsp:nvSpPr>
        <dsp:cNvPr id="0" name=""/>
        <dsp:cNvSpPr/>
      </dsp:nvSpPr>
      <dsp:spPr>
        <a:xfrm>
          <a:off x="806783" y="877700"/>
          <a:ext cx="3410616" cy="194239"/>
        </a:xfrm>
        <a:custGeom>
          <a:avLst/>
          <a:gdLst/>
          <a:ahLst/>
          <a:cxnLst/>
          <a:rect l="0" t="0" r="0" b="0"/>
          <a:pathLst>
            <a:path>
              <a:moveTo>
                <a:pt x="3410616" y="0"/>
              </a:moveTo>
              <a:lnTo>
                <a:pt x="3410616" y="57207"/>
              </a:lnTo>
              <a:lnTo>
                <a:pt x="0" y="57207"/>
              </a:lnTo>
              <a:lnTo>
                <a:pt x="0" y="19423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5CF5E7A-A5A4-B34E-BB75-BC5FF58C3276}">
      <dsp:nvSpPr>
        <dsp:cNvPr id="0" name=""/>
        <dsp:cNvSpPr/>
      </dsp:nvSpPr>
      <dsp:spPr>
        <a:xfrm>
          <a:off x="3070924" y="81864"/>
          <a:ext cx="2292950" cy="79583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302.4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Q1/Q3 Cryo-assemblies Fabrication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L2: S. Feher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(T. Strauss)</a:t>
          </a:r>
        </a:p>
      </dsp:txBody>
      <dsp:txXfrm>
        <a:off x="3070924" y="81864"/>
        <a:ext cx="2292950" cy="795836"/>
      </dsp:txXfrm>
    </dsp:sp>
    <dsp:sp modelId="{6865A735-EF14-4C5A-A940-F69FFBC5ABDE}">
      <dsp:nvSpPr>
        <dsp:cNvPr id="0" name=""/>
        <dsp:cNvSpPr/>
      </dsp:nvSpPr>
      <dsp:spPr>
        <a:xfrm>
          <a:off x="21537" y="1071940"/>
          <a:ext cx="1570491" cy="766831"/>
        </a:xfrm>
        <a:prstGeom prst="rect">
          <a:avLst/>
        </a:prstGeom>
        <a:noFill/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ysClr val="windowText" lastClr="000000"/>
            </a:solidFill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</a:rPr>
            <a:t>302.4.05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</a:rPr>
            <a:t>Q1/Q3 Cryo-assembly Integration and Coordination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</a:rPr>
            <a:t>L3/CAM S. Feher (T. Strauss)</a:t>
          </a:r>
          <a:br>
            <a:rPr lang="en-US" sz="900" kern="1200" dirty="0">
              <a:solidFill>
                <a:sysClr val="windowText" lastClr="000000"/>
              </a:solidFill>
            </a:rPr>
          </a:br>
          <a:endParaRPr lang="en-US" sz="900" kern="1200" dirty="0">
            <a:solidFill>
              <a:sysClr val="windowText" lastClr="000000"/>
            </a:solidFill>
          </a:endParaRPr>
        </a:p>
      </dsp:txBody>
      <dsp:txXfrm>
        <a:off x="21537" y="1071940"/>
        <a:ext cx="1570491" cy="766831"/>
      </dsp:txXfrm>
    </dsp:sp>
    <dsp:sp modelId="{DF4F600A-8A6B-41AB-A914-3F85097D0FF2}">
      <dsp:nvSpPr>
        <dsp:cNvPr id="0" name=""/>
        <dsp:cNvSpPr/>
      </dsp:nvSpPr>
      <dsp:spPr>
        <a:xfrm>
          <a:off x="1888501" y="1071940"/>
          <a:ext cx="1305067" cy="766531"/>
        </a:xfrm>
        <a:prstGeom prst="rect">
          <a:avLst/>
        </a:prstGeom>
        <a:solidFill>
          <a:srgbClr val="FFFF0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302.4.01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Magnets Vertical 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L3: P. Joshi (F. Kurian)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CAM: P. Joshi</a:t>
          </a:r>
        </a:p>
      </dsp:txBody>
      <dsp:txXfrm>
        <a:off x="1888501" y="1071940"/>
        <a:ext cx="1305067" cy="766531"/>
      </dsp:txXfrm>
    </dsp:sp>
    <dsp:sp modelId="{224E1DF3-D831-4385-9767-75F483C5B437}">
      <dsp:nvSpPr>
        <dsp:cNvPr id="0" name=""/>
        <dsp:cNvSpPr/>
      </dsp:nvSpPr>
      <dsp:spPr>
        <a:xfrm>
          <a:off x="3467632" y="1071940"/>
          <a:ext cx="1305067" cy="766531"/>
        </a:xfrm>
        <a:prstGeom prst="rect">
          <a:avLst/>
        </a:prstGeom>
        <a:noFill/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302.4.02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Cold Mass Assemblies Fabrication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L3/CAM: </a:t>
          </a:r>
          <a:r>
            <a:rPr lang="en-US" sz="900" kern="1200" dirty="0">
              <a:solidFill>
                <a:schemeClr val="tx1"/>
              </a:solidFill>
            </a:rPr>
            <a:t>F. Nobrega</a:t>
          </a:r>
          <a:r>
            <a:rPr lang="en-US" sz="900" kern="1200" dirty="0"/>
            <a:t>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(A . Vouris)</a:t>
          </a:r>
        </a:p>
      </dsp:txBody>
      <dsp:txXfrm>
        <a:off x="3467632" y="1071940"/>
        <a:ext cx="1305067" cy="766531"/>
      </dsp:txXfrm>
    </dsp:sp>
    <dsp:sp modelId="{C42F383A-5F95-434A-838A-87B710C98CF1}">
      <dsp:nvSpPr>
        <dsp:cNvPr id="0" name=""/>
        <dsp:cNvSpPr/>
      </dsp:nvSpPr>
      <dsp:spPr>
        <a:xfrm>
          <a:off x="5046763" y="1071940"/>
          <a:ext cx="1305067" cy="728873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302.4.03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Cryo-Assemblies Fabrication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L3/CAM: F. Nobrega.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(R. Rabehl)</a:t>
          </a:r>
        </a:p>
      </dsp:txBody>
      <dsp:txXfrm>
        <a:off x="5046763" y="1071940"/>
        <a:ext cx="1305067" cy="728873"/>
      </dsp:txXfrm>
    </dsp:sp>
    <dsp:sp modelId="{726D4913-FD16-43D1-812B-CCAA57C5B4E8}">
      <dsp:nvSpPr>
        <dsp:cNvPr id="0" name=""/>
        <dsp:cNvSpPr/>
      </dsp:nvSpPr>
      <dsp:spPr>
        <a:xfrm>
          <a:off x="6625024" y="1071940"/>
          <a:ext cx="1809775" cy="703241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302.4.04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Cryo-Assemblies Horizontal Test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L3/CAM: G. </a:t>
          </a:r>
          <a:r>
            <a:rPr lang="en-US" sz="900" kern="1200" dirty="0" err="1"/>
            <a:t>Chlachidze</a:t>
          </a:r>
          <a:r>
            <a:rPr lang="en-US" sz="900" kern="1200" dirty="0"/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(S. Stoynev)</a:t>
          </a:r>
        </a:p>
      </dsp:txBody>
      <dsp:txXfrm>
        <a:off x="6625024" y="1071940"/>
        <a:ext cx="1809775" cy="703241"/>
      </dsp:txXfrm>
    </dsp:sp>
    <dsp:sp modelId="{856C097C-0A5F-4D83-9C42-25DA360498BF}">
      <dsp:nvSpPr>
        <dsp:cNvPr id="0" name=""/>
        <dsp:cNvSpPr/>
      </dsp:nvSpPr>
      <dsp:spPr>
        <a:xfrm>
          <a:off x="7054586" y="1904919"/>
          <a:ext cx="1305067" cy="6525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302.4.04.01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Cryo-Mechanical Horizontal Test Stand Upgrade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L4: R. Rabehl</a:t>
          </a:r>
        </a:p>
      </dsp:txBody>
      <dsp:txXfrm>
        <a:off x="7054586" y="1904919"/>
        <a:ext cx="1305067" cy="652533"/>
      </dsp:txXfrm>
    </dsp:sp>
    <dsp:sp modelId="{857FE1CD-D1C5-46AB-95F4-66E45DACCFF2}">
      <dsp:nvSpPr>
        <dsp:cNvPr id="0" name=""/>
        <dsp:cNvSpPr/>
      </dsp:nvSpPr>
      <dsp:spPr>
        <a:xfrm>
          <a:off x="5224751" y="1904495"/>
          <a:ext cx="1305067" cy="652533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ysClr val="windowText" lastClr="000000"/>
              </a:solidFill>
            </a:rPr>
            <a:t>302.4.04.99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ysClr val="windowText" lastClr="000000"/>
              </a:solidFill>
            </a:rPr>
            <a:t>L3 Management Cryo-assemblies Horizontal Test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ysClr val="windowText" lastClr="000000"/>
              </a:solidFill>
            </a:rPr>
            <a:t>L3: G. </a:t>
          </a:r>
          <a:r>
            <a:rPr lang="en-US" sz="700" kern="1200" dirty="0" err="1">
              <a:solidFill>
                <a:sysClr val="windowText" lastClr="000000"/>
              </a:solidFill>
            </a:rPr>
            <a:t>Chlachidze</a:t>
          </a:r>
          <a:r>
            <a:rPr lang="en-US" sz="700" kern="1200" dirty="0">
              <a:solidFill>
                <a:sysClr val="windowText" lastClr="000000"/>
              </a:solidFill>
            </a:rPr>
            <a:t> (S. Stoynev)</a:t>
          </a:r>
        </a:p>
      </dsp:txBody>
      <dsp:txXfrm>
        <a:off x="5224751" y="1904495"/>
        <a:ext cx="1305067" cy="652533"/>
      </dsp:txXfrm>
    </dsp:sp>
    <dsp:sp modelId="{0630FBF4-0918-401C-9DB0-DD536BCC61BE}">
      <dsp:nvSpPr>
        <dsp:cNvPr id="0" name=""/>
        <dsp:cNvSpPr/>
      </dsp:nvSpPr>
      <dsp:spPr>
        <a:xfrm>
          <a:off x="5225730" y="2663926"/>
          <a:ext cx="1305067" cy="6525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302.4.04.02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Instrumentation and Mechanical Horizontal Test Stand Upgrade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L4: G. </a:t>
          </a:r>
          <a:r>
            <a:rPr lang="en-US" sz="700" kern="1200" dirty="0" err="1"/>
            <a:t>Chlachidze</a:t>
          </a:r>
          <a:r>
            <a:rPr lang="en-US" sz="700" kern="1200" dirty="0"/>
            <a:t> (S. Stoynev)</a:t>
          </a:r>
        </a:p>
      </dsp:txBody>
      <dsp:txXfrm>
        <a:off x="5225730" y="2663926"/>
        <a:ext cx="1305067" cy="652533"/>
      </dsp:txXfrm>
    </dsp:sp>
    <dsp:sp modelId="{C68DE5F2-45BA-4FDF-B416-B1ADAB97B291}">
      <dsp:nvSpPr>
        <dsp:cNvPr id="0" name=""/>
        <dsp:cNvSpPr/>
      </dsp:nvSpPr>
      <dsp:spPr>
        <a:xfrm>
          <a:off x="7064517" y="2663554"/>
          <a:ext cx="1305067" cy="6525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302.4.04.03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Horizontal Test Stand Operations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L4: G. Chlachidze (S. Stoynev)</a:t>
          </a:r>
        </a:p>
      </dsp:txBody>
      <dsp:txXfrm>
        <a:off x="7064517" y="2663554"/>
        <a:ext cx="1305067" cy="652533"/>
      </dsp:txXfrm>
    </dsp:sp>
    <dsp:sp modelId="{6C870ACB-18F5-DA4F-9FEB-3D1FCF442777}">
      <dsp:nvSpPr>
        <dsp:cNvPr id="0" name=""/>
        <dsp:cNvSpPr/>
      </dsp:nvSpPr>
      <dsp:spPr>
        <a:xfrm rot="10800000" flipV="1">
          <a:off x="941486" y="185415"/>
          <a:ext cx="1305067" cy="29326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Text" lastClr="000000"/>
              </a:solidFill>
            </a:rPr>
            <a:t>Control Account</a:t>
          </a:r>
        </a:p>
      </dsp:txBody>
      <dsp:txXfrm rot="-10800000">
        <a:off x="941486" y="185415"/>
        <a:ext cx="1305067" cy="293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12/06/2024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1D83-D392-484C-A88E-6AB33035C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81C0938-3010-8148-8020-61B47D4AFE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B0F276-C90F-EE40-A60D-12B4AA5B1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A76FA-4A0F-E24B-9298-03D0C0208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2CC318-7D30-5748-B35B-E093CE350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27-29,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cid:image001.png@01DA4E10.2754E7D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2634656"/>
            <a:ext cx="7200000" cy="1658439"/>
          </a:xfrm>
        </p:spPr>
        <p:txBody>
          <a:bodyPr/>
          <a:lstStyle/>
          <a:p>
            <a:r>
              <a:rPr lang="en-GB" sz="3600" dirty="0"/>
              <a:t>302.4.01 - Magnet Vertical Test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Piyush Joshi – Brookhaven National Laboratory</a:t>
            </a:r>
          </a:p>
          <a:p>
            <a:r>
              <a:rPr lang="en-GB" dirty="0"/>
              <a:t>L3 and CAM for Vertical Magnet Test at BNL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5FE68CA-847D-97B8-C86A-B984951BFC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97D254-26B7-6C58-1A0C-24CAA123F9CA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AUP DOE IPR July 23-35, 2024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F29B-D45A-4E65-A632-90456CE8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7560840" cy="479069"/>
          </a:xfrm>
        </p:spPr>
        <p:txBody>
          <a:bodyPr/>
          <a:lstStyle/>
          <a:p>
            <a:r>
              <a:rPr lang="en-US" dirty="0"/>
              <a:t>WBS 302.4.01: </a:t>
            </a:r>
            <a:r>
              <a:rPr lang="en-US" sz="2400" dirty="0"/>
              <a:t>Achievements since </a:t>
            </a:r>
            <a:r>
              <a:rPr lang="en-US" sz="2400" dirty="0" err="1"/>
              <a:t>Rebaseline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23034-DB7E-44C6-B775-EFA3884E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3C21F7-DD05-4B08-B868-5941E6D7E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CD1CE1-28A1-4944-BF92-97C277F33DD3}"/>
              </a:ext>
            </a:extLst>
          </p:cNvPr>
          <p:cNvSpPr txBox="1"/>
          <p:nvPr/>
        </p:nvSpPr>
        <p:spPr>
          <a:xfrm>
            <a:off x="7875477" y="3604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06CD5-F338-139D-D626-871CE675FA70}"/>
              </a:ext>
            </a:extLst>
          </p:cNvPr>
          <p:cNvSpPr txBox="1"/>
          <p:nvPr/>
        </p:nvSpPr>
        <p:spPr>
          <a:xfrm>
            <a:off x="2339752" y="432356"/>
            <a:ext cx="421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plots of successful Magnets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15FDFCF-5E7B-5FFD-41C2-187C291A23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" y="850062"/>
            <a:ext cx="4039603" cy="257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CED53429-5B81-CD0B-40AC-22B70D0BD442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7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A2B35163-0702-5C0E-9CD4-6A1443F13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10" y="852391"/>
            <a:ext cx="4085520" cy="2618552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BA4F0FD2-9CF4-8EFE-38A8-E33DCCA94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512" y="3652173"/>
            <a:ext cx="4077018" cy="247380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484A647-5706-7A95-787F-FAF3F78AE58C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9" y="3575644"/>
            <a:ext cx="4039603" cy="2565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41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704CA2-733C-9F34-A61C-7B81CCD6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DE5573-7990-F9E4-59E0-1A812342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68520"/>
            <a:ext cx="7918450" cy="432007"/>
          </a:xfrm>
        </p:spPr>
        <p:txBody>
          <a:bodyPr/>
          <a:lstStyle/>
          <a:p>
            <a:r>
              <a:rPr lang="en-US" dirty="0"/>
              <a:t>WBS 302.4.01: </a:t>
            </a:r>
            <a:r>
              <a:rPr lang="en-US" sz="2400" dirty="0"/>
              <a:t>Achievements since </a:t>
            </a:r>
            <a:r>
              <a:rPr lang="en-US" sz="2400" dirty="0" err="1"/>
              <a:t>Rebaseline</a:t>
            </a:r>
            <a:endParaRPr lang="en-US" sz="2400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30D66B0-D430-BE27-30A1-019420E1A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59508"/>
            <a:ext cx="4104456" cy="262880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0CE4CD7-B144-B298-301D-104C89EB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272754"/>
            <a:ext cx="4536504" cy="2679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739BF2-33F3-B22A-4DD4-67874C0E3521}"/>
              </a:ext>
            </a:extLst>
          </p:cNvPr>
          <p:cNvSpPr txBox="1"/>
          <p:nvPr/>
        </p:nvSpPr>
        <p:spPr>
          <a:xfrm>
            <a:off x="2339752" y="710881"/>
            <a:ext cx="421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plots of unsuccessful Magnets</a:t>
            </a:r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67B13E75-A52A-F91C-615F-A46C5299F2BB}"/>
              </a:ext>
            </a:extLst>
          </p:cNvPr>
          <p:cNvSpPr txBox="1">
            <a:spLocks/>
          </p:cNvSpPr>
          <p:nvPr/>
        </p:nvSpPr>
        <p:spPr>
          <a:xfrm>
            <a:off x="4499992" y="6327506"/>
            <a:ext cx="360295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78783E-3CE4-ADA6-0CB6-1EFF767B7481}"/>
              </a:ext>
            </a:extLst>
          </p:cNvPr>
          <p:cNvSpPr txBox="1"/>
          <p:nvPr/>
        </p:nvSpPr>
        <p:spPr>
          <a:xfrm>
            <a:off x="7784916" y="9462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44928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F29B-D45A-4E65-A632-90456CE8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41650"/>
            <a:ext cx="7920000" cy="720000"/>
          </a:xfrm>
        </p:spPr>
        <p:txBody>
          <a:bodyPr/>
          <a:lstStyle/>
          <a:p>
            <a:r>
              <a:rPr lang="en-US" dirty="0"/>
              <a:t>WBS 302.4.01: Achievements since </a:t>
            </a:r>
            <a:r>
              <a:rPr lang="en-US" dirty="0" err="1"/>
              <a:t>Rebaseline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23034-DB7E-44C6-B775-EFA3884E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3C21F7-DD05-4B08-B868-5941E6D7E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CD1CE1-28A1-4944-BF92-97C277F33DD3}"/>
              </a:ext>
            </a:extLst>
          </p:cNvPr>
          <p:cNvSpPr txBox="1"/>
          <p:nvPr/>
        </p:nvSpPr>
        <p:spPr>
          <a:xfrm>
            <a:off x="7875477" y="3604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304CD-7376-B58A-4409-398BFD54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174440"/>
            <a:ext cx="3382399" cy="4509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BE386-B07B-BEB3-3715-60F7FB343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116" y="1164938"/>
            <a:ext cx="3417291" cy="4518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14BE5-2C59-76EE-CAC2-9EEC7F2F2D26}"/>
              </a:ext>
            </a:extLst>
          </p:cNvPr>
          <p:cNvSpPr txBox="1"/>
          <p:nvPr/>
        </p:nvSpPr>
        <p:spPr>
          <a:xfrm>
            <a:off x="748593" y="571681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Installation of New Purifier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27F9A-CFA1-63E5-F07F-7386ECA4F0CE}"/>
              </a:ext>
            </a:extLst>
          </p:cNvPr>
          <p:cNvSpPr txBox="1"/>
          <p:nvPr/>
        </p:nvSpPr>
        <p:spPr>
          <a:xfrm>
            <a:off x="4533663" y="5683560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Installation of New Linde 1630 (70l/h)</a:t>
            </a:r>
          </a:p>
          <a:p>
            <a:r>
              <a:rPr lang="en-US" dirty="0"/>
              <a:t> and 1430(40l/h)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5417F7-5594-5C09-BCD3-C5D91515582E}"/>
              </a:ext>
            </a:extLst>
          </p:cNvPr>
          <p:cNvSpPr txBox="1">
            <a:spLocks/>
          </p:cNvSpPr>
          <p:nvPr/>
        </p:nvSpPr>
        <p:spPr>
          <a:xfrm>
            <a:off x="3851920" y="6349146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993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6A152-18A0-C767-2CA5-F32D77F4A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EA5166-C6A5-615E-693C-B14DA563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33032"/>
            <a:ext cx="7918450" cy="720725"/>
          </a:xfrm>
        </p:spPr>
        <p:txBody>
          <a:bodyPr/>
          <a:lstStyle/>
          <a:p>
            <a:r>
              <a:rPr lang="en-US" sz="2400" dirty="0"/>
              <a:t>WBS 302.4.01: Achievements since </a:t>
            </a:r>
            <a:r>
              <a:rPr lang="en-US" sz="2400" dirty="0" err="1"/>
              <a:t>Rebaseline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F47BB-D9D4-A8CD-0671-0B92B84F68B5}"/>
              </a:ext>
            </a:extLst>
          </p:cNvPr>
          <p:cNvSpPr txBox="1"/>
          <p:nvPr/>
        </p:nvSpPr>
        <p:spPr>
          <a:xfrm>
            <a:off x="2771800" y="407893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DI water system and controls.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FF350A-0C87-9FEA-4393-372326995578}"/>
              </a:ext>
            </a:extLst>
          </p:cNvPr>
          <p:cNvSpPr txBox="1"/>
          <p:nvPr/>
        </p:nvSpPr>
        <p:spPr>
          <a:xfrm>
            <a:off x="7875477" y="3604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3B2E8-ECCA-5D20-DB9D-94C7DB76E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83" y="797705"/>
            <a:ext cx="5004048" cy="2367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96A877-77AF-AF2A-7E71-30B0C0159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71" t="4877" r="24854"/>
          <a:stretch/>
        </p:blipFill>
        <p:spPr>
          <a:xfrm>
            <a:off x="5543600" y="3314911"/>
            <a:ext cx="3168352" cy="2743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2B3DC5-123A-E8A8-3001-1C59F899D634}"/>
              </a:ext>
            </a:extLst>
          </p:cNvPr>
          <p:cNvSpPr txBox="1"/>
          <p:nvPr/>
        </p:nvSpPr>
        <p:spPr>
          <a:xfrm>
            <a:off x="6078394" y="1525258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500kW cooling capacity</a:t>
            </a:r>
          </a:p>
          <a:p>
            <a:r>
              <a:rPr lang="en-US" dirty="0"/>
              <a:t>300GPM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FFF8FE-3085-6C3C-DC00-2CFFD1D0B4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16" r="13698"/>
          <a:stretch/>
        </p:blipFill>
        <p:spPr>
          <a:xfrm>
            <a:off x="488201" y="3605786"/>
            <a:ext cx="4567198" cy="24162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7DCB75-3478-74EF-A51F-9659FDD7CFD1}"/>
              </a:ext>
            </a:extLst>
          </p:cNvPr>
          <p:cNvSpPr txBox="1"/>
          <p:nvPr/>
        </p:nvSpPr>
        <p:spPr>
          <a:xfrm>
            <a:off x="7351364" y="5987018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Chiller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878B17-C3C1-B595-E4B2-47C242F3E00C}"/>
              </a:ext>
            </a:extLst>
          </p:cNvPr>
          <p:cNvSpPr txBox="1"/>
          <p:nvPr/>
        </p:nvSpPr>
        <p:spPr>
          <a:xfrm>
            <a:off x="418431" y="3055057"/>
            <a:ext cx="2693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Pumps and heat exchanger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C8FD2-CA98-5197-9D54-5CEFE1B5637B}"/>
              </a:ext>
            </a:extLst>
          </p:cNvPr>
          <p:cNvSpPr txBox="1"/>
          <p:nvPr/>
        </p:nvSpPr>
        <p:spPr>
          <a:xfrm>
            <a:off x="1835696" y="6171684"/>
            <a:ext cx="1813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Controls and VFD</a:t>
            </a:r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75D8F333-2C95-5497-758A-35772398A9D9}"/>
              </a:ext>
            </a:extLst>
          </p:cNvPr>
          <p:cNvSpPr txBox="1">
            <a:spLocks/>
          </p:cNvSpPr>
          <p:nvPr/>
        </p:nvSpPr>
        <p:spPr>
          <a:xfrm>
            <a:off x="4616862" y="6367100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443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CD67-3AF1-4105-AB4B-E441E86E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302.4.01: Procurement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AD378-3B77-4C4B-9C7A-12F7481E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62C843-218F-46A5-8607-D2EDADE42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2ECE40-FBE2-A6B6-FDDB-12893EC3EE7D}"/>
              </a:ext>
            </a:extLst>
          </p:cNvPr>
          <p:cNvSpPr txBox="1">
            <a:spLocks/>
          </p:cNvSpPr>
          <p:nvPr/>
        </p:nvSpPr>
        <p:spPr>
          <a:xfrm>
            <a:off x="4549964" y="1742877"/>
            <a:ext cx="4594036" cy="966044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Ordered but not received are Cryogenic Gases and electric power.</a:t>
            </a:r>
          </a:p>
          <a:p>
            <a:r>
              <a:rPr lang="en-US" sz="1800" dirty="0">
                <a:solidFill>
                  <a:schemeClr val="tx1"/>
                </a:solidFill>
              </a:rPr>
              <a:t>Not ordered yet: Shipping cost of tested magnets.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F033A-45E6-4D7D-822B-B10245CD8909}"/>
              </a:ext>
            </a:extLst>
          </p:cNvPr>
          <p:cNvSpPr txBox="1"/>
          <p:nvPr/>
        </p:nvSpPr>
        <p:spPr>
          <a:xfrm>
            <a:off x="7812360" y="38471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85151960-CB32-CD37-E8F6-0714248EE850}"/>
              </a:ext>
            </a:extLst>
          </p:cNvPr>
          <p:cNvSpPr txBox="1">
            <a:spLocks/>
          </p:cNvSpPr>
          <p:nvPr/>
        </p:nvSpPr>
        <p:spPr>
          <a:xfrm>
            <a:off x="4470991" y="6328750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DBE76-C510-89FD-B994-836C0DB3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28" y="1529306"/>
            <a:ext cx="4083686" cy="38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79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E49E-55EF-3809-9B2C-5579A6430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99312"/>
            <a:ext cx="7920000" cy="440688"/>
          </a:xfrm>
        </p:spPr>
        <p:txBody>
          <a:bodyPr/>
          <a:lstStyle/>
          <a:p>
            <a:r>
              <a:rPr lang="en-US" dirty="0"/>
              <a:t>WBS 302.4.01: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610FD-8188-A4C6-E437-073414F8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3A35C8-DE83-6CF1-3E0F-1A588F39C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23F37-B902-204B-0B16-527C43A1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1230132"/>
            <a:ext cx="7956376" cy="48794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48522B-F6A8-61A6-B76D-8142639A660E}"/>
              </a:ext>
            </a:extLst>
          </p:cNvPr>
          <p:cNvSpPr txBox="1"/>
          <p:nvPr/>
        </p:nvSpPr>
        <p:spPr>
          <a:xfrm>
            <a:off x="1556203" y="695055"/>
            <a:ext cx="6152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Magnet Vertical Testing is not in critical path</a:t>
            </a:r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3E2FBB31-2FB3-D8FA-7A1F-49E7B9579AE0}"/>
              </a:ext>
            </a:extLst>
          </p:cNvPr>
          <p:cNvSpPr txBox="1">
            <a:spLocks/>
          </p:cNvSpPr>
          <p:nvPr/>
        </p:nvSpPr>
        <p:spPr>
          <a:xfrm>
            <a:off x="4499992" y="6332651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AE2D2-91E7-5ADE-B5E0-818A087F1A44}"/>
              </a:ext>
            </a:extLst>
          </p:cNvPr>
          <p:cNvSpPr txBox="1"/>
          <p:nvPr/>
        </p:nvSpPr>
        <p:spPr>
          <a:xfrm>
            <a:off x="7708272" y="8596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1179795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FDED-C0D1-4DAC-9F3C-C5310388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6" y="135903"/>
            <a:ext cx="8136464" cy="720000"/>
          </a:xfrm>
        </p:spPr>
        <p:txBody>
          <a:bodyPr/>
          <a:lstStyle/>
          <a:p>
            <a:r>
              <a:rPr lang="en-US" dirty="0"/>
              <a:t>WBS 302.4.01: Cost and Schedule</a:t>
            </a:r>
            <a:br>
              <a:rPr lang="en-US" dirty="0"/>
            </a:br>
            <a:r>
              <a:rPr lang="en-US" dirty="0"/>
              <a:t> Performance </a:t>
            </a:r>
            <a:r>
              <a:rPr lang="en-US" i="1" dirty="0"/>
              <a:t>&amp; VAR Reports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F5F45-2533-4A81-A58D-0995DB3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FC1297-9588-4F3E-89C3-85511F6A4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A8B0A77-E74C-0EE7-0ECB-0C0427B6F0C9}"/>
              </a:ext>
            </a:extLst>
          </p:cNvPr>
          <p:cNvSpPr txBox="1"/>
          <p:nvPr/>
        </p:nvSpPr>
        <p:spPr>
          <a:xfrm>
            <a:off x="863808" y="5486067"/>
            <a:ext cx="741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SPI and CPI are stable and well behaved. No cumulative variances beyond threshold.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A05610-7100-4559-90C9-7B0240E6DFCD}"/>
              </a:ext>
            </a:extLst>
          </p:cNvPr>
          <p:cNvSpPr txBox="1"/>
          <p:nvPr/>
        </p:nvSpPr>
        <p:spPr>
          <a:xfrm>
            <a:off x="7420665" y="8596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8BE4AF8-ABFB-C4E1-AFE5-D49504163817}"/>
              </a:ext>
            </a:extLst>
          </p:cNvPr>
          <p:cNvGraphicFramePr>
            <a:graphicFrameLocks noGrp="1"/>
          </p:cNvGraphicFramePr>
          <p:nvPr/>
        </p:nvGraphicFramePr>
        <p:xfrm>
          <a:off x="957555" y="4920413"/>
          <a:ext cx="7678424" cy="286683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25017042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24586825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7331572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947902749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15660138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43507652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842103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521062163"/>
                    </a:ext>
                  </a:extLst>
                </a:gridCol>
                <a:gridCol w="405616">
                  <a:extLst>
                    <a:ext uri="{9D8B030D-6E8A-4147-A177-3AD203B41FA5}">
                      <a16:colId xmlns:a16="http://schemas.microsoft.com/office/drawing/2014/main" val="1384765741"/>
                    </a:ext>
                  </a:extLst>
                </a:gridCol>
              </a:tblGrid>
              <a:tr h="286683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$21,501,381.88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$21,059,914.65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$20,493,650.88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($441,467.23)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-2.1 %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$566,263.77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2.7 %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0.98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dirty="0">
                          <a:effectLst/>
                          <a:highlight>
                            <a:srgbClr val="EDEDED"/>
                          </a:highlight>
                          <a:latin typeface="Courier New" panose="02070309020205020404" pitchFamily="49" charset="0"/>
                        </a:rPr>
                        <a:t>1.03</a:t>
                      </a:r>
                    </a:p>
                  </a:txBody>
                  <a:tcPr marL="47625" marR="47625" marT="19050" marB="19050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9541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5AFAA11-50A6-66BF-FF00-1146C109C563}"/>
              </a:ext>
            </a:extLst>
          </p:cNvPr>
          <p:cNvGraphicFramePr>
            <a:graphicFrameLocks noGrp="1"/>
          </p:cNvGraphicFramePr>
          <p:nvPr/>
        </p:nvGraphicFramePr>
        <p:xfrm>
          <a:off x="949740" y="4496525"/>
          <a:ext cx="7694054" cy="365622"/>
        </p:xfrm>
        <a:graphic>
          <a:graphicData uri="http://schemas.openxmlformats.org/drawingml/2006/table">
            <a:tbl>
              <a:tblPr/>
              <a:tblGrid>
                <a:gridCol w="1097762">
                  <a:extLst>
                    <a:ext uri="{9D8B030D-6E8A-4147-A177-3AD203B41FA5}">
                      <a16:colId xmlns:a16="http://schemas.microsoft.com/office/drawing/2014/main" val="2201534049"/>
                    </a:ext>
                  </a:extLst>
                </a:gridCol>
                <a:gridCol w="1277086">
                  <a:extLst>
                    <a:ext uri="{9D8B030D-6E8A-4147-A177-3AD203B41FA5}">
                      <a16:colId xmlns:a16="http://schemas.microsoft.com/office/drawing/2014/main" val="1033896123"/>
                    </a:ext>
                  </a:extLst>
                </a:gridCol>
                <a:gridCol w="1249102">
                  <a:extLst>
                    <a:ext uri="{9D8B030D-6E8A-4147-A177-3AD203B41FA5}">
                      <a16:colId xmlns:a16="http://schemas.microsoft.com/office/drawing/2014/main" val="2439645765"/>
                    </a:ext>
                  </a:extLst>
                </a:gridCol>
                <a:gridCol w="1200586">
                  <a:extLst>
                    <a:ext uri="{9D8B030D-6E8A-4147-A177-3AD203B41FA5}">
                      <a16:colId xmlns:a16="http://schemas.microsoft.com/office/drawing/2014/main" val="176842444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61590487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5846400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781050002"/>
                    </a:ext>
                  </a:extLst>
                </a:gridCol>
                <a:gridCol w="419340">
                  <a:extLst>
                    <a:ext uri="{9D8B030D-6E8A-4147-A177-3AD203B41FA5}">
                      <a16:colId xmlns:a16="http://schemas.microsoft.com/office/drawing/2014/main" val="3561182041"/>
                    </a:ext>
                  </a:extLst>
                </a:gridCol>
                <a:gridCol w="433954">
                  <a:extLst>
                    <a:ext uri="{9D8B030D-6E8A-4147-A177-3AD203B41FA5}">
                      <a16:colId xmlns:a16="http://schemas.microsoft.com/office/drawing/2014/main" val="219884095"/>
                    </a:ext>
                  </a:extLst>
                </a:gridCol>
              </a:tblGrid>
              <a:tr h="36562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Budget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Earned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Actuals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SV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SV (%)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CV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CV (%)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SPI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DCE6F1"/>
                          </a:highlight>
                          <a:latin typeface="Helvetica Neue"/>
                        </a:rPr>
                        <a:t>CPI</a:t>
                      </a:r>
                    </a:p>
                  </a:txBody>
                  <a:tcPr marL="47625" marR="47625" marT="19050" marB="19050" anchor="ctr">
                    <a:lnL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8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9829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5A476B6-E3F8-1E53-38A1-48B531C1E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07" y="1194226"/>
            <a:ext cx="5256584" cy="3159543"/>
          </a:xfrm>
          <a:prstGeom prst="rect">
            <a:avLst/>
          </a:prstGeom>
        </p:spPr>
      </p:pic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4A629A00-3DE2-F377-AEB2-4EB81AD3DCD4}"/>
              </a:ext>
            </a:extLst>
          </p:cNvPr>
          <p:cNvSpPr txBox="1">
            <a:spLocks/>
          </p:cNvSpPr>
          <p:nvPr/>
        </p:nvSpPr>
        <p:spPr>
          <a:xfrm>
            <a:off x="4410462" y="6332651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797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81A5B0-CB79-DA3F-5A2A-897A6603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63DD93-D9DA-43ED-AE6F-37260A8A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29" y="225876"/>
            <a:ext cx="8434025" cy="720725"/>
          </a:xfrm>
        </p:spPr>
        <p:txBody>
          <a:bodyPr/>
          <a:lstStyle/>
          <a:p>
            <a:r>
              <a:rPr lang="en-US" dirty="0"/>
              <a:t>WBS 302.4.01:BCRs approved since </a:t>
            </a:r>
            <a:r>
              <a:rPr lang="en-US" dirty="0" err="1"/>
              <a:t>Rebaseline</a:t>
            </a:r>
            <a:endParaRPr lang="en-US" i="1" dirty="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8FEFAD6-A78E-AD18-98F8-D99B6A70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BBA32B-FD13-B7A6-D8F4-CD6D14353735}"/>
              </a:ext>
            </a:extLst>
          </p:cNvPr>
          <p:cNvSpPr txBox="1"/>
          <p:nvPr/>
        </p:nvSpPr>
        <p:spPr>
          <a:xfrm>
            <a:off x="7838684" y="4121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C4CB3495-68D0-F9F0-9D08-739B850A48CF}"/>
              </a:ext>
            </a:extLst>
          </p:cNvPr>
          <p:cNvSpPr txBox="1">
            <a:spLocks/>
          </p:cNvSpPr>
          <p:nvPr/>
        </p:nvSpPr>
        <p:spPr>
          <a:xfrm>
            <a:off x="1835696" y="6356350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E9E71E-52BB-5D44-0DCE-17A5A0C05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286947"/>
              </p:ext>
            </p:extLst>
          </p:nvPr>
        </p:nvGraphicFramePr>
        <p:xfrm>
          <a:off x="219274" y="1602070"/>
          <a:ext cx="7776864" cy="3293817"/>
        </p:xfrm>
        <a:graphic>
          <a:graphicData uri="http://schemas.openxmlformats.org/drawingml/2006/table">
            <a:tbl>
              <a:tblPr/>
              <a:tblGrid>
                <a:gridCol w="672172">
                  <a:extLst>
                    <a:ext uri="{9D8B030D-6E8A-4147-A177-3AD203B41FA5}">
                      <a16:colId xmlns:a16="http://schemas.microsoft.com/office/drawing/2014/main" val="675534520"/>
                    </a:ext>
                  </a:extLst>
                </a:gridCol>
                <a:gridCol w="5434280">
                  <a:extLst>
                    <a:ext uri="{9D8B030D-6E8A-4147-A177-3AD203B41FA5}">
                      <a16:colId xmlns:a16="http://schemas.microsoft.com/office/drawing/2014/main" val="3306026931"/>
                    </a:ext>
                  </a:extLst>
                </a:gridCol>
                <a:gridCol w="967359">
                  <a:extLst>
                    <a:ext uri="{9D8B030D-6E8A-4147-A177-3AD203B41FA5}">
                      <a16:colId xmlns:a16="http://schemas.microsoft.com/office/drawing/2014/main" val="2521567679"/>
                    </a:ext>
                  </a:extLst>
                </a:gridCol>
                <a:gridCol w="703053">
                  <a:extLst>
                    <a:ext uri="{9D8B030D-6E8A-4147-A177-3AD203B41FA5}">
                      <a16:colId xmlns:a16="http://schemas.microsoft.com/office/drawing/2014/main" val="2764296562"/>
                    </a:ext>
                  </a:extLst>
                </a:gridCol>
              </a:tblGrid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Calibri" panose="020F0502020204030204" pitchFamily="34" charset="0"/>
                        </a:rPr>
                        <a:t>BCR#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Calibri" panose="020F0502020204030204" pitchFamily="34" charset="0"/>
                        </a:rPr>
                        <a:t>BCR TITLE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Calibri" panose="020F0502020204030204" pitchFamily="34" charset="0"/>
                        </a:rPr>
                        <a:t>Cost Impact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EA9DB"/>
                          </a:highlight>
                          <a:latin typeface="Calibri" panose="020F0502020204030204" pitchFamily="34" charset="0"/>
                        </a:rPr>
                        <a:t>Schedule Impact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943993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AUP Project Rebaseline after March 2023 ESAAB Approval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$914,361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0736007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FY23 BNL and LBNL Rate Adjustments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$628,298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1637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Using Vertically Untested Magnets in Cold Mass 05 Rather than Cold Mass 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$30,633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428135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Disassembly of Magnet MQXFA13 before Assembly of Magnet MQXFA16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$3,215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3341367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Split Year-long LOE Activities into Quarter-long Activities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537489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Adjust Magnet Vertical Testing Activities for Sept-Oct '23 Cryo Facility Maintenance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$18,125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775669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Rework MQXFA15 to Adjust Preload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$16,421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06931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 Acceptance to Ship Cryo-assembly LQXFA/B 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$1,061,862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825211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Increased Cost of Helium for Vertical Testing at BNL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$320,579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977250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BNL and LBNL FY24 Rate Adjustments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-$174,261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21640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BCR351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IFS Bundle Rework Labor and associated Schedule Delays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$133,122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845349"/>
                  </a:ext>
                </a:extLst>
              </a:tr>
              <a:tr h="245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Calibri" panose="020F0502020204030204" pitchFamily="34" charset="0"/>
                        </a:rPr>
                        <a:t>$2,952,356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856843"/>
                  </a:ext>
                </a:extLst>
              </a:tr>
            </a:tbl>
          </a:graphicData>
        </a:graphic>
      </p:graphicFrame>
      <p:sp>
        <p:nvSpPr>
          <p:cNvPr id="10" name="Right Brace 9">
            <a:extLst>
              <a:ext uri="{FF2B5EF4-FFF2-40B4-BE49-F238E27FC236}">
                <a16:creationId xmlns:a16="http://schemas.microsoft.com/office/drawing/2014/main" id="{D2150D58-90C6-19EA-1882-4D892A9E35CA}"/>
              </a:ext>
            </a:extLst>
          </p:cNvPr>
          <p:cNvSpPr/>
          <p:nvPr/>
        </p:nvSpPr>
        <p:spPr>
          <a:xfrm>
            <a:off x="7996138" y="2240868"/>
            <a:ext cx="149645" cy="237626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B85BD7-0A50-5C3E-02F2-CF34081D4E72}"/>
              </a:ext>
            </a:extLst>
          </p:cNvPr>
          <p:cNvSpPr txBox="1"/>
          <p:nvPr/>
        </p:nvSpPr>
        <p:spPr>
          <a:xfrm>
            <a:off x="8190106" y="3293877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$2,037,995</a:t>
            </a:r>
          </a:p>
        </p:txBody>
      </p:sp>
    </p:spTree>
    <p:extLst>
      <p:ext uri="{BB962C8B-B14F-4D97-AF65-F5344CB8AC3E}">
        <p14:creationId xmlns:p14="http://schemas.microsoft.com/office/powerpoint/2010/main" val="958071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4F81-9F9F-44AA-BA72-7177AB92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302.4.01: Estimate at Completion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5B8B-8153-4E20-A8EE-D57F0BB6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34E08C47-4CF2-4CC0-8034-958EC9679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D998B4-3901-7C3C-D7CC-09DFDC114B87}"/>
              </a:ext>
            </a:extLst>
          </p:cNvPr>
          <p:cNvSpPr txBox="1"/>
          <p:nvPr/>
        </p:nvSpPr>
        <p:spPr>
          <a:xfrm>
            <a:off x="1204466" y="2767324"/>
            <a:ext cx="7108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VAC of -$361k is due to projection of current cost variance</a:t>
            </a:r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F0C82-B518-4ACC-A4DF-B9A9856F4C9B}"/>
              </a:ext>
            </a:extLst>
          </p:cNvPr>
          <p:cNvSpPr txBox="1"/>
          <p:nvPr/>
        </p:nvSpPr>
        <p:spPr>
          <a:xfrm>
            <a:off x="7812360" y="44624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B1C12155-FE81-AC6F-ABEB-20291FB49317}"/>
              </a:ext>
            </a:extLst>
          </p:cNvPr>
          <p:cNvSpPr txBox="1">
            <a:spLocks/>
          </p:cNvSpPr>
          <p:nvPr/>
        </p:nvSpPr>
        <p:spPr>
          <a:xfrm>
            <a:off x="4552320" y="6349146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DB763A-603A-82A4-BA06-9EC2FCA3E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39" y="1754878"/>
            <a:ext cx="8425322" cy="8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7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2D66-1574-4982-81AF-44B24507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148" y="0"/>
            <a:ext cx="6264256" cy="720000"/>
          </a:xfrm>
        </p:spPr>
        <p:txBody>
          <a:bodyPr/>
          <a:lstStyle/>
          <a:p>
            <a:r>
              <a:rPr lang="en-US" dirty="0"/>
              <a:t>WBS 302.4.01: QA/QC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FFB78-63F3-4AD0-92DC-46DB7A30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36B9D1-3286-4334-AD42-F68457E9A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6793E51-60A6-9AC1-7580-2070936CA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80" y="1086319"/>
            <a:ext cx="7560840" cy="4176464"/>
          </a:xfrm>
        </p:spPr>
        <p:txBody>
          <a:bodyPr>
            <a:noAutofit/>
          </a:bodyPr>
          <a:lstStyle/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HL-LHC-AUP QA manager is James Blowers.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AUP Quality Assurance Plan is US-HiLumi-doc-80.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BNL Quality Assurance Plan is US-HiLumi-doc-945.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AUP also follows CERN </a:t>
            </a:r>
            <a:r>
              <a:rPr lang="en-US" sz="1800" i="1" dirty="0">
                <a:solidFill>
                  <a:schemeClr val="tx1"/>
                </a:solidFill>
              </a:rPr>
              <a:t>HL-LHC Quality Assurance Management Plan</a:t>
            </a:r>
            <a:r>
              <a:rPr lang="en-US" sz="1800" dirty="0">
                <a:solidFill>
                  <a:schemeClr val="tx1"/>
                </a:solidFill>
              </a:rPr>
              <a:t> (EDMS 1513591).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QA is facilitated by documentation during all phases of the magnet handling and testing activities at BNL, as it is project-wide.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Each magnet has a complete documentation package called a traveler, which includes work procedures, test plans, test results, and discrepancy reports, if any.</a:t>
            </a:r>
          </a:p>
          <a:p>
            <a:pPr>
              <a:spcBef>
                <a:spcPts val="100"/>
              </a:spcBef>
            </a:pPr>
            <a:r>
              <a:rPr lang="en-US" sz="1800" dirty="0">
                <a:solidFill>
                  <a:schemeClr val="tx1"/>
                </a:solidFill>
              </a:rPr>
              <a:t>BNL Magnet Division (MD) has QA expert who reviews and controls documents, such as work planning sheets and magnet travelers. SMD QA Manager is H. Hocker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632B5706-56A4-352B-3A83-5E972903536B}"/>
              </a:ext>
            </a:extLst>
          </p:cNvPr>
          <p:cNvSpPr txBox="1">
            <a:spLocks/>
          </p:cNvSpPr>
          <p:nvPr/>
        </p:nvSpPr>
        <p:spPr>
          <a:xfrm>
            <a:off x="4461438" y="6328750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79DE1-8741-27A8-6A41-E0A8B29A51EA}"/>
              </a:ext>
            </a:extLst>
          </p:cNvPr>
          <p:cNvSpPr txBox="1"/>
          <p:nvPr/>
        </p:nvSpPr>
        <p:spPr>
          <a:xfrm>
            <a:off x="7812360" y="44624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7445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5976224" cy="720000"/>
          </a:xfrm>
        </p:spPr>
        <p:txBody>
          <a:bodyPr/>
          <a:lstStyle/>
          <a:p>
            <a:r>
              <a:rPr lang="en-US" sz="3200" i="1" dirty="0"/>
              <a:t> </a:t>
            </a:r>
            <a:r>
              <a:rPr lang="en-US" sz="32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124744"/>
            <a:ext cx="7920000" cy="4906963"/>
          </a:xfrm>
        </p:spPr>
        <p:txBody>
          <a:bodyPr>
            <a:normAutofit fontScale="92500"/>
          </a:bodyPr>
          <a:lstStyle/>
          <a:p>
            <a:r>
              <a:rPr lang="en-US" dirty="0"/>
              <a:t>Scope, Interfaces, Dependencies &amp; Team</a:t>
            </a:r>
          </a:p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. </a:t>
            </a:r>
          </a:p>
          <a:p>
            <a:r>
              <a:rPr lang="en-US" dirty="0"/>
              <a:t>Procurement Status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Cost and Schedule Performance &amp; VAR Reports</a:t>
            </a:r>
            <a:endParaRPr lang="en-US" i="1" dirty="0"/>
          </a:p>
          <a:p>
            <a:r>
              <a:rPr lang="en-US" dirty="0"/>
              <a:t>Estimate at Completion</a:t>
            </a:r>
          </a:p>
          <a:p>
            <a:r>
              <a:rPr lang="en-US" dirty="0"/>
              <a:t>QA/QC</a:t>
            </a:r>
          </a:p>
          <a:p>
            <a:r>
              <a:rPr lang="en-US" dirty="0"/>
              <a:t>Risks</a:t>
            </a:r>
          </a:p>
          <a:p>
            <a:r>
              <a:rPr lang="en-US" dirty="0"/>
              <a:t>ES&amp;H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427F95-9F87-4BA0-AC08-3A8F98CCE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9C699283-8FA8-7E2D-A736-9B441A3AAE5D}"/>
              </a:ext>
            </a:extLst>
          </p:cNvPr>
          <p:cNvSpPr txBox="1">
            <a:spLocks/>
          </p:cNvSpPr>
          <p:nvPr/>
        </p:nvSpPr>
        <p:spPr>
          <a:xfrm>
            <a:off x="2023400" y="6327432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68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C64B-DDCF-409F-91FD-410073AB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302.4.01: 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6D19-EC91-4EAE-9D5F-F1471BF8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D5131-25B0-47CF-B210-0567A8EE69AD}"/>
              </a:ext>
            </a:extLst>
          </p:cNvPr>
          <p:cNvSpPr txBox="1"/>
          <p:nvPr/>
        </p:nvSpPr>
        <p:spPr>
          <a:xfrm>
            <a:off x="7913156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Charge# 6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211894-81B0-4DC5-965B-A590BCCC4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35E1C9ED-EADC-EC72-C565-69D7DAD07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08" y="980728"/>
            <a:ext cx="8362392" cy="63682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risks have been identified and analyzed. 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risks are actively managed via monthly Risk Management Board meetings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FD0E50-D8B7-9D13-7FFC-C77F75D087C3}"/>
              </a:ext>
            </a:extLst>
          </p:cNvPr>
          <p:cNvSpPr txBox="1">
            <a:spLocks/>
          </p:cNvSpPr>
          <p:nvPr/>
        </p:nvSpPr>
        <p:spPr>
          <a:xfrm>
            <a:off x="468148" y="4180379"/>
            <a:ext cx="7415944" cy="18722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chemeClr val="tx1"/>
                </a:solidFill>
              </a:rPr>
              <a:t>No new risks.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 risks have been retired.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One risks evaluated as medium. None are high.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97825-6AD7-33BE-B936-98AE5576F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80" y="1902979"/>
            <a:ext cx="8488020" cy="2055693"/>
          </a:xfrm>
          <a:prstGeom prst="rect">
            <a:avLst/>
          </a:prstGeom>
        </p:spPr>
      </p:pic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8BC763BD-3516-732C-4CA3-4AB742B2F530}"/>
              </a:ext>
            </a:extLst>
          </p:cNvPr>
          <p:cNvSpPr txBox="1">
            <a:spLocks/>
          </p:cNvSpPr>
          <p:nvPr/>
        </p:nvSpPr>
        <p:spPr>
          <a:xfrm>
            <a:off x="4483361" y="6407533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411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8408-36DB-4158-A8FE-F3166BF2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18" y="-4775"/>
            <a:ext cx="7920000" cy="720000"/>
          </a:xfrm>
        </p:spPr>
        <p:txBody>
          <a:bodyPr/>
          <a:lstStyle/>
          <a:p>
            <a:r>
              <a:rPr lang="en-US" dirty="0"/>
              <a:t>WBS 302.4.01: ES&amp;H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EEF04-9695-4BAA-BF94-61B421D7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5AF99D-32C8-41FB-9980-523658A81011}"/>
              </a:ext>
            </a:extLst>
          </p:cNvPr>
          <p:cNvSpPr txBox="1"/>
          <p:nvPr/>
        </p:nvSpPr>
        <p:spPr>
          <a:xfrm>
            <a:off x="7788676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FE805A-D5BD-4A7B-AF8F-EA30B4792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981AD0-33E2-4977-AE68-A344DE2B1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18" y="720076"/>
            <a:ext cx="7920000" cy="5121287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Project-wide standards are given in the AUP Hazard Analysis Report (HAR) (US-HiLumi-doc-1121).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 work at BNL must comply with the Standards-Based Management System (SBMS), which provides procedures and protocols to identify and control hazards to environment, safety, and health.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Hazards for magnet handling and testing have been identified, and procedures for their control are in place. These include:</a:t>
            </a:r>
          </a:p>
          <a:p>
            <a:pPr marL="1097280" lvl="1"/>
            <a:r>
              <a:rPr lang="en-US" dirty="0">
                <a:solidFill>
                  <a:schemeClr val="tx1"/>
                </a:solidFill>
              </a:rPr>
              <a:t>Magnet lifting and up-righting with cranes and special fixtures;</a:t>
            </a:r>
          </a:p>
          <a:p>
            <a:pPr marL="1097280" lvl="1"/>
            <a:r>
              <a:rPr lang="en-US" dirty="0">
                <a:solidFill>
                  <a:schemeClr val="tx1"/>
                </a:solidFill>
              </a:rPr>
              <a:t>Handling of cryogens (liquid N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and liquid He);</a:t>
            </a:r>
          </a:p>
          <a:p>
            <a:pPr marL="1097280" lvl="1"/>
            <a:r>
              <a:rPr lang="en-US" dirty="0">
                <a:solidFill>
                  <a:schemeClr val="tx1"/>
                </a:solidFill>
              </a:rPr>
              <a:t>High voltage withstand (hipot) tests;</a:t>
            </a:r>
          </a:p>
          <a:p>
            <a:pPr marL="1097280" lvl="1"/>
            <a:r>
              <a:rPr lang="en-US" dirty="0">
                <a:solidFill>
                  <a:schemeClr val="tx1"/>
                </a:solidFill>
              </a:rPr>
              <a:t>High current up to 20 kA;</a:t>
            </a:r>
          </a:p>
          <a:p>
            <a:pPr marL="1097280" lvl="1"/>
            <a:r>
              <a:rPr lang="en-US" dirty="0">
                <a:solidFill>
                  <a:schemeClr val="tx1"/>
                </a:solidFill>
              </a:rPr>
              <a:t>High, He gas pressures.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Personnel are required to be up-to-date on all safety training and use the appropriate personal protection equipment.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Work is planned beforehand and coordinated with ES&amp;H staff.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Frequent safety walk-throughs of work areas are conducted by ES&amp;H staff and supervisors.</a:t>
            </a:r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FEE4279E-5F01-1B37-616C-07424CC84A31}"/>
              </a:ext>
            </a:extLst>
          </p:cNvPr>
          <p:cNvSpPr txBox="1">
            <a:spLocks/>
          </p:cNvSpPr>
          <p:nvPr/>
        </p:nvSpPr>
        <p:spPr>
          <a:xfrm>
            <a:off x="4427984" y="6256451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7945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787" y="47194"/>
            <a:ext cx="7920000" cy="720000"/>
          </a:xfrm>
        </p:spPr>
        <p:txBody>
          <a:bodyPr/>
          <a:lstStyle/>
          <a:p>
            <a:r>
              <a:rPr lang="en-US" sz="3200" dirty="0"/>
              <a:t>WBS 302.4.01: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0DE819-91CF-4DC1-8C0D-3005277C5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06D440-3B15-39C9-6A0D-2D365A380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80301"/>
            <a:ext cx="8568952" cy="465807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The vertical testing WBS scope is clearly defined and well understood. </a:t>
            </a:r>
          </a:p>
          <a:p>
            <a:r>
              <a:rPr lang="en-US" dirty="0">
                <a:solidFill>
                  <a:schemeClr val="tx1"/>
                </a:solidFill>
              </a:rPr>
              <a:t>Interfaces are defined and controlled.</a:t>
            </a:r>
          </a:p>
          <a:p>
            <a:r>
              <a:rPr lang="en-US" dirty="0">
                <a:solidFill>
                  <a:schemeClr val="tx1"/>
                </a:solidFill>
              </a:rPr>
              <a:t>We have successfully completed testing of 6 magnet tests</a:t>
            </a:r>
          </a:p>
          <a:p>
            <a:r>
              <a:rPr lang="en-US" dirty="0">
                <a:solidFill>
                  <a:schemeClr val="tx1"/>
                </a:solidFill>
              </a:rPr>
              <a:t> after new baseline since March 2023.</a:t>
            </a:r>
          </a:p>
          <a:p>
            <a:r>
              <a:rPr lang="en-US" dirty="0">
                <a:solidFill>
                  <a:schemeClr val="tx1"/>
                </a:solidFill>
              </a:rPr>
              <a:t>Regular maintenance, upgraded control and monitoring system has improved the performance of our main helium liquefier plant. </a:t>
            </a:r>
          </a:p>
          <a:p>
            <a:r>
              <a:rPr lang="en-US" dirty="0">
                <a:solidFill>
                  <a:schemeClr val="tx1"/>
                </a:solidFill>
              </a:rPr>
              <a:t>Addition of Linde 1630 and Linde 1430  helium liquefiers will add liquifying capacity of  110 liters/hour after commissioning.</a:t>
            </a:r>
          </a:p>
          <a:p>
            <a:r>
              <a:rPr lang="en-US" dirty="0">
                <a:solidFill>
                  <a:schemeClr val="tx1"/>
                </a:solidFill>
              </a:rPr>
              <a:t>Variances have not been significant, CPI/SPI are reasonably well-behaved and understood.</a:t>
            </a:r>
          </a:p>
          <a:p>
            <a:r>
              <a:rPr lang="en-US" dirty="0">
                <a:solidFill>
                  <a:schemeClr val="tx1"/>
                </a:solidFill>
              </a:rPr>
              <a:t>Risks continue to be managed and mitigated.</a:t>
            </a:r>
          </a:p>
          <a:p>
            <a:endParaRPr lang="en-US" dirty="0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031583DB-512E-2A05-D758-7EAEDA33C1CC}"/>
              </a:ext>
            </a:extLst>
          </p:cNvPr>
          <p:cNvSpPr txBox="1">
            <a:spLocks/>
          </p:cNvSpPr>
          <p:nvPr/>
        </p:nvSpPr>
        <p:spPr>
          <a:xfrm>
            <a:off x="4427984" y="6256451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050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4666-BA24-4175-9C32-19348EE0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11E29-C5FC-4AAA-A13A-38DBD71AE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D43F1-5141-48A8-81C1-856E4D90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5E7DEC-33CF-4943-9CC5-A24672DD2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</a:t>
            </a:r>
            <a:r>
              <a:rPr lang="en-US" dirty="0" err="1"/>
              <a:t>Rebaseline</a:t>
            </a:r>
            <a:r>
              <a:rPr lang="en-US" dirty="0"/>
              <a:t> Dir. Rev. - Sep 27 -29, 2022</a:t>
            </a:r>
            <a:endParaRPr lang="en-GB" dirty="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0C86BD8-2719-47CD-8F74-42E4FDCB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925A-DAF5-3446-BBA0-F176EE91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302.4.01: Resource Type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75BBC-F515-FF46-ADC5-7E25401E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009A4C-19AC-4083-A579-4ADA62589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D71322-BF78-3A45-C7DD-0CEFB245B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97" y="928600"/>
            <a:ext cx="8508675" cy="84421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70% Labor, 30% M&amp;S.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M&amp;S Includes electrical power, Cryogens, and shipping to FNAL</a:t>
            </a:r>
            <a:r>
              <a:rPr lang="en-US" sz="24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423461-6981-49B9-BA47-F3D6E7699DC1}"/>
              </a:ext>
            </a:extLst>
          </p:cNvPr>
          <p:cNvSpPr txBox="1"/>
          <p:nvPr/>
        </p:nvSpPr>
        <p:spPr>
          <a:xfrm>
            <a:off x="7812360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EAA75-E3D7-06B9-D810-8387653DF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74" y="1772816"/>
            <a:ext cx="5827936" cy="3759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C317B8-7862-EEA2-9C9F-83F307A2808E}"/>
              </a:ext>
            </a:extLst>
          </p:cNvPr>
          <p:cNvSpPr txBox="1"/>
          <p:nvPr/>
        </p:nvSpPr>
        <p:spPr>
          <a:xfrm>
            <a:off x="4895992" y="259494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Needs Correction</a:t>
            </a:r>
          </a:p>
        </p:txBody>
      </p:sp>
    </p:spTree>
    <p:extLst>
      <p:ext uri="{BB962C8B-B14F-4D97-AF65-F5344CB8AC3E}">
        <p14:creationId xmlns:p14="http://schemas.microsoft.com/office/powerpoint/2010/main" val="3282893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666F-872D-694B-8E64-BFAD8907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68" y="95233"/>
            <a:ext cx="7920000" cy="720000"/>
          </a:xfrm>
        </p:spPr>
        <p:txBody>
          <a:bodyPr/>
          <a:lstStyle/>
          <a:p>
            <a:r>
              <a:rPr lang="en-US" dirty="0"/>
              <a:t>302.4.01: Estimate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9BE1C-0768-8D42-8131-21057950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481A795-7FEA-43D5-8F63-0E60A4BAC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2869C0-7158-F9FF-805E-DC2F48E4A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796" y="887166"/>
            <a:ext cx="7632408" cy="7200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The Vertical Testing is in production mode, making future predictions clearly understood.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BFEDB-A6C1-1234-EB6E-A513729BB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5" y="1679099"/>
            <a:ext cx="6724283" cy="3334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E3AE4-087C-FBA6-9451-BEC42F3EE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34" y="4943361"/>
            <a:ext cx="3038475" cy="876300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0C85EF67-96B0-7375-E971-3569F8EAF1BD}"/>
              </a:ext>
            </a:extLst>
          </p:cNvPr>
          <p:cNvSpPr txBox="1">
            <a:spLocks/>
          </p:cNvSpPr>
          <p:nvPr/>
        </p:nvSpPr>
        <p:spPr>
          <a:xfrm>
            <a:off x="4483361" y="6407533"/>
            <a:ext cx="3890982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135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3EFD-BD6E-2045-93A1-0E19E90B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62908"/>
            <a:ext cx="7920000" cy="720000"/>
          </a:xfrm>
        </p:spPr>
        <p:txBody>
          <a:bodyPr/>
          <a:lstStyle/>
          <a:p>
            <a:r>
              <a:rPr lang="en-US" dirty="0"/>
              <a:t>302.4.01: FTE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A11A8-8C58-9B40-A19E-A251CC2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BA09F4-1D16-47F7-8B63-D264CC376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A1F9E5-5245-443D-B22B-91B2EF4E7F9F}"/>
              </a:ext>
            </a:extLst>
          </p:cNvPr>
          <p:cNvSpPr txBox="1"/>
          <p:nvPr/>
        </p:nvSpPr>
        <p:spPr>
          <a:xfrm>
            <a:off x="7812360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5F946-1FBC-0CE6-56D7-E5264A344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3644"/>
            <a:ext cx="6704385" cy="4022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FD42A-913F-C542-FA44-AC60ABE74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946791"/>
            <a:ext cx="8640960" cy="7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9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0813B-9AA1-D07B-0D9C-56D396DE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 as of 5/24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20AEE7-803C-FB57-98CC-C9EA641D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7B8D0-1C5F-EE7B-90A5-5110BBECA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Rebaseline Dir. Rev. - Sep 27 -29, 2022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48F716-F752-E2FF-2C75-6876E34A2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36"/>
          <a:stretch/>
        </p:blipFill>
        <p:spPr>
          <a:xfrm>
            <a:off x="323528" y="2276872"/>
            <a:ext cx="8666380" cy="1351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8A18E1-899D-A409-A7AB-1F8C011E446D}"/>
              </a:ext>
            </a:extLst>
          </p:cNvPr>
          <p:cNvSpPr txBox="1"/>
          <p:nvPr/>
        </p:nvSpPr>
        <p:spPr>
          <a:xfrm>
            <a:off x="2771800" y="3789040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cumulative variances above threshold</a:t>
            </a:r>
          </a:p>
        </p:txBody>
      </p:sp>
    </p:spTree>
    <p:extLst>
      <p:ext uri="{BB962C8B-B14F-4D97-AF65-F5344CB8AC3E}">
        <p14:creationId xmlns:p14="http://schemas.microsoft.com/office/powerpoint/2010/main" val="2678928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A9D32-5B65-58B8-208A-F064F50B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E6045-B11F-E1BE-6D45-CC869DA4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D08EF-A183-4E6C-E8F0-6614E38DD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555598-E83E-1A25-C89D-E41D945B7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1268760"/>
            <a:ext cx="792778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65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36FD-6F02-48C5-A258-9B2E14F7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302.4.01: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0BBF-1DC9-4491-AA9A-BFA7F60A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1EE6E-D523-460D-A7B2-AF4E1FA104BB}"/>
              </a:ext>
            </a:extLst>
          </p:cNvPr>
          <p:cNvSpPr txBox="1"/>
          <p:nvPr/>
        </p:nvSpPr>
        <p:spPr>
          <a:xfrm>
            <a:off x="7459238" y="83954"/>
            <a:ext cx="15824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#2,#3</a:t>
            </a: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289C76-CF42-4FAC-A46B-3A93E018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2A6556D-32DD-58B4-5B84-117793D27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812051"/>
              </p:ext>
            </p:extLst>
          </p:nvPr>
        </p:nvGraphicFramePr>
        <p:xfrm>
          <a:off x="2627784" y="1052736"/>
          <a:ext cx="6336704" cy="4104457"/>
        </p:xfrm>
        <a:graphic>
          <a:graphicData uri="http://schemas.openxmlformats.org/drawingml/2006/table">
            <a:tbl>
              <a:tblPr firstRow="1" firstCol="1" bandRow="1"/>
              <a:tblGrid>
                <a:gridCol w="1300828">
                  <a:extLst>
                    <a:ext uri="{9D8B030D-6E8A-4147-A177-3AD203B41FA5}">
                      <a16:colId xmlns:a16="http://schemas.microsoft.com/office/drawing/2014/main" val="1570821301"/>
                    </a:ext>
                  </a:extLst>
                </a:gridCol>
                <a:gridCol w="3541858">
                  <a:extLst>
                    <a:ext uri="{9D8B030D-6E8A-4147-A177-3AD203B41FA5}">
                      <a16:colId xmlns:a16="http://schemas.microsoft.com/office/drawing/2014/main" val="3580136748"/>
                    </a:ext>
                  </a:extLst>
                </a:gridCol>
                <a:gridCol w="1494018">
                  <a:extLst>
                    <a:ext uri="{9D8B030D-6E8A-4147-A177-3AD203B41FA5}">
                      <a16:colId xmlns:a16="http://schemas.microsoft.com/office/drawing/2014/main" val="657716198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WBS Code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WBS Name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Control Account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70061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302.4.01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Magnets Vertical Test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391640"/>
                  </a:ext>
                </a:extLst>
              </a:tr>
              <a:tr h="216024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WBS Description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352770"/>
                  </a:ext>
                </a:extLst>
              </a:tr>
              <a:tr h="3456385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Scope of Work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 23 magnets at the BNL vertical test facility: 2 prototypes, 5 pre-series, and 16 series production. Includes test preparation, magnet test, and magnet shipment to LBNL or FNAL. Includes procurement and fabrication of a second top plate and minor infrastructure upgrades to meet test production throughput. 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Scope Assumptions/Exclusions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 BNL vertical test facility is assumed to be available from LARP, installed and fully functional in BNL Building 902 of the BNL Superconducting Magnet Division.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15% of the magnets (3 out of 20) are assumed to not pass vertical testing and sent back to LBNL for re-work.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 last 4 Magnets for the two cryo-assembly CERN spares are not vertically tested. They are installed directly in the cold mass and trained at the FNAL Horizontal Test Facility</a:t>
                      </a:r>
                    </a:p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WBS Deliverables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total of 23 magnet tests with their corresponding Test Reports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7701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EDC6181-5C7C-A5A3-0E88-E0B12F5EBEDF}"/>
              </a:ext>
            </a:extLst>
          </p:cNvPr>
          <p:cNvSpPr txBox="1"/>
          <p:nvPr/>
        </p:nvSpPr>
        <p:spPr>
          <a:xfrm>
            <a:off x="323528" y="861640"/>
            <a:ext cx="21066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Receive MQXFA magnets from LBNL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Prepare magnet for test at 1.9K in vertical test cryostat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Test magnet and analyze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Ship magnet to FNAL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Deliverables: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23 magnet tests.</a:t>
            </a: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888105AF-C71F-0FB3-7054-39BB9D242A04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28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360B6-2063-9A64-1BEC-AD7A5CFBA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6" y="44518"/>
            <a:ext cx="7920000" cy="512696"/>
          </a:xfrm>
        </p:spPr>
        <p:txBody>
          <a:bodyPr/>
          <a:lstStyle/>
          <a:p>
            <a:r>
              <a:rPr lang="en-US" dirty="0"/>
              <a:t>Typical Magnet Test Sequence (Scope)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FF6E7C-F36E-21D2-FBA7-3AE3F030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Picture 5" descr="A picture containing device, engine, miller&#10;&#10;Description automatically generated">
            <a:extLst>
              <a:ext uri="{FF2B5EF4-FFF2-40B4-BE49-F238E27FC236}">
                <a16:creationId xmlns:a16="http://schemas.microsoft.com/office/drawing/2014/main" id="{B476C6D0-BF3C-FAFC-4785-9A1E1E61B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04923"/>
            <a:ext cx="3202488" cy="1515463"/>
          </a:xfrm>
          <a:prstGeom prst="rect">
            <a:avLst/>
          </a:prstGeom>
        </p:spPr>
      </p:pic>
      <p:pic>
        <p:nvPicPr>
          <p:cNvPr id="8" name="Picture 7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8887FD60-B2FE-7F13-11B7-38E65FF0B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922" y="2998902"/>
            <a:ext cx="3124976" cy="2343732"/>
          </a:xfrm>
          <a:prstGeom prst="rect">
            <a:avLst/>
          </a:prstGeom>
        </p:spPr>
      </p:pic>
      <p:pic>
        <p:nvPicPr>
          <p:cNvPr id="10" name="Picture 9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9065C5AA-DFC6-4097-8348-DFA3E937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29251" y="2998903"/>
            <a:ext cx="3124974" cy="2343731"/>
          </a:xfrm>
          <a:prstGeom prst="rect">
            <a:avLst/>
          </a:prstGeom>
        </p:spPr>
      </p:pic>
      <p:pic>
        <p:nvPicPr>
          <p:cNvPr id="12" name="Picture 11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52C53E11-20CB-D423-E02D-D4ACC88E5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27226" y="1495012"/>
            <a:ext cx="3603099" cy="170503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34BB30-B99B-D066-9CD8-F58AB469FA84}"/>
              </a:ext>
            </a:extLst>
          </p:cNvPr>
          <p:cNvCxnSpPr>
            <a:cxnSpLocks/>
          </p:cNvCxnSpPr>
          <p:nvPr/>
        </p:nvCxnSpPr>
        <p:spPr>
          <a:xfrm>
            <a:off x="1907704" y="2132856"/>
            <a:ext cx="4371" cy="494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19942A8-23A0-0C50-2B9A-815C05B64DF6}"/>
              </a:ext>
            </a:extLst>
          </p:cNvPr>
          <p:cNvCxnSpPr>
            <a:cxnSpLocks/>
          </p:cNvCxnSpPr>
          <p:nvPr/>
        </p:nvCxnSpPr>
        <p:spPr>
          <a:xfrm>
            <a:off x="2843808" y="4365104"/>
            <a:ext cx="5836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97738E-B6E8-2632-B425-2D0816D6A6DF}"/>
              </a:ext>
            </a:extLst>
          </p:cNvPr>
          <p:cNvCxnSpPr>
            <a:cxnSpLocks/>
          </p:cNvCxnSpPr>
          <p:nvPr/>
        </p:nvCxnSpPr>
        <p:spPr>
          <a:xfrm>
            <a:off x="5773127" y="5013176"/>
            <a:ext cx="31104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7A48FC3-BF96-90E0-7054-7F8AEE8DC622}"/>
              </a:ext>
            </a:extLst>
          </p:cNvPr>
          <p:cNvSpPr txBox="1"/>
          <p:nvPr/>
        </p:nvSpPr>
        <p:spPr>
          <a:xfrm>
            <a:off x="3670099" y="504184"/>
            <a:ext cx="2967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Incoming inspection of Magnet</a:t>
            </a:r>
          </a:p>
          <a:p>
            <a:r>
              <a:rPr lang="en-US" sz="1600" dirty="0"/>
              <a:t>(Warm measurements)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8771E6-ECCD-E476-CCD0-61E3A3C72033}"/>
              </a:ext>
            </a:extLst>
          </p:cNvPr>
          <p:cNvSpPr txBox="1"/>
          <p:nvPr/>
        </p:nvSpPr>
        <p:spPr>
          <a:xfrm>
            <a:off x="503518" y="5685522"/>
            <a:ext cx="281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Magnet is Upright and attached to top hat</a:t>
            </a:r>
          </a:p>
        </p:txBody>
      </p:sp>
      <p:pic>
        <p:nvPicPr>
          <p:cNvPr id="28" name="Picture 2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9C29994-B6AB-CF87-91CA-8D1ECBE75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D7E2BA0-5287-BF7D-1750-D02F062B0AB1}"/>
              </a:ext>
            </a:extLst>
          </p:cNvPr>
          <p:cNvSpPr txBox="1"/>
          <p:nvPr/>
        </p:nvSpPr>
        <p:spPr>
          <a:xfrm>
            <a:off x="3381267" y="5726752"/>
            <a:ext cx="325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Prepared magnet with all power and instrumentation connection transported to test Dewar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0C5CBF-783A-3D38-1120-B2478FD08158}"/>
              </a:ext>
            </a:extLst>
          </p:cNvPr>
          <p:cNvSpPr txBox="1"/>
          <p:nvPr/>
        </p:nvSpPr>
        <p:spPr>
          <a:xfrm>
            <a:off x="6469682" y="5725187"/>
            <a:ext cx="244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Magnet in Test Dewar with Field Measurement Probe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10577-4D69-6C8F-3497-DB3355BDFDBB}"/>
              </a:ext>
            </a:extLst>
          </p:cNvPr>
          <p:cNvSpPr txBox="1"/>
          <p:nvPr/>
        </p:nvSpPr>
        <p:spPr>
          <a:xfrm>
            <a:off x="7459238" y="83954"/>
            <a:ext cx="15824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#2,#3</a:t>
            </a:r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87EC3E7D-ADB5-80FA-82AD-D2868DC1CB1C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566B2-F980-2544-4101-F50CAF665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4385013"/>
            <a:ext cx="2963110" cy="140218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121917-5BD8-CA01-D2FF-5443D448D24A}"/>
              </a:ext>
            </a:extLst>
          </p:cNvPr>
          <p:cNvCxnSpPr>
            <a:cxnSpLocks/>
          </p:cNvCxnSpPr>
          <p:nvPr/>
        </p:nvCxnSpPr>
        <p:spPr>
          <a:xfrm flipV="1">
            <a:off x="7742902" y="4149080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105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36FD-6F02-48C5-A258-9B2E14F7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93" y="-113162"/>
            <a:ext cx="7920000" cy="720000"/>
          </a:xfrm>
        </p:spPr>
        <p:txBody>
          <a:bodyPr/>
          <a:lstStyle/>
          <a:p>
            <a:r>
              <a:rPr lang="en-US" dirty="0"/>
              <a:t>WBS 302.4.01: Interfaces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0BBF-1DC9-4491-AA9A-BFA7F60A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1EE6E-D523-460D-A7B2-AF4E1FA104BB}"/>
              </a:ext>
            </a:extLst>
          </p:cNvPr>
          <p:cNvSpPr txBox="1"/>
          <p:nvPr/>
        </p:nvSpPr>
        <p:spPr>
          <a:xfrm>
            <a:off x="7354897" y="62172"/>
            <a:ext cx="15824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#2,#3</a:t>
            </a: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289C76-CF42-4FAC-A46B-3A93E018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1DAD7F-59D4-F0FF-B2A4-A9D14849FF21}"/>
              </a:ext>
            </a:extLst>
          </p:cNvPr>
          <p:cNvSpPr txBox="1"/>
          <p:nvPr/>
        </p:nvSpPr>
        <p:spPr>
          <a:xfrm>
            <a:off x="323528" y="5486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Interface Control Matrix is from: </a:t>
            </a:r>
            <a:r>
              <a:rPr lang="en-US" b="1" dirty="0">
                <a:solidFill>
                  <a:srgbClr val="C00000"/>
                </a:solidFill>
              </a:rPr>
              <a:t>US-HiLumi-doc-219.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2E0C4-3218-1D04-7D4A-92956406C9D0}"/>
              </a:ext>
            </a:extLst>
          </p:cNvPr>
          <p:cNvSpPr txBox="1"/>
          <p:nvPr/>
        </p:nvSpPr>
        <p:spPr>
          <a:xfrm>
            <a:off x="323528" y="836712"/>
            <a:ext cx="7110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302.4.01 Magnets Vertical Test has </a:t>
            </a:r>
            <a:r>
              <a:rPr lang="en-US" b="1" dirty="0">
                <a:solidFill>
                  <a:srgbClr val="C00000"/>
                </a:solidFill>
              </a:rPr>
              <a:t>three interface documents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3E2ED5-C447-57DE-48C3-8EF31BBE8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64" y="1147886"/>
            <a:ext cx="8168729" cy="48215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FCB3A5-21EB-EE39-866A-1C18BDC530B6}"/>
              </a:ext>
            </a:extLst>
          </p:cNvPr>
          <p:cNvSpPr/>
          <p:nvPr/>
        </p:nvSpPr>
        <p:spPr>
          <a:xfrm>
            <a:off x="386064" y="4815547"/>
            <a:ext cx="2954070" cy="1666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1AAD93-FFC0-B762-915F-535CA4EB61BA}"/>
              </a:ext>
            </a:extLst>
          </p:cNvPr>
          <p:cNvSpPr/>
          <p:nvPr/>
        </p:nvSpPr>
        <p:spPr>
          <a:xfrm rot="17955561">
            <a:off x="4609665" y="2325931"/>
            <a:ext cx="2954070" cy="1666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6B0C06-1D62-664F-064A-1EA7C31E9880}"/>
              </a:ext>
            </a:extLst>
          </p:cNvPr>
          <p:cNvSpPr txBox="1"/>
          <p:nvPr/>
        </p:nvSpPr>
        <p:spPr>
          <a:xfrm>
            <a:off x="7417711" y="3800073"/>
            <a:ext cx="1726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US-HiLumi-doc-1151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DBC43-6EDE-9A8D-3198-68BC2924610C}"/>
              </a:ext>
            </a:extLst>
          </p:cNvPr>
          <p:cNvSpPr txBox="1"/>
          <p:nvPr/>
        </p:nvSpPr>
        <p:spPr>
          <a:xfrm>
            <a:off x="7509012" y="4815547"/>
            <a:ext cx="1726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US-HiLumi-doc-207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9CE68E-C3AF-1633-25FE-06421930CF47}"/>
              </a:ext>
            </a:extLst>
          </p:cNvPr>
          <p:cNvSpPr txBox="1"/>
          <p:nvPr/>
        </p:nvSpPr>
        <p:spPr>
          <a:xfrm>
            <a:off x="7482294" y="4635754"/>
            <a:ext cx="1726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US-HiLumi-doc-321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E819A7-B6F9-1891-A307-EEAB9C7A0036}"/>
              </a:ext>
            </a:extLst>
          </p:cNvPr>
          <p:cNvCxnSpPr>
            <a:cxnSpLocks/>
          </p:cNvCxnSpPr>
          <p:nvPr/>
        </p:nvCxnSpPr>
        <p:spPr>
          <a:xfrm flipH="1">
            <a:off x="7260068" y="3936002"/>
            <a:ext cx="275922" cy="1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443346-79DA-E901-8AD0-8BD599A2E8CF}"/>
              </a:ext>
            </a:extLst>
          </p:cNvPr>
          <p:cNvCxnSpPr>
            <a:cxnSpLocks/>
          </p:cNvCxnSpPr>
          <p:nvPr/>
        </p:nvCxnSpPr>
        <p:spPr>
          <a:xfrm flipH="1">
            <a:off x="7260068" y="4778619"/>
            <a:ext cx="275922" cy="1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FE03A3F-88B3-8E09-E0EC-8A3888DBC792}"/>
              </a:ext>
            </a:extLst>
          </p:cNvPr>
          <p:cNvCxnSpPr>
            <a:cxnSpLocks/>
          </p:cNvCxnSpPr>
          <p:nvPr/>
        </p:nvCxnSpPr>
        <p:spPr>
          <a:xfrm flipH="1">
            <a:off x="7279750" y="4940346"/>
            <a:ext cx="275922" cy="1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3594626C-7208-1314-D459-601BCDF1037F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5C8750-F82C-7D18-702E-11D890EA1EB7}"/>
              </a:ext>
            </a:extLst>
          </p:cNvPr>
          <p:cNvSpPr/>
          <p:nvPr/>
        </p:nvSpPr>
        <p:spPr>
          <a:xfrm>
            <a:off x="5179456" y="3788982"/>
            <a:ext cx="324035" cy="306015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7C20DD-DCD5-B0F5-C4E5-75D4BA1D25CD}"/>
              </a:ext>
            </a:extLst>
          </p:cNvPr>
          <p:cNvSpPr/>
          <p:nvPr/>
        </p:nvSpPr>
        <p:spPr>
          <a:xfrm>
            <a:off x="5197457" y="4620231"/>
            <a:ext cx="288032" cy="288032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7038E6-570F-97FA-B544-A9963F93B7FF}"/>
              </a:ext>
            </a:extLst>
          </p:cNvPr>
          <p:cNvSpPr/>
          <p:nvPr/>
        </p:nvSpPr>
        <p:spPr>
          <a:xfrm>
            <a:off x="5467487" y="4764247"/>
            <a:ext cx="294603" cy="296023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44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F328-9728-4EEF-88DC-BAA0DD45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6984336" cy="720000"/>
          </a:xfrm>
        </p:spPr>
        <p:txBody>
          <a:bodyPr/>
          <a:lstStyle/>
          <a:p>
            <a:r>
              <a:rPr lang="en-US" dirty="0"/>
              <a:t>WBS 302.4.01: External Dependencies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A1A17-F09B-4053-ADDC-DDDF34305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35779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Receiving magnet for testing from LBNL. </a:t>
            </a:r>
          </a:p>
          <a:p>
            <a:r>
              <a:rPr lang="en-US" dirty="0">
                <a:solidFill>
                  <a:schemeClr val="tx1"/>
                </a:solidFill>
              </a:rPr>
              <a:t>Receiving helium gas and liquid nitrogen from vendors (Air Gas and Messer).</a:t>
            </a:r>
          </a:p>
          <a:p>
            <a:r>
              <a:rPr lang="en-US" dirty="0">
                <a:solidFill>
                  <a:schemeClr val="tx1"/>
                </a:solidFill>
              </a:rPr>
              <a:t>Storing tested magnets before being shipped to Fermi Lab.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3092D-86C6-4CB5-A85E-8E343877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66884C-E46F-43B9-9D43-88C825404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C7C4B5-A44F-3ECA-914D-62EAF2DC131C}"/>
              </a:ext>
            </a:extLst>
          </p:cNvPr>
          <p:cNvSpPr txBox="1"/>
          <p:nvPr/>
        </p:nvSpPr>
        <p:spPr>
          <a:xfrm>
            <a:off x="7354897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#3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F6A401C6-C058-63FB-558E-3123D25B199E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105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CDE9D-8FFA-AA3D-2AB5-52B700984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808466"/>
            <a:ext cx="2008959" cy="28870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C879A-BAFC-AE66-0A10-E7E712F5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1F8B227-AD99-9034-9070-F3B952EEB7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3152569"/>
              </p:ext>
            </p:extLst>
          </p:nvPr>
        </p:nvGraphicFramePr>
        <p:xfrm>
          <a:off x="432000" y="687193"/>
          <a:ext cx="8434800" cy="548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47863EF1-BA9F-E220-81A3-404676DBD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75" y="44624"/>
            <a:ext cx="7918450" cy="720725"/>
          </a:xfrm>
        </p:spPr>
        <p:txBody>
          <a:bodyPr/>
          <a:lstStyle/>
          <a:p>
            <a:r>
              <a:rPr lang="en-US" sz="3200" dirty="0"/>
              <a:t>WBS 302.4.01: Team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7F40C-0581-D068-8E13-CAE1009A6878}"/>
              </a:ext>
            </a:extLst>
          </p:cNvPr>
          <p:cNvSpPr txBox="1"/>
          <p:nvPr/>
        </p:nvSpPr>
        <p:spPr>
          <a:xfrm>
            <a:off x="2051720" y="2924944"/>
            <a:ext cx="20644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Experienced Team:</a:t>
            </a:r>
          </a:p>
          <a:p>
            <a:r>
              <a:rPr lang="en-US" sz="1600" dirty="0"/>
              <a:t>Piyush Joshi</a:t>
            </a:r>
          </a:p>
          <a:p>
            <a:r>
              <a:rPr lang="en-US" sz="1600" dirty="0"/>
              <a:t>Febin Kurian</a:t>
            </a:r>
          </a:p>
          <a:p>
            <a:r>
              <a:rPr lang="en-US" sz="1600" dirty="0"/>
              <a:t>Bill McKeon</a:t>
            </a:r>
          </a:p>
          <a:p>
            <a:r>
              <a:rPr lang="en-US" sz="1600" dirty="0"/>
              <a:t>Frank Brandi</a:t>
            </a:r>
          </a:p>
          <a:p>
            <a:r>
              <a:rPr lang="en-US" sz="1600" dirty="0"/>
              <a:t>Justin Amari</a:t>
            </a:r>
          </a:p>
          <a:p>
            <a:r>
              <a:rPr lang="en-US" sz="1600" dirty="0"/>
              <a:t>Pat Doutney</a:t>
            </a:r>
          </a:p>
          <a:p>
            <a:r>
              <a:rPr lang="en-US" sz="1600" dirty="0"/>
              <a:t>Pete Galioto</a:t>
            </a:r>
          </a:p>
          <a:p>
            <a:r>
              <a:rPr lang="en-US" sz="1600" dirty="0"/>
              <a:t>James Bush</a:t>
            </a:r>
          </a:p>
          <a:p>
            <a:r>
              <a:rPr lang="en-US" sz="1600" dirty="0"/>
              <a:t>Brandon Kelly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656F75-7143-474E-2936-E35590353D03}"/>
              </a:ext>
            </a:extLst>
          </p:cNvPr>
          <p:cNvCxnSpPr>
            <a:cxnSpLocks/>
          </p:cNvCxnSpPr>
          <p:nvPr/>
        </p:nvCxnSpPr>
        <p:spPr>
          <a:xfrm flipV="1">
            <a:off x="2987824" y="2484859"/>
            <a:ext cx="0" cy="36004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5D81B7A-57CE-BF27-9FB0-E2EB931A7E05}"/>
              </a:ext>
            </a:extLst>
          </p:cNvPr>
          <p:cNvSpPr txBox="1"/>
          <p:nvPr/>
        </p:nvSpPr>
        <p:spPr>
          <a:xfrm>
            <a:off x="7354897" y="62172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54A76FB7-9102-805A-D43C-7A917129735D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7744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12C-9275-2F74-0876-8704A716C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0" y="959177"/>
            <a:ext cx="7918450" cy="5206127"/>
          </a:xfrm>
        </p:spPr>
        <p:txBody>
          <a:bodyPr>
            <a:normAutofit fontScale="70000" lnSpcReduction="20000"/>
          </a:bodyPr>
          <a:lstStyle/>
          <a:p>
            <a:r>
              <a:rPr lang="en-US" sz="2100" b="1" dirty="0"/>
              <a:t>Six Magnets tested at Brookhaven National Laboratory:</a:t>
            </a:r>
          </a:p>
          <a:p>
            <a:pPr lvl="1"/>
            <a:r>
              <a:rPr lang="en-US" sz="2000" dirty="0"/>
              <a:t>MQXFA-8b: Retest of MQXFA-08 after repair. Magnet successfully trained to operate at nominal current. </a:t>
            </a:r>
          </a:p>
          <a:p>
            <a:pPr lvl="1"/>
            <a:r>
              <a:rPr lang="en-US" sz="2000" dirty="0"/>
              <a:t>MQXFA-13: Magnet did not reach stable operating current</a:t>
            </a:r>
          </a:p>
          <a:p>
            <a:pPr lvl="1"/>
            <a:r>
              <a:rPr lang="en-US" sz="2000" dirty="0"/>
              <a:t>MQXFA-14b:Magnet successfully trained to operate at nominal current. </a:t>
            </a:r>
          </a:p>
          <a:p>
            <a:pPr lvl="1"/>
            <a:r>
              <a:rPr lang="en-US" sz="2000" dirty="0"/>
              <a:t>MQXFA-7b: Retest of MQXFA-07 after repair. Magnet successfully trained to operate at nominal current</a:t>
            </a:r>
          </a:p>
          <a:p>
            <a:pPr lvl="1"/>
            <a:r>
              <a:rPr lang="en-US" sz="2000" dirty="0"/>
              <a:t>MQXFA-15: Magnet successfully trained to operate at nominal current. </a:t>
            </a:r>
          </a:p>
          <a:p>
            <a:pPr lvl="1"/>
            <a:r>
              <a:rPr lang="en-US" sz="2000" dirty="0"/>
              <a:t>MQXFA-17: Magnet did not reach stable operating current.</a:t>
            </a:r>
          </a:p>
          <a:p>
            <a:pPr lvl="1"/>
            <a:r>
              <a:rPr lang="en-US" sz="2000" dirty="0"/>
              <a:t>High current successful ramps (16230A and above) performed at the facility=78</a:t>
            </a:r>
          </a:p>
          <a:p>
            <a:pPr lvl="1"/>
            <a:r>
              <a:rPr lang="en-US" sz="2000" dirty="0"/>
              <a:t>High current unsuccessful ramps (quenches below 16530A)=80</a:t>
            </a:r>
          </a:p>
          <a:p>
            <a:pPr lvl="1"/>
            <a:r>
              <a:rPr lang="en-US" sz="2000" dirty="0"/>
              <a:t>Total high current ramps performed at this facility=158.</a:t>
            </a:r>
          </a:p>
          <a:p>
            <a:pPr marL="457200" lvl="1" indent="0">
              <a:buNone/>
            </a:pPr>
            <a:endParaRPr lang="en-US" sz="2100" dirty="0"/>
          </a:p>
          <a:p>
            <a:r>
              <a:rPr lang="en-US" sz="2100" b="1" dirty="0"/>
              <a:t>Magnet Facility improvements and repairs:</a:t>
            </a:r>
          </a:p>
          <a:p>
            <a:pPr lvl="1"/>
            <a:r>
              <a:rPr lang="en-US" sz="2000" dirty="0"/>
              <a:t>DI cooling water upgrade to chiller-based system from water tower-based system for continues operation through hot summer days.</a:t>
            </a:r>
          </a:p>
          <a:p>
            <a:pPr lvl="1"/>
            <a:r>
              <a:rPr lang="en-US" sz="2000" dirty="0"/>
              <a:t>New helium purifier installed - To be commissioned in mid August.</a:t>
            </a:r>
          </a:p>
          <a:p>
            <a:pPr lvl="1"/>
            <a:r>
              <a:rPr lang="en-US" sz="2000" dirty="0"/>
              <a:t>New Linde 1630 liquefier with capacity of 70 liters/hour installed. Commissioning starting on September 18th. </a:t>
            </a:r>
          </a:p>
          <a:p>
            <a:pPr lvl="1"/>
            <a:r>
              <a:rPr lang="en-US" sz="2000" dirty="0"/>
              <a:t>New Linde 1430 liquefier with capacity of 40 liters/hour installed. Commissioning starting on September 18</a:t>
            </a:r>
            <a:r>
              <a:rPr lang="en-US" sz="2000" baseline="30000" dirty="0"/>
              <a:t>th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Existing liquefaction capacity is 310 liters/hour.</a:t>
            </a:r>
          </a:p>
          <a:p>
            <a:pPr lvl="1"/>
            <a:r>
              <a:rPr lang="en-US" sz="2000" dirty="0"/>
              <a:t>Total liquefaction capacity increased to 420 liters/hour</a:t>
            </a:r>
          </a:p>
          <a:p>
            <a:pPr lvl="1"/>
            <a:r>
              <a:rPr lang="en-US" sz="2000" dirty="0"/>
              <a:t> Magnetic measurement probe system repaired.</a:t>
            </a:r>
          </a:p>
          <a:p>
            <a:pPr lvl="1"/>
            <a:r>
              <a:rPr lang="en-US" sz="2000" dirty="0"/>
              <a:t>Splicing fixture repaired</a:t>
            </a:r>
            <a:r>
              <a:rPr lang="en-US" sz="1900" dirty="0"/>
              <a:t>.</a:t>
            </a:r>
          </a:p>
          <a:p>
            <a:endParaRPr lang="en-US" sz="2100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982EB-069E-55F3-BA2D-AFF9E871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5627109-92E4-0524-26AB-EE182CF4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56451"/>
            <a:ext cx="2065816" cy="5016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0D6546-CD9A-F3D7-E7C2-F9E23C02B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90424"/>
            <a:ext cx="7918450" cy="720725"/>
          </a:xfrm>
        </p:spPr>
        <p:txBody>
          <a:bodyPr/>
          <a:lstStyle/>
          <a:p>
            <a:r>
              <a:rPr lang="en-US" dirty="0"/>
              <a:t>WBS 302.4.01: Achievements since </a:t>
            </a:r>
            <a:r>
              <a:rPr lang="en-US" dirty="0" err="1"/>
              <a:t>Rebaseline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AA64AE-7142-4268-AECC-A8F1B576761F}"/>
              </a:ext>
            </a:extLst>
          </p:cNvPr>
          <p:cNvSpPr txBox="1"/>
          <p:nvPr/>
        </p:nvSpPr>
        <p:spPr>
          <a:xfrm>
            <a:off x="7875477" y="3604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6C98AF27-C908-63BB-FF72-E57F6E3E05F1}"/>
              </a:ext>
            </a:extLst>
          </p:cNvPr>
          <p:cNvSpPr txBox="1">
            <a:spLocks/>
          </p:cNvSpPr>
          <p:nvPr/>
        </p:nvSpPr>
        <p:spPr>
          <a:xfrm>
            <a:off x="1262902" y="6349146"/>
            <a:ext cx="648000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795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1BE35-1687-A125-7403-4E7F43C8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6912328" cy="720000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3D740-27D1-AC90-659E-EBE67C2B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34AF24-6357-3BAB-7ABA-345E3D0E0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227989"/>
              </p:ext>
            </p:extLst>
          </p:nvPr>
        </p:nvGraphicFramePr>
        <p:xfrm>
          <a:off x="6012160" y="1735489"/>
          <a:ext cx="2016224" cy="2376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3861927234"/>
                    </a:ext>
                  </a:extLst>
                </a:gridCol>
              </a:tblGrid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sng" strike="noStrike" dirty="0">
                          <a:effectLst/>
                        </a:rPr>
                        <a:t>Magnets to be tested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6962285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MQXFA-13b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7302856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MQXFA-12b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6761914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MQXFA-19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1767928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3676109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625404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8030233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MQXFA-23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870162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875C65-2FC9-BF6F-64A5-20609604E185}"/>
              </a:ext>
            </a:extLst>
          </p:cNvPr>
          <p:cNvSpPr txBox="1"/>
          <p:nvPr/>
        </p:nvSpPr>
        <p:spPr>
          <a:xfrm>
            <a:off x="729080" y="4894490"/>
            <a:ext cx="7659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 </a:t>
            </a:r>
            <a:r>
              <a:rPr lang="en-US" sz="1400" dirty="0"/>
              <a:t>Magnets MQXFA-16 and MQXFA-18 will not be tested vertically at BNL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74B39F4-F287-D67F-5F8C-D7F6D9213C38}"/>
              </a:ext>
            </a:extLst>
          </p:cNvPr>
          <p:cNvSpPr txBox="1">
            <a:spLocks/>
          </p:cNvSpPr>
          <p:nvPr/>
        </p:nvSpPr>
        <p:spPr>
          <a:xfrm>
            <a:off x="4932040" y="6367100"/>
            <a:ext cx="3242910" cy="3492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indent="-342900" algn="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dirty="0"/>
              <a:t>HL-LHC AUP DOE IPR  – July 23–25, 2024</a:t>
            </a:r>
            <a:endParaRPr lang="en-GB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1804DA1-59AA-B98C-D4F0-26BD2013E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499528"/>
              </p:ext>
            </p:extLst>
          </p:nvPr>
        </p:nvGraphicFramePr>
        <p:xfrm>
          <a:off x="1115616" y="1729849"/>
          <a:ext cx="4608512" cy="23819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967713203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1464819267"/>
                    </a:ext>
                  </a:extLst>
                </a:gridCol>
              </a:tblGrid>
              <a:tr h="552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Magnets Tested after </a:t>
                      </a:r>
                      <a:r>
                        <a:rPr lang="en-US" sz="1100" b="1" u="none" strike="noStrike" dirty="0" err="1">
                          <a:effectLst/>
                        </a:rPr>
                        <a:t>Rebaseline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826693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MQXFA-8b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Reached acceptance current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3223423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MQXFA-13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Did not reach acceptance current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2357592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MQXFA-14b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Reached acceptance current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2880049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MQXFA-7b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Reached acceptance current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3689878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MQXFA-15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Reached acceptance current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2511410"/>
                  </a:ext>
                </a:extLst>
              </a:tr>
              <a:tr h="30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MQXFA-17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Did not reach acceptance current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767108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ADD50CD-52A1-1958-8B7F-2827D0F51823}"/>
              </a:ext>
            </a:extLst>
          </p:cNvPr>
          <p:cNvSpPr txBox="1"/>
          <p:nvPr/>
        </p:nvSpPr>
        <p:spPr>
          <a:xfrm>
            <a:off x="7875477" y="3604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8646555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102332</TotalTime>
  <Words>2035</Words>
  <Application>Microsoft Office PowerPoint</Application>
  <PresentationFormat>On-screen Show (4:3)</PresentationFormat>
  <Paragraphs>366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Courier New</vt:lpstr>
      <vt:lpstr>Helvetica Neue</vt:lpstr>
      <vt:lpstr>Times New Roman</vt:lpstr>
      <vt:lpstr>Wingdings</vt:lpstr>
      <vt:lpstr>Thème Office</vt:lpstr>
      <vt:lpstr>302.4.01 - Magnet Vertical Test </vt:lpstr>
      <vt:lpstr> Outline</vt:lpstr>
      <vt:lpstr>WBS 302.4.01: Scope</vt:lpstr>
      <vt:lpstr>Typical Magnet Test Sequence (Scope)</vt:lpstr>
      <vt:lpstr>WBS 302.4.01: Interfaces</vt:lpstr>
      <vt:lpstr>WBS 302.4.01: External Dependencies</vt:lpstr>
      <vt:lpstr>WBS 302.4.01: Team</vt:lpstr>
      <vt:lpstr>WBS 302.4.01: Achievements since Rebaseline</vt:lpstr>
      <vt:lpstr>Achievements since Rebaseline</vt:lpstr>
      <vt:lpstr>WBS 302.4.01: Achievements since Rebaseline</vt:lpstr>
      <vt:lpstr>WBS 302.4.01: Achievements since Rebaseline</vt:lpstr>
      <vt:lpstr>WBS 302.4.01: Achievements since Rebaseline</vt:lpstr>
      <vt:lpstr>WBS 302.4.01: Achievements since Rebaseline</vt:lpstr>
      <vt:lpstr>WBS 302.4.01: Procurement Status</vt:lpstr>
      <vt:lpstr>WBS 302.4.01: Schedule</vt:lpstr>
      <vt:lpstr>WBS 302.4.01: Cost and Schedule  Performance &amp; VAR Reports</vt:lpstr>
      <vt:lpstr>WBS 302.4.01:BCRs approved since Rebaseline</vt:lpstr>
      <vt:lpstr>WBS 302.4.01: Estimate at Completion</vt:lpstr>
      <vt:lpstr>WBS 302.4.01: QA/QC</vt:lpstr>
      <vt:lpstr>WBS 302.4.01: Risks</vt:lpstr>
      <vt:lpstr>WBS 302.4.01: ES&amp;H</vt:lpstr>
      <vt:lpstr>WBS 302.4.01: Summary</vt:lpstr>
      <vt:lpstr>Backup Slides</vt:lpstr>
      <vt:lpstr>302.4.01: Resource Type Breakdown</vt:lpstr>
      <vt:lpstr>302.4.01: Estimate Quality</vt:lpstr>
      <vt:lpstr>302.4.01: FTE Breakdown</vt:lpstr>
      <vt:lpstr>CPR as of 5/24</vt:lpstr>
      <vt:lpstr>Charges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Joshi, Piyush</cp:lastModifiedBy>
  <cp:revision>903</cp:revision>
  <cp:lastPrinted>2022-07-27T16:38:01Z</cp:lastPrinted>
  <dcterms:created xsi:type="dcterms:W3CDTF">2016-03-23T12:58:39Z</dcterms:created>
  <dcterms:modified xsi:type="dcterms:W3CDTF">2024-07-03T22:28:44Z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