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63" r:id="rId5"/>
    <p:sldId id="354" r:id="rId6"/>
    <p:sldId id="2145" r:id="rId7"/>
    <p:sldId id="428" r:id="rId8"/>
    <p:sldId id="327" r:id="rId9"/>
    <p:sldId id="458" r:id="rId10"/>
    <p:sldId id="2146" r:id="rId11"/>
    <p:sldId id="2147" r:id="rId12"/>
    <p:sldId id="2148" r:id="rId13"/>
    <p:sldId id="541" r:id="rId14"/>
    <p:sldId id="2150" r:id="rId15"/>
    <p:sldId id="2153" r:id="rId16"/>
    <p:sldId id="2152" r:id="rId17"/>
    <p:sldId id="2154" r:id="rId18"/>
    <p:sldId id="390" r:id="rId19"/>
    <p:sldId id="2151" r:id="rId20"/>
    <p:sldId id="385" r:id="rId21"/>
    <p:sldId id="2140" r:id="rId22"/>
    <p:sldId id="391" r:id="rId23"/>
    <p:sldId id="388" r:id="rId24"/>
    <p:sldId id="389" r:id="rId25"/>
    <p:sldId id="337" r:id="rId26"/>
    <p:sldId id="392" r:id="rId27"/>
    <p:sldId id="377" r:id="rId28"/>
    <p:sldId id="378" r:id="rId29"/>
    <p:sldId id="379" r:id="rId30"/>
    <p:sldId id="376" r:id="rId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DAB"/>
    <a:srgbClr val="FFCC00"/>
    <a:srgbClr val="FFE699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9" autoAdjust="0"/>
    <p:restoredTop sz="96407" autoAdjust="0"/>
  </p:normalViewPr>
  <p:slideViewPr>
    <p:cSldViewPr snapToObjects="1" showGuides="1">
      <p:cViewPr varScale="1">
        <p:scale>
          <a:sx n="79" d="100"/>
          <a:sy n="79" d="100"/>
        </p:scale>
        <p:origin x="960" y="67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89" d="100"/>
          <a:sy n="89" d="100"/>
        </p:scale>
        <p:origin x="384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/>
              <a:t>302.4.04 Horizontal Test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Sheet1!$A$11</c:f>
              <c:strCache>
                <c:ptCount val="1"/>
                <c:pt idx="0">
                  <c:v>302.4.04 Horizontal Test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1F-409E-A54D-47B7F8D92FB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1F-409E-A54D-47B7F8D92FB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1F-409E-A54D-47B7F8D92FB5}"/>
              </c:ext>
            </c:extLst>
          </c:dPt>
          <c:cat>
            <c:strRef>
              <c:f>(Sheet1!$I$3:$J$3,Sheet1!$L$3)</c:f>
              <c:strCache>
                <c:ptCount val="3"/>
                <c:pt idx="0">
                  <c:v>PO received</c:v>
                </c:pt>
                <c:pt idx="1">
                  <c:v>With PO, not received yet</c:v>
                </c:pt>
                <c:pt idx="2">
                  <c:v>Not ordered yet</c:v>
                </c:pt>
              </c:strCache>
              <c:extLst/>
            </c:strRef>
          </c:cat>
          <c:val>
            <c:numRef>
              <c:f>(Sheet1!$I$11:$J$11,Sheet1!$L$11)</c:f>
              <c:numCache>
                <c:formatCode>_("$"* #,##0.00_);_("$"* \(#,##0.00\);_("$"* "-"??_);_(@_)</c:formatCode>
                <c:ptCount val="3"/>
                <c:pt idx="0">
                  <c:v>2268</c:v>
                </c:pt>
                <c:pt idx="1">
                  <c:v>721</c:v>
                </c:pt>
                <c:pt idx="2">
                  <c:v>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231F-409E-A54D-47B7F8D92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28/06/2024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28/06/2024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81D83-D392-484C-A88E-6AB33035C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AF2373-3AFF-5BB2-6263-641D0F785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7664" y="6353196"/>
            <a:ext cx="1693477" cy="3619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81C0938-3010-8148-8020-61B47D4AFE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B0F276-C90F-EE40-A60D-12B4AA5B1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A76FA-4A0F-E24B-9298-03D0C0208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2CC318-7D30-5748-B35B-E093CE350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3006368"/>
            <a:ext cx="7200000" cy="1286727"/>
          </a:xfrm>
        </p:spPr>
        <p:txBody>
          <a:bodyPr/>
          <a:lstStyle/>
          <a:p>
            <a:r>
              <a:rPr lang="en-GB" sz="3600" dirty="0"/>
              <a:t>Cryo-assemblies Horizontal Test </a:t>
            </a:r>
            <a:r>
              <a:rPr lang="en-US" sz="3600" dirty="0"/>
              <a:t>302.4.04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Guram Chlachidze - Fermilab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77272"/>
            <a:ext cx="6480000" cy="349250"/>
          </a:xfrm>
        </p:spPr>
        <p:txBody>
          <a:bodyPr>
            <a:normAutofit/>
          </a:bodyPr>
          <a:lstStyle/>
          <a:p>
            <a:r>
              <a:rPr lang="en-US" dirty="0"/>
              <a:t>HL-LHC AUP DOE IPR  – July 23</a:t>
            </a:r>
            <a:r>
              <a:rPr lang="en-US" baseline="30000" dirty="0"/>
              <a:t>rd</a:t>
            </a:r>
            <a:r>
              <a:rPr lang="en-US" dirty="0"/>
              <a:t>–25</a:t>
            </a:r>
            <a:r>
              <a:rPr lang="en-US" baseline="30000" dirty="0"/>
              <a:t>th</a:t>
            </a:r>
            <a:r>
              <a:rPr lang="en-US" dirty="0"/>
              <a:t> 2024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914966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sz="2400" dirty="0"/>
            </a:br>
            <a:r>
              <a:rPr lang="en-US" sz="2400" dirty="0"/>
              <a:t>- First cryo-assembly test at 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92562"/>
            <a:ext cx="7920000" cy="526077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The first pre-series cryo-assembly LQXFA/B01 successfully tested at Fermilab’s horizontal test stand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The test facility upgrades successfully commissioned with a cryo-assembly for the first time 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Magnetic measurement systems were successfully commissioned for field quality measurements</a:t>
            </a:r>
            <a:endParaRPr lang="en-US" sz="1200" dirty="0">
              <a:ea typeface="Cambria" panose="02040503050406030204" pitchFamily="18" charset="0"/>
            </a:endParaRP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Liquid level instabilities, as well as Lab-wide safety pause made the commissioning and test longer than expected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The cryogenic issues were identified and fixed, allowing the completion of the horizontal test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300" dirty="0">
              <a:ea typeface="Cambria" panose="020405030504060302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>
                <a:ea typeface="Cambria" panose="02040503050406030204" pitchFamily="18" charset="0"/>
              </a:rPr>
              <a:t>LQXFA/B01 test goals have been achieved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Magnets survived a maximum temperature gradient of 50 K during a controlled warm-up and cool-down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The acceptance current reached w/o a quench in both test cycles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High ramp rate test requirements are met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Splice resistance requirements are met</a:t>
            </a:r>
            <a:endParaRPr lang="en-US" sz="2000" dirty="0">
              <a:ea typeface="Cambria" panose="02040503050406030204" pitchFamily="18" charset="0"/>
            </a:endParaRP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/>
              <a:t>Nominal current was successfully held for 5 hours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161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79999"/>
            <a:ext cx="7920000" cy="1012563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</a:t>
            </a:r>
            <a:br>
              <a:rPr lang="en-US" dirty="0"/>
            </a:br>
            <a:r>
              <a:rPr lang="en-US" sz="2400" dirty="0"/>
              <a:t>- Cryogenic System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92563"/>
            <a:ext cx="7920000" cy="5066190"/>
          </a:xfrm>
        </p:spPr>
        <p:txBody>
          <a:bodyPr>
            <a:normAutofit/>
          </a:bodyPr>
          <a:lstStyle/>
          <a:p>
            <a:r>
              <a:rPr lang="en-US" sz="2000" dirty="0"/>
              <a:t>Cryogenic system improvements were necessary to meet the Cryo-assembly horizontal test requirements and expedite the cooldown and warmup processes at Stand 4 </a:t>
            </a:r>
          </a:p>
          <a:p>
            <a:pPr marL="285750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200" dirty="0">
              <a:ea typeface="Cambria" panose="02040503050406030204" pitchFamily="18" charset="0"/>
            </a:endParaRPr>
          </a:p>
          <a:p>
            <a:pPr marL="57150" indent="0">
              <a:spcBef>
                <a:spcPts val="600"/>
              </a:spcBef>
              <a:buClr>
                <a:srgbClr val="FB963C"/>
              </a:buClr>
              <a:buSzPct val="125000"/>
              <a:buNone/>
            </a:pPr>
            <a:endParaRPr lang="en-US" sz="2000" dirty="0">
              <a:ea typeface="Cambria" panose="02040503050406030204" pitchFamily="18" charset="0"/>
            </a:endParaRP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1FA32-81CB-077C-B7A3-C28731F4F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21" y="2228938"/>
            <a:ext cx="6968358" cy="39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83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944744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Achievements since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Rebaseline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review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Cryogenic System Improvements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92563"/>
            <a:ext cx="7920000" cy="5116757"/>
          </a:xfrm>
        </p:spPr>
        <p:txBody>
          <a:bodyPr>
            <a:normAutofit/>
          </a:bodyPr>
          <a:lstStyle/>
          <a:p>
            <a:r>
              <a:rPr lang="en-US" sz="2000" dirty="0"/>
              <a:t>Various monitoring instrumentation have been added for improvement of the controlled cooldown and warmup</a:t>
            </a:r>
          </a:p>
          <a:p>
            <a:endParaRPr lang="en-US" sz="1800" dirty="0"/>
          </a:p>
          <a:p>
            <a:r>
              <a:rPr lang="en-US" sz="2000" dirty="0"/>
              <a:t>Quench recovery automation was improved</a:t>
            </a:r>
          </a:p>
          <a:p>
            <a:endParaRPr lang="en-US" sz="1800" dirty="0"/>
          </a:p>
          <a:p>
            <a:r>
              <a:rPr lang="en-US" sz="2000" dirty="0"/>
              <a:t>Fully automated 4.5 K overnight operation implemented at Stand 4</a:t>
            </a:r>
          </a:p>
          <a:p>
            <a:endParaRPr lang="en-US" sz="1800" dirty="0"/>
          </a:p>
          <a:p>
            <a:r>
              <a:rPr lang="en-US" sz="2000" dirty="0"/>
              <a:t>Helium line heaters are installed to expedite the cooldown and warmup processes</a:t>
            </a:r>
          </a:p>
          <a:p>
            <a:endParaRPr lang="en-US" sz="1800" dirty="0">
              <a:ea typeface="Cambria" panose="02040503050406030204" pitchFamily="18" charset="0"/>
            </a:endParaRPr>
          </a:p>
          <a:p>
            <a:r>
              <a:rPr lang="en-US" sz="2000" dirty="0">
                <a:ea typeface="Cambria" panose="02040503050406030204" pitchFamily="18" charset="0"/>
              </a:rPr>
              <a:t>Various failed instrumentation were replaced or repaired (pressure transmitters, flowmeters and rotameters, leaking valves)</a:t>
            </a:r>
          </a:p>
          <a:p>
            <a:endParaRPr lang="en-US" sz="1800" dirty="0">
              <a:ea typeface="Cambria" panose="02040503050406030204" pitchFamily="18" charset="0"/>
            </a:endParaRPr>
          </a:p>
          <a:p>
            <a:r>
              <a:rPr lang="en-US" sz="2000" dirty="0">
                <a:ea typeface="Cambria" panose="02040503050406030204" pitchFamily="18" charset="0"/>
              </a:rPr>
              <a:t>Current lead joint improvement has been implemented 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96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991122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Achievements since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Rebaseline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review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</a:t>
            </a:r>
            <a:r>
              <a:rPr lang="en-US" sz="2400" dirty="0"/>
              <a:t>Current lead joint improvement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71122"/>
            <a:ext cx="7920000" cy="5066190"/>
          </a:xfrm>
        </p:spPr>
        <p:txBody>
          <a:bodyPr>
            <a:normAutofit/>
          </a:bodyPr>
          <a:lstStyle/>
          <a:p>
            <a:pPr marL="4000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>
                <a:ea typeface="Cambria" panose="02040503050406030204" pitchFamily="18" charset="0"/>
              </a:rPr>
              <a:t>One of the current lead joints at Stand 4 exhibited increased resistance</a:t>
            </a:r>
          </a:p>
          <a:p>
            <a:pPr marL="800100" lvl="1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To avoid overheating of the superconducting bus, the helium liquid level was elevated accordingly </a:t>
            </a:r>
          </a:p>
          <a:p>
            <a:pPr marL="4000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/>
              <a:t>New copper fixture was designed, fabricated and tested to improve the cooling conditions of the lead joint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A0C36-E4D9-8A26-9AC7-775E4FF0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05" y="3310812"/>
            <a:ext cx="2071359" cy="275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0972BE-6622-2A47-4A8E-826F88FA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745" y="3310811"/>
            <a:ext cx="2071359" cy="2761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E16AB2-57AF-5210-CAE2-29E71DFD1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986" y="3310812"/>
            <a:ext cx="2071358" cy="276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37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79999"/>
            <a:ext cx="7920000" cy="986865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Achievements since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Rebaseline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review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Current lead joint improvement </a:t>
            </a:r>
            <a:r>
              <a:rPr lang="en-US" sz="24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92563"/>
            <a:ext cx="7920000" cy="5066190"/>
          </a:xfrm>
        </p:spPr>
        <p:txBody>
          <a:bodyPr>
            <a:normAutofit/>
          </a:bodyPr>
          <a:lstStyle/>
          <a:p>
            <a:pPr marL="4000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>
                <a:ea typeface="Cambria" panose="02040503050406030204" pitchFamily="18" charset="0"/>
              </a:rPr>
              <a:t>The lead joint with increased resistance was modified with the newly developed fixture</a:t>
            </a:r>
            <a:endParaRPr lang="en-US" sz="1800" dirty="0">
              <a:ea typeface="Cambria" panose="02040503050406030204" pitchFamily="18" charset="0"/>
            </a:endParaRPr>
          </a:p>
          <a:p>
            <a:pPr marL="800100" lvl="1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After improvement is demonstrated in LQXFA/B02 cryo-assembly test, the other two lead joints will be modified as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11" name="Picture 10" descr="A picture containing indoor, metal, steel&#10;&#10;Description automatically generated">
            <a:extLst>
              <a:ext uri="{FF2B5EF4-FFF2-40B4-BE49-F238E27FC236}">
                <a16:creationId xmlns:a16="http://schemas.microsoft.com/office/drawing/2014/main" id="{94731F1B-0BAB-99DA-CC06-F85F29049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048" y="2667304"/>
            <a:ext cx="2443480" cy="3257974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0866E37C-7D7F-CD0C-335C-AE4925236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659318"/>
            <a:ext cx="2592288" cy="32659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CF8513-F676-1118-ED00-24665A5E0251}"/>
              </a:ext>
            </a:extLst>
          </p:cNvPr>
          <p:cNvSpPr/>
          <p:nvPr/>
        </p:nvSpPr>
        <p:spPr>
          <a:xfrm>
            <a:off x="1475656" y="5925278"/>
            <a:ext cx="3020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Lead joint with increased resistance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792BC6-1E18-0FBA-E649-CEEA1E9413FB}"/>
              </a:ext>
            </a:extLst>
          </p:cNvPr>
          <p:cNvSpPr/>
          <p:nvPr/>
        </p:nvSpPr>
        <p:spPr>
          <a:xfrm>
            <a:off x="4614048" y="5925278"/>
            <a:ext cx="2542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Modified lead joint at Stand 4</a:t>
            </a:r>
          </a:p>
        </p:txBody>
      </p:sp>
    </p:spTree>
    <p:extLst>
      <p:ext uri="{BB962C8B-B14F-4D97-AF65-F5344CB8AC3E}">
        <p14:creationId xmlns:p14="http://schemas.microsoft.com/office/powerpoint/2010/main" val="160636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CD67-3AF1-4105-AB4B-E441E86E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Procurement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0A3E7-69AB-4A56-AD90-52817192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56" y="1196752"/>
            <a:ext cx="7920000" cy="5328591"/>
          </a:xfrm>
        </p:spPr>
        <p:txBody>
          <a:bodyPr>
            <a:normAutofit/>
          </a:bodyPr>
          <a:lstStyle/>
          <a:p>
            <a:r>
              <a:rPr lang="en-US" sz="2000" dirty="0"/>
              <a:t>All major procurements are completed</a:t>
            </a:r>
          </a:p>
          <a:p>
            <a:pPr lvl="1"/>
            <a:r>
              <a:rPr lang="en-US" sz="1800" dirty="0"/>
              <a:t>Includes the second set of interconnect components, the lead and return end cans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Remaining procurement is only cryogens (Helium and Nitrogen) required for supporting “cold” testing at Fermilab’s horizontal test facility</a:t>
            </a:r>
          </a:p>
          <a:p>
            <a:endParaRPr lang="en-US" sz="1200" dirty="0"/>
          </a:p>
          <a:p>
            <a:r>
              <a:rPr lang="en-US" sz="2000" dirty="0"/>
              <a:t>Fermilab’s gas supplier contracts were signed recently for liquid and gaseous Nitrogen (end of 2022) and Helium (beginning of 2023)</a:t>
            </a:r>
          </a:p>
          <a:p>
            <a:pPr lvl="1"/>
            <a:r>
              <a:rPr lang="en-US" sz="1800" dirty="0"/>
              <a:t>Cryogens cost level and annual escalation is fixed till 2026 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AD378-3B77-4C4B-9C7A-12F7481E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B90C60-B2C6-E348-B526-92FE6E386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11EE9-704D-99EE-B21F-C2F9FA481969}"/>
              </a:ext>
            </a:extLst>
          </p:cNvPr>
          <p:cNvSpPr txBox="1"/>
          <p:nvPr/>
        </p:nvSpPr>
        <p:spPr>
          <a:xfrm>
            <a:off x="7901058" y="6631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#4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789098F-0E46-56A7-AD53-E1D51DD99D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388750"/>
              </p:ext>
            </p:extLst>
          </p:nvPr>
        </p:nvGraphicFramePr>
        <p:xfrm>
          <a:off x="2770520" y="1916832"/>
          <a:ext cx="2455935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18DE878-BC31-94EA-B1B5-E887756CA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236" y="3140968"/>
            <a:ext cx="1843996" cy="5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79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9800"/>
            <a:ext cx="7920000" cy="720000"/>
          </a:xfrm>
        </p:spPr>
        <p:txBody>
          <a:bodyPr/>
          <a:lstStyle/>
          <a:p>
            <a:r>
              <a:rPr lang="en-US" dirty="0"/>
              <a:t>WBS 302.4.04: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875" y="885353"/>
            <a:ext cx="7920000" cy="1751559"/>
          </a:xfrm>
        </p:spPr>
        <p:txBody>
          <a:bodyPr>
            <a:normAutofit/>
          </a:bodyPr>
          <a:lstStyle/>
          <a:p>
            <a:r>
              <a:rPr lang="en-US" sz="2000" dirty="0"/>
              <a:t>Cryo-assemblies Horizontal Test, the last activity before shipment, becomes critical path upon Cryo-assembly # 5 until end of the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C7D0FF-57D7-084B-891B-FCE4C6EFF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8538B3-7186-8A58-5132-1E457481DF4E}"/>
              </a:ext>
            </a:extLst>
          </p:cNvPr>
          <p:cNvSpPr txBox="1"/>
          <p:nvPr/>
        </p:nvSpPr>
        <p:spPr>
          <a:xfrm>
            <a:off x="7882116" y="-9708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6390F-F90A-D584-6F9F-0734BBB56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71" y="1961099"/>
            <a:ext cx="7416384" cy="4219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9C5362-3290-FFD0-0ED9-03CD14FDAB69}"/>
              </a:ext>
            </a:extLst>
          </p:cNvPr>
          <p:cNvSpPr txBox="1"/>
          <p:nvPr/>
        </p:nvSpPr>
        <p:spPr>
          <a:xfrm>
            <a:off x="931431" y="5148481"/>
            <a:ext cx="302389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600" baseline="300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pre-series CA Horizontal test will be completed in FY24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8A6EC07-3AFB-E59B-4082-1A4EF60792E3}"/>
              </a:ext>
            </a:extLst>
          </p:cNvPr>
          <p:cNvSpPr/>
          <p:nvPr/>
        </p:nvSpPr>
        <p:spPr>
          <a:xfrm>
            <a:off x="3954937" y="5099931"/>
            <a:ext cx="617063" cy="1440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71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FDED-C0D1-4DAC-9F3C-C5310388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777" y="117238"/>
            <a:ext cx="6775499" cy="960207"/>
          </a:xfrm>
        </p:spPr>
        <p:txBody>
          <a:bodyPr/>
          <a:lstStyle/>
          <a:p>
            <a:r>
              <a:rPr lang="en-US" dirty="0"/>
              <a:t>WBS 302.4.04: Cost and Schedule Performance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F5F45-2533-4A81-A58D-0995DB33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B0F656E-82F5-144B-ADB3-544C7EB9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F44D0-1844-3405-F16F-AFB010149354}"/>
              </a:ext>
            </a:extLst>
          </p:cNvPr>
          <p:cNvSpPr txBox="1"/>
          <p:nvPr/>
        </p:nvSpPr>
        <p:spPr>
          <a:xfrm>
            <a:off x="7882116" y="-9708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9B35FA-B295-2F23-1CF7-EB921E120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701" y="4171118"/>
            <a:ext cx="3263576" cy="1988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B48C1D-890F-6D61-0756-EB3285AE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29" y="4177149"/>
            <a:ext cx="3285011" cy="1988155"/>
          </a:xfrm>
          <a:prstGeom prst="rect">
            <a:avLst/>
          </a:prstGeom>
        </p:spPr>
      </p:pic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E7583D0C-ED40-6282-5802-F4BF768FB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049" y="1107159"/>
            <a:ext cx="8136464" cy="3378065"/>
          </a:xfrm>
        </p:spPr>
        <p:txBody>
          <a:bodyPr>
            <a:normAutofit/>
          </a:bodyPr>
          <a:lstStyle/>
          <a:p>
            <a:r>
              <a:rPr lang="en-US" sz="2000" dirty="0"/>
              <a:t>Work progress mostly according to plan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2000" dirty="0"/>
              <a:t>Negative CV due to underestimated efforts for Stand 4 cryogenic operation and cryo-assembly test itself</a:t>
            </a:r>
          </a:p>
          <a:p>
            <a:pPr lvl="1"/>
            <a:r>
              <a:rPr lang="en-US" sz="1800" dirty="0"/>
              <a:t>Stand 4 cryogenic support during the test requires more efforts than it was expected, and there are no available off-project funds to cover these expenses as it was planned previously</a:t>
            </a:r>
          </a:p>
          <a:p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3B48E-2385-C13A-6306-AC2267CBCDDF}"/>
              </a:ext>
            </a:extLst>
          </p:cNvPr>
          <p:cNvSpPr txBox="1"/>
          <p:nvPr/>
        </p:nvSpPr>
        <p:spPr>
          <a:xfrm>
            <a:off x="3115205" y="5807883"/>
            <a:ext cx="122413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CPI = 0.90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1056A-50DD-F7AA-677E-91D6255EF95A}"/>
              </a:ext>
            </a:extLst>
          </p:cNvPr>
          <p:cNvSpPr txBox="1"/>
          <p:nvPr/>
        </p:nvSpPr>
        <p:spPr>
          <a:xfrm>
            <a:off x="6560141" y="5791006"/>
            <a:ext cx="122413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 = 0.93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D880D-8661-6F3C-AB11-69EFFC92A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7071"/>
            <a:ext cx="9144000" cy="8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4ACA3-1068-2472-150E-9F918795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18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0E613-F29C-C059-42D6-294972A9D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AB2677F-B877-794E-D21A-DCA0B0C7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WBS 302.4.04: BCRs Approved since           </a:t>
            </a:r>
            <a:r>
              <a:rPr lang="en-US" dirty="0" err="1"/>
              <a:t>Rebaseline</a:t>
            </a:r>
            <a:r>
              <a:rPr lang="en-US" dirty="0"/>
              <a:t> Review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1BC8DA-1A62-3800-7D05-3642FF0EEDD6}"/>
              </a:ext>
            </a:extLst>
          </p:cNvPr>
          <p:cNvSpPr txBox="1">
            <a:spLocks/>
          </p:cNvSpPr>
          <p:nvPr/>
        </p:nvSpPr>
        <p:spPr>
          <a:xfrm>
            <a:off x="612000" y="1099485"/>
            <a:ext cx="7920000" cy="3418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BCR323</a:t>
            </a:r>
            <a:r>
              <a:rPr lang="en-US" sz="1800" dirty="0"/>
              <a:t> – Purchase and Installation of the Calibrated Temperature Sensors for the CM Temperature Monitoring, cost impact $52k</a:t>
            </a:r>
          </a:p>
          <a:p>
            <a:pPr lvl="1"/>
            <a:r>
              <a:rPr lang="en-US" sz="1800" dirty="0"/>
              <a:t>Required for a better control of the cooldown and warmup processes</a:t>
            </a:r>
          </a:p>
          <a:p>
            <a:r>
              <a:rPr lang="en-US" sz="1800" b="1" dirty="0"/>
              <a:t>BCR339</a:t>
            </a:r>
            <a:r>
              <a:rPr lang="en-US" sz="1800" dirty="0"/>
              <a:t> – Cryogenic System Improvements at the Horizontal Test Stand, cost impact $107k</a:t>
            </a:r>
          </a:p>
          <a:p>
            <a:r>
              <a:rPr lang="en-US" sz="1800" b="1" dirty="0"/>
              <a:t>BCR350</a:t>
            </a:r>
            <a:r>
              <a:rPr lang="en-US" sz="1800" dirty="0"/>
              <a:t> – Probe Orientation Measurement with a Single Mirror Target, cost impact $52k</a:t>
            </a:r>
          </a:p>
          <a:p>
            <a:pPr lvl="1"/>
            <a:r>
              <a:rPr lang="en-US" sz="1800" dirty="0"/>
              <a:t>Will reduce time required for magnetic measurements</a:t>
            </a:r>
          </a:p>
          <a:p>
            <a:r>
              <a:rPr lang="en-US" sz="1800" dirty="0"/>
              <a:t>BCR340 – FY24 Rate Adjustment, cost impact $107k</a:t>
            </a:r>
          </a:p>
          <a:p>
            <a:r>
              <a:rPr lang="en-US" sz="1800" dirty="0"/>
              <a:t>BCR351 – IFS bundle rework, cost/schedule impact $76k/182 days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1F69F-64EA-55B6-5801-6B110FDA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HL-LHC AUP DOE IPR  – July 23–25, 2024</a:t>
            </a:r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994BE-F57D-3F9D-1686-EE3E7D4F53EA}"/>
              </a:ext>
            </a:extLst>
          </p:cNvPr>
          <p:cNvSpPr txBox="1"/>
          <p:nvPr/>
        </p:nvSpPr>
        <p:spPr>
          <a:xfrm>
            <a:off x="7882116" y="-9708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B7E44D-03F3-70F9-DA16-49F95D5CD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59120"/>
            <a:ext cx="6882124" cy="1953780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D3C66824-7397-2E07-802B-E11AFDD3BEEF}"/>
              </a:ext>
            </a:extLst>
          </p:cNvPr>
          <p:cNvSpPr/>
          <p:nvPr/>
        </p:nvSpPr>
        <p:spPr>
          <a:xfrm>
            <a:off x="7668344" y="4517559"/>
            <a:ext cx="276895" cy="15037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B88DB-C0DE-1D21-B3D9-315FD53B394C}"/>
              </a:ext>
            </a:extLst>
          </p:cNvPr>
          <p:cNvSpPr txBox="1"/>
          <p:nvPr/>
        </p:nvSpPr>
        <p:spPr>
          <a:xfrm>
            <a:off x="7962184" y="5137447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$</a:t>
            </a:r>
            <a:r>
              <a:rPr lang="en-US" sz="1400" b="1" i="1" dirty="0"/>
              <a:t>212,840</a:t>
            </a:r>
          </a:p>
        </p:txBody>
      </p:sp>
    </p:spTree>
    <p:extLst>
      <p:ext uri="{BB962C8B-B14F-4D97-AF65-F5344CB8AC3E}">
        <p14:creationId xmlns:p14="http://schemas.microsoft.com/office/powerpoint/2010/main" val="2138463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4F81-9F9F-44AA-BA72-7177AB92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Estimate at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7323-F8B5-40F8-953B-74A524A38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23" y="2276872"/>
            <a:ext cx="8568952" cy="3510574"/>
          </a:xfrm>
        </p:spPr>
        <p:txBody>
          <a:bodyPr>
            <a:normAutofit/>
          </a:bodyPr>
          <a:lstStyle/>
          <a:p>
            <a:r>
              <a:rPr lang="en-US" sz="2000" dirty="0"/>
              <a:t>Variance at Completion (VAC) includes $1M manual adjustment to EAC</a:t>
            </a:r>
          </a:p>
          <a:p>
            <a:pPr lvl="1"/>
            <a:r>
              <a:rPr lang="en-US" sz="1800" dirty="0"/>
              <a:t>We expect the CV stabilized after testing of the pre-series cryo-assemblies are complete</a:t>
            </a:r>
          </a:p>
          <a:p>
            <a:endParaRPr lang="en-US" sz="2000" dirty="0"/>
          </a:p>
          <a:p>
            <a:r>
              <a:rPr lang="en-US" sz="2000" dirty="0"/>
              <a:t>Manual EAC adjustments include: </a:t>
            </a:r>
          </a:p>
          <a:p>
            <a:pPr lvl="1"/>
            <a:r>
              <a:rPr lang="en-US" sz="1800" dirty="0"/>
              <a:t>Additional labor anticipated for testing production cryo-assemblies</a:t>
            </a:r>
          </a:p>
          <a:p>
            <a:pPr lvl="1"/>
            <a:r>
              <a:rPr lang="en-US" sz="1800" dirty="0"/>
              <a:t>M&amp;S due to cost increase of cryogens</a:t>
            </a:r>
          </a:p>
          <a:p>
            <a:pPr lvl="1"/>
            <a:r>
              <a:rPr lang="en-US" sz="1800" dirty="0"/>
              <a:t>Additional LOE to finish the control account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5B8B-8153-4E20-A8EE-D57F0BB6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035E9F-E20E-9F40-B7E0-EB2AD7539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42855-3DC0-ADBE-4B3F-8B4A5F96A91F}"/>
              </a:ext>
            </a:extLst>
          </p:cNvPr>
          <p:cNvSpPr txBox="1"/>
          <p:nvPr/>
        </p:nvSpPr>
        <p:spPr>
          <a:xfrm>
            <a:off x="7901051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108133-369D-762D-2644-C4694D38B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799" y="1268760"/>
            <a:ext cx="41338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86C4F0-3E0B-5F8E-11CB-456A2B4A5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9" y="5186514"/>
            <a:ext cx="8892480" cy="7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776424" cy="720000"/>
          </a:xfrm>
        </p:spPr>
        <p:txBody>
          <a:bodyPr/>
          <a:lstStyle/>
          <a:p>
            <a:r>
              <a:rPr lang="en-US" sz="32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68760"/>
            <a:ext cx="7920000" cy="4834955"/>
          </a:xfrm>
        </p:spPr>
        <p:txBody>
          <a:bodyPr>
            <a:normAutofit/>
          </a:bodyPr>
          <a:lstStyle/>
          <a:p>
            <a:r>
              <a:rPr lang="en-US" sz="2400" dirty="0"/>
              <a:t>Scope, Interfaces &amp; Team</a:t>
            </a:r>
          </a:p>
          <a:p>
            <a:r>
              <a:rPr lang="en-US" sz="2400" dirty="0"/>
              <a:t>Achievements since </a:t>
            </a:r>
            <a:r>
              <a:rPr lang="en-US" sz="2400" dirty="0" err="1"/>
              <a:t>Rebaseline</a:t>
            </a:r>
            <a:r>
              <a:rPr lang="en-US" sz="2400" dirty="0"/>
              <a:t> Review</a:t>
            </a:r>
          </a:p>
          <a:p>
            <a:r>
              <a:rPr lang="en-US" sz="2400" dirty="0"/>
              <a:t>Procurement Status</a:t>
            </a:r>
          </a:p>
          <a:p>
            <a:r>
              <a:rPr lang="en-US" sz="2400" dirty="0"/>
              <a:t>Schedule</a:t>
            </a:r>
          </a:p>
          <a:p>
            <a:r>
              <a:rPr lang="en-US" sz="2400" dirty="0"/>
              <a:t>Cost and Schedule Performance</a:t>
            </a:r>
            <a:endParaRPr lang="en-US" sz="2400" i="1" dirty="0"/>
          </a:p>
          <a:p>
            <a:r>
              <a:rPr lang="en-US" sz="2400" dirty="0"/>
              <a:t>BCRs since </a:t>
            </a:r>
            <a:r>
              <a:rPr lang="en-US" sz="2400" dirty="0" err="1"/>
              <a:t>Rebaseline</a:t>
            </a:r>
            <a:r>
              <a:rPr lang="en-US" sz="2400" dirty="0"/>
              <a:t> Review</a:t>
            </a:r>
          </a:p>
          <a:p>
            <a:r>
              <a:rPr lang="en-US" sz="2400" dirty="0"/>
              <a:t>Estimate at Completion and EAC Manual Adjustments </a:t>
            </a:r>
          </a:p>
          <a:p>
            <a:r>
              <a:rPr lang="en-US" sz="2400" dirty="0"/>
              <a:t>Risks</a:t>
            </a:r>
          </a:p>
          <a:p>
            <a:r>
              <a:rPr lang="en-US" sz="2400" dirty="0"/>
              <a:t>ES&amp;H </a:t>
            </a:r>
          </a:p>
          <a:p>
            <a:r>
              <a:rPr lang="en-US" sz="2400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CA150EB-5B1B-7748-8DB9-CD293559A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68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C64B-DDCF-409F-91FD-410073AB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4808-707A-4E65-ACFA-968FDB32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412776"/>
            <a:ext cx="7920000" cy="3384376"/>
          </a:xfrm>
        </p:spPr>
        <p:txBody>
          <a:bodyPr>
            <a:normAutofit/>
          </a:bodyPr>
          <a:lstStyle/>
          <a:p>
            <a:r>
              <a:rPr lang="en-US" sz="2000" dirty="0"/>
              <a:t>Two risks are closed since the re-baseline review in 2022</a:t>
            </a:r>
          </a:p>
          <a:p>
            <a:pPr lvl="1"/>
            <a:r>
              <a:rPr lang="en-US" sz="1800" dirty="0"/>
              <a:t>RT-302-4-04-007 - Excessive heat load to 1.9 K cooldown</a:t>
            </a:r>
          </a:p>
          <a:p>
            <a:pPr lvl="1"/>
            <a:r>
              <a:rPr lang="en-US" sz="1800" dirty="0"/>
              <a:t>RT-302-4-04-011 - Price of cryogens is higher than expected</a:t>
            </a:r>
          </a:p>
          <a:p>
            <a:endParaRPr lang="en-US" sz="2000" dirty="0"/>
          </a:p>
          <a:p>
            <a:r>
              <a:rPr lang="en-US" sz="2000" dirty="0"/>
              <a:t>One high-rank risk remains: </a:t>
            </a:r>
            <a:r>
              <a:rPr lang="en-US" sz="1800" dirty="0"/>
              <a:t>RT-302-4-04-003 – Horizontal test takes longer than expected</a:t>
            </a:r>
          </a:p>
          <a:p>
            <a:pPr lvl="1"/>
            <a:r>
              <a:rPr lang="en-US" sz="1800" dirty="0"/>
              <a:t>Cooldown and warmup time will be reduced after recently implemented cryogenic system improvements and further optimization of the cryogenic processes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6D19-EC91-4EAE-9D5F-F1471BF8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2FBC0AA-7ECA-4D4C-A265-A037758A1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1F8E1-EE9D-CF82-008F-CDADC4C37507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#6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DB931C-7043-BDA4-E306-121587623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754801"/>
              </p:ext>
            </p:extLst>
          </p:nvPr>
        </p:nvGraphicFramePr>
        <p:xfrm>
          <a:off x="683567" y="4581128"/>
          <a:ext cx="8003233" cy="1280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3494">
                  <a:extLst>
                    <a:ext uri="{9D8B030D-6E8A-4147-A177-3AD203B41FA5}">
                      <a16:colId xmlns:a16="http://schemas.microsoft.com/office/drawing/2014/main" val="4117349472"/>
                    </a:ext>
                  </a:extLst>
                </a:gridCol>
                <a:gridCol w="5882075">
                  <a:extLst>
                    <a:ext uri="{9D8B030D-6E8A-4147-A177-3AD203B41FA5}">
                      <a16:colId xmlns:a16="http://schemas.microsoft.com/office/drawing/2014/main" val="2279172978"/>
                    </a:ext>
                  </a:extLst>
                </a:gridCol>
                <a:gridCol w="917664">
                  <a:extLst>
                    <a:ext uri="{9D8B030D-6E8A-4147-A177-3AD203B41FA5}">
                      <a16:colId xmlns:a16="http://schemas.microsoft.com/office/drawing/2014/main" val="2331833082"/>
                    </a:ext>
                  </a:extLst>
                </a:gridCol>
              </a:tblGrid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RI-ID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Risk Rank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797047"/>
                  </a:ext>
                </a:extLst>
              </a:tr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RT-302-4-04-003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Horizontal test takes longer than expected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3 (High)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2184637"/>
                  </a:ext>
                </a:extLst>
              </a:tr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RT-302-4-04-001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Horizontal Test Facility - Non-Cryogenic System Failure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1 (Low)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6125898"/>
                  </a:ext>
                </a:extLst>
              </a:tr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RT-302-4-04-002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Horizontal Test Facility - Cryogenic System Failure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1 (Low)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9483609"/>
                  </a:ext>
                </a:extLst>
              </a:tr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RT-302-4-04-004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Horizontal Test Facility - Magnetic Measurement System Failure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1 (Low)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8703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5411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8408-36DB-4158-A8FE-F3166BF2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ES&amp;H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9E145-0D6C-4A28-8FF1-3980E5095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40768"/>
            <a:ext cx="8280480" cy="4824536"/>
          </a:xfrm>
        </p:spPr>
        <p:txBody>
          <a:bodyPr>
            <a:normAutofit/>
          </a:bodyPr>
          <a:lstStyle/>
          <a:p>
            <a:r>
              <a:rPr lang="en-US" sz="2000" dirty="0"/>
              <a:t>Cryo-assembly support deflection was observed after installation of LQXFA/B-01 on the horizontal test stand</a:t>
            </a:r>
          </a:p>
          <a:p>
            <a:pPr lvl="1"/>
            <a:r>
              <a:rPr lang="en-US" sz="2000" dirty="0"/>
              <a:t>Comprehensive investigation has been performed and lessons learned have been documented </a:t>
            </a:r>
          </a:p>
          <a:p>
            <a:pPr lvl="1"/>
            <a:r>
              <a:rPr lang="en-US" sz="2000" dirty="0"/>
              <a:t>New supports were designed, fabricated and installed at Stand 4. Modified supports proved to be safe and adequate</a:t>
            </a: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/>
              <a:t>Operation Readiness Clearance (ORC) has been obtained for recently installed Helium line heaters</a:t>
            </a:r>
          </a:p>
          <a:p>
            <a:pPr lvl="1"/>
            <a:r>
              <a:rPr lang="en-US" sz="2000" dirty="0"/>
              <a:t>These heaters will help to expedite the cooldown and warmup process</a:t>
            </a:r>
          </a:p>
          <a:p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other safety issues were observed</a:t>
            </a:r>
          </a:p>
          <a:p>
            <a:endParaRPr lang="en-US" sz="2200" dirty="0"/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EEF04-9695-4BAA-BF94-61B421D7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9DF8AB3-BBF6-AD4B-B5BC-C7484AA53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41D13-A976-76EE-641F-9ED57E64FFCC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</p:spTree>
    <p:extLst>
      <p:ext uri="{BB962C8B-B14F-4D97-AF65-F5344CB8AC3E}">
        <p14:creationId xmlns:p14="http://schemas.microsoft.com/office/powerpoint/2010/main" val="1177945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231" y="1077714"/>
            <a:ext cx="7920000" cy="530361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First pre-series cryo-assembly successfully was tested at Stand 4</a:t>
            </a:r>
          </a:p>
          <a:p>
            <a:pPr lvl="1"/>
            <a:r>
              <a:rPr lang="en-US" sz="1800" dirty="0">
                <a:ea typeface="Cambria" panose="02040503050406030204" pitchFamily="18" charset="0"/>
              </a:rPr>
              <a:t>All the test goals have been achieved</a:t>
            </a:r>
          </a:p>
          <a:p>
            <a:pPr lvl="1"/>
            <a:r>
              <a:rPr lang="en-US" sz="1800" dirty="0">
                <a:ea typeface="Cambria" panose="02040503050406030204" pitchFamily="18" charset="0"/>
              </a:rPr>
              <a:t>The test facility upgrades successfully commissioned with a cryo-assembly for the first time </a:t>
            </a:r>
          </a:p>
          <a:p>
            <a:pPr lvl="1"/>
            <a:r>
              <a:rPr lang="en-US" sz="1800" dirty="0">
                <a:ea typeface="Cambria" panose="02040503050406030204" pitchFamily="18" charset="0"/>
              </a:rPr>
              <a:t>Magnetic measurement systems were successfully commissioned for field quality measurements</a:t>
            </a:r>
          </a:p>
          <a:p>
            <a:pPr lvl="1"/>
            <a:r>
              <a:rPr lang="en-US" sz="1800" dirty="0"/>
              <a:t>The second pre-series cryo-assembly test currently in progress</a:t>
            </a:r>
          </a:p>
          <a:p>
            <a:pPr marL="457200" lvl="1" indent="0">
              <a:buNone/>
            </a:pPr>
            <a:endParaRPr lang="en-US" sz="1300" dirty="0"/>
          </a:p>
          <a:p>
            <a:r>
              <a:rPr lang="en-US" sz="2000" dirty="0"/>
              <a:t>Cryogenic system improvements will help to optimize the cooldown and warmup processes </a:t>
            </a:r>
          </a:p>
          <a:p>
            <a:endParaRPr lang="en-US" sz="1300" dirty="0"/>
          </a:p>
          <a:p>
            <a:r>
              <a:rPr lang="en-US" sz="2000" dirty="0"/>
              <a:t>Cost &amp; schedule elements are well understood, EAC is up-to-date</a:t>
            </a:r>
          </a:p>
          <a:p>
            <a:endParaRPr lang="en-US" sz="1300" dirty="0"/>
          </a:p>
          <a:p>
            <a:r>
              <a:rPr lang="en-US" sz="2000" dirty="0"/>
              <a:t>Risks have been identified and actively managed</a:t>
            </a:r>
          </a:p>
          <a:p>
            <a:endParaRPr lang="en-US" sz="1200" dirty="0"/>
          </a:p>
          <a:p>
            <a:r>
              <a:rPr lang="en-US" sz="2000" dirty="0"/>
              <a:t>ES&amp;H fully incorporated into planning</a:t>
            </a:r>
          </a:p>
          <a:p>
            <a:endParaRPr lang="en-US" sz="1200" dirty="0"/>
          </a:p>
          <a:p>
            <a:r>
              <a:rPr lang="en-US" sz="2000" dirty="0"/>
              <a:t>We are ready for the production cryo-assemblies horizontal test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B67DFAE-E8F5-7547-8DD1-11BD83F37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050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4666-BA24-4175-9C32-19348EE0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D43F1-5141-48A8-81C1-856E4D90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5E7DEC-33CF-4943-9CC5-A24672DD2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05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7925A-DAF5-3446-BBA0-F176EE91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302.4.04 Resource Type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EB99A-9188-F14A-8EF4-C4D5963C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769640"/>
          </a:xfrm>
        </p:spPr>
        <p:txBody>
          <a:bodyPr>
            <a:normAutofit/>
          </a:bodyPr>
          <a:lstStyle/>
          <a:p>
            <a:r>
              <a:rPr lang="en-US" sz="2400" dirty="0"/>
              <a:t>80% Labor, 20% M&amp;S (mostly cryogens)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75BBC-F515-FF46-ADC5-7E25401E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AF6DDE3-194E-654A-A4CE-9F6A9E0BA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83A54-D2B1-3B5F-869B-32B7B2A0D1F9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1BDC7-BE51-D3C6-C6E0-1F10384BC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6" y="1785710"/>
            <a:ext cx="5877349" cy="326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F27F89-115D-0AAF-F510-7958BC12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5135417"/>
            <a:ext cx="27622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93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666F-872D-694B-8E64-BFAD8907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302.4.04 Estimate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95B27-9D72-2046-8FE6-231EE085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4802088"/>
          </a:xfrm>
        </p:spPr>
        <p:txBody>
          <a:bodyPr>
            <a:normAutofit/>
          </a:bodyPr>
          <a:lstStyle/>
          <a:p>
            <a:r>
              <a:rPr lang="en-US" sz="2400" dirty="0"/>
              <a:t>Preliminary is related to production cryo-assemblies horizontal tests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9BE1C-0768-8D42-8131-21057950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CAB8F94-A1B9-0348-AFA2-79AED8B2C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DB651-BADC-FD43-5ADD-0E5D31B1E4D5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BA4DC-8C93-112F-62F9-DB2C094F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64139"/>
            <a:ext cx="6647126" cy="3692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98DE69-4CB5-0776-2D92-A13AF2E14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148562"/>
            <a:ext cx="306705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35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3EFD-BD6E-2045-93A1-0E19E90B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302.4.04 FTE Breakdown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A11A8-8C58-9B40-A19E-A251CC2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EF89A36-CA77-DF43-8C6D-4B622B299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0C72C0-44BB-B860-5BB7-6B9D192B131B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B4A6F-B643-556B-73FB-DBDAE49AC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69530"/>
            <a:ext cx="6159624" cy="369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9300CA-E0BB-AD5A-1242-E35F71A68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26" y="1284901"/>
            <a:ext cx="6803635" cy="99728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940152" y="2996952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40152" y="3501008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940152" y="2852936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99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BD0DC-EEAF-9E41-9079-7CB0F5A7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302.4.04 </a:t>
            </a:r>
            <a:r>
              <a:rPr lang="en-US" dirty="0"/>
              <a:t>Cost Performance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15640-7022-664D-A90C-BCDAEEBA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9B1E0B-2EC9-5C42-92A6-DAD0B586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67086"/>
            <a:ext cx="7920000" cy="841647"/>
          </a:xfrm>
        </p:spPr>
        <p:txBody>
          <a:bodyPr>
            <a:noAutofit/>
          </a:bodyPr>
          <a:lstStyle/>
          <a:p>
            <a:r>
              <a:rPr lang="en-US" sz="2000" dirty="0"/>
              <a:t>BAC = $13.33M</a:t>
            </a:r>
          </a:p>
          <a:p>
            <a:r>
              <a:rPr lang="en-US" sz="2000" dirty="0"/>
              <a:t>EAC = $15.11M</a:t>
            </a:r>
          </a:p>
          <a:p>
            <a:r>
              <a:rPr lang="en-US" sz="2000" dirty="0"/>
              <a:t>Cumulative SPI = 0.93, CPI = 0.90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A9180-A53E-401D-B94D-E4B93634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800" y="2647019"/>
            <a:ext cx="4953000" cy="67627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92BBF77-3CF9-744E-842B-B8FD5C2B9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EA6BC-269D-3F30-8675-09EC3E6D5C1D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83EECA-0178-620A-D198-A9294FAD0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" y="3501008"/>
            <a:ext cx="9075988" cy="69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8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BB814-45B6-FC12-0A55-765CDA67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</a:t>
            </a:r>
            <a:r>
              <a:rPr lang="en-GB" dirty="0"/>
              <a:t>302.4.04</a:t>
            </a:r>
            <a:r>
              <a:rPr lang="en-US" dirty="0"/>
              <a:t>: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52EA1-0ACD-C30F-388F-696EA601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95F98-96DE-5B57-0C3A-1217DC5AD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E17DF4-F6D3-8050-89DE-3C78F3CB8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005746"/>
            <a:ext cx="7918450" cy="5350604"/>
          </a:xfrm>
        </p:spPr>
        <p:txBody>
          <a:bodyPr>
            <a:normAutofit/>
          </a:bodyPr>
          <a:lstStyle/>
          <a:p>
            <a:r>
              <a:rPr lang="en-US" sz="2000" dirty="0"/>
              <a:t>Scope of work is the horizontal test of 11 cryo-assemblies </a:t>
            </a:r>
          </a:p>
          <a:p>
            <a:pPr lvl="1"/>
            <a:r>
              <a:rPr lang="en-US" sz="1800" dirty="0"/>
              <a:t>3 pre-series, 7 series production and 1 re-works</a:t>
            </a:r>
          </a:p>
          <a:p>
            <a:pPr lvl="1"/>
            <a:r>
              <a:rPr lang="en-US" sz="1800" dirty="0"/>
              <a:t>Upgrade of the existing horizontal test facility to meet the Q1/Q3 cryo-assembly test requirements. Development of the magnetic measurement systems</a:t>
            </a:r>
          </a:p>
          <a:p>
            <a:pPr marL="457200" lvl="1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/>
                </a:solidFill>
                <a:sym typeface="Wingdings" panose="05000000000000000000" pitchFamily="2" charset="2"/>
              </a:rPr>
              <a:t>	</a:t>
            </a:r>
            <a:endParaRPr lang="en-US" sz="24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2000" dirty="0"/>
              <a:t>WBS Deliverables are Test Facility Upgrade, a total of 11 cryo-assembly tests and test reports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AA3A91-EDA7-B3E1-EB15-BD47B9B2268C}"/>
              </a:ext>
            </a:extLst>
          </p:cNvPr>
          <p:cNvSpPr/>
          <p:nvPr/>
        </p:nvSpPr>
        <p:spPr>
          <a:xfrm>
            <a:off x="5104741" y="3646765"/>
            <a:ext cx="332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See details in WBS Dictionary</a:t>
            </a:r>
          </a:p>
          <a:p>
            <a:r>
              <a:rPr lang="en-US" b="1" dirty="0">
                <a:solidFill>
                  <a:schemeClr val="bg2"/>
                </a:solidFill>
                <a:sym typeface="Wingdings" panose="05000000000000000000" pitchFamily="2" charset="2"/>
              </a:rPr>
              <a:t>US-HiLumi-doc-39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E1BF9-AD04-41CA-7EA2-F197CBA1293E}"/>
              </a:ext>
            </a:extLst>
          </p:cNvPr>
          <p:cNvSpPr txBox="1"/>
          <p:nvPr/>
        </p:nvSpPr>
        <p:spPr>
          <a:xfrm>
            <a:off x="7497395" y="-11469"/>
            <a:ext cx="164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#2, #3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1463B-9544-3924-67EB-2341B5C72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130" y="2667857"/>
            <a:ext cx="387061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34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EAB92-17D6-41BA-B248-7F5891051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584704"/>
          </a:xfrm>
        </p:spPr>
        <p:txBody>
          <a:bodyPr/>
          <a:lstStyle/>
          <a:p>
            <a:r>
              <a:rPr lang="en-US" dirty="0"/>
              <a:t>WBS 302.4.04: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0C24-D152-496F-8057-BA76B1655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24744"/>
            <a:ext cx="8074800" cy="5400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According to HL-LHC AUP Interfaces Matrix Interfaces have been established with 302.4.03</a:t>
            </a:r>
            <a:r>
              <a:rPr lang="en-US" sz="2000" i="1" dirty="0"/>
              <a:t> Cryo-Assemblies Fabrication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  <a:p>
            <a:endParaRPr lang="en-US" sz="1200" dirty="0"/>
          </a:p>
          <a:p>
            <a:r>
              <a:rPr lang="en-US" sz="2000" dirty="0"/>
              <a:t>Interface Control Documents are described in </a:t>
            </a:r>
            <a:r>
              <a:rPr lang="en-US" sz="2000" b="1" dirty="0">
                <a:solidFill>
                  <a:schemeClr val="bg2"/>
                </a:solidFill>
              </a:rPr>
              <a:t>US-HiLumi-doc-213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79622-F123-46EB-9E12-1F54FCB2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08" y="1916832"/>
            <a:ext cx="6208444" cy="3558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8B15-A271-4DA8-A3D8-6736FD16E2B5}"/>
              </a:ext>
            </a:extLst>
          </p:cNvPr>
          <p:cNvSpPr txBox="1"/>
          <p:nvPr/>
        </p:nvSpPr>
        <p:spPr>
          <a:xfrm>
            <a:off x="1691680" y="3212976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US-HiLumi-doc-219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A1E7A-FBA4-4AED-ABDD-AD38130DDFDE}"/>
              </a:ext>
            </a:extLst>
          </p:cNvPr>
          <p:cNvSpPr/>
          <p:nvPr/>
        </p:nvSpPr>
        <p:spPr>
          <a:xfrm>
            <a:off x="1486673" y="4808982"/>
            <a:ext cx="4381471" cy="109728"/>
          </a:xfrm>
          <a:prstGeom prst="rect">
            <a:avLst/>
          </a:prstGeom>
          <a:solidFill>
            <a:srgbClr val="FFFF00">
              <a:alpha val="20000"/>
            </a:srgbClr>
          </a:solidFill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AF8B6A-3C16-4B7E-BAC8-BC06A3F6A963}"/>
              </a:ext>
            </a:extLst>
          </p:cNvPr>
          <p:cNvSpPr/>
          <p:nvPr/>
        </p:nvSpPr>
        <p:spPr>
          <a:xfrm>
            <a:off x="5652120" y="3737885"/>
            <a:ext cx="216024" cy="1180825"/>
          </a:xfrm>
          <a:prstGeom prst="rect">
            <a:avLst/>
          </a:prstGeom>
          <a:solidFill>
            <a:srgbClr val="FFFF00">
              <a:alpha val="20000"/>
            </a:srgbClr>
          </a:solidFill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69B16-22B4-49B4-90E6-81A8849A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EAE02-0785-019D-222F-35DE9F0E8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1F2EC-FCB5-CC4B-9E2D-6E2C3B57EC1D}"/>
              </a:ext>
            </a:extLst>
          </p:cNvPr>
          <p:cNvSpPr txBox="1"/>
          <p:nvPr/>
        </p:nvSpPr>
        <p:spPr>
          <a:xfrm>
            <a:off x="7497395" y="-11469"/>
            <a:ext cx="164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#2, #3</a:t>
            </a:r>
          </a:p>
        </p:txBody>
      </p:sp>
    </p:spTree>
    <p:extLst>
      <p:ext uri="{BB962C8B-B14F-4D97-AF65-F5344CB8AC3E}">
        <p14:creationId xmlns:p14="http://schemas.microsoft.com/office/powerpoint/2010/main" val="97805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C4101AE-7C63-464B-B256-5C0F79078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23rd–25th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2C023-5634-2558-C911-454BA4F14352}"/>
              </a:ext>
            </a:extLst>
          </p:cNvPr>
          <p:cNvSpPr txBox="1"/>
          <p:nvPr/>
        </p:nvSpPr>
        <p:spPr>
          <a:xfrm>
            <a:off x="7882116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43222-14DE-A3E4-E48F-E5573FE44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43" y="844550"/>
            <a:ext cx="8892480" cy="3592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04565"/>
            <a:ext cx="7920000" cy="720000"/>
          </a:xfrm>
        </p:spPr>
        <p:txBody>
          <a:bodyPr/>
          <a:lstStyle/>
          <a:p>
            <a:r>
              <a:rPr lang="en-US" dirty="0"/>
              <a:t>WBS 302.4.04: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34BA9-692F-682E-AD00-AFE0F6B02F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983" y="6386602"/>
            <a:ext cx="1446857" cy="273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B8CE4-AB8E-CD3F-C14B-D8DB0047E8E6}"/>
              </a:ext>
            </a:extLst>
          </p:cNvPr>
          <p:cNvSpPr txBox="1"/>
          <p:nvPr/>
        </p:nvSpPr>
        <p:spPr>
          <a:xfrm>
            <a:off x="245505" y="3045147"/>
            <a:ext cx="5118583" cy="261610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Guram Chlachidze - L3 and CAM</a:t>
            </a:r>
          </a:p>
          <a:p>
            <a:r>
              <a:rPr lang="en-US" sz="2000" dirty="0"/>
              <a:t>Stoyan Stoynev - L3 Deputy</a:t>
            </a:r>
          </a:p>
          <a:p>
            <a:endParaRPr lang="en-US" sz="1200" dirty="0"/>
          </a:p>
          <a:p>
            <a:r>
              <a:rPr lang="en-US" sz="2000" dirty="0"/>
              <a:t>Experienced team members participating in the project for many years:</a:t>
            </a:r>
          </a:p>
          <a:p>
            <a:r>
              <a:rPr lang="en-US" sz="1400" dirty="0"/>
              <a:t>        	</a:t>
            </a:r>
            <a:r>
              <a:rPr lang="en-US" dirty="0"/>
              <a:t>R. Rabehl, S. Feher, V. Nikolic, D. Orris,        </a:t>
            </a:r>
          </a:p>
          <a:p>
            <a:r>
              <a:rPr lang="en-US" dirty="0"/>
              <a:t>      	J. DiMarco, T. Cummings, C. Arcola,           	O. </a:t>
            </a:r>
            <a:r>
              <a:rPr lang="en-US" dirty="0" err="1"/>
              <a:t>Kiemschies</a:t>
            </a:r>
            <a:r>
              <a:rPr lang="en-US" dirty="0"/>
              <a:t>, P. Thompson, D. Eddy, </a:t>
            </a:r>
          </a:p>
          <a:p>
            <a:r>
              <a:rPr lang="en-US" dirty="0"/>
              <a:t>	R. Milholland, T. Zolli, A. Saracino,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24847-5F95-4D2D-51DB-2162E9D64C56}"/>
              </a:ext>
            </a:extLst>
          </p:cNvPr>
          <p:cNvSpPr txBox="1"/>
          <p:nvPr/>
        </p:nvSpPr>
        <p:spPr>
          <a:xfrm>
            <a:off x="5429385" y="4573577"/>
            <a:ext cx="370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Fermilab and APS-TD provide the adequate support and infrastructure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B87B08-A8A8-EB25-D3BA-84FD190E9FB8}"/>
              </a:ext>
            </a:extLst>
          </p:cNvPr>
          <p:cNvGrpSpPr/>
          <p:nvPr/>
        </p:nvGrpSpPr>
        <p:grpSpPr>
          <a:xfrm>
            <a:off x="7020271" y="1920240"/>
            <a:ext cx="1984248" cy="786384"/>
            <a:chOff x="6960895" y="1397282"/>
            <a:chExt cx="1880090" cy="7305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4F460B-8D99-9B00-9276-A2DD22EC8ACF}"/>
                </a:ext>
              </a:extLst>
            </p:cNvPr>
            <p:cNvSpPr/>
            <p:nvPr/>
          </p:nvSpPr>
          <p:spPr>
            <a:xfrm>
              <a:off x="6960895" y="1397282"/>
              <a:ext cx="1880090" cy="73056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BF3D76-B665-B3DD-2423-B5228F2E860B}"/>
                </a:ext>
              </a:extLst>
            </p:cNvPr>
            <p:cNvSpPr txBox="1"/>
            <p:nvPr/>
          </p:nvSpPr>
          <p:spPr>
            <a:xfrm>
              <a:off x="6960895" y="1397282"/>
              <a:ext cx="1880090" cy="730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302.4.04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Cryo-Assemblies Horizontal Test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L3/CAM: G. Chlachidze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(S. Stoynev)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2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9B4E9-F1E5-4C0E-B04F-6FC2B3D35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dirty="0"/>
            </a:br>
            <a:r>
              <a:rPr lang="en-US" sz="2400" dirty="0"/>
              <a:t>- Horizontal Test Facility at 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D97DE-8CE9-4D7D-BAF8-358C6926D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27" y="980728"/>
            <a:ext cx="7841505" cy="5688632"/>
          </a:xfrm>
        </p:spPr>
        <p:txBody>
          <a:bodyPr>
            <a:normAutofit/>
          </a:bodyPr>
          <a:lstStyle/>
          <a:p>
            <a:r>
              <a:rPr lang="en-US" sz="2000" dirty="0"/>
              <a:t>The only test facility in the USA capable to test the HL-LHC AUP Q1/Q3 cryo-assemblies </a:t>
            </a:r>
          </a:p>
          <a:p>
            <a:pPr lvl="1"/>
            <a:r>
              <a:rPr lang="en-US" sz="1800" dirty="0"/>
              <a:t>Horizontal test facility (Stand 4) previously was used for testing the present LHC inner triplet quadrupoles at Fermilab in 2001-2006</a:t>
            </a:r>
          </a:p>
          <a:p>
            <a:pPr lvl="1"/>
            <a:endParaRPr lang="en-US" sz="1200" dirty="0"/>
          </a:p>
          <a:p>
            <a:endParaRPr lang="en-US" sz="20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Refurbishment of Stand 4 has been successfully completed</a:t>
            </a:r>
          </a:p>
          <a:p>
            <a:pPr lvl="1"/>
            <a:r>
              <a:rPr lang="en-US" sz="1800" dirty="0"/>
              <a:t>Test Facility commissioning included Zero-magnet test in 2020 and LQXFA-01 test in 2023</a:t>
            </a:r>
            <a:endParaRPr lang="en-US" sz="1800" dirty="0">
              <a:solidFill>
                <a:srgbClr val="090DAB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A75B0-A9BB-4FC6-867F-E234D7AE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8" name="Picture 7" descr="A picture containing text, floor, indoor, miller&#10;&#10;Description automatically generated">
            <a:extLst>
              <a:ext uri="{FF2B5EF4-FFF2-40B4-BE49-F238E27FC236}">
                <a16:creationId xmlns:a16="http://schemas.microsoft.com/office/drawing/2014/main" id="{F9AF794D-26D0-3572-0228-07890F99C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53" y="2338398"/>
            <a:ext cx="5253093" cy="28908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4306FD-CC3A-4C89-9C5D-4F2FD1B6C696}"/>
              </a:ext>
            </a:extLst>
          </p:cNvPr>
          <p:cNvSpPr/>
          <p:nvPr/>
        </p:nvSpPr>
        <p:spPr>
          <a:xfrm>
            <a:off x="4581515" y="5002151"/>
            <a:ext cx="3486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First pre-series cryo-assembly at Stand 4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BE521E0-0958-3C65-CAD4-8CA9A9A8D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01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97554-F28C-7C0A-59DE-4BC02C893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dirty="0"/>
            </a:br>
            <a:r>
              <a:rPr lang="en-US" sz="2400" dirty="0"/>
              <a:t>- First cryo-assembly test at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E92F2-BE7F-CD0A-86EB-A42AAD8D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68AC8-4C00-C8B7-C2F9-3ACB742B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D7B3A-8AB6-993F-6AF1-3FAB37EE3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33" y="2780928"/>
            <a:ext cx="4637333" cy="347584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A63870-B303-0B2E-F2F1-7D276BD79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47121"/>
            <a:ext cx="7920000" cy="3650031"/>
          </a:xfrm>
        </p:spPr>
        <p:txBody>
          <a:bodyPr>
            <a:normAutofit/>
          </a:bodyPr>
          <a:lstStyle/>
          <a:p>
            <a:r>
              <a:rPr lang="en-US" sz="2000" dirty="0"/>
              <a:t>LQXFA/B01 - the first pre-series cryo-assembly with MQXFA03 and MQXFA04 magnets successfully tested at Fermilab’s Horizontal test facility in 2023</a:t>
            </a:r>
          </a:p>
          <a:p>
            <a:pPr lvl="1"/>
            <a:r>
              <a:rPr lang="en-US" sz="1800" dirty="0"/>
              <a:t>Two synchronized 25-T cranes are used for lifting the cryo-assemblies at Horizontal Test Facility</a:t>
            </a:r>
          </a:p>
          <a:p>
            <a:pPr marL="285750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200" dirty="0">
              <a:ea typeface="Cambria" panose="02040503050406030204" pitchFamily="18" charset="0"/>
            </a:endParaRP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152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3EE3-5C27-7B7D-72B3-135C79D1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dirty="0"/>
            </a:br>
            <a:r>
              <a:rPr lang="en-US" sz="2400" dirty="0"/>
              <a:t>- First cryo-assembly test at Fermilab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07261-DCBD-3354-169F-8428C412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627F6-216A-D5E3-8A7C-59158A0A5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73273D-F636-A418-27A0-5A8B44689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84" y="1252524"/>
            <a:ext cx="8136464" cy="4873639"/>
          </a:xfrm>
        </p:spPr>
        <p:txBody>
          <a:bodyPr>
            <a:normAutofit/>
          </a:bodyPr>
          <a:lstStyle/>
          <a:p>
            <a:r>
              <a:rPr lang="en-US" sz="2000" dirty="0"/>
              <a:t>Automated controlled cooldown process was verified</a:t>
            </a:r>
          </a:p>
          <a:p>
            <a:pPr lvl="1"/>
            <a:r>
              <a:rPr lang="en-US" sz="1800" dirty="0"/>
              <a:t>Temperature difference between the magnet ends must not exceed 50 K</a:t>
            </a:r>
          </a:p>
          <a:p>
            <a:pPr lvl="1"/>
            <a:r>
              <a:rPr lang="en-US" sz="1800" dirty="0"/>
              <a:t>The first cold test demonstrated that cryogenic system improvements are required to optimize the cooldown and warmup processes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5CE4E-A5AC-EC56-48B3-2887260FA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353" y="2663994"/>
            <a:ext cx="5357293" cy="33398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7D4906-3E0B-9D67-68CA-29F4930F305C}"/>
              </a:ext>
            </a:extLst>
          </p:cNvPr>
          <p:cNvSpPr/>
          <p:nvPr/>
        </p:nvSpPr>
        <p:spPr>
          <a:xfrm>
            <a:off x="4644008" y="2541657"/>
            <a:ext cx="3360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Cooldown comparison in two test cycles</a:t>
            </a:r>
          </a:p>
        </p:txBody>
      </p:sp>
    </p:spTree>
    <p:extLst>
      <p:ext uri="{BB962C8B-B14F-4D97-AF65-F5344CB8AC3E}">
        <p14:creationId xmlns:p14="http://schemas.microsoft.com/office/powerpoint/2010/main" val="55662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9AC1-B9A5-2A82-D70E-2492D45D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dirty="0"/>
            </a:br>
            <a:r>
              <a:rPr lang="en-US" sz="2400" dirty="0"/>
              <a:t>- First cryo-assembly test at Fermilab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14168-52A9-3A44-2C0B-E2E169818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66431"/>
            <a:ext cx="7920000" cy="4906963"/>
          </a:xfrm>
        </p:spPr>
        <p:txBody>
          <a:bodyPr/>
          <a:lstStyle/>
          <a:p>
            <a:r>
              <a:rPr lang="en-US" sz="2000" dirty="0"/>
              <a:t>The acceptance current of 16530 A (nominal current plus 300 A) was reached w/o a quench </a:t>
            </a:r>
          </a:p>
          <a:p>
            <a:pPr lvl="1"/>
            <a:r>
              <a:rPr lang="en-US" sz="1800" dirty="0"/>
              <a:t>High ramp rate test was successful (30 A/s ramp up &amp; 150 A/s down)</a:t>
            </a:r>
          </a:p>
          <a:p>
            <a:pPr lvl="1"/>
            <a:r>
              <a:rPr lang="en-US" sz="1800" dirty="0"/>
              <a:t>Several trips experienced due to </a:t>
            </a:r>
            <a:r>
              <a:rPr lang="en-US" sz="1800" dirty="0" err="1"/>
              <a:t>LHe</a:t>
            </a:r>
            <a:r>
              <a:rPr lang="en-US" sz="1800" dirty="0"/>
              <a:t> stability issue. The problem was identified and successfully fixed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4282A-D0EC-F527-2A73-C1CB138C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1D517-354D-C6D6-9465-EB9E5C775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6D302-A9CC-629D-5691-26DC13335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945874"/>
            <a:ext cx="6192688" cy="32254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57C7E8-5FE8-DB5B-CF29-07B1C436C9A4}"/>
              </a:ext>
            </a:extLst>
          </p:cNvPr>
          <p:cNvSpPr/>
          <p:nvPr/>
        </p:nvSpPr>
        <p:spPr>
          <a:xfrm>
            <a:off x="4716016" y="2760894"/>
            <a:ext cx="3589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LQXFA/B01 performance in two test cycles</a:t>
            </a:r>
          </a:p>
        </p:txBody>
      </p:sp>
    </p:spTree>
    <p:extLst>
      <p:ext uri="{BB962C8B-B14F-4D97-AF65-F5344CB8AC3E}">
        <p14:creationId xmlns:p14="http://schemas.microsoft.com/office/powerpoint/2010/main" val="36734075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46791</TotalTime>
  <Words>1873</Words>
  <Application>Microsoft Office PowerPoint</Application>
  <PresentationFormat>On-screen Show (4:3)</PresentationFormat>
  <Paragraphs>294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Helvetica</vt:lpstr>
      <vt:lpstr>Wingdings</vt:lpstr>
      <vt:lpstr>Thème Office</vt:lpstr>
      <vt:lpstr>Cryo-assemblies Horizontal Test 302.4.04 </vt:lpstr>
      <vt:lpstr>Outline</vt:lpstr>
      <vt:lpstr>WBS 302.4.04: Scope</vt:lpstr>
      <vt:lpstr>WBS 302.4.04: Interfaces</vt:lpstr>
      <vt:lpstr>WBS 302.4.04: Team</vt:lpstr>
      <vt:lpstr>Achievements since Rebaseline Review  - Horizontal Test Facility at Fermilab</vt:lpstr>
      <vt:lpstr>Achievements since Rebaseline Review  - First cryo-assembly test at Fermilab</vt:lpstr>
      <vt:lpstr>Achievements since Rebaseline Review  - First cryo-assembly test at Fermilab</vt:lpstr>
      <vt:lpstr>Achievements since Rebaseline Review  - First cryo-assembly test at Fermilab</vt:lpstr>
      <vt:lpstr>Achievements since Rebaseline Review  - First cryo-assembly test at Fermilab</vt:lpstr>
      <vt:lpstr>Achievements since Rebaseline review - Cryogenic System Improvements</vt:lpstr>
      <vt:lpstr>Achievements since Rebaseline review - Cryogenic System Improvements</vt:lpstr>
      <vt:lpstr>Achievements since Rebaseline review  - Current lead joint improvement </vt:lpstr>
      <vt:lpstr>Achievements since Rebaseline review  - Current lead joint improvement  </vt:lpstr>
      <vt:lpstr>WBS 302.4.04: Procurement Status</vt:lpstr>
      <vt:lpstr>WBS 302.4.04: Schedule</vt:lpstr>
      <vt:lpstr>WBS 302.4.04: Cost and Schedule Performance</vt:lpstr>
      <vt:lpstr>WBS 302.4.04: BCRs Approved since           Rebaseline Review</vt:lpstr>
      <vt:lpstr>WBS 302.4.04: Estimate at Completion</vt:lpstr>
      <vt:lpstr>WBS 302.4.04: Risks</vt:lpstr>
      <vt:lpstr>WBS 302.4.04: ES&amp;H</vt:lpstr>
      <vt:lpstr>WBS 302.4.04: Summary</vt:lpstr>
      <vt:lpstr>Backup Slides</vt:lpstr>
      <vt:lpstr>302.4.04 Resource Type Breakdown</vt:lpstr>
      <vt:lpstr>302.4.04 Estimate Quality</vt:lpstr>
      <vt:lpstr>302.4.04 FTE Breakdown</vt:lpstr>
      <vt:lpstr>302.4.04 Cost Performance Report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Guram Chlachidze</cp:lastModifiedBy>
  <cp:revision>1011</cp:revision>
  <cp:lastPrinted>2022-08-22T14:25:57Z</cp:lastPrinted>
  <dcterms:created xsi:type="dcterms:W3CDTF">2016-03-23T12:58:39Z</dcterms:created>
  <dcterms:modified xsi:type="dcterms:W3CDTF">2024-06-28T15:03:13Z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